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3.xml" ContentType="application/vnd.openxmlformats-officedocument.drawingml.chart+xml"/>
  <Override PartName="/ppt/notesSlides/notesSlide18.xml" ContentType="application/vnd.openxmlformats-officedocument.presentationml.notesSlide+xml"/>
  <Override PartName="/ppt/charts/chart4.xml" ContentType="application/vnd.openxmlformats-officedocument.drawingml.chart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91" r:id="rId4"/>
    <p:sldId id="297" r:id="rId5"/>
    <p:sldId id="292" r:id="rId6"/>
    <p:sldId id="300" r:id="rId7"/>
    <p:sldId id="260" r:id="rId8"/>
    <p:sldId id="319" r:id="rId9"/>
    <p:sldId id="302" r:id="rId10"/>
    <p:sldId id="317" r:id="rId11"/>
    <p:sldId id="268" r:id="rId12"/>
    <p:sldId id="313" r:id="rId13"/>
    <p:sldId id="306" r:id="rId14"/>
    <p:sldId id="276" r:id="rId15"/>
    <p:sldId id="294" r:id="rId16"/>
    <p:sldId id="293" r:id="rId17"/>
    <p:sldId id="295" r:id="rId18"/>
    <p:sldId id="321" r:id="rId19"/>
    <p:sldId id="322" r:id="rId20"/>
    <p:sldId id="310" r:id="rId21"/>
    <p:sldId id="261" r:id="rId22"/>
    <p:sldId id="265" r:id="rId23"/>
    <p:sldId id="299" r:id="rId24"/>
    <p:sldId id="316" r:id="rId2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7557E0E-C2C4-472D-825C-2CBEB21A6285}">
          <p14:sldIdLst>
            <p14:sldId id="256"/>
            <p14:sldId id="257"/>
          </p14:sldIdLst>
        </p14:section>
        <p14:section name="Introduction" id="{EC93E44F-01D9-4A2A-B3A1-4F31AAFC4EF3}">
          <p14:sldIdLst>
            <p14:sldId id="291"/>
            <p14:sldId id="297"/>
          </p14:sldIdLst>
        </p14:section>
        <p14:section name="Velopix vs Timepix3" id="{DDE7716A-51B3-4F2B-AD9A-32E58AED6C67}">
          <p14:sldIdLst>
            <p14:sldId id="292"/>
            <p14:sldId id="300"/>
          </p14:sldIdLst>
        </p14:section>
        <p14:section name="Architecture" id="{EC77D44F-B2DF-4B22-A8EC-DBD7C54CEA8C}">
          <p14:sldIdLst>
            <p14:sldId id="260"/>
            <p14:sldId id="319"/>
            <p14:sldId id="302"/>
            <p14:sldId id="317"/>
            <p14:sldId id="268"/>
            <p14:sldId id="313"/>
            <p14:sldId id="306"/>
            <p14:sldId id="276"/>
            <p14:sldId id="294"/>
            <p14:sldId id="293"/>
            <p14:sldId id="295"/>
            <p14:sldId id="321"/>
            <p14:sldId id="322"/>
            <p14:sldId id="310"/>
            <p14:sldId id="261"/>
            <p14:sldId id="265"/>
          </p14:sldIdLst>
        </p14:section>
        <p14:section name="Spare Slides" id="{86944C48-5BE5-4FBD-B4A9-A51788C6A044}">
          <p14:sldIdLst>
            <p14:sldId id="299"/>
            <p14:sldId id="31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5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Chart%20in%20Microsoft%20PowerPoint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Tuomas\Dropbox\WorkDocuments\Velopix%20etc\Velopix2013\Velopix%20pres%202013_08_xx\lat_dfifo_full_chip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Tuomas\Dropbox\WorkDocuments\Own%20Publications\TWEPP2013\TWEPP%20Plot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Tuomas\Dropbox\WorkDocuments\Velopix%20etc\Velopix%20documents\PowerBudgets_2x4Architectur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Tuomas\Dropbox\WorkDocuments\Velopix%20etc\Velopix2013\Velopix%20pres_2013_07_26\vpx_sp_power_estimates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Buffer Depth 1</c:v>
          </c:tx>
          <c:spPr>
            <a:ln w="28575">
              <a:noFill/>
            </a:ln>
          </c:spPr>
          <c:trendline>
            <c:spPr>
              <a:ln w="19050">
                <a:solidFill>
                  <a:schemeClr val="accent1"/>
                </a:solidFill>
              </a:ln>
            </c:spPr>
            <c:trendlineType val="linear"/>
            <c:dispRSqr val="0"/>
            <c:dispEq val="0"/>
          </c:trendline>
          <c:xVal>
            <c:numRef>
              <c:f>'[Chart in Microsoft PowerPoint]ToTPileUp'!$E$31:$E$46</c:f>
              <c:numCache>
                <c:formatCode>General</c:formatCode>
                <c:ptCount val="16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  <c:pt idx="4">
                  <c:v>100</c:v>
                </c:pt>
                <c:pt idx="5">
                  <c:v>125</c:v>
                </c:pt>
                <c:pt idx="6">
                  <c:v>150</c:v>
                </c:pt>
                <c:pt idx="7">
                  <c:v>175</c:v>
                </c:pt>
                <c:pt idx="8">
                  <c:v>200</c:v>
                </c:pt>
                <c:pt idx="9">
                  <c:v>225</c:v>
                </c:pt>
                <c:pt idx="10">
                  <c:v>250</c:v>
                </c:pt>
                <c:pt idx="11">
                  <c:v>275</c:v>
                </c:pt>
                <c:pt idx="12">
                  <c:v>300</c:v>
                </c:pt>
                <c:pt idx="13">
                  <c:v>325</c:v>
                </c:pt>
                <c:pt idx="14">
                  <c:v>350</c:v>
                </c:pt>
                <c:pt idx="15">
                  <c:v>375</c:v>
                </c:pt>
              </c:numCache>
            </c:numRef>
          </c:xVal>
          <c:yVal>
            <c:numRef>
              <c:f>'[Chart in Microsoft PowerPoint]ToTPileUp'!$F$31:$F$46</c:f>
              <c:numCache>
                <c:formatCode>General</c:formatCode>
                <c:ptCount val="16"/>
                <c:pt idx="0">
                  <c:v>0.16000000000000458</c:v>
                </c:pt>
                <c:pt idx="1">
                  <c:v>0.32499999999999751</c:v>
                </c:pt>
                <c:pt idx="2">
                  <c:v>0.54600000000000204</c:v>
                </c:pt>
                <c:pt idx="3">
                  <c:v>0.76500000000000457</c:v>
                </c:pt>
                <c:pt idx="4">
                  <c:v>0.97399999999999709</c:v>
                </c:pt>
                <c:pt idx="8">
                  <c:v>1.8369999999999997</c:v>
                </c:pt>
                <c:pt idx="12">
                  <c:v>2.6719999999999966</c:v>
                </c:pt>
                <c:pt idx="15">
                  <c:v>3.3050000000000024</c:v>
                </c:pt>
              </c:numCache>
            </c:numRef>
          </c:yVal>
          <c:smooth val="0"/>
        </c:ser>
        <c:ser>
          <c:idx val="1"/>
          <c:order val="1"/>
          <c:tx>
            <c:v>Buffer Depth 2</c:v>
          </c:tx>
          <c:spPr>
            <a:ln w="28575">
              <a:noFill/>
            </a:ln>
          </c:spPr>
          <c:trendline>
            <c:spPr>
              <a:ln w="19050">
                <a:solidFill>
                  <a:srgbClr val="FF0000"/>
                </a:solidFill>
              </a:ln>
            </c:spPr>
            <c:trendlineType val="linear"/>
            <c:dispRSqr val="0"/>
            <c:dispEq val="0"/>
          </c:trendline>
          <c:xVal>
            <c:numRef>
              <c:f>'[Chart in Microsoft PowerPoint]ToTPileUp'!$E$31:$E$46</c:f>
              <c:numCache>
                <c:formatCode>General</c:formatCode>
                <c:ptCount val="16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  <c:pt idx="4">
                  <c:v>100</c:v>
                </c:pt>
                <c:pt idx="5">
                  <c:v>125</c:v>
                </c:pt>
                <c:pt idx="6">
                  <c:v>150</c:v>
                </c:pt>
                <c:pt idx="7">
                  <c:v>175</c:v>
                </c:pt>
                <c:pt idx="8">
                  <c:v>200</c:v>
                </c:pt>
                <c:pt idx="9">
                  <c:v>225</c:v>
                </c:pt>
                <c:pt idx="10">
                  <c:v>250</c:v>
                </c:pt>
                <c:pt idx="11">
                  <c:v>275</c:v>
                </c:pt>
                <c:pt idx="12">
                  <c:v>300</c:v>
                </c:pt>
                <c:pt idx="13">
                  <c:v>325</c:v>
                </c:pt>
                <c:pt idx="14">
                  <c:v>350</c:v>
                </c:pt>
                <c:pt idx="15">
                  <c:v>375</c:v>
                </c:pt>
              </c:numCache>
            </c:numRef>
          </c:xVal>
          <c:yVal>
            <c:numRef>
              <c:f>'[Chart in Microsoft PowerPoint]ToTPileUp'!$G$31:$G$46</c:f>
              <c:numCache>
                <c:formatCode>General</c:formatCode>
                <c:ptCount val="16"/>
                <c:pt idx="0">
                  <c:v>7.2000000000005393E-2</c:v>
                </c:pt>
                <c:pt idx="1">
                  <c:v>7.3000000000000842E-2</c:v>
                </c:pt>
                <c:pt idx="2">
                  <c:v>7.3000000000000842E-2</c:v>
                </c:pt>
                <c:pt idx="3">
                  <c:v>7.3999999999996291E-2</c:v>
                </c:pt>
                <c:pt idx="4">
                  <c:v>7.5999999999998291E-2</c:v>
                </c:pt>
                <c:pt idx="8">
                  <c:v>9.000000000000119E-2</c:v>
                </c:pt>
                <c:pt idx="12">
                  <c:v>0.11299999999999644</c:v>
                </c:pt>
                <c:pt idx="15">
                  <c:v>0.13900000000000023</c:v>
                </c:pt>
              </c:numCache>
            </c:numRef>
          </c:yVal>
          <c:smooth val="0"/>
        </c:ser>
        <c:ser>
          <c:idx val="2"/>
          <c:order val="2"/>
          <c:tx>
            <c:v>Buffer Depth 3</c:v>
          </c:tx>
          <c:spPr>
            <a:ln w="28575">
              <a:noFill/>
            </a:ln>
          </c:spPr>
          <c:trendline>
            <c:spPr>
              <a:ln w="19050">
                <a:solidFill>
                  <a:srgbClr val="00B050"/>
                </a:solidFill>
              </a:ln>
            </c:spPr>
            <c:trendlineType val="linear"/>
            <c:dispRSqr val="0"/>
            <c:dispEq val="0"/>
          </c:trendline>
          <c:xVal>
            <c:numRef>
              <c:f>'[Chart in Microsoft PowerPoint]ToTPileUp'!$E$31:$E$46</c:f>
              <c:numCache>
                <c:formatCode>General</c:formatCode>
                <c:ptCount val="16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  <c:pt idx="4">
                  <c:v>100</c:v>
                </c:pt>
                <c:pt idx="5">
                  <c:v>125</c:v>
                </c:pt>
                <c:pt idx="6">
                  <c:v>150</c:v>
                </c:pt>
                <c:pt idx="7">
                  <c:v>175</c:v>
                </c:pt>
                <c:pt idx="8">
                  <c:v>200</c:v>
                </c:pt>
                <c:pt idx="9">
                  <c:v>225</c:v>
                </c:pt>
                <c:pt idx="10">
                  <c:v>250</c:v>
                </c:pt>
                <c:pt idx="11">
                  <c:v>275</c:v>
                </c:pt>
                <c:pt idx="12">
                  <c:v>300</c:v>
                </c:pt>
                <c:pt idx="13">
                  <c:v>325</c:v>
                </c:pt>
                <c:pt idx="14">
                  <c:v>350</c:v>
                </c:pt>
                <c:pt idx="15">
                  <c:v>375</c:v>
                </c:pt>
              </c:numCache>
            </c:numRef>
          </c:xVal>
          <c:yVal>
            <c:numRef>
              <c:f>'[Chart in Microsoft PowerPoint]ToTPileUp'!$H$31:$H$46</c:f>
              <c:numCache>
                <c:formatCode>General</c:formatCode>
                <c:ptCount val="16"/>
                <c:pt idx="0">
                  <c:v>7.2000000000005393E-2</c:v>
                </c:pt>
                <c:pt idx="1">
                  <c:v>7.2000000000005393E-2</c:v>
                </c:pt>
                <c:pt idx="2">
                  <c:v>7.2000000000005393E-2</c:v>
                </c:pt>
                <c:pt idx="3">
                  <c:v>7.2000000000005393E-2</c:v>
                </c:pt>
                <c:pt idx="4">
                  <c:v>7.2000000000005393E-2</c:v>
                </c:pt>
                <c:pt idx="8">
                  <c:v>7.2000000000005393E-2</c:v>
                </c:pt>
                <c:pt idx="12">
                  <c:v>7.2000000000005393E-2</c:v>
                </c:pt>
                <c:pt idx="15">
                  <c:v>7.3000000000000842E-2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9742848"/>
        <c:axId val="119744768"/>
      </c:scatterChart>
      <c:valAx>
        <c:axId val="1197428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FIFO dead time (ns)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9744768"/>
        <c:crosses val="autoZero"/>
        <c:crossBetween val="midCat"/>
      </c:valAx>
      <c:valAx>
        <c:axId val="1197447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 algn="ctr" rtl="0">
                  <a:defRPr sz="2000"/>
                </a:pPr>
                <a:r>
                  <a:rPr lang="en-US" sz="2000"/>
                  <a:t>Loss in the l FIFO (%)</a:t>
                </a:r>
                <a:endParaRPr lang="en-GB" sz="20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9742848"/>
        <c:crosses val="autoZero"/>
        <c:crossBetween val="midCat"/>
      </c:valAx>
    </c:plotArea>
    <c:legend>
      <c:legendPos val="r"/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27959532274191751"/>
          <c:y val="4.6528376240588109E-4"/>
          <c:w val="0.22022209899818862"/>
          <c:h val="0.41372964720701622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>
          <a:latin typeface="Baskerville Old Face" panose="02020602080505020303" pitchFamily="18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xVal>
            <c:numRef>
              <c:f>Sheet3!$K$4:$K$142</c:f>
              <c:numCache>
                <c:formatCode>General</c:formatCode>
                <c:ptCount val="13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123</c:v>
                </c:pt>
                <c:pt idx="122">
                  <c:v>124</c:v>
                </c:pt>
                <c:pt idx="123">
                  <c:v>125</c:v>
                </c:pt>
                <c:pt idx="124">
                  <c:v>126</c:v>
                </c:pt>
                <c:pt idx="125">
                  <c:v>127</c:v>
                </c:pt>
                <c:pt idx="126">
                  <c:v>128</c:v>
                </c:pt>
                <c:pt idx="127">
                  <c:v>129</c:v>
                </c:pt>
                <c:pt idx="128">
                  <c:v>131</c:v>
                </c:pt>
                <c:pt idx="129">
                  <c:v>132</c:v>
                </c:pt>
                <c:pt idx="130">
                  <c:v>133</c:v>
                </c:pt>
                <c:pt idx="131">
                  <c:v>134</c:v>
                </c:pt>
                <c:pt idx="132">
                  <c:v>137</c:v>
                </c:pt>
                <c:pt idx="133">
                  <c:v>138</c:v>
                </c:pt>
                <c:pt idx="134">
                  <c:v>140</c:v>
                </c:pt>
                <c:pt idx="135">
                  <c:v>146</c:v>
                </c:pt>
                <c:pt idx="136">
                  <c:v>148</c:v>
                </c:pt>
                <c:pt idx="137">
                  <c:v>150</c:v>
                </c:pt>
                <c:pt idx="138">
                  <c:v>155</c:v>
                </c:pt>
              </c:numCache>
            </c:numRef>
          </c:xVal>
          <c:yVal>
            <c:numRef>
              <c:f>Sheet3!$L$4:$L$142</c:f>
              <c:numCache>
                <c:formatCode>General</c:formatCode>
                <c:ptCount val="139"/>
                <c:pt idx="0">
                  <c:v>5943</c:v>
                </c:pt>
                <c:pt idx="1">
                  <c:v>18068</c:v>
                </c:pt>
                <c:pt idx="2">
                  <c:v>32844</c:v>
                </c:pt>
                <c:pt idx="3">
                  <c:v>50042</c:v>
                </c:pt>
                <c:pt idx="4">
                  <c:v>57898</c:v>
                </c:pt>
                <c:pt idx="5">
                  <c:v>64000</c:v>
                </c:pt>
                <c:pt idx="6">
                  <c:v>67910</c:v>
                </c:pt>
                <c:pt idx="7">
                  <c:v>71088</c:v>
                </c:pt>
                <c:pt idx="8">
                  <c:v>74032</c:v>
                </c:pt>
                <c:pt idx="9">
                  <c:v>76789</c:v>
                </c:pt>
                <c:pt idx="10">
                  <c:v>79447</c:v>
                </c:pt>
                <c:pt idx="11">
                  <c:v>81132</c:v>
                </c:pt>
                <c:pt idx="12">
                  <c:v>83251</c:v>
                </c:pt>
                <c:pt idx="13">
                  <c:v>85248</c:v>
                </c:pt>
                <c:pt idx="14">
                  <c:v>87325</c:v>
                </c:pt>
                <c:pt idx="15">
                  <c:v>89793</c:v>
                </c:pt>
                <c:pt idx="16">
                  <c:v>91457</c:v>
                </c:pt>
                <c:pt idx="17">
                  <c:v>95411</c:v>
                </c:pt>
                <c:pt idx="18">
                  <c:v>97022</c:v>
                </c:pt>
                <c:pt idx="19">
                  <c:v>99839</c:v>
                </c:pt>
                <c:pt idx="20">
                  <c:v>102190</c:v>
                </c:pt>
                <c:pt idx="21">
                  <c:v>105128</c:v>
                </c:pt>
                <c:pt idx="22">
                  <c:v>108400</c:v>
                </c:pt>
                <c:pt idx="23">
                  <c:v>110281</c:v>
                </c:pt>
                <c:pt idx="24">
                  <c:v>113870</c:v>
                </c:pt>
                <c:pt idx="25">
                  <c:v>116866</c:v>
                </c:pt>
                <c:pt idx="26">
                  <c:v>120109</c:v>
                </c:pt>
                <c:pt idx="27">
                  <c:v>123909</c:v>
                </c:pt>
                <c:pt idx="28">
                  <c:v>126735</c:v>
                </c:pt>
                <c:pt idx="29">
                  <c:v>131362</c:v>
                </c:pt>
                <c:pt idx="30">
                  <c:v>134714</c:v>
                </c:pt>
                <c:pt idx="31">
                  <c:v>139441</c:v>
                </c:pt>
                <c:pt idx="32">
                  <c:v>142670</c:v>
                </c:pt>
                <c:pt idx="33">
                  <c:v>147241</c:v>
                </c:pt>
                <c:pt idx="34">
                  <c:v>151877</c:v>
                </c:pt>
                <c:pt idx="35">
                  <c:v>157018</c:v>
                </c:pt>
                <c:pt idx="36">
                  <c:v>161956</c:v>
                </c:pt>
                <c:pt idx="37">
                  <c:v>167865</c:v>
                </c:pt>
                <c:pt idx="38">
                  <c:v>172115</c:v>
                </c:pt>
                <c:pt idx="39">
                  <c:v>179487</c:v>
                </c:pt>
                <c:pt idx="40">
                  <c:v>186132</c:v>
                </c:pt>
                <c:pt idx="41">
                  <c:v>191895</c:v>
                </c:pt>
                <c:pt idx="42">
                  <c:v>198348</c:v>
                </c:pt>
                <c:pt idx="43">
                  <c:v>205016</c:v>
                </c:pt>
                <c:pt idx="44">
                  <c:v>212383</c:v>
                </c:pt>
                <c:pt idx="45">
                  <c:v>221480</c:v>
                </c:pt>
                <c:pt idx="46">
                  <c:v>227776</c:v>
                </c:pt>
                <c:pt idx="47">
                  <c:v>237496</c:v>
                </c:pt>
                <c:pt idx="48">
                  <c:v>247372</c:v>
                </c:pt>
                <c:pt idx="49">
                  <c:v>256726</c:v>
                </c:pt>
                <c:pt idx="50">
                  <c:v>267834</c:v>
                </c:pt>
                <c:pt idx="51">
                  <c:v>279775</c:v>
                </c:pt>
                <c:pt idx="52">
                  <c:v>289957</c:v>
                </c:pt>
                <c:pt idx="53">
                  <c:v>303286</c:v>
                </c:pt>
                <c:pt idx="54">
                  <c:v>316906</c:v>
                </c:pt>
                <c:pt idx="55">
                  <c:v>332739</c:v>
                </c:pt>
                <c:pt idx="56">
                  <c:v>347851</c:v>
                </c:pt>
                <c:pt idx="57">
                  <c:v>365330</c:v>
                </c:pt>
                <c:pt idx="58">
                  <c:v>382288</c:v>
                </c:pt>
                <c:pt idx="59">
                  <c:v>402578</c:v>
                </c:pt>
                <c:pt idx="60">
                  <c:v>423494</c:v>
                </c:pt>
                <c:pt idx="61">
                  <c:v>444459</c:v>
                </c:pt>
                <c:pt idx="62">
                  <c:v>470045</c:v>
                </c:pt>
                <c:pt idx="63">
                  <c:v>496234</c:v>
                </c:pt>
                <c:pt idx="64">
                  <c:v>475820</c:v>
                </c:pt>
                <c:pt idx="65">
                  <c:v>362272</c:v>
                </c:pt>
                <c:pt idx="66">
                  <c:v>203212</c:v>
                </c:pt>
                <c:pt idx="67">
                  <c:v>78043</c:v>
                </c:pt>
                <c:pt idx="68">
                  <c:v>30274</c:v>
                </c:pt>
                <c:pt idx="69">
                  <c:v>16760</c:v>
                </c:pt>
                <c:pt idx="70">
                  <c:v>11383</c:v>
                </c:pt>
                <c:pt idx="71">
                  <c:v>7494</c:v>
                </c:pt>
                <c:pt idx="72">
                  <c:v>4964</c:v>
                </c:pt>
                <c:pt idx="73">
                  <c:v>3718</c:v>
                </c:pt>
                <c:pt idx="74">
                  <c:v>3084</c:v>
                </c:pt>
                <c:pt idx="75">
                  <c:v>2593</c:v>
                </c:pt>
                <c:pt idx="76">
                  <c:v>2109</c:v>
                </c:pt>
                <c:pt idx="77">
                  <c:v>1776</c:v>
                </c:pt>
                <c:pt idx="78">
                  <c:v>1323</c:v>
                </c:pt>
                <c:pt idx="79">
                  <c:v>1034</c:v>
                </c:pt>
                <c:pt idx="80">
                  <c:v>861</c:v>
                </c:pt>
                <c:pt idx="81">
                  <c:v>784</c:v>
                </c:pt>
                <c:pt idx="82">
                  <c:v>622</c:v>
                </c:pt>
                <c:pt idx="83">
                  <c:v>537</c:v>
                </c:pt>
                <c:pt idx="84">
                  <c:v>451</c:v>
                </c:pt>
                <c:pt idx="85">
                  <c:v>392</c:v>
                </c:pt>
                <c:pt idx="86">
                  <c:v>323</c:v>
                </c:pt>
                <c:pt idx="87">
                  <c:v>292</c:v>
                </c:pt>
                <c:pt idx="88">
                  <c:v>237</c:v>
                </c:pt>
                <c:pt idx="89">
                  <c:v>213</c:v>
                </c:pt>
                <c:pt idx="90">
                  <c:v>165</c:v>
                </c:pt>
                <c:pt idx="91">
                  <c:v>163</c:v>
                </c:pt>
                <c:pt idx="92">
                  <c:v>147</c:v>
                </c:pt>
                <c:pt idx="93">
                  <c:v>111</c:v>
                </c:pt>
                <c:pt idx="94">
                  <c:v>97</c:v>
                </c:pt>
                <c:pt idx="95">
                  <c:v>84</c:v>
                </c:pt>
                <c:pt idx="96">
                  <c:v>66</c:v>
                </c:pt>
                <c:pt idx="97">
                  <c:v>58</c:v>
                </c:pt>
                <c:pt idx="98">
                  <c:v>45</c:v>
                </c:pt>
                <c:pt idx="99">
                  <c:v>46</c:v>
                </c:pt>
                <c:pt idx="100">
                  <c:v>46</c:v>
                </c:pt>
                <c:pt idx="101">
                  <c:v>32</c:v>
                </c:pt>
                <c:pt idx="102">
                  <c:v>34</c:v>
                </c:pt>
                <c:pt idx="103">
                  <c:v>33</c:v>
                </c:pt>
                <c:pt idx="104">
                  <c:v>19</c:v>
                </c:pt>
                <c:pt idx="105">
                  <c:v>27</c:v>
                </c:pt>
                <c:pt idx="106">
                  <c:v>18</c:v>
                </c:pt>
                <c:pt idx="107">
                  <c:v>16</c:v>
                </c:pt>
                <c:pt idx="108">
                  <c:v>17</c:v>
                </c:pt>
                <c:pt idx="109">
                  <c:v>17</c:v>
                </c:pt>
                <c:pt idx="110">
                  <c:v>9</c:v>
                </c:pt>
                <c:pt idx="111">
                  <c:v>9</c:v>
                </c:pt>
                <c:pt idx="112">
                  <c:v>11</c:v>
                </c:pt>
                <c:pt idx="113">
                  <c:v>13</c:v>
                </c:pt>
                <c:pt idx="114">
                  <c:v>14</c:v>
                </c:pt>
                <c:pt idx="115">
                  <c:v>5</c:v>
                </c:pt>
                <c:pt idx="116">
                  <c:v>10</c:v>
                </c:pt>
                <c:pt idx="117">
                  <c:v>4</c:v>
                </c:pt>
                <c:pt idx="118">
                  <c:v>4</c:v>
                </c:pt>
                <c:pt idx="119">
                  <c:v>1</c:v>
                </c:pt>
                <c:pt idx="120">
                  <c:v>2</c:v>
                </c:pt>
                <c:pt idx="121">
                  <c:v>5</c:v>
                </c:pt>
                <c:pt idx="122">
                  <c:v>1</c:v>
                </c:pt>
                <c:pt idx="123">
                  <c:v>3</c:v>
                </c:pt>
                <c:pt idx="124">
                  <c:v>5</c:v>
                </c:pt>
                <c:pt idx="125">
                  <c:v>1</c:v>
                </c:pt>
                <c:pt idx="126">
                  <c:v>2</c:v>
                </c:pt>
                <c:pt idx="127">
                  <c:v>2</c:v>
                </c:pt>
                <c:pt idx="128">
                  <c:v>1</c:v>
                </c:pt>
                <c:pt idx="129">
                  <c:v>2</c:v>
                </c:pt>
                <c:pt idx="130">
                  <c:v>2</c:v>
                </c:pt>
                <c:pt idx="131">
                  <c:v>2</c:v>
                </c:pt>
                <c:pt idx="132">
                  <c:v>2</c:v>
                </c:pt>
                <c:pt idx="133">
                  <c:v>2</c:v>
                </c:pt>
                <c:pt idx="134">
                  <c:v>1</c:v>
                </c:pt>
                <c:pt idx="135">
                  <c:v>2</c:v>
                </c:pt>
                <c:pt idx="136">
                  <c:v>2</c:v>
                </c:pt>
                <c:pt idx="137">
                  <c:v>1</c:v>
                </c:pt>
                <c:pt idx="138">
                  <c:v>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756480"/>
        <c:axId val="118758400"/>
      </c:scatterChart>
      <c:valAx>
        <c:axId val="1187564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>
                    <a:latin typeface="Baskerville Old Face" pitchFamily="18" charset="0"/>
                  </a:defRPr>
                </a:pPr>
                <a:r>
                  <a:rPr lang="en-US" sz="1400" b="0" i="0" u="none" strike="noStrike" baseline="0" dirty="0">
                    <a:effectLst/>
                    <a:latin typeface="Baskerville Old Face" pitchFamily="18" charset="0"/>
                  </a:rPr>
                  <a:t>Latency (clock cycles @</a:t>
                </a:r>
                <a:r>
                  <a:rPr lang="en-US" sz="1400" b="0" i="0" u="none" strike="noStrike" baseline="0" dirty="0" smtClean="0">
                    <a:effectLst/>
                    <a:latin typeface="Baskerville Old Face" pitchFamily="18" charset="0"/>
                  </a:rPr>
                  <a:t>40MHz)</a:t>
                </a:r>
                <a:endParaRPr lang="en-GB" sz="1400" dirty="0">
                  <a:latin typeface="Baskerville Old Face" pitchFamily="18" charset="0"/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8758400"/>
        <c:crosses val="autoZero"/>
        <c:crossBetween val="midCat"/>
      </c:valAx>
      <c:valAx>
        <c:axId val="11875840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 b="0">
                    <a:latin typeface="Baskerville Old Face" pitchFamily="18" charset="0"/>
                  </a:defRPr>
                </a:pPr>
                <a:r>
                  <a:rPr lang="en-US" sz="1400" b="0">
                    <a:latin typeface="Baskerville Old Face" pitchFamily="18" charset="0"/>
                  </a:rPr>
                  <a:t>#Packets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875648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Efficiency</c:v>
          </c:tx>
          <c:spPr>
            <a:ln w="38100"/>
          </c:spPr>
          <c:marker>
            <c:symbol val="diamond"/>
            <c:size val="6"/>
          </c:marker>
          <c:xVal>
            <c:numRef>
              <c:f>Sheet3!$A$30:$A$48</c:f>
              <c:numCache>
                <c:formatCode>General</c:formatCode>
                <c:ptCount val="19"/>
                <c:pt idx="0">
                  <c:v>419.55239999999998</c:v>
                </c:pt>
                <c:pt idx="1">
                  <c:v>459.33920000000001</c:v>
                </c:pt>
                <c:pt idx="2">
                  <c:v>499.3544</c:v>
                </c:pt>
                <c:pt idx="3">
                  <c:v>539.57119999999998</c:v>
                </c:pt>
                <c:pt idx="4">
                  <c:v>580.05240000000003</c:v>
                </c:pt>
                <c:pt idx="5">
                  <c:v>590.59280000000001</c:v>
                </c:pt>
                <c:pt idx="6">
                  <c:v>619.95600000000002</c:v>
                </c:pt>
                <c:pt idx="7">
                  <c:v>625.32839999999999</c:v>
                </c:pt>
                <c:pt idx="8">
                  <c:v>630.39200000000005</c:v>
                </c:pt>
                <c:pt idx="9">
                  <c:v>635.40719999999999</c:v>
                </c:pt>
                <c:pt idx="10">
                  <c:v>637.84680000000003</c:v>
                </c:pt>
                <c:pt idx="11">
                  <c:v>660.03200000000004</c:v>
                </c:pt>
                <c:pt idx="12">
                  <c:v>661.90840000000003</c:v>
                </c:pt>
                <c:pt idx="13">
                  <c:v>663.09479999999996</c:v>
                </c:pt>
                <c:pt idx="14">
                  <c:v>663.8904</c:v>
                </c:pt>
                <c:pt idx="15">
                  <c:v>665.60640000000001</c:v>
                </c:pt>
                <c:pt idx="16">
                  <c:v>666.53639999999996</c:v>
                </c:pt>
                <c:pt idx="17">
                  <c:v>667.84</c:v>
                </c:pt>
                <c:pt idx="18">
                  <c:v>670.47519999999997</c:v>
                </c:pt>
              </c:numCache>
            </c:numRef>
          </c:xVal>
          <c:yVal>
            <c:numRef>
              <c:f>Sheet3!$B$30:$B$48</c:f>
              <c:numCache>
                <c:formatCode>General</c:formatCode>
                <c:ptCount val="1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0.99997000000000003</c:v>
                </c:pt>
                <c:pt idx="7">
                  <c:v>0.99992000000000003</c:v>
                </c:pt>
                <c:pt idx="8">
                  <c:v>0.99968000000000001</c:v>
                </c:pt>
                <c:pt idx="9">
                  <c:v>0.99839999999999995</c:v>
                </c:pt>
                <c:pt idx="10">
                  <c:v>0.99650000000000005</c:v>
                </c:pt>
                <c:pt idx="11">
                  <c:v>0.90888000000000002</c:v>
                </c:pt>
                <c:pt idx="12">
                  <c:v>0.90008999999999995</c:v>
                </c:pt>
                <c:pt idx="13">
                  <c:v>0.89466999999999997</c:v>
                </c:pt>
                <c:pt idx="14">
                  <c:v>0.89112999999999998</c:v>
                </c:pt>
                <c:pt idx="15">
                  <c:v>0.88338000000000005</c:v>
                </c:pt>
                <c:pt idx="16">
                  <c:v>0.87878000000000001</c:v>
                </c:pt>
                <c:pt idx="17">
                  <c:v>0.87307000000000001</c:v>
                </c:pt>
                <c:pt idx="18">
                  <c:v>0.86134999999999995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803456"/>
        <c:axId val="118805632"/>
      </c:scatterChart>
      <c:scatterChart>
        <c:scatterStyle val="smoothMarker"/>
        <c:varyColors val="0"/>
        <c:ser>
          <c:idx val="1"/>
          <c:order val="1"/>
          <c:tx>
            <c:v>Latency</c:v>
          </c:tx>
          <c:spPr>
            <a:ln w="38100"/>
          </c:spPr>
          <c:marker>
            <c:symbol val="square"/>
            <c:size val="6"/>
          </c:marker>
          <c:xVal>
            <c:numRef>
              <c:f>Sheet3!$A$30:$A$48</c:f>
              <c:numCache>
                <c:formatCode>General</c:formatCode>
                <c:ptCount val="19"/>
                <c:pt idx="0">
                  <c:v>419.55239999999998</c:v>
                </c:pt>
                <c:pt idx="1">
                  <c:v>459.33920000000001</c:v>
                </c:pt>
                <c:pt idx="2">
                  <c:v>499.3544</c:v>
                </c:pt>
                <c:pt idx="3">
                  <c:v>539.57119999999998</c:v>
                </c:pt>
                <c:pt idx="4">
                  <c:v>580.05240000000003</c:v>
                </c:pt>
                <c:pt idx="5">
                  <c:v>590.59280000000001</c:v>
                </c:pt>
                <c:pt idx="6">
                  <c:v>619.95600000000002</c:v>
                </c:pt>
                <c:pt idx="7">
                  <c:v>625.32839999999999</c:v>
                </c:pt>
                <c:pt idx="8">
                  <c:v>630.39200000000005</c:v>
                </c:pt>
                <c:pt idx="9">
                  <c:v>635.40719999999999</c:v>
                </c:pt>
                <c:pt idx="10">
                  <c:v>637.84680000000003</c:v>
                </c:pt>
                <c:pt idx="11">
                  <c:v>660.03200000000004</c:v>
                </c:pt>
                <c:pt idx="12">
                  <c:v>661.90840000000003</c:v>
                </c:pt>
                <c:pt idx="13">
                  <c:v>663.09479999999996</c:v>
                </c:pt>
                <c:pt idx="14">
                  <c:v>663.8904</c:v>
                </c:pt>
                <c:pt idx="15">
                  <c:v>665.60640000000001</c:v>
                </c:pt>
                <c:pt idx="16">
                  <c:v>666.53639999999996</c:v>
                </c:pt>
                <c:pt idx="17">
                  <c:v>667.84</c:v>
                </c:pt>
                <c:pt idx="18">
                  <c:v>670.47519999999997</c:v>
                </c:pt>
              </c:numCache>
            </c:numRef>
          </c:xVal>
          <c:yVal>
            <c:numRef>
              <c:f>Sheet3!$C$30:$C$48</c:f>
              <c:numCache>
                <c:formatCode>General</c:formatCode>
                <c:ptCount val="19"/>
                <c:pt idx="0">
                  <c:v>850</c:v>
                </c:pt>
                <c:pt idx="1">
                  <c:v>850</c:v>
                </c:pt>
                <c:pt idx="2">
                  <c:v>850</c:v>
                </c:pt>
                <c:pt idx="3">
                  <c:v>850</c:v>
                </c:pt>
                <c:pt idx="4">
                  <c:v>875</c:v>
                </c:pt>
                <c:pt idx="5">
                  <c:v>875</c:v>
                </c:pt>
                <c:pt idx="6">
                  <c:v>950</c:v>
                </c:pt>
                <c:pt idx="7">
                  <c:v>975</c:v>
                </c:pt>
                <c:pt idx="8">
                  <c:v>1025</c:v>
                </c:pt>
                <c:pt idx="9">
                  <c:v>1150</c:v>
                </c:pt>
                <c:pt idx="10">
                  <c:v>1275</c:v>
                </c:pt>
                <c:pt idx="11">
                  <c:v>4350</c:v>
                </c:pt>
                <c:pt idx="12">
                  <c:v>4575</c:v>
                </c:pt>
                <c:pt idx="13">
                  <c:v>4700</c:v>
                </c:pt>
                <c:pt idx="14">
                  <c:v>4800</c:v>
                </c:pt>
                <c:pt idx="15">
                  <c:v>5000</c:v>
                </c:pt>
                <c:pt idx="16">
                  <c:v>5100</c:v>
                </c:pt>
                <c:pt idx="17">
                  <c:v>5225</c:v>
                </c:pt>
                <c:pt idx="18">
                  <c:v>5525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818304"/>
        <c:axId val="118807552"/>
      </c:scatterChart>
      <c:valAx>
        <c:axId val="118803456"/>
        <c:scaling>
          <c:orientation val="minMax"/>
          <c:max val="700"/>
          <c:min val="420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Packet rate (Mpackets/s)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8805632"/>
        <c:crosses val="autoZero"/>
        <c:crossBetween val="midCat"/>
      </c:valAx>
      <c:valAx>
        <c:axId val="1188056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>
                    <a:solidFill>
                      <a:schemeClr val="accent1"/>
                    </a:solidFill>
                  </a:defRPr>
                </a:pPr>
                <a:r>
                  <a:rPr lang="en-US" sz="1800" dirty="0">
                    <a:solidFill>
                      <a:schemeClr val="accent1"/>
                    </a:solidFill>
                  </a:rPr>
                  <a:t>Efficiency</a:t>
                </a:r>
                <a:r>
                  <a:rPr lang="en-US" sz="1800" dirty="0">
                    <a:solidFill>
                      <a:srgbClr val="C00000"/>
                    </a:solidFill>
                  </a:rPr>
                  <a:t>*</a:t>
                </a:r>
                <a:r>
                  <a:rPr lang="en-US" sz="1800" dirty="0">
                    <a:solidFill>
                      <a:schemeClr val="accent1"/>
                    </a:solidFill>
                  </a:rPr>
                  <a:t> (x100%)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en-US"/>
          </a:p>
        </c:txPr>
        <c:crossAx val="118803456"/>
        <c:crosses val="autoZero"/>
        <c:crossBetween val="midCat"/>
      </c:valAx>
      <c:valAx>
        <c:axId val="118807552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800">
                    <a:solidFill>
                      <a:srgbClr val="C00000"/>
                    </a:solidFill>
                  </a:defRPr>
                </a:pPr>
                <a:r>
                  <a:rPr lang="en-US" sz="1800">
                    <a:solidFill>
                      <a:srgbClr val="C00000"/>
                    </a:solidFill>
                  </a:rPr>
                  <a:t>Average latency per packet (us)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C00000"/>
                </a:solidFill>
              </a:defRPr>
            </a:pPr>
            <a:endParaRPr lang="en-US"/>
          </a:p>
        </c:txPr>
        <c:crossAx val="118818304"/>
        <c:crosses val="max"/>
        <c:crossBetween val="midCat"/>
        <c:dispUnits>
          <c:builtInUnit val="thousands"/>
        </c:dispUnits>
      </c:valAx>
      <c:valAx>
        <c:axId val="1188183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8807552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12325501651003304"/>
          <c:y val="0.31169728783902018"/>
          <c:w val="0.18669813450738013"/>
          <c:h val="0.18996396283797856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>
          <a:latin typeface="Baskerville Old Face" panose="02020602080505020303" pitchFamily="18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Estimate2014!$A$28:$A$36</c:f>
              <c:strCache>
                <c:ptCount val="9"/>
                <c:pt idx="0">
                  <c:v>Analog front-end</c:v>
                </c:pt>
                <c:pt idx="1">
                  <c:v>Digital front-end</c:v>
                </c:pt>
                <c:pt idx="2">
                  <c:v>SP column (avg)</c:v>
                </c:pt>
                <c:pt idx="3">
                  <c:v>Slow control</c:v>
                </c:pt>
                <c:pt idx="4">
                  <c:v>EoC block</c:v>
                </c:pt>
                <c:pt idx="5">
                  <c:v>Periphery clock tree</c:v>
                </c:pt>
                <c:pt idx="6">
                  <c:v>EoC fabric</c:v>
                </c:pt>
                <c:pt idx="7">
                  <c:v>PLL</c:v>
                </c:pt>
                <c:pt idx="8">
                  <c:v>GWT</c:v>
                </c:pt>
              </c:strCache>
            </c:strRef>
          </c:cat>
          <c:val>
            <c:numRef>
              <c:f>Estimate2014!$D$28:$D$36</c:f>
              <c:numCache>
                <c:formatCode>0.0</c:formatCode>
                <c:ptCount val="9"/>
                <c:pt idx="0">
                  <c:v>917.50400000000002</c:v>
                </c:pt>
                <c:pt idx="1">
                  <c:v>131.072</c:v>
                </c:pt>
                <c:pt idx="2" formatCode="General">
                  <c:v>460.8</c:v>
                </c:pt>
                <c:pt idx="3" formatCode="General">
                  <c:v>50</c:v>
                </c:pt>
                <c:pt idx="4" formatCode="General">
                  <c:v>256</c:v>
                </c:pt>
                <c:pt idx="5" formatCode="General">
                  <c:v>100</c:v>
                </c:pt>
                <c:pt idx="6" formatCode="General">
                  <c:v>300</c:v>
                </c:pt>
                <c:pt idx="7" formatCode="General">
                  <c:v>5.5</c:v>
                </c:pt>
                <c:pt idx="8" formatCode="General">
                  <c:v>240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200" b="0">
          <a:latin typeface="Baskerville Old Face" panose="02020602080505020303" pitchFamily="18" charset="0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PowerSingleSP!$B$17</c:f>
              <c:strCache>
                <c:ptCount val="1"/>
                <c:pt idx="0">
                  <c:v>Before custom CG</c:v>
                </c:pt>
              </c:strCache>
            </c:strRef>
          </c:tx>
          <c:invertIfNegative val="0"/>
          <c:cat>
            <c:numRef>
              <c:f>PowerSingleSP!$A$18:$A$25</c:f>
              <c:numCache>
                <c:formatCode>0.00</c:formatCode>
                <c:ptCount val="8"/>
                <c:pt idx="0" formatCode="General">
                  <c:v>0</c:v>
                </c:pt>
                <c:pt idx="1">
                  <c:v>0.25</c:v>
                </c:pt>
                <c:pt idx="2">
                  <c:v>1</c:v>
                </c:pt>
                <c:pt idx="3">
                  <c:v>2.5</c:v>
                </c:pt>
                <c:pt idx="4">
                  <c:v>5</c:v>
                </c:pt>
                <c:pt idx="5">
                  <c:v>8</c:v>
                </c:pt>
                <c:pt idx="6">
                  <c:v>10</c:v>
                </c:pt>
                <c:pt idx="7">
                  <c:v>13.333333333333334</c:v>
                </c:pt>
              </c:numCache>
            </c:numRef>
          </c:cat>
          <c:val>
            <c:numRef>
              <c:f>PowerSingleSP!$B$18:$B$25</c:f>
              <c:numCache>
                <c:formatCode>General</c:formatCode>
                <c:ptCount val="8"/>
                <c:pt idx="0">
                  <c:v>8.1500000000000003E-2</c:v>
                </c:pt>
                <c:pt idx="1">
                  <c:v>8.3000000000000004E-2</c:v>
                </c:pt>
                <c:pt idx="2">
                  <c:v>8.7099999999999997E-2</c:v>
                </c:pt>
                <c:pt idx="3">
                  <c:v>9.8000000000000004E-2</c:v>
                </c:pt>
                <c:pt idx="4">
                  <c:v>0.108</c:v>
                </c:pt>
                <c:pt idx="5">
                  <c:v>0.122</c:v>
                </c:pt>
                <c:pt idx="6">
                  <c:v>0.13600000000000001</c:v>
                </c:pt>
                <c:pt idx="7">
                  <c:v>0.154</c:v>
                </c:pt>
              </c:numCache>
            </c:numRef>
          </c:val>
        </c:ser>
        <c:ser>
          <c:idx val="1"/>
          <c:order val="1"/>
          <c:tx>
            <c:strRef>
              <c:f>PowerSingleSP!$C$17</c:f>
              <c:strCache>
                <c:ptCount val="1"/>
                <c:pt idx="0">
                  <c:v>Custom CG</c:v>
                </c:pt>
              </c:strCache>
            </c:strRef>
          </c:tx>
          <c:invertIfNegative val="0"/>
          <c:cat>
            <c:numRef>
              <c:f>PowerSingleSP!$A$18:$A$25</c:f>
              <c:numCache>
                <c:formatCode>0.00</c:formatCode>
                <c:ptCount val="8"/>
                <c:pt idx="0" formatCode="General">
                  <c:v>0</c:v>
                </c:pt>
                <c:pt idx="1">
                  <c:v>0.25</c:v>
                </c:pt>
                <c:pt idx="2">
                  <c:v>1</c:v>
                </c:pt>
                <c:pt idx="3">
                  <c:v>2.5</c:v>
                </c:pt>
                <c:pt idx="4">
                  <c:v>5</c:v>
                </c:pt>
                <c:pt idx="5">
                  <c:v>8</c:v>
                </c:pt>
                <c:pt idx="6">
                  <c:v>10</c:v>
                </c:pt>
                <c:pt idx="7">
                  <c:v>13.333333333333334</c:v>
                </c:pt>
              </c:numCache>
            </c:numRef>
          </c:cat>
          <c:val>
            <c:numRef>
              <c:f>PowerSingleSP!$C$18:$C$25</c:f>
              <c:numCache>
                <c:formatCode>General</c:formatCode>
                <c:ptCount val="8"/>
                <c:pt idx="0">
                  <c:v>1.482E-2</c:v>
                </c:pt>
                <c:pt idx="1">
                  <c:v>1.8849999999999999E-2</c:v>
                </c:pt>
                <c:pt idx="2">
                  <c:v>3.091E-2</c:v>
                </c:pt>
                <c:pt idx="3">
                  <c:v>5.4690000000000003E-2</c:v>
                </c:pt>
                <c:pt idx="4">
                  <c:v>9.4490000000000005E-2</c:v>
                </c:pt>
                <c:pt idx="5">
                  <c:v>0.14269999999999999</c:v>
                </c:pt>
                <c:pt idx="6">
                  <c:v>0.1719</c:v>
                </c:pt>
                <c:pt idx="7">
                  <c:v>0.19789999999999999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8942720"/>
        <c:axId val="118944896"/>
      </c:barChart>
      <c:catAx>
        <c:axId val="1189427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/>
                  <a:t>SP </a:t>
                </a:r>
                <a:r>
                  <a:rPr lang="en-US" sz="1400" dirty="0" smtClean="0"/>
                  <a:t>Packet Rate (</a:t>
                </a:r>
                <a:r>
                  <a:rPr lang="en-US" sz="1400" dirty="0" err="1" smtClean="0"/>
                  <a:t>Mpackets</a:t>
                </a:r>
                <a:r>
                  <a:rPr lang="en-US" sz="1400" dirty="0" smtClean="0"/>
                  <a:t>/s)</a:t>
                </a:r>
                <a:endParaRPr lang="en-US" sz="140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18944896"/>
        <c:crosses val="autoZero"/>
        <c:auto val="1"/>
        <c:lblAlgn val="ctr"/>
        <c:lblOffset val="100"/>
        <c:noMultiLvlLbl val="0"/>
      </c:catAx>
      <c:valAx>
        <c:axId val="11894489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Power (mW)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89427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6364313818380763"/>
          <c:y val="7.4019197297166411E-2"/>
          <c:w val="0.30067544905911919"/>
          <c:h val="0.32635476400058111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PowerSingleSP!$M$2</c:f>
              <c:strCache>
                <c:ptCount val="1"/>
                <c:pt idx="0">
                  <c:v>Power (mW)</c:v>
                </c:pt>
              </c:strCache>
            </c:strRef>
          </c:tx>
          <c:invertIfNegative val="0"/>
          <c:cat>
            <c:numRef>
              <c:f>PowerSingleSP!$A$18:$A$26</c:f>
              <c:numCache>
                <c:formatCode>0.00</c:formatCode>
                <c:ptCount val="9"/>
                <c:pt idx="0" formatCode="General">
                  <c:v>0</c:v>
                </c:pt>
                <c:pt idx="1">
                  <c:v>0.25</c:v>
                </c:pt>
                <c:pt idx="2">
                  <c:v>1</c:v>
                </c:pt>
                <c:pt idx="3">
                  <c:v>2.5</c:v>
                </c:pt>
                <c:pt idx="4">
                  <c:v>5</c:v>
                </c:pt>
                <c:pt idx="5">
                  <c:v>8</c:v>
                </c:pt>
                <c:pt idx="6">
                  <c:v>10</c:v>
                </c:pt>
                <c:pt idx="7">
                  <c:v>13.333333333333334</c:v>
                </c:pt>
                <c:pt idx="8" formatCode="General">
                  <c:v>20</c:v>
                </c:pt>
              </c:numCache>
            </c:numRef>
          </c:cat>
          <c:val>
            <c:numRef>
              <c:f>PowerSingleSP!$M$3:$M$11</c:f>
              <c:numCache>
                <c:formatCode>General</c:formatCode>
                <c:ptCount val="9"/>
                <c:pt idx="0">
                  <c:v>1.482E-2</c:v>
                </c:pt>
                <c:pt idx="1">
                  <c:v>1.7850000000000001E-2</c:v>
                </c:pt>
                <c:pt idx="2">
                  <c:v>2.5850000000000001E-2</c:v>
                </c:pt>
                <c:pt idx="3">
                  <c:v>4.1000000000000002E-2</c:v>
                </c:pt>
                <c:pt idx="4">
                  <c:v>6.6100000000000006E-2</c:v>
                </c:pt>
                <c:pt idx="5">
                  <c:v>9.8760000000000001E-2</c:v>
                </c:pt>
                <c:pt idx="6">
                  <c:v>0.1196</c:v>
                </c:pt>
                <c:pt idx="7">
                  <c:v>0.15359999999999999</c:v>
                </c:pt>
                <c:pt idx="8">
                  <c:v>0.16339999999999999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381440"/>
        <c:axId val="122383360"/>
      </c:barChart>
      <c:catAx>
        <c:axId val="1223814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GB" sz="1400"/>
                  <a:t>SP Packet Rate</a:t>
                </a:r>
                <a:r>
                  <a:rPr lang="en-GB" sz="1400" baseline="0"/>
                  <a:t> (Mpackets/s)</a:t>
                </a:r>
                <a:endParaRPr lang="en-GB" sz="140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22383360"/>
        <c:crosses val="autoZero"/>
        <c:auto val="1"/>
        <c:lblAlgn val="ctr"/>
        <c:lblOffset val="100"/>
        <c:noMultiLvlLbl val="0"/>
      </c:catAx>
      <c:valAx>
        <c:axId val="1223833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Power (mW)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2238144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AD5C0-E024-4837-B2CA-A8A69660619B}" type="datetimeFigureOut">
              <a:rPr lang="en-GB" smtClean="0"/>
              <a:t>04/06/2015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255BF4-F328-410E-9B79-0A48B59AF6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9176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412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latin typeface="Baskerville Old Face" panose="02020602080505020303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6412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>
                <a:latin typeface="Baskerville Old Face" panose="02020602080505020303" pitchFamily="18" charset="0"/>
              </a:defRPr>
            </a:lvl1pPr>
          </a:lstStyle>
          <a:p>
            <a:fld id="{D0EDB0BD-4FB1-4C61-8E19-D4F946DD779E}" type="datetimeFigureOut">
              <a:rPr lang="en-GB" smtClean="0"/>
              <a:pPr/>
              <a:t>04/06/2015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2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0092"/>
            <a:ext cx="2945659" cy="496412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latin typeface="Baskerville Old Face" panose="02020602080505020303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30092"/>
            <a:ext cx="2945659" cy="496412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>
                <a:latin typeface="Baskerville Old Face" panose="02020602080505020303" pitchFamily="18" charset="0"/>
              </a:defRPr>
            </a:lvl1pPr>
          </a:lstStyle>
          <a:p>
            <a:fld id="{574B2F13-13D1-4772-B7BB-AF9164EC94B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6103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Baskerville Old Face" panose="02020602080505020303" pitchFamily="18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Baskerville Old Face" panose="02020602080505020303" pitchFamily="18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Baskerville Old Face" panose="02020602080505020303" pitchFamily="18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Baskerville Old Face" panose="02020602080505020303" pitchFamily="18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Baskerville Old Face" panose="02020602080505020303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B2F13-13D1-4772-B7BB-AF9164EC94B9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55924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B2F13-13D1-4772-B7BB-AF9164EC94B9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42629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B2F13-13D1-4772-B7BB-AF9164EC94B9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16580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B2F13-13D1-4772-B7BB-AF9164EC94B9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77614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B2F13-13D1-4772-B7BB-AF9164EC94B9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22258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B2F13-13D1-4772-B7BB-AF9164EC94B9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67544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B2F13-13D1-4772-B7BB-AF9164EC94B9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92136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B2F13-13D1-4772-B7BB-AF9164EC94B9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30083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B2F13-13D1-4772-B7BB-AF9164EC94B9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63101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B2F13-13D1-4772-B7BB-AF9164EC94B9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0745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B2F13-13D1-4772-B7BB-AF9164EC94B9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2020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B2F13-13D1-4772-B7BB-AF9164EC94B9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70252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B2F13-13D1-4772-B7BB-AF9164EC94B9}" type="slidenum">
              <a:rPr lang="en-GB" smtClean="0"/>
              <a:pPr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9066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B2F13-13D1-4772-B7BB-AF9164EC94B9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94664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B2F13-13D1-4772-B7BB-AF9164EC94B9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6513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B2F13-13D1-4772-B7BB-AF9164EC94B9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42318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B2F13-13D1-4772-B7BB-AF9164EC94B9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11639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B2F13-13D1-4772-B7BB-AF9164EC94B9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7451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B2F13-13D1-4772-B7BB-AF9164EC94B9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35078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B2F13-13D1-4772-B7BB-AF9164EC94B9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09515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695145C8-B015-485D-A999-772091AB2E7F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393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B2F13-13D1-4772-B7BB-AF9164EC94B9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1320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1066800"/>
            <a:ext cx="822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1066800"/>
            <a:ext cx="77152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06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906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5.6.2015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57200" y="1066800"/>
            <a:ext cx="77152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9832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510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accent1"/>
                </a:solidFill>
                <a:latin typeface="Baskerville Old Face" panose="02020602080505020303" pitchFamily="18" charset="0"/>
              </a:defRPr>
            </a:lvl1pPr>
          </a:lstStyle>
          <a:p>
            <a:r>
              <a:rPr lang="en-US" smtClean="0"/>
              <a:t>5.6.2015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  <a:latin typeface="Baskerville Old Face" panose="02020602080505020303" pitchFamily="18" charset="0"/>
              </a:defRPr>
            </a:lvl1pPr>
          </a:lstStyle>
          <a:p>
            <a:r>
              <a:rPr lang="en-US" b="1" smtClean="0"/>
              <a:t>VERTEX 2015 VeloPix ASIC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  <a:latin typeface="Baskerville Old Face" panose="02020602080505020303" pitchFamily="18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Baskerville Old Face" panose="02020602080505020303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3200" kern="1200">
          <a:solidFill>
            <a:schemeClr val="tx2"/>
          </a:solidFill>
          <a:latin typeface="Baskerville Old Face" panose="02020602080505020303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2"/>
          </a:solidFill>
          <a:latin typeface="Baskerville Old Face" panose="02020602080505020303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Baskerville Old Face" panose="02020602080505020303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Baskerville Old Face" panose="02020602080505020303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Baskerville Old Face" panose="0202060208050502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Recursive_Flood_Fill_8_(aka).gif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/>
          <a:lstStyle/>
          <a:p>
            <a:r>
              <a:rPr lang="en-GB" b="1" dirty="0" err="1" smtClean="0"/>
              <a:t>VeloPix</a:t>
            </a:r>
            <a:r>
              <a:rPr lang="en-GB" b="1" dirty="0" smtClean="0"/>
              <a:t>: </a:t>
            </a:r>
            <a:r>
              <a:rPr lang="en-GB" b="1" dirty="0"/>
              <a:t>The Pixel ASIC for the LHCb VELO Upgrade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886200"/>
            <a:ext cx="7162800" cy="213360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Kurt </a:t>
            </a:r>
            <a:r>
              <a:rPr lang="en-US" sz="2400" b="1" dirty="0" err="1" smtClean="0"/>
              <a:t>Rinnert</a:t>
            </a:r>
            <a:r>
              <a:rPr lang="en-US" sz="2400" b="1" dirty="0" smtClean="0">
                <a:latin typeface="Baskerville Old Face" panose="02020602080505020303" pitchFamily="18" charset="0"/>
              </a:rPr>
              <a:t> (</a:t>
            </a:r>
            <a:r>
              <a:rPr lang="en-US" sz="2400" b="1" dirty="0" smtClean="0"/>
              <a:t>University of Liverpool</a:t>
            </a:r>
            <a:r>
              <a:rPr lang="en-US" sz="2400" b="1" dirty="0" smtClean="0">
                <a:latin typeface="Baskerville Old Face" panose="02020602080505020303" pitchFamily="18" charset="0"/>
              </a:rPr>
              <a:t>) </a:t>
            </a:r>
          </a:p>
          <a:p>
            <a:r>
              <a:rPr lang="en-US" sz="2400" b="1" dirty="0" smtClean="0">
                <a:latin typeface="Baskerville Old Face" panose="02020602080505020303" pitchFamily="18" charset="0"/>
              </a:rPr>
              <a:t>On behalf of the </a:t>
            </a:r>
            <a:r>
              <a:rPr lang="en-US" sz="2400" b="1" dirty="0" err="1" smtClean="0"/>
              <a:t>LHCb</a:t>
            </a:r>
            <a:r>
              <a:rPr lang="en-US" sz="2400" b="1" dirty="0" smtClean="0"/>
              <a:t> VELO group</a:t>
            </a:r>
            <a:endParaRPr lang="en-US" sz="2400" b="1" dirty="0" smtClean="0">
              <a:latin typeface="Baskerville Old Face" panose="02020602080505020303" pitchFamily="18" charset="0"/>
            </a:endParaRPr>
          </a:p>
          <a:p>
            <a:r>
              <a:rPr lang="en-US" sz="2400" b="1" dirty="0" smtClean="0"/>
              <a:t>5</a:t>
            </a:r>
            <a:r>
              <a:rPr lang="en-US" sz="2400" b="1" dirty="0" smtClean="0">
                <a:latin typeface="Baskerville Old Face" panose="02020602080505020303" pitchFamily="18" charset="0"/>
              </a:rPr>
              <a:t>.6.2015</a:t>
            </a:r>
          </a:p>
          <a:p>
            <a:r>
              <a:rPr lang="en-US" sz="2400" b="1" dirty="0" smtClean="0"/>
              <a:t>VERTEX</a:t>
            </a:r>
            <a:r>
              <a:rPr lang="en-US" sz="2400" b="1" dirty="0" smtClean="0">
                <a:latin typeface="Baskerville Old Face" panose="02020602080505020303" pitchFamily="18" charset="0"/>
              </a:rPr>
              <a:t> 2015, Santa Fe, NM, USA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084" y="2039676"/>
            <a:ext cx="1656184" cy="17085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406189"/>
            <a:ext cx="1681086" cy="1120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41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Analog Front-End </a:t>
            </a:r>
            <a:r>
              <a:rPr lang="en-US" dirty="0"/>
              <a:t>A</a:t>
            </a:r>
            <a:r>
              <a:rPr lang="en-US" dirty="0" smtClean="0"/>
              <a:t>mplifier </a:t>
            </a:r>
            <a:r>
              <a:rPr lang="en-US" dirty="0"/>
              <a:t>R</a:t>
            </a:r>
            <a:r>
              <a:rPr lang="en-US" dirty="0" smtClean="0"/>
              <a:t>esponse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17" y="1124744"/>
            <a:ext cx="8010814" cy="531033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67851" y="1412776"/>
            <a:ext cx="1475084" cy="14773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Input charges:</a:t>
            </a:r>
          </a:p>
          <a:p>
            <a:r>
              <a:rPr lang="en-US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2 </a:t>
            </a:r>
            <a:r>
              <a:rPr lang="en-US" dirty="0" err="1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ke</a:t>
            </a:r>
            <a:r>
              <a:rPr lang="en-US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-</a:t>
            </a:r>
          </a:p>
          <a:p>
            <a:r>
              <a:rPr lang="en-US" dirty="0" smtClean="0">
                <a:solidFill>
                  <a:srgbClr val="00B050"/>
                </a:solidFill>
                <a:latin typeface="Baskerville Old Face" panose="02020602080505020303" pitchFamily="18" charset="0"/>
              </a:rPr>
              <a:t>10 </a:t>
            </a:r>
            <a:r>
              <a:rPr lang="en-US" dirty="0" err="1" smtClean="0">
                <a:solidFill>
                  <a:srgbClr val="00B050"/>
                </a:solidFill>
                <a:latin typeface="Baskerville Old Face" panose="02020602080505020303" pitchFamily="18" charset="0"/>
              </a:rPr>
              <a:t>ke</a:t>
            </a:r>
            <a:r>
              <a:rPr lang="en-US" dirty="0" smtClean="0">
                <a:solidFill>
                  <a:srgbClr val="00B050"/>
                </a:solidFill>
                <a:latin typeface="Baskerville Old Face" panose="02020602080505020303" pitchFamily="18" charset="0"/>
              </a:rPr>
              <a:t>-</a:t>
            </a:r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skerville Old Face" panose="02020602080505020303" pitchFamily="18" charset="0"/>
              </a:rPr>
              <a:t>16 </a:t>
            </a:r>
            <a:r>
              <a:rPr lang="en-US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skerville Old Face" panose="02020602080505020303" pitchFamily="18" charset="0"/>
              </a:rPr>
              <a:t>ke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skerville Old Face" panose="02020602080505020303" pitchFamily="18" charset="0"/>
              </a:rPr>
              <a:t>-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Baskerville Old Face" panose="02020602080505020303" pitchFamily="18" charset="0"/>
              </a:rPr>
              <a:t>50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Baskerville Old Face" panose="02020602080505020303" pitchFamily="18" charset="0"/>
              </a:rPr>
              <a:t>ke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Baskerville Old Face" panose="02020602080505020303" pitchFamily="18" charset="0"/>
              </a:rPr>
              <a:t>-</a:t>
            </a:r>
            <a:endParaRPr lang="en-GB" dirty="0" smtClean="0">
              <a:solidFill>
                <a:schemeClr val="accent1">
                  <a:lumMod val="75000"/>
                </a:schemeClr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979712" y="4653136"/>
            <a:ext cx="165618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62040" y="4653136"/>
            <a:ext cx="1789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~225 ns @ 16 </a:t>
            </a:r>
            <a:r>
              <a:rPr lang="en-US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ke</a:t>
            </a:r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-</a:t>
            </a:r>
            <a:endParaRPr lang="en-GB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635896" y="4653136"/>
            <a:ext cx="122413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23928" y="4653136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175 ns</a:t>
            </a:r>
            <a:endParaRPr lang="en-GB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13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Analog Front-End Pile-Up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580" y="1295400"/>
            <a:ext cx="7294839" cy="5332242"/>
          </a:xfrm>
        </p:spPr>
      </p:pic>
      <p:sp>
        <p:nvSpPr>
          <p:cNvPr id="5" name="TextBox 4"/>
          <p:cNvSpPr txBox="1"/>
          <p:nvPr/>
        </p:nvSpPr>
        <p:spPr>
          <a:xfrm>
            <a:off x="1066800" y="1200388"/>
            <a:ext cx="1866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Up to 1.6% losses</a:t>
            </a:r>
            <a:endParaRPr lang="en-GB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7" name="Straight Arrow Connector 6"/>
          <p:cNvCxnSpPr>
            <a:stCxn id="5" idx="3"/>
          </p:cNvCxnSpPr>
          <p:nvPr/>
        </p:nvCxnSpPr>
        <p:spPr>
          <a:xfrm>
            <a:off x="2933017" y="1385054"/>
            <a:ext cx="648383" cy="4437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 rot="5400000">
            <a:off x="5501932" y="3635514"/>
            <a:ext cx="3773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Front-end efficiency (x 100%)</a:t>
            </a:r>
            <a:endParaRPr lang="en-GB" sz="2400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2843808" y="1606927"/>
            <a:ext cx="1512168" cy="5259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004048" y="1200388"/>
            <a:ext cx="2808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Rates up to 50 kHz per pixel</a:t>
            </a:r>
            <a:endParaRPr lang="en-GB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13" name="Straight Arrow Connector 12"/>
          <p:cNvCxnSpPr>
            <a:stCxn id="11" idx="1"/>
          </p:cNvCxnSpPr>
          <p:nvPr/>
        </p:nvCxnSpPr>
        <p:spPr>
          <a:xfrm flipH="1">
            <a:off x="3851920" y="1385054"/>
            <a:ext cx="1152128" cy="3877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270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Column </a:t>
            </a:r>
            <a:r>
              <a:rPr lang="en-US" dirty="0"/>
              <a:t>A</a:t>
            </a:r>
            <a:r>
              <a:rPr lang="en-US" dirty="0" smtClean="0"/>
              <a:t>rchitecture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6343883"/>
              </p:ext>
            </p:extLst>
          </p:nvPr>
        </p:nvGraphicFramePr>
        <p:xfrm>
          <a:off x="175161" y="2504034"/>
          <a:ext cx="3744416" cy="3075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9" name="Rectangle 58"/>
          <p:cNvSpPr/>
          <p:nvPr/>
        </p:nvSpPr>
        <p:spPr>
          <a:xfrm>
            <a:off x="7096817" y="2144936"/>
            <a:ext cx="1756859" cy="2172722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5290935" y="2349010"/>
            <a:ext cx="961805" cy="833889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4329906" y="1691164"/>
            <a:ext cx="685800" cy="457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287124" y="1735098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FIFO</a:t>
            </a:r>
            <a:endParaRPr lang="en-GB" dirty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63" name="Right Arrow 62"/>
          <p:cNvSpPr/>
          <p:nvPr/>
        </p:nvSpPr>
        <p:spPr>
          <a:xfrm>
            <a:off x="5015706" y="1821597"/>
            <a:ext cx="381000" cy="19633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sp>
        <p:nvSpPr>
          <p:cNvPr id="64" name="Right Arrow 63"/>
          <p:cNvSpPr/>
          <p:nvPr/>
        </p:nvSpPr>
        <p:spPr>
          <a:xfrm>
            <a:off x="3958663" y="1821597"/>
            <a:ext cx="381000" cy="19633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5400243" y="1691164"/>
            <a:ext cx="685800" cy="4572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391124" y="1735098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Node</a:t>
            </a:r>
            <a:endParaRPr lang="en-GB" dirty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5400243" y="2529364"/>
            <a:ext cx="685800" cy="4572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391124" y="2573298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Node</a:t>
            </a:r>
            <a:endParaRPr lang="en-GB" dirty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69" name="Down Arrow 68"/>
          <p:cNvSpPr/>
          <p:nvPr/>
        </p:nvSpPr>
        <p:spPr>
          <a:xfrm>
            <a:off x="5628843" y="2148364"/>
            <a:ext cx="228600" cy="38100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329906" y="2527926"/>
            <a:ext cx="685800" cy="457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287124" y="2571860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FIFO</a:t>
            </a:r>
            <a:endParaRPr lang="en-GB" dirty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72" name="Right Arrow 71"/>
          <p:cNvSpPr/>
          <p:nvPr/>
        </p:nvSpPr>
        <p:spPr>
          <a:xfrm>
            <a:off x="5015706" y="2658359"/>
            <a:ext cx="381000" cy="19633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sp>
        <p:nvSpPr>
          <p:cNvPr id="73" name="Right Arrow 72"/>
          <p:cNvSpPr/>
          <p:nvPr/>
        </p:nvSpPr>
        <p:spPr>
          <a:xfrm>
            <a:off x="3958663" y="2658359"/>
            <a:ext cx="381000" cy="19633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4329906" y="3628430"/>
            <a:ext cx="685800" cy="457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287124" y="3672364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FIFO</a:t>
            </a:r>
            <a:endParaRPr lang="en-GB" dirty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76" name="Right Arrow 75"/>
          <p:cNvSpPr/>
          <p:nvPr/>
        </p:nvSpPr>
        <p:spPr>
          <a:xfrm>
            <a:off x="5015706" y="3758863"/>
            <a:ext cx="381000" cy="19633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sp>
        <p:nvSpPr>
          <p:cNvPr id="77" name="Right Arrow 76"/>
          <p:cNvSpPr/>
          <p:nvPr/>
        </p:nvSpPr>
        <p:spPr>
          <a:xfrm>
            <a:off x="3958663" y="3758863"/>
            <a:ext cx="381000" cy="19633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5400243" y="3628430"/>
            <a:ext cx="685800" cy="4572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391124" y="3672364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Node</a:t>
            </a:r>
            <a:endParaRPr lang="en-GB" dirty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5400243" y="4466630"/>
            <a:ext cx="685800" cy="4572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391124" y="4510564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Node</a:t>
            </a:r>
            <a:endParaRPr lang="en-GB" dirty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82" name="Down Arrow 81"/>
          <p:cNvSpPr/>
          <p:nvPr/>
        </p:nvSpPr>
        <p:spPr>
          <a:xfrm>
            <a:off x="5628843" y="4085630"/>
            <a:ext cx="228600" cy="38100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4329906" y="4465192"/>
            <a:ext cx="685800" cy="457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287124" y="4509126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FIFO</a:t>
            </a:r>
            <a:endParaRPr lang="en-GB" dirty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85" name="Right Arrow 84"/>
          <p:cNvSpPr/>
          <p:nvPr/>
        </p:nvSpPr>
        <p:spPr>
          <a:xfrm>
            <a:off x="5015706" y="4595625"/>
            <a:ext cx="381000" cy="19633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sp>
        <p:nvSpPr>
          <p:cNvPr id="86" name="Right Arrow 85"/>
          <p:cNvSpPr/>
          <p:nvPr/>
        </p:nvSpPr>
        <p:spPr>
          <a:xfrm>
            <a:off x="3958663" y="4595625"/>
            <a:ext cx="381000" cy="19633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sp>
        <p:nvSpPr>
          <p:cNvPr id="87" name="Down Arrow 86"/>
          <p:cNvSpPr/>
          <p:nvPr/>
        </p:nvSpPr>
        <p:spPr>
          <a:xfrm>
            <a:off x="5627476" y="2986564"/>
            <a:ext cx="228600" cy="38100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sp>
        <p:nvSpPr>
          <p:cNvPr id="88" name="Down Arrow 87"/>
          <p:cNvSpPr/>
          <p:nvPr/>
        </p:nvSpPr>
        <p:spPr>
          <a:xfrm>
            <a:off x="5627476" y="4927258"/>
            <a:ext cx="228600" cy="38100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cxnSp>
        <p:nvCxnSpPr>
          <p:cNvPr id="89" name="Straight Connector 88"/>
          <p:cNvCxnSpPr>
            <a:stCxn id="70" idx="2"/>
            <a:endCxn id="74" idx="0"/>
          </p:cNvCxnSpPr>
          <p:nvPr/>
        </p:nvCxnSpPr>
        <p:spPr>
          <a:xfrm>
            <a:off x="4672806" y="2985126"/>
            <a:ext cx="0" cy="643304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stCxn id="87" idx="2"/>
            <a:endCxn id="78" idx="0"/>
          </p:cNvCxnSpPr>
          <p:nvPr/>
        </p:nvCxnSpPr>
        <p:spPr>
          <a:xfrm>
            <a:off x="5741776" y="3367564"/>
            <a:ext cx="1367" cy="260866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3643286" y="3117591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Baskerville Old Face" panose="02020602080505020303" pitchFamily="18" charset="0"/>
              </a:rPr>
              <a:t>64 FIFOs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92" name="Down Arrow 91"/>
          <p:cNvSpPr/>
          <p:nvPr/>
        </p:nvSpPr>
        <p:spPr>
          <a:xfrm>
            <a:off x="7686952" y="1919764"/>
            <a:ext cx="252323" cy="951656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sp>
        <p:nvSpPr>
          <p:cNvPr id="93" name="Bent-Up Arrow 92"/>
          <p:cNvSpPr/>
          <p:nvPr/>
        </p:nvSpPr>
        <p:spPr>
          <a:xfrm flipV="1">
            <a:off x="6948676" y="2349010"/>
            <a:ext cx="685800" cy="520847"/>
          </a:xfrm>
          <a:prstGeom prst="bent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sp>
        <p:nvSpPr>
          <p:cNvPr id="94" name="Snip Same Side Corner Rectangle 93"/>
          <p:cNvSpPr/>
          <p:nvPr/>
        </p:nvSpPr>
        <p:spPr>
          <a:xfrm flipV="1">
            <a:off x="7329676" y="2869858"/>
            <a:ext cx="609600" cy="281395"/>
          </a:xfrm>
          <a:prstGeom prst="snip2SameRect">
            <a:avLst>
              <a:gd name="adj1" fmla="val 50000"/>
              <a:gd name="adj2" fmla="val 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329676" y="2805326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askerville Old Face" panose="02020602080505020303" pitchFamily="18" charset="0"/>
              </a:rPr>
              <a:t>0    1</a:t>
            </a:r>
            <a:endParaRPr lang="en-GB" b="1" dirty="0">
              <a:latin typeface="Baskerville Old Face" panose="02020602080505020303" pitchFamily="18" charset="0"/>
            </a:endParaRPr>
          </a:p>
        </p:txBody>
      </p:sp>
      <p:sp>
        <p:nvSpPr>
          <p:cNvPr id="96" name="Down Arrow 95"/>
          <p:cNvSpPr/>
          <p:nvPr/>
        </p:nvSpPr>
        <p:spPr>
          <a:xfrm>
            <a:off x="7536938" y="3151253"/>
            <a:ext cx="228600" cy="56909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181141" y="3720347"/>
            <a:ext cx="940194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Baskerville Old Face" panose="02020602080505020303" pitchFamily="18" charset="0"/>
              </a:rPr>
              <a:t>R</a:t>
            </a:r>
            <a:r>
              <a:rPr lang="en-US" dirty="0" smtClean="0">
                <a:latin typeface="Baskerville Old Face" panose="02020602080505020303" pitchFamily="18" charset="0"/>
              </a:rPr>
              <a:t>egister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 rot="5400000">
            <a:off x="8083995" y="2810585"/>
            <a:ext cx="842603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latin typeface="Baskerville Old Face" panose="02020602080505020303" pitchFamily="18" charset="0"/>
              </a:rPr>
              <a:t>Arbiter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99" name="Down Arrow 98"/>
          <p:cNvSpPr/>
          <p:nvPr/>
        </p:nvSpPr>
        <p:spPr>
          <a:xfrm>
            <a:off x="7536938" y="4089679"/>
            <a:ext cx="228600" cy="56909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cxnSp>
        <p:nvCxnSpPr>
          <p:cNvPr id="100" name="Straight Connector 99"/>
          <p:cNvCxnSpPr/>
          <p:nvPr/>
        </p:nvCxnSpPr>
        <p:spPr>
          <a:xfrm flipV="1">
            <a:off x="6252740" y="2144936"/>
            <a:ext cx="844077" cy="204074"/>
          </a:xfrm>
          <a:prstGeom prst="line">
            <a:avLst/>
          </a:prstGeom>
          <a:ln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6252740" y="3174658"/>
            <a:ext cx="844077" cy="1143000"/>
          </a:xfrm>
          <a:prstGeom prst="line">
            <a:avLst/>
          </a:prstGeom>
          <a:ln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7329676" y="1273433"/>
            <a:ext cx="974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askerville Old Face" panose="02020602080505020303" pitchFamily="18" charset="0"/>
              </a:rPr>
              <a:t>Previous</a:t>
            </a:r>
          </a:p>
          <a:p>
            <a:r>
              <a:rPr lang="en-US" dirty="0" smtClean="0">
                <a:latin typeface="Baskerville Old Face" panose="02020602080505020303" pitchFamily="18" charset="0"/>
              </a:rPr>
              <a:t>Node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319234" y="2250783"/>
            <a:ext cx="705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askerville Old Face" panose="02020602080505020303" pitchFamily="18" charset="0"/>
              </a:rPr>
              <a:t>FIFO</a:t>
            </a:r>
          </a:p>
          <a:p>
            <a:r>
              <a:rPr lang="en-US" dirty="0" smtClean="0">
                <a:latin typeface="Baskerville Old Face" panose="02020602080505020303" pitchFamily="18" charset="0"/>
              </a:rPr>
              <a:t>Data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209100" y="4927258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askerville Old Face" panose="02020602080505020303" pitchFamily="18" charset="0"/>
              </a:rPr>
              <a:t>Size = 2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5110726" y="5313381"/>
            <a:ext cx="12648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askerville Old Face" panose="02020602080505020303" pitchFamily="18" charset="0"/>
              </a:rPr>
              <a:t>Up to 13.3 </a:t>
            </a:r>
          </a:p>
          <a:p>
            <a:r>
              <a:rPr lang="en-US" dirty="0" err="1" smtClean="0">
                <a:latin typeface="Baskerville Old Face" panose="02020602080505020303" pitchFamily="18" charset="0"/>
              </a:rPr>
              <a:t>Mpackets</a:t>
            </a:r>
            <a:r>
              <a:rPr lang="en-US" dirty="0" smtClean="0">
                <a:latin typeface="Baskerville Old Face" panose="02020602080505020303" pitchFamily="18" charset="0"/>
              </a:rPr>
              <a:t>/s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195854" y="1124744"/>
            <a:ext cx="2200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Baskerville Old Face" panose="02020602080505020303" pitchFamily="18" charset="0"/>
              </a:rPr>
              <a:t>Rate: Up to 305 kHz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cxnSp>
        <p:nvCxnSpPr>
          <p:cNvPr id="107" name="Straight Connector 106"/>
          <p:cNvCxnSpPr>
            <a:stCxn id="95" idx="3"/>
          </p:cNvCxnSpPr>
          <p:nvPr/>
        </p:nvCxnSpPr>
        <p:spPr>
          <a:xfrm>
            <a:off x="7972801" y="2989992"/>
            <a:ext cx="331822" cy="0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8" name="Elbow Connector 107"/>
          <p:cNvCxnSpPr>
            <a:stCxn id="98" idx="3"/>
            <a:endCxn id="97" idx="3"/>
          </p:cNvCxnSpPr>
          <p:nvPr/>
        </p:nvCxnSpPr>
        <p:spPr>
          <a:xfrm rot="5400000">
            <a:off x="8069086" y="3468802"/>
            <a:ext cx="488460" cy="38396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7304829" y="4695230"/>
            <a:ext cx="7040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askerville Old Face" panose="02020602080505020303" pitchFamily="18" charset="0"/>
              </a:rPr>
              <a:t>Next</a:t>
            </a:r>
          </a:p>
          <a:p>
            <a:r>
              <a:rPr lang="en-US" dirty="0" smtClean="0">
                <a:latin typeface="Baskerville Old Face" panose="02020602080505020303" pitchFamily="18" charset="0"/>
              </a:rPr>
              <a:t>Node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15206" y="5805264"/>
            <a:ext cx="13965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See [5] for more </a:t>
            </a:r>
          </a:p>
          <a:p>
            <a:r>
              <a:rPr lang="en-US" sz="14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details.</a:t>
            </a:r>
            <a:endParaRPr lang="en-GB" sz="1400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84944" y="1607981"/>
            <a:ext cx="1173719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8 digital</a:t>
            </a:r>
          </a:p>
          <a:p>
            <a:r>
              <a:rPr lang="en-US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Front-ends</a:t>
            </a:r>
            <a:endParaRPr lang="en-GB" dirty="0" smtClean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10" name="Straight Arrow Connector 9"/>
          <p:cNvCxnSpPr>
            <a:stCxn id="106" idx="2"/>
          </p:cNvCxnSpPr>
          <p:nvPr/>
        </p:nvCxnSpPr>
        <p:spPr>
          <a:xfrm flipH="1">
            <a:off x="4179651" y="1494076"/>
            <a:ext cx="116629" cy="3275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15616" y="1607981"/>
            <a:ext cx="1173719" cy="64633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8 analog</a:t>
            </a:r>
          </a:p>
          <a:p>
            <a:r>
              <a:rPr lang="en-US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Front-ends</a:t>
            </a:r>
            <a:endParaRPr lang="en-GB" dirty="0" smtClean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289335" y="1691164"/>
            <a:ext cx="49560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>
            <a:off x="2289335" y="2148364"/>
            <a:ext cx="49560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>
            <a:off x="2289335" y="2005801"/>
            <a:ext cx="49560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537139" y="1691164"/>
            <a:ext cx="0" cy="314637"/>
          </a:xfrm>
          <a:prstGeom prst="line">
            <a:avLst/>
          </a:prstGeom>
          <a:ln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200000">
            <a:off x="141286" y="1735099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Sensor</a:t>
            </a:r>
          </a:p>
        </p:txBody>
      </p:sp>
      <p:sp>
        <p:nvSpPr>
          <p:cNvPr id="17" name="Right Arrow 16"/>
          <p:cNvSpPr/>
          <p:nvPr/>
        </p:nvSpPr>
        <p:spPr>
          <a:xfrm>
            <a:off x="730870" y="1653241"/>
            <a:ext cx="384745" cy="5558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72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Simulation: Latency &amp; BX ID Length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1944824"/>
              </p:ext>
            </p:extLst>
          </p:nvPr>
        </p:nvGraphicFramePr>
        <p:xfrm>
          <a:off x="381000" y="2111845"/>
          <a:ext cx="6286500" cy="3981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742454" y="4241432"/>
            <a:ext cx="1883849" cy="15696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u="sng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Simulation results:</a:t>
            </a:r>
          </a:p>
          <a:p>
            <a:r>
              <a:rPr lang="en-US" sz="16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Efficiency: 99.99%</a:t>
            </a:r>
            <a:r>
              <a:rPr lang="en-US" sz="1600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*</a:t>
            </a:r>
          </a:p>
          <a:p>
            <a:r>
              <a:rPr lang="en-US" sz="16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Hit rate: 840 </a:t>
            </a:r>
            <a:r>
              <a:rPr lang="en-US" sz="1600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Mhits</a:t>
            </a:r>
            <a:r>
              <a:rPr lang="en-US" sz="16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/s</a:t>
            </a:r>
          </a:p>
          <a:p>
            <a:r>
              <a:rPr lang="en-US" sz="16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Packet rate: 505 M/s</a:t>
            </a:r>
          </a:p>
          <a:p>
            <a:r>
              <a:rPr lang="en-US" sz="16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Data rate: 16.2 </a:t>
            </a:r>
            <a:r>
              <a:rPr lang="en-US" sz="1600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Gbps</a:t>
            </a:r>
            <a:endParaRPr lang="en-US" sz="1600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r>
              <a:rPr lang="en-US" sz="16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Hits per packet: 1.66</a:t>
            </a:r>
            <a:endParaRPr lang="en-GB" sz="1600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32240" y="2387980"/>
            <a:ext cx="17331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9-bit BX ID </a:t>
            </a:r>
          </a:p>
          <a:p>
            <a:r>
              <a:rPr lang="en-US" sz="2400" dirty="0">
                <a:solidFill>
                  <a:schemeClr val="tx2"/>
                </a:solidFill>
                <a:latin typeface="Baskerville Old Face" panose="02020602080505020303" pitchFamily="18" charset="0"/>
              </a:rPr>
              <a:t>(512 </a:t>
            </a:r>
            <a:r>
              <a:rPr lang="en-US" sz="24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clocks)</a:t>
            </a:r>
          </a:p>
          <a:p>
            <a:r>
              <a:rPr lang="en-US" sz="24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sufficient! 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3124200" y="2797645"/>
            <a:ext cx="11430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267199" y="2855479"/>
            <a:ext cx="19627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Peak at 64 (highest</a:t>
            </a:r>
          </a:p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hit rate in SP 63)</a:t>
            </a:r>
            <a:endParaRPr lang="en-GB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124744"/>
            <a:ext cx="46025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Trigger-less architecture: </a:t>
            </a:r>
          </a:p>
          <a:p>
            <a:r>
              <a:rPr lang="en-US" sz="20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Latency must be &lt; BX ID range. Otherwise</a:t>
            </a:r>
          </a:p>
          <a:p>
            <a:r>
              <a:rPr lang="en-US" sz="200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ambiguities </a:t>
            </a:r>
            <a:r>
              <a:rPr lang="en-US" sz="20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in BX identification.</a:t>
            </a:r>
            <a:endParaRPr lang="en-GB" sz="2000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42454" y="5866731"/>
            <a:ext cx="1947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*</a:t>
            </a:r>
            <a:r>
              <a:rPr lang="en-US" sz="12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No analog pile-up included.</a:t>
            </a:r>
            <a:endParaRPr lang="en-GB" sz="1200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9" name="Straight Arrow Connector 8"/>
          <p:cNvCxnSpPr>
            <a:stCxn id="15" idx="1"/>
          </p:cNvCxnSpPr>
          <p:nvPr/>
        </p:nvCxnSpPr>
        <p:spPr>
          <a:xfrm flipH="1">
            <a:off x="5796136" y="2988145"/>
            <a:ext cx="936104" cy="24570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199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Straight Connector 106"/>
          <p:cNvCxnSpPr/>
          <p:nvPr/>
        </p:nvCxnSpPr>
        <p:spPr>
          <a:xfrm>
            <a:off x="416013" y="1898124"/>
            <a:ext cx="8171349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3" name="Down Arrow 152"/>
          <p:cNvSpPr/>
          <p:nvPr/>
        </p:nvSpPr>
        <p:spPr>
          <a:xfrm>
            <a:off x="3404249" y="1147667"/>
            <a:ext cx="233329" cy="1645750"/>
          </a:xfrm>
          <a:prstGeom prst="downArrow">
            <a:avLst/>
          </a:prstGeom>
          <a:solidFill>
            <a:schemeClr val="accent1">
              <a:lumMod val="20000"/>
              <a:lumOff val="80000"/>
              <a:alpha val="57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4" name="Down Arrow 153"/>
          <p:cNvSpPr/>
          <p:nvPr/>
        </p:nvSpPr>
        <p:spPr>
          <a:xfrm>
            <a:off x="3889838" y="1147667"/>
            <a:ext cx="233329" cy="1645750"/>
          </a:xfrm>
          <a:prstGeom prst="downArrow">
            <a:avLst/>
          </a:prstGeom>
          <a:solidFill>
            <a:schemeClr val="accent1">
              <a:lumMod val="20000"/>
              <a:lumOff val="80000"/>
              <a:alpha val="57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5" name="Down Arrow 154"/>
          <p:cNvSpPr/>
          <p:nvPr/>
        </p:nvSpPr>
        <p:spPr>
          <a:xfrm>
            <a:off x="5345562" y="1147667"/>
            <a:ext cx="233329" cy="1645750"/>
          </a:xfrm>
          <a:prstGeom prst="downArrow">
            <a:avLst/>
          </a:prstGeom>
          <a:solidFill>
            <a:schemeClr val="accent1">
              <a:lumMod val="20000"/>
              <a:lumOff val="80000"/>
              <a:alpha val="57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6" name="Down Arrow 155"/>
          <p:cNvSpPr/>
          <p:nvPr/>
        </p:nvSpPr>
        <p:spPr>
          <a:xfrm>
            <a:off x="4882849" y="1147667"/>
            <a:ext cx="233329" cy="1645750"/>
          </a:xfrm>
          <a:prstGeom prst="downArrow">
            <a:avLst/>
          </a:prstGeom>
          <a:solidFill>
            <a:schemeClr val="accent1">
              <a:lumMod val="20000"/>
              <a:lumOff val="80000"/>
              <a:alpha val="57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7" name="Down Arrow 146"/>
          <p:cNvSpPr/>
          <p:nvPr/>
        </p:nvSpPr>
        <p:spPr>
          <a:xfrm>
            <a:off x="6335007" y="1147667"/>
            <a:ext cx="233329" cy="1645750"/>
          </a:xfrm>
          <a:prstGeom prst="downArrow">
            <a:avLst/>
          </a:prstGeom>
          <a:solidFill>
            <a:schemeClr val="accent1">
              <a:lumMod val="20000"/>
              <a:lumOff val="80000"/>
              <a:alpha val="57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8" name="Down Arrow 147"/>
          <p:cNvSpPr/>
          <p:nvPr/>
        </p:nvSpPr>
        <p:spPr>
          <a:xfrm>
            <a:off x="5854025" y="1147667"/>
            <a:ext cx="233329" cy="1645750"/>
          </a:xfrm>
          <a:prstGeom prst="downArrow">
            <a:avLst/>
          </a:prstGeom>
          <a:solidFill>
            <a:schemeClr val="accent1">
              <a:lumMod val="20000"/>
              <a:lumOff val="80000"/>
              <a:alpha val="57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Down Arrow 148"/>
          <p:cNvSpPr/>
          <p:nvPr/>
        </p:nvSpPr>
        <p:spPr>
          <a:xfrm>
            <a:off x="6820595" y="1147667"/>
            <a:ext cx="233329" cy="1645750"/>
          </a:xfrm>
          <a:prstGeom prst="downArrow">
            <a:avLst/>
          </a:prstGeom>
          <a:solidFill>
            <a:schemeClr val="accent1">
              <a:lumMod val="20000"/>
              <a:lumOff val="80000"/>
              <a:alpha val="57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0" name="Down Arrow 149"/>
          <p:cNvSpPr/>
          <p:nvPr/>
        </p:nvSpPr>
        <p:spPr>
          <a:xfrm>
            <a:off x="7311105" y="1147667"/>
            <a:ext cx="233329" cy="1645750"/>
          </a:xfrm>
          <a:prstGeom prst="downArrow">
            <a:avLst/>
          </a:prstGeom>
          <a:solidFill>
            <a:schemeClr val="accent1">
              <a:lumMod val="20000"/>
              <a:lumOff val="80000"/>
              <a:alpha val="57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1" name="Down Arrow 150"/>
          <p:cNvSpPr/>
          <p:nvPr/>
        </p:nvSpPr>
        <p:spPr>
          <a:xfrm>
            <a:off x="7861872" y="1147667"/>
            <a:ext cx="233329" cy="1645750"/>
          </a:xfrm>
          <a:prstGeom prst="downArrow">
            <a:avLst/>
          </a:prstGeom>
          <a:solidFill>
            <a:schemeClr val="accent1">
              <a:lumMod val="20000"/>
              <a:lumOff val="80000"/>
              <a:alpha val="57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2" name="Down Arrow 151"/>
          <p:cNvSpPr/>
          <p:nvPr/>
        </p:nvSpPr>
        <p:spPr>
          <a:xfrm>
            <a:off x="8356672" y="1147667"/>
            <a:ext cx="233329" cy="1645750"/>
          </a:xfrm>
          <a:prstGeom prst="downArrow">
            <a:avLst/>
          </a:prstGeom>
          <a:solidFill>
            <a:schemeClr val="accent1">
              <a:lumMod val="20000"/>
              <a:lumOff val="80000"/>
              <a:alpha val="57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Down Arrow 141"/>
          <p:cNvSpPr/>
          <p:nvPr/>
        </p:nvSpPr>
        <p:spPr>
          <a:xfrm>
            <a:off x="896996" y="1147667"/>
            <a:ext cx="233329" cy="1645750"/>
          </a:xfrm>
          <a:prstGeom prst="downArrow">
            <a:avLst/>
          </a:prstGeom>
          <a:solidFill>
            <a:schemeClr val="accent1">
              <a:lumMod val="20000"/>
              <a:lumOff val="80000"/>
              <a:alpha val="57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Down Arrow 108"/>
          <p:cNvSpPr/>
          <p:nvPr/>
        </p:nvSpPr>
        <p:spPr>
          <a:xfrm>
            <a:off x="416014" y="1147667"/>
            <a:ext cx="233329" cy="1645750"/>
          </a:xfrm>
          <a:prstGeom prst="downArrow">
            <a:avLst/>
          </a:prstGeom>
          <a:solidFill>
            <a:schemeClr val="accent1">
              <a:lumMod val="20000"/>
              <a:lumOff val="80000"/>
              <a:alpha val="57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Down Arrow 142"/>
          <p:cNvSpPr/>
          <p:nvPr/>
        </p:nvSpPr>
        <p:spPr>
          <a:xfrm>
            <a:off x="1382584" y="1147667"/>
            <a:ext cx="233329" cy="1645750"/>
          </a:xfrm>
          <a:prstGeom prst="downArrow">
            <a:avLst/>
          </a:prstGeom>
          <a:solidFill>
            <a:schemeClr val="accent1">
              <a:lumMod val="20000"/>
              <a:lumOff val="80000"/>
              <a:alpha val="57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4" name="Down Arrow 143"/>
          <p:cNvSpPr/>
          <p:nvPr/>
        </p:nvSpPr>
        <p:spPr>
          <a:xfrm>
            <a:off x="1873094" y="1147667"/>
            <a:ext cx="233329" cy="1645750"/>
          </a:xfrm>
          <a:prstGeom prst="downArrow">
            <a:avLst/>
          </a:prstGeom>
          <a:solidFill>
            <a:schemeClr val="accent1">
              <a:lumMod val="20000"/>
              <a:lumOff val="80000"/>
              <a:alpha val="57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" name="Down Arrow 144"/>
          <p:cNvSpPr/>
          <p:nvPr/>
        </p:nvSpPr>
        <p:spPr>
          <a:xfrm>
            <a:off x="2423861" y="1147667"/>
            <a:ext cx="233329" cy="1645750"/>
          </a:xfrm>
          <a:prstGeom prst="downArrow">
            <a:avLst/>
          </a:prstGeom>
          <a:solidFill>
            <a:schemeClr val="accent1">
              <a:lumMod val="20000"/>
              <a:lumOff val="80000"/>
              <a:alpha val="57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Down Arrow 145"/>
          <p:cNvSpPr/>
          <p:nvPr/>
        </p:nvSpPr>
        <p:spPr>
          <a:xfrm>
            <a:off x="2918661" y="1147667"/>
            <a:ext cx="233329" cy="1645750"/>
          </a:xfrm>
          <a:prstGeom prst="downArrow">
            <a:avLst/>
          </a:prstGeom>
          <a:solidFill>
            <a:schemeClr val="accent1">
              <a:lumMod val="20000"/>
              <a:lumOff val="80000"/>
              <a:alpha val="57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Rectangle 110"/>
          <p:cNvSpPr/>
          <p:nvPr/>
        </p:nvSpPr>
        <p:spPr>
          <a:xfrm>
            <a:off x="4886001" y="3195602"/>
            <a:ext cx="3906370" cy="1395883"/>
          </a:xfrm>
          <a:prstGeom prst="rect">
            <a:avLst/>
          </a:prstGeom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63614" y="3195602"/>
            <a:ext cx="3906370" cy="1395883"/>
          </a:xfrm>
          <a:prstGeom prst="rect">
            <a:avLst/>
          </a:prstGeom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End-of-Column (EoC) Data </a:t>
            </a:r>
            <a:r>
              <a:rPr lang="en-US" dirty="0"/>
              <a:t>F</a:t>
            </a:r>
            <a:r>
              <a:rPr lang="en-US" dirty="0" smtClean="0"/>
              <a:t>abric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38" name="Group 37"/>
          <p:cNvGrpSpPr/>
          <p:nvPr/>
        </p:nvGrpSpPr>
        <p:grpSpPr>
          <a:xfrm>
            <a:off x="416014" y="2806454"/>
            <a:ext cx="3810000" cy="1602377"/>
            <a:chOff x="457200" y="1981200"/>
            <a:chExt cx="7772400" cy="2667000"/>
          </a:xfrm>
        </p:grpSpPr>
        <p:sp>
          <p:nvSpPr>
            <p:cNvPr id="6" name="Rectangle 5"/>
            <p:cNvSpPr/>
            <p:nvPr/>
          </p:nvSpPr>
          <p:spPr>
            <a:xfrm>
              <a:off x="457200" y="1981200"/>
              <a:ext cx="4572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latin typeface="Baskerville Old Face" panose="02020602080505020303" pitchFamily="18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447800" y="1981200"/>
              <a:ext cx="4572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solidFill>
                  <a:schemeClr val="bg1"/>
                </a:solidFill>
                <a:latin typeface="Baskerville Old Face" panose="02020602080505020303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438400" y="1981200"/>
              <a:ext cx="4572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latin typeface="Baskerville Old Face" panose="02020602080505020303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429000" y="1981200"/>
              <a:ext cx="4572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latin typeface="Baskerville Old Face" panose="02020602080505020303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572000" y="1981200"/>
              <a:ext cx="4572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latin typeface="Baskerville Old Face" panose="02020602080505020303" pitchFamily="18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562600" y="1981200"/>
              <a:ext cx="4572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latin typeface="Baskerville Old Face" panose="02020602080505020303" pitchFamily="18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553200" y="1981200"/>
              <a:ext cx="4572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latin typeface="Baskerville Old Face" panose="02020602080505020303" pitchFamily="18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543800" y="1981200"/>
              <a:ext cx="4572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latin typeface="Baskerville Old Face" panose="02020602080505020303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57200" y="2819400"/>
              <a:ext cx="4572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latin typeface="Baskerville Old Face" panose="02020602080505020303" pitchFamily="18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572000" y="2819400"/>
              <a:ext cx="4572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latin typeface="Baskerville Old Face" panose="02020602080505020303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447800" y="3276600"/>
              <a:ext cx="4572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latin typeface="Baskerville Old Face" panose="02020602080505020303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562600" y="3276600"/>
              <a:ext cx="4572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latin typeface="Baskerville Old Face" panose="02020602080505020303" pitchFamily="18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438400" y="3733800"/>
              <a:ext cx="4572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latin typeface="Baskerville Old Face" panose="02020602080505020303" pitchFamily="18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553200" y="3733800"/>
              <a:ext cx="4572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latin typeface="Baskerville Old Face" panose="02020602080505020303" pitchFamily="18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429000" y="4191000"/>
              <a:ext cx="4572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latin typeface="Baskerville Old Face" panose="02020602080505020303" pitchFamily="18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543800" y="4191000"/>
              <a:ext cx="4572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latin typeface="Baskerville Old Face" panose="02020602080505020303" pitchFamily="18" charset="0"/>
              </a:endParaRPr>
            </a:p>
          </p:txBody>
        </p:sp>
        <p:cxnSp>
          <p:nvCxnSpPr>
            <p:cNvPr id="22" name="Straight Arrow Connector 21"/>
            <p:cNvCxnSpPr>
              <a:stCxn id="6" idx="2"/>
              <a:endCxn id="14" idx="0"/>
            </p:cNvCxnSpPr>
            <p:nvPr/>
          </p:nvCxnSpPr>
          <p:spPr>
            <a:xfrm>
              <a:off x="685800" y="2438400"/>
              <a:ext cx="0" cy="3810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7" idx="2"/>
              <a:endCxn id="16" idx="0"/>
            </p:cNvCxnSpPr>
            <p:nvPr/>
          </p:nvCxnSpPr>
          <p:spPr>
            <a:xfrm>
              <a:off x="1676400" y="2438400"/>
              <a:ext cx="0" cy="838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8" idx="2"/>
              <a:endCxn id="18" idx="0"/>
            </p:cNvCxnSpPr>
            <p:nvPr/>
          </p:nvCxnSpPr>
          <p:spPr>
            <a:xfrm>
              <a:off x="2667000" y="2438400"/>
              <a:ext cx="0" cy="12954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9" idx="2"/>
              <a:endCxn id="20" idx="0"/>
            </p:cNvCxnSpPr>
            <p:nvPr/>
          </p:nvCxnSpPr>
          <p:spPr>
            <a:xfrm>
              <a:off x="3657600" y="2438400"/>
              <a:ext cx="0" cy="17526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14" idx="3"/>
              <a:endCxn id="15" idx="1"/>
            </p:cNvCxnSpPr>
            <p:nvPr/>
          </p:nvCxnSpPr>
          <p:spPr>
            <a:xfrm>
              <a:off x="914400" y="3048000"/>
              <a:ext cx="3657600" cy="0"/>
            </a:xfrm>
            <a:prstGeom prst="straightConnector1">
              <a:avLst/>
            </a:prstGeom>
            <a:ln>
              <a:prstDash val="sysDash"/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16" idx="3"/>
              <a:endCxn id="17" idx="1"/>
            </p:cNvCxnSpPr>
            <p:nvPr/>
          </p:nvCxnSpPr>
          <p:spPr>
            <a:xfrm>
              <a:off x="1905000" y="3505200"/>
              <a:ext cx="3657600" cy="0"/>
            </a:xfrm>
            <a:prstGeom prst="straightConnector1">
              <a:avLst/>
            </a:prstGeom>
            <a:ln>
              <a:prstDash val="sysDash"/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18" idx="3"/>
              <a:endCxn id="19" idx="1"/>
            </p:cNvCxnSpPr>
            <p:nvPr/>
          </p:nvCxnSpPr>
          <p:spPr>
            <a:xfrm>
              <a:off x="2895600" y="3962400"/>
              <a:ext cx="3657600" cy="0"/>
            </a:xfrm>
            <a:prstGeom prst="straightConnector1">
              <a:avLst/>
            </a:prstGeom>
            <a:ln>
              <a:prstDash val="sysDash"/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stCxn id="20" idx="3"/>
              <a:endCxn id="21" idx="1"/>
            </p:cNvCxnSpPr>
            <p:nvPr/>
          </p:nvCxnSpPr>
          <p:spPr>
            <a:xfrm>
              <a:off x="3886200" y="4419600"/>
              <a:ext cx="3657600" cy="0"/>
            </a:xfrm>
            <a:prstGeom prst="straightConnector1">
              <a:avLst/>
            </a:prstGeom>
            <a:ln>
              <a:prstDash val="sysDash"/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stCxn id="10" idx="2"/>
              <a:endCxn id="15" idx="0"/>
            </p:cNvCxnSpPr>
            <p:nvPr/>
          </p:nvCxnSpPr>
          <p:spPr>
            <a:xfrm>
              <a:off x="4800600" y="2438400"/>
              <a:ext cx="0" cy="3810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stCxn id="11" idx="2"/>
              <a:endCxn id="17" idx="0"/>
            </p:cNvCxnSpPr>
            <p:nvPr/>
          </p:nvCxnSpPr>
          <p:spPr>
            <a:xfrm>
              <a:off x="5791200" y="2438400"/>
              <a:ext cx="0" cy="838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stCxn id="12" idx="2"/>
              <a:endCxn id="19" idx="0"/>
            </p:cNvCxnSpPr>
            <p:nvPr/>
          </p:nvCxnSpPr>
          <p:spPr>
            <a:xfrm>
              <a:off x="6781800" y="2438400"/>
              <a:ext cx="0" cy="12954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stCxn id="13" idx="2"/>
              <a:endCxn id="21" idx="0"/>
            </p:cNvCxnSpPr>
            <p:nvPr/>
          </p:nvCxnSpPr>
          <p:spPr>
            <a:xfrm>
              <a:off x="7772400" y="2438400"/>
              <a:ext cx="0" cy="17526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15" idx="3"/>
            </p:cNvCxnSpPr>
            <p:nvPr/>
          </p:nvCxnSpPr>
          <p:spPr>
            <a:xfrm>
              <a:off x="5029200" y="3048000"/>
              <a:ext cx="32004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17" idx="3"/>
            </p:cNvCxnSpPr>
            <p:nvPr/>
          </p:nvCxnSpPr>
          <p:spPr>
            <a:xfrm>
              <a:off x="6019800" y="3505200"/>
              <a:ext cx="22098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stCxn id="19" idx="3"/>
            </p:cNvCxnSpPr>
            <p:nvPr/>
          </p:nvCxnSpPr>
          <p:spPr>
            <a:xfrm>
              <a:off x="7010400" y="3962400"/>
              <a:ext cx="12192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stCxn id="21" idx="3"/>
            </p:cNvCxnSpPr>
            <p:nvPr/>
          </p:nvCxnSpPr>
          <p:spPr>
            <a:xfrm>
              <a:off x="8001000" y="4419600"/>
              <a:ext cx="2286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40" name="Rectangle 39"/>
          <p:cNvSpPr/>
          <p:nvPr/>
        </p:nvSpPr>
        <p:spPr>
          <a:xfrm flipH="1">
            <a:off x="8356672" y="2800856"/>
            <a:ext cx="224118" cy="2746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Baskerville Old Face" panose="02020602080505020303" pitchFamily="18" charset="0"/>
            </a:endParaRPr>
          </a:p>
        </p:txBody>
      </p:sp>
      <p:sp>
        <p:nvSpPr>
          <p:cNvPr id="41" name="Rectangle 40"/>
          <p:cNvSpPr/>
          <p:nvPr/>
        </p:nvSpPr>
        <p:spPr>
          <a:xfrm flipH="1">
            <a:off x="7871084" y="2800856"/>
            <a:ext cx="224118" cy="2746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42" name="Rectangle 41"/>
          <p:cNvSpPr/>
          <p:nvPr/>
        </p:nvSpPr>
        <p:spPr>
          <a:xfrm flipH="1">
            <a:off x="7385496" y="2800856"/>
            <a:ext cx="224118" cy="2746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Baskerville Old Face" panose="02020602080505020303" pitchFamily="18" charset="0"/>
            </a:endParaRPr>
          </a:p>
        </p:txBody>
      </p:sp>
      <p:sp>
        <p:nvSpPr>
          <p:cNvPr id="43" name="Rectangle 42"/>
          <p:cNvSpPr/>
          <p:nvPr/>
        </p:nvSpPr>
        <p:spPr>
          <a:xfrm flipH="1">
            <a:off x="6899908" y="2800856"/>
            <a:ext cx="224118" cy="2746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Baskerville Old Face" panose="02020602080505020303" pitchFamily="18" charset="0"/>
            </a:endParaRPr>
          </a:p>
        </p:txBody>
      </p:sp>
      <p:sp>
        <p:nvSpPr>
          <p:cNvPr id="44" name="Rectangle 43"/>
          <p:cNvSpPr/>
          <p:nvPr/>
        </p:nvSpPr>
        <p:spPr>
          <a:xfrm flipH="1">
            <a:off x="6339614" y="2800856"/>
            <a:ext cx="224118" cy="2746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Baskerville Old Face" panose="02020602080505020303" pitchFamily="18" charset="0"/>
            </a:endParaRPr>
          </a:p>
        </p:txBody>
      </p:sp>
      <p:sp>
        <p:nvSpPr>
          <p:cNvPr id="45" name="Rectangle 44"/>
          <p:cNvSpPr/>
          <p:nvPr/>
        </p:nvSpPr>
        <p:spPr>
          <a:xfrm flipH="1">
            <a:off x="5854025" y="2800856"/>
            <a:ext cx="224118" cy="2746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Baskerville Old Face" panose="02020602080505020303" pitchFamily="18" charset="0"/>
            </a:endParaRPr>
          </a:p>
        </p:txBody>
      </p:sp>
      <p:sp>
        <p:nvSpPr>
          <p:cNvPr id="46" name="Rectangle 45"/>
          <p:cNvSpPr/>
          <p:nvPr/>
        </p:nvSpPr>
        <p:spPr>
          <a:xfrm flipH="1">
            <a:off x="5368437" y="2800856"/>
            <a:ext cx="224118" cy="2746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Baskerville Old Face" panose="02020602080505020303" pitchFamily="18" charset="0"/>
            </a:endParaRPr>
          </a:p>
        </p:txBody>
      </p:sp>
      <p:sp>
        <p:nvSpPr>
          <p:cNvPr id="47" name="Rectangle 46"/>
          <p:cNvSpPr/>
          <p:nvPr/>
        </p:nvSpPr>
        <p:spPr>
          <a:xfrm flipH="1">
            <a:off x="4882849" y="2800856"/>
            <a:ext cx="224118" cy="2746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latin typeface="Baskerville Old Face" panose="02020602080505020303" pitchFamily="18" charset="0"/>
            </a:endParaRPr>
          </a:p>
        </p:txBody>
      </p:sp>
      <p:sp>
        <p:nvSpPr>
          <p:cNvPr id="48" name="Rectangle 47"/>
          <p:cNvSpPr/>
          <p:nvPr/>
        </p:nvSpPr>
        <p:spPr>
          <a:xfrm flipH="1">
            <a:off x="8356672" y="3304460"/>
            <a:ext cx="224118" cy="2746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Baskerville Old Face" panose="02020602080505020303" pitchFamily="18" charset="0"/>
            </a:endParaRPr>
          </a:p>
        </p:txBody>
      </p:sp>
      <p:sp>
        <p:nvSpPr>
          <p:cNvPr id="49" name="Rectangle 48"/>
          <p:cNvSpPr/>
          <p:nvPr/>
        </p:nvSpPr>
        <p:spPr>
          <a:xfrm flipH="1">
            <a:off x="6339614" y="3304460"/>
            <a:ext cx="224118" cy="2746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Baskerville Old Face" panose="02020602080505020303" pitchFamily="18" charset="0"/>
            </a:endParaRPr>
          </a:p>
        </p:txBody>
      </p:sp>
      <p:sp>
        <p:nvSpPr>
          <p:cNvPr id="50" name="Rectangle 49"/>
          <p:cNvSpPr/>
          <p:nvPr/>
        </p:nvSpPr>
        <p:spPr>
          <a:xfrm flipH="1">
            <a:off x="7871084" y="3579153"/>
            <a:ext cx="224118" cy="2746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Baskerville Old Face" panose="02020602080505020303" pitchFamily="18" charset="0"/>
            </a:endParaRPr>
          </a:p>
        </p:txBody>
      </p:sp>
      <p:sp>
        <p:nvSpPr>
          <p:cNvPr id="51" name="Rectangle 50"/>
          <p:cNvSpPr/>
          <p:nvPr/>
        </p:nvSpPr>
        <p:spPr>
          <a:xfrm flipH="1">
            <a:off x="5854025" y="3579153"/>
            <a:ext cx="224118" cy="2746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Baskerville Old Face" panose="02020602080505020303" pitchFamily="18" charset="0"/>
            </a:endParaRPr>
          </a:p>
        </p:txBody>
      </p:sp>
      <p:sp>
        <p:nvSpPr>
          <p:cNvPr id="52" name="Rectangle 51"/>
          <p:cNvSpPr/>
          <p:nvPr/>
        </p:nvSpPr>
        <p:spPr>
          <a:xfrm flipH="1">
            <a:off x="7385496" y="3853847"/>
            <a:ext cx="224118" cy="2746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Baskerville Old Face" panose="02020602080505020303" pitchFamily="18" charset="0"/>
            </a:endParaRPr>
          </a:p>
        </p:txBody>
      </p:sp>
      <p:sp>
        <p:nvSpPr>
          <p:cNvPr id="53" name="Rectangle 52"/>
          <p:cNvSpPr/>
          <p:nvPr/>
        </p:nvSpPr>
        <p:spPr>
          <a:xfrm flipH="1">
            <a:off x="5368437" y="3853847"/>
            <a:ext cx="224118" cy="2746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Baskerville Old Face" panose="02020602080505020303" pitchFamily="18" charset="0"/>
            </a:endParaRPr>
          </a:p>
        </p:txBody>
      </p:sp>
      <p:sp>
        <p:nvSpPr>
          <p:cNvPr id="54" name="Rectangle 53"/>
          <p:cNvSpPr/>
          <p:nvPr/>
        </p:nvSpPr>
        <p:spPr>
          <a:xfrm flipH="1">
            <a:off x="6899908" y="4128540"/>
            <a:ext cx="224118" cy="2746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Baskerville Old Face" panose="02020602080505020303" pitchFamily="18" charset="0"/>
            </a:endParaRPr>
          </a:p>
        </p:txBody>
      </p:sp>
      <p:sp>
        <p:nvSpPr>
          <p:cNvPr id="55" name="Rectangle 54"/>
          <p:cNvSpPr/>
          <p:nvPr/>
        </p:nvSpPr>
        <p:spPr>
          <a:xfrm flipH="1">
            <a:off x="4882849" y="4128540"/>
            <a:ext cx="224118" cy="2746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Baskerville Old Face" panose="02020602080505020303" pitchFamily="18" charset="0"/>
            </a:endParaRPr>
          </a:p>
        </p:txBody>
      </p:sp>
      <p:cxnSp>
        <p:nvCxnSpPr>
          <p:cNvPr id="56" name="Straight Arrow Connector 55"/>
          <p:cNvCxnSpPr>
            <a:stCxn id="40" idx="2"/>
            <a:endCxn id="48" idx="0"/>
          </p:cNvCxnSpPr>
          <p:nvPr/>
        </p:nvCxnSpPr>
        <p:spPr>
          <a:xfrm flipH="1">
            <a:off x="8468731" y="3075549"/>
            <a:ext cx="0" cy="2289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41" idx="2"/>
            <a:endCxn id="50" idx="0"/>
          </p:cNvCxnSpPr>
          <p:nvPr/>
        </p:nvCxnSpPr>
        <p:spPr>
          <a:xfrm flipH="1">
            <a:off x="7983143" y="3075549"/>
            <a:ext cx="0" cy="5036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42" idx="2"/>
            <a:endCxn id="52" idx="0"/>
          </p:cNvCxnSpPr>
          <p:nvPr/>
        </p:nvCxnSpPr>
        <p:spPr>
          <a:xfrm flipH="1">
            <a:off x="7497555" y="3075549"/>
            <a:ext cx="0" cy="7782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43" idx="2"/>
            <a:endCxn id="54" idx="0"/>
          </p:cNvCxnSpPr>
          <p:nvPr/>
        </p:nvCxnSpPr>
        <p:spPr>
          <a:xfrm flipH="1">
            <a:off x="7011966" y="3075549"/>
            <a:ext cx="0" cy="10529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48" idx="3"/>
            <a:endCxn id="49" idx="1"/>
          </p:cNvCxnSpPr>
          <p:nvPr/>
        </p:nvCxnSpPr>
        <p:spPr>
          <a:xfrm flipH="1">
            <a:off x="6563731" y="3441807"/>
            <a:ext cx="1792941" cy="0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50" idx="3"/>
            <a:endCxn id="51" idx="1"/>
          </p:cNvCxnSpPr>
          <p:nvPr/>
        </p:nvCxnSpPr>
        <p:spPr>
          <a:xfrm flipH="1">
            <a:off x="6078143" y="3716500"/>
            <a:ext cx="1792941" cy="0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2" idx="3"/>
            <a:endCxn id="53" idx="1"/>
          </p:cNvCxnSpPr>
          <p:nvPr/>
        </p:nvCxnSpPr>
        <p:spPr>
          <a:xfrm flipH="1">
            <a:off x="5592555" y="3991193"/>
            <a:ext cx="1792941" cy="0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4" idx="3"/>
            <a:endCxn id="55" idx="1"/>
          </p:cNvCxnSpPr>
          <p:nvPr/>
        </p:nvCxnSpPr>
        <p:spPr>
          <a:xfrm flipH="1">
            <a:off x="5106966" y="4265886"/>
            <a:ext cx="1792941" cy="0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44" idx="2"/>
            <a:endCxn id="49" idx="0"/>
          </p:cNvCxnSpPr>
          <p:nvPr/>
        </p:nvCxnSpPr>
        <p:spPr>
          <a:xfrm flipH="1">
            <a:off x="6451672" y="3075549"/>
            <a:ext cx="0" cy="2289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45" idx="2"/>
            <a:endCxn id="51" idx="0"/>
          </p:cNvCxnSpPr>
          <p:nvPr/>
        </p:nvCxnSpPr>
        <p:spPr>
          <a:xfrm flipH="1">
            <a:off x="5966084" y="3075549"/>
            <a:ext cx="0" cy="5036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46" idx="2"/>
            <a:endCxn id="53" idx="0"/>
          </p:cNvCxnSpPr>
          <p:nvPr/>
        </p:nvCxnSpPr>
        <p:spPr>
          <a:xfrm flipH="1">
            <a:off x="5480496" y="3075549"/>
            <a:ext cx="0" cy="7782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47" idx="2"/>
            <a:endCxn id="55" idx="0"/>
          </p:cNvCxnSpPr>
          <p:nvPr/>
        </p:nvCxnSpPr>
        <p:spPr>
          <a:xfrm flipH="1">
            <a:off x="4994908" y="3075549"/>
            <a:ext cx="0" cy="10529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49" idx="3"/>
          </p:cNvCxnSpPr>
          <p:nvPr/>
        </p:nvCxnSpPr>
        <p:spPr>
          <a:xfrm flipH="1">
            <a:off x="4770790" y="3441807"/>
            <a:ext cx="156882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51" idx="3"/>
          </p:cNvCxnSpPr>
          <p:nvPr/>
        </p:nvCxnSpPr>
        <p:spPr>
          <a:xfrm flipH="1">
            <a:off x="4770790" y="3716500"/>
            <a:ext cx="108323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53" idx="3"/>
          </p:cNvCxnSpPr>
          <p:nvPr/>
        </p:nvCxnSpPr>
        <p:spPr>
          <a:xfrm flipH="1">
            <a:off x="4770790" y="3991193"/>
            <a:ext cx="59764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55" idx="3"/>
          </p:cNvCxnSpPr>
          <p:nvPr/>
        </p:nvCxnSpPr>
        <p:spPr>
          <a:xfrm flipH="1">
            <a:off x="4770790" y="4265886"/>
            <a:ext cx="11205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4226028" y="3222472"/>
            <a:ext cx="544762" cy="1366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Baskerville Old Face" panose="02020602080505020303" pitchFamily="18" charset="0"/>
            </a:endParaRPr>
          </a:p>
        </p:txBody>
      </p:sp>
      <p:cxnSp>
        <p:nvCxnSpPr>
          <p:cNvPr id="113" name="Straight Connector 112"/>
          <p:cNvCxnSpPr/>
          <p:nvPr/>
        </p:nvCxnSpPr>
        <p:spPr>
          <a:xfrm>
            <a:off x="6563731" y="3075549"/>
            <a:ext cx="336175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6563733" y="2818836"/>
            <a:ext cx="336175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2106423" y="2816296"/>
            <a:ext cx="336175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2106423" y="3100606"/>
            <a:ext cx="336175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Right Brace 118"/>
          <p:cNvSpPr/>
          <p:nvPr/>
        </p:nvSpPr>
        <p:spPr>
          <a:xfrm rot="16200000">
            <a:off x="2067387" y="621680"/>
            <a:ext cx="395194" cy="3697941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120" name="Right Brace 119"/>
          <p:cNvSpPr/>
          <p:nvPr/>
        </p:nvSpPr>
        <p:spPr>
          <a:xfrm rot="16200000">
            <a:off x="6537375" y="616082"/>
            <a:ext cx="395194" cy="3697941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1789441" y="1903722"/>
            <a:ext cx="97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64 </a:t>
            </a:r>
            <a:r>
              <a:rPr lang="en-US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EoCs</a:t>
            </a:r>
            <a:endParaRPr lang="en-GB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6249903" y="1903722"/>
            <a:ext cx="97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64 </a:t>
            </a:r>
            <a:r>
              <a:rPr lang="en-US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EoCs</a:t>
            </a:r>
            <a:endParaRPr lang="en-GB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5269547" y="4725144"/>
            <a:ext cx="3544560" cy="8309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Architecture equalizes data </a:t>
            </a:r>
          </a:p>
          <a:p>
            <a:r>
              <a:rPr lang="en-US" sz="2400" dirty="0">
                <a:solidFill>
                  <a:schemeClr val="tx2"/>
                </a:solidFill>
                <a:latin typeface="Baskerville Old Face" panose="02020602080505020303" pitchFamily="18" charset="0"/>
              </a:rPr>
              <a:t>t</a:t>
            </a:r>
            <a:r>
              <a:rPr lang="en-US" sz="24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raffic in column direction!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46514" y="3959620"/>
            <a:ext cx="1249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Left</a:t>
            </a:r>
          </a:p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Data Fabric</a:t>
            </a:r>
            <a:endParaRPr lang="en-GB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7565047" y="3942720"/>
            <a:ext cx="1249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Right</a:t>
            </a:r>
          </a:p>
          <a:p>
            <a:pPr algn="r"/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Data Fabric</a:t>
            </a:r>
            <a:endParaRPr lang="en-GB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 rot="16200000">
            <a:off x="4047594" y="3516149"/>
            <a:ext cx="864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Center </a:t>
            </a:r>
          </a:p>
          <a:p>
            <a:r>
              <a:rPr lang="en-US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Node</a:t>
            </a:r>
            <a:endParaRPr lang="en-GB" dirty="0" smtClean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105" name="Straight Connector 104"/>
          <p:cNvCxnSpPr/>
          <p:nvPr/>
        </p:nvCxnSpPr>
        <p:spPr>
          <a:xfrm>
            <a:off x="416014" y="1119145"/>
            <a:ext cx="0" cy="778978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8587362" y="1119146"/>
            <a:ext cx="0" cy="778978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3253152" y="1185469"/>
            <a:ext cx="2412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Baskerville Old Face" panose="02020602080505020303" pitchFamily="18" charset="0"/>
              </a:rPr>
              <a:t>Pixel Matrix</a:t>
            </a:r>
            <a:endParaRPr lang="en-GB" sz="3600" dirty="0" smtClean="0">
              <a:solidFill>
                <a:schemeClr val="tx2">
                  <a:lumMod val="20000"/>
                  <a:lumOff val="80000"/>
                </a:schemeClr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1785475" y="5499750"/>
            <a:ext cx="970137" cy="6202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7" name="TextBox 156"/>
          <p:cNvSpPr txBox="1"/>
          <p:nvPr/>
        </p:nvSpPr>
        <p:spPr>
          <a:xfrm>
            <a:off x="1917723" y="5648331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FIFO</a:t>
            </a:r>
          </a:p>
        </p:txBody>
      </p:sp>
      <p:sp>
        <p:nvSpPr>
          <p:cNvPr id="158" name="Flowchart: Manual Operation 157"/>
          <p:cNvSpPr/>
          <p:nvPr/>
        </p:nvSpPr>
        <p:spPr>
          <a:xfrm rot="16200000">
            <a:off x="2550437" y="5694027"/>
            <a:ext cx="661322" cy="231736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0" name="Flowchart: Manual Operation 159"/>
          <p:cNvSpPr/>
          <p:nvPr/>
        </p:nvSpPr>
        <p:spPr>
          <a:xfrm rot="16200000">
            <a:off x="549926" y="5694027"/>
            <a:ext cx="661322" cy="231736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2" name="Straight Arrow Connector 161"/>
          <p:cNvCxnSpPr/>
          <p:nvPr/>
        </p:nvCxnSpPr>
        <p:spPr>
          <a:xfrm>
            <a:off x="251520" y="6010690"/>
            <a:ext cx="51319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4" name="Straight Arrow Connector 163"/>
          <p:cNvCxnSpPr/>
          <p:nvPr/>
        </p:nvCxnSpPr>
        <p:spPr>
          <a:xfrm>
            <a:off x="285745" y="5595191"/>
            <a:ext cx="47897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285745" y="5179693"/>
            <a:ext cx="0" cy="41549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67" name="Flowchart: Manual Operation 166"/>
          <p:cNvSpPr/>
          <p:nvPr/>
        </p:nvSpPr>
        <p:spPr>
          <a:xfrm rot="5400000" flipH="1">
            <a:off x="1338946" y="5694027"/>
            <a:ext cx="661322" cy="231736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1" name="Straight Arrow Connector 170"/>
          <p:cNvCxnSpPr>
            <a:stCxn id="160" idx="2"/>
            <a:endCxn id="167" idx="2"/>
          </p:cNvCxnSpPr>
          <p:nvPr/>
        </p:nvCxnSpPr>
        <p:spPr>
          <a:xfrm>
            <a:off x="996455" y="5809895"/>
            <a:ext cx="55728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3" name="Straight Arrow Connector 172"/>
          <p:cNvCxnSpPr>
            <a:stCxn id="158" idx="2"/>
          </p:cNvCxnSpPr>
          <p:nvPr/>
        </p:nvCxnSpPr>
        <p:spPr>
          <a:xfrm>
            <a:off x="2996966" y="5809895"/>
            <a:ext cx="54149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77" name="Rectangle 176"/>
          <p:cNvSpPr/>
          <p:nvPr/>
        </p:nvSpPr>
        <p:spPr>
          <a:xfrm>
            <a:off x="546754" y="5285654"/>
            <a:ext cx="2619311" cy="1023666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9" name="Straight Connector 178"/>
          <p:cNvCxnSpPr>
            <a:stCxn id="17" idx="0"/>
          </p:cNvCxnSpPr>
          <p:nvPr/>
        </p:nvCxnSpPr>
        <p:spPr>
          <a:xfrm flipH="1">
            <a:off x="546754" y="3584751"/>
            <a:ext cx="2483966" cy="17009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>
            <a:off x="3151990" y="3584751"/>
            <a:ext cx="14075" cy="17290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4092760" y="4605951"/>
            <a:ext cx="817853" cy="7078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19.20 </a:t>
            </a:r>
          </a:p>
          <a:p>
            <a:r>
              <a:rPr lang="en-US" sz="2000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Gbps</a:t>
            </a:r>
            <a:endParaRPr lang="en-GB" sz="2000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1259130" y="4916322"/>
            <a:ext cx="119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Data Node</a:t>
            </a:r>
            <a:endParaRPr lang="en-GB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833804" y="5687524"/>
            <a:ext cx="132921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Router/</a:t>
            </a:r>
          </a:p>
          <a:p>
            <a:r>
              <a:rPr lang="en-US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Output logic</a:t>
            </a:r>
            <a:endParaRPr lang="en-GB" dirty="0" smtClean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4226028" y="5313837"/>
            <a:ext cx="0" cy="3736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3" name="Straight Arrow Connector 132"/>
          <p:cNvCxnSpPr/>
          <p:nvPr/>
        </p:nvCxnSpPr>
        <p:spPr>
          <a:xfrm>
            <a:off x="4378428" y="5320261"/>
            <a:ext cx="0" cy="3736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/>
          <p:nvPr/>
        </p:nvCxnSpPr>
        <p:spPr>
          <a:xfrm>
            <a:off x="4618390" y="5317669"/>
            <a:ext cx="0" cy="3736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/>
          <p:nvPr/>
        </p:nvCxnSpPr>
        <p:spPr>
          <a:xfrm>
            <a:off x="4770790" y="5324093"/>
            <a:ext cx="0" cy="3736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5162527" y="4218567"/>
            <a:ext cx="1758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4.8 </a:t>
            </a:r>
            <a:r>
              <a:rPr lang="en-US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Gbps</a:t>
            </a:r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 per bus</a:t>
            </a:r>
            <a:endParaRPr lang="en-GB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30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GWT : a </a:t>
            </a:r>
            <a:r>
              <a:rPr lang="en-US" sz="3200" dirty="0" smtClean="0"/>
              <a:t>60-mW </a:t>
            </a:r>
            <a:r>
              <a:rPr lang="en-US" sz="3200" dirty="0"/>
              <a:t>5.12 </a:t>
            </a:r>
            <a:r>
              <a:rPr lang="en-US" sz="3200" dirty="0" err="1"/>
              <a:t>Gbps</a:t>
            </a:r>
            <a:r>
              <a:rPr lang="en-US" sz="3200" dirty="0"/>
              <a:t> </a:t>
            </a:r>
            <a:r>
              <a:rPr lang="en-US" sz="3200" dirty="0" err="1"/>
              <a:t>S</a:t>
            </a:r>
            <a:r>
              <a:rPr lang="en-US" sz="3200" dirty="0" err="1" smtClean="0"/>
              <a:t>erializer</a:t>
            </a:r>
            <a:r>
              <a:rPr lang="en-US" sz="3200" dirty="0" smtClean="0"/>
              <a:t>/Transmitter</a:t>
            </a:r>
            <a:endParaRPr lang="en-GB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134" descr="trash_21_08_1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747" y="3863751"/>
            <a:ext cx="257333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 bwMode="auto">
          <a:xfrm flipH="1" flipV="1">
            <a:off x="2517434" y="3304951"/>
            <a:ext cx="288925" cy="0"/>
          </a:xfrm>
          <a:prstGeom prst="line">
            <a:avLst/>
          </a:prstGeom>
          <a:ln w="31750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 bwMode="auto">
          <a:xfrm>
            <a:off x="2511084" y="3223989"/>
            <a:ext cx="46038" cy="46037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763497" y="3222401"/>
            <a:ext cx="44450" cy="46038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 flipH="1" flipV="1">
            <a:off x="2511084" y="2869976"/>
            <a:ext cx="287338" cy="0"/>
          </a:xfrm>
          <a:prstGeom prst="line">
            <a:avLst/>
          </a:prstGeom>
          <a:ln w="31750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 bwMode="auto">
          <a:xfrm>
            <a:off x="2504734" y="2789014"/>
            <a:ext cx="46038" cy="46037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2755559" y="2787426"/>
            <a:ext cx="46038" cy="4445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flipH="1" flipV="1">
            <a:off x="2511084" y="2266726"/>
            <a:ext cx="287338" cy="0"/>
          </a:xfrm>
          <a:prstGeom prst="line">
            <a:avLst/>
          </a:prstGeom>
          <a:ln w="31750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 bwMode="auto">
          <a:xfrm>
            <a:off x="2504734" y="2185764"/>
            <a:ext cx="46038" cy="46037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2755559" y="2184176"/>
            <a:ext cx="46038" cy="46038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2217397" y="1707926"/>
            <a:ext cx="938212" cy="1824038"/>
          </a:xfrm>
          <a:prstGeom prst="rect">
            <a:avLst/>
          </a:prstGeom>
          <a:solidFill>
            <a:schemeClr val="accent1">
              <a:lumMod val="60000"/>
              <a:lumOff val="40000"/>
              <a:alpha val="15000"/>
            </a:schemeClr>
          </a:solidFill>
          <a:ln w="31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19" name="Straight Arrow Connector 18"/>
          <p:cNvCxnSpPr>
            <a:endCxn id="86" idx="1"/>
          </p:cNvCxnSpPr>
          <p:nvPr/>
        </p:nvCxnSpPr>
        <p:spPr bwMode="auto">
          <a:xfrm flipV="1">
            <a:off x="5698784" y="2343318"/>
            <a:ext cx="404262" cy="5636"/>
          </a:xfrm>
          <a:prstGeom prst="straightConnector1">
            <a:avLst/>
          </a:prstGeom>
          <a:ln w="9525"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Box 57"/>
          <p:cNvSpPr txBox="1">
            <a:spLocks noChangeArrowheads="1"/>
          </p:cNvSpPr>
          <p:nvPr/>
        </p:nvSpPr>
        <p:spPr bwMode="auto">
          <a:xfrm>
            <a:off x="3406434" y="1974626"/>
            <a:ext cx="2489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en-US" dirty="0">
                <a:solidFill>
                  <a:schemeClr val="tx2"/>
                </a:solidFill>
                <a:latin typeface="Baskerville Old Face" panose="02020602080505020303" pitchFamily="18" charset="0"/>
              </a:rPr>
              <a:t>Serialized data </a:t>
            </a:r>
            <a:endParaRPr lang="en-US" altLang="en-US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r>
              <a:rPr lang="en-US" alt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@ </a:t>
            </a:r>
            <a:r>
              <a:rPr lang="en-US" altLang="en-US" dirty="0">
                <a:solidFill>
                  <a:schemeClr val="tx2"/>
                </a:solidFill>
                <a:latin typeface="Baskerville Old Face" panose="02020602080505020303" pitchFamily="18" charset="0"/>
              </a:rPr>
              <a:t>5.12 </a:t>
            </a:r>
            <a:r>
              <a:rPr lang="en-US" altLang="en-US" dirty="0" err="1">
                <a:solidFill>
                  <a:schemeClr val="tx2"/>
                </a:solidFill>
                <a:latin typeface="Baskerville Old Face" panose="02020602080505020303" pitchFamily="18" charset="0"/>
              </a:rPr>
              <a:t>Gbps</a:t>
            </a:r>
            <a:endParaRPr lang="en-US" altLang="en-US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600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600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21" name="Text Box 57"/>
          <p:cNvSpPr txBox="1">
            <a:spLocks noChangeArrowheads="1"/>
          </p:cNvSpPr>
          <p:nvPr/>
        </p:nvSpPr>
        <p:spPr bwMode="auto">
          <a:xfrm>
            <a:off x="2217397" y="1720626"/>
            <a:ext cx="93662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en-US" sz="1600" b="1" dirty="0">
                <a:solidFill>
                  <a:schemeClr val="tx2"/>
                </a:solidFill>
                <a:latin typeface="Baskerville Old Face" panose="02020602080505020303" pitchFamily="18" charset="0"/>
              </a:rPr>
              <a:t>MUX</a:t>
            </a:r>
          </a:p>
          <a:p>
            <a:pPr algn="ctr"/>
            <a:r>
              <a:rPr lang="en-US" altLang="en-US" sz="1200" b="1" dirty="0">
                <a:solidFill>
                  <a:schemeClr val="tx2"/>
                </a:solidFill>
                <a:latin typeface="Baskerville Old Face" panose="02020602080505020303" pitchFamily="18" charset="0"/>
              </a:rPr>
              <a:t>16 phases</a:t>
            </a:r>
          </a:p>
          <a:p>
            <a:pPr algn="ctr"/>
            <a:endParaRPr lang="en-US" altLang="en-US" sz="1400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1207747" y="2644551"/>
            <a:ext cx="865187" cy="889000"/>
          </a:xfrm>
          <a:prstGeom prst="rect">
            <a:avLst/>
          </a:prstGeom>
          <a:solidFill>
            <a:schemeClr val="accent1">
              <a:lumMod val="60000"/>
              <a:lumOff val="40000"/>
              <a:alpha val="15000"/>
            </a:schemeClr>
          </a:solidFill>
          <a:ln w="31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23" name="Text Box 57"/>
          <p:cNvSpPr txBox="1">
            <a:spLocks noChangeArrowheads="1"/>
          </p:cNvSpPr>
          <p:nvPr/>
        </p:nvSpPr>
        <p:spPr bwMode="auto">
          <a:xfrm>
            <a:off x="1182347" y="2647726"/>
            <a:ext cx="91757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en-US" sz="1600" b="1">
                <a:solidFill>
                  <a:schemeClr val="tx2"/>
                </a:solidFill>
                <a:latin typeface="Baskerville Old Face" panose="02020602080505020303" pitchFamily="18" charset="0"/>
              </a:rPr>
              <a:t>Reg &lt;0:7&gt;</a:t>
            </a:r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24" name="Isosceles Triangle 23"/>
          <p:cNvSpPr/>
          <p:nvPr/>
        </p:nvSpPr>
        <p:spPr bwMode="auto">
          <a:xfrm rot="5400000">
            <a:off x="1172822" y="3387501"/>
            <a:ext cx="142875" cy="73025"/>
          </a:xfrm>
          <a:prstGeom prst="triangl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25" name="Straight Connector 24"/>
          <p:cNvCxnSpPr/>
          <p:nvPr/>
        </p:nvCxnSpPr>
        <p:spPr bwMode="auto">
          <a:xfrm flipH="1">
            <a:off x="494959" y="3424014"/>
            <a:ext cx="719138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 bwMode="auto">
          <a:xfrm flipH="1">
            <a:off x="999784" y="2752501"/>
            <a:ext cx="215900" cy="0"/>
          </a:xfrm>
          <a:prstGeom prst="line">
            <a:avLst/>
          </a:prstGeom>
          <a:ln w="28575" cmpd="dbl">
            <a:solidFill>
              <a:schemeClr val="tx1"/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Box 57"/>
          <p:cNvSpPr txBox="1">
            <a:spLocks noChangeArrowheads="1"/>
          </p:cNvSpPr>
          <p:nvPr/>
        </p:nvSpPr>
        <p:spPr bwMode="auto">
          <a:xfrm>
            <a:off x="480672" y="2650901"/>
            <a:ext cx="655637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en-US" sz="1000">
                <a:solidFill>
                  <a:schemeClr val="tx2"/>
                </a:solidFill>
                <a:latin typeface="Baskerville Old Face" panose="02020602080505020303" pitchFamily="18" charset="0"/>
              </a:rPr>
              <a:t>data</a:t>
            </a:r>
          </a:p>
          <a:p>
            <a:pPr algn="ctr"/>
            <a:r>
              <a:rPr lang="en-US" altLang="en-US" sz="1000">
                <a:solidFill>
                  <a:schemeClr val="tx2"/>
                </a:solidFill>
                <a:latin typeface="Baskerville Old Face" panose="02020602080505020303" pitchFamily="18" charset="0"/>
              </a:rPr>
              <a:t>8bit @ 320MHz</a:t>
            </a: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 flipH="1">
            <a:off x="2079284" y="2812826"/>
            <a:ext cx="431800" cy="0"/>
          </a:xfrm>
          <a:prstGeom prst="line">
            <a:avLst/>
          </a:prstGeom>
          <a:ln w="95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 bwMode="auto">
          <a:xfrm flipH="1">
            <a:off x="2080872" y="3250976"/>
            <a:ext cx="431800" cy="0"/>
          </a:xfrm>
          <a:prstGeom prst="line">
            <a:avLst/>
          </a:prstGeom>
          <a:ln w="95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 bwMode="auto">
          <a:xfrm>
            <a:off x="1207747" y="1701576"/>
            <a:ext cx="865187" cy="871538"/>
          </a:xfrm>
          <a:prstGeom prst="rect">
            <a:avLst/>
          </a:prstGeom>
          <a:solidFill>
            <a:schemeClr val="accent1">
              <a:lumMod val="60000"/>
              <a:lumOff val="40000"/>
              <a:alpha val="15000"/>
            </a:schemeClr>
          </a:solidFill>
          <a:ln w="31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1" name="Text Box 57"/>
          <p:cNvSpPr txBox="1">
            <a:spLocks noChangeArrowheads="1"/>
          </p:cNvSpPr>
          <p:nvPr/>
        </p:nvSpPr>
        <p:spPr bwMode="auto">
          <a:xfrm>
            <a:off x="1180759" y="1749201"/>
            <a:ext cx="91757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en-US" sz="1600" b="1" dirty="0" err="1">
                <a:solidFill>
                  <a:schemeClr val="tx2"/>
                </a:solidFill>
                <a:latin typeface="Baskerville Old Face" panose="02020602080505020303" pitchFamily="18" charset="0"/>
              </a:rPr>
              <a:t>Reg</a:t>
            </a:r>
            <a:r>
              <a:rPr lang="en-US" altLang="en-US" sz="1600" b="1" dirty="0">
                <a:solidFill>
                  <a:schemeClr val="tx2"/>
                </a:solidFill>
                <a:latin typeface="Baskerville Old Face" panose="02020602080505020303" pitchFamily="18" charset="0"/>
              </a:rPr>
              <a:t> &lt;8:15&gt;</a:t>
            </a:r>
            <a:endParaRPr lang="en-US" altLang="en-US" sz="1400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2" name="Isosceles Triangle 31"/>
          <p:cNvSpPr/>
          <p:nvPr/>
        </p:nvSpPr>
        <p:spPr bwMode="auto">
          <a:xfrm rot="5400000">
            <a:off x="1172028" y="2400870"/>
            <a:ext cx="144463" cy="73025"/>
          </a:xfrm>
          <a:prstGeom prst="triangl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 flipH="1">
            <a:off x="1006134" y="1815876"/>
            <a:ext cx="215900" cy="0"/>
          </a:xfrm>
          <a:prstGeom prst="line">
            <a:avLst/>
          </a:prstGeom>
          <a:ln w="28575" cmpd="dbl">
            <a:solidFill>
              <a:schemeClr val="tx1"/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Box 57"/>
          <p:cNvSpPr txBox="1">
            <a:spLocks noChangeArrowheads="1"/>
          </p:cNvSpPr>
          <p:nvPr/>
        </p:nvSpPr>
        <p:spPr bwMode="auto">
          <a:xfrm>
            <a:off x="425109" y="1715864"/>
            <a:ext cx="77787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en-US" sz="1000">
                <a:solidFill>
                  <a:schemeClr val="tx2"/>
                </a:solidFill>
                <a:latin typeface="Baskerville Old Face" panose="02020602080505020303" pitchFamily="18" charset="0"/>
              </a:rPr>
              <a:t>data</a:t>
            </a:r>
          </a:p>
          <a:p>
            <a:pPr algn="ctr"/>
            <a:r>
              <a:rPr lang="en-US" altLang="en-US" sz="1000">
                <a:solidFill>
                  <a:schemeClr val="tx2"/>
                </a:solidFill>
                <a:latin typeface="Baskerville Old Face" panose="02020602080505020303" pitchFamily="18" charset="0"/>
              </a:rPr>
              <a:t>8bit @ 320MHz</a:t>
            </a: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35" name="Straight Connector 34"/>
          <p:cNvCxnSpPr/>
          <p:nvPr/>
        </p:nvCxnSpPr>
        <p:spPr bwMode="auto">
          <a:xfrm flipH="1">
            <a:off x="2071347" y="2214339"/>
            <a:ext cx="431800" cy="0"/>
          </a:xfrm>
          <a:prstGeom prst="line">
            <a:avLst/>
          </a:prstGeom>
          <a:ln w="95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Box 57"/>
          <p:cNvSpPr txBox="1">
            <a:spLocks noChangeArrowheads="1"/>
          </p:cNvSpPr>
          <p:nvPr/>
        </p:nvSpPr>
        <p:spPr bwMode="auto">
          <a:xfrm>
            <a:off x="6780594" y="3863517"/>
            <a:ext cx="1223962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en-US" sz="1600" b="1" dirty="0">
                <a:solidFill>
                  <a:schemeClr val="tx2"/>
                </a:solidFill>
                <a:latin typeface="Baskerville Old Face" panose="02020602080505020303" pitchFamily="18" charset="0"/>
              </a:rPr>
              <a:t>Driver</a:t>
            </a:r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7681664" y="3161941"/>
            <a:ext cx="896937" cy="0"/>
          </a:xfrm>
          <a:prstGeom prst="line">
            <a:avLst/>
          </a:prstGeom>
          <a:ln w="184150" cmpd="thickThin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684839" y="3719153"/>
            <a:ext cx="895350" cy="0"/>
          </a:xfrm>
          <a:prstGeom prst="line">
            <a:avLst/>
          </a:prstGeom>
          <a:ln w="184150" cmpd="thinThick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 38"/>
          <p:cNvSpPr/>
          <p:nvPr/>
        </p:nvSpPr>
        <p:spPr>
          <a:xfrm rot="10800000">
            <a:off x="8645276" y="3287353"/>
            <a:ext cx="71438" cy="285750"/>
          </a:xfrm>
          <a:custGeom>
            <a:avLst/>
            <a:gdLst>
              <a:gd name="connsiteX0" fmla="*/ 647700 w 655320"/>
              <a:gd name="connsiteY0" fmla="*/ 0 h 2301240"/>
              <a:gd name="connsiteX1" fmla="*/ 647700 w 655320"/>
              <a:gd name="connsiteY1" fmla="*/ 297180 h 2301240"/>
              <a:gd name="connsiteX2" fmla="*/ 7620 w 655320"/>
              <a:gd name="connsiteY2" fmla="*/ 579120 h 2301240"/>
              <a:gd name="connsiteX3" fmla="*/ 655320 w 655320"/>
              <a:gd name="connsiteY3" fmla="*/ 868680 h 2301240"/>
              <a:gd name="connsiteX4" fmla="*/ 0 w 655320"/>
              <a:gd name="connsiteY4" fmla="*/ 1150620 h 2301240"/>
              <a:gd name="connsiteX5" fmla="*/ 647700 w 655320"/>
              <a:gd name="connsiteY5" fmla="*/ 1440180 h 2301240"/>
              <a:gd name="connsiteX6" fmla="*/ 0 w 655320"/>
              <a:gd name="connsiteY6" fmla="*/ 1729740 h 2301240"/>
              <a:gd name="connsiteX7" fmla="*/ 647700 w 655320"/>
              <a:gd name="connsiteY7" fmla="*/ 2026920 h 2301240"/>
              <a:gd name="connsiteX8" fmla="*/ 647700 w 655320"/>
              <a:gd name="connsiteY8" fmla="*/ 2301240 h 2301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5320" h="2301240">
                <a:moveTo>
                  <a:pt x="647700" y="0"/>
                </a:moveTo>
                <a:lnTo>
                  <a:pt x="647700" y="297180"/>
                </a:lnTo>
                <a:lnTo>
                  <a:pt x="7620" y="579120"/>
                </a:lnTo>
                <a:lnTo>
                  <a:pt x="655320" y="868680"/>
                </a:lnTo>
                <a:lnTo>
                  <a:pt x="0" y="1150620"/>
                </a:lnTo>
                <a:lnTo>
                  <a:pt x="647700" y="1440180"/>
                </a:lnTo>
                <a:lnTo>
                  <a:pt x="0" y="1729740"/>
                </a:lnTo>
                <a:lnTo>
                  <a:pt x="647700" y="2026920"/>
                </a:lnTo>
                <a:lnTo>
                  <a:pt x="647700" y="2301240"/>
                </a:lnTo>
              </a:path>
            </a:pathLst>
          </a:custGeom>
          <a:ln w="95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40" name="Text Box 57"/>
          <p:cNvSpPr txBox="1">
            <a:spLocks noChangeArrowheads="1"/>
          </p:cNvSpPr>
          <p:nvPr/>
        </p:nvSpPr>
        <p:spPr bwMode="auto">
          <a:xfrm>
            <a:off x="8004556" y="3333390"/>
            <a:ext cx="654992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en-US" sz="12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100 </a:t>
            </a:r>
            <a:r>
              <a:rPr lang="el-GR" altLang="en-US" sz="1200" dirty="0" smtClean="0">
                <a:solidFill>
                  <a:schemeClr val="tx2"/>
                </a:solidFill>
                <a:latin typeface="Century Schoolbook" pitchFamily="18" charset="0"/>
              </a:rPr>
              <a:t>Ω</a:t>
            </a:r>
            <a:endParaRPr lang="en-US" altLang="en-US" sz="1200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2000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2000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41" name="Text Box 57"/>
          <p:cNvSpPr txBox="1">
            <a:spLocks noChangeArrowheads="1"/>
          </p:cNvSpPr>
          <p:nvPr/>
        </p:nvSpPr>
        <p:spPr bwMode="auto">
          <a:xfrm>
            <a:off x="7667376" y="2287228"/>
            <a:ext cx="1081088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en-US" sz="1600" b="1" dirty="0">
                <a:solidFill>
                  <a:schemeClr val="tx2"/>
                </a:solidFill>
                <a:latin typeface="Baskerville Old Face" panose="02020602080505020303" pitchFamily="18" charset="0"/>
              </a:rPr>
              <a:t>1m</a:t>
            </a:r>
          </a:p>
          <a:p>
            <a:pPr algn="ctr"/>
            <a:r>
              <a:rPr lang="en-US" altLang="en-US" sz="1600" b="1" dirty="0">
                <a:solidFill>
                  <a:schemeClr val="tx2"/>
                </a:solidFill>
                <a:latin typeface="Baskerville Old Face" panose="02020602080505020303" pitchFamily="18" charset="0"/>
              </a:rPr>
              <a:t>low-mass</a:t>
            </a:r>
          </a:p>
          <a:p>
            <a:pPr algn="ctr"/>
            <a:r>
              <a:rPr lang="en-US" altLang="en-US" sz="1600" b="1" dirty="0">
                <a:solidFill>
                  <a:schemeClr val="tx2"/>
                </a:solidFill>
                <a:latin typeface="Baskerville Old Face" panose="02020602080505020303" pitchFamily="18" charset="0"/>
              </a:rPr>
              <a:t> flex cable</a:t>
            </a:r>
          </a:p>
          <a:p>
            <a:pPr algn="ctr"/>
            <a:endParaRPr lang="en-US" altLang="en-US" sz="1400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69" name="Text Box 57"/>
          <p:cNvSpPr txBox="1">
            <a:spLocks noChangeArrowheads="1"/>
          </p:cNvSpPr>
          <p:nvPr/>
        </p:nvSpPr>
        <p:spPr bwMode="auto">
          <a:xfrm>
            <a:off x="7701468" y="3843605"/>
            <a:ext cx="1017141" cy="506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nl-NL" altLang="en-US" sz="1400" dirty="0">
                <a:solidFill>
                  <a:schemeClr val="tx2"/>
                </a:solidFill>
                <a:latin typeface="Baskerville Old Face" panose="02020602080505020303" pitchFamily="18" charset="0"/>
              </a:rPr>
              <a:t>∆U = </a:t>
            </a:r>
          </a:p>
          <a:p>
            <a:pPr algn="r"/>
            <a:r>
              <a:rPr lang="nl-NL" altLang="en-US" sz="1400" dirty="0">
                <a:solidFill>
                  <a:schemeClr val="tx2"/>
                </a:solidFill>
                <a:latin typeface="Baskerville Old Face" panose="02020602080505020303" pitchFamily="18" charset="0"/>
              </a:rPr>
              <a:t>± 450mV</a:t>
            </a:r>
            <a:endParaRPr lang="en-US" altLang="en-US" sz="1400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2400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2400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70" name="Text Box 57"/>
          <p:cNvSpPr txBox="1">
            <a:spLocks noChangeArrowheads="1"/>
          </p:cNvSpPr>
          <p:nvPr/>
        </p:nvSpPr>
        <p:spPr bwMode="auto">
          <a:xfrm>
            <a:off x="561634" y="3270026"/>
            <a:ext cx="576263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nl-NL" altLang="en-US" sz="1000">
                <a:solidFill>
                  <a:schemeClr val="tx2"/>
                </a:solidFill>
                <a:latin typeface="Baskerville Old Face" panose="02020602080505020303" pitchFamily="18" charset="0"/>
              </a:rPr>
              <a:t>negedge</a:t>
            </a:r>
            <a:endParaRPr lang="en-US" altLang="en-US" sz="100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71" name="Text Box 57"/>
          <p:cNvSpPr txBox="1">
            <a:spLocks noChangeArrowheads="1"/>
          </p:cNvSpPr>
          <p:nvPr/>
        </p:nvSpPr>
        <p:spPr bwMode="auto">
          <a:xfrm>
            <a:off x="561634" y="2261964"/>
            <a:ext cx="576263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nl-NL" altLang="en-US" sz="1000">
                <a:solidFill>
                  <a:schemeClr val="tx2"/>
                </a:solidFill>
                <a:latin typeface="Baskerville Old Face" panose="02020602080505020303" pitchFamily="18" charset="0"/>
              </a:rPr>
              <a:t>posedge</a:t>
            </a:r>
            <a:endParaRPr lang="en-US" altLang="en-US" sz="100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72" name="Text Box 57"/>
          <p:cNvSpPr txBox="1">
            <a:spLocks noChangeArrowheads="1"/>
          </p:cNvSpPr>
          <p:nvPr/>
        </p:nvSpPr>
        <p:spPr bwMode="auto">
          <a:xfrm>
            <a:off x="237784" y="5186834"/>
            <a:ext cx="68421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nl-NL" altLang="en-US" sz="1000">
                <a:solidFill>
                  <a:schemeClr val="tx2"/>
                </a:solidFill>
                <a:latin typeface="Baskerville Old Face" panose="02020602080505020303" pitchFamily="18" charset="0"/>
              </a:rPr>
              <a:t>clock </a:t>
            </a:r>
          </a:p>
          <a:p>
            <a:pPr algn="ctr"/>
            <a:r>
              <a:rPr lang="nl-NL" altLang="en-US" sz="1000">
                <a:solidFill>
                  <a:schemeClr val="tx2"/>
                </a:solidFill>
                <a:latin typeface="Baskerville Old Face" panose="02020602080505020303" pitchFamily="18" charset="0"/>
              </a:rPr>
              <a:t>(320MHz)</a:t>
            </a:r>
            <a:endParaRPr lang="en-US" altLang="en-US" sz="100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86" name="Text Box 57"/>
          <p:cNvSpPr txBox="1">
            <a:spLocks noChangeArrowheads="1"/>
          </p:cNvSpPr>
          <p:nvPr/>
        </p:nvSpPr>
        <p:spPr bwMode="auto">
          <a:xfrm>
            <a:off x="6103046" y="2090905"/>
            <a:ext cx="1079500" cy="504825"/>
          </a:xfrm>
          <a:prstGeom prst="rect">
            <a:avLst/>
          </a:prstGeom>
          <a:solidFill>
            <a:schemeClr val="accent1">
              <a:lumMod val="60000"/>
              <a:lumOff val="40000"/>
              <a:alpha val="15000"/>
            </a:schemeClr>
          </a:solidFill>
          <a:ln w="12700">
            <a:prstDash val="sysDash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en-US" sz="1600" b="1" dirty="0">
                <a:solidFill>
                  <a:schemeClr val="tx2"/>
                </a:solidFill>
                <a:latin typeface="Baskerville Old Face" panose="02020602080505020303" pitchFamily="18" charset="0"/>
              </a:rPr>
              <a:t>pre-emphasis</a:t>
            </a:r>
          </a:p>
          <a:p>
            <a:pPr algn="ctr"/>
            <a:endParaRPr lang="en-US" altLang="en-US" sz="1400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92" name="Text Box 57"/>
          <p:cNvSpPr txBox="1">
            <a:spLocks noChangeArrowheads="1"/>
          </p:cNvSpPr>
          <p:nvPr/>
        </p:nvSpPr>
        <p:spPr bwMode="auto">
          <a:xfrm>
            <a:off x="5241584" y="5229001"/>
            <a:ext cx="18002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nl-NL" altLang="en-US" b="1" dirty="0">
                <a:solidFill>
                  <a:schemeClr val="tx2"/>
                </a:solidFill>
                <a:latin typeface="Baskerville Old Face" panose="02020602080505020303" pitchFamily="18" charset="0"/>
              </a:rPr>
              <a:t>16 x 195ps </a:t>
            </a:r>
            <a:endParaRPr lang="nl-NL" altLang="en-US" b="1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r>
              <a:rPr lang="nl-NL" altLang="en-US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= </a:t>
            </a:r>
            <a:r>
              <a:rPr lang="nl-NL" altLang="en-US" b="1" dirty="0">
                <a:solidFill>
                  <a:schemeClr val="tx2"/>
                </a:solidFill>
                <a:latin typeface="Baskerville Old Face" panose="02020602080505020303" pitchFamily="18" charset="0"/>
              </a:rPr>
              <a:t>1 / 320MHz</a:t>
            </a:r>
            <a:endParaRPr lang="en-US" altLang="en-US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3200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3200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 flipV="1">
            <a:off x="5557497" y="4465414"/>
            <a:ext cx="0" cy="144462"/>
          </a:xfrm>
          <a:prstGeom prst="line">
            <a:avLst/>
          </a:prstGeom>
          <a:ln w="95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Freeform 93"/>
          <p:cNvSpPr/>
          <p:nvPr/>
        </p:nvSpPr>
        <p:spPr>
          <a:xfrm>
            <a:off x="5413034" y="4405089"/>
            <a:ext cx="215900" cy="106362"/>
          </a:xfrm>
          <a:custGeom>
            <a:avLst/>
            <a:gdLst>
              <a:gd name="connsiteX0" fmla="*/ 0 w 744279"/>
              <a:gd name="connsiteY0" fmla="*/ 283535 h 283535"/>
              <a:gd name="connsiteX1" fmla="*/ 212652 w 744279"/>
              <a:gd name="connsiteY1" fmla="*/ 283535 h 283535"/>
              <a:gd name="connsiteX2" fmla="*/ 212652 w 744279"/>
              <a:gd name="connsiteY2" fmla="*/ 0 h 283535"/>
              <a:gd name="connsiteX3" fmla="*/ 503275 w 744279"/>
              <a:gd name="connsiteY3" fmla="*/ 0 h 283535"/>
              <a:gd name="connsiteX4" fmla="*/ 503275 w 744279"/>
              <a:gd name="connsiteY4" fmla="*/ 283535 h 283535"/>
              <a:gd name="connsiteX5" fmla="*/ 744279 w 744279"/>
              <a:gd name="connsiteY5" fmla="*/ 283535 h 283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4279" h="283535">
                <a:moveTo>
                  <a:pt x="0" y="283535"/>
                </a:moveTo>
                <a:lnTo>
                  <a:pt x="212652" y="283535"/>
                </a:lnTo>
                <a:lnTo>
                  <a:pt x="212652" y="0"/>
                </a:lnTo>
                <a:lnTo>
                  <a:pt x="503275" y="0"/>
                </a:lnTo>
                <a:lnTo>
                  <a:pt x="503275" y="283535"/>
                </a:lnTo>
                <a:lnTo>
                  <a:pt x="744279" y="283535"/>
                </a:lnTo>
              </a:path>
            </a:pathLst>
          </a:custGeom>
          <a:ln w="158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95" name="Freeform 94"/>
          <p:cNvSpPr/>
          <p:nvPr/>
        </p:nvSpPr>
        <p:spPr>
          <a:xfrm>
            <a:off x="5498759" y="4579714"/>
            <a:ext cx="215900" cy="109537"/>
          </a:xfrm>
          <a:custGeom>
            <a:avLst/>
            <a:gdLst>
              <a:gd name="connsiteX0" fmla="*/ 0 w 744279"/>
              <a:gd name="connsiteY0" fmla="*/ 283535 h 283535"/>
              <a:gd name="connsiteX1" fmla="*/ 212652 w 744279"/>
              <a:gd name="connsiteY1" fmla="*/ 283535 h 283535"/>
              <a:gd name="connsiteX2" fmla="*/ 212652 w 744279"/>
              <a:gd name="connsiteY2" fmla="*/ 0 h 283535"/>
              <a:gd name="connsiteX3" fmla="*/ 503275 w 744279"/>
              <a:gd name="connsiteY3" fmla="*/ 0 h 283535"/>
              <a:gd name="connsiteX4" fmla="*/ 503275 w 744279"/>
              <a:gd name="connsiteY4" fmla="*/ 283535 h 283535"/>
              <a:gd name="connsiteX5" fmla="*/ 744279 w 744279"/>
              <a:gd name="connsiteY5" fmla="*/ 283535 h 283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4279" h="283535">
                <a:moveTo>
                  <a:pt x="0" y="283535"/>
                </a:moveTo>
                <a:lnTo>
                  <a:pt x="212652" y="283535"/>
                </a:lnTo>
                <a:lnTo>
                  <a:pt x="212652" y="0"/>
                </a:lnTo>
                <a:lnTo>
                  <a:pt x="503275" y="0"/>
                </a:lnTo>
                <a:lnTo>
                  <a:pt x="503275" y="283535"/>
                </a:lnTo>
                <a:lnTo>
                  <a:pt x="744279" y="283535"/>
                </a:lnTo>
              </a:path>
            </a:pathLst>
          </a:custGeom>
          <a:ln w="158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5470184" y="4449539"/>
            <a:ext cx="0" cy="720725"/>
          </a:xfrm>
          <a:prstGeom prst="line">
            <a:avLst/>
          </a:prstGeom>
          <a:ln w="95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5463834" y="5106764"/>
            <a:ext cx="468313" cy="0"/>
          </a:xfrm>
          <a:prstGeom prst="line">
            <a:avLst/>
          </a:prstGeom>
          <a:ln w="9525">
            <a:solidFill>
              <a:schemeClr val="tx1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Freeform 97"/>
          <p:cNvSpPr/>
          <p:nvPr/>
        </p:nvSpPr>
        <p:spPr>
          <a:xfrm>
            <a:off x="5787684" y="4889276"/>
            <a:ext cx="215900" cy="107950"/>
          </a:xfrm>
          <a:custGeom>
            <a:avLst/>
            <a:gdLst>
              <a:gd name="connsiteX0" fmla="*/ 0 w 744279"/>
              <a:gd name="connsiteY0" fmla="*/ 283535 h 283535"/>
              <a:gd name="connsiteX1" fmla="*/ 212652 w 744279"/>
              <a:gd name="connsiteY1" fmla="*/ 283535 h 283535"/>
              <a:gd name="connsiteX2" fmla="*/ 212652 w 744279"/>
              <a:gd name="connsiteY2" fmla="*/ 0 h 283535"/>
              <a:gd name="connsiteX3" fmla="*/ 503275 w 744279"/>
              <a:gd name="connsiteY3" fmla="*/ 0 h 283535"/>
              <a:gd name="connsiteX4" fmla="*/ 503275 w 744279"/>
              <a:gd name="connsiteY4" fmla="*/ 283535 h 283535"/>
              <a:gd name="connsiteX5" fmla="*/ 744279 w 744279"/>
              <a:gd name="connsiteY5" fmla="*/ 283535 h 283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4279" h="283535">
                <a:moveTo>
                  <a:pt x="0" y="283535"/>
                </a:moveTo>
                <a:lnTo>
                  <a:pt x="212652" y="283535"/>
                </a:lnTo>
                <a:lnTo>
                  <a:pt x="212652" y="0"/>
                </a:lnTo>
                <a:lnTo>
                  <a:pt x="503275" y="0"/>
                </a:lnTo>
                <a:lnTo>
                  <a:pt x="503275" y="283535"/>
                </a:lnTo>
                <a:lnTo>
                  <a:pt x="744279" y="283535"/>
                </a:lnTo>
              </a:path>
            </a:pathLst>
          </a:custGeom>
          <a:ln w="158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99" name="Straight Connector 98"/>
          <p:cNvCxnSpPr/>
          <p:nvPr/>
        </p:nvCxnSpPr>
        <p:spPr>
          <a:xfrm>
            <a:off x="5932147" y="4990876"/>
            <a:ext cx="0" cy="179388"/>
          </a:xfrm>
          <a:prstGeom prst="line">
            <a:avLst/>
          </a:prstGeom>
          <a:ln w="95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Freeform 99"/>
          <p:cNvSpPr/>
          <p:nvPr/>
        </p:nvSpPr>
        <p:spPr>
          <a:xfrm>
            <a:off x="496547" y="2428651"/>
            <a:ext cx="708025" cy="2917825"/>
          </a:xfrm>
          <a:custGeom>
            <a:avLst/>
            <a:gdLst>
              <a:gd name="connsiteX0" fmla="*/ 0 w 708838"/>
              <a:gd name="connsiteY0" fmla="*/ 1864241 h 1864241"/>
              <a:gd name="connsiteX1" fmla="*/ 0 w 708838"/>
              <a:gd name="connsiteY1" fmla="*/ 1864241 h 1864241"/>
              <a:gd name="connsiteX2" fmla="*/ 0 w 708838"/>
              <a:gd name="connsiteY2" fmla="*/ 0 h 1864241"/>
              <a:gd name="connsiteX3" fmla="*/ 708838 w 708838"/>
              <a:gd name="connsiteY3" fmla="*/ 0 h 1864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8838" h="1864241">
                <a:moveTo>
                  <a:pt x="0" y="1864241"/>
                </a:moveTo>
                <a:lnTo>
                  <a:pt x="0" y="1864241"/>
                </a:lnTo>
                <a:lnTo>
                  <a:pt x="0" y="0"/>
                </a:lnTo>
                <a:lnTo>
                  <a:pt x="708838" y="0"/>
                </a:lnTo>
              </a:path>
            </a:pathLst>
          </a:custGeom>
          <a:ln w="9525">
            <a:solidFill>
              <a:schemeClr val="tx1"/>
            </a:solidFill>
            <a:prstDash val="solid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101" name="Straight Connector 100"/>
          <p:cNvCxnSpPr/>
          <p:nvPr/>
        </p:nvCxnSpPr>
        <p:spPr bwMode="auto">
          <a:xfrm flipH="1">
            <a:off x="494959" y="4857526"/>
            <a:ext cx="503238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ctangle 101"/>
          <p:cNvSpPr/>
          <p:nvPr/>
        </p:nvSpPr>
        <p:spPr bwMode="auto">
          <a:xfrm>
            <a:off x="885484" y="3619276"/>
            <a:ext cx="2700338" cy="2185988"/>
          </a:xfrm>
          <a:prstGeom prst="rect">
            <a:avLst/>
          </a:prstGeom>
          <a:solidFill>
            <a:schemeClr val="accent1">
              <a:lumMod val="60000"/>
              <a:lumOff val="40000"/>
              <a:alpha val="15000"/>
            </a:schemeClr>
          </a:solidFill>
          <a:ln w="31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03" name="Text Box 57"/>
          <p:cNvSpPr txBox="1">
            <a:spLocks noChangeArrowheads="1"/>
          </p:cNvSpPr>
          <p:nvPr/>
        </p:nvSpPr>
        <p:spPr bwMode="auto">
          <a:xfrm>
            <a:off x="1433172" y="3611339"/>
            <a:ext cx="2087562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en-US" sz="1600" b="1">
                <a:solidFill>
                  <a:schemeClr val="tx2"/>
                </a:solidFill>
                <a:latin typeface="Baskerville Old Face" panose="02020602080505020303" pitchFamily="18" charset="0"/>
              </a:rPr>
              <a:t>Multi-phase DLL</a:t>
            </a:r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04" name="Freeform 103"/>
          <p:cNvSpPr/>
          <p:nvPr/>
        </p:nvSpPr>
        <p:spPr bwMode="auto">
          <a:xfrm>
            <a:off x="2793659" y="2212751"/>
            <a:ext cx="171450" cy="1023938"/>
          </a:xfrm>
          <a:custGeom>
            <a:avLst/>
            <a:gdLst>
              <a:gd name="connsiteX0" fmla="*/ 0 w 176463"/>
              <a:gd name="connsiteY0" fmla="*/ 1355558 h 1355558"/>
              <a:gd name="connsiteX1" fmla="*/ 176463 w 176463"/>
              <a:gd name="connsiteY1" fmla="*/ 1355558 h 1355558"/>
              <a:gd name="connsiteX2" fmla="*/ 176463 w 176463"/>
              <a:gd name="connsiteY2" fmla="*/ 0 h 1355558"/>
              <a:gd name="connsiteX3" fmla="*/ 0 w 176463"/>
              <a:gd name="connsiteY3" fmla="*/ 0 h 1355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63" h="1355558">
                <a:moveTo>
                  <a:pt x="0" y="1355558"/>
                </a:moveTo>
                <a:lnTo>
                  <a:pt x="176463" y="1355558"/>
                </a:lnTo>
                <a:lnTo>
                  <a:pt x="176463" y="0"/>
                </a:lnTo>
                <a:lnTo>
                  <a:pt x="0" y="0"/>
                </a:lnTo>
              </a:path>
            </a:pathLst>
          </a:custGeom>
          <a:ln w="9525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05" name="Line 402"/>
          <p:cNvSpPr>
            <a:spLocks noChangeShapeType="1"/>
          </p:cNvSpPr>
          <p:nvPr/>
        </p:nvSpPr>
        <p:spPr bwMode="auto">
          <a:xfrm rot="10800000">
            <a:off x="2785722" y="2803301"/>
            <a:ext cx="1793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06" name="Oval 105"/>
          <p:cNvSpPr/>
          <p:nvPr/>
        </p:nvSpPr>
        <p:spPr bwMode="auto">
          <a:xfrm>
            <a:off x="2946059" y="2782664"/>
            <a:ext cx="46038" cy="46037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07" name="Freeform 106"/>
          <p:cNvSpPr/>
          <p:nvPr/>
        </p:nvSpPr>
        <p:spPr bwMode="auto">
          <a:xfrm>
            <a:off x="2965108" y="2212751"/>
            <a:ext cx="4212947" cy="1220689"/>
          </a:xfrm>
          <a:custGeom>
            <a:avLst/>
            <a:gdLst>
              <a:gd name="connsiteX0" fmla="*/ 0 w 4034589"/>
              <a:gd name="connsiteY0" fmla="*/ 0 h 2117558"/>
              <a:gd name="connsiteX1" fmla="*/ 2735179 w 4034589"/>
              <a:gd name="connsiteY1" fmla="*/ 0 h 2117558"/>
              <a:gd name="connsiteX2" fmla="*/ 2735179 w 4034589"/>
              <a:gd name="connsiteY2" fmla="*/ 2117558 h 2117558"/>
              <a:gd name="connsiteX3" fmla="*/ 4034589 w 4034589"/>
              <a:gd name="connsiteY3" fmla="*/ 2117558 h 2117558"/>
              <a:gd name="connsiteX0" fmla="*/ 0 w 4034589"/>
              <a:gd name="connsiteY0" fmla="*/ 0 h 2117558"/>
              <a:gd name="connsiteX1" fmla="*/ 2735179 w 4034589"/>
              <a:gd name="connsiteY1" fmla="*/ 0 h 2117558"/>
              <a:gd name="connsiteX2" fmla="*/ 2735179 w 4034589"/>
              <a:gd name="connsiteY2" fmla="*/ 1326524 h 2117558"/>
              <a:gd name="connsiteX3" fmla="*/ 4034589 w 4034589"/>
              <a:gd name="connsiteY3" fmla="*/ 2117558 h 2117558"/>
              <a:gd name="connsiteX0" fmla="*/ 0 w 4854874"/>
              <a:gd name="connsiteY0" fmla="*/ 0 h 1326524"/>
              <a:gd name="connsiteX1" fmla="*/ 2735179 w 4854874"/>
              <a:gd name="connsiteY1" fmla="*/ 0 h 1326524"/>
              <a:gd name="connsiteX2" fmla="*/ 2735179 w 4854874"/>
              <a:gd name="connsiteY2" fmla="*/ 1326524 h 1326524"/>
              <a:gd name="connsiteX3" fmla="*/ 4854874 w 4854874"/>
              <a:gd name="connsiteY3" fmla="*/ 1326524 h 1326524"/>
              <a:gd name="connsiteX0" fmla="*/ 0 w 4826589"/>
              <a:gd name="connsiteY0" fmla="*/ 0 h 1326524"/>
              <a:gd name="connsiteX1" fmla="*/ 2735179 w 4826589"/>
              <a:gd name="connsiteY1" fmla="*/ 0 h 1326524"/>
              <a:gd name="connsiteX2" fmla="*/ 2735179 w 4826589"/>
              <a:gd name="connsiteY2" fmla="*/ 1326524 h 1326524"/>
              <a:gd name="connsiteX3" fmla="*/ 4826589 w 4826589"/>
              <a:gd name="connsiteY3" fmla="*/ 1326524 h 1326524"/>
              <a:gd name="connsiteX0" fmla="*/ 0 w 4826589"/>
              <a:gd name="connsiteY0" fmla="*/ 0 h 1326524"/>
              <a:gd name="connsiteX1" fmla="*/ 2735179 w 4826589"/>
              <a:gd name="connsiteY1" fmla="*/ 0 h 1326524"/>
              <a:gd name="connsiteX2" fmla="*/ 2736835 w 4826589"/>
              <a:gd name="connsiteY2" fmla="*/ 1071188 h 1326524"/>
              <a:gd name="connsiteX3" fmla="*/ 2735179 w 4826589"/>
              <a:gd name="connsiteY3" fmla="*/ 1326524 h 1326524"/>
              <a:gd name="connsiteX4" fmla="*/ 4826589 w 4826589"/>
              <a:gd name="connsiteY4" fmla="*/ 1326524 h 1326524"/>
              <a:gd name="connsiteX0" fmla="*/ 0 w 4213732"/>
              <a:gd name="connsiteY0" fmla="*/ 0 h 1336848"/>
              <a:gd name="connsiteX1" fmla="*/ 2735179 w 4213732"/>
              <a:gd name="connsiteY1" fmla="*/ 0 h 1336848"/>
              <a:gd name="connsiteX2" fmla="*/ 2736835 w 4213732"/>
              <a:gd name="connsiteY2" fmla="*/ 1071188 h 1336848"/>
              <a:gd name="connsiteX3" fmla="*/ 2735179 w 4213732"/>
              <a:gd name="connsiteY3" fmla="*/ 1326524 h 1336848"/>
              <a:gd name="connsiteX4" fmla="*/ 4213732 w 4213732"/>
              <a:gd name="connsiteY4" fmla="*/ 1336848 h 133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3732" h="1336848">
                <a:moveTo>
                  <a:pt x="0" y="0"/>
                </a:moveTo>
                <a:lnTo>
                  <a:pt x="2735179" y="0"/>
                </a:lnTo>
                <a:cubicBezTo>
                  <a:pt x="2732588" y="363911"/>
                  <a:pt x="2739426" y="707277"/>
                  <a:pt x="2736835" y="1071188"/>
                </a:cubicBezTo>
                <a:lnTo>
                  <a:pt x="2735179" y="1326524"/>
                </a:lnTo>
                <a:lnTo>
                  <a:pt x="4213732" y="1336848"/>
                </a:lnTo>
              </a:path>
            </a:pathLst>
          </a:custGeom>
          <a:ln w="9525"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08" name="Oval 107"/>
          <p:cNvSpPr/>
          <p:nvPr/>
        </p:nvSpPr>
        <p:spPr bwMode="auto">
          <a:xfrm>
            <a:off x="5676559" y="2323554"/>
            <a:ext cx="46038" cy="46038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09" name="Rectangle 108"/>
          <p:cNvSpPr/>
          <p:nvPr/>
        </p:nvSpPr>
        <p:spPr bwMode="auto">
          <a:xfrm>
            <a:off x="4089059" y="3619276"/>
            <a:ext cx="1081088" cy="2122488"/>
          </a:xfrm>
          <a:prstGeom prst="rect">
            <a:avLst/>
          </a:prstGeom>
          <a:solidFill>
            <a:schemeClr val="accent1">
              <a:lumMod val="60000"/>
              <a:lumOff val="40000"/>
              <a:alpha val="15000"/>
            </a:schemeClr>
          </a:solidFill>
          <a:ln w="31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10" name="Text Box 57"/>
          <p:cNvSpPr txBox="1">
            <a:spLocks noChangeArrowheads="1"/>
          </p:cNvSpPr>
          <p:nvPr/>
        </p:nvSpPr>
        <p:spPr bwMode="auto">
          <a:xfrm>
            <a:off x="4089059" y="3690714"/>
            <a:ext cx="1081088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en-US" sz="1600" b="1">
                <a:solidFill>
                  <a:schemeClr val="tx2"/>
                </a:solidFill>
                <a:latin typeface="Baskerville Old Face" panose="02020602080505020303" pitchFamily="18" charset="0"/>
              </a:rPr>
              <a:t>Edge-</a:t>
            </a:r>
          </a:p>
          <a:p>
            <a:pPr algn="ctr"/>
            <a:r>
              <a:rPr lang="en-US" altLang="en-US" sz="1600" b="1">
                <a:solidFill>
                  <a:schemeClr val="tx2"/>
                </a:solidFill>
                <a:latin typeface="Baskerville Old Face" panose="02020602080505020303" pitchFamily="18" charset="0"/>
              </a:rPr>
              <a:t>combiner</a:t>
            </a: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111" name="Straight Connector 110"/>
          <p:cNvCxnSpPr/>
          <p:nvPr/>
        </p:nvCxnSpPr>
        <p:spPr bwMode="auto">
          <a:xfrm flipH="1">
            <a:off x="3838234" y="4433664"/>
            <a:ext cx="250825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 Box 57"/>
          <p:cNvSpPr txBox="1">
            <a:spLocks noChangeArrowheads="1"/>
          </p:cNvSpPr>
          <p:nvPr/>
        </p:nvSpPr>
        <p:spPr bwMode="auto">
          <a:xfrm>
            <a:off x="3585822" y="4266976"/>
            <a:ext cx="576262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nl-NL" altLang="en-US" sz="1000">
                <a:solidFill>
                  <a:schemeClr val="tx2"/>
                </a:solidFill>
                <a:latin typeface="Baskerville Old Face" panose="02020602080505020303" pitchFamily="18" charset="0"/>
              </a:rPr>
              <a:t>ph_0</a:t>
            </a:r>
            <a:endParaRPr lang="en-US" altLang="en-US" sz="100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113" name="Straight Connector 112"/>
          <p:cNvCxnSpPr/>
          <p:nvPr/>
        </p:nvCxnSpPr>
        <p:spPr bwMode="auto">
          <a:xfrm flipH="1">
            <a:off x="3838234" y="4614639"/>
            <a:ext cx="250825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 Box 57"/>
          <p:cNvSpPr txBox="1">
            <a:spLocks noChangeArrowheads="1"/>
          </p:cNvSpPr>
          <p:nvPr/>
        </p:nvSpPr>
        <p:spPr bwMode="auto">
          <a:xfrm>
            <a:off x="3585822" y="4447951"/>
            <a:ext cx="576262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nl-NL" altLang="en-US" sz="1000">
                <a:solidFill>
                  <a:schemeClr val="tx2"/>
                </a:solidFill>
                <a:latin typeface="Baskerville Old Face" panose="02020602080505020303" pitchFamily="18" charset="0"/>
              </a:rPr>
              <a:t>ph_1</a:t>
            </a:r>
            <a:endParaRPr lang="en-US" altLang="en-US" sz="100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115" name="Straight Connector 114"/>
          <p:cNvCxnSpPr/>
          <p:nvPr/>
        </p:nvCxnSpPr>
        <p:spPr bwMode="auto">
          <a:xfrm flipH="1">
            <a:off x="3838234" y="4838476"/>
            <a:ext cx="250825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 Box 57"/>
          <p:cNvSpPr txBox="1">
            <a:spLocks noChangeArrowheads="1"/>
          </p:cNvSpPr>
          <p:nvPr/>
        </p:nvSpPr>
        <p:spPr bwMode="auto">
          <a:xfrm>
            <a:off x="3585822" y="4671789"/>
            <a:ext cx="576262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nl-NL" altLang="en-US" sz="1000">
                <a:solidFill>
                  <a:schemeClr val="tx2"/>
                </a:solidFill>
                <a:latin typeface="Baskerville Old Face" panose="02020602080505020303" pitchFamily="18" charset="0"/>
              </a:rPr>
              <a:t>ph_2</a:t>
            </a:r>
            <a:endParaRPr lang="en-US" altLang="en-US" sz="100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117" name="Straight Connector 116"/>
          <p:cNvCxnSpPr/>
          <p:nvPr/>
        </p:nvCxnSpPr>
        <p:spPr bwMode="auto">
          <a:xfrm flipH="1">
            <a:off x="3838234" y="5032151"/>
            <a:ext cx="250825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 Box 57"/>
          <p:cNvSpPr txBox="1">
            <a:spLocks noChangeArrowheads="1"/>
          </p:cNvSpPr>
          <p:nvPr/>
        </p:nvSpPr>
        <p:spPr bwMode="auto">
          <a:xfrm>
            <a:off x="3585822" y="4865464"/>
            <a:ext cx="576262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nl-NL" altLang="en-US" sz="1000">
                <a:solidFill>
                  <a:schemeClr val="tx2"/>
                </a:solidFill>
                <a:latin typeface="Baskerville Old Face" panose="02020602080505020303" pitchFamily="18" charset="0"/>
              </a:rPr>
              <a:t>ph_3</a:t>
            </a:r>
            <a:endParaRPr lang="en-US" altLang="en-US" sz="100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119" name="Straight Connector 118"/>
          <p:cNvCxnSpPr/>
          <p:nvPr/>
        </p:nvCxnSpPr>
        <p:spPr bwMode="auto">
          <a:xfrm flipH="1">
            <a:off x="3838234" y="5332189"/>
            <a:ext cx="250825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 Box 57"/>
          <p:cNvSpPr txBox="1">
            <a:spLocks noChangeArrowheads="1"/>
          </p:cNvSpPr>
          <p:nvPr/>
        </p:nvSpPr>
        <p:spPr bwMode="auto">
          <a:xfrm>
            <a:off x="3585822" y="5165501"/>
            <a:ext cx="576262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nl-NL" altLang="en-US" sz="1000">
                <a:solidFill>
                  <a:schemeClr val="tx2"/>
                </a:solidFill>
                <a:latin typeface="Baskerville Old Face" panose="02020602080505020303" pitchFamily="18" charset="0"/>
              </a:rPr>
              <a:t>ph_14</a:t>
            </a:r>
            <a:endParaRPr lang="en-US" altLang="en-US" sz="100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121" name="Straight Connector 120"/>
          <p:cNvCxnSpPr/>
          <p:nvPr/>
        </p:nvCxnSpPr>
        <p:spPr bwMode="auto">
          <a:xfrm flipH="1">
            <a:off x="3838234" y="5513164"/>
            <a:ext cx="250825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 Box 57"/>
          <p:cNvSpPr txBox="1">
            <a:spLocks noChangeArrowheads="1"/>
          </p:cNvSpPr>
          <p:nvPr/>
        </p:nvSpPr>
        <p:spPr bwMode="auto">
          <a:xfrm>
            <a:off x="3585822" y="5346476"/>
            <a:ext cx="576262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nl-NL" altLang="en-US" sz="1000">
                <a:solidFill>
                  <a:schemeClr val="tx2"/>
                </a:solidFill>
                <a:latin typeface="Baskerville Old Face" panose="02020602080505020303" pitchFamily="18" charset="0"/>
              </a:rPr>
              <a:t>ph_15</a:t>
            </a:r>
            <a:endParaRPr lang="en-US" altLang="en-US" sz="100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23" name="Text Box 57"/>
          <p:cNvSpPr txBox="1">
            <a:spLocks noChangeArrowheads="1"/>
          </p:cNvSpPr>
          <p:nvPr/>
        </p:nvSpPr>
        <p:spPr bwMode="auto">
          <a:xfrm>
            <a:off x="5530509" y="4365401"/>
            <a:ext cx="576263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nl-NL" altLang="en-US" sz="1000">
                <a:solidFill>
                  <a:schemeClr val="tx2"/>
                </a:solidFill>
                <a:latin typeface="Baskerville Old Face" panose="02020602080505020303" pitchFamily="18" charset="0"/>
              </a:rPr>
              <a:t>sel_0</a:t>
            </a:r>
            <a:endParaRPr lang="en-US" altLang="en-US" sz="100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24" name="Text Box 57"/>
          <p:cNvSpPr txBox="1">
            <a:spLocks noChangeArrowheads="1"/>
          </p:cNvSpPr>
          <p:nvPr/>
        </p:nvSpPr>
        <p:spPr bwMode="auto">
          <a:xfrm>
            <a:off x="5600359" y="4559076"/>
            <a:ext cx="576263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nl-NL" altLang="en-US" sz="1000">
                <a:solidFill>
                  <a:schemeClr val="tx2"/>
                </a:solidFill>
                <a:latin typeface="Baskerville Old Face" panose="02020602080505020303" pitchFamily="18" charset="0"/>
              </a:rPr>
              <a:t>sel_1</a:t>
            </a:r>
            <a:endParaRPr lang="en-US" altLang="en-US" sz="100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25" name="Text Box 57"/>
          <p:cNvSpPr txBox="1">
            <a:spLocks noChangeArrowheads="1"/>
          </p:cNvSpPr>
          <p:nvPr/>
        </p:nvSpPr>
        <p:spPr bwMode="auto">
          <a:xfrm>
            <a:off x="5895634" y="4854351"/>
            <a:ext cx="576263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nl-NL" altLang="en-US" sz="1000">
                <a:solidFill>
                  <a:schemeClr val="tx2"/>
                </a:solidFill>
                <a:latin typeface="Baskerville Old Face" panose="02020602080505020303" pitchFamily="18" charset="0"/>
              </a:rPr>
              <a:t>sel_15</a:t>
            </a:r>
            <a:endParaRPr lang="en-US" altLang="en-US" sz="100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26" name="Oval 125"/>
          <p:cNvSpPr/>
          <p:nvPr/>
        </p:nvSpPr>
        <p:spPr bwMode="auto">
          <a:xfrm>
            <a:off x="2944472" y="2190526"/>
            <a:ext cx="46037" cy="46038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27" name="Freeform 126"/>
          <p:cNvSpPr/>
          <p:nvPr/>
        </p:nvSpPr>
        <p:spPr bwMode="auto">
          <a:xfrm>
            <a:off x="2666659" y="3324001"/>
            <a:ext cx="2579688" cy="1179513"/>
          </a:xfrm>
          <a:custGeom>
            <a:avLst/>
            <a:gdLst>
              <a:gd name="connsiteX0" fmla="*/ 2493169 w 2578894"/>
              <a:gd name="connsiteY0" fmla="*/ 1178719 h 1178719"/>
              <a:gd name="connsiteX1" fmla="*/ 2578894 w 2578894"/>
              <a:gd name="connsiteY1" fmla="*/ 1178719 h 1178719"/>
              <a:gd name="connsiteX2" fmla="*/ 2578894 w 2578894"/>
              <a:gd name="connsiteY2" fmla="*/ 142875 h 1178719"/>
              <a:gd name="connsiteX3" fmla="*/ 0 w 2578894"/>
              <a:gd name="connsiteY3" fmla="*/ 142875 h 1178719"/>
              <a:gd name="connsiteX4" fmla="*/ 0 w 2578894"/>
              <a:gd name="connsiteY4" fmla="*/ 0 h 1178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8894" h="1178719">
                <a:moveTo>
                  <a:pt x="2493169" y="1178719"/>
                </a:moveTo>
                <a:lnTo>
                  <a:pt x="2578894" y="1178719"/>
                </a:lnTo>
                <a:lnTo>
                  <a:pt x="2578894" y="142875"/>
                </a:lnTo>
                <a:lnTo>
                  <a:pt x="0" y="142875"/>
                </a:lnTo>
                <a:lnTo>
                  <a:pt x="0" y="0"/>
                </a:lnTo>
              </a:path>
            </a:pathLst>
          </a:custGeom>
          <a:ln w="9525"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28" name="Freeform 127"/>
          <p:cNvSpPr/>
          <p:nvPr/>
        </p:nvSpPr>
        <p:spPr bwMode="auto">
          <a:xfrm>
            <a:off x="2674597" y="2881089"/>
            <a:ext cx="2635250" cy="1806575"/>
          </a:xfrm>
          <a:custGeom>
            <a:avLst/>
            <a:gdLst>
              <a:gd name="connsiteX0" fmla="*/ 2493169 w 2636044"/>
              <a:gd name="connsiteY0" fmla="*/ 1807368 h 1807368"/>
              <a:gd name="connsiteX1" fmla="*/ 2636044 w 2636044"/>
              <a:gd name="connsiteY1" fmla="*/ 1807368 h 1807368"/>
              <a:gd name="connsiteX2" fmla="*/ 2636044 w 2636044"/>
              <a:gd name="connsiteY2" fmla="*/ 521493 h 1807368"/>
              <a:gd name="connsiteX3" fmla="*/ 578644 w 2636044"/>
              <a:gd name="connsiteY3" fmla="*/ 521493 h 1807368"/>
              <a:gd name="connsiteX4" fmla="*/ 578644 w 2636044"/>
              <a:gd name="connsiteY4" fmla="*/ 128587 h 1807368"/>
              <a:gd name="connsiteX5" fmla="*/ 0 w 2636044"/>
              <a:gd name="connsiteY5" fmla="*/ 128587 h 1807368"/>
              <a:gd name="connsiteX6" fmla="*/ 0 w 2636044"/>
              <a:gd name="connsiteY6" fmla="*/ 0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36044" h="1807368">
                <a:moveTo>
                  <a:pt x="2493169" y="1807368"/>
                </a:moveTo>
                <a:lnTo>
                  <a:pt x="2636044" y="1807368"/>
                </a:lnTo>
                <a:lnTo>
                  <a:pt x="2636044" y="521493"/>
                </a:lnTo>
                <a:lnTo>
                  <a:pt x="578644" y="521493"/>
                </a:lnTo>
                <a:lnTo>
                  <a:pt x="578644" y="128587"/>
                </a:lnTo>
                <a:lnTo>
                  <a:pt x="0" y="128587"/>
                </a:lnTo>
                <a:lnTo>
                  <a:pt x="0" y="0"/>
                </a:lnTo>
              </a:path>
            </a:pathLst>
          </a:custGeom>
          <a:ln w="9525"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29" name="Freeform 128"/>
          <p:cNvSpPr/>
          <p:nvPr/>
        </p:nvSpPr>
        <p:spPr bwMode="auto">
          <a:xfrm>
            <a:off x="2674597" y="2281014"/>
            <a:ext cx="2714625" cy="2700337"/>
          </a:xfrm>
          <a:custGeom>
            <a:avLst/>
            <a:gdLst>
              <a:gd name="connsiteX0" fmla="*/ 2486025 w 2714625"/>
              <a:gd name="connsiteY0" fmla="*/ 2700337 h 2700337"/>
              <a:gd name="connsiteX1" fmla="*/ 2714625 w 2714625"/>
              <a:gd name="connsiteY1" fmla="*/ 2700337 h 2700337"/>
              <a:gd name="connsiteX2" fmla="*/ 2714625 w 2714625"/>
              <a:gd name="connsiteY2" fmla="*/ 1042987 h 2700337"/>
              <a:gd name="connsiteX3" fmla="*/ 650081 w 2714625"/>
              <a:gd name="connsiteY3" fmla="*/ 1042987 h 2700337"/>
              <a:gd name="connsiteX4" fmla="*/ 650081 w 2714625"/>
              <a:gd name="connsiteY4" fmla="*/ 164306 h 2700337"/>
              <a:gd name="connsiteX5" fmla="*/ 0 w 2714625"/>
              <a:gd name="connsiteY5" fmla="*/ 164306 h 2700337"/>
              <a:gd name="connsiteX6" fmla="*/ 0 w 2714625"/>
              <a:gd name="connsiteY6" fmla="*/ 0 h 2700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14625" h="2700337">
                <a:moveTo>
                  <a:pt x="2486025" y="2700337"/>
                </a:moveTo>
                <a:lnTo>
                  <a:pt x="2714625" y="2700337"/>
                </a:lnTo>
                <a:lnTo>
                  <a:pt x="2714625" y="1042987"/>
                </a:lnTo>
                <a:lnTo>
                  <a:pt x="650081" y="1042987"/>
                </a:lnTo>
                <a:lnTo>
                  <a:pt x="650081" y="164306"/>
                </a:lnTo>
                <a:lnTo>
                  <a:pt x="0" y="164306"/>
                </a:lnTo>
                <a:lnTo>
                  <a:pt x="0" y="0"/>
                </a:lnTo>
              </a:path>
            </a:pathLst>
          </a:custGeom>
          <a:ln w="9525"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30" name="Text Box 57"/>
          <p:cNvSpPr txBox="1">
            <a:spLocks noChangeArrowheads="1"/>
          </p:cNvSpPr>
          <p:nvPr/>
        </p:nvSpPr>
        <p:spPr bwMode="auto">
          <a:xfrm>
            <a:off x="7014885" y="4145521"/>
            <a:ext cx="755379" cy="179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nl-NL" altLang="en-US" sz="14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45 mW</a:t>
            </a:r>
            <a:endParaRPr lang="en-US" altLang="en-US" sz="1400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2400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2400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31" name="Text Box 57"/>
          <p:cNvSpPr txBox="1">
            <a:spLocks noChangeArrowheads="1"/>
          </p:cNvSpPr>
          <p:nvPr/>
        </p:nvSpPr>
        <p:spPr bwMode="auto">
          <a:xfrm>
            <a:off x="2152309" y="3356546"/>
            <a:ext cx="504825" cy="14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nl-NL" altLang="en-US" sz="1200" dirty="0">
                <a:solidFill>
                  <a:schemeClr val="tx2"/>
                </a:solidFill>
                <a:latin typeface="Baskerville Old Face" panose="02020602080505020303" pitchFamily="18" charset="0"/>
              </a:rPr>
              <a:t>2mW</a:t>
            </a:r>
            <a:endParaRPr lang="en-US" altLang="en-US" sz="1200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32" name="Text Box 57"/>
          <p:cNvSpPr txBox="1">
            <a:spLocks noChangeArrowheads="1"/>
          </p:cNvSpPr>
          <p:nvPr/>
        </p:nvSpPr>
        <p:spPr bwMode="auto">
          <a:xfrm>
            <a:off x="1496672" y="3357339"/>
            <a:ext cx="576262" cy="14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nl-NL" altLang="en-US" sz="1100" dirty="0">
                <a:solidFill>
                  <a:schemeClr val="tx2"/>
                </a:solidFill>
                <a:latin typeface="Baskerville Old Face" panose="02020602080505020303" pitchFamily="18" charset="0"/>
              </a:rPr>
              <a:t>0.05mW</a:t>
            </a:r>
            <a:endParaRPr lang="en-US" altLang="en-US" sz="1100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33" name="Text Box 57"/>
          <p:cNvSpPr txBox="1">
            <a:spLocks noChangeArrowheads="1"/>
          </p:cNvSpPr>
          <p:nvPr/>
        </p:nvSpPr>
        <p:spPr bwMode="auto">
          <a:xfrm>
            <a:off x="1496672" y="2414364"/>
            <a:ext cx="590550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nl-NL" altLang="en-US" sz="1100" dirty="0">
                <a:solidFill>
                  <a:schemeClr val="tx2"/>
                </a:solidFill>
                <a:latin typeface="Baskerville Old Face" panose="02020602080505020303" pitchFamily="18" charset="0"/>
              </a:rPr>
              <a:t>0.05mW</a:t>
            </a:r>
            <a:endParaRPr lang="en-US" altLang="en-US" sz="1100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34" name="Text Box 57"/>
          <p:cNvSpPr txBox="1">
            <a:spLocks noChangeArrowheads="1"/>
          </p:cNvSpPr>
          <p:nvPr/>
        </p:nvSpPr>
        <p:spPr bwMode="auto">
          <a:xfrm>
            <a:off x="4089059" y="5589364"/>
            <a:ext cx="576263" cy="14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nl-NL" altLang="en-US" sz="1000">
                <a:solidFill>
                  <a:schemeClr val="tx2"/>
                </a:solidFill>
                <a:latin typeface="Baskerville Old Face" panose="02020602080505020303" pitchFamily="18" charset="0"/>
              </a:rPr>
              <a:t>0.6mW</a:t>
            </a:r>
            <a:endParaRPr lang="en-US" altLang="en-US" sz="100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35" name="Text Box 57"/>
          <p:cNvSpPr txBox="1">
            <a:spLocks noChangeArrowheads="1"/>
          </p:cNvSpPr>
          <p:nvPr/>
        </p:nvSpPr>
        <p:spPr bwMode="auto">
          <a:xfrm>
            <a:off x="820397" y="5660801"/>
            <a:ext cx="576262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nl-NL" altLang="en-US" sz="1000">
                <a:solidFill>
                  <a:schemeClr val="tx2"/>
                </a:solidFill>
                <a:latin typeface="Baskerville Old Face" panose="02020602080505020303" pitchFamily="18" charset="0"/>
              </a:rPr>
              <a:t>10mW</a:t>
            </a:r>
            <a:endParaRPr lang="en-US" altLang="en-US" sz="100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algn="ctr"/>
            <a:endParaRPr lang="en-US" altLang="en-US" sz="1400" b="1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36" name="Freeform 135"/>
          <p:cNvSpPr/>
          <p:nvPr/>
        </p:nvSpPr>
        <p:spPr bwMode="auto">
          <a:xfrm>
            <a:off x="8535739" y="3569928"/>
            <a:ext cx="107950" cy="77788"/>
          </a:xfrm>
          <a:custGeom>
            <a:avLst/>
            <a:gdLst>
              <a:gd name="connsiteX0" fmla="*/ 445673 w 445673"/>
              <a:gd name="connsiteY0" fmla="*/ 0 h 199785"/>
              <a:gd name="connsiteX1" fmla="*/ 445673 w 445673"/>
              <a:gd name="connsiteY1" fmla="*/ 199785 h 199785"/>
              <a:gd name="connsiteX2" fmla="*/ 0 w 445673"/>
              <a:gd name="connsiteY2" fmla="*/ 199785 h 199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5673" h="199785">
                <a:moveTo>
                  <a:pt x="445673" y="0"/>
                </a:moveTo>
                <a:lnTo>
                  <a:pt x="445673" y="199785"/>
                </a:lnTo>
                <a:lnTo>
                  <a:pt x="0" y="199785"/>
                </a:lnTo>
              </a:path>
            </a:pathLst>
          </a:custGeom>
          <a:ln w="9525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37" name="Freeform 136"/>
          <p:cNvSpPr/>
          <p:nvPr/>
        </p:nvSpPr>
        <p:spPr bwMode="auto">
          <a:xfrm flipV="1">
            <a:off x="8538914" y="3230203"/>
            <a:ext cx="107950" cy="77788"/>
          </a:xfrm>
          <a:custGeom>
            <a:avLst/>
            <a:gdLst>
              <a:gd name="connsiteX0" fmla="*/ 445673 w 445673"/>
              <a:gd name="connsiteY0" fmla="*/ 0 h 199785"/>
              <a:gd name="connsiteX1" fmla="*/ 445673 w 445673"/>
              <a:gd name="connsiteY1" fmla="*/ 199785 h 199785"/>
              <a:gd name="connsiteX2" fmla="*/ 0 w 445673"/>
              <a:gd name="connsiteY2" fmla="*/ 199785 h 199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5673" h="199785">
                <a:moveTo>
                  <a:pt x="445673" y="0"/>
                </a:moveTo>
                <a:lnTo>
                  <a:pt x="445673" y="199785"/>
                </a:lnTo>
                <a:lnTo>
                  <a:pt x="0" y="199785"/>
                </a:lnTo>
              </a:path>
            </a:pathLst>
          </a:custGeom>
          <a:ln w="9525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7" name="Isosceles Triangle 6"/>
          <p:cNvSpPr/>
          <p:nvPr/>
        </p:nvSpPr>
        <p:spPr>
          <a:xfrm rot="5400000">
            <a:off x="7174645" y="3045297"/>
            <a:ext cx="792088" cy="776287"/>
          </a:xfrm>
          <a:prstGeom prst="triangle">
            <a:avLst/>
          </a:prstGeom>
          <a:solidFill>
            <a:schemeClr val="accent1">
              <a:lumMod val="60000"/>
              <a:lumOff val="40000"/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6" name="Elbow Connector 145"/>
          <p:cNvCxnSpPr>
            <a:stCxn id="86" idx="3"/>
            <a:endCxn id="7" idx="1"/>
          </p:cNvCxnSpPr>
          <p:nvPr/>
        </p:nvCxnSpPr>
        <p:spPr>
          <a:xfrm>
            <a:off x="7182546" y="2343318"/>
            <a:ext cx="388143" cy="89210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1256882" y="1340768"/>
            <a:ext cx="7514037" cy="3680999"/>
            <a:chOff x="1256882" y="1340768"/>
            <a:chExt cx="7514037" cy="3680999"/>
          </a:xfrm>
        </p:grpSpPr>
        <p:grpSp>
          <p:nvGrpSpPr>
            <p:cNvPr id="42" name="Group 41"/>
            <p:cNvGrpSpPr/>
            <p:nvPr/>
          </p:nvGrpSpPr>
          <p:grpSpPr>
            <a:xfrm>
              <a:off x="1256882" y="1340768"/>
              <a:ext cx="7514037" cy="3680999"/>
              <a:chOff x="1204572" y="1351152"/>
              <a:chExt cx="7514037" cy="3680999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1204572" y="1351152"/>
                <a:ext cx="7514037" cy="36809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236" name="Group 235"/>
              <p:cNvGrpSpPr/>
              <p:nvPr/>
            </p:nvGrpSpPr>
            <p:grpSpPr>
              <a:xfrm>
                <a:off x="1420027" y="1880610"/>
                <a:ext cx="6986603" cy="2842044"/>
                <a:chOff x="257175" y="549275"/>
                <a:chExt cx="8848725" cy="4430675"/>
              </a:xfrm>
            </p:grpSpPr>
            <p:sp>
              <p:nvSpPr>
                <p:cNvPr id="237" name="Text Box 57"/>
                <p:cNvSpPr txBox="1">
                  <a:spLocks noChangeArrowheads="1"/>
                </p:cNvSpPr>
                <p:nvPr/>
              </p:nvSpPr>
              <p:spPr bwMode="auto">
                <a:xfrm>
                  <a:off x="3563938" y="3668713"/>
                  <a:ext cx="2160587" cy="503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58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36000" tIns="0" rIns="36000" bIns="0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r>
                    <a:rPr lang="en-US" altLang="x-none" sz="1600" b="1">
                      <a:solidFill>
                        <a:schemeClr val="tx2"/>
                      </a:solidFill>
                      <a:latin typeface="Century Schoolbook" pitchFamily="18" charset="0"/>
                    </a:rPr>
                    <a:t>PLL</a:t>
                  </a:r>
                </a:p>
                <a:p>
                  <a:pPr algn="ctr"/>
                  <a:r>
                    <a:rPr lang="en-US" altLang="x-none" sz="1600" b="1">
                      <a:solidFill>
                        <a:schemeClr val="tx2"/>
                      </a:solidFill>
                      <a:latin typeface="Century Schoolbook" pitchFamily="18" charset="0"/>
                    </a:rPr>
                    <a:t>320MHz → 5.12GHz</a:t>
                  </a:r>
                  <a:endParaRPr lang="en-US" altLang="x-none" sz="1200" b="1">
                    <a:solidFill>
                      <a:schemeClr val="tx2"/>
                    </a:solidFill>
                    <a:latin typeface="Century Schoolbook" pitchFamily="18" charset="0"/>
                  </a:endParaRPr>
                </a:p>
                <a:p>
                  <a:pPr algn="ctr"/>
                  <a:endParaRPr lang="en-US" altLang="x-none" sz="1400" b="1">
                    <a:latin typeface="Century Schoolbook" pitchFamily="18" charset="0"/>
                  </a:endParaRPr>
                </a:p>
                <a:p>
                  <a:pPr algn="ctr"/>
                  <a:endParaRPr lang="en-US" altLang="x-none" sz="1400" b="1">
                    <a:latin typeface="Century Schoolbook" pitchFamily="18" charset="0"/>
                  </a:endParaRPr>
                </a:p>
              </p:txBody>
            </p:sp>
            <p:sp>
              <p:nvSpPr>
                <p:cNvPr id="238" name="Rectangle 237"/>
                <p:cNvSpPr/>
                <p:nvPr/>
              </p:nvSpPr>
              <p:spPr bwMode="auto">
                <a:xfrm>
                  <a:off x="969963" y="549275"/>
                  <a:ext cx="865187" cy="1800225"/>
                </a:xfrm>
                <a:prstGeom prst="rect">
                  <a:avLst/>
                </a:prstGeom>
                <a:solidFill>
                  <a:schemeClr val="tx2">
                    <a:alpha val="15000"/>
                  </a:schemeClr>
                </a:solidFill>
                <a:ln w="3175"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nl-NL"/>
                </a:p>
              </p:txBody>
            </p:sp>
            <p:sp>
              <p:nvSpPr>
                <p:cNvPr id="239" name="Text Box 57"/>
                <p:cNvSpPr txBox="1">
                  <a:spLocks noChangeArrowheads="1"/>
                </p:cNvSpPr>
                <p:nvPr/>
              </p:nvSpPr>
              <p:spPr bwMode="auto">
                <a:xfrm>
                  <a:off x="942975" y="1052513"/>
                  <a:ext cx="917575" cy="5286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58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36000" tIns="0" rIns="36000" bIns="0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r>
                    <a:rPr lang="en-US" altLang="x-none" sz="1600" b="1">
                      <a:solidFill>
                        <a:schemeClr val="tx2"/>
                      </a:solidFill>
                      <a:latin typeface="Century Schoolbook" pitchFamily="18" charset="0"/>
                    </a:rPr>
                    <a:t>Reg &lt;0:15&gt;</a:t>
                  </a:r>
                  <a:endParaRPr lang="en-US" altLang="x-none" sz="1400" b="1">
                    <a:latin typeface="Century Schoolbook" pitchFamily="18" charset="0"/>
                  </a:endParaRPr>
                </a:p>
              </p:txBody>
            </p:sp>
            <p:sp>
              <p:nvSpPr>
                <p:cNvPr id="240" name="Isosceles Triangle 239"/>
                <p:cNvSpPr/>
                <p:nvPr/>
              </p:nvSpPr>
              <p:spPr bwMode="auto">
                <a:xfrm rot="5400000">
                  <a:off x="934244" y="2159794"/>
                  <a:ext cx="144463" cy="73025"/>
                </a:xfrm>
                <a:prstGeom prst="triangl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nl-NL"/>
                </a:p>
              </p:txBody>
            </p:sp>
            <p:cxnSp>
              <p:nvCxnSpPr>
                <p:cNvPr id="241" name="Straight Connector 240"/>
                <p:cNvCxnSpPr/>
                <p:nvPr/>
              </p:nvCxnSpPr>
              <p:spPr bwMode="auto">
                <a:xfrm flipH="1">
                  <a:off x="768350" y="663575"/>
                  <a:ext cx="215900" cy="0"/>
                </a:xfrm>
                <a:prstGeom prst="line">
                  <a:avLst/>
                </a:prstGeom>
                <a:ln w="28575" cmpd="dbl">
                  <a:solidFill>
                    <a:schemeClr val="tx1"/>
                  </a:solidFill>
                  <a:prstDash val="solid"/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2" name="Straight Connector 241"/>
                <p:cNvCxnSpPr/>
                <p:nvPr/>
              </p:nvCxnSpPr>
              <p:spPr bwMode="auto">
                <a:xfrm flipH="1">
                  <a:off x="1833563" y="760413"/>
                  <a:ext cx="5256212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3" name="Freeform 242"/>
                <p:cNvSpPr/>
                <p:nvPr/>
              </p:nvSpPr>
              <p:spPr>
                <a:xfrm>
                  <a:off x="258763" y="2205038"/>
                  <a:ext cx="708025" cy="1989137"/>
                </a:xfrm>
                <a:custGeom>
                  <a:avLst/>
                  <a:gdLst>
                    <a:gd name="connsiteX0" fmla="*/ 0 w 708838"/>
                    <a:gd name="connsiteY0" fmla="*/ 1864241 h 1864241"/>
                    <a:gd name="connsiteX1" fmla="*/ 0 w 708838"/>
                    <a:gd name="connsiteY1" fmla="*/ 1864241 h 1864241"/>
                    <a:gd name="connsiteX2" fmla="*/ 0 w 708838"/>
                    <a:gd name="connsiteY2" fmla="*/ 0 h 1864241"/>
                    <a:gd name="connsiteX3" fmla="*/ 708838 w 708838"/>
                    <a:gd name="connsiteY3" fmla="*/ 0 h 1864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08838" h="1864241">
                      <a:moveTo>
                        <a:pt x="0" y="1864241"/>
                      </a:moveTo>
                      <a:lnTo>
                        <a:pt x="0" y="1864241"/>
                      </a:lnTo>
                      <a:lnTo>
                        <a:pt x="0" y="0"/>
                      </a:lnTo>
                      <a:lnTo>
                        <a:pt x="708838" y="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  <a:prstDash val="solid"/>
                  <a:headEnd type="oval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nl-NL"/>
                </a:p>
              </p:txBody>
            </p:sp>
            <p:cxnSp>
              <p:nvCxnSpPr>
                <p:cNvPr id="244" name="Straight Connector 243"/>
                <p:cNvCxnSpPr/>
                <p:nvPr/>
              </p:nvCxnSpPr>
              <p:spPr bwMode="auto">
                <a:xfrm flipH="1">
                  <a:off x="257175" y="2708275"/>
                  <a:ext cx="72072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  <a:headEnd type="triangl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5" name="Rectangle 244"/>
                <p:cNvSpPr/>
                <p:nvPr/>
              </p:nvSpPr>
              <p:spPr bwMode="auto">
                <a:xfrm>
                  <a:off x="647700" y="3357562"/>
                  <a:ext cx="7812087" cy="1622388"/>
                </a:xfrm>
                <a:prstGeom prst="rect">
                  <a:avLst/>
                </a:prstGeom>
                <a:solidFill>
                  <a:schemeClr val="tx2">
                    <a:alpha val="15000"/>
                  </a:schemeClr>
                </a:solidFill>
                <a:ln w="3175"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nl-NL"/>
                </a:p>
              </p:txBody>
            </p:sp>
            <p:sp>
              <p:nvSpPr>
                <p:cNvPr id="246" name="Text Box 57"/>
                <p:cNvSpPr txBox="1">
                  <a:spLocks noChangeArrowheads="1"/>
                </p:cNvSpPr>
                <p:nvPr/>
              </p:nvSpPr>
              <p:spPr bwMode="auto">
                <a:xfrm>
                  <a:off x="1074738" y="2590800"/>
                  <a:ext cx="568325" cy="2873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58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36000" tIns="0" rIns="36000" bIns="0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r>
                    <a:rPr lang="en-US" altLang="x-none" sz="1600" b="1">
                      <a:solidFill>
                        <a:schemeClr val="tx2"/>
                      </a:solidFill>
                      <a:latin typeface="Century Schoolbook" pitchFamily="18" charset="0"/>
                    </a:rPr>
                    <a:t> Sel</a:t>
                  </a:r>
                </a:p>
                <a:p>
                  <a:pPr algn="ctr"/>
                  <a:endParaRPr lang="en-US" altLang="x-none" sz="1400" b="1">
                    <a:latin typeface="Century Schoolbook" pitchFamily="18" charset="0"/>
                  </a:endParaRPr>
                </a:p>
              </p:txBody>
            </p:sp>
            <p:sp>
              <p:nvSpPr>
                <p:cNvPr id="247" name="Rectangle 246"/>
                <p:cNvSpPr/>
                <p:nvPr/>
              </p:nvSpPr>
              <p:spPr>
                <a:xfrm>
                  <a:off x="2097088" y="2016125"/>
                  <a:ext cx="431800" cy="647700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248" name="Straight Arrow Connector 247"/>
                <p:cNvCxnSpPr/>
                <p:nvPr/>
              </p:nvCxnSpPr>
              <p:spPr>
                <a:xfrm>
                  <a:off x="1835150" y="2206625"/>
                  <a:ext cx="252413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9" name="Rectangle 237"/>
                <p:cNvSpPr>
                  <a:spLocks noChangeArrowheads="1"/>
                </p:cNvSpPr>
                <p:nvPr/>
              </p:nvSpPr>
              <p:spPr bwMode="auto">
                <a:xfrm>
                  <a:off x="2122488" y="2132013"/>
                  <a:ext cx="142875" cy="122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pPr algn="ctr"/>
                  <a:r>
                    <a:rPr lang="en-US" altLang="x-none" sz="800" b="1">
                      <a:latin typeface="Century Schoolbook" pitchFamily="18" charset="0"/>
                    </a:rPr>
                    <a:t>D0</a:t>
                  </a:r>
                  <a:endParaRPr lang="en-US" altLang="x-none" sz="800" b="1"/>
                </a:p>
              </p:txBody>
            </p:sp>
            <p:sp>
              <p:nvSpPr>
                <p:cNvPr id="250" name="Rectangle 237"/>
                <p:cNvSpPr>
                  <a:spLocks noChangeArrowheads="1"/>
                </p:cNvSpPr>
                <p:nvPr/>
              </p:nvSpPr>
              <p:spPr bwMode="auto">
                <a:xfrm>
                  <a:off x="2371725" y="2227263"/>
                  <a:ext cx="142875" cy="122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pPr algn="ctr"/>
                  <a:r>
                    <a:rPr lang="en-US" altLang="x-none" sz="800" b="1">
                      <a:latin typeface="Century Schoolbook" pitchFamily="18" charset="0"/>
                    </a:rPr>
                    <a:t>Q0</a:t>
                  </a:r>
                  <a:endParaRPr lang="en-US" altLang="x-none" sz="800" b="1"/>
                </a:p>
              </p:txBody>
            </p:sp>
            <p:sp>
              <p:nvSpPr>
                <p:cNvPr id="251" name="Freeform 250"/>
                <p:cNvSpPr/>
                <p:nvPr/>
              </p:nvSpPr>
              <p:spPr>
                <a:xfrm rot="5400000" flipH="1">
                  <a:off x="1655763" y="2776537"/>
                  <a:ext cx="725488" cy="144463"/>
                </a:xfrm>
                <a:custGeom>
                  <a:avLst/>
                  <a:gdLst>
                    <a:gd name="connsiteX0" fmla="*/ 0 w 575441"/>
                    <a:gd name="connsiteY0" fmla="*/ 1166648 h 1166648"/>
                    <a:gd name="connsiteX1" fmla="*/ 0 w 575441"/>
                    <a:gd name="connsiteY1" fmla="*/ 1166648 h 1166648"/>
                    <a:gd name="connsiteX2" fmla="*/ 575441 w 575441"/>
                    <a:gd name="connsiteY2" fmla="*/ 1166648 h 1166648"/>
                    <a:gd name="connsiteX3" fmla="*/ 575441 w 575441"/>
                    <a:gd name="connsiteY3" fmla="*/ 0 h 1166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5441" h="1166648">
                      <a:moveTo>
                        <a:pt x="0" y="1166648"/>
                      </a:moveTo>
                      <a:lnTo>
                        <a:pt x="0" y="1166648"/>
                      </a:lnTo>
                      <a:lnTo>
                        <a:pt x="575441" y="1166648"/>
                      </a:lnTo>
                      <a:lnTo>
                        <a:pt x="575441" y="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  <a:prstDash val="solid"/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nl-NL"/>
                </a:p>
              </p:txBody>
            </p:sp>
            <p:sp>
              <p:nvSpPr>
                <p:cNvPr id="252" name="Isosceles Triangle 251"/>
                <p:cNvSpPr/>
                <p:nvPr/>
              </p:nvSpPr>
              <p:spPr>
                <a:xfrm rot="5400000">
                  <a:off x="2082006" y="2455070"/>
                  <a:ext cx="85725" cy="55562"/>
                </a:xfrm>
                <a:prstGeom prst="triangl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253" name="Rectangle 252"/>
                <p:cNvSpPr/>
                <p:nvPr/>
              </p:nvSpPr>
              <p:spPr bwMode="auto">
                <a:xfrm>
                  <a:off x="971550" y="2543175"/>
                  <a:ext cx="865188" cy="574675"/>
                </a:xfrm>
                <a:prstGeom prst="rect">
                  <a:avLst/>
                </a:prstGeom>
                <a:solidFill>
                  <a:schemeClr val="tx2">
                    <a:alpha val="15000"/>
                  </a:schemeClr>
                </a:solidFill>
                <a:ln w="3175"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nl-NL"/>
                </a:p>
              </p:txBody>
            </p:sp>
            <p:cxnSp>
              <p:nvCxnSpPr>
                <p:cNvPr id="254" name="Straight Connector 253"/>
                <p:cNvCxnSpPr/>
                <p:nvPr/>
              </p:nvCxnSpPr>
              <p:spPr bwMode="auto">
                <a:xfrm flipH="1">
                  <a:off x="258763" y="3925888"/>
                  <a:ext cx="39687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  <a:headEnd type="triangl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Straight Arrow Connector 254"/>
                <p:cNvCxnSpPr/>
                <p:nvPr/>
              </p:nvCxnSpPr>
              <p:spPr>
                <a:xfrm>
                  <a:off x="2517775" y="2247900"/>
                  <a:ext cx="21590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6" name="Rectangle 255"/>
                <p:cNvSpPr/>
                <p:nvPr/>
              </p:nvSpPr>
              <p:spPr>
                <a:xfrm>
                  <a:off x="3125788" y="2016125"/>
                  <a:ext cx="431800" cy="647700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257" name="Straight Arrow Connector 256"/>
                <p:cNvCxnSpPr/>
                <p:nvPr/>
              </p:nvCxnSpPr>
              <p:spPr>
                <a:xfrm>
                  <a:off x="2908300" y="2206625"/>
                  <a:ext cx="217488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8" name="Flowchart: Manual Operation 257"/>
                <p:cNvSpPr/>
                <p:nvPr/>
              </p:nvSpPr>
              <p:spPr>
                <a:xfrm rot="16200000">
                  <a:off x="2582069" y="2113757"/>
                  <a:ext cx="496887" cy="171450"/>
                </a:xfrm>
                <a:prstGeom prst="flowChartManualOperat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259" name="Text Box 432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621757" y="2134393"/>
                  <a:ext cx="431800" cy="1444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r>
                    <a:rPr lang="en-US" altLang="x-none" sz="800" b="1">
                      <a:latin typeface="Century Schoolbook" pitchFamily="18" charset="0"/>
                    </a:rPr>
                    <a:t>MUX</a:t>
                  </a:r>
                </a:p>
              </p:txBody>
            </p:sp>
            <p:sp>
              <p:nvSpPr>
                <p:cNvPr id="260" name="Rectangle 237"/>
                <p:cNvSpPr>
                  <a:spLocks noChangeArrowheads="1"/>
                </p:cNvSpPr>
                <p:nvPr/>
              </p:nvSpPr>
              <p:spPr bwMode="auto">
                <a:xfrm>
                  <a:off x="3151188" y="2132013"/>
                  <a:ext cx="142875" cy="122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pPr algn="ctr"/>
                  <a:r>
                    <a:rPr lang="en-US" altLang="x-none" sz="800" b="1">
                      <a:latin typeface="Century Schoolbook" pitchFamily="18" charset="0"/>
                    </a:rPr>
                    <a:t>D1</a:t>
                  </a:r>
                  <a:endParaRPr lang="en-US" altLang="x-none" sz="800" b="1"/>
                </a:p>
              </p:txBody>
            </p:sp>
            <p:sp>
              <p:nvSpPr>
                <p:cNvPr id="261" name="Rectangle 237"/>
                <p:cNvSpPr>
                  <a:spLocks noChangeArrowheads="1"/>
                </p:cNvSpPr>
                <p:nvPr/>
              </p:nvSpPr>
              <p:spPr bwMode="auto">
                <a:xfrm>
                  <a:off x="3400425" y="2227263"/>
                  <a:ext cx="142875" cy="122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pPr algn="ctr"/>
                  <a:r>
                    <a:rPr lang="en-US" altLang="x-none" sz="800" b="1">
                      <a:latin typeface="Century Schoolbook" pitchFamily="18" charset="0"/>
                    </a:rPr>
                    <a:t>Q1</a:t>
                  </a:r>
                  <a:endParaRPr lang="en-US" altLang="x-none" sz="800" b="1"/>
                </a:p>
              </p:txBody>
            </p:sp>
            <p:sp>
              <p:nvSpPr>
                <p:cNvPr id="262" name="Freeform 261"/>
                <p:cNvSpPr/>
                <p:nvPr/>
              </p:nvSpPr>
              <p:spPr>
                <a:xfrm rot="5400000" flipH="1">
                  <a:off x="2682875" y="2778125"/>
                  <a:ext cx="728663" cy="144463"/>
                </a:xfrm>
                <a:custGeom>
                  <a:avLst/>
                  <a:gdLst>
                    <a:gd name="connsiteX0" fmla="*/ 0 w 575441"/>
                    <a:gd name="connsiteY0" fmla="*/ 1166648 h 1166648"/>
                    <a:gd name="connsiteX1" fmla="*/ 0 w 575441"/>
                    <a:gd name="connsiteY1" fmla="*/ 1166648 h 1166648"/>
                    <a:gd name="connsiteX2" fmla="*/ 575441 w 575441"/>
                    <a:gd name="connsiteY2" fmla="*/ 1166648 h 1166648"/>
                    <a:gd name="connsiteX3" fmla="*/ 575441 w 575441"/>
                    <a:gd name="connsiteY3" fmla="*/ 0 h 1166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5441" h="1166648">
                      <a:moveTo>
                        <a:pt x="0" y="1166648"/>
                      </a:moveTo>
                      <a:lnTo>
                        <a:pt x="0" y="1166648"/>
                      </a:lnTo>
                      <a:lnTo>
                        <a:pt x="575441" y="1166648"/>
                      </a:lnTo>
                      <a:lnTo>
                        <a:pt x="575441" y="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  <a:prstDash val="solid"/>
                  <a:headEnd type="oval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nl-NL"/>
                </a:p>
              </p:txBody>
            </p:sp>
            <p:sp>
              <p:nvSpPr>
                <p:cNvPr id="263" name="Isosceles Triangle 262"/>
                <p:cNvSpPr/>
                <p:nvPr/>
              </p:nvSpPr>
              <p:spPr>
                <a:xfrm rot="5400000">
                  <a:off x="3110706" y="2464595"/>
                  <a:ext cx="85725" cy="55562"/>
                </a:xfrm>
                <a:prstGeom prst="triangl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264" name="Straight Arrow Connector 263"/>
                <p:cNvCxnSpPr/>
                <p:nvPr/>
              </p:nvCxnSpPr>
              <p:spPr>
                <a:xfrm flipV="1">
                  <a:off x="2801938" y="2425700"/>
                  <a:ext cx="0" cy="46831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oval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Arrow Connector 264"/>
                <p:cNvCxnSpPr/>
                <p:nvPr/>
              </p:nvCxnSpPr>
              <p:spPr>
                <a:xfrm>
                  <a:off x="3576638" y="2255838"/>
                  <a:ext cx="21590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6" name="Rectangle 265"/>
                <p:cNvSpPr/>
                <p:nvPr/>
              </p:nvSpPr>
              <p:spPr>
                <a:xfrm>
                  <a:off x="4183063" y="2024063"/>
                  <a:ext cx="431800" cy="647700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267" name="Straight Arrow Connector 266"/>
                <p:cNvCxnSpPr/>
                <p:nvPr/>
              </p:nvCxnSpPr>
              <p:spPr>
                <a:xfrm>
                  <a:off x="3965575" y="2214563"/>
                  <a:ext cx="217488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8" name="Flowchart: Manual Operation 267"/>
                <p:cNvSpPr/>
                <p:nvPr/>
              </p:nvSpPr>
              <p:spPr>
                <a:xfrm rot="16200000">
                  <a:off x="3639344" y="2121694"/>
                  <a:ext cx="496888" cy="171450"/>
                </a:xfrm>
                <a:prstGeom prst="flowChartManualOperat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269" name="Text Box 432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3679032" y="2142331"/>
                  <a:ext cx="431800" cy="1444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r>
                    <a:rPr lang="en-US" altLang="x-none" sz="800" b="1">
                      <a:latin typeface="Century Schoolbook" pitchFamily="18" charset="0"/>
                    </a:rPr>
                    <a:t>MUX</a:t>
                  </a:r>
                </a:p>
              </p:txBody>
            </p:sp>
            <p:sp>
              <p:nvSpPr>
                <p:cNvPr id="270" name="Rectangle 237"/>
                <p:cNvSpPr>
                  <a:spLocks noChangeArrowheads="1"/>
                </p:cNvSpPr>
                <p:nvPr/>
              </p:nvSpPr>
              <p:spPr bwMode="auto">
                <a:xfrm>
                  <a:off x="4208463" y="2139950"/>
                  <a:ext cx="142875" cy="1222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pPr algn="ctr"/>
                  <a:r>
                    <a:rPr lang="en-US" altLang="x-none" sz="800" b="1">
                      <a:latin typeface="Century Schoolbook" pitchFamily="18" charset="0"/>
                    </a:rPr>
                    <a:t>D2</a:t>
                  </a:r>
                  <a:endParaRPr lang="en-US" altLang="x-none" sz="800" b="1"/>
                </a:p>
              </p:txBody>
            </p:sp>
            <p:sp>
              <p:nvSpPr>
                <p:cNvPr id="271" name="Rectangle 237"/>
                <p:cNvSpPr>
                  <a:spLocks noChangeArrowheads="1"/>
                </p:cNvSpPr>
                <p:nvPr/>
              </p:nvSpPr>
              <p:spPr bwMode="auto">
                <a:xfrm>
                  <a:off x="4457700" y="2233613"/>
                  <a:ext cx="142875" cy="122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pPr algn="ctr"/>
                  <a:r>
                    <a:rPr lang="en-US" altLang="x-none" sz="800" b="1">
                      <a:latin typeface="Century Schoolbook" pitchFamily="18" charset="0"/>
                    </a:rPr>
                    <a:t>Q2</a:t>
                  </a:r>
                  <a:endParaRPr lang="en-US" altLang="x-none" sz="800" b="1"/>
                </a:p>
              </p:txBody>
            </p:sp>
            <p:sp>
              <p:nvSpPr>
                <p:cNvPr id="272" name="Freeform 271"/>
                <p:cNvSpPr/>
                <p:nvPr/>
              </p:nvSpPr>
              <p:spPr>
                <a:xfrm rot="5400000" flipH="1">
                  <a:off x="3740151" y="2786062"/>
                  <a:ext cx="728662" cy="144463"/>
                </a:xfrm>
                <a:custGeom>
                  <a:avLst/>
                  <a:gdLst>
                    <a:gd name="connsiteX0" fmla="*/ 0 w 575441"/>
                    <a:gd name="connsiteY0" fmla="*/ 1166648 h 1166648"/>
                    <a:gd name="connsiteX1" fmla="*/ 0 w 575441"/>
                    <a:gd name="connsiteY1" fmla="*/ 1166648 h 1166648"/>
                    <a:gd name="connsiteX2" fmla="*/ 575441 w 575441"/>
                    <a:gd name="connsiteY2" fmla="*/ 1166648 h 1166648"/>
                    <a:gd name="connsiteX3" fmla="*/ 575441 w 575441"/>
                    <a:gd name="connsiteY3" fmla="*/ 0 h 1166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5441" h="1166648">
                      <a:moveTo>
                        <a:pt x="0" y="1166648"/>
                      </a:moveTo>
                      <a:lnTo>
                        <a:pt x="0" y="1166648"/>
                      </a:lnTo>
                      <a:lnTo>
                        <a:pt x="575441" y="1166648"/>
                      </a:lnTo>
                      <a:lnTo>
                        <a:pt x="575441" y="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  <a:prstDash val="solid"/>
                  <a:headEnd type="oval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nl-NL"/>
                </a:p>
              </p:txBody>
            </p:sp>
            <p:sp>
              <p:nvSpPr>
                <p:cNvPr id="273" name="Isosceles Triangle 272"/>
                <p:cNvSpPr/>
                <p:nvPr/>
              </p:nvSpPr>
              <p:spPr>
                <a:xfrm rot="5400000">
                  <a:off x="4167981" y="2472532"/>
                  <a:ext cx="85725" cy="55562"/>
                </a:xfrm>
                <a:prstGeom prst="triangl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274" name="Straight Arrow Connector 273"/>
                <p:cNvCxnSpPr/>
                <p:nvPr/>
              </p:nvCxnSpPr>
              <p:spPr>
                <a:xfrm flipV="1">
                  <a:off x="3859213" y="2433638"/>
                  <a:ext cx="0" cy="468312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oval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Straight Arrow Connector 274"/>
                <p:cNvCxnSpPr/>
                <p:nvPr/>
              </p:nvCxnSpPr>
              <p:spPr>
                <a:xfrm>
                  <a:off x="4629150" y="2255838"/>
                  <a:ext cx="21590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6" name="Rectangle 275"/>
                <p:cNvSpPr/>
                <p:nvPr/>
              </p:nvSpPr>
              <p:spPr>
                <a:xfrm>
                  <a:off x="5237163" y="2024063"/>
                  <a:ext cx="431800" cy="647700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277" name="Straight Arrow Connector 276"/>
                <p:cNvCxnSpPr/>
                <p:nvPr/>
              </p:nvCxnSpPr>
              <p:spPr>
                <a:xfrm>
                  <a:off x="5019675" y="2214563"/>
                  <a:ext cx="217488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8" name="Flowchart: Manual Operation 277"/>
                <p:cNvSpPr/>
                <p:nvPr/>
              </p:nvSpPr>
              <p:spPr>
                <a:xfrm rot="16200000">
                  <a:off x="4693444" y="2121694"/>
                  <a:ext cx="496888" cy="171450"/>
                </a:xfrm>
                <a:prstGeom prst="flowChartManualOperat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279" name="Text Box 432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4733132" y="2142331"/>
                  <a:ext cx="431800" cy="1444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r>
                    <a:rPr lang="en-US" altLang="x-none" sz="800" b="1">
                      <a:latin typeface="Century Schoolbook" pitchFamily="18" charset="0"/>
                    </a:rPr>
                    <a:t>MUX</a:t>
                  </a:r>
                </a:p>
              </p:txBody>
            </p:sp>
            <p:sp>
              <p:nvSpPr>
                <p:cNvPr id="280" name="Rectangle 237"/>
                <p:cNvSpPr>
                  <a:spLocks noChangeArrowheads="1"/>
                </p:cNvSpPr>
                <p:nvPr/>
              </p:nvSpPr>
              <p:spPr bwMode="auto">
                <a:xfrm>
                  <a:off x="5262563" y="2139950"/>
                  <a:ext cx="142875" cy="1222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pPr algn="ctr"/>
                  <a:r>
                    <a:rPr lang="en-US" altLang="x-none" sz="800" b="1">
                      <a:latin typeface="Century Schoolbook" pitchFamily="18" charset="0"/>
                    </a:rPr>
                    <a:t>D3</a:t>
                  </a:r>
                  <a:endParaRPr lang="en-US" altLang="x-none" sz="800" b="1"/>
                </a:p>
              </p:txBody>
            </p:sp>
            <p:sp>
              <p:nvSpPr>
                <p:cNvPr id="281" name="Rectangle 237"/>
                <p:cNvSpPr>
                  <a:spLocks noChangeArrowheads="1"/>
                </p:cNvSpPr>
                <p:nvPr/>
              </p:nvSpPr>
              <p:spPr bwMode="auto">
                <a:xfrm>
                  <a:off x="5511800" y="2233613"/>
                  <a:ext cx="142875" cy="122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pPr algn="ctr"/>
                  <a:r>
                    <a:rPr lang="en-US" altLang="x-none" sz="800" b="1">
                      <a:latin typeface="Century Schoolbook" pitchFamily="18" charset="0"/>
                    </a:rPr>
                    <a:t>Q3</a:t>
                  </a:r>
                  <a:endParaRPr lang="en-US" altLang="x-none" sz="800" b="1"/>
                </a:p>
              </p:txBody>
            </p:sp>
            <p:sp>
              <p:nvSpPr>
                <p:cNvPr id="282" name="Freeform 281"/>
                <p:cNvSpPr/>
                <p:nvPr/>
              </p:nvSpPr>
              <p:spPr>
                <a:xfrm rot="5400000" flipH="1">
                  <a:off x="4794251" y="2786062"/>
                  <a:ext cx="728662" cy="144463"/>
                </a:xfrm>
                <a:custGeom>
                  <a:avLst/>
                  <a:gdLst>
                    <a:gd name="connsiteX0" fmla="*/ 0 w 575441"/>
                    <a:gd name="connsiteY0" fmla="*/ 1166648 h 1166648"/>
                    <a:gd name="connsiteX1" fmla="*/ 0 w 575441"/>
                    <a:gd name="connsiteY1" fmla="*/ 1166648 h 1166648"/>
                    <a:gd name="connsiteX2" fmla="*/ 575441 w 575441"/>
                    <a:gd name="connsiteY2" fmla="*/ 1166648 h 1166648"/>
                    <a:gd name="connsiteX3" fmla="*/ 575441 w 575441"/>
                    <a:gd name="connsiteY3" fmla="*/ 0 h 1166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5441" h="1166648">
                      <a:moveTo>
                        <a:pt x="0" y="1166648"/>
                      </a:moveTo>
                      <a:lnTo>
                        <a:pt x="0" y="1166648"/>
                      </a:lnTo>
                      <a:lnTo>
                        <a:pt x="575441" y="1166648"/>
                      </a:lnTo>
                      <a:lnTo>
                        <a:pt x="575441" y="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  <a:prstDash val="solid"/>
                  <a:headEnd type="oval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nl-NL"/>
                </a:p>
              </p:txBody>
            </p:sp>
            <p:sp>
              <p:nvSpPr>
                <p:cNvPr id="283" name="Isosceles Triangle 282"/>
                <p:cNvSpPr/>
                <p:nvPr/>
              </p:nvSpPr>
              <p:spPr>
                <a:xfrm rot="5400000">
                  <a:off x="5222081" y="2472532"/>
                  <a:ext cx="85725" cy="55562"/>
                </a:xfrm>
                <a:prstGeom prst="triangl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284" name="Straight Arrow Connector 283"/>
                <p:cNvCxnSpPr/>
                <p:nvPr/>
              </p:nvCxnSpPr>
              <p:spPr>
                <a:xfrm flipV="1">
                  <a:off x="4913313" y="2433638"/>
                  <a:ext cx="0" cy="468312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oval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Straight Arrow Connector 284"/>
                <p:cNvCxnSpPr/>
                <p:nvPr/>
              </p:nvCxnSpPr>
              <p:spPr>
                <a:xfrm>
                  <a:off x="5680075" y="2263775"/>
                  <a:ext cx="21590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6" name="Rectangle 285"/>
                <p:cNvSpPr/>
                <p:nvPr/>
              </p:nvSpPr>
              <p:spPr>
                <a:xfrm>
                  <a:off x="6283325" y="2032000"/>
                  <a:ext cx="431800" cy="647700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287" name="Straight Arrow Connector 286"/>
                <p:cNvCxnSpPr/>
                <p:nvPr/>
              </p:nvCxnSpPr>
              <p:spPr>
                <a:xfrm>
                  <a:off x="6065838" y="2222500"/>
                  <a:ext cx="217487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8" name="Flowchart: Manual Operation 287"/>
                <p:cNvSpPr/>
                <p:nvPr/>
              </p:nvSpPr>
              <p:spPr>
                <a:xfrm rot="16200000">
                  <a:off x="5739606" y="2129632"/>
                  <a:ext cx="496887" cy="171450"/>
                </a:xfrm>
                <a:prstGeom prst="flowChartManualOperat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289" name="Text Box 432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779294" y="2150269"/>
                  <a:ext cx="431800" cy="1444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r>
                    <a:rPr lang="en-US" altLang="x-none" sz="800" b="1">
                      <a:latin typeface="Century Schoolbook" pitchFamily="18" charset="0"/>
                    </a:rPr>
                    <a:t>MUX</a:t>
                  </a:r>
                </a:p>
              </p:txBody>
            </p:sp>
            <p:sp>
              <p:nvSpPr>
                <p:cNvPr id="290" name="Rectangle 237"/>
                <p:cNvSpPr>
                  <a:spLocks noChangeArrowheads="1"/>
                </p:cNvSpPr>
                <p:nvPr/>
              </p:nvSpPr>
              <p:spPr bwMode="auto">
                <a:xfrm>
                  <a:off x="6307138" y="2147888"/>
                  <a:ext cx="142875" cy="122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pPr algn="ctr"/>
                  <a:r>
                    <a:rPr lang="en-US" altLang="x-none" sz="800" b="1">
                      <a:latin typeface="Century Schoolbook" pitchFamily="18" charset="0"/>
                    </a:rPr>
                    <a:t>D4</a:t>
                  </a:r>
                  <a:endParaRPr lang="en-US" altLang="x-none" sz="800" b="1"/>
                </a:p>
              </p:txBody>
            </p:sp>
            <p:sp>
              <p:nvSpPr>
                <p:cNvPr id="291" name="Rectangle 237"/>
                <p:cNvSpPr>
                  <a:spLocks noChangeArrowheads="1"/>
                </p:cNvSpPr>
                <p:nvPr/>
              </p:nvSpPr>
              <p:spPr bwMode="auto">
                <a:xfrm>
                  <a:off x="6557963" y="2241550"/>
                  <a:ext cx="142875" cy="1222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pPr algn="ctr"/>
                  <a:r>
                    <a:rPr lang="en-US" altLang="x-none" sz="800" b="1">
                      <a:latin typeface="Century Schoolbook" pitchFamily="18" charset="0"/>
                    </a:rPr>
                    <a:t>Q4</a:t>
                  </a:r>
                  <a:endParaRPr lang="en-US" altLang="x-none" sz="800" b="1"/>
                </a:p>
              </p:txBody>
            </p:sp>
            <p:sp>
              <p:nvSpPr>
                <p:cNvPr id="292" name="Freeform 291"/>
                <p:cNvSpPr/>
                <p:nvPr/>
              </p:nvSpPr>
              <p:spPr>
                <a:xfrm rot="5400000" flipH="1">
                  <a:off x="5841206" y="2793207"/>
                  <a:ext cx="727075" cy="144462"/>
                </a:xfrm>
                <a:custGeom>
                  <a:avLst/>
                  <a:gdLst>
                    <a:gd name="connsiteX0" fmla="*/ 0 w 575441"/>
                    <a:gd name="connsiteY0" fmla="*/ 1166648 h 1166648"/>
                    <a:gd name="connsiteX1" fmla="*/ 0 w 575441"/>
                    <a:gd name="connsiteY1" fmla="*/ 1166648 h 1166648"/>
                    <a:gd name="connsiteX2" fmla="*/ 575441 w 575441"/>
                    <a:gd name="connsiteY2" fmla="*/ 1166648 h 1166648"/>
                    <a:gd name="connsiteX3" fmla="*/ 575441 w 575441"/>
                    <a:gd name="connsiteY3" fmla="*/ 0 h 1166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5441" h="1166648">
                      <a:moveTo>
                        <a:pt x="0" y="1166648"/>
                      </a:moveTo>
                      <a:lnTo>
                        <a:pt x="0" y="1166648"/>
                      </a:lnTo>
                      <a:lnTo>
                        <a:pt x="575441" y="1166648"/>
                      </a:lnTo>
                      <a:lnTo>
                        <a:pt x="575441" y="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  <a:prstDash val="solid"/>
                  <a:headEnd type="oval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nl-NL"/>
                </a:p>
              </p:txBody>
            </p:sp>
            <p:sp>
              <p:nvSpPr>
                <p:cNvPr id="293" name="Isosceles Triangle 292"/>
                <p:cNvSpPr/>
                <p:nvPr/>
              </p:nvSpPr>
              <p:spPr>
                <a:xfrm rot="5400000">
                  <a:off x="6268244" y="2480469"/>
                  <a:ext cx="85725" cy="55563"/>
                </a:xfrm>
                <a:prstGeom prst="triangl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294" name="Straight Arrow Connector 293"/>
                <p:cNvCxnSpPr/>
                <p:nvPr/>
              </p:nvCxnSpPr>
              <p:spPr>
                <a:xfrm flipV="1">
                  <a:off x="5959475" y="2441575"/>
                  <a:ext cx="0" cy="46831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oval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5" name="Straight Arrow Connector 294"/>
                <p:cNvCxnSpPr/>
                <p:nvPr/>
              </p:nvCxnSpPr>
              <p:spPr>
                <a:xfrm>
                  <a:off x="6718300" y="2263775"/>
                  <a:ext cx="21590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6" name="Rectangle 295"/>
                <p:cNvSpPr/>
                <p:nvPr/>
              </p:nvSpPr>
              <p:spPr>
                <a:xfrm>
                  <a:off x="7316788" y="2032000"/>
                  <a:ext cx="431800" cy="647700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297" name="Straight Arrow Connector 296"/>
                <p:cNvCxnSpPr/>
                <p:nvPr/>
              </p:nvCxnSpPr>
              <p:spPr>
                <a:xfrm>
                  <a:off x="7099300" y="2222500"/>
                  <a:ext cx="217488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8" name="Flowchart: Manual Operation 297"/>
                <p:cNvSpPr/>
                <p:nvPr/>
              </p:nvSpPr>
              <p:spPr>
                <a:xfrm rot="16200000">
                  <a:off x="6773069" y="2129632"/>
                  <a:ext cx="496887" cy="171450"/>
                </a:xfrm>
                <a:prstGeom prst="flowChartManualOperat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299" name="Text Box 432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6812757" y="2150268"/>
                  <a:ext cx="431800" cy="1444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r>
                    <a:rPr lang="en-US" altLang="x-none" sz="800" b="1">
                      <a:latin typeface="Century Schoolbook" pitchFamily="18" charset="0"/>
                    </a:rPr>
                    <a:t>MUX</a:t>
                  </a:r>
                </a:p>
              </p:txBody>
            </p:sp>
            <p:sp>
              <p:nvSpPr>
                <p:cNvPr id="300" name="Rectangle 237"/>
                <p:cNvSpPr>
                  <a:spLocks noChangeArrowheads="1"/>
                </p:cNvSpPr>
                <p:nvPr/>
              </p:nvSpPr>
              <p:spPr bwMode="auto">
                <a:xfrm>
                  <a:off x="7312025" y="2147888"/>
                  <a:ext cx="261938" cy="122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pPr algn="ctr"/>
                  <a:r>
                    <a:rPr lang="en-US" altLang="x-none" sz="800" b="1">
                      <a:latin typeface="Century Schoolbook" pitchFamily="18" charset="0"/>
                    </a:rPr>
                    <a:t>D14</a:t>
                  </a:r>
                  <a:endParaRPr lang="en-US" altLang="x-none" sz="800" b="1"/>
                </a:p>
              </p:txBody>
            </p:sp>
            <p:sp>
              <p:nvSpPr>
                <p:cNvPr id="301" name="Rectangle 237"/>
                <p:cNvSpPr>
                  <a:spLocks noChangeArrowheads="1"/>
                </p:cNvSpPr>
                <p:nvPr/>
              </p:nvSpPr>
              <p:spPr bwMode="auto">
                <a:xfrm>
                  <a:off x="7524750" y="2241550"/>
                  <a:ext cx="209550" cy="1238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pPr algn="ctr"/>
                  <a:r>
                    <a:rPr lang="en-US" altLang="x-none" sz="800" b="1">
                      <a:latin typeface="Century Schoolbook" pitchFamily="18" charset="0"/>
                    </a:rPr>
                    <a:t>Q14</a:t>
                  </a:r>
                  <a:endParaRPr lang="en-US" altLang="x-none" sz="800" b="1"/>
                </a:p>
              </p:txBody>
            </p:sp>
            <p:sp>
              <p:nvSpPr>
                <p:cNvPr id="302" name="Freeform 301"/>
                <p:cNvSpPr/>
                <p:nvPr/>
              </p:nvSpPr>
              <p:spPr>
                <a:xfrm rot="5400000" flipH="1">
                  <a:off x="6874669" y="2793206"/>
                  <a:ext cx="727075" cy="144463"/>
                </a:xfrm>
                <a:custGeom>
                  <a:avLst/>
                  <a:gdLst>
                    <a:gd name="connsiteX0" fmla="*/ 0 w 575441"/>
                    <a:gd name="connsiteY0" fmla="*/ 1166648 h 1166648"/>
                    <a:gd name="connsiteX1" fmla="*/ 0 w 575441"/>
                    <a:gd name="connsiteY1" fmla="*/ 1166648 h 1166648"/>
                    <a:gd name="connsiteX2" fmla="*/ 575441 w 575441"/>
                    <a:gd name="connsiteY2" fmla="*/ 1166648 h 1166648"/>
                    <a:gd name="connsiteX3" fmla="*/ 575441 w 575441"/>
                    <a:gd name="connsiteY3" fmla="*/ 0 h 1166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5441" h="1166648">
                      <a:moveTo>
                        <a:pt x="0" y="1166648"/>
                      </a:moveTo>
                      <a:lnTo>
                        <a:pt x="0" y="1166648"/>
                      </a:lnTo>
                      <a:lnTo>
                        <a:pt x="575441" y="1166648"/>
                      </a:lnTo>
                      <a:lnTo>
                        <a:pt x="575441" y="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  <a:prstDash val="solid"/>
                  <a:headEnd type="oval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nl-NL"/>
                </a:p>
              </p:txBody>
            </p:sp>
            <p:sp>
              <p:nvSpPr>
                <p:cNvPr id="303" name="Isosceles Triangle 302"/>
                <p:cNvSpPr/>
                <p:nvPr/>
              </p:nvSpPr>
              <p:spPr>
                <a:xfrm rot="5400000">
                  <a:off x="7301706" y="2480470"/>
                  <a:ext cx="85725" cy="55562"/>
                </a:xfrm>
                <a:prstGeom prst="triangl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304" name="Straight Arrow Connector 303"/>
                <p:cNvCxnSpPr/>
                <p:nvPr/>
              </p:nvCxnSpPr>
              <p:spPr>
                <a:xfrm flipV="1">
                  <a:off x="6992938" y="2441575"/>
                  <a:ext cx="0" cy="46831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oval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5" name="Straight Arrow Connector 304"/>
                <p:cNvCxnSpPr/>
                <p:nvPr/>
              </p:nvCxnSpPr>
              <p:spPr>
                <a:xfrm>
                  <a:off x="7762875" y="2259013"/>
                  <a:ext cx="21590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6" name="Rectangle 305"/>
                <p:cNvSpPr/>
                <p:nvPr/>
              </p:nvSpPr>
              <p:spPr>
                <a:xfrm>
                  <a:off x="8362950" y="2027238"/>
                  <a:ext cx="431800" cy="647700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307" name="Straight Arrow Connector 306"/>
                <p:cNvCxnSpPr/>
                <p:nvPr/>
              </p:nvCxnSpPr>
              <p:spPr>
                <a:xfrm>
                  <a:off x="8145463" y="2217738"/>
                  <a:ext cx="217487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8" name="Flowchart: Manual Operation 307"/>
                <p:cNvSpPr/>
                <p:nvPr/>
              </p:nvSpPr>
              <p:spPr>
                <a:xfrm rot="16200000">
                  <a:off x="7819231" y="2124869"/>
                  <a:ext cx="496888" cy="171450"/>
                </a:xfrm>
                <a:prstGeom prst="flowChartManualOperat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09" name="Text Box 432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7858919" y="2145507"/>
                  <a:ext cx="431800" cy="1444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r>
                    <a:rPr lang="en-US" altLang="x-none" sz="800" b="1">
                      <a:latin typeface="Century Schoolbook" pitchFamily="18" charset="0"/>
                    </a:rPr>
                    <a:t>MUX</a:t>
                  </a:r>
                </a:p>
              </p:txBody>
            </p:sp>
            <p:sp>
              <p:nvSpPr>
                <p:cNvPr id="310" name="Freeform 309"/>
                <p:cNvSpPr/>
                <p:nvPr/>
              </p:nvSpPr>
              <p:spPr>
                <a:xfrm rot="5400000" flipH="1">
                  <a:off x="7920038" y="2789238"/>
                  <a:ext cx="728662" cy="144462"/>
                </a:xfrm>
                <a:custGeom>
                  <a:avLst/>
                  <a:gdLst>
                    <a:gd name="connsiteX0" fmla="*/ 0 w 575441"/>
                    <a:gd name="connsiteY0" fmla="*/ 1166648 h 1166648"/>
                    <a:gd name="connsiteX1" fmla="*/ 0 w 575441"/>
                    <a:gd name="connsiteY1" fmla="*/ 1166648 h 1166648"/>
                    <a:gd name="connsiteX2" fmla="*/ 575441 w 575441"/>
                    <a:gd name="connsiteY2" fmla="*/ 1166648 h 1166648"/>
                    <a:gd name="connsiteX3" fmla="*/ 575441 w 575441"/>
                    <a:gd name="connsiteY3" fmla="*/ 0 h 1166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5441" h="1166648">
                      <a:moveTo>
                        <a:pt x="0" y="1166648"/>
                      </a:moveTo>
                      <a:lnTo>
                        <a:pt x="0" y="1166648"/>
                      </a:lnTo>
                      <a:lnTo>
                        <a:pt x="575441" y="1166648"/>
                      </a:lnTo>
                      <a:lnTo>
                        <a:pt x="575441" y="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  <a:prstDash val="solid"/>
                  <a:headEnd type="oval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nl-NL"/>
                </a:p>
              </p:txBody>
            </p:sp>
            <p:sp>
              <p:nvSpPr>
                <p:cNvPr id="311" name="Isosceles Triangle 310"/>
                <p:cNvSpPr/>
                <p:nvPr/>
              </p:nvSpPr>
              <p:spPr>
                <a:xfrm rot="5400000">
                  <a:off x="8347869" y="2475706"/>
                  <a:ext cx="85725" cy="55563"/>
                </a:xfrm>
                <a:prstGeom prst="triangl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312" name="Straight Arrow Connector 311"/>
                <p:cNvCxnSpPr/>
                <p:nvPr/>
              </p:nvCxnSpPr>
              <p:spPr>
                <a:xfrm flipV="1">
                  <a:off x="8039100" y="2436813"/>
                  <a:ext cx="0" cy="468312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oval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3" name="Freeform 312"/>
                <p:cNvSpPr/>
                <p:nvPr/>
              </p:nvSpPr>
              <p:spPr>
                <a:xfrm>
                  <a:off x="1843088" y="1855788"/>
                  <a:ext cx="892175" cy="219075"/>
                </a:xfrm>
                <a:custGeom>
                  <a:avLst/>
                  <a:gdLst>
                    <a:gd name="connsiteX0" fmla="*/ 891729 w 891729"/>
                    <a:gd name="connsiteY0" fmla="*/ 219154 h 219154"/>
                    <a:gd name="connsiteX1" fmla="*/ 770817 w 891729"/>
                    <a:gd name="connsiteY1" fmla="*/ 219154 h 219154"/>
                    <a:gd name="connsiteX2" fmla="*/ 770817 w 891729"/>
                    <a:gd name="connsiteY2" fmla="*/ 0 h 219154"/>
                    <a:gd name="connsiteX3" fmla="*/ 0 w 891729"/>
                    <a:gd name="connsiteY3" fmla="*/ 0 h 219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1729" h="219154">
                      <a:moveTo>
                        <a:pt x="891729" y="219154"/>
                      </a:moveTo>
                      <a:lnTo>
                        <a:pt x="770817" y="219154"/>
                      </a:lnTo>
                      <a:lnTo>
                        <a:pt x="770817" y="0"/>
                      </a:lnTo>
                      <a:lnTo>
                        <a:pt x="0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14" name="Freeform 313"/>
                <p:cNvSpPr/>
                <p:nvPr/>
              </p:nvSpPr>
              <p:spPr>
                <a:xfrm>
                  <a:off x="2903538" y="1628775"/>
                  <a:ext cx="892175" cy="450850"/>
                </a:xfrm>
                <a:custGeom>
                  <a:avLst/>
                  <a:gdLst>
                    <a:gd name="connsiteX0" fmla="*/ 891729 w 891729"/>
                    <a:gd name="connsiteY0" fmla="*/ 219154 h 219154"/>
                    <a:gd name="connsiteX1" fmla="*/ 770817 w 891729"/>
                    <a:gd name="connsiteY1" fmla="*/ 219154 h 219154"/>
                    <a:gd name="connsiteX2" fmla="*/ 770817 w 891729"/>
                    <a:gd name="connsiteY2" fmla="*/ 0 h 219154"/>
                    <a:gd name="connsiteX3" fmla="*/ 0 w 891729"/>
                    <a:gd name="connsiteY3" fmla="*/ 0 h 219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1729" h="219154">
                      <a:moveTo>
                        <a:pt x="891729" y="219154"/>
                      </a:moveTo>
                      <a:lnTo>
                        <a:pt x="770817" y="219154"/>
                      </a:lnTo>
                      <a:lnTo>
                        <a:pt x="770817" y="0"/>
                      </a:lnTo>
                      <a:lnTo>
                        <a:pt x="0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15" name="Freeform 314"/>
                <p:cNvSpPr/>
                <p:nvPr/>
              </p:nvSpPr>
              <p:spPr>
                <a:xfrm>
                  <a:off x="3954463" y="1412875"/>
                  <a:ext cx="892175" cy="658813"/>
                </a:xfrm>
                <a:custGeom>
                  <a:avLst/>
                  <a:gdLst>
                    <a:gd name="connsiteX0" fmla="*/ 891729 w 891729"/>
                    <a:gd name="connsiteY0" fmla="*/ 219154 h 219154"/>
                    <a:gd name="connsiteX1" fmla="*/ 770817 w 891729"/>
                    <a:gd name="connsiteY1" fmla="*/ 219154 h 219154"/>
                    <a:gd name="connsiteX2" fmla="*/ 770817 w 891729"/>
                    <a:gd name="connsiteY2" fmla="*/ 0 h 219154"/>
                    <a:gd name="connsiteX3" fmla="*/ 0 w 891729"/>
                    <a:gd name="connsiteY3" fmla="*/ 0 h 219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1729" h="219154">
                      <a:moveTo>
                        <a:pt x="891729" y="219154"/>
                      </a:moveTo>
                      <a:lnTo>
                        <a:pt x="770817" y="219154"/>
                      </a:lnTo>
                      <a:lnTo>
                        <a:pt x="770817" y="0"/>
                      </a:lnTo>
                      <a:lnTo>
                        <a:pt x="0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16" name="Freeform 315"/>
                <p:cNvSpPr/>
                <p:nvPr/>
              </p:nvSpPr>
              <p:spPr>
                <a:xfrm>
                  <a:off x="5014913" y="1916113"/>
                  <a:ext cx="890587" cy="158750"/>
                </a:xfrm>
                <a:custGeom>
                  <a:avLst/>
                  <a:gdLst>
                    <a:gd name="connsiteX0" fmla="*/ 891729 w 891729"/>
                    <a:gd name="connsiteY0" fmla="*/ 219154 h 219154"/>
                    <a:gd name="connsiteX1" fmla="*/ 770817 w 891729"/>
                    <a:gd name="connsiteY1" fmla="*/ 219154 h 219154"/>
                    <a:gd name="connsiteX2" fmla="*/ 770817 w 891729"/>
                    <a:gd name="connsiteY2" fmla="*/ 0 h 219154"/>
                    <a:gd name="connsiteX3" fmla="*/ 0 w 891729"/>
                    <a:gd name="connsiteY3" fmla="*/ 0 h 219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1729" h="219154">
                      <a:moveTo>
                        <a:pt x="891729" y="219154"/>
                      </a:moveTo>
                      <a:lnTo>
                        <a:pt x="770817" y="219154"/>
                      </a:lnTo>
                      <a:lnTo>
                        <a:pt x="770817" y="0"/>
                      </a:lnTo>
                      <a:lnTo>
                        <a:pt x="0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17" name="Freeform 316"/>
                <p:cNvSpPr/>
                <p:nvPr/>
              </p:nvSpPr>
              <p:spPr>
                <a:xfrm>
                  <a:off x="6042025" y="981075"/>
                  <a:ext cx="890588" cy="1098550"/>
                </a:xfrm>
                <a:custGeom>
                  <a:avLst/>
                  <a:gdLst>
                    <a:gd name="connsiteX0" fmla="*/ 891729 w 891729"/>
                    <a:gd name="connsiteY0" fmla="*/ 219154 h 219154"/>
                    <a:gd name="connsiteX1" fmla="*/ 770817 w 891729"/>
                    <a:gd name="connsiteY1" fmla="*/ 219154 h 219154"/>
                    <a:gd name="connsiteX2" fmla="*/ 770817 w 891729"/>
                    <a:gd name="connsiteY2" fmla="*/ 0 h 219154"/>
                    <a:gd name="connsiteX3" fmla="*/ 0 w 891729"/>
                    <a:gd name="connsiteY3" fmla="*/ 0 h 219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1729" h="219154">
                      <a:moveTo>
                        <a:pt x="891729" y="219154"/>
                      </a:moveTo>
                      <a:lnTo>
                        <a:pt x="770817" y="219154"/>
                      </a:lnTo>
                      <a:lnTo>
                        <a:pt x="770817" y="0"/>
                      </a:lnTo>
                      <a:lnTo>
                        <a:pt x="0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18" name="Freeform 317"/>
                <p:cNvSpPr/>
                <p:nvPr/>
              </p:nvSpPr>
              <p:spPr>
                <a:xfrm>
                  <a:off x="7092950" y="765175"/>
                  <a:ext cx="890588" cy="1306513"/>
                </a:xfrm>
                <a:custGeom>
                  <a:avLst/>
                  <a:gdLst>
                    <a:gd name="connsiteX0" fmla="*/ 891729 w 891729"/>
                    <a:gd name="connsiteY0" fmla="*/ 219154 h 219154"/>
                    <a:gd name="connsiteX1" fmla="*/ 770817 w 891729"/>
                    <a:gd name="connsiteY1" fmla="*/ 219154 h 219154"/>
                    <a:gd name="connsiteX2" fmla="*/ 770817 w 891729"/>
                    <a:gd name="connsiteY2" fmla="*/ 0 h 219154"/>
                    <a:gd name="connsiteX3" fmla="*/ 0 w 891729"/>
                    <a:gd name="connsiteY3" fmla="*/ 0 h 219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1729" h="219154">
                      <a:moveTo>
                        <a:pt x="891729" y="219154"/>
                      </a:moveTo>
                      <a:lnTo>
                        <a:pt x="770817" y="219154"/>
                      </a:lnTo>
                      <a:lnTo>
                        <a:pt x="770817" y="0"/>
                      </a:lnTo>
                      <a:lnTo>
                        <a:pt x="0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19" name="Rectangle 237"/>
                <p:cNvSpPr>
                  <a:spLocks noChangeArrowheads="1"/>
                </p:cNvSpPr>
                <p:nvPr/>
              </p:nvSpPr>
              <p:spPr bwMode="auto">
                <a:xfrm>
                  <a:off x="8362950" y="2147888"/>
                  <a:ext cx="261938" cy="1238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pPr algn="ctr"/>
                  <a:r>
                    <a:rPr lang="en-US" altLang="x-none" sz="800" b="1">
                      <a:latin typeface="Century Schoolbook" pitchFamily="18" charset="0"/>
                    </a:rPr>
                    <a:t>D15</a:t>
                  </a:r>
                  <a:endParaRPr lang="en-US" altLang="x-none" sz="800" b="1"/>
                </a:p>
              </p:txBody>
            </p:sp>
            <p:sp>
              <p:nvSpPr>
                <p:cNvPr id="320" name="Rectangle 237"/>
                <p:cNvSpPr>
                  <a:spLocks noChangeArrowheads="1"/>
                </p:cNvSpPr>
                <p:nvPr/>
              </p:nvSpPr>
              <p:spPr bwMode="auto">
                <a:xfrm>
                  <a:off x="8561388" y="2243138"/>
                  <a:ext cx="209550" cy="122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pPr algn="ctr"/>
                  <a:r>
                    <a:rPr lang="en-US" altLang="x-none" sz="800" b="1">
                      <a:latin typeface="Century Schoolbook" pitchFamily="18" charset="0"/>
                    </a:rPr>
                    <a:t>Q15</a:t>
                  </a:r>
                  <a:endParaRPr lang="en-US" altLang="x-none" sz="800" b="1"/>
                </a:p>
              </p:txBody>
            </p:sp>
            <p:cxnSp>
              <p:nvCxnSpPr>
                <p:cNvPr id="321" name="Straight Connector 320"/>
                <p:cNvCxnSpPr/>
                <p:nvPr/>
              </p:nvCxnSpPr>
              <p:spPr bwMode="auto">
                <a:xfrm flipH="1">
                  <a:off x="1835150" y="981075"/>
                  <a:ext cx="421322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2" name="Straight Connector 321"/>
                <p:cNvCxnSpPr/>
                <p:nvPr/>
              </p:nvCxnSpPr>
              <p:spPr bwMode="auto">
                <a:xfrm flipH="1">
                  <a:off x="1835150" y="1412875"/>
                  <a:ext cx="212407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3" name="Straight Connector 322"/>
                <p:cNvCxnSpPr/>
                <p:nvPr/>
              </p:nvCxnSpPr>
              <p:spPr bwMode="auto">
                <a:xfrm flipH="1">
                  <a:off x="1835150" y="1628775"/>
                  <a:ext cx="1081088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4" name="Text Box 57"/>
                <p:cNvSpPr txBox="1">
                  <a:spLocks noChangeArrowheads="1"/>
                </p:cNvSpPr>
                <p:nvPr/>
              </p:nvSpPr>
              <p:spPr bwMode="auto">
                <a:xfrm>
                  <a:off x="8101013" y="1096963"/>
                  <a:ext cx="785812" cy="5397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58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36000" tIns="0" rIns="36000" bIns="0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/>
                  <a:r>
                    <a:rPr lang="en-US" altLang="x-none" sz="1000">
                      <a:latin typeface="Century Schoolbook" pitchFamily="18" charset="0"/>
                    </a:rPr>
                    <a:t>     data_out</a:t>
                  </a:r>
                </a:p>
                <a:p>
                  <a:pPr algn="r"/>
                  <a:r>
                    <a:rPr lang="en-US" altLang="x-none" sz="1000">
                      <a:latin typeface="Century Schoolbook" pitchFamily="18" charset="0"/>
                    </a:rPr>
                    <a:t>1bit @ 5.12GHz</a:t>
                  </a:r>
                </a:p>
                <a:p>
                  <a:pPr algn="ctr"/>
                  <a:endParaRPr lang="en-US" altLang="x-none" sz="1400" b="1">
                    <a:latin typeface="Century Schoolbook" pitchFamily="18" charset="0"/>
                  </a:endParaRPr>
                </a:p>
                <a:p>
                  <a:pPr algn="ctr"/>
                  <a:endParaRPr lang="en-US" altLang="x-none" sz="1400" b="1">
                    <a:latin typeface="Century Schoolbook" pitchFamily="18" charset="0"/>
                  </a:endParaRPr>
                </a:p>
              </p:txBody>
            </p:sp>
            <p:cxnSp>
              <p:nvCxnSpPr>
                <p:cNvPr id="325" name="Straight Connector 324"/>
                <p:cNvCxnSpPr/>
                <p:nvPr/>
              </p:nvCxnSpPr>
              <p:spPr bwMode="auto">
                <a:xfrm flipH="1">
                  <a:off x="1836738" y="2901950"/>
                  <a:ext cx="619125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6" name="Freeform 325"/>
                <p:cNvSpPr/>
                <p:nvPr/>
              </p:nvSpPr>
              <p:spPr>
                <a:xfrm>
                  <a:off x="673100" y="2984500"/>
                  <a:ext cx="8205788" cy="1028700"/>
                </a:xfrm>
                <a:custGeom>
                  <a:avLst/>
                  <a:gdLst>
                    <a:gd name="connsiteX0" fmla="*/ 7791293 w 8206929"/>
                    <a:gd name="connsiteY0" fmla="*/ 1027755 h 1027755"/>
                    <a:gd name="connsiteX1" fmla="*/ 8206929 w 8206929"/>
                    <a:gd name="connsiteY1" fmla="*/ 1027755 h 1027755"/>
                    <a:gd name="connsiteX2" fmla="*/ 8206929 w 8206929"/>
                    <a:gd name="connsiteY2" fmla="*/ 241825 h 1027755"/>
                    <a:gd name="connsiteX3" fmla="*/ 0 w 8206929"/>
                    <a:gd name="connsiteY3" fmla="*/ 241825 h 1027755"/>
                    <a:gd name="connsiteX4" fmla="*/ 0 w 8206929"/>
                    <a:gd name="connsiteY4" fmla="*/ 0 h 1027755"/>
                    <a:gd name="connsiteX5" fmla="*/ 302281 w 8206929"/>
                    <a:gd name="connsiteY5" fmla="*/ 0 h 1027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06929" h="1027755">
                      <a:moveTo>
                        <a:pt x="7791293" y="1027755"/>
                      </a:moveTo>
                      <a:lnTo>
                        <a:pt x="8206929" y="1027755"/>
                      </a:lnTo>
                      <a:lnTo>
                        <a:pt x="8206929" y="241825"/>
                      </a:lnTo>
                      <a:lnTo>
                        <a:pt x="0" y="241825"/>
                      </a:lnTo>
                      <a:lnTo>
                        <a:pt x="0" y="0"/>
                      </a:lnTo>
                      <a:lnTo>
                        <a:pt x="302281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27" name="Rectangle 326"/>
                <p:cNvSpPr/>
                <p:nvPr/>
              </p:nvSpPr>
              <p:spPr bwMode="auto">
                <a:xfrm>
                  <a:off x="1979613" y="1557338"/>
                  <a:ext cx="6913562" cy="1223962"/>
                </a:xfrm>
                <a:prstGeom prst="rect">
                  <a:avLst/>
                </a:prstGeom>
                <a:solidFill>
                  <a:schemeClr val="tx2">
                    <a:alpha val="15000"/>
                  </a:schemeClr>
                </a:solidFill>
                <a:ln w="3175"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nl-NL"/>
                </a:p>
              </p:txBody>
            </p:sp>
            <p:sp>
              <p:nvSpPr>
                <p:cNvPr id="328" name="Text Box 57"/>
                <p:cNvSpPr txBox="1">
                  <a:spLocks noChangeArrowheads="1"/>
                </p:cNvSpPr>
                <p:nvPr/>
              </p:nvSpPr>
              <p:spPr bwMode="auto">
                <a:xfrm>
                  <a:off x="4859338" y="1614488"/>
                  <a:ext cx="2160587" cy="3016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58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36000" tIns="0" rIns="36000" bIns="0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r>
                    <a:rPr lang="en-US" altLang="x-none" sz="1600" b="1" dirty="0">
                      <a:solidFill>
                        <a:schemeClr val="tx2"/>
                      </a:solidFill>
                      <a:latin typeface="Century Schoolbook" pitchFamily="18" charset="0"/>
                    </a:rPr>
                    <a:t>Shift Register</a:t>
                  </a:r>
                  <a:endParaRPr lang="en-US" altLang="x-none" sz="1200" b="1" dirty="0">
                    <a:solidFill>
                      <a:schemeClr val="tx2"/>
                    </a:solidFill>
                    <a:latin typeface="Century Schoolbook" pitchFamily="18" charset="0"/>
                  </a:endParaRPr>
                </a:p>
                <a:p>
                  <a:pPr algn="ctr"/>
                  <a:endParaRPr lang="en-US" altLang="x-none" sz="1400" b="1" dirty="0">
                    <a:latin typeface="Century Schoolbook" pitchFamily="18" charset="0"/>
                  </a:endParaRPr>
                </a:p>
                <a:p>
                  <a:pPr algn="ctr"/>
                  <a:endParaRPr lang="en-US" altLang="x-none" sz="1400" b="1" dirty="0">
                    <a:latin typeface="Century Schoolbook" pitchFamily="18" charset="0"/>
                  </a:endParaRPr>
                </a:p>
              </p:txBody>
            </p:sp>
            <p:sp>
              <p:nvSpPr>
                <p:cNvPr id="329" name="Freeform 328"/>
                <p:cNvSpPr/>
                <p:nvPr/>
              </p:nvSpPr>
              <p:spPr>
                <a:xfrm>
                  <a:off x="8796338" y="1268413"/>
                  <a:ext cx="309562" cy="1050925"/>
                </a:xfrm>
                <a:custGeom>
                  <a:avLst/>
                  <a:gdLst>
                    <a:gd name="connsiteX0" fmla="*/ 0 w 309838"/>
                    <a:gd name="connsiteY0" fmla="*/ 725475 h 725475"/>
                    <a:gd name="connsiteX1" fmla="*/ 158697 w 309838"/>
                    <a:gd name="connsiteY1" fmla="*/ 725475 h 725475"/>
                    <a:gd name="connsiteX2" fmla="*/ 158697 w 309838"/>
                    <a:gd name="connsiteY2" fmla="*/ 0 h 725475"/>
                    <a:gd name="connsiteX3" fmla="*/ 309838 w 309838"/>
                    <a:gd name="connsiteY3" fmla="*/ 0 h 725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9838" h="725475">
                      <a:moveTo>
                        <a:pt x="0" y="725475"/>
                      </a:moveTo>
                      <a:lnTo>
                        <a:pt x="158697" y="725475"/>
                      </a:lnTo>
                      <a:lnTo>
                        <a:pt x="158697" y="0"/>
                      </a:lnTo>
                      <a:lnTo>
                        <a:pt x="309838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330" name="Straight Connector 329"/>
                <p:cNvCxnSpPr/>
                <p:nvPr/>
              </p:nvCxnSpPr>
              <p:spPr bwMode="auto">
                <a:xfrm flipH="1">
                  <a:off x="1835150" y="2898775"/>
                  <a:ext cx="10795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1" name="Straight Connector 330"/>
                <p:cNvCxnSpPr/>
                <p:nvPr/>
              </p:nvCxnSpPr>
              <p:spPr bwMode="auto">
                <a:xfrm flipH="1">
                  <a:off x="8640763" y="4013200"/>
                  <a:ext cx="10795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2" name="Freeform 331"/>
                <p:cNvSpPr/>
                <p:nvPr/>
              </p:nvSpPr>
              <p:spPr>
                <a:xfrm>
                  <a:off x="1836738" y="1185863"/>
                  <a:ext cx="3181350" cy="733425"/>
                </a:xfrm>
                <a:custGeom>
                  <a:avLst/>
                  <a:gdLst>
                    <a:gd name="connsiteX0" fmla="*/ 3181507 w 3181507"/>
                    <a:gd name="connsiteY0" fmla="*/ 733031 h 733031"/>
                    <a:gd name="connsiteX1" fmla="*/ 3181507 w 3181507"/>
                    <a:gd name="connsiteY1" fmla="*/ 0 h 733031"/>
                    <a:gd name="connsiteX2" fmla="*/ 0 w 3181507"/>
                    <a:gd name="connsiteY2" fmla="*/ 0 h 733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181507" h="733031">
                      <a:moveTo>
                        <a:pt x="3181507" y="733031"/>
                      </a:moveTo>
                      <a:lnTo>
                        <a:pt x="3181507" y="0"/>
                      </a:lnTo>
                      <a:lnTo>
                        <a:pt x="0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</p:grpSp>
        <p:sp>
          <p:nvSpPr>
            <p:cNvPr id="43" name="TextBox 42"/>
            <p:cNvSpPr txBox="1"/>
            <p:nvPr/>
          </p:nvSpPr>
          <p:spPr>
            <a:xfrm>
              <a:off x="1640340" y="1379869"/>
              <a:ext cx="67569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  <a:latin typeface="Baskerville Old Face" panose="02020602080505020303" pitchFamily="18" charset="0"/>
                </a:rPr>
                <a:t>…as opposed to GBTX with shift register, which uses much more power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9187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err="1" smtClean="0"/>
              <a:t>Velo_GWT</a:t>
            </a:r>
            <a:r>
              <a:rPr lang="en-US" sz="2800" dirty="0" smtClean="0"/>
              <a:t> Test </a:t>
            </a:r>
            <a:r>
              <a:rPr lang="en-US" sz="2800" dirty="0"/>
              <a:t>C</a:t>
            </a:r>
            <a:r>
              <a:rPr lang="en-US" sz="2800" dirty="0" smtClean="0"/>
              <a:t>hip </a:t>
            </a:r>
            <a:r>
              <a:rPr lang="en-US" sz="2800" dirty="0"/>
              <a:t>in 130nm CMOS </a:t>
            </a:r>
            <a:r>
              <a:rPr lang="en-US" sz="2800" dirty="0" smtClean="0"/>
              <a:t>Technology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Picture 296" descr="trash_04_07_14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3347219" cy="2111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6" descr="VELO_GWT_2.bm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95" t="7910" r="13535" b="9212"/>
          <a:stretch>
            <a:fillRect/>
          </a:stretch>
        </p:blipFill>
        <p:spPr bwMode="auto">
          <a:xfrm>
            <a:off x="897412" y="3141563"/>
            <a:ext cx="1998068" cy="172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 bwMode="auto">
          <a:xfrm>
            <a:off x="932635" y="2852936"/>
            <a:ext cx="721171" cy="1309054"/>
          </a:xfrm>
          <a:prstGeom prst="line">
            <a:avLst/>
          </a:prstGeom>
          <a:ln w="9525">
            <a:solidFill>
              <a:srgbClr val="C00000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auto">
          <a:xfrm flipH="1">
            <a:off x="2084763" y="2636912"/>
            <a:ext cx="1368152" cy="1462335"/>
          </a:xfrm>
          <a:prstGeom prst="line">
            <a:avLst/>
          </a:prstGeom>
          <a:ln w="9525">
            <a:solidFill>
              <a:srgbClr val="C00000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 bwMode="auto">
          <a:xfrm flipH="1">
            <a:off x="2084763" y="1484213"/>
            <a:ext cx="1656184" cy="2449512"/>
          </a:xfrm>
          <a:prstGeom prst="line">
            <a:avLst/>
          </a:prstGeom>
          <a:ln w="9525">
            <a:solidFill>
              <a:srgbClr val="C00000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auto">
          <a:xfrm>
            <a:off x="932635" y="1412776"/>
            <a:ext cx="721171" cy="2503000"/>
          </a:xfrm>
          <a:prstGeom prst="line">
            <a:avLst/>
          </a:prstGeom>
          <a:ln w="9525">
            <a:solidFill>
              <a:srgbClr val="C00000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58"/>
          <p:cNvSpPr>
            <a:spLocks noChangeArrowheads="1"/>
          </p:cNvSpPr>
          <p:nvPr/>
        </p:nvSpPr>
        <p:spPr bwMode="auto">
          <a:xfrm>
            <a:off x="539552" y="5127242"/>
            <a:ext cx="8208020" cy="1200329"/>
          </a:xfrm>
          <a:prstGeom prst="rect">
            <a:avLst/>
          </a:prstGeom>
          <a:ln/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42900" indent="-342900" eaLnBrk="1" hangingPunct="1">
              <a:buFont typeface="Wingdings" pitchFamily="2" charset="2"/>
              <a:buChar char="§"/>
            </a:pPr>
            <a:r>
              <a:rPr lang="en-US" altLang="en-US" sz="24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1 mm x 2 mm test chip in 130 nm CMOS technology </a:t>
            </a:r>
          </a:p>
          <a:p>
            <a:pPr marL="342900" indent="-342900" eaLnBrk="1" hangingPunct="1">
              <a:buFont typeface="Wingdings" pitchFamily="2" charset="2"/>
              <a:buChar char="§"/>
            </a:pPr>
            <a:r>
              <a:rPr lang="en-US" altLang="en-US" sz="24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Power : 5.12 </a:t>
            </a:r>
            <a:r>
              <a:rPr lang="en-US" altLang="en-US" sz="2400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Gbps</a:t>
            </a:r>
            <a:r>
              <a:rPr lang="en-US" altLang="en-US" sz="24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 </a:t>
            </a:r>
            <a:r>
              <a:rPr lang="en-US" altLang="en-US" sz="2400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serializer</a:t>
            </a:r>
            <a:r>
              <a:rPr lang="en-US" altLang="en-US" sz="24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: 15 </a:t>
            </a:r>
            <a:r>
              <a:rPr lang="en-US" altLang="en-US" sz="2400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mW</a:t>
            </a:r>
            <a:r>
              <a:rPr lang="en-US" altLang="en-US" sz="24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, </a:t>
            </a:r>
            <a:r>
              <a:rPr lang="en-US" altLang="en-US" sz="2400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wireline</a:t>
            </a:r>
            <a:r>
              <a:rPr lang="en-US" altLang="en-US" sz="24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 driver: 45 </a:t>
            </a:r>
            <a:r>
              <a:rPr lang="en-US" altLang="en-US" sz="2400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mW</a:t>
            </a:r>
            <a:endParaRPr lang="en-US" altLang="en-US" sz="2400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marL="342900" indent="-342900" eaLnBrk="1" hangingPunct="1">
              <a:buFont typeface="Wingdings" pitchFamily="2" charset="2"/>
              <a:buChar char="§"/>
            </a:pPr>
            <a:r>
              <a:rPr lang="en-US" altLang="en-US" sz="24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Eye diagram: +/- 200 mV is 60 </a:t>
            </a:r>
            <a:r>
              <a:rPr lang="en-US" altLang="en-US" sz="2400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ps</a:t>
            </a:r>
            <a:r>
              <a:rPr lang="en-US" altLang="en-US" sz="24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 (pseudo-random pattern)</a:t>
            </a:r>
            <a:endParaRPr lang="en-US" altLang="en-US" sz="2400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771" y="1052736"/>
            <a:ext cx="5115639" cy="3858164"/>
          </a:xfrm>
          <a:prstGeom prst="rect">
            <a:avLst/>
          </a:prstGeom>
        </p:spPr>
      </p:pic>
      <p:sp>
        <p:nvSpPr>
          <p:cNvPr id="16" name="Rectangle 58"/>
          <p:cNvSpPr>
            <a:spLocks noChangeArrowheads="1"/>
          </p:cNvSpPr>
          <p:nvPr/>
        </p:nvSpPr>
        <p:spPr bwMode="auto">
          <a:xfrm>
            <a:off x="1653806" y="1733512"/>
            <a:ext cx="6770932" cy="1569660"/>
          </a:xfrm>
          <a:prstGeom prst="rect">
            <a:avLst/>
          </a:prstGeom>
          <a:ln/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42900" indent="-342900" eaLnBrk="1" hangingPunct="1">
              <a:buFont typeface="Wingdings" pitchFamily="2" charset="2"/>
              <a:buChar char="§"/>
            </a:pPr>
            <a:r>
              <a:rPr lang="en-US" altLang="en-US" sz="24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SEU tests performed with different ions (Nickel, Argon, Neon) </a:t>
            </a:r>
          </a:p>
          <a:p>
            <a:pPr marL="342900" indent="-342900" eaLnBrk="1" hangingPunct="1">
              <a:buFont typeface="Wingdings" pitchFamily="2" charset="2"/>
              <a:buChar char="§"/>
            </a:pPr>
            <a:r>
              <a:rPr lang="en-US" altLang="en-US" sz="24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Tested simple patterns: 01010101, 000FFF</a:t>
            </a:r>
          </a:p>
          <a:p>
            <a:pPr marL="342900" indent="-342900" eaLnBrk="1" hangingPunct="1">
              <a:buFont typeface="Wingdings" pitchFamily="2" charset="2"/>
              <a:buChar char="§"/>
            </a:pPr>
            <a:r>
              <a:rPr lang="en-US" altLang="en-US" sz="24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Analysis pending, results coming soon</a:t>
            </a:r>
            <a:endParaRPr lang="en-US" altLang="en-US" sz="2400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02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Simulation: Data transfer efficiency</a:t>
            </a:r>
            <a:endParaRPr lang="en-GB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5313995"/>
              </p:ext>
            </p:extLst>
          </p:nvPr>
        </p:nvGraphicFramePr>
        <p:xfrm>
          <a:off x="1013792" y="1340768"/>
          <a:ext cx="70866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Straight Connector 7"/>
          <p:cNvCxnSpPr/>
          <p:nvPr/>
        </p:nvCxnSpPr>
        <p:spPr>
          <a:xfrm flipV="1">
            <a:off x="3833192" y="1493168"/>
            <a:ext cx="0" cy="403860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6200000">
            <a:off x="2805506" y="2971491"/>
            <a:ext cx="20553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askerville Old Face" panose="02020602080505020303" pitchFamily="18" charset="0"/>
              </a:rPr>
              <a:t>The VELO upgrade</a:t>
            </a:r>
          </a:p>
          <a:p>
            <a:r>
              <a:rPr lang="en-US" b="1" dirty="0">
                <a:latin typeface="Baskerville Old Face" panose="02020602080505020303" pitchFamily="18" charset="0"/>
              </a:rPr>
              <a:t>e</a:t>
            </a:r>
            <a:r>
              <a:rPr lang="en-US" b="1" dirty="0" smtClean="0">
                <a:latin typeface="Baskerville Old Face" panose="02020602080505020303" pitchFamily="18" charset="0"/>
              </a:rPr>
              <a:t>xpected rate</a:t>
            </a:r>
            <a:endParaRPr lang="en-GB" b="1" dirty="0">
              <a:latin typeface="Baskerville Old Face" panose="02020602080505020303" pitchFamily="18" charset="0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79512" y="5733256"/>
            <a:ext cx="19207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*</a:t>
            </a:r>
            <a:r>
              <a:rPr lang="en-US" sz="16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no front-end pile-up</a:t>
            </a:r>
          </a:p>
          <a:p>
            <a:r>
              <a:rPr lang="en-US" sz="1600" dirty="0">
                <a:solidFill>
                  <a:schemeClr val="tx2"/>
                </a:solidFill>
                <a:latin typeface="Baskerville Old Face" panose="02020602080505020303" pitchFamily="18" charset="0"/>
              </a:rPr>
              <a:t>t</a:t>
            </a:r>
            <a:r>
              <a:rPr lang="en-US" sz="16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aken into account</a:t>
            </a:r>
            <a:endParaRPr lang="en-GB" sz="1600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6228184" y="1493168"/>
            <a:ext cx="0" cy="403860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228183" y="5827632"/>
            <a:ext cx="11128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GWT x4 </a:t>
            </a:r>
          </a:p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maximum</a:t>
            </a:r>
            <a:endParaRPr lang="en-GB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14" name="Straight Arrow Connector 13"/>
          <p:cNvCxnSpPr>
            <a:stCxn id="7" idx="0"/>
          </p:cNvCxnSpPr>
          <p:nvPr/>
        </p:nvCxnSpPr>
        <p:spPr>
          <a:xfrm flipH="1" flipV="1">
            <a:off x="6228187" y="5531768"/>
            <a:ext cx="556399" cy="2958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148064" y="3294656"/>
            <a:ext cx="230425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732240" y="2971489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7-bit</a:t>
            </a:r>
          </a:p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BX ID</a:t>
            </a:r>
            <a:endParaRPr lang="en-GB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1763688" y="2132856"/>
            <a:ext cx="5688632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243050" y="1978967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0.99</a:t>
            </a:r>
            <a:endParaRPr lang="en-GB" sz="1400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68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Downstream Data Flow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62886" y="1896626"/>
            <a:ext cx="762000" cy="3048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Baskerville Old Face" panose="02020602080505020303" pitchFamily="18" charset="0"/>
              </a:rPr>
              <a:t>Header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24886" y="1896626"/>
            <a:ext cx="1524000" cy="3048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Baskerville Old Face" panose="02020602080505020303" pitchFamily="18" charset="0"/>
              </a:rPr>
              <a:t>Packet 0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947335" y="3803967"/>
            <a:ext cx="2567678" cy="3048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Baskerville Old Face" panose="02020602080505020303" pitchFamily="18" charset="0"/>
              </a:rPr>
              <a:t>Time Ordering (FPGA)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77325" y="1896626"/>
            <a:ext cx="1524000" cy="3048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Baskerville Old Face" panose="02020602080505020303" pitchFamily="18" charset="0"/>
              </a:rPr>
              <a:t>Packet 2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10" name="Right Brace 9"/>
          <p:cNvSpPr/>
          <p:nvPr/>
        </p:nvSpPr>
        <p:spPr>
          <a:xfrm rot="16200000">
            <a:off x="4679855" y="-1347092"/>
            <a:ext cx="190500" cy="6100439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51465" y="1208417"/>
            <a:ext cx="206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4 x 30 bits = 120 bits</a:t>
            </a:r>
            <a:endParaRPr lang="en-GB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301325" y="1896626"/>
            <a:ext cx="1524000" cy="3048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Baskerville Old Face" panose="02020602080505020303" pitchFamily="18" charset="0"/>
              </a:rPr>
              <a:t>Packet 3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13" name="Right Brace 12"/>
          <p:cNvSpPr/>
          <p:nvPr/>
        </p:nvSpPr>
        <p:spPr>
          <a:xfrm rot="16200000">
            <a:off x="1239359" y="1331411"/>
            <a:ext cx="190500" cy="743435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94896" y="1247837"/>
            <a:ext cx="1919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Baskerville Old Face" panose="02020602080505020303" pitchFamily="18" charset="0"/>
              </a:rPr>
              <a:t>8</a:t>
            </a:r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 bits (4 parity bits)</a:t>
            </a:r>
            <a:endParaRPr lang="en-GB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15607" y="2732679"/>
            <a:ext cx="1308716" cy="3048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Baskerville Old Face" panose="02020602080505020303" pitchFamily="18" charset="0"/>
              </a:rPr>
              <a:t>BX ID 9b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224323" y="2732679"/>
            <a:ext cx="1308716" cy="3048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Baskerville Old Face" panose="02020602080505020303" pitchFamily="18" charset="0"/>
              </a:rPr>
              <a:t>SP </a:t>
            </a:r>
            <a:r>
              <a:rPr lang="en-US" sz="1600" dirty="0" err="1" smtClean="0">
                <a:latin typeface="Baskerville Old Face" panose="02020602080505020303" pitchFamily="18" charset="0"/>
              </a:rPr>
              <a:t>addr</a:t>
            </a:r>
            <a:r>
              <a:rPr lang="en-US" sz="1600" dirty="0" smtClean="0">
                <a:latin typeface="Baskerville Old Face" panose="02020602080505020303" pitchFamily="18" charset="0"/>
              </a:rPr>
              <a:t> 13b</a:t>
            </a:r>
            <a:endParaRPr lang="en-GB" sz="1600" dirty="0">
              <a:latin typeface="Baskerville Old Face" panose="02020602080505020303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533039" y="2732679"/>
            <a:ext cx="1308716" cy="3048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latin typeface="Baskerville Old Face" panose="02020602080505020303" pitchFamily="18" charset="0"/>
              </a:rPr>
              <a:t>Hitmap</a:t>
            </a:r>
            <a:r>
              <a:rPr lang="en-US" dirty="0" smtClean="0">
                <a:latin typeface="Baskerville Old Face" panose="02020602080505020303" pitchFamily="18" charset="0"/>
              </a:rPr>
              <a:t> 8b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4010886" y="2201426"/>
            <a:ext cx="2290439" cy="490010"/>
          </a:xfrm>
          <a:prstGeom prst="straightConnector1">
            <a:avLst/>
          </a:prstGeom>
          <a:ln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255486" y="5085184"/>
            <a:ext cx="0" cy="428089"/>
          </a:xfrm>
          <a:prstGeom prst="straightConnector1">
            <a:avLst/>
          </a:prstGeom>
          <a:ln w="50800"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7825325" y="2201426"/>
            <a:ext cx="16430" cy="490009"/>
          </a:xfrm>
          <a:prstGeom prst="straightConnector1">
            <a:avLst/>
          </a:prstGeom>
          <a:ln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4231174" y="3284983"/>
            <a:ext cx="0" cy="428089"/>
          </a:xfrm>
          <a:prstGeom prst="straightConnector1">
            <a:avLst/>
          </a:prstGeom>
          <a:ln w="50800">
            <a:headEnd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4231174" y="4221088"/>
            <a:ext cx="0" cy="428089"/>
          </a:xfrm>
          <a:prstGeom prst="straightConnector1">
            <a:avLst/>
          </a:prstGeom>
          <a:ln w="50800"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3251105" y="1896626"/>
            <a:ext cx="1524000" cy="3048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Baskerville Old Face" panose="02020602080505020303" pitchFamily="18" charset="0"/>
              </a:rPr>
              <a:t>Packet 1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971647" y="4715709"/>
            <a:ext cx="2567678" cy="3048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Baskerville Old Face" panose="02020602080505020303" pitchFamily="18" charset="0"/>
              </a:rPr>
              <a:t>Event Builder (PC)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971647" y="5600998"/>
            <a:ext cx="2567678" cy="3048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Baskerville Old Face" panose="02020602080505020303" pitchFamily="18" charset="0"/>
              </a:rPr>
              <a:t>Software Event Filter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842969" y="5299228"/>
            <a:ext cx="2149703" cy="8309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VELO tracking</a:t>
            </a:r>
          </a:p>
          <a:p>
            <a:r>
              <a:rPr lang="en-US" sz="2400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 budget 2 </a:t>
            </a:r>
            <a:r>
              <a:rPr lang="en-US" sz="2400" dirty="0" err="1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ms</a:t>
            </a:r>
            <a:endParaRPr lang="en-US" sz="2400" dirty="0" smtClean="0">
              <a:solidFill>
                <a:srgbClr val="C00000"/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87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Diversion: Pixel Clustering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1" y="2852936"/>
            <a:ext cx="2232248" cy="223224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88024" y="1308884"/>
            <a:ext cx="3816423" cy="120032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Baskerville Old Face" panose="02020602080505020303" pitchFamily="18" charset="0"/>
              </a:rPr>
              <a:t>8-way flood fill algorithm as</a:t>
            </a:r>
          </a:p>
          <a:p>
            <a:r>
              <a:rPr lang="en-US" sz="24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commonly used in computer</a:t>
            </a:r>
          </a:p>
          <a:p>
            <a:r>
              <a:rPr lang="en-US" sz="24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graphics applications. [6</a:t>
            </a:r>
            <a:r>
              <a:rPr lang="en-US" sz="2400" dirty="0">
                <a:solidFill>
                  <a:schemeClr val="tx2"/>
                </a:solidFill>
                <a:latin typeface="Baskerville Old Face" panose="02020602080505020303" pitchFamily="18" charset="0"/>
              </a:rPr>
              <a:t>]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7544" y="1196752"/>
            <a:ext cx="43204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Clustering on CPU was deemed too slow.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FPGA implementation </a:t>
            </a:r>
            <a:r>
              <a:rPr lang="en-US" sz="2800" i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very </a:t>
            </a:r>
            <a:r>
              <a:rPr lang="en-US" sz="28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 complex.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In fact, CPU clustering is feasible: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Algorithm well known in graphics applications.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Optimize for isolated Super Pixels flagged by FPGA.</a:t>
            </a:r>
          </a:p>
          <a:p>
            <a:endParaRPr lang="en-US" sz="2800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98774" y="5670686"/>
            <a:ext cx="3816423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About 10% of VELO tracking</a:t>
            </a:r>
            <a:endParaRPr lang="en-US" sz="2400" dirty="0">
              <a:solidFill>
                <a:srgbClr val="C00000"/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86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r>
              <a:rPr lang="en-US" dirty="0" smtClean="0"/>
              <a:t>Introduction</a:t>
            </a:r>
          </a:p>
          <a:p>
            <a:r>
              <a:rPr lang="en-US" dirty="0" err="1" smtClean="0"/>
              <a:t>VeloPix</a:t>
            </a:r>
            <a:r>
              <a:rPr lang="en-US" dirty="0" smtClean="0"/>
              <a:t> vs Timepix3 </a:t>
            </a:r>
          </a:p>
          <a:p>
            <a:r>
              <a:rPr lang="en-US" dirty="0" smtClean="0"/>
              <a:t>Readout Architecture</a:t>
            </a:r>
          </a:p>
          <a:p>
            <a:r>
              <a:rPr lang="en-US" dirty="0" smtClean="0"/>
              <a:t>GWT </a:t>
            </a:r>
            <a:r>
              <a:rPr lang="en-US" dirty="0" err="1"/>
              <a:t>S</a:t>
            </a:r>
            <a:r>
              <a:rPr lang="en-US" dirty="0" err="1" smtClean="0"/>
              <a:t>erializer</a:t>
            </a:r>
            <a:endParaRPr lang="en-US" dirty="0" smtClean="0"/>
          </a:p>
          <a:p>
            <a:r>
              <a:rPr lang="en-US" dirty="0" smtClean="0"/>
              <a:t>Summary</a:t>
            </a:r>
          </a:p>
          <a:p>
            <a:pPr marL="0" indent="0" algn="ctr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85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Power Consumption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499716"/>
              </p:ext>
            </p:extLst>
          </p:nvPr>
        </p:nvGraphicFramePr>
        <p:xfrm>
          <a:off x="251520" y="1844824"/>
          <a:ext cx="4495800" cy="2971800"/>
        </p:xfrm>
        <a:graphic>
          <a:graphicData uri="http://schemas.openxmlformats.org/drawingml/2006/table">
            <a:tbl>
              <a:tblPr/>
              <a:tblGrid>
                <a:gridCol w="1597943"/>
                <a:gridCol w="672151"/>
                <a:gridCol w="1131876"/>
                <a:gridCol w="1093830"/>
              </a:tblGrid>
              <a:tr h="25717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Baskerville Old Face"/>
                        </a:rPr>
                        <a:t>Block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Baskerville Old Face"/>
                        </a:rPr>
                        <a:t>P (mw)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Baskerville Old Face"/>
                        </a:rPr>
                        <a:t>#Blocks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Baskerville Old Face"/>
                        </a:rPr>
                        <a:t>Total power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Analog front-end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0.014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65536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917.5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Digital front-end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0.002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65536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131.1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SP column (avg)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3.6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128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460.8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1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Slow control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1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1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50</a:t>
                      </a:r>
                      <a:r>
                        <a:rPr lang="en-GB" sz="1400" b="0" i="1" u="none" strike="noStrike" dirty="0" smtClean="0">
                          <a:solidFill>
                            <a:srgbClr val="C00000"/>
                          </a:solidFill>
                          <a:effectLst/>
                          <a:latin typeface="Baskerville Old Face"/>
                        </a:rPr>
                        <a:t>*</a:t>
                      </a:r>
                      <a:endParaRPr lang="en-GB" sz="1400" b="0" i="1" u="none" strike="noStrike" dirty="0">
                        <a:solidFill>
                          <a:srgbClr val="C00000"/>
                        </a:solidFill>
                        <a:effectLst/>
                        <a:latin typeface="Baskerville Old Face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1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EoC block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1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1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128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256</a:t>
                      </a:r>
                      <a:r>
                        <a:rPr lang="en-GB" sz="1400" b="0" i="1" u="none" strike="noStrike" dirty="0" smtClean="0">
                          <a:solidFill>
                            <a:srgbClr val="C00000"/>
                          </a:solidFill>
                          <a:effectLst/>
                          <a:latin typeface="Baskerville Old Face"/>
                        </a:rPr>
                        <a:t>*</a:t>
                      </a:r>
                      <a:endParaRPr lang="en-GB" sz="1400" b="0" i="1" u="none" strike="noStrike" dirty="0">
                        <a:solidFill>
                          <a:srgbClr val="C00000"/>
                        </a:solidFill>
                        <a:effectLst/>
                        <a:latin typeface="Baskerville Old Face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1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Periphery clock tree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1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1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100</a:t>
                      </a:r>
                      <a:r>
                        <a:rPr lang="en-GB" sz="1400" b="0" i="1" u="none" strike="noStrike" dirty="0" smtClean="0">
                          <a:solidFill>
                            <a:srgbClr val="C00000"/>
                          </a:solidFill>
                          <a:effectLst/>
                          <a:latin typeface="Baskerville Old Face"/>
                        </a:rPr>
                        <a:t>*</a:t>
                      </a:r>
                      <a:endParaRPr lang="en-GB" sz="1400" b="0" i="1" u="none" strike="noStrike" dirty="0">
                        <a:solidFill>
                          <a:srgbClr val="C00000"/>
                        </a:solidFill>
                        <a:effectLst/>
                        <a:latin typeface="Baskerville Old Face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1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EoC fabric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1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300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1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300</a:t>
                      </a:r>
                      <a:r>
                        <a:rPr lang="en-GB" sz="1400" b="0" i="1" u="none" strike="noStrike" dirty="0" smtClean="0">
                          <a:solidFill>
                            <a:srgbClr val="C00000"/>
                          </a:solidFill>
                          <a:effectLst/>
                          <a:latin typeface="Baskerville Old Face"/>
                        </a:rPr>
                        <a:t>*</a:t>
                      </a:r>
                      <a:endParaRPr lang="en-GB" sz="1400" b="0" i="1" u="none" strike="noStrike" dirty="0">
                        <a:solidFill>
                          <a:srgbClr val="C00000"/>
                        </a:solidFill>
                        <a:effectLst/>
                        <a:latin typeface="Baskerville Old Face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1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PLL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1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5.5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1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5.5</a:t>
                      </a:r>
                      <a:r>
                        <a:rPr lang="en-GB" sz="1400" b="0" i="1" u="none" strike="noStrike" dirty="0" smtClean="0">
                          <a:solidFill>
                            <a:srgbClr val="C00000"/>
                          </a:solidFill>
                          <a:effectLst/>
                          <a:latin typeface="Baskerville Old Face"/>
                        </a:rPr>
                        <a:t>*</a:t>
                      </a:r>
                      <a:endParaRPr lang="en-GB" sz="1400" b="0" i="1" u="none" strike="noStrike" dirty="0">
                        <a:solidFill>
                          <a:srgbClr val="C00000"/>
                        </a:solidFill>
                        <a:effectLst/>
                        <a:latin typeface="Baskerville Old Face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GWT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240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Total (mW):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2460.9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Baskerville Old Face"/>
                        </a:rPr>
                        <a:t>W/cm^2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6100"/>
                          </a:solidFill>
                          <a:effectLst/>
                          <a:latin typeface="Baskerville Old Face"/>
                        </a:rPr>
                        <a:t>1.09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8040642"/>
              </p:ext>
            </p:extLst>
          </p:nvPr>
        </p:nvGraphicFramePr>
        <p:xfrm>
          <a:off x="4835606" y="1268761"/>
          <a:ext cx="4259628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483768" y="4869160"/>
            <a:ext cx="2073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*</a:t>
            </a:r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estimated/budgeted</a:t>
            </a:r>
            <a:endParaRPr lang="en-GB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45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Trigger-less readout ASIC architecture</a:t>
            </a:r>
          </a:p>
          <a:p>
            <a:r>
              <a:rPr lang="en-US" dirty="0" smtClean="0"/>
              <a:t>Design driven by rate and power requirements</a:t>
            </a:r>
          </a:p>
          <a:p>
            <a:pPr lvl="1"/>
            <a:r>
              <a:rPr lang="en-US" dirty="0" smtClean="0"/>
              <a:t>Reads </a:t>
            </a:r>
            <a:r>
              <a:rPr lang="en-US" dirty="0"/>
              <a:t>out &gt; 900 </a:t>
            </a:r>
            <a:r>
              <a:rPr lang="en-US" dirty="0" err="1" smtClean="0"/>
              <a:t>Mhits</a:t>
            </a:r>
            <a:r>
              <a:rPr lang="en-US" dirty="0" smtClean="0"/>
              <a:t>/s/ASIC</a:t>
            </a:r>
          </a:p>
          <a:p>
            <a:pPr lvl="1"/>
            <a:r>
              <a:rPr lang="en-US" dirty="0"/>
              <a:t>consuming &lt; 1.5 </a:t>
            </a:r>
            <a:r>
              <a:rPr lang="en-US" dirty="0" smtClean="0"/>
              <a:t>W/cm</a:t>
            </a:r>
            <a:r>
              <a:rPr lang="en-US" baseline="30000" dirty="0" smtClean="0"/>
              <a:t>2</a:t>
            </a:r>
            <a:endParaRPr lang="en-US" dirty="0" smtClean="0"/>
          </a:p>
          <a:p>
            <a:r>
              <a:rPr lang="en-US" dirty="0" err="1" smtClean="0"/>
              <a:t>VeloPix</a:t>
            </a:r>
            <a:r>
              <a:rPr lang="en-US" dirty="0" smtClean="0"/>
              <a:t> builds on expertise learned during the Timepix3 design</a:t>
            </a:r>
          </a:p>
          <a:p>
            <a:r>
              <a:rPr lang="en-US" dirty="0" smtClean="0"/>
              <a:t>GWT </a:t>
            </a:r>
            <a:r>
              <a:rPr lang="en-US" dirty="0" err="1"/>
              <a:t>serializer</a:t>
            </a:r>
            <a:r>
              <a:rPr lang="en-US" dirty="0"/>
              <a:t> (</a:t>
            </a:r>
            <a:r>
              <a:rPr lang="en-US" dirty="0" smtClean="0"/>
              <a:t>5.12Gbps/60mW) demonstrated to work, SEU tests to be analyzed</a:t>
            </a:r>
            <a:endParaRPr lang="en-US" baseline="300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02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76469" y="260648"/>
            <a:ext cx="7469832" cy="715962"/>
          </a:xfrm>
        </p:spPr>
        <p:txBody>
          <a:bodyPr>
            <a:noAutofit/>
          </a:bodyPr>
          <a:lstStyle/>
          <a:p>
            <a:r>
              <a:rPr lang="en-US" sz="4400" dirty="0" smtClean="0"/>
              <a:t>References</a:t>
            </a:r>
            <a:endParaRPr lang="en-GB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11560" y="2106284"/>
            <a:ext cx="79928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[1] LHCb VELO Upgrade TDR. CERN LHCC 2013-021. 2013.</a:t>
            </a:r>
          </a:p>
          <a:p>
            <a:r>
              <a:rPr lang="en-US" sz="1600" dirty="0">
                <a:solidFill>
                  <a:schemeClr val="tx2"/>
                </a:solidFill>
                <a:latin typeface="Baskerville Old Face" panose="02020602080505020303" pitchFamily="18" charset="0"/>
              </a:rPr>
              <a:t>[2] L. </a:t>
            </a:r>
            <a:r>
              <a:rPr lang="en-US" sz="1600" dirty="0" err="1">
                <a:solidFill>
                  <a:schemeClr val="tx2"/>
                </a:solidFill>
                <a:latin typeface="Baskerville Old Face" panose="02020602080505020303" pitchFamily="18" charset="0"/>
              </a:rPr>
              <a:t>Eklund</a:t>
            </a:r>
            <a:r>
              <a:rPr lang="en-US" sz="1600" dirty="0">
                <a:solidFill>
                  <a:schemeClr val="tx2"/>
                </a:solidFill>
                <a:latin typeface="Baskerville Old Face" panose="02020602080505020303" pitchFamily="18" charset="0"/>
              </a:rPr>
              <a:t>, “The LHCb VELO Upgrade”, ICHEP </a:t>
            </a:r>
            <a:r>
              <a:rPr lang="en-US" sz="16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2014</a:t>
            </a:r>
            <a:endParaRPr lang="en-US" sz="1600" u="sng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r>
              <a:rPr lang="en-US" sz="16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[3] T. Poikela. “Design </a:t>
            </a:r>
            <a:r>
              <a:rPr lang="en-US" sz="1600" dirty="0">
                <a:solidFill>
                  <a:schemeClr val="tx2"/>
                </a:solidFill>
                <a:latin typeface="Baskerville Old Face" panose="02020602080505020303" pitchFamily="18" charset="0"/>
              </a:rPr>
              <a:t>and Verification of Digital Architecture of 65K Pixel Readout Chip for High-Energy </a:t>
            </a:r>
            <a:r>
              <a:rPr lang="en-US" sz="16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Physics.”, 2010.</a:t>
            </a:r>
          </a:p>
          <a:p>
            <a:r>
              <a:rPr lang="en-US" sz="16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[4] </a:t>
            </a:r>
            <a:r>
              <a:rPr lang="en-US" sz="1600" dirty="0">
                <a:solidFill>
                  <a:schemeClr val="tx2"/>
                </a:solidFill>
                <a:latin typeface="Baskerville Old Face" panose="02020602080505020303" pitchFamily="18" charset="0"/>
              </a:rPr>
              <a:t>T. Poikela et al. “Timepix3: a 65K channel hybrid pixel readout  </a:t>
            </a:r>
            <a:r>
              <a:rPr lang="en-US" sz="16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chip </a:t>
            </a:r>
            <a:r>
              <a:rPr lang="en-US" sz="1600" dirty="0">
                <a:solidFill>
                  <a:schemeClr val="tx2"/>
                </a:solidFill>
                <a:latin typeface="Baskerville Old Face" panose="02020602080505020303" pitchFamily="18" charset="0"/>
              </a:rPr>
              <a:t>with simultaneous </a:t>
            </a:r>
            <a:r>
              <a:rPr lang="en-US" sz="1600" dirty="0" err="1">
                <a:solidFill>
                  <a:schemeClr val="tx2"/>
                </a:solidFill>
                <a:latin typeface="Baskerville Old Face" panose="02020602080505020303" pitchFamily="18" charset="0"/>
              </a:rPr>
              <a:t>ToA</a:t>
            </a:r>
            <a:r>
              <a:rPr lang="en-US" sz="1600" dirty="0">
                <a:solidFill>
                  <a:schemeClr val="tx2"/>
                </a:solidFill>
                <a:latin typeface="Baskerville Old Face" panose="02020602080505020303" pitchFamily="18" charset="0"/>
              </a:rPr>
              <a:t>/</a:t>
            </a:r>
            <a:r>
              <a:rPr lang="en-US" sz="1600" dirty="0" err="1">
                <a:solidFill>
                  <a:schemeClr val="tx2"/>
                </a:solidFill>
                <a:latin typeface="Baskerville Old Face" panose="02020602080505020303" pitchFamily="18" charset="0"/>
              </a:rPr>
              <a:t>ToT</a:t>
            </a:r>
            <a:r>
              <a:rPr lang="en-US" sz="1600" dirty="0">
                <a:solidFill>
                  <a:schemeClr val="tx2"/>
                </a:solidFill>
                <a:latin typeface="Baskerville Old Face" panose="02020602080505020303" pitchFamily="18" charset="0"/>
              </a:rPr>
              <a:t> and sparse readout</a:t>
            </a:r>
            <a:r>
              <a:rPr lang="en-US" sz="16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”, 2014</a:t>
            </a:r>
          </a:p>
          <a:p>
            <a:r>
              <a:rPr lang="en-US" sz="16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[5] T. Poikela et al. “</a:t>
            </a:r>
            <a:r>
              <a:rPr lang="en-US" sz="1600" dirty="0">
                <a:solidFill>
                  <a:schemeClr val="tx2"/>
                </a:solidFill>
                <a:latin typeface="Baskerville Old Face" panose="02020602080505020303" pitchFamily="18" charset="0"/>
              </a:rPr>
              <a:t>Digital column readout architectures for </a:t>
            </a:r>
            <a:r>
              <a:rPr lang="en-US" sz="16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hybrid </a:t>
            </a:r>
            <a:r>
              <a:rPr lang="en-US" sz="1600" dirty="0">
                <a:solidFill>
                  <a:schemeClr val="tx2"/>
                </a:solidFill>
                <a:latin typeface="Baskerville Old Face" panose="02020602080505020303" pitchFamily="18" charset="0"/>
              </a:rPr>
              <a:t>pixel detector readout </a:t>
            </a:r>
            <a:r>
              <a:rPr lang="en-US" sz="16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chips“, 2014.</a:t>
            </a:r>
          </a:p>
          <a:p>
            <a:r>
              <a:rPr lang="en-US" sz="1600" dirty="0">
                <a:solidFill>
                  <a:schemeClr val="tx2"/>
                </a:solidFill>
                <a:latin typeface="Baskerville Old Face" panose="02020602080505020303" pitchFamily="18" charset="0"/>
              </a:rPr>
              <a:t>[6] "Recursive Flood Fill 8 (aka)" by André </a:t>
            </a:r>
            <a:r>
              <a:rPr lang="en-US" sz="1600" dirty="0" err="1">
                <a:solidFill>
                  <a:schemeClr val="tx2"/>
                </a:solidFill>
                <a:latin typeface="Baskerville Old Face" panose="02020602080505020303" pitchFamily="18" charset="0"/>
              </a:rPr>
              <a:t>Karwath</a:t>
            </a:r>
            <a:r>
              <a:rPr lang="en-US" sz="1600" dirty="0">
                <a:solidFill>
                  <a:schemeClr val="tx2"/>
                </a:solidFill>
                <a:latin typeface="Baskerville Old Face" panose="02020602080505020303" pitchFamily="18" charset="0"/>
              </a:rPr>
              <a:t> aka Aka - Own work. Licensed</a:t>
            </a:r>
          </a:p>
          <a:p>
            <a:r>
              <a:rPr lang="en-US" sz="1600" dirty="0">
                <a:solidFill>
                  <a:schemeClr val="tx2"/>
                </a:solidFill>
                <a:latin typeface="Baskerville Old Face" panose="02020602080505020303" pitchFamily="18" charset="0"/>
              </a:rPr>
              <a:t>under CC BY-SA 2.5 via Wikimedia Commons -</a:t>
            </a:r>
          </a:p>
          <a:p>
            <a:r>
              <a:rPr lang="en-US" sz="1600" dirty="0">
                <a:solidFill>
                  <a:schemeClr val="tx2"/>
                </a:solidFill>
                <a:latin typeface="Baskerville Old Face" panose="02020602080505020303" pitchFamily="18" charset="0"/>
                <a:hlinkClick r:id="rId3"/>
              </a:rPr>
              <a:t>http://commons.wikimedia.org/wiki/File:Recursive_Flood_Fill_8_(aka).gif#/media/File:Recursive_Flood_Fill_8_(aka).</a:t>
            </a:r>
            <a:r>
              <a:rPr lang="en-US" sz="1600" dirty="0" smtClean="0">
                <a:solidFill>
                  <a:schemeClr val="tx2"/>
                </a:solidFill>
                <a:latin typeface="Baskerville Old Face" panose="02020602080505020303" pitchFamily="18" charset="0"/>
                <a:hlinkClick r:id="rId3"/>
              </a:rPr>
              <a:t>gif</a:t>
            </a:r>
            <a:r>
              <a:rPr lang="en-GB" sz="1100" dirty="0">
                <a:solidFill>
                  <a:schemeClr val="tx2"/>
                </a:solidFill>
                <a:latin typeface="Baskerville Old Face" panose="02020602080505020303" pitchFamily="18" charset="0"/>
              </a:rPr>
              <a:t> </a:t>
            </a:r>
            <a:endParaRPr lang="en-US" sz="1600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05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2x4 super pixel?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VERTEX 2015 </a:t>
            </a:r>
            <a:r>
              <a:rPr lang="en-US" dirty="0" err="1" smtClean="0"/>
              <a:t>VeloPix</a:t>
            </a:r>
            <a:r>
              <a:rPr lang="en-US" dirty="0" smtClean="0"/>
              <a:t> ASIC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904933"/>
              </p:ext>
            </p:extLst>
          </p:nvPr>
        </p:nvGraphicFramePr>
        <p:xfrm>
          <a:off x="601391" y="1881699"/>
          <a:ext cx="5472608" cy="4069617"/>
        </p:xfrm>
        <a:graphic>
          <a:graphicData uri="http://schemas.openxmlformats.org/drawingml/2006/table">
            <a:tbl>
              <a:tblPr/>
              <a:tblGrid>
                <a:gridCol w="1688068"/>
                <a:gridCol w="871261"/>
                <a:gridCol w="1620001"/>
                <a:gridCol w="1293278"/>
              </a:tblGrid>
              <a:tr h="28862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Baskerville Old Face" panose="02020602080505020303" pitchFamily="18" charset="0"/>
                        </a:rPr>
                        <a:t>Binary encoded packets (no </a:t>
                      </a:r>
                      <a:r>
                        <a:rPr lang="en-US" sz="14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Baskerville Old Face" panose="02020602080505020303" pitchFamily="18" charset="0"/>
                        </a:rPr>
                        <a:t>ToT</a:t>
                      </a:r>
                      <a:r>
                        <a:rPr lang="en-US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Baskerville Old Face" panose="02020602080505020303" pitchFamily="18" charset="0"/>
                        </a:rPr>
                        <a:t>) 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7492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Super Pixel </a:t>
                      </a:r>
                      <a:endParaRPr lang="en-GB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0"/>
                      </a:endParaRPr>
                    </a:p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Geometry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Baskerville Old Face" panose="02020602080505020303" pitchFamily="18" charset="0"/>
                        </a:rPr>
                        <a:t>Data rate (</a:t>
                      </a:r>
                      <a:r>
                        <a:rPr lang="en-GB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Baskerville Old Face" panose="02020602080505020303" pitchFamily="18" charset="0"/>
                        </a:rPr>
                        <a:t>Gbps</a:t>
                      </a:r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Baskerville Old Face" panose="02020602080505020303" pitchFamily="18" charset="0"/>
                        </a:rPr>
                        <a:t>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Packet size (#bits)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Baskerville Old Face" panose="02020602080505020303" pitchFamily="18" charset="0"/>
                        </a:rPr>
                        <a:t>Reduction (%)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7550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256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x 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256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14.785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28 + N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x 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Baskerville Old Face" panose="02020602080505020303" pitchFamily="18" charset="0"/>
                        </a:rPr>
                        <a:t>38.179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7550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4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x 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16.477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28 + N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x 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Baskerville Old Face" panose="02020602080505020303" pitchFamily="18" charset="0"/>
                        </a:rPr>
                        <a:t>31.105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7550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2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x 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16.806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28 + N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x 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Baskerville Old Face" panose="02020602080505020303" pitchFamily="18" charset="0"/>
                        </a:rPr>
                        <a:t>29.729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7550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2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x 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16.945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Baskerville Old Face" panose="02020602080505020303" pitchFamily="18" charset="0"/>
                        </a:rPr>
                        <a:t>29.148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7550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1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x 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17.758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Baskerville Old Face" panose="02020602080505020303" pitchFamily="18" charset="0"/>
                        </a:rPr>
                        <a:t>25.748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7550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2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x 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17.857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Baskerville Old Face" panose="02020602080505020303" pitchFamily="18" charset="0"/>
                        </a:rPr>
                        <a:t>25.335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7550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1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x 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18.283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28 + N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x 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Baskerville Old Face" panose="02020602080505020303" pitchFamily="18" charset="0"/>
                        </a:rPr>
                        <a:t>23.553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7550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2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x 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18.373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28 + N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x 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Baskerville Old Face" panose="02020602080505020303" pitchFamily="18" charset="0"/>
                        </a:rPr>
                        <a:t>23.177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7550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4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x 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18.661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Baskerville Old Face" panose="02020602080505020303" pitchFamily="18" charset="0"/>
                        </a:rPr>
                        <a:t>21.973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7550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1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x 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19.703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Baskerville Old Face" panose="02020602080505020303" pitchFamily="18" charset="0"/>
                        </a:rPr>
                        <a:t>17.616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7550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1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x 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19.878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28 + N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x 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Baskerville Old Face" panose="02020602080505020303" pitchFamily="18" charset="0"/>
                        </a:rPr>
                        <a:t>16.884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75506"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23.916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Baskerville Old Face" panose="02020602080505020303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601390" y="3465875"/>
            <a:ext cx="5447601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1390" y="5698121"/>
            <a:ext cx="5447601" cy="2880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66087" y="3425225"/>
            <a:ext cx="15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Chosen format</a:t>
            </a:r>
            <a:endParaRPr lang="en-GB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>
          <a:xfrm flipH="1">
            <a:off x="6146007" y="3609891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082111" y="5518973"/>
            <a:ext cx="15392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No super pixel</a:t>
            </a:r>
          </a:p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grouping</a:t>
            </a:r>
            <a:endParaRPr lang="en-GB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15" name="Straight Arrow Connector 14"/>
          <p:cNvCxnSpPr>
            <a:stCxn id="13" idx="1"/>
          </p:cNvCxnSpPr>
          <p:nvPr/>
        </p:nvCxnSpPr>
        <p:spPr>
          <a:xfrm flipH="1">
            <a:off x="6048991" y="5842139"/>
            <a:ext cx="103312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51520" y="1196752"/>
            <a:ext cx="67874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Table: Data rates for different super pixel dimensions:</a:t>
            </a:r>
            <a:endParaRPr lang="en-GB" sz="2400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1390" y="5986155"/>
            <a:ext cx="3469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N = number of pixel hits in a packet</a:t>
            </a:r>
            <a:endParaRPr lang="en-GB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01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 Pixel </a:t>
            </a:r>
            <a:r>
              <a:rPr lang="en-US" dirty="0"/>
              <a:t>P</a:t>
            </a:r>
            <a:r>
              <a:rPr lang="en-US" dirty="0" smtClean="0"/>
              <a:t>ower </a:t>
            </a:r>
            <a:r>
              <a:rPr lang="en-US" dirty="0"/>
              <a:t>E</a:t>
            </a:r>
            <a:r>
              <a:rPr lang="en-US" dirty="0" smtClean="0"/>
              <a:t>stimation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025141"/>
              </p:ext>
            </p:extLst>
          </p:nvPr>
        </p:nvGraphicFramePr>
        <p:xfrm>
          <a:off x="395536" y="1124744"/>
          <a:ext cx="3816424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9295285"/>
              </p:ext>
            </p:extLst>
          </p:nvPr>
        </p:nvGraphicFramePr>
        <p:xfrm>
          <a:off x="395536" y="3933056"/>
          <a:ext cx="4224486" cy="2660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0" name="Straight Connector 9"/>
          <p:cNvCxnSpPr/>
          <p:nvPr/>
        </p:nvCxnSpPr>
        <p:spPr>
          <a:xfrm>
            <a:off x="251520" y="3861048"/>
            <a:ext cx="86409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43131" y="1792373"/>
            <a:ext cx="39757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Power for SP </a:t>
            </a:r>
            <a:r>
              <a:rPr lang="en-US" u="sng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hitmap</a:t>
            </a:r>
            <a:r>
              <a:rPr lang="en-US" u="sng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 buffers: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Target rate approx. 300 kHz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Power approx. 20 </a:t>
            </a:r>
            <a:r>
              <a:rPr lang="en-US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uW</a:t>
            </a:r>
            <a:endParaRPr lang="en-US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Hand-crafted clock gating (CG) works!</a:t>
            </a:r>
            <a:endParaRPr lang="en-GB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49304" y="4005064"/>
            <a:ext cx="33634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Power for transporting the packets: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Target rate 5 MHz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Power 66 </a:t>
            </a:r>
            <a:r>
              <a:rPr lang="en-US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uW</a:t>
            </a:r>
            <a:endParaRPr lang="en-GB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08104" y="5445224"/>
            <a:ext cx="3198311" cy="7078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128 x 64 = 8192 Super pixels </a:t>
            </a:r>
          </a:p>
          <a:p>
            <a:r>
              <a:rPr lang="en-US" sz="20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per chip!!</a:t>
            </a:r>
            <a:endParaRPr lang="en-GB" sz="2000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547664" y="2392538"/>
            <a:ext cx="432048" cy="9361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2555776" y="5053154"/>
            <a:ext cx="432048" cy="9361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33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VeloPix</a:t>
            </a:r>
            <a:r>
              <a:rPr lang="en-US" dirty="0" smtClean="0"/>
              <a:t>: Hybrid pixel detector Readout ASIC for the LHCb VELO upgrade</a:t>
            </a:r>
          </a:p>
          <a:p>
            <a:r>
              <a:rPr lang="en-US" dirty="0" smtClean="0"/>
              <a:t>The ASIC reads out all bunch crossings at 40 MHz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733568"/>
            <a:ext cx="6428878" cy="35121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9775173">
            <a:off x="2205177" y="3273844"/>
            <a:ext cx="21387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Artistic impression of</a:t>
            </a:r>
          </a:p>
          <a:p>
            <a:r>
              <a:rPr lang="en-US" dirty="0">
                <a:solidFill>
                  <a:schemeClr val="tx2"/>
                </a:solidFill>
                <a:latin typeface="Baskerville Old Face" panose="02020602080505020303" pitchFamily="18" charset="0"/>
              </a:rPr>
              <a:t>n</a:t>
            </a:r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ew VELO [1]</a:t>
            </a:r>
            <a:endParaRPr lang="en-GB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27784" y="4409667"/>
            <a:ext cx="9941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VeloPix</a:t>
            </a:r>
            <a:endParaRPr lang="en-US" sz="2000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r>
              <a:rPr lang="en-US" sz="20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ASICs</a:t>
            </a:r>
          </a:p>
        </p:txBody>
      </p:sp>
      <p:sp>
        <p:nvSpPr>
          <p:cNvPr id="14" name="Rectangle 13"/>
          <p:cNvSpPr/>
          <p:nvPr/>
        </p:nvSpPr>
        <p:spPr>
          <a:xfrm rot="21286022">
            <a:off x="5266159" y="2996952"/>
            <a:ext cx="360040" cy="2232559"/>
          </a:xfrm>
          <a:prstGeom prst="rect">
            <a:avLst/>
          </a:prstGeom>
          <a:solidFill>
            <a:schemeClr val="bg1">
              <a:alpha val="34000"/>
            </a:schemeClr>
          </a:solidFill>
          <a:ln>
            <a:solidFill>
              <a:schemeClr val="bg1">
                <a:alpha val="34000"/>
              </a:schemeClr>
            </a:solidFill>
          </a:ln>
          <a:scene3d>
            <a:camera prst="isometricOffAxis2Top"/>
            <a:lightRig rig="threePt" dir="t"/>
          </a:scene3d>
          <a:sp3d extrusionH="254000"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563888" y="4602352"/>
            <a:ext cx="1442644" cy="1599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7504" y="3284984"/>
            <a:ext cx="228780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The VELO upgrade: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Approx. 2.85 </a:t>
            </a:r>
            <a:r>
              <a:rPr lang="en-GB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Tbit</a:t>
            </a:r>
            <a:r>
              <a:rPr lang="en-GB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/s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26 module pairs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624 ASICs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41 </a:t>
            </a:r>
            <a:r>
              <a:rPr lang="en-US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Mpixels</a:t>
            </a:r>
            <a:endParaRPr lang="en-GB" dirty="0">
              <a:solidFill>
                <a:srgbClr val="C00000"/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75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VeloPix</a:t>
            </a:r>
            <a:r>
              <a:rPr lang="en-US" dirty="0" smtClean="0"/>
              <a:t> ASIC module (12 ASICs)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189537" y="4798893"/>
            <a:ext cx="3520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tx2"/>
                </a:solidFill>
                <a:latin typeface="Baskerville Old Face" panose="02020602080505020303" pitchFamily="18" charset="0"/>
              </a:defRPr>
            </a:lvl1pPr>
          </a:lstStyle>
          <a:p>
            <a:r>
              <a:rPr lang="en-US" dirty="0"/>
              <a:t>Highly non-uniform radiation dose: </a:t>
            </a:r>
          </a:p>
          <a:p>
            <a:r>
              <a:rPr lang="en-US" dirty="0"/>
              <a:t>8 x 10</a:t>
            </a:r>
            <a:r>
              <a:rPr lang="en-US" baseline="30000" dirty="0"/>
              <a:t>15</a:t>
            </a:r>
            <a:r>
              <a:rPr lang="en-US" dirty="0"/>
              <a:t> to 2 x 10</a:t>
            </a:r>
            <a:r>
              <a:rPr lang="en-US" baseline="30000" dirty="0"/>
              <a:t>14</a:t>
            </a:r>
            <a:r>
              <a:rPr lang="en-US" dirty="0"/>
              <a:t> n</a:t>
            </a:r>
            <a:r>
              <a:rPr lang="en-US" baseline="-25000" dirty="0"/>
              <a:t>eq</a:t>
            </a:r>
            <a:r>
              <a:rPr lang="en-US" dirty="0"/>
              <a:t>/cm</a:t>
            </a:r>
            <a:r>
              <a:rPr lang="en-US" baseline="30000" dirty="0"/>
              <a:t>2</a:t>
            </a:r>
            <a:endParaRPr lang="en-GB" baseline="30000" dirty="0"/>
          </a:p>
        </p:txBody>
      </p:sp>
      <p:sp>
        <p:nvSpPr>
          <p:cNvPr id="14" name="TextBox 13"/>
          <p:cNvSpPr txBox="1"/>
          <p:nvPr/>
        </p:nvSpPr>
        <p:spPr>
          <a:xfrm>
            <a:off x="496132" y="1228690"/>
            <a:ext cx="3571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Module of 12 </a:t>
            </a:r>
            <a:r>
              <a:rPr lang="en-US" sz="2000" u="sng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VeloPix</a:t>
            </a:r>
            <a:r>
              <a:rPr lang="en-US" sz="2000" u="sng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 ASICs [1]:</a:t>
            </a:r>
            <a:endParaRPr lang="en-GB" sz="2000" u="sng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flipV="1">
            <a:off x="1403648" y="2915652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Sensor</a:t>
            </a:r>
            <a:endParaRPr lang="en-GB" dirty="0" smtClean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1687452" y="3959913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Sensor</a:t>
            </a:r>
            <a:endParaRPr lang="en-GB" dirty="0" smtClean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189537" y="5377571"/>
            <a:ext cx="27574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Peak rates:</a:t>
            </a:r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 </a:t>
            </a:r>
          </a:p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Hottest chip 15.1 </a:t>
            </a:r>
            <a:r>
              <a:rPr lang="en-US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Gbits</a:t>
            </a:r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/s</a:t>
            </a:r>
          </a:p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hottest module: 61.2 </a:t>
            </a:r>
            <a:r>
              <a:rPr lang="en-US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Gbits</a:t>
            </a:r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/s</a:t>
            </a:r>
            <a:endParaRPr lang="en-GB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flipV="1">
            <a:off x="1032652" y="2421305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ASIC</a:t>
            </a:r>
            <a:endParaRPr lang="en-GB" sz="1400" dirty="0" smtClean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 flipV="1">
            <a:off x="1484587" y="2421305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ASIC</a:t>
            </a:r>
            <a:endParaRPr lang="en-GB" sz="1400" dirty="0" smtClean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 flipV="1">
            <a:off x="1979713" y="2421305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ASIC</a:t>
            </a:r>
            <a:endParaRPr lang="en-GB" sz="1400" dirty="0" smtClean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 rot="5400000" flipV="1">
            <a:off x="1415310" y="3424606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ASIC</a:t>
            </a:r>
            <a:endParaRPr lang="en-GB" sz="1400" dirty="0" smtClean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 rot="5400000" flipV="1">
            <a:off x="1415310" y="3913502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ASIC</a:t>
            </a:r>
            <a:endParaRPr lang="en-GB" sz="1400" dirty="0" smtClean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 rot="5400000" flipV="1">
            <a:off x="1415310" y="4427537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Baskerville Old Face" panose="02020602080505020303" pitchFamily="18" charset="0"/>
              </a:rPr>
              <a:t>ASIC</a:t>
            </a:r>
            <a:endParaRPr lang="en-GB" sz="1400" dirty="0" smtClean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436096" y="1218509"/>
            <a:ext cx="2940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Track rates for module [2]:</a:t>
            </a:r>
            <a:endParaRPr lang="en-GB" sz="2000" u="sng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496" y="5530006"/>
            <a:ext cx="51571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See Sophie Richards’ overview of the VELO upgrade: </a:t>
            </a:r>
          </a:p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“</a:t>
            </a:r>
            <a:r>
              <a:rPr lang="en-US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LHCb</a:t>
            </a:r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 VELO Upgrade”</a:t>
            </a:r>
            <a:endParaRPr lang="en-GB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538" y="1628799"/>
            <a:ext cx="3374204" cy="318156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08" y="1755198"/>
            <a:ext cx="4603432" cy="362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77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VeloPix</a:t>
            </a:r>
            <a:r>
              <a:rPr lang="en-US" dirty="0" smtClean="0"/>
              <a:t> ASIC specifications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483214"/>
              </p:ext>
            </p:extLst>
          </p:nvPr>
        </p:nvGraphicFramePr>
        <p:xfrm>
          <a:off x="1524000" y="1124744"/>
          <a:ext cx="6096000" cy="532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  <a:latin typeface="Baskerville Old Face" panose="02020602080505020303" pitchFamily="18" charset="0"/>
                        </a:rPr>
                        <a:t>Feature</a:t>
                      </a:r>
                      <a:endParaRPr lang="en-GB" dirty="0">
                        <a:solidFill>
                          <a:schemeClr val="bg1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bg1"/>
                          </a:solidFill>
                          <a:latin typeface="Baskerville Old Face" panose="02020602080505020303" pitchFamily="18" charset="0"/>
                        </a:rPr>
                        <a:t>VeloPix</a:t>
                      </a:r>
                      <a:endParaRPr lang="en-GB" dirty="0">
                        <a:solidFill>
                          <a:schemeClr val="bg1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  <a:latin typeface="Baskerville Old Face" panose="02020602080505020303" pitchFamily="18" charset="0"/>
                        </a:rPr>
                        <a:t>Timepix3 [2]</a:t>
                      </a:r>
                      <a:endParaRPr lang="en-GB" dirty="0">
                        <a:solidFill>
                          <a:schemeClr val="bg1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Readout</a:t>
                      </a:r>
                      <a:r>
                        <a:rPr lang="en-US" b="1" baseline="0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 type</a:t>
                      </a:r>
                      <a:endParaRPr lang="en-GB" b="1" dirty="0">
                        <a:solidFill>
                          <a:schemeClr val="tx2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Continuous, trigger-less,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  <a:latin typeface="Baskerville Old Face" panose="02020602080505020303" pitchFamily="18" charset="0"/>
                        </a:rPr>
                        <a:t>binary</a:t>
                      </a:r>
                      <a:endParaRPr lang="en-GB" dirty="0">
                        <a:solidFill>
                          <a:srgbClr val="00B050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Continuous, trigger-less, </a:t>
                      </a:r>
                      <a:r>
                        <a:rPr lang="en-US" dirty="0" err="1" smtClean="0">
                          <a:solidFill>
                            <a:srgbClr val="C00000"/>
                          </a:solidFill>
                          <a:latin typeface="Baskerville Old Face" panose="02020602080505020303" pitchFamily="18" charset="0"/>
                        </a:rPr>
                        <a:t>ToT</a:t>
                      </a:r>
                      <a:endParaRPr lang="en-GB" dirty="0">
                        <a:solidFill>
                          <a:srgbClr val="C00000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Timing resolution/range</a:t>
                      </a:r>
                      <a:endParaRPr lang="en-GB" b="1" dirty="0">
                        <a:solidFill>
                          <a:schemeClr val="tx2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25 ns, 9 bits</a:t>
                      </a:r>
                      <a:endParaRPr lang="en-GB" dirty="0">
                        <a:solidFill>
                          <a:schemeClr val="tx2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1.5625 ns, 18 bits</a:t>
                      </a:r>
                      <a:endParaRPr lang="en-GB" dirty="0">
                        <a:solidFill>
                          <a:schemeClr val="tx2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Power consumption</a:t>
                      </a:r>
                      <a:endParaRPr lang="en-GB" b="1" dirty="0">
                        <a:solidFill>
                          <a:schemeClr val="tx2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&lt; 1.5 W</a:t>
                      </a:r>
                      <a:r>
                        <a:rPr lang="en-US" baseline="0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cm</a:t>
                      </a:r>
                      <a:r>
                        <a:rPr lang="en-US" baseline="30000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-2</a:t>
                      </a:r>
                      <a:endParaRPr lang="en-GB" dirty="0">
                        <a:solidFill>
                          <a:schemeClr val="tx2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&lt;</a:t>
                      </a:r>
                      <a:r>
                        <a:rPr lang="en-US" baseline="0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 1.0 W cm</a:t>
                      </a:r>
                      <a:r>
                        <a:rPr lang="en-US" baseline="30000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-2</a:t>
                      </a:r>
                      <a:endParaRPr lang="en-GB" baseline="30000" dirty="0">
                        <a:solidFill>
                          <a:schemeClr val="tx2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Pixel</a:t>
                      </a:r>
                      <a:r>
                        <a:rPr lang="en-US" b="1" baseline="0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 matrix, pixel size </a:t>
                      </a:r>
                      <a:endParaRPr lang="en-GB" b="1" dirty="0">
                        <a:solidFill>
                          <a:schemeClr val="tx2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256 x 256,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55 um x 55 um</a:t>
                      </a:r>
                      <a:endParaRPr lang="en-GB" dirty="0" smtClean="0">
                        <a:solidFill>
                          <a:schemeClr val="tx2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256 x 256,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55 um x 55 um</a:t>
                      </a:r>
                      <a:endParaRPr lang="en-GB" dirty="0" smtClean="0">
                        <a:solidFill>
                          <a:schemeClr val="tx2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Radiation hardness</a:t>
                      </a:r>
                      <a:endParaRPr lang="en-GB" b="1" dirty="0">
                        <a:solidFill>
                          <a:schemeClr val="tx2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400 </a:t>
                      </a:r>
                      <a:r>
                        <a:rPr lang="en-US" dirty="0" err="1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Mrad</a:t>
                      </a:r>
                      <a:r>
                        <a:rPr lang="en-US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, SEU tolerant</a:t>
                      </a:r>
                      <a:endParaRPr lang="en-GB" dirty="0">
                        <a:solidFill>
                          <a:schemeClr val="tx2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-</a:t>
                      </a:r>
                      <a:endParaRPr lang="en-GB" dirty="0">
                        <a:solidFill>
                          <a:schemeClr val="tx2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Peak hit rate</a:t>
                      </a:r>
                    </a:p>
                    <a:p>
                      <a:endParaRPr lang="en-GB" b="1" dirty="0">
                        <a:solidFill>
                          <a:schemeClr val="tx2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900 Mhits/s/ASIC</a:t>
                      </a:r>
                    </a:p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50 </a:t>
                      </a:r>
                      <a:r>
                        <a:rPr lang="en-US" dirty="0" err="1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khits</a:t>
                      </a:r>
                      <a:r>
                        <a:rPr lang="en-US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/s/pixel</a:t>
                      </a:r>
                      <a:endParaRPr lang="en-GB" dirty="0">
                        <a:solidFill>
                          <a:schemeClr val="tx2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80 Mhits/s/ASIC</a:t>
                      </a:r>
                    </a:p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1.2 </a:t>
                      </a:r>
                      <a:r>
                        <a:rPr lang="en-US" dirty="0" err="1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khits</a:t>
                      </a:r>
                      <a:r>
                        <a:rPr lang="en-US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/s/pixel</a:t>
                      </a:r>
                      <a:endParaRPr lang="en-GB" dirty="0">
                        <a:solidFill>
                          <a:schemeClr val="tx2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Sensor type</a:t>
                      </a:r>
                      <a:endParaRPr lang="en-GB" b="1" dirty="0">
                        <a:solidFill>
                          <a:schemeClr val="tx2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Planar</a:t>
                      </a:r>
                      <a:r>
                        <a:rPr lang="en-US" baseline="0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 silicon, e- collection</a:t>
                      </a:r>
                      <a:endParaRPr lang="en-GB" dirty="0">
                        <a:solidFill>
                          <a:schemeClr val="tx2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Various, e- and h+ collection</a:t>
                      </a:r>
                      <a:endParaRPr lang="en-GB" dirty="0">
                        <a:solidFill>
                          <a:schemeClr val="tx2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Max. dat</a:t>
                      </a:r>
                      <a:r>
                        <a:rPr lang="en-US" b="1" baseline="0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a rate</a:t>
                      </a:r>
                      <a:endParaRPr lang="en-GB" b="1" dirty="0">
                        <a:solidFill>
                          <a:schemeClr val="tx2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20.48 </a:t>
                      </a:r>
                      <a:r>
                        <a:rPr lang="en-US" dirty="0" err="1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Gbps</a:t>
                      </a:r>
                      <a:endParaRPr lang="en-GB" dirty="0">
                        <a:solidFill>
                          <a:schemeClr val="tx2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5.12</a:t>
                      </a:r>
                      <a:r>
                        <a:rPr lang="en-US" baseline="0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Gbps</a:t>
                      </a:r>
                      <a:endParaRPr lang="en-GB" dirty="0">
                        <a:solidFill>
                          <a:schemeClr val="tx2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Technology</a:t>
                      </a:r>
                      <a:endParaRPr lang="en-GB" b="1" dirty="0">
                        <a:solidFill>
                          <a:schemeClr val="tx2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130 nm CMOS</a:t>
                      </a:r>
                      <a:endParaRPr lang="en-GB" dirty="0">
                        <a:solidFill>
                          <a:schemeClr val="tx2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130 nm</a:t>
                      </a:r>
                      <a:r>
                        <a:rPr lang="en-US" baseline="0" dirty="0" smtClean="0">
                          <a:solidFill>
                            <a:schemeClr val="tx2"/>
                          </a:solidFill>
                          <a:latin typeface="Baskerville Old Face" panose="02020602080505020303" pitchFamily="18" charset="0"/>
                        </a:rPr>
                        <a:t> CMOS</a:t>
                      </a:r>
                      <a:endParaRPr lang="en-GB" dirty="0">
                        <a:solidFill>
                          <a:schemeClr val="tx2"/>
                        </a:solidFill>
                        <a:latin typeface="Baskerville Old Face" panose="02020602080505020303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563888" y="4437112"/>
            <a:ext cx="4032448" cy="648072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702798" y="4530315"/>
            <a:ext cx="928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&gt; x 10</a:t>
            </a:r>
            <a:endParaRPr lang="en-GB" sz="2400" dirty="0" smtClean="0">
              <a:solidFill>
                <a:srgbClr val="C000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63888" y="5668886"/>
            <a:ext cx="4032448" cy="446857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7702798" y="5646439"/>
            <a:ext cx="550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Baskerville Old Face" panose="02020602080505020303" pitchFamily="18" charset="0"/>
              </a:rPr>
              <a:t>x</a:t>
            </a:r>
            <a:r>
              <a:rPr lang="en-US" sz="2400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 4</a:t>
            </a:r>
            <a:endParaRPr lang="en-GB" sz="2400" dirty="0" smtClean="0">
              <a:solidFill>
                <a:srgbClr val="C000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63888" y="3789040"/>
            <a:ext cx="4032448" cy="648072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563888" y="2132856"/>
            <a:ext cx="4032448" cy="648072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28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Timepix3 </a:t>
            </a:r>
            <a:r>
              <a:rPr lang="en-US" dirty="0"/>
              <a:t>T</a:t>
            </a:r>
            <a:r>
              <a:rPr lang="en-US" dirty="0" smtClean="0"/>
              <a:t>est Beams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 descr="IMG_2730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95" r="9920" b="22842"/>
          <a:stretch/>
        </p:blipFill>
        <p:spPr>
          <a:xfrm>
            <a:off x="170468" y="1502795"/>
            <a:ext cx="8803064" cy="414763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076056" y="3918643"/>
            <a:ext cx="1152128" cy="374453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15816" y="3918643"/>
            <a:ext cx="1152128" cy="374453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499992" y="3916240"/>
            <a:ext cx="288032" cy="322859"/>
          </a:xfrm>
          <a:prstGeom prst="rect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32737" y="5589240"/>
            <a:ext cx="1648208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Baskerville Old Face" panose="02020602080505020303" pitchFamily="18" charset="0"/>
              </a:rPr>
              <a:t>Timepix3 DUT</a:t>
            </a:r>
            <a:endParaRPr lang="en-GB" dirty="0" smtClean="0">
              <a:solidFill>
                <a:schemeClr val="accent6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13" name="Straight Arrow Connector 12"/>
          <p:cNvCxnSpPr>
            <a:stCxn id="11" idx="0"/>
            <a:endCxn id="10" idx="2"/>
          </p:cNvCxnSpPr>
          <p:nvPr/>
        </p:nvCxnSpPr>
        <p:spPr>
          <a:xfrm flipH="1" flipV="1">
            <a:off x="4644008" y="4239099"/>
            <a:ext cx="12833" cy="135014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527365" y="1133463"/>
            <a:ext cx="2258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8x Timepix3 telescope</a:t>
            </a:r>
            <a:endParaRPr lang="en-GB" dirty="0" smtClean="0">
              <a:solidFill>
                <a:srgbClr val="C00000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17" name="Straight Arrow Connector 16"/>
          <p:cNvCxnSpPr>
            <a:stCxn id="15" idx="2"/>
            <a:endCxn id="9" idx="0"/>
          </p:cNvCxnSpPr>
          <p:nvPr/>
        </p:nvCxnSpPr>
        <p:spPr>
          <a:xfrm flipH="1">
            <a:off x="3491880" y="1502795"/>
            <a:ext cx="1164961" cy="24158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5" idx="2"/>
            <a:endCxn id="8" idx="0"/>
          </p:cNvCxnSpPr>
          <p:nvPr/>
        </p:nvCxnSpPr>
        <p:spPr>
          <a:xfrm>
            <a:off x="4656841" y="1502795"/>
            <a:ext cx="995279" cy="24158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83568" y="3429000"/>
            <a:ext cx="2160240" cy="122413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961224" y="5589240"/>
            <a:ext cx="1604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SPIDR readout</a:t>
            </a:r>
            <a:endParaRPr lang="en-GB" dirty="0" smtClean="0">
              <a:solidFill>
                <a:srgbClr val="C00000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23" name="Straight Arrow Connector 22"/>
          <p:cNvCxnSpPr>
            <a:stCxn id="21" idx="0"/>
            <a:endCxn id="20" idx="2"/>
          </p:cNvCxnSpPr>
          <p:nvPr/>
        </p:nvCxnSpPr>
        <p:spPr>
          <a:xfrm flipV="1">
            <a:off x="1763688" y="4653136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372200" y="5651956"/>
            <a:ext cx="1898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Mechanics: CERN</a:t>
            </a:r>
            <a:endParaRPr lang="en-GB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633147" y="1200973"/>
            <a:ext cx="2232248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Several successful test beams with different DUTs.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84239" y="6100216"/>
            <a:ext cx="2581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See [4] for more about Timepix3.</a:t>
            </a:r>
            <a:endParaRPr lang="en-GB" sz="1400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24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3050"/>
            <a:ext cx="2781945" cy="1162050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VeloPix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Architecture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95536" y="1916832"/>
            <a:ext cx="2010487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Super pixel: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2x4 pixels to</a:t>
            </a:r>
          </a:p>
          <a:p>
            <a:r>
              <a:rPr lang="en-US" sz="2000" dirty="0">
                <a:solidFill>
                  <a:schemeClr val="tx2"/>
                </a:solidFill>
                <a:latin typeface="Baskerville Old Face" panose="02020602080505020303" pitchFamily="18" charset="0"/>
              </a:rPr>
              <a:t>r</a:t>
            </a:r>
            <a:r>
              <a:rPr lang="en-US" sz="20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educe the data</a:t>
            </a:r>
          </a:p>
          <a:p>
            <a:r>
              <a:rPr lang="en-US" sz="20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rates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30% reduction</a:t>
            </a:r>
          </a:p>
          <a:p>
            <a:r>
              <a:rPr lang="en-US" sz="2000" dirty="0">
                <a:solidFill>
                  <a:schemeClr val="tx2"/>
                </a:solidFill>
                <a:latin typeface="Baskerville Old Face" panose="02020602080505020303" pitchFamily="18" charset="0"/>
              </a:rPr>
              <a:t>v</a:t>
            </a:r>
            <a:r>
              <a:rPr lang="en-US" sz="20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s. single-pixel</a:t>
            </a:r>
            <a:endParaRPr lang="en-GB" sz="2000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11" name="Straight Arrow Connector 10"/>
          <p:cNvCxnSpPr>
            <a:stCxn id="9" idx="3"/>
          </p:cNvCxnSpPr>
          <p:nvPr/>
        </p:nvCxnSpPr>
        <p:spPr>
          <a:xfrm>
            <a:off x="2406023" y="2917106"/>
            <a:ext cx="2814049" cy="5693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111553" y="5334072"/>
            <a:ext cx="4916960" cy="10026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skerville Old Face" panose="02020602080505020303" pitchFamily="18" charset="0"/>
            </a:endParaRPr>
          </a:p>
        </p:txBody>
      </p:sp>
      <p:cxnSp>
        <p:nvCxnSpPr>
          <p:cNvPr id="13" name="Straight Arrow Connector 12"/>
          <p:cNvCxnSpPr>
            <a:stCxn id="62" idx="3"/>
            <a:endCxn id="66" idx="1"/>
          </p:cNvCxnSpPr>
          <p:nvPr/>
        </p:nvCxnSpPr>
        <p:spPr>
          <a:xfrm>
            <a:off x="3618127" y="5464122"/>
            <a:ext cx="3908894" cy="0"/>
          </a:xfrm>
          <a:prstGeom prst="straightConnector1">
            <a:avLst/>
          </a:prstGeom>
          <a:ln w="38100" cmpd="sng">
            <a:solidFill>
              <a:schemeClr val="bg1">
                <a:lumMod val="65000"/>
              </a:schemeClr>
            </a:solidFill>
            <a:prstDash val="sysDot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384525" y="4342144"/>
            <a:ext cx="2386800" cy="0"/>
          </a:xfrm>
          <a:prstGeom prst="straightConnector1">
            <a:avLst/>
          </a:prstGeom>
          <a:ln w="76200" cmpd="sng">
            <a:solidFill>
              <a:schemeClr val="bg1">
                <a:lumMod val="75000"/>
              </a:schemeClr>
            </a:solidFill>
            <a:prstDash val="sysDot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411102" y="1211782"/>
            <a:ext cx="2386800" cy="0"/>
          </a:xfrm>
          <a:prstGeom prst="straightConnector1">
            <a:avLst/>
          </a:prstGeom>
          <a:ln w="76200" cmpd="sng">
            <a:solidFill>
              <a:schemeClr val="bg1">
                <a:lumMod val="75000"/>
              </a:schemeClr>
            </a:solidFill>
            <a:prstDash val="sysDot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633317" y="537633"/>
            <a:ext cx="21025" cy="4823092"/>
          </a:xfrm>
          <a:prstGeom prst="straightConnector1">
            <a:avLst/>
          </a:prstGeom>
          <a:ln w="76200" cmpd="sng">
            <a:solidFill>
              <a:schemeClr val="bg1">
                <a:lumMod val="75000"/>
              </a:schemeClr>
            </a:solidFill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5244596" y="2906338"/>
            <a:ext cx="819493" cy="1638987"/>
            <a:chOff x="3120856" y="207818"/>
            <a:chExt cx="1408544" cy="2817088"/>
          </a:xfrm>
        </p:grpSpPr>
        <p:grpSp>
          <p:nvGrpSpPr>
            <p:cNvPr id="91" name="Group 90"/>
            <p:cNvGrpSpPr/>
            <p:nvPr/>
          </p:nvGrpSpPr>
          <p:grpSpPr>
            <a:xfrm>
              <a:off x="3120856" y="207818"/>
              <a:ext cx="1408544" cy="2817088"/>
              <a:chOff x="3117273" y="704273"/>
              <a:chExt cx="1408544" cy="2817088"/>
            </a:xfrm>
          </p:grpSpPr>
          <p:sp>
            <p:nvSpPr>
              <p:cNvPr id="100" name="Rectangle 99"/>
              <p:cNvSpPr/>
              <p:nvPr/>
            </p:nvSpPr>
            <p:spPr>
              <a:xfrm>
                <a:off x="3117273" y="704273"/>
                <a:ext cx="704272" cy="70427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3821545" y="704273"/>
                <a:ext cx="704272" cy="70427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3117273" y="1408545"/>
                <a:ext cx="704272" cy="70427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103" name="Rectangle 102"/>
              <p:cNvSpPr/>
              <p:nvPr/>
            </p:nvSpPr>
            <p:spPr>
              <a:xfrm>
                <a:off x="3821545" y="1408545"/>
                <a:ext cx="704272" cy="70427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104" name="Rectangle 103"/>
              <p:cNvSpPr/>
              <p:nvPr/>
            </p:nvSpPr>
            <p:spPr>
              <a:xfrm>
                <a:off x="3117273" y="2112817"/>
                <a:ext cx="704272" cy="70427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3821545" y="2112817"/>
                <a:ext cx="704272" cy="70427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17273" y="2817089"/>
                <a:ext cx="704272" cy="70427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107" name="Rectangle 106"/>
              <p:cNvSpPr/>
              <p:nvPr/>
            </p:nvSpPr>
            <p:spPr>
              <a:xfrm>
                <a:off x="3821545" y="2817089"/>
                <a:ext cx="704272" cy="70427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108" name="Rectangle 107"/>
              <p:cNvSpPr/>
              <p:nvPr/>
            </p:nvSpPr>
            <p:spPr>
              <a:xfrm>
                <a:off x="3598719" y="704273"/>
                <a:ext cx="442191" cy="2817088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en-US" sz="1100" dirty="0" smtClean="0">
                    <a:solidFill>
                      <a:srgbClr val="000000"/>
                    </a:solidFill>
                    <a:latin typeface="Baskerville Old Face" panose="02020602080505020303" pitchFamily="18" charset="0"/>
                  </a:rPr>
                  <a:t>super pixel logic</a:t>
                </a:r>
                <a:endParaRPr lang="en-US" sz="1100" dirty="0">
                  <a:solidFill>
                    <a:srgbClr val="000000"/>
                  </a:solidFill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109" name="Rectangle 108"/>
              <p:cNvSpPr/>
              <p:nvPr/>
            </p:nvSpPr>
            <p:spPr>
              <a:xfrm>
                <a:off x="3117273" y="704273"/>
                <a:ext cx="263236" cy="70427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3117273" y="1408545"/>
                <a:ext cx="263236" cy="70427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111" name="Rectangle 110"/>
              <p:cNvSpPr/>
              <p:nvPr/>
            </p:nvSpPr>
            <p:spPr>
              <a:xfrm>
                <a:off x="3117273" y="2112817"/>
                <a:ext cx="263236" cy="70427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112" name="Rectangle 111"/>
              <p:cNvSpPr/>
              <p:nvPr/>
            </p:nvSpPr>
            <p:spPr>
              <a:xfrm>
                <a:off x="3117273" y="2817089"/>
                <a:ext cx="263236" cy="70427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113" name="Rectangle 112"/>
              <p:cNvSpPr/>
              <p:nvPr/>
            </p:nvSpPr>
            <p:spPr>
              <a:xfrm>
                <a:off x="4262581" y="704273"/>
                <a:ext cx="263236" cy="70427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114" name="Rectangle 113"/>
              <p:cNvSpPr/>
              <p:nvPr/>
            </p:nvSpPr>
            <p:spPr>
              <a:xfrm>
                <a:off x="4262581" y="1408545"/>
                <a:ext cx="263236" cy="70427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115" name="Rectangle 114"/>
              <p:cNvSpPr/>
              <p:nvPr/>
            </p:nvSpPr>
            <p:spPr>
              <a:xfrm>
                <a:off x="4262581" y="2112817"/>
                <a:ext cx="263236" cy="70427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4262581" y="2817089"/>
                <a:ext cx="263236" cy="70427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Baskerville Old Face" panose="02020602080505020303" pitchFamily="18" charset="0"/>
                </a:endParaRPr>
              </a:p>
            </p:txBody>
          </p:sp>
        </p:grpSp>
        <p:sp>
          <p:nvSpPr>
            <p:cNvPr id="92" name="Snip Same Side Corner Rectangle 91"/>
            <p:cNvSpPr/>
            <p:nvPr/>
          </p:nvSpPr>
          <p:spPr>
            <a:xfrm>
              <a:off x="3348005" y="442675"/>
              <a:ext cx="216000" cy="216000"/>
            </a:xfrm>
            <a:prstGeom prst="snip2SameRect">
              <a:avLst>
                <a:gd name="adj1" fmla="val 19219"/>
                <a:gd name="adj2" fmla="val 17855"/>
              </a:avLst>
            </a:prstGeom>
            <a:solidFill>
              <a:srgbClr val="A6A6A6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skerville Old Face" panose="02020602080505020303" pitchFamily="18" charset="0"/>
              </a:endParaRPr>
            </a:p>
          </p:txBody>
        </p:sp>
        <p:sp>
          <p:nvSpPr>
            <p:cNvPr id="93" name="Snip Same Side Corner Rectangle 92"/>
            <p:cNvSpPr/>
            <p:nvPr/>
          </p:nvSpPr>
          <p:spPr>
            <a:xfrm>
              <a:off x="4087828" y="442675"/>
              <a:ext cx="216000" cy="216000"/>
            </a:xfrm>
            <a:prstGeom prst="snip2SameRect">
              <a:avLst>
                <a:gd name="adj1" fmla="val 19219"/>
                <a:gd name="adj2" fmla="val 17855"/>
              </a:avLst>
            </a:prstGeom>
            <a:solidFill>
              <a:srgbClr val="A6A6A6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skerville Old Face" panose="02020602080505020303" pitchFamily="18" charset="0"/>
              </a:endParaRPr>
            </a:p>
          </p:txBody>
        </p:sp>
        <p:sp>
          <p:nvSpPr>
            <p:cNvPr id="94" name="Snip Same Side Corner Rectangle 93"/>
            <p:cNvSpPr/>
            <p:nvPr/>
          </p:nvSpPr>
          <p:spPr>
            <a:xfrm>
              <a:off x="3346325" y="1149737"/>
              <a:ext cx="216000" cy="216000"/>
            </a:xfrm>
            <a:prstGeom prst="snip2SameRect">
              <a:avLst>
                <a:gd name="adj1" fmla="val 19219"/>
                <a:gd name="adj2" fmla="val 17855"/>
              </a:avLst>
            </a:prstGeom>
            <a:solidFill>
              <a:srgbClr val="A6A6A6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skerville Old Face" panose="02020602080505020303" pitchFamily="18" charset="0"/>
              </a:endParaRPr>
            </a:p>
          </p:txBody>
        </p:sp>
        <p:sp>
          <p:nvSpPr>
            <p:cNvPr id="95" name="Snip Same Side Corner Rectangle 94"/>
            <p:cNvSpPr/>
            <p:nvPr/>
          </p:nvSpPr>
          <p:spPr>
            <a:xfrm>
              <a:off x="4084470" y="1149737"/>
              <a:ext cx="216000" cy="216000"/>
            </a:xfrm>
            <a:prstGeom prst="snip2SameRect">
              <a:avLst>
                <a:gd name="adj1" fmla="val 19219"/>
                <a:gd name="adj2" fmla="val 17855"/>
              </a:avLst>
            </a:prstGeom>
            <a:solidFill>
              <a:srgbClr val="A6A6A6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skerville Old Face" panose="02020602080505020303" pitchFamily="18" charset="0"/>
              </a:endParaRPr>
            </a:p>
          </p:txBody>
        </p:sp>
        <p:sp>
          <p:nvSpPr>
            <p:cNvPr id="96" name="Snip Same Side Corner Rectangle 95"/>
            <p:cNvSpPr/>
            <p:nvPr/>
          </p:nvSpPr>
          <p:spPr>
            <a:xfrm>
              <a:off x="3346183" y="1843050"/>
              <a:ext cx="216000" cy="216000"/>
            </a:xfrm>
            <a:prstGeom prst="snip2SameRect">
              <a:avLst>
                <a:gd name="adj1" fmla="val 19219"/>
                <a:gd name="adj2" fmla="val 17855"/>
              </a:avLst>
            </a:prstGeom>
            <a:solidFill>
              <a:srgbClr val="A6A6A6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skerville Old Face" panose="02020602080505020303" pitchFamily="18" charset="0"/>
              </a:endParaRPr>
            </a:p>
          </p:txBody>
        </p:sp>
        <p:sp>
          <p:nvSpPr>
            <p:cNvPr id="97" name="Snip Same Side Corner Rectangle 96"/>
            <p:cNvSpPr/>
            <p:nvPr/>
          </p:nvSpPr>
          <p:spPr>
            <a:xfrm>
              <a:off x="4084328" y="1843050"/>
              <a:ext cx="216000" cy="216000"/>
            </a:xfrm>
            <a:prstGeom prst="snip2SameRect">
              <a:avLst>
                <a:gd name="adj1" fmla="val 19219"/>
                <a:gd name="adj2" fmla="val 17855"/>
              </a:avLst>
            </a:prstGeom>
            <a:solidFill>
              <a:srgbClr val="A6A6A6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skerville Old Face" panose="02020602080505020303" pitchFamily="18" charset="0"/>
              </a:endParaRPr>
            </a:p>
          </p:txBody>
        </p:sp>
        <p:sp>
          <p:nvSpPr>
            <p:cNvPr id="98" name="Snip Same Side Corner Rectangle 97"/>
            <p:cNvSpPr/>
            <p:nvPr/>
          </p:nvSpPr>
          <p:spPr>
            <a:xfrm>
              <a:off x="3348005" y="2555491"/>
              <a:ext cx="216000" cy="216000"/>
            </a:xfrm>
            <a:prstGeom prst="snip2SameRect">
              <a:avLst>
                <a:gd name="adj1" fmla="val 19219"/>
                <a:gd name="adj2" fmla="val 17855"/>
              </a:avLst>
            </a:prstGeom>
            <a:solidFill>
              <a:srgbClr val="A6A6A6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skerville Old Face" panose="02020602080505020303" pitchFamily="18" charset="0"/>
              </a:endParaRPr>
            </a:p>
          </p:txBody>
        </p:sp>
        <p:sp>
          <p:nvSpPr>
            <p:cNvPr id="99" name="Snip Same Side Corner Rectangle 98"/>
            <p:cNvSpPr/>
            <p:nvPr/>
          </p:nvSpPr>
          <p:spPr>
            <a:xfrm>
              <a:off x="4084328" y="2555491"/>
              <a:ext cx="216000" cy="216000"/>
            </a:xfrm>
            <a:prstGeom prst="snip2SameRect">
              <a:avLst>
                <a:gd name="adj1" fmla="val 19219"/>
                <a:gd name="adj2" fmla="val 17855"/>
              </a:avLst>
            </a:prstGeom>
            <a:solidFill>
              <a:srgbClr val="A6A6A6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skerville Old Face" panose="02020602080505020303" pitchFamily="18" charset="0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3111553" y="417112"/>
            <a:ext cx="4916960" cy="491696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skerville Old Face" panose="02020602080505020303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03237" y="164889"/>
            <a:ext cx="22188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Baskerville Old Face" panose="02020602080505020303" pitchFamily="18" charset="0"/>
              </a:rPr>
              <a:t>128 double columns  (14.08 mm)</a:t>
            </a:r>
            <a:endParaRPr lang="en-US" sz="1200" dirty="0">
              <a:latin typeface="Baskerville Old Face" panose="02020602080505020303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643829" y="291466"/>
            <a:ext cx="1384684" cy="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3111010" y="293567"/>
            <a:ext cx="1384684" cy="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2954026" y="375064"/>
            <a:ext cx="1397" cy="1628212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16200000">
            <a:off x="2182729" y="2641866"/>
            <a:ext cx="1521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Baskerville Old Face" panose="02020602080505020303" pitchFamily="18" charset="0"/>
              </a:rPr>
              <a:t>256 rows  (14.08 mm)</a:t>
            </a:r>
            <a:endParaRPr lang="en-US" sz="1200" dirty="0">
              <a:latin typeface="Baskerville Old Face" panose="02020602080505020303" pitchFamily="18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966607" y="3539889"/>
            <a:ext cx="0" cy="1794182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356336" y="510979"/>
            <a:ext cx="21025" cy="4823092"/>
          </a:xfrm>
          <a:prstGeom prst="straightConnector1">
            <a:avLst/>
          </a:prstGeom>
          <a:ln w="76200" cmpd="sng">
            <a:solidFill>
              <a:schemeClr val="bg1">
                <a:lumMod val="75000"/>
              </a:schemeClr>
            </a:solidFill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122301" y="537633"/>
            <a:ext cx="21025" cy="4823092"/>
          </a:xfrm>
          <a:prstGeom prst="straightConnector1">
            <a:avLst/>
          </a:prstGeom>
          <a:ln w="76200" cmpd="sng">
            <a:solidFill>
              <a:schemeClr val="bg1">
                <a:lumMod val="75000"/>
              </a:schemeClr>
            </a:solidFill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7018174" y="521787"/>
            <a:ext cx="21025" cy="4823092"/>
          </a:xfrm>
          <a:prstGeom prst="straightConnector1">
            <a:avLst/>
          </a:prstGeom>
          <a:ln w="76200" cmpd="sng">
            <a:solidFill>
              <a:schemeClr val="bg1">
                <a:lumMod val="75000"/>
              </a:schemeClr>
            </a:solidFill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7751817" y="526825"/>
            <a:ext cx="21025" cy="4823092"/>
          </a:xfrm>
          <a:prstGeom prst="straightConnector1">
            <a:avLst/>
          </a:prstGeom>
          <a:ln w="76200" cmpd="sng">
            <a:solidFill>
              <a:schemeClr val="bg1">
                <a:lumMod val="75000"/>
              </a:schemeClr>
            </a:solidFill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521296" y="479444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SP63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521296" y="1016413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SP62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521296" y="1558533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SP61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521296" y="4707580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SP0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521296" y="4161228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SP1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521296" y="3622247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SP2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6145" y="479444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SP63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146145" y="1016413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SP62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146145" y="1558533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SP61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146145" y="4707580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SP0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146145" y="4161228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SP1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146145" y="3622247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SP2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778623" y="479444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SP63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778623" y="1016413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SP62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778623" y="1558533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SP61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778623" y="4707580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SP0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778623" y="4161228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SP1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778623" y="3622247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SP2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909117" y="479444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SP63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3909117" y="1016413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SP62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909117" y="1558533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SP61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909117" y="4707580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SP0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909117" y="4161228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SP1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909117" y="3622247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SP2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4133522" y="2118133"/>
            <a:ext cx="1528840" cy="538944"/>
            <a:chOff x="664694" y="217774"/>
            <a:chExt cx="1887257" cy="704272"/>
          </a:xfrm>
        </p:grpSpPr>
        <p:sp>
          <p:nvSpPr>
            <p:cNvPr id="79" name="Rectangle 78"/>
            <p:cNvSpPr/>
            <p:nvPr/>
          </p:nvSpPr>
          <p:spPr>
            <a:xfrm>
              <a:off x="664694" y="217774"/>
              <a:ext cx="949563" cy="70427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skerville Old Face" panose="02020602080505020303" pitchFamily="18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614256" y="217774"/>
              <a:ext cx="937695" cy="70427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err="1" smtClean="0">
                  <a:solidFill>
                    <a:schemeClr val="tx1"/>
                  </a:solidFill>
                  <a:latin typeface="Baskerville Old Face" panose="02020602080505020303" pitchFamily="18" charset="0"/>
                </a:rPr>
                <a:t>PixelHit</a:t>
              </a:r>
              <a:endPara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endParaRPr>
            </a:p>
            <a:p>
              <a:pPr algn="ctr"/>
              <a:r>
                <a:rPr lang="en-US" sz="1050" dirty="0">
                  <a:solidFill>
                    <a:schemeClr val="tx1"/>
                  </a:solidFill>
                  <a:latin typeface="Baskerville Old Face" panose="02020602080505020303" pitchFamily="18" charset="0"/>
                </a:rPr>
                <a:t>P</a:t>
              </a:r>
              <a:r>
                <a:rPr lang="en-US" sz="1050" dirty="0" smtClean="0">
                  <a:solidFill>
                    <a:schemeClr val="tx1"/>
                  </a:solidFill>
                  <a:latin typeface="Baskerville Old Face" panose="02020602080505020303" pitchFamily="18" charset="0"/>
                </a:rPr>
                <a:t>rocessor</a:t>
              </a:r>
              <a:endParaRPr lang="en-US" sz="1050" dirty="0">
                <a:solidFill>
                  <a:schemeClr val="tx1"/>
                </a:solidFill>
                <a:latin typeface="Baskerville Old Face" panose="02020602080505020303" pitchFamily="18" charset="0"/>
              </a:endParaRPr>
            </a:p>
          </p:txBody>
        </p:sp>
        <p:sp>
          <p:nvSpPr>
            <p:cNvPr id="81" name="Snip Same Side Corner Rectangle 80"/>
            <p:cNvSpPr/>
            <p:nvPr/>
          </p:nvSpPr>
          <p:spPr>
            <a:xfrm>
              <a:off x="758541" y="487075"/>
              <a:ext cx="216000" cy="216000"/>
            </a:xfrm>
            <a:prstGeom prst="snip2SameRect">
              <a:avLst>
                <a:gd name="adj1" fmla="val 19219"/>
                <a:gd name="adj2" fmla="val 17855"/>
              </a:avLst>
            </a:prstGeom>
            <a:solidFill>
              <a:srgbClr val="A6A6A6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skerville Old Face" panose="02020602080505020303" pitchFamily="18" charset="0"/>
              </a:endParaRPr>
            </a:p>
          </p:txBody>
        </p:sp>
        <p:cxnSp>
          <p:nvCxnSpPr>
            <p:cNvPr id="82" name="Straight Connector 81"/>
            <p:cNvCxnSpPr/>
            <p:nvPr/>
          </p:nvCxnSpPr>
          <p:spPr>
            <a:xfrm>
              <a:off x="974541" y="600927"/>
              <a:ext cx="167268" cy="0"/>
            </a:xfrm>
            <a:prstGeom prst="line">
              <a:avLst/>
            </a:prstGeom>
            <a:ln w="127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Isosceles Triangle 82"/>
            <p:cNvSpPr/>
            <p:nvPr/>
          </p:nvSpPr>
          <p:spPr>
            <a:xfrm rot="5400000">
              <a:off x="1080133" y="412154"/>
              <a:ext cx="415434" cy="357777"/>
            </a:xfrm>
            <a:prstGeom prst="triangle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skerville Old Face" panose="02020602080505020303" pitchFamily="18" charset="0"/>
              </a:endParaRPr>
            </a:p>
          </p:txBody>
        </p:sp>
        <p:cxnSp>
          <p:nvCxnSpPr>
            <p:cNvPr id="84" name="Straight Connector 83"/>
            <p:cNvCxnSpPr/>
            <p:nvPr/>
          </p:nvCxnSpPr>
          <p:spPr>
            <a:xfrm flipV="1">
              <a:off x="1047009" y="314319"/>
              <a:ext cx="0" cy="286609"/>
            </a:xfrm>
            <a:prstGeom prst="line">
              <a:avLst/>
            </a:prstGeom>
            <a:ln w="127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1043307" y="314319"/>
              <a:ext cx="233181" cy="0"/>
            </a:xfrm>
            <a:prstGeom prst="line">
              <a:avLst/>
            </a:prstGeom>
            <a:ln w="127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V="1">
              <a:off x="1276488" y="241511"/>
              <a:ext cx="0" cy="150088"/>
            </a:xfrm>
            <a:prstGeom prst="line">
              <a:avLst/>
            </a:prstGeom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V="1">
              <a:off x="1329603" y="240757"/>
              <a:ext cx="0" cy="150088"/>
            </a:xfrm>
            <a:prstGeom prst="line">
              <a:avLst/>
            </a:prstGeom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1329603" y="314526"/>
              <a:ext cx="167268" cy="0"/>
            </a:xfrm>
            <a:prstGeom prst="line">
              <a:avLst/>
            </a:prstGeom>
            <a:ln w="127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1466739" y="592653"/>
              <a:ext cx="79510" cy="0"/>
            </a:xfrm>
            <a:prstGeom prst="line">
              <a:avLst/>
            </a:prstGeom>
            <a:ln w="127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V="1">
              <a:off x="1501399" y="309219"/>
              <a:ext cx="0" cy="286609"/>
            </a:xfrm>
            <a:prstGeom prst="line">
              <a:avLst/>
            </a:prstGeom>
            <a:ln w="127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Rectangle 53"/>
          <p:cNvSpPr/>
          <p:nvPr/>
        </p:nvSpPr>
        <p:spPr>
          <a:xfrm>
            <a:off x="5418351" y="4708774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SP0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401824" y="487242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SP63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401824" y="1024211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SP62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401824" y="1566331"/>
            <a:ext cx="471983" cy="3567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SP61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 flipH="1">
            <a:off x="5535510" y="2657077"/>
            <a:ext cx="97807" cy="249261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4158239" y="2657077"/>
            <a:ext cx="1086357" cy="249261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5873806" y="4545325"/>
            <a:ext cx="190283" cy="16345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5244596" y="4545325"/>
            <a:ext cx="182299" cy="16345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3146145" y="5360726"/>
            <a:ext cx="471983" cy="2067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EoC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3912542" y="5360725"/>
            <a:ext cx="471983" cy="2067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EoC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5418351" y="5360725"/>
            <a:ext cx="471983" cy="2067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EoC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6761603" y="5360725"/>
            <a:ext cx="471983" cy="2067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EoC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7527021" y="5360726"/>
            <a:ext cx="471983" cy="2067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EoC</a:t>
            </a:r>
            <a:endParaRPr lang="en-US" sz="105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5309444" y="5610753"/>
            <a:ext cx="688256" cy="259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router</a:t>
            </a:r>
          </a:p>
        </p:txBody>
      </p:sp>
      <p:sp>
        <p:nvSpPr>
          <p:cNvPr id="68" name="Rectangle 67"/>
          <p:cNvSpPr/>
          <p:nvPr/>
        </p:nvSpPr>
        <p:spPr>
          <a:xfrm rot="16200000">
            <a:off x="5179935" y="6033460"/>
            <a:ext cx="432776" cy="17375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serial</a:t>
            </a:r>
          </a:p>
        </p:txBody>
      </p:sp>
      <p:sp>
        <p:nvSpPr>
          <p:cNvPr id="69" name="Rectangle 68"/>
          <p:cNvSpPr/>
          <p:nvPr/>
        </p:nvSpPr>
        <p:spPr>
          <a:xfrm rot="16200000">
            <a:off x="5350882" y="6033459"/>
            <a:ext cx="432777" cy="17375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serial</a:t>
            </a:r>
          </a:p>
        </p:txBody>
      </p:sp>
      <p:sp>
        <p:nvSpPr>
          <p:cNvPr id="70" name="Rectangle 69"/>
          <p:cNvSpPr/>
          <p:nvPr/>
        </p:nvSpPr>
        <p:spPr>
          <a:xfrm rot="16200000">
            <a:off x="5523487" y="6033459"/>
            <a:ext cx="432778" cy="17375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serial</a:t>
            </a:r>
          </a:p>
        </p:txBody>
      </p:sp>
      <p:sp>
        <p:nvSpPr>
          <p:cNvPr id="71" name="Rectangle 70"/>
          <p:cNvSpPr/>
          <p:nvPr/>
        </p:nvSpPr>
        <p:spPr>
          <a:xfrm rot="16200000">
            <a:off x="5694435" y="6033459"/>
            <a:ext cx="432777" cy="17375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serial</a:t>
            </a:r>
          </a:p>
        </p:txBody>
      </p:sp>
      <p:sp>
        <p:nvSpPr>
          <p:cNvPr id="72" name="Rectangle 71"/>
          <p:cNvSpPr/>
          <p:nvPr/>
        </p:nvSpPr>
        <p:spPr>
          <a:xfrm>
            <a:off x="3917696" y="5761888"/>
            <a:ext cx="688256" cy="259400"/>
          </a:xfrm>
          <a:prstGeom prst="rect">
            <a:avLst/>
          </a:prstGeom>
          <a:solidFill>
            <a:srgbClr val="EDF11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DACs</a:t>
            </a:r>
          </a:p>
        </p:txBody>
      </p:sp>
      <p:sp>
        <p:nvSpPr>
          <p:cNvPr id="73" name="Rectangle 72"/>
          <p:cNvSpPr/>
          <p:nvPr/>
        </p:nvSpPr>
        <p:spPr>
          <a:xfrm>
            <a:off x="6544348" y="5761888"/>
            <a:ext cx="688256" cy="259400"/>
          </a:xfrm>
          <a:prstGeom prst="rect">
            <a:avLst/>
          </a:prstGeom>
          <a:solidFill>
            <a:srgbClr val="EDF113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PLL</a:t>
            </a:r>
          </a:p>
        </p:txBody>
      </p:sp>
      <p:sp>
        <p:nvSpPr>
          <p:cNvPr id="74" name="Rectangle 73"/>
          <p:cNvSpPr/>
          <p:nvPr/>
        </p:nvSpPr>
        <p:spPr>
          <a:xfrm>
            <a:off x="3382135" y="6077326"/>
            <a:ext cx="1520613" cy="259400"/>
          </a:xfrm>
          <a:prstGeom prst="rect">
            <a:avLst/>
          </a:prstGeom>
          <a:solidFill>
            <a:srgbClr val="8EB4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SLOW CONTROL</a:t>
            </a:r>
          </a:p>
        </p:txBody>
      </p:sp>
      <p:sp>
        <p:nvSpPr>
          <p:cNvPr id="75" name="Rectangle 74"/>
          <p:cNvSpPr/>
          <p:nvPr/>
        </p:nvSpPr>
        <p:spPr>
          <a:xfrm>
            <a:off x="6323911" y="6088749"/>
            <a:ext cx="1448931" cy="259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TIMING, FAST CTRL</a:t>
            </a:r>
          </a:p>
        </p:txBody>
      </p:sp>
      <p:cxnSp>
        <p:nvCxnSpPr>
          <p:cNvPr id="76" name="Straight Arrow Connector 75"/>
          <p:cNvCxnSpPr/>
          <p:nvPr/>
        </p:nvCxnSpPr>
        <p:spPr>
          <a:xfrm>
            <a:off x="2954969" y="6100172"/>
            <a:ext cx="0" cy="236554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 rot="16200000">
            <a:off x="2611801" y="5686001"/>
            <a:ext cx="659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Baskerville Old Face" panose="02020602080505020303" pitchFamily="18" charset="0"/>
              </a:rPr>
              <a:t>2-3 mm</a:t>
            </a:r>
            <a:endParaRPr lang="en-US" sz="1200" dirty="0">
              <a:latin typeface="Baskerville Old Face" panose="02020602080505020303" pitchFamily="18" charset="0"/>
            </a:endParaRPr>
          </a:p>
        </p:txBody>
      </p:sp>
      <p:cxnSp>
        <p:nvCxnSpPr>
          <p:cNvPr id="78" name="Straight Arrow Connector 77"/>
          <p:cNvCxnSpPr/>
          <p:nvPr/>
        </p:nvCxnSpPr>
        <p:spPr>
          <a:xfrm flipV="1">
            <a:off x="2965962" y="5334072"/>
            <a:ext cx="0" cy="236554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120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VeloPix</a:t>
            </a:r>
            <a:r>
              <a:rPr lang="en-US" dirty="0" smtClean="0"/>
              <a:t> Pixel Schematic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VERTEX 2015 VeloPix ASIC</a:t>
            </a:r>
            <a:endParaRPr lang="en-GB" dirty="0"/>
          </a:p>
        </p:txBody>
      </p:sp>
      <p:sp>
        <p:nvSpPr>
          <p:cNvPr id="95" name="Isosceles Triangle 94"/>
          <p:cNvSpPr/>
          <p:nvPr/>
        </p:nvSpPr>
        <p:spPr>
          <a:xfrm rot="5400000">
            <a:off x="1684020" y="3649874"/>
            <a:ext cx="533400" cy="533400"/>
          </a:xfrm>
          <a:prstGeom prst="triangle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kern="0" smtClean="0">
              <a:solidFill>
                <a:prstClr val="white"/>
              </a:solidFill>
              <a:latin typeface="Baskerville Old Face" panose="02020602080505020303" pitchFamily="18" charset="0"/>
              <a:ea typeface="Microsoft YaHei"/>
            </a:endParaRPr>
          </a:p>
        </p:txBody>
      </p:sp>
      <p:grpSp>
        <p:nvGrpSpPr>
          <p:cNvPr id="113" name="Group 112"/>
          <p:cNvGrpSpPr/>
          <p:nvPr/>
        </p:nvGrpSpPr>
        <p:grpSpPr>
          <a:xfrm>
            <a:off x="1714500" y="3322132"/>
            <a:ext cx="533400" cy="304800"/>
            <a:chOff x="3200400" y="2895600"/>
            <a:chExt cx="533400" cy="304800"/>
          </a:xfrm>
        </p:grpSpPr>
        <p:cxnSp>
          <p:nvCxnSpPr>
            <p:cNvPr id="122" name="Straight Connector 121"/>
            <p:cNvCxnSpPr/>
            <p:nvPr/>
          </p:nvCxnSpPr>
          <p:spPr>
            <a:xfrm>
              <a:off x="3200400" y="3048000"/>
              <a:ext cx="228600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23" name="Straight Connector 122"/>
            <p:cNvCxnSpPr/>
            <p:nvPr/>
          </p:nvCxnSpPr>
          <p:spPr>
            <a:xfrm flipV="1">
              <a:off x="3429000" y="2895600"/>
              <a:ext cx="0" cy="30480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130" name="Group 129"/>
            <p:cNvGrpSpPr/>
            <p:nvPr/>
          </p:nvGrpSpPr>
          <p:grpSpPr>
            <a:xfrm flipH="1">
              <a:off x="3505200" y="2895600"/>
              <a:ext cx="228600" cy="304800"/>
              <a:chOff x="3886200" y="2971800"/>
              <a:chExt cx="228600" cy="304800"/>
            </a:xfrm>
          </p:grpSpPr>
          <p:cxnSp>
            <p:nvCxnSpPr>
              <p:cNvPr id="131" name="Straight Connector 130"/>
              <p:cNvCxnSpPr/>
              <p:nvPr/>
            </p:nvCxnSpPr>
            <p:spPr>
              <a:xfrm flipH="1">
                <a:off x="3886200" y="3124200"/>
                <a:ext cx="228600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33" name="Straight Connector 132"/>
              <p:cNvCxnSpPr/>
              <p:nvPr/>
            </p:nvCxnSpPr>
            <p:spPr>
              <a:xfrm flipH="1" flipV="1">
                <a:off x="4114800" y="2971800"/>
                <a:ext cx="0" cy="30480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</p:grpSp>
      <p:cxnSp>
        <p:nvCxnSpPr>
          <p:cNvPr id="135" name="Straight Connector 134"/>
          <p:cNvCxnSpPr/>
          <p:nvPr/>
        </p:nvCxnSpPr>
        <p:spPr>
          <a:xfrm>
            <a:off x="2247900" y="3474532"/>
            <a:ext cx="35052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6" name="Straight Connector 135"/>
          <p:cNvCxnSpPr/>
          <p:nvPr/>
        </p:nvCxnSpPr>
        <p:spPr>
          <a:xfrm>
            <a:off x="2598420" y="3268874"/>
            <a:ext cx="0" cy="647699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oval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7" name="Straight Connector 136"/>
          <p:cNvCxnSpPr>
            <a:endCxn id="95" idx="0"/>
          </p:cNvCxnSpPr>
          <p:nvPr/>
        </p:nvCxnSpPr>
        <p:spPr>
          <a:xfrm flipH="1">
            <a:off x="2217420" y="3916573"/>
            <a:ext cx="381000" cy="1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8" name="Straight Connector 137"/>
          <p:cNvCxnSpPr/>
          <p:nvPr/>
        </p:nvCxnSpPr>
        <p:spPr>
          <a:xfrm flipH="1">
            <a:off x="1303020" y="3474532"/>
            <a:ext cx="41148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9" name="Straight Connector 138"/>
          <p:cNvCxnSpPr/>
          <p:nvPr/>
        </p:nvCxnSpPr>
        <p:spPr>
          <a:xfrm>
            <a:off x="1303020" y="3268874"/>
            <a:ext cx="0" cy="647699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0" name="Straight Connector 139"/>
          <p:cNvCxnSpPr>
            <a:endCxn id="95" idx="3"/>
          </p:cNvCxnSpPr>
          <p:nvPr/>
        </p:nvCxnSpPr>
        <p:spPr>
          <a:xfrm>
            <a:off x="1303020" y="3916574"/>
            <a:ext cx="38100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41" name="Isosceles Triangle 140"/>
          <p:cNvSpPr/>
          <p:nvPr/>
        </p:nvSpPr>
        <p:spPr>
          <a:xfrm rot="5400000">
            <a:off x="2947765" y="3785830"/>
            <a:ext cx="533400" cy="533400"/>
          </a:xfrm>
          <a:prstGeom prst="triangle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kern="0" smtClean="0">
              <a:solidFill>
                <a:prstClr val="white"/>
              </a:solidFill>
              <a:latin typeface="Baskerville Old Face" panose="02020602080505020303" pitchFamily="18" charset="0"/>
              <a:ea typeface="Microsoft YaHei"/>
            </a:endParaRPr>
          </a:p>
        </p:txBody>
      </p:sp>
      <p:cxnSp>
        <p:nvCxnSpPr>
          <p:cNvPr id="142" name="Straight Connector 141"/>
          <p:cNvCxnSpPr/>
          <p:nvPr/>
        </p:nvCxnSpPr>
        <p:spPr>
          <a:xfrm>
            <a:off x="2598420" y="3916573"/>
            <a:ext cx="349345" cy="47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3" name="Straight Arrow Connector 142"/>
          <p:cNvCxnSpPr/>
          <p:nvPr/>
        </p:nvCxnSpPr>
        <p:spPr>
          <a:xfrm>
            <a:off x="2771800" y="4183274"/>
            <a:ext cx="175965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44" name="TextBox 143"/>
          <p:cNvSpPr txBox="1"/>
          <p:nvPr/>
        </p:nvSpPr>
        <p:spPr>
          <a:xfrm>
            <a:off x="2170812" y="5517232"/>
            <a:ext cx="1249060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200" dirty="0" smtClean="0">
                <a:solidFill>
                  <a:prstClr val="black"/>
                </a:solidFill>
                <a:latin typeface="Baskerville Old Face" panose="02020602080505020303" pitchFamily="18" charset="0"/>
                <a:ea typeface="Microsoft YaHei"/>
              </a:rPr>
              <a:t>Global threshold </a:t>
            </a:r>
          </a:p>
        </p:txBody>
      </p:sp>
      <p:cxnSp>
        <p:nvCxnSpPr>
          <p:cNvPr id="145" name="Elbow Connector 144"/>
          <p:cNvCxnSpPr/>
          <p:nvPr/>
        </p:nvCxnSpPr>
        <p:spPr>
          <a:xfrm rot="10800000" flipV="1">
            <a:off x="3001114" y="3957278"/>
            <a:ext cx="217715" cy="190501"/>
          </a:xfrm>
          <a:prstGeom prst="bentConnector3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7" name="Straight Connector 146"/>
          <p:cNvCxnSpPr/>
          <p:nvPr/>
        </p:nvCxnSpPr>
        <p:spPr>
          <a:xfrm>
            <a:off x="769620" y="3916573"/>
            <a:ext cx="53340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oval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52" name="Straight Connector 151"/>
          <p:cNvCxnSpPr>
            <a:stCxn id="141" idx="0"/>
          </p:cNvCxnSpPr>
          <p:nvPr/>
        </p:nvCxnSpPr>
        <p:spPr>
          <a:xfrm flipV="1">
            <a:off x="3481165" y="4052528"/>
            <a:ext cx="298747" cy="2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55" name="Straight Connector 154"/>
          <p:cNvCxnSpPr/>
          <p:nvPr/>
        </p:nvCxnSpPr>
        <p:spPr>
          <a:xfrm>
            <a:off x="3962400" y="5232486"/>
            <a:ext cx="2514600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ys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56" name="Straight Connector 155"/>
          <p:cNvCxnSpPr/>
          <p:nvPr/>
        </p:nvCxnSpPr>
        <p:spPr>
          <a:xfrm flipH="1">
            <a:off x="381000" y="5232486"/>
            <a:ext cx="3581400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ys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57" name="TextBox 156"/>
          <p:cNvSpPr txBox="1"/>
          <p:nvPr/>
        </p:nvSpPr>
        <p:spPr>
          <a:xfrm>
            <a:off x="1066800" y="2294964"/>
            <a:ext cx="1958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 smtClean="0">
                <a:solidFill>
                  <a:prstClr val="black"/>
                </a:solidFill>
                <a:latin typeface="Baskerville Old Face" panose="02020602080505020303" pitchFamily="18" charset="0"/>
                <a:ea typeface="Microsoft YaHei"/>
              </a:rPr>
              <a:t>Front-end (Analog)</a:t>
            </a:r>
            <a:endParaRPr lang="en-GB" dirty="0">
              <a:solidFill>
                <a:prstClr val="black"/>
              </a:solidFill>
              <a:latin typeface="Baskerville Old Face" panose="02020602080505020303" pitchFamily="18" charset="0"/>
              <a:ea typeface="Microsoft YaHei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1613093" y="2707846"/>
            <a:ext cx="780983" cy="461665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800" kern="0" dirty="0" smtClean="0">
                <a:solidFill>
                  <a:prstClr val="white"/>
                </a:solidFill>
                <a:latin typeface="Baskerville Old Face" panose="02020602080505020303" pitchFamily="18" charset="0"/>
                <a:ea typeface="Microsoft YaHei"/>
              </a:rPr>
              <a:t>Leakage</a:t>
            </a:r>
          </a:p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800" kern="0" dirty="0" smtClean="0">
                <a:solidFill>
                  <a:prstClr val="white"/>
                </a:solidFill>
                <a:latin typeface="Baskerville Old Face" panose="02020602080505020303" pitchFamily="18" charset="0"/>
                <a:ea typeface="Microsoft YaHei"/>
              </a:rPr>
              <a:t>Current</a:t>
            </a:r>
          </a:p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800" kern="0" dirty="0" smtClean="0">
                <a:solidFill>
                  <a:prstClr val="white"/>
                </a:solidFill>
                <a:latin typeface="Baskerville Old Face" panose="02020602080505020303" pitchFamily="18" charset="0"/>
                <a:ea typeface="Microsoft YaHei"/>
              </a:rPr>
              <a:t>compensation</a:t>
            </a:r>
            <a:endParaRPr lang="en-GB" sz="800" kern="0" dirty="0" smtClean="0">
              <a:solidFill>
                <a:prstClr val="white"/>
              </a:solidFill>
              <a:latin typeface="Baskerville Old Face" panose="02020602080505020303" pitchFamily="18" charset="0"/>
              <a:ea typeface="Microsoft YaHei"/>
            </a:endParaRPr>
          </a:p>
        </p:txBody>
      </p:sp>
      <p:cxnSp>
        <p:nvCxnSpPr>
          <p:cNvPr id="165" name="Straight Connector 164"/>
          <p:cNvCxnSpPr/>
          <p:nvPr/>
        </p:nvCxnSpPr>
        <p:spPr>
          <a:xfrm flipV="1">
            <a:off x="1303020" y="2938678"/>
            <a:ext cx="0" cy="535854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oval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66" name="Straight Connector 165"/>
          <p:cNvCxnSpPr>
            <a:endCxn id="164" idx="1"/>
          </p:cNvCxnSpPr>
          <p:nvPr/>
        </p:nvCxnSpPr>
        <p:spPr>
          <a:xfrm>
            <a:off x="1303020" y="2938678"/>
            <a:ext cx="310073" cy="1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67" name="Straight Connector 166"/>
          <p:cNvCxnSpPr/>
          <p:nvPr/>
        </p:nvCxnSpPr>
        <p:spPr>
          <a:xfrm flipV="1">
            <a:off x="2598420" y="2938678"/>
            <a:ext cx="0" cy="535854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oval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68" name="Straight Connector 167"/>
          <p:cNvCxnSpPr>
            <a:endCxn id="164" idx="3"/>
          </p:cNvCxnSpPr>
          <p:nvPr/>
        </p:nvCxnSpPr>
        <p:spPr>
          <a:xfrm flipH="1">
            <a:off x="2394076" y="2938678"/>
            <a:ext cx="204344" cy="1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69" name="TextBox 168"/>
          <p:cNvSpPr txBox="1"/>
          <p:nvPr/>
        </p:nvSpPr>
        <p:spPr>
          <a:xfrm>
            <a:off x="1619672" y="3770948"/>
            <a:ext cx="6303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050" dirty="0" smtClean="0">
                <a:solidFill>
                  <a:schemeClr val="bg1"/>
                </a:solidFill>
                <a:latin typeface="Baskerville Old Face" panose="02020602080505020303" pitchFamily="18" charset="0"/>
                <a:ea typeface="Microsoft YaHei"/>
              </a:rPr>
              <a:t>Preamp</a:t>
            </a:r>
            <a:endParaRPr lang="en-GB" sz="1050" dirty="0">
              <a:solidFill>
                <a:schemeClr val="bg1"/>
              </a:solidFill>
              <a:latin typeface="Baskerville Old Face" panose="02020602080505020303" pitchFamily="18" charset="0"/>
              <a:ea typeface="Microsoft YaHei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340204" y="3199656"/>
            <a:ext cx="574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smtClean="0">
                <a:solidFill>
                  <a:prstClr val="black"/>
                </a:solidFill>
                <a:latin typeface="Baskerville Old Face" panose="02020602080505020303" pitchFamily="18" charset="0"/>
                <a:ea typeface="Microsoft YaHei"/>
              </a:rPr>
              <a:t>Input</a:t>
            </a:r>
          </a:p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smtClean="0">
                <a:solidFill>
                  <a:prstClr val="black"/>
                </a:solidFill>
                <a:latin typeface="Baskerville Old Face" panose="02020602080505020303" pitchFamily="18" charset="0"/>
                <a:ea typeface="Microsoft YaHei"/>
              </a:rPr>
              <a:t>pad</a:t>
            </a:r>
            <a:endParaRPr lang="en-GB" sz="1400" dirty="0">
              <a:solidFill>
                <a:prstClr val="black"/>
              </a:solidFill>
              <a:latin typeface="Baskerville Old Face" panose="02020602080505020303" pitchFamily="18" charset="0"/>
              <a:ea typeface="Microsoft YaHei"/>
            </a:endParaRPr>
          </a:p>
        </p:txBody>
      </p:sp>
      <p:cxnSp>
        <p:nvCxnSpPr>
          <p:cNvPr id="184" name="Straight Arrow Connector 183"/>
          <p:cNvCxnSpPr/>
          <p:nvPr/>
        </p:nvCxnSpPr>
        <p:spPr>
          <a:xfrm>
            <a:off x="464820" y="2276872"/>
            <a:ext cx="6012180" cy="0"/>
          </a:xfrm>
          <a:prstGeom prst="straightConnector1">
            <a:avLst/>
          </a:prstGeom>
          <a:noFill/>
          <a:ln w="38100" cap="flat" cmpd="sng" algn="ctr">
            <a:solidFill>
              <a:srgbClr val="9BBB59"/>
            </a:solidFill>
            <a:prstDash val="solid"/>
            <a:headEnd type="arrow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85" name="TextBox 184"/>
          <p:cNvSpPr txBox="1"/>
          <p:nvPr/>
        </p:nvSpPr>
        <p:spPr>
          <a:xfrm>
            <a:off x="3247678" y="1783377"/>
            <a:ext cx="662361" cy="3077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askerville Old Face" panose="02020602080505020303" pitchFamily="18" charset="0"/>
              </a:rPr>
              <a:t>1 pixel</a:t>
            </a: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askerville Old Face" panose="02020602080505020303" pitchFamily="18" charset="0"/>
            </a:endParaRPr>
          </a:p>
        </p:txBody>
      </p:sp>
      <p:cxnSp>
        <p:nvCxnSpPr>
          <p:cNvPr id="191" name="Straight Connector 190"/>
          <p:cNvCxnSpPr/>
          <p:nvPr/>
        </p:nvCxnSpPr>
        <p:spPr>
          <a:xfrm>
            <a:off x="2771800" y="4194471"/>
            <a:ext cx="0" cy="1317261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" name="Octagon 2"/>
          <p:cNvSpPr/>
          <p:nvPr/>
        </p:nvSpPr>
        <p:spPr>
          <a:xfrm>
            <a:off x="395868" y="3723098"/>
            <a:ext cx="388620" cy="387044"/>
          </a:xfrm>
          <a:prstGeom prst="octag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grpSp>
        <p:nvGrpSpPr>
          <p:cNvPr id="90" name="Group 89"/>
          <p:cNvGrpSpPr/>
          <p:nvPr/>
        </p:nvGrpSpPr>
        <p:grpSpPr>
          <a:xfrm rot="16200000">
            <a:off x="883920" y="4389304"/>
            <a:ext cx="533400" cy="304800"/>
            <a:chOff x="3200400" y="2895600"/>
            <a:chExt cx="533400" cy="304800"/>
          </a:xfrm>
        </p:grpSpPr>
        <p:cxnSp>
          <p:nvCxnSpPr>
            <p:cNvPr id="91" name="Straight Connector 90"/>
            <p:cNvCxnSpPr/>
            <p:nvPr/>
          </p:nvCxnSpPr>
          <p:spPr>
            <a:xfrm>
              <a:off x="3200400" y="3048000"/>
              <a:ext cx="228600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2" name="Straight Connector 91"/>
            <p:cNvCxnSpPr/>
            <p:nvPr/>
          </p:nvCxnSpPr>
          <p:spPr>
            <a:xfrm flipV="1">
              <a:off x="3429000" y="2895600"/>
              <a:ext cx="0" cy="30480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93" name="Group 92"/>
            <p:cNvGrpSpPr/>
            <p:nvPr/>
          </p:nvGrpSpPr>
          <p:grpSpPr>
            <a:xfrm flipH="1">
              <a:off x="3505200" y="2895600"/>
              <a:ext cx="228600" cy="304800"/>
              <a:chOff x="3886200" y="2971800"/>
              <a:chExt cx="228600" cy="304800"/>
            </a:xfrm>
          </p:grpSpPr>
          <p:cxnSp>
            <p:nvCxnSpPr>
              <p:cNvPr id="94" name="Straight Connector 93"/>
              <p:cNvCxnSpPr/>
              <p:nvPr/>
            </p:nvCxnSpPr>
            <p:spPr>
              <a:xfrm flipH="1">
                <a:off x="3886200" y="3124200"/>
                <a:ext cx="228600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96" name="Straight Connector 95"/>
              <p:cNvCxnSpPr/>
              <p:nvPr/>
            </p:nvCxnSpPr>
            <p:spPr>
              <a:xfrm flipH="1" flipV="1">
                <a:off x="4114800" y="2971800"/>
                <a:ext cx="0" cy="30480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</p:grpSp>
      <p:cxnSp>
        <p:nvCxnSpPr>
          <p:cNvPr id="97" name="Straight Arrow Connector 96"/>
          <p:cNvCxnSpPr/>
          <p:nvPr/>
        </p:nvCxnSpPr>
        <p:spPr>
          <a:xfrm flipV="1">
            <a:off x="998220" y="4978130"/>
            <a:ext cx="0" cy="54000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8" name="Straight Arrow Connector 97"/>
          <p:cNvCxnSpPr/>
          <p:nvPr/>
        </p:nvCxnSpPr>
        <p:spPr>
          <a:xfrm flipV="1">
            <a:off x="1331084" y="4978129"/>
            <a:ext cx="0" cy="54000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99" name="TextBox 98"/>
          <p:cNvSpPr txBox="1"/>
          <p:nvPr/>
        </p:nvSpPr>
        <p:spPr>
          <a:xfrm>
            <a:off x="767253" y="5507354"/>
            <a:ext cx="478016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dirty="0" err="1" smtClean="0">
                <a:solidFill>
                  <a:prstClr val="black"/>
                </a:solidFill>
                <a:latin typeface="Baskerville Old Face" panose="02020602080505020303" pitchFamily="18" charset="0"/>
              </a:rPr>
              <a:t>TpA</a:t>
            </a:r>
            <a:endParaRPr lang="en-GB" sz="1200" dirty="0">
              <a:solidFill>
                <a:prstClr val="black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120898" y="5507354"/>
            <a:ext cx="474810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dirty="0" err="1" smtClean="0">
                <a:solidFill>
                  <a:prstClr val="black"/>
                </a:solidFill>
                <a:latin typeface="Baskerville Old Face" panose="02020602080505020303" pitchFamily="18" charset="0"/>
              </a:rPr>
              <a:t>TpB</a:t>
            </a:r>
            <a:endParaRPr lang="en-GB" sz="1200" dirty="0">
              <a:solidFill>
                <a:prstClr val="black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101" name="Straight Arrow Connector 100"/>
          <p:cNvCxnSpPr/>
          <p:nvPr/>
        </p:nvCxnSpPr>
        <p:spPr>
          <a:xfrm flipH="1" flipV="1">
            <a:off x="1154542" y="4799237"/>
            <a:ext cx="176542" cy="178894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9" name="Arc 18"/>
          <p:cNvSpPr/>
          <p:nvPr/>
        </p:nvSpPr>
        <p:spPr>
          <a:xfrm rot="6582075">
            <a:off x="1012412" y="4630948"/>
            <a:ext cx="332864" cy="267855"/>
          </a:xfrm>
          <a:prstGeom prst="arc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Baskerville Old Face" panose="02020602080505020303" pitchFamily="18" charset="0"/>
            </a:endParaRPr>
          </a:p>
        </p:txBody>
      </p:sp>
      <p:cxnSp>
        <p:nvCxnSpPr>
          <p:cNvPr id="104" name="Straight Arrow Connector 103"/>
          <p:cNvCxnSpPr/>
          <p:nvPr/>
        </p:nvCxnSpPr>
        <p:spPr>
          <a:xfrm flipH="1" flipV="1">
            <a:off x="1150620" y="4092268"/>
            <a:ext cx="92193" cy="152914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06" name="Straight Arrow Connector 105"/>
          <p:cNvCxnSpPr/>
          <p:nvPr/>
        </p:nvCxnSpPr>
        <p:spPr>
          <a:xfrm flipV="1">
            <a:off x="1150619" y="3916573"/>
            <a:ext cx="0" cy="175695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oval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71" name="Rectangular Callout 70"/>
          <p:cNvSpPr/>
          <p:nvPr/>
        </p:nvSpPr>
        <p:spPr>
          <a:xfrm>
            <a:off x="431540" y="4185084"/>
            <a:ext cx="571500" cy="189332"/>
          </a:xfrm>
          <a:prstGeom prst="wedgeRectCallout">
            <a:avLst>
              <a:gd name="adj1" fmla="val 72109"/>
              <a:gd name="adj2" fmla="val -32715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b="1" dirty="0" err="1" smtClean="0">
                <a:latin typeface="Baskerville Old Face" panose="02020602080505020303" pitchFamily="18" charset="0"/>
              </a:rPr>
              <a:t>TestBit</a:t>
            </a:r>
            <a:endParaRPr lang="en-GB" sz="1000" b="1" dirty="0">
              <a:latin typeface="Baskerville Old Face" panose="02020602080505020303" pitchFamily="18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5076056" y="3934797"/>
            <a:ext cx="12961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200" dirty="0" smtClean="0">
                <a:solidFill>
                  <a:prstClr val="white"/>
                </a:solidFill>
                <a:latin typeface="Baskerville Old Face" panose="02020602080505020303" pitchFamily="18" charset="0"/>
                <a:ea typeface="Microsoft YaHei"/>
              </a:rPr>
              <a:t>Counters </a:t>
            </a:r>
          </a:p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200" dirty="0" smtClean="0">
                <a:solidFill>
                  <a:prstClr val="white"/>
                </a:solidFill>
                <a:latin typeface="Baskerville Old Face" panose="02020602080505020303" pitchFamily="18" charset="0"/>
                <a:ea typeface="Microsoft YaHei"/>
              </a:rPr>
              <a:t>&amp; </a:t>
            </a:r>
          </a:p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200" dirty="0" smtClean="0">
                <a:solidFill>
                  <a:prstClr val="white"/>
                </a:solidFill>
                <a:latin typeface="Baskerville Old Face" panose="02020602080505020303" pitchFamily="18" charset="0"/>
                <a:ea typeface="Microsoft YaHei"/>
              </a:rPr>
              <a:t>Latches</a:t>
            </a:r>
            <a:endParaRPr lang="en-GB" sz="1200" dirty="0">
              <a:solidFill>
                <a:prstClr val="white"/>
              </a:solidFill>
              <a:latin typeface="Baskerville Old Face" panose="02020602080505020303" pitchFamily="18" charset="0"/>
              <a:ea typeface="Microsoft YaHei"/>
            </a:endParaRPr>
          </a:p>
        </p:txBody>
      </p:sp>
      <p:sp>
        <p:nvSpPr>
          <p:cNvPr id="120" name="Rectangular Callout 119"/>
          <p:cNvSpPr/>
          <p:nvPr/>
        </p:nvSpPr>
        <p:spPr>
          <a:xfrm>
            <a:off x="2709238" y="3093691"/>
            <a:ext cx="801466" cy="343702"/>
          </a:xfrm>
          <a:prstGeom prst="wedgeRectCallout">
            <a:avLst>
              <a:gd name="adj1" fmla="val 15878"/>
              <a:gd name="adj2" fmla="val -95325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prstClr val="black"/>
                </a:solidFill>
                <a:latin typeface="Baskerville Old Face" panose="02020602080505020303" pitchFamily="18" charset="0"/>
              </a:rPr>
              <a:t>4-bit Local</a:t>
            </a:r>
          </a:p>
          <a:p>
            <a:pPr algn="ctr"/>
            <a:r>
              <a:rPr lang="en-GB" sz="1000" b="1" dirty="0">
                <a:solidFill>
                  <a:prstClr val="black"/>
                </a:solidFill>
                <a:latin typeface="Baskerville Old Face" panose="02020602080505020303" pitchFamily="18" charset="0"/>
              </a:rPr>
              <a:t>Threshold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493340" y="4237347"/>
            <a:ext cx="12158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smtClean="0">
                <a:solidFill>
                  <a:prstClr val="black"/>
                </a:solidFill>
                <a:latin typeface="Baskerville Old Face" panose="02020602080505020303" pitchFamily="18" charset="0"/>
                <a:ea typeface="Microsoft YaHei"/>
              </a:rPr>
              <a:t>~43 mV/</a:t>
            </a:r>
            <a:r>
              <a:rPr lang="en-US" sz="1400" dirty="0" err="1" smtClean="0">
                <a:solidFill>
                  <a:prstClr val="black"/>
                </a:solidFill>
                <a:latin typeface="Baskerville Old Face" panose="02020602080505020303" pitchFamily="18" charset="0"/>
                <a:ea typeface="Microsoft YaHei"/>
              </a:rPr>
              <a:t>ke</a:t>
            </a:r>
            <a:r>
              <a:rPr lang="en-US" sz="1400" baseline="30000" dirty="0" smtClean="0">
                <a:solidFill>
                  <a:prstClr val="black"/>
                </a:solidFill>
                <a:latin typeface="Baskerville Old Face" panose="02020602080505020303" pitchFamily="18" charset="0"/>
                <a:ea typeface="Microsoft YaHei"/>
              </a:rPr>
              <a:t>-</a:t>
            </a:r>
          </a:p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smtClean="0">
                <a:solidFill>
                  <a:prstClr val="black"/>
                </a:solidFill>
                <a:latin typeface="Baskerville Old Face" panose="02020602080505020303" pitchFamily="18" charset="0"/>
                <a:ea typeface="Microsoft YaHei"/>
              </a:rPr>
              <a:t>(Cdet = 50 </a:t>
            </a:r>
            <a:r>
              <a:rPr lang="en-US" sz="1400" dirty="0" err="1" smtClean="0">
                <a:solidFill>
                  <a:prstClr val="black"/>
                </a:solidFill>
                <a:latin typeface="Baskerville Old Face" panose="02020602080505020303" pitchFamily="18" charset="0"/>
                <a:ea typeface="Microsoft YaHei"/>
              </a:rPr>
              <a:t>fF</a:t>
            </a:r>
            <a:r>
              <a:rPr lang="en-US" sz="1400" dirty="0" smtClean="0">
                <a:solidFill>
                  <a:prstClr val="black"/>
                </a:solidFill>
                <a:latin typeface="Baskerville Old Face" panose="02020602080505020303" pitchFamily="18" charset="0"/>
                <a:ea typeface="Microsoft YaHei"/>
              </a:rPr>
              <a:t>)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GB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8</a:t>
            </a:fld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3353658" y="2294964"/>
            <a:ext cx="2890805" cy="3099630"/>
            <a:chOff x="3353658" y="2294964"/>
            <a:chExt cx="2890805" cy="3099630"/>
          </a:xfrm>
        </p:grpSpPr>
        <p:cxnSp>
          <p:nvCxnSpPr>
            <p:cNvPr id="149" name="Straight Connector 148"/>
            <p:cNvCxnSpPr/>
            <p:nvPr/>
          </p:nvCxnSpPr>
          <p:spPr>
            <a:xfrm flipV="1">
              <a:off x="3527884" y="2371164"/>
              <a:ext cx="0" cy="3023430"/>
            </a:xfrm>
            <a:prstGeom prst="line">
              <a:avLst/>
            </a:prstGeom>
            <a:noFill/>
            <a:ln w="25400" cap="flat" cmpd="sng" algn="ctr">
              <a:solidFill>
                <a:srgbClr val="4F81BD"/>
              </a:solidFill>
              <a:prstDash val="sysDash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18" name="Straight Arrow Connector 117"/>
            <p:cNvCxnSpPr/>
            <p:nvPr/>
          </p:nvCxnSpPr>
          <p:spPr>
            <a:xfrm flipV="1">
              <a:off x="3780284" y="3916573"/>
              <a:ext cx="143644" cy="135958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32" name="Rectangular Callout 131"/>
            <p:cNvSpPr/>
            <p:nvPr/>
          </p:nvSpPr>
          <p:spPr>
            <a:xfrm>
              <a:off x="3353658" y="4213502"/>
              <a:ext cx="684942" cy="145704"/>
            </a:xfrm>
            <a:prstGeom prst="wedgeRectCallout">
              <a:avLst>
                <a:gd name="adj1" fmla="val 19202"/>
                <a:gd name="adj2" fmla="val -138978"/>
              </a:avLst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b="1" dirty="0" err="1" smtClean="0">
                  <a:latin typeface="Baskerville Old Face" panose="02020602080505020303" pitchFamily="18" charset="0"/>
                </a:rPr>
                <a:t>MaskBit</a:t>
              </a:r>
              <a:endParaRPr lang="en-GB" sz="1000" b="1" dirty="0">
                <a:latin typeface="Baskerville Old Face" panose="02020602080505020303" pitchFamily="18" charset="0"/>
              </a:endParaRPr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4114800" y="3790781"/>
              <a:ext cx="685800" cy="903323"/>
            </a:xfrm>
            <a:prstGeom prst="rect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kern="0" smtClean="0">
                <a:solidFill>
                  <a:prstClr val="white"/>
                </a:solidFill>
                <a:latin typeface="Baskerville Old Face" panose="02020602080505020303" pitchFamily="18" charset="0"/>
                <a:ea typeface="Microsoft YaHei"/>
              </a:endParaRPr>
            </a:p>
          </p:txBody>
        </p:sp>
        <p:cxnSp>
          <p:nvCxnSpPr>
            <p:cNvPr id="125" name="Straight Connector 124"/>
            <p:cNvCxnSpPr/>
            <p:nvPr/>
          </p:nvCxnSpPr>
          <p:spPr>
            <a:xfrm flipV="1">
              <a:off x="3923928" y="4058978"/>
              <a:ext cx="180000" cy="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51" name="Straight Connector 150"/>
            <p:cNvCxnSpPr/>
            <p:nvPr/>
          </p:nvCxnSpPr>
          <p:spPr>
            <a:xfrm>
              <a:off x="4800600" y="4145045"/>
              <a:ext cx="444653" cy="4035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arrow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58" name="TextBox 157"/>
            <p:cNvSpPr txBox="1"/>
            <p:nvPr/>
          </p:nvSpPr>
          <p:spPr>
            <a:xfrm>
              <a:off x="4194407" y="2294964"/>
              <a:ext cx="19040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dirty="0" smtClean="0">
                  <a:solidFill>
                    <a:prstClr val="black"/>
                  </a:solidFill>
                  <a:latin typeface="Baskerville Old Face" panose="02020602080505020303" pitchFamily="18" charset="0"/>
                  <a:ea typeface="Microsoft YaHei"/>
                </a:rPr>
                <a:t>Front-end (Digital)</a:t>
              </a:r>
              <a:endParaRPr lang="en-GB" dirty="0">
                <a:solidFill>
                  <a:prstClr val="black"/>
                </a:solidFill>
                <a:latin typeface="Baskerville Old Face" panose="02020602080505020303" pitchFamily="18" charset="0"/>
                <a:ea typeface="Microsoft YaHei"/>
              </a:endParaRP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4128123" y="3789040"/>
              <a:ext cx="65915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>
                  <a:solidFill>
                    <a:prstClr val="white"/>
                  </a:solidFill>
                  <a:latin typeface="Baskerville Old Face" panose="02020602080505020303" pitchFamily="18" charset="0"/>
                  <a:ea typeface="Microsoft YaHei"/>
                </a:rPr>
                <a:t>Synch.</a:t>
              </a:r>
            </a:p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>
                  <a:solidFill>
                    <a:prstClr val="white"/>
                  </a:solidFill>
                  <a:latin typeface="Baskerville Old Face" panose="02020602080505020303" pitchFamily="18" charset="0"/>
                  <a:ea typeface="Microsoft YaHei"/>
                </a:rPr>
                <a:t>&amp;</a:t>
              </a:r>
            </a:p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>
                  <a:solidFill>
                    <a:prstClr val="white"/>
                  </a:solidFill>
                  <a:latin typeface="Baskerville Old Face" panose="02020602080505020303" pitchFamily="18" charset="0"/>
                  <a:ea typeface="Microsoft YaHei"/>
                </a:rPr>
                <a:t>Clock </a:t>
              </a:r>
            </a:p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>
                  <a:solidFill>
                    <a:prstClr val="white"/>
                  </a:solidFill>
                  <a:latin typeface="Baskerville Old Face" panose="02020602080505020303" pitchFamily="18" charset="0"/>
                  <a:ea typeface="Microsoft YaHei"/>
                </a:rPr>
                <a:t>gating</a:t>
              </a:r>
              <a:endParaRPr lang="en-GB" sz="1400" dirty="0">
                <a:solidFill>
                  <a:prstClr val="white"/>
                </a:solidFill>
                <a:latin typeface="Baskerville Old Face" panose="02020602080505020303" pitchFamily="18" charset="0"/>
                <a:ea typeface="Microsoft YaHei"/>
              </a:endParaRPr>
            </a:p>
          </p:txBody>
        </p:sp>
        <p:sp>
          <p:nvSpPr>
            <p:cNvPr id="189" name="Rectangle 188"/>
            <p:cNvSpPr/>
            <p:nvPr/>
          </p:nvSpPr>
          <p:spPr>
            <a:xfrm>
              <a:off x="5235861" y="2811037"/>
              <a:ext cx="976534" cy="648828"/>
            </a:xfrm>
            <a:prstGeom prst="rect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kern="0" smtClean="0">
                <a:solidFill>
                  <a:prstClr val="white"/>
                </a:solidFill>
                <a:latin typeface="Baskerville Old Face" panose="02020602080505020303" pitchFamily="18" charset="0"/>
                <a:ea typeface="Microsoft YaHei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203793" y="2843063"/>
              <a:ext cx="1040670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>
                  <a:solidFill>
                    <a:schemeClr val="bg1"/>
                  </a:solidFill>
                  <a:latin typeface="Baskerville Old Face" panose="02020602080505020303" pitchFamily="18" charset="0"/>
                </a:rPr>
                <a:t>ToT</a:t>
              </a:r>
              <a:endParaRPr lang="en-US" sz="1600" dirty="0" smtClean="0">
                <a:solidFill>
                  <a:schemeClr val="bg1"/>
                </a:solidFill>
                <a:latin typeface="Baskerville Old Face" panose="02020602080505020303" pitchFamily="18" charset="0"/>
              </a:endParaRPr>
            </a:p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Baskerville Old Face" panose="02020602080505020303" pitchFamily="18" charset="0"/>
                </a:rPr>
                <a:t>Threshold</a:t>
              </a:r>
              <a:endParaRPr lang="en-GB" sz="1600" dirty="0" smtClean="0">
                <a:solidFill>
                  <a:schemeClr val="bg1"/>
                </a:solidFill>
                <a:latin typeface="Baskerville Old Face" panose="02020602080505020303" pitchFamily="18" charset="0"/>
              </a:endParaRPr>
            </a:p>
          </p:txBody>
        </p:sp>
        <p:sp>
          <p:nvSpPr>
            <p:cNvPr id="192" name="Rectangle 191"/>
            <p:cNvSpPr/>
            <p:nvPr/>
          </p:nvSpPr>
          <p:spPr>
            <a:xfrm>
              <a:off x="5235861" y="3886423"/>
              <a:ext cx="976534" cy="648828"/>
            </a:xfrm>
            <a:prstGeom prst="rect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kern="0" smtClean="0">
                <a:solidFill>
                  <a:prstClr val="white"/>
                </a:solidFill>
                <a:latin typeface="Baskerville Old Face" panose="02020602080505020303" pitchFamily="18" charset="0"/>
                <a:ea typeface="Microsoft YaHei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364895" y="3902952"/>
              <a:ext cx="7184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Baskerville Old Face" panose="02020602080505020303" pitchFamily="18" charset="0"/>
                </a:rPr>
                <a:t>6-bit</a:t>
              </a:r>
            </a:p>
            <a:p>
              <a:r>
                <a:rPr lang="en-US" dirty="0" smtClean="0">
                  <a:solidFill>
                    <a:schemeClr val="bg1"/>
                  </a:solidFill>
                  <a:latin typeface="Baskerville Old Face" panose="02020602080505020303" pitchFamily="18" charset="0"/>
                </a:rPr>
                <a:t>LFSR</a:t>
              </a:r>
              <a:endParaRPr lang="en-GB" dirty="0" smtClean="0">
                <a:solidFill>
                  <a:schemeClr val="bg1"/>
                </a:solidFill>
                <a:latin typeface="Baskerville Old Face" panose="02020602080505020303" pitchFamily="18" charset="0"/>
              </a:endParaRPr>
            </a:p>
          </p:txBody>
        </p:sp>
        <p:cxnSp>
          <p:nvCxnSpPr>
            <p:cNvPr id="230" name="Straight Arrow Connector 229"/>
            <p:cNvCxnSpPr>
              <a:stCxn id="192" idx="0"/>
              <a:endCxn id="189" idx="2"/>
            </p:cNvCxnSpPr>
            <p:nvPr/>
          </p:nvCxnSpPr>
          <p:spPr>
            <a:xfrm flipV="1">
              <a:off x="5724128" y="3459865"/>
              <a:ext cx="0" cy="42655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 flipV="1">
              <a:off x="5632786" y="3631756"/>
              <a:ext cx="182684" cy="18268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7" name="Straight Arrow Connector 6"/>
          <p:cNvCxnSpPr>
            <a:stCxn id="120" idx="2"/>
          </p:cNvCxnSpPr>
          <p:nvPr/>
        </p:nvCxnSpPr>
        <p:spPr>
          <a:xfrm>
            <a:off x="3109971" y="3437393"/>
            <a:ext cx="0" cy="4198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4457702" y="1783377"/>
            <a:ext cx="4457698" cy="4547560"/>
            <a:chOff x="4457702" y="1783377"/>
            <a:chExt cx="4457698" cy="4547560"/>
          </a:xfrm>
        </p:grpSpPr>
        <p:sp>
          <p:nvSpPr>
            <p:cNvPr id="190" name="TextBox 189"/>
            <p:cNvSpPr txBox="1"/>
            <p:nvPr/>
          </p:nvSpPr>
          <p:spPr>
            <a:xfrm>
              <a:off x="6552149" y="5869272"/>
              <a:ext cx="750526" cy="46166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GB" sz="1200" dirty="0">
                  <a:solidFill>
                    <a:prstClr val="black"/>
                  </a:solidFill>
                  <a:latin typeface="Baskerville Old Face" panose="02020602080505020303" pitchFamily="18" charset="0"/>
                </a:rPr>
                <a:t>c</a:t>
              </a:r>
              <a:r>
                <a:rPr lang="en-GB" sz="1200" dirty="0" smtClean="0">
                  <a:solidFill>
                    <a:prstClr val="black"/>
                  </a:solidFill>
                  <a:latin typeface="Baskerville Old Face" panose="02020602080505020303" pitchFamily="18" charset="0"/>
                </a:rPr>
                <a:t>lock</a:t>
              </a:r>
            </a:p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GB" sz="1200" dirty="0" smtClean="0">
                  <a:solidFill>
                    <a:prstClr val="black"/>
                  </a:solidFill>
                  <a:latin typeface="Baskerville Old Face" panose="02020602080505020303" pitchFamily="18" charset="0"/>
                </a:rPr>
                <a:t>(40MHz)</a:t>
              </a:r>
              <a:endParaRPr lang="en-GB" sz="1200" dirty="0">
                <a:solidFill>
                  <a:prstClr val="black"/>
                </a:solidFill>
                <a:latin typeface="Baskerville Old Face" panose="02020602080505020303" pitchFamily="18" charset="0"/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4457702" y="1783377"/>
              <a:ext cx="4457698" cy="4277974"/>
              <a:chOff x="4457702" y="1783377"/>
              <a:chExt cx="4457698" cy="4277974"/>
            </a:xfrm>
          </p:grpSpPr>
          <p:cxnSp>
            <p:nvCxnSpPr>
              <p:cNvPr id="153" name="Straight Connector 152"/>
              <p:cNvCxnSpPr/>
              <p:nvPr/>
            </p:nvCxnSpPr>
            <p:spPr>
              <a:xfrm flipV="1">
                <a:off x="6477000" y="2371164"/>
                <a:ext cx="0" cy="3023430"/>
              </a:xfrm>
              <a:prstGeom prst="line">
                <a:avLst/>
              </a:prstGeom>
              <a:noFill/>
              <a:ln w="25400" cap="flat" cmpd="sng" algn="ctr">
                <a:solidFill>
                  <a:srgbClr val="4F81BD"/>
                </a:solidFill>
                <a:prstDash val="sysDash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59" name="TextBox 158"/>
              <p:cNvSpPr txBox="1"/>
              <p:nvPr/>
            </p:nvSpPr>
            <p:spPr>
              <a:xfrm>
                <a:off x="6732240" y="2306608"/>
                <a:ext cx="20079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40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lang="en-US" dirty="0">
                    <a:solidFill>
                      <a:prstClr val="black"/>
                    </a:solidFill>
                    <a:latin typeface="Baskerville Old Face" panose="02020602080505020303" pitchFamily="18" charset="0"/>
                    <a:ea typeface="Microsoft YaHei"/>
                  </a:rPr>
                  <a:t>S</a:t>
                </a:r>
                <a:r>
                  <a:rPr lang="en-US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ea typeface="Microsoft YaHei"/>
                  </a:rPr>
                  <a:t>uper pixel (Digital)</a:t>
                </a:r>
              </a:p>
            </p:txBody>
          </p:sp>
          <p:cxnSp>
            <p:nvCxnSpPr>
              <p:cNvPr id="186" name="Straight Arrow Connector 185"/>
              <p:cNvCxnSpPr/>
              <p:nvPr/>
            </p:nvCxnSpPr>
            <p:spPr>
              <a:xfrm>
                <a:off x="6477000" y="2276872"/>
                <a:ext cx="2438400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F79646"/>
                </a:solidFill>
                <a:prstDash val="solid"/>
                <a:headEnd type="arrow"/>
                <a:tailEnd type="arrow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cxnSp>
          <p:sp>
            <p:nvSpPr>
              <p:cNvPr id="187" name="TextBox 186"/>
              <p:cNvSpPr txBox="1"/>
              <p:nvPr/>
            </p:nvSpPr>
            <p:spPr>
              <a:xfrm>
                <a:off x="6837588" y="1783377"/>
                <a:ext cx="1726096" cy="307777"/>
              </a:xfrm>
              <a:prstGeom prst="rect">
                <a:avLst/>
              </a:pr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askerville Old Face" panose="02020602080505020303" pitchFamily="18" charset="0"/>
                  </a:rPr>
                  <a:t>Common for 8 pixels</a:t>
                </a:r>
                <a:endPara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askerville Old Face" panose="02020602080505020303" pitchFamily="18" charset="0"/>
                </a:endParaRPr>
              </a:p>
            </p:txBody>
          </p:sp>
          <p:cxnSp>
            <p:nvCxnSpPr>
              <p:cNvPr id="179" name="Straight Connector 178"/>
              <p:cNvCxnSpPr/>
              <p:nvPr/>
            </p:nvCxnSpPr>
            <p:spPr>
              <a:xfrm>
                <a:off x="6477000" y="5232486"/>
                <a:ext cx="2438400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4F81BD"/>
                </a:solidFill>
                <a:prstDash val="sysDash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81" name="Straight Arrow Connector 180"/>
              <p:cNvCxnSpPr/>
              <p:nvPr/>
            </p:nvCxnSpPr>
            <p:spPr>
              <a:xfrm flipV="1">
                <a:off x="6927412" y="4781583"/>
                <a:ext cx="0" cy="1087689"/>
              </a:xfrm>
              <a:prstGeom prst="straightConnector1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227" name="Down Arrow 226"/>
              <p:cNvSpPr/>
              <p:nvPr/>
            </p:nvSpPr>
            <p:spPr>
              <a:xfrm rot="10800000">
                <a:off x="7371660" y="3429000"/>
                <a:ext cx="228600" cy="2059358"/>
              </a:xfrm>
              <a:prstGeom prst="downArrow">
                <a:avLst/>
              </a:prstGeom>
              <a:gradFill rotWithShape="1">
                <a:gsLst>
                  <a:gs pos="0">
                    <a:sysClr val="windowText" lastClr="000000">
                      <a:shade val="51000"/>
                      <a:satMod val="130000"/>
                    </a:sysClr>
                  </a:gs>
                  <a:gs pos="80000">
                    <a:sysClr val="windowText" lastClr="000000">
                      <a:shade val="93000"/>
                      <a:satMod val="130000"/>
                    </a:sysClr>
                  </a:gs>
                  <a:gs pos="100000">
                    <a:sysClr val="windowText" lastClr="000000">
                      <a:shade val="94000"/>
                      <a:satMod val="135000"/>
                    </a:sys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vert="vert270" lIns="0" tIns="0" rIns="0" bIns="0" rtlCol="0" anchor="ctr"/>
              <a:lstStyle/>
              <a:p>
                <a:pPr algn="ctr" defTabSz="91440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GB" sz="1400" b="1" kern="0" dirty="0" smtClean="0">
                    <a:solidFill>
                      <a:prstClr val="white"/>
                    </a:solidFill>
                    <a:latin typeface="Baskerville Old Face" panose="02020602080505020303" pitchFamily="18" charset="0"/>
                    <a:ea typeface="Microsoft YaHei"/>
                  </a:rPr>
                  <a:t>9 bits</a:t>
                </a:r>
              </a:p>
            </p:txBody>
          </p:sp>
          <p:cxnSp>
            <p:nvCxnSpPr>
              <p:cNvPr id="160" name="Straight Arrow Connector 159"/>
              <p:cNvCxnSpPr/>
              <p:nvPr/>
            </p:nvCxnSpPr>
            <p:spPr>
              <a:xfrm>
                <a:off x="6232196" y="3135451"/>
                <a:ext cx="923204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62" name="Rectangle 161"/>
              <p:cNvSpPr/>
              <p:nvPr/>
            </p:nvSpPr>
            <p:spPr>
              <a:xfrm>
                <a:off x="7736233" y="3967250"/>
                <a:ext cx="781874" cy="814333"/>
              </a:xfrm>
              <a:prstGeom prst="rect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US" sz="2000" kern="0" dirty="0" smtClean="0">
                    <a:solidFill>
                      <a:prstClr val="white"/>
                    </a:solidFill>
                    <a:latin typeface="Baskerville Old Face" panose="02020602080505020303" pitchFamily="18" charset="0"/>
                    <a:ea typeface="Microsoft YaHei"/>
                  </a:rPr>
                  <a:t>Data node</a:t>
                </a:r>
                <a:endParaRPr lang="en-GB" sz="2000" kern="0" dirty="0" smtClean="0">
                  <a:solidFill>
                    <a:prstClr val="white"/>
                  </a:solidFill>
                  <a:latin typeface="Baskerville Old Face" panose="02020602080505020303" pitchFamily="18" charset="0"/>
                  <a:ea typeface="Microsoft YaHei"/>
                </a:endParaRPr>
              </a:p>
            </p:txBody>
          </p:sp>
          <p:sp>
            <p:nvSpPr>
              <p:cNvPr id="174" name="TextBox 173"/>
              <p:cNvSpPr txBox="1"/>
              <p:nvPr/>
            </p:nvSpPr>
            <p:spPr>
              <a:xfrm>
                <a:off x="7853131" y="5415020"/>
                <a:ext cx="96532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91440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lang="en-US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ea typeface="Microsoft YaHei"/>
                  </a:rPr>
                  <a:t>To</a:t>
                </a:r>
                <a:r>
                  <a:rPr lang="en-US" dirty="0">
                    <a:solidFill>
                      <a:prstClr val="black"/>
                    </a:solidFill>
                    <a:latin typeface="Baskerville Old Face" panose="02020602080505020303" pitchFamily="18" charset="0"/>
                    <a:ea typeface="Microsoft YaHei"/>
                  </a:rPr>
                  <a:t> </a:t>
                </a:r>
                <a:r>
                  <a:rPr lang="en-US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ea typeface="Microsoft YaHei"/>
                  </a:rPr>
                  <a:t>next </a:t>
                </a:r>
              </a:p>
              <a:p>
                <a:pPr algn="ctr" defTabSz="91440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lang="en-US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ea typeface="Microsoft YaHei"/>
                  </a:rPr>
                  <a:t>node</a:t>
                </a:r>
                <a:endParaRPr lang="en-GB" dirty="0">
                  <a:solidFill>
                    <a:prstClr val="black"/>
                  </a:solidFill>
                  <a:latin typeface="Baskerville Old Face" panose="02020602080505020303" pitchFamily="18" charset="0"/>
                  <a:ea typeface="Microsoft YaHei"/>
                </a:endParaRPr>
              </a:p>
            </p:txBody>
          </p:sp>
          <p:sp>
            <p:nvSpPr>
              <p:cNvPr id="180" name="Down Arrow 179"/>
              <p:cNvSpPr/>
              <p:nvPr/>
            </p:nvSpPr>
            <p:spPr>
              <a:xfrm>
                <a:off x="8100392" y="4781583"/>
                <a:ext cx="228600" cy="706776"/>
              </a:xfrm>
              <a:prstGeom prst="downArrow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vert="vert270" lIns="0" tIns="0" rIns="0" bIns="0" rtlCol="0" anchor="ctr"/>
              <a:lstStyle/>
              <a:p>
                <a:pPr algn="ctr" defTabSz="91440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GB" sz="1050" b="1" kern="0" dirty="0" smtClean="0">
                    <a:solidFill>
                      <a:prstClr val="white"/>
                    </a:solidFill>
                    <a:latin typeface="Baskerville Old Face" panose="02020602080505020303" pitchFamily="18" charset="0"/>
                    <a:ea typeface="Microsoft YaHei"/>
                  </a:rPr>
                  <a:t>23 bits</a:t>
                </a:r>
              </a:p>
            </p:txBody>
          </p:sp>
          <p:cxnSp>
            <p:nvCxnSpPr>
              <p:cNvPr id="150" name="Straight Arrow Connector 149"/>
              <p:cNvCxnSpPr/>
              <p:nvPr/>
            </p:nvCxnSpPr>
            <p:spPr>
              <a:xfrm flipV="1">
                <a:off x="8434592" y="4797152"/>
                <a:ext cx="0" cy="684076"/>
              </a:xfrm>
              <a:prstGeom prst="straightConnector1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headEnd type="arrow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63" name="TextBox 162"/>
              <p:cNvSpPr txBox="1"/>
              <p:nvPr/>
            </p:nvSpPr>
            <p:spPr>
              <a:xfrm rot="5400000">
                <a:off x="8257911" y="5064737"/>
                <a:ext cx="652423" cy="18466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algn="ctr" defTabSz="91440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lang="en-GB" sz="1200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</a:rPr>
                  <a:t>handshake</a:t>
                </a:r>
                <a:endParaRPr lang="en-GB" sz="1200" dirty="0">
                  <a:solidFill>
                    <a:prstClr val="black"/>
                  </a:solidFill>
                  <a:latin typeface="Baskerville Old Face" panose="02020602080505020303" pitchFamily="18" charset="0"/>
                </a:endParaRPr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 flipV="1">
                <a:off x="6637468" y="3044109"/>
                <a:ext cx="182684" cy="182684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6583000" y="2771636"/>
                <a:ext cx="2984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Baskerville Old Face" panose="02020602080505020303" pitchFamily="18" charset="0"/>
                  </a:rPr>
                  <a:t>8</a:t>
                </a:r>
                <a:endParaRPr lang="en-GB" dirty="0" smtClean="0"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6446521" y="3199878"/>
                <a:ext cx="56457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tx2"/>
                    </a:solidFill>
                    <a:latin typeface="Baskerville Old Face" panose="02020602080505020303" pitchFamily="18" charset="0"/>
                  </a:rPr>
                  <a:t>Valid</a:t>
                </a:r>
              </a:p>
              <a:p>
                <a:r>
                  <a:rPr lang="en-US" sz="1400" dirty="0" smtClean="0">
                    <a:solidFill>
                      <a:schemeClr val="tx2"/>
                    </a:solidFill>
                    <a:latin typeface="Baskerville Old Face" panose="02020602080505020303" pitchFamily="18" charset="0"/>
                  </a:rPr>
                  <a:t>event</a:t>
                </a:r>
                <a:endParaRPr lang="en-GB" sz="1400" dirty="0" smtClean="0">
                  <a:solidFill>
                    <a:schemeClr val="tx2"/>
                  </a:solidFill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7155400" y="2771636"/>
                <a:ext cx="872984" cy="657364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7236296" y="2915652"/>
                <a:ext cx="7968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  <a:latin typeface="Baskerville Old Face" panose="02020602080505020303" pitchFamily="18" charset="0"/>
                  </a:rPr>
                  <a:t>FIFO</a:t>
                </a:r>
                <a:endParaRPr lang="en-GB" dirty="0" smtClean="0">
                  <a:solidFill>
                    <a:schemeClr val="bg1"/>
                  </a:solidFill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193" name="Down Arrow 192"/>
              <p:cNvSpPr/>
              <p:nvPr/>
            </p:nvSpPr>
            <p:spPr>
              <a:xfrm>
                <a:off x="8100392" y="2675940"/>
                <a:ext cx="222175" cy="1299710"/>
              </a:xfrm>
              <a:prstGeom prst="downArrow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vert="vert270" lIns="0" tIns="0" rIns="0" bIns="0" rtlCol="0" anchor="ctr"/>
              <a:lstStyle/>
              <a:p>
                <a:pPr algn="ctr" defTabSz="91440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GB" sz="1050" b="1" kern="0" dirty="0" smtClean="0">
                    <a:solidFill>
                      <a:prstClr val="white"/>
                    </a:solidFill>
                    <a:latin typeface="Baskerville Old Face" panose="02020602080505020303" pitchFamily="18" charset="0"/>
                    <a:ea typeface="Microsoft YaHei"/>
                  </a:rPr>
                  <a:t>23 bits</a:t>
                </a:r>
              </a:p>
            </p:txBody>
          </p:sp>
          <p:cxnSp>
            <p:nvCxnSpPr>
              <p:cNvPr id="200" name="Straight Arrow Connector 199"/>
              <p:cNvCxnSpPr/>
              <p:nvPr/>
            </p:nvCxnSpPr>
            <p:spPr>
              <a:xfrm flipV="1">
                <a:off x="8449860" y="2675940"/>
                <a:ext cx="0" cy="1284032"/>
              </a:xfrm>
              <a:prstGeom prst="straightConnector1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headEnd type="arrow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201" name="TextBox 200"/>
              <p:cNvSpPr txBox="1"/>
              <p:nvPr/>
            </p:nvSpPr>
            <p:spPr>
              <a:xfrm rot="5400000">
                <a:off x="8257911" y="3217705"/>
                <a:ext cx="652423" cy="18466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algn="ctr" defTabSz="91440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lang="en-GB" sz="1200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</a:rPr>
                  <a:t>handshake</a:t>
                </a:r>
                <a:endParaRPr lang="en-GB" sz="1200" dirty="0">
                  <a:solidFill>
                    <a:prstClr val="black"/>
                  </a:solidFill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202" name="Down Arrow 201"/>
              <p:cNvSpPr/>
              <p:nvPr/>
            </p:nvSpPr>
            <p:spPr>
              <a:xfrm>
                <a:off x="7799784" y="3437393"/>
                <a:ext cx="228600" cy="519885"/>
              </a:xfrm>
              <a:prstGeom prst="downArrow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vert="vert270" lIns="0" tIns="0" rIns="0" bIns="0" rtlCol="0" anchor="ctr"/>
              <a:lstStyle/>
              <a:p>
                <a:pPr algn="ctr" defTabSz="91440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GB" sz="1050" b="1" kern="0" dirty="0" smtClean="0">
                    <a:solidFill>
                      <a:prstClr val="white"/>
                    </a:solidFill>
                    <a:latin typeface="Baskerville Old Face" panose="02020602080505020303" pitchFamily="18" charset="0"/>
                    <a:ea typeface="Microsoft YaHei"/>
                  </a:rPr>
                  <a:t>23 bits</a:t>
                </a:r>
              </a:p>
            </p:txBody>
          </p:sp>
          <p:sp>
            <p:nvSpPr>
              <p:cNvPr id="224" name="TextBox 223"/>
              <p:cNvSpPr txBox="1"/>
              <p:nvPr/>
            </p:nvSpPr>
            <p:spPr>
              <a:xfrm>
                <a:off x="7058501" y="5488359"/>
                <a:ext cx="8258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2"/>
                    </a:solidFill>
                    <a:latin typeface="Baskerville Old Face" panose="02020602080505020303" pitchFamily="18" charset="0"/>
                  </a:rPr>
                  <a:t>BX ID</a:t>
                </a:r>
                <a:endParaRPr lang="en-GB" dirty="0" smtClean="0">
                  <a:solidFill>
                    <a:schemeClr val="tx2"/>
                  </a:solidFill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 rot="16200000">
                <a:off x="6435130" y="3981704"/>
                <a:ext cx="984565" cy="646331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  <a:latin typeface="Baskerville Old Face" panose="02020602080505020303" pitchFamily="18" charset="0"/>
                  </a:rPr>
                  <a:t>CLOCK</a:t>
                </a:r>
              </a:p>
              <a:p>
                <a:r>
                  <a:rPr lang="en-US" dirty="0" smtClean="0">
                    <a:solidFill>
                      <a:schemeClr val="bg1"/>
                    </a:solidFill>
                    <a:latin typeface="Baskerville Old Face" panose="02020602080505020303" pitchFamily="18" charset="0"/>
                  </a:rPr>
                  <a:t>manager</a:t>
                </a:r>
                <a:endParaRPr lang="en-GB" dirty="0" smtClean="0">
                  <a:solidFill>
                    <a:schemeClr val="bg1"/>
                  </a:solidFill>
                  <a:latin typeface="Baskerville Old Face" panose="02020602080505020303" pitchFamily="18" charset="0"/>
                </a:endParaRPr>
              </a:p>
            </p:txBody>
          </p:sp>
          <p:cxnSp>
            <p:nvCxnSpPr>
              <p:cNvPr id="12" name="Elbow Connector 11"/>
              <p:cNvCxnSpPr>
                <a:endCxn id="176" idx="2"/>
              </p:cNvCxnSpPr>
              <p:nvPr/>
            </p:nvCxnSpPr>
            <p:spPr>
              <a:xfrm rot="10800000">
                <a:off x="4457702" y="4743147"/>
                <a:ext cx="2469711" cy="391824"/>
              </a:xfrm>
              <a:prstGeom prst="bentConnector2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05" name="TextBox 104"/>
          <p:cNvSpPr txBox="1"/>
          <p:nvPr/>
        </p:nvSpPr>
        <p:spPr>
          <a:xfrm>
            <a:off x="1547664" y="3157227"/>
            <a:ext cx="468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smtClean="0">
                <a:solidFill>
                  <a:prstClr val="black"/>
                </a:solidFill>
                <a:latin typeface="Baskerville Old Face" panose="02020602080505020303" pitchFamily="18" charset="0"/>
                <a:ea typeface="Microsoft YaHei"/>
              </a:rPr>
              <a:t>3 </a:t>
            </a:r>
            <a:r>
              <a:rPr lang="en-US" sz="1400" dirty="0" err="1" smtClean="0">
                <a:solidFill>
                  <a:prstClr val="black"/>
                </a:solidFill>
                <a:latin typeface="Baskerville Old Face" panose="02020602080505020303" pitchFamily="18" charset="0"/>
                <a:ea typeface="Microsoft YaHei"/>
              </a:rPr>
              <a:t>fF</a:t>
            </a:r>
            <a:endParaRPr lang="en-GB" sz="1400" baseline="30000" dirty="0">
              <a:solidFill>
                <a:prstClr val="black"/>
              </a:solidFill>
              <a:latin typeface="Baskerville Old Face" panose="02020602080505020303" pitchFamily="18" charset="0"/>
              <a:ea typeface="Microsoft YaHe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190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8532"/>
    </mc:Choice>
    <mc:Fallback xmlns="">
      <p:transition spd="slow" advTm="2085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 Format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5.6.2015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VERTEX 2015 VeloPix ASIC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30227" y="3058294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Packet:</a:t>
            </a:r>
            <a:endParaRPr lang="en-GB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88511" y="3122826"/>
            <a:ext cx="1308716" cy="3048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Baskerville Old Face" panose="02020602080505020303" pitchFamily="18" charset="0"/>
              </a:rPr>
              <a:t>BX ID 9b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97227" y="3122826"/>
            <a:ext cx="1308716" cy="3048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Baskerville Old Face" panose="02020602080505020303" pitchFamily="18" charset="0"/>
              </a:rPr>
              <a:t>SP </a:t>
            </a:r>
            <a:r>
              <a:rPr lang="en-US" sz="1600" dirty="0" err="1" smtClean="0">
                <a:latin typeface="Baskerville Old Face" panose="02020602080505020303" pitchFamily="18" charset="0"/>
              </a:rPr>
              <a:t>addr</a:t>
            </a:r>
            <a:r>
              <a:rPr lang="en-US" sz="1600" dirty="0" smtClean="0">
                <a:latin typeface="Baskerville Old Face" panose="02020602080505020303" pitchFamily="18" charset="0"/>
              </a:rPr>
              <a:t> 13b</a:t>
            </a:r>
            <a:endParaRPr lang="en-GB" sz="1600" dirty="0">
              <a:latin typeface="Baskerville Old Face" panose="02020602080505020303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05943" y="3122826"/>
            <a:ext cx="1308716" cy="3048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latin typeface="Baskerville Old Face" panose="02020602080505020303" pitchFamily="18" charset="0"/>
              </a:rPr>
              <a:t>Hitmap</a:t>
            </a:r>
            <a:r>
              <a:rPr lang="en-US" dirty="0" smtClean="0">
                <a:latin typeface="Baskerville Old Face" panose="02020602080505020303" pitchFamily="18" charset="0"/>
              </a:rPr>
              <a:t> 8b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11" name="Right Brace 10"/>
          <p:cNvSpPr/>
          <p:nvPr/>
        </p:nvSpPr>
        <p:spPr>
          <a:xfrm rot="16200000">
            <a:off x="4437285" y="937809"/>
            <a:ext cx="228600" cy="3926148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99321" y="2460362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30 bits</a:t>
            </a:r>
            <a:endParaRPr lang="en-GB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3610" y="5868574"/>
            <a:ext cx="1931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BX ID = bunch crossing ID/</a:t>
            </a:r>
          </a:p>
          <a:p>
            <a:r>
              <a:rPr lang="en-US" sz="12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time stamp/time-of-arrival</a:t>
            </a:r>
            <a:endParaRPr lang="en-GB" sz="1200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67803" y="3030051"/>
            <a:ext cx="1313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No </a:t>
            </a:r>
            <a:r>
              <a:rPr lang="en-US" sz="2400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ToT</a:t>
            </a:r>
            <a:r>
              <a:rPr lang="en-US" sz="24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!</a:t>
            </a:r>
            <a:endParaRPr lang="en-GB" sz="2400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99104" y="4158777"/>
            <a:ext cx="3137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Grouping 8 hits into one packet</a:t>
            </a:r>
          </a:p>
        </p:txBody>
      </p:sp>
      <p:cxnSp>
        <p:nvCxnSpPr>
          <p:cNvPr id="17" name="Straight Arrow Connector 16"/>
          <p:cNvCxnSpPr>
            <a:stCxn id="15" idx="0"/>
          </p:cNvCxnSpPr>
          <p:nvPr/>
        </p:nvCxnSpPr>
        <p:spPr>
          <a:xfrm flipH="1" flipV="1">
            <a:off x="5860301" y="3427627"/>
            <a:ext cx="807502" cy="7311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488428" y="4283804"/>
            <a:ext cx="1723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Range obtained </a:t>
            </a:r>
          </a:p>
          <a:p>
            <a:r>
              <a:rPr lang="en-US" dirty="0">
                <a:solidFill>
                  <a:schemeClr val="tx2"/>
                </a:solidFill>
                <a:latin typeface="Baskerville Old Face" panose="02020602080505020303" pitchFamily="18" charset="0"/>
              </a:rPr>
              <a:t>f</a:t>
            </a:r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rom simulations</a:t>
            </a:r>
            <a:endParaRPr lang="en-GB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20" name="Straight Arrow Connector 19"/>
          <p:cNvCxnSpPr>
            <a:stCxn id="18" idx="0"/>
            <a:endCxn id="8" idx="2"/>
          </p:cNvCxnSpPr>
          <p:nvPr/>
        </p:nvCxnSpPr>
        <p:spPr>
          <a:xfrm flipV="1">
            <a:off x="2350203" y="3427626"/>
            <a:ext cx="892666" cy="8561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63887" y="5003884"/>
            <a:ext cx="22493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Identify 2x4</a:t>
            </a:r>
          </a:p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SP region</a:t>
            </a:r>
          </a:p>
          <a:p>
            <a:r>
              <a:rPr lang="en-US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(6 bits at column level)</a:t>
            </a:r>
            <a:endParaRPr lang="en-GB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23" name="Straight Arrow Connector 22"/>
          <p:cNvCxnSpPr>
            <a:stCxn id="21" idx="0"/>
          </p:cNvCxnSpPr>
          <p:nvPr/>
        </p:nvCxnSpPr>
        <p:spPr>
          <a:xfrm flipH="1" flipV="1">
            <a:off x="4551585" y="3427626"/>
            <a:ext cx="136969" cy="15762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869741" y="1268760"/>
            <a:ext cx="7111242" cy="7078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30% data reduction from sharing the BX ID and super pixel address</a:t>
            </a:r>
          </a:p>
          <a:p>
            <a:r>
              <a:rPr lang="en-US" sz="20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among multiple pixels.</a:t>
            </a:r>
            <a:endParaRPr lang="en-GB" sz="2000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97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5.6|83.9|46.7"/>
</p:tagLst>
</file>

<file path=ppt/theme/theme1.xml><?xml version="1.0" encoding="utf-8"?>
<a:theme xmlns:a="http://schemas.openxmlformats.org/drawingml/2006/main" name="TUCS_CERN_blue_line_templateTuomas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tx2"/>
            </a:solidFill>
            <a:latin typeface="Baskerville Old Face" panose="02020602080505020303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TUCS_CERN_blue_line_templateTuomas</Template>
  <TotalTime>14212</TotalTime>
  <Words>1776</Words>
  <Application>Microsoft Office PowerPoint</Application>
  <PresentationFormat>On-screen Show (4:3)</PresentationFormat>
  <Paragraphs>633</Paragraphs>
  <Slides>24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Century Schoolbook</vt:lpstr>
      <vt:lpstr>Calibri</vt:lpstr>
      <vt:lpstr>Wingdings</vt:lpstr>
      <vt:lpstr>Baskerville Old Face</vt:lpstr>
      <vt:lpstr>Microsoft YaHei</vt:lpstr>
      <vt:lpstr>TUCS_CERN_blue_line_templateTuomas</vt:lpstr>
      <vt:lpstr>VeloPix: The Pixel ASIC for the LHCb VELO Upgrade</vt:lpstr>
      <vt:lpstr>Outline</vt:lpstr>
      <vt:lpstr>Introduction</vt:lpstr>
      <vt:lpstr>VeloPix ASIC module (12 ASICs)</vt:lpstr>
      <vt:lpstr>VeloPix ASIC specifications</vt:lpstr>
      <vt:lpstr>Timepix3 Test Beams</vt:lpstr>
      <vt:lpstr>VeloPix Architecture</vt:lpstr>
      <vt:lpstr>VeloPix Pixel Schematic</vt:lpstr>
      <vt:lpstr>Packet Format</vt:lpstr>
      <vt:lpstr>Analog Front-End Amplifier Response</vt:lpstr>
      <vt:lpstr>Analog Front-End Pile-Up</vt:lpstr>
      <vt:lpstr>Double Column Architecture</vt:lpstr>
      <vt:lpstr>Simulation: Latency &amp; BX ID Length</vt:lpstr>
      <vt:lpstr>End-of-Column (EoC) Data Fabric </vt:lpstr>
      <vt:lpstr>GWT : a 60-mW 5.12 Gbps Serializer/Transmitter</vt:lpstr>
      <vt:lpstr>Velo_GWT Test Chip in 130nm CMOS Technology</vt:lpstr>
      <vt:lpstr>Simulation: Data transfer efficiency</vt:lpstr>
      <vt:lpstr>Downstream Data Flow</vt:lpstr>
      <vt:lpstr>Diversion: Pixel Clustering</vt:lpstr>
      <vt:lpstr>Power Consumption</vt:lpstr>
      <vt:lpstr>Summary</vt:lpstr>
      <vt:lpstr>References</vt:lpstr>
      <vt:lpstr>Why 2x4 super pixel?</vt:lpstr>
      <vt:lpstr>Super Pixel Power Estimation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template</dc:title>
  <dc:creator>Tuomas Sakari Poikela</dc:creator>
  <cp:lastModifiedBy>Kurt Rinnert</cp:lastModifiedBy>
  <cp:revision>1028</cp:revision>
  <cp:lastPrinted>2014-08-28T13:11:44Z</cp:lastPrinted>
  <dcterms:created xsi:type="dcterms:W3CDTF">2014-04-24T06:55:56Z</dcterms:created>
  <dcterms:modified xsi:type="dcterms:W3CDTF">2015-06-05T04:20:06Z</dcterms:modified>
</cp:coreProperties>
</file>