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9" r:id="rId2"/>
    <p:sldId id="260" r:id="rId3"/>
    <p:sldId id="283" r:id="rId4"/>
    <p:sldId id="261" r:id="rId5"/>
    <p:sldId id="265" r:id="rId6"/>
    <p:sldId id="303" r:id="rId7"/>
    <p:sldId id="269" r:id="rId8"/>
    <p:sldId id="276" r:id="rId9"/>
    <p:sldId id="277" r:id="rId10"/>
    <p:sldId id="279" r:id="rId11"/>
    <p:sldId id="278" r:id="rId12"/>
    <p:sldId id="308" r:id="rId13"/>
    <p:sldId id="305" r:id="rId14"/>
    <p:sldId id="271" r:id="rId15"/>
    <p:sldId id="270" r:id="rId16"/>
    <p:sldId id="280" r:id="rId17"/>
    <p:sldId id="286" r:id="rId18"/>
    <p:sldId id="306" r:id="rId19"/>
    <p:sldId id="281" r:id="rId20"/>
    <p:sldId id="288" r:id="rId21"/>
    <p:sldId id="289" r:id="rId22"/>
    <p:sldId id="307" r:id="rId23"/>
    <p:sldId id="284" r:id="rId24"/>
    <p:sldId id="285" r:id="rId25"/>
    <p:sldId id="282" r:id="rId26"/>
    <p:sldId id="293" r:id="rId27"/>
    <p:sldId id="294" r:id="rId28"/>
    <p:sldId id="295" r:id="rId29"/>
    <p:sldId id="297" r:id="rId30"/>
    <p:sldId id="299" r:id="rId31"/>
    <p:sldId id="309" r:id="rId32"/>
    <p:sldId id="275" r:id="rId33"/>
    <p:sldId id="304" r:id="rId34"/>
    <p:sldId id="287" r:id="rId35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A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7" autoAdjust="0"/>
    <p:restoredTop sz="94660"/>
  </p:normalViewPr>
  <p:slideViewPr>
    <p:cSldViewPr>
      <p:cViewPr varScale="1">
        <p:scale>
          <a:sx n="154" d="100"/>
          <a:sy n="154" d="100"/>
        </p:scale>
        <p:origin x="-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FBDE5-6A55-E64B-9301-3BEDA35AE535}" type="datetimeFigureOut">
              <a:rPr lang="en-US" smtClean="0"/>
              <a:t>01.06.15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0CCE6-50BA-3F42-B982-14D45BCA5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5161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Textmasterformate durch Klicken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AECD22E-80B3-7A46-8324-4925B6A66493}" type="slidenum">
              <a:rPr lang="de-AT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085908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CD22E-80B3-7A46-8324-4925B6A66493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2617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CD22E-80B3-7A46-8324-4925B6A66493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0017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6189663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Conference on Nose-Picking</a:t>
            </a:r>
            <a:endParaRPr lang="de-AT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689600" y="6215063"/>
            <a:ext cx="2770188" cy="333375"/>
          </a:xfrm>
        </p:spPr>
        <p:txBody>
          <a:bodyPr anchor="t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124075" y="5613400"/>
            <a:ext cx="4895850" cy="477838"/>
          </a:xfrm>
        </p:spPr>
        <p:txBody>
          <a:bodyPr anchor="t"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316413"/>
            <a:ext cx="7773988" cy="12239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AT" noProof="0" smtClean="0"/>
              <a:t>Title of my presentation</a:t>
            </a:r>
          </a:p>
        </p:txBody>
      </p:sp>
      <p:pic>
        <p:nvPicPr>
          <p:cNvPr id="3098" name="Picture 26" descr="LOGO_top-banner_e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MS-Color-Label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4704" cy="764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634CF62-B52D-AD4E-B253-31271E92D83F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074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836613"/>
            <a:ext cx="2058988" cy="55451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6613"/>
            <a:ext cx="6029325" cy="55451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03160F-5324-3341-A1EE-B61D86A58029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6320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4E6196-65B6-AE43-85DF-96FD4C8FE68F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69317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21B784-6FBD-D74A-9606-E924AE328C4E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285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78E8DA-3280-704F-8A01-AA46A71060FB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4102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38E8A-2602-554D-BB79-ACAD9A7B5FEF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401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BFDEB2-BFCB-A345-A925-9324BAA13C14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02438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899483-05FE-234B-ABDB-4EDD325FE8E3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4139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5CF7DE-0C18-604B-8B06-D7F7DFEF35D1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573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35FDE9-3BCB-5642-A58C-46D153C95287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9602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LOGO_top-banner_e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Textmasterformate durch Klicken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1A0"/>
                </a:solidFill>
              </a:defRPr>
            </a:lvl1pPr>
          </a:lstStyle>
          <a:p>
            <a:fld id="{90295924-777E-0D4A-902E-C884438486C3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9" name="Picture 8" descr="CMS-Color-Label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4704" cy="7647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000">
          <a:solidFill>
            <a:srgbClr val="0061A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61A0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61A0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61A0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12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7.wmf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4" Type="http://schemas.openxmlformats.org/officeDocument/2006/relationships/image" Target="../media/image58.png"/><Relationship Id="rId5" Type="http://schemas.microsoft.com/office/2007/relationships/hdphoto" Target="../media/hdphoto1.wdp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4" Type="http://schemas.openxmlformats.org/officeDocument/2006/relationships/image" Target="../media/image6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emf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66.png"/><Relationship Id="rId5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11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764704"/>
            <a:ext cx="9144000" cy="612053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877272"/>
            <a:ext cx="9144000" cy="1008112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266308" y="6525344"/>
            <a:ext cx="2770188" cy="333375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1 June 2015</a:t>
            </a:r>
            <a:endParaRPr lang="de-AT" dirty="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087725" y="5877272"/>
            <a:ext cx="4968551" cy="693862"/>
          </a:xfrm>
        </p:spPr>
        <p:txBody>
          <a:bodyPr/>
          <a:lstStyle/>
          <a:p>
            <a:r>
              <a:rPr lang="de-AT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Marko Dragicevic (HEPHY Vienna)</a:t>
            </a:r>
            <a:endParaRPr lang="de-AT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79512" y="6453336"/>
            <a:ext cx="4608512" cy="40798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VERTEX2015: Santa Fe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764704"/>
            <a:ext cx="9144000" cy="1008112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006" y="620688"/>
            <a:ext cx="7773988" cy="1223962"/>
          </a:xfrm>
        </p:spPr>
        <p:txBody>
          <a:bodyPr/>
          <a:lstStyle/>
          <a:p>
            <a:r>
              <a:rPr lang="en-US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Upgrade of the CMS Tracker for the High Luminosity LHC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36"/>
    </mc:Choice>
    <mc:Fallback xmlns="">
      <p:transition xmlns:p14="http://schemas.microsoft.com/office/powerpoint/2010/main" spd="slow" advTm="232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Ghost Hits (RGH)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5040560" cy="18002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Very high charge collected in highly irradiated n-</a:t>
            </a:r>
            <a:r>
              <a:rPr lang="en-GB" dirty="0"/>
              <a:t>type </a:t>
            </a:r>
            <a:r>
              <a:rPr lang="en-GB" dirty="0" smtClean="0"/>
              <a:t>silicon</a:t>
            </a:r>
          </a:p>
          <a:p>
            <a:r>
              <a:rPr lang="en-GB" dirty="0" smtClean="0"/>
              <a:t>Not </a:t>
            </a:r>
            <a:r>
              <a:rPr lang="en-GB" dirty="0"/>
              <a:t>originating from charge created by a </a:t>
            </a:r>
            <a:r>
              <a:rPr lang="en-GB" dirty="0" smtClean="0"/>
              <a:t>particle</a:t>
            </a:r>
          </a:p>
          <a:p>
            <a:r>
              <a:rPr lang="en-GB" b="1" dirty="0" smtClean="0"/>
              <a:t>Not observed in p-type silicon!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7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232" y="3792017"/>
            <a:ext cx="2520000" cy="1293167"/>
          </a:xfrm>
          <a:prstGeom prst="rect">
            <a:avLst/>
          </a:prstGeom>
        </p:spPr>
      </p:pic>
      <p:pic>
        <p:nvPicPr>
          <p:cNvPr id="8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000" y="3784853"/>
            <a:ext cx="2520000" cy="1293167"/>
          </a:xfrm>
          <a:prstGeom prst="rect">
            <a:avLst/>
          </a:prstGeom>
        </p:spPr>
      </p:pic>
      <p:sp>
        <p:nvSpPr>
          <p:cNvPr id="9" name="Pfeil nach rechts 7"/>
          <p:cNvSpPr/>
          <p:nvPr/>
        </p:nvSpPr>
        <p:spPr>
          <a:xfrm>
            <a:off x="6444208" y="4941168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678444" y="5024209"/>
            <a:ext cx="1247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RGH rate = 0%</a:t>
            </a:r>
            <a:endParaRPr lang="en-US" sz="1200" b="1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092073" y="5024209"/>
            <a:ext cx="1247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RGH rate = 3%</a:t>
            </a:r>
            <a:endParaRPr lang="en-US" sz="1200" b="1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2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000" y="5274253"/>
            <a:ext cx="2520000" cy="1293167"/>
          </a:xfrm>
          <a:prstGeom prst="rect">
            <a:avLst/>
          </a:prstGeom>
        </p:spPr>
      </p:pic>
      <p:pic>
        <p:nvPicPr>
          <p:cNvPr id="13" name="Grafi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232" y="5274124"/>
            <a:ext cx="2520000" cy="1293167"/>
          </a:xfrm>
          <a:prstGeom prst="rect">
            <a:avLst/>
          </a:prstGeom>
        </p:spPr>
      </p:pic>
      <p:graphicFrame>
        <p:nvGraphicFramePr>
          <p:cNvPr id="14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7074017"/>
              </p:ext>
            </p:extLst>
          </p:nvPr>
        </p:nvGraphicFramePr>
        <p:xfrm>
          <a:off x="5724128" y="1196752"/>
          <a:ext cx="3764902" cy="2629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Graph" r:id="rId7" imgW="4154760" imgH="2901600" progId="Origin50.Graph">
                  <p:embed/>
                </p:oleObj>
              </mc:Choice>
              <mc:Fallback>
                <p:oleObj name="Graph" r:id="rId7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24128" y="1196752"/>
                        <a:ext cx="3764902" cy="2629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827584" y="3356992"/>
            <a:ext cx="324036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r>
              <a:rPr lang="en-GB" dirty="0"/>
              <a:t>Adds non-Gaussian noise</a:t>
            </a:r>
          </a:p>
          <a:p>
            <a:r>
              <a:rPr lang="en-GB" dirty="0" smtClean="0"/>
              <a:t>Noise above threshold will show as “hits”</a:t>
            </a:r>
          </a:p>
          <a:p>
            <a:r>
              <a:rPr lang="en-GB" dirty="0" smtClean="0"/>
              <a:t>Similar to </a:t>
            </a:r>
            <a:r>
              <a:rPr lang="en-GB" i="1" dirty="0" smtClean="0"/>
              <a:t>micro-discharges</a:t>
            </a:r>
          </a:p>
          <a:p>
            <a:pPr lvl="1"/>
            <a:r>
              <a:rPr lang="en-GB" dirty="0" smtClean="0"/>
              <a:t>but assumed not to be the same effect</a:t>
            </a:r>
            <a:endParaRPr lang="en-GB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10</a:t>
            </a:fld>
            <a:endParaRPr lang="de-AT"/>
          </a:p>
        </p:txBody>
      </p:sp>
      <p:sp>
        <p:nvSpPr>
          <p:cNvPr id="17" name="Rectangle 16"/>
          <p:cNvSpPr/>
          <p:nvPr/>
        </p:nvSpPr>
        <p:spPr>
          <a:xfrm>
            <a:off x="5774663" y="97468"/>
            <a:ext cx="16016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Sensors</a:t>
            </a:r>
          </a:p>
        </p:txBody>
      </p:sp>
    </p:spTree>
    <p:extLst>
      <p:ext uri="{BB962C8B-B14F-4D97-AF65-F5344CB8AC3E}">
        <p14:creationId xmlns:p14="http://schemas.microsoft.com/office/powerpoint/2010/main" val="3125926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Annealing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4176464" cy="489654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Charge collected in 200 µm sensors stays relatively constant up to 20w@RT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Thick sensors show more pronounced loss</a:t>
            </a:r>
          </a:p>
          <a:p>
            <a:pPr>
              <a:lnSpc>
                <a:spcPct val="110000"/>
              </a:lnSpc>
            </a:pPr>
            <a:r>
              <a:rPr lang="en-GB" dirty="0" err="1" smtClean="0"/>
              <a:t>mCZ</a:t>
            </a:r>
            <a:r>
              <a:rPr lang="en-GB" dirty="0" smtClean="0"/>
              <a:t> shows no loss (even gain) after 20w@RT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Full depletion voltage stays constant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Annealing in </a:t>
            </a:r>
            <a:r>
              <a:rPr lang="en-GB" dirty="0" err="1" smtClean="0"/>
              <a:t>mCZ</a:t>
            </a:r>
            <a:r>
              <a:rPr lang="en-GB" dirty="0" smtClean="0"/>
              <a:t> would decrease leakage current (and therefore noise) with no loss in signal</a:t>
            </a:r>
          </a:p>
          <a:p>
            <a:pPr>
              <a:lnSpc>
                <a:spcPct val="110000"/>
              </a:lnSpc>
            </a:pPr>
            <a:endParaRPr lang="en-GB" dirty="0" smtClean="0"/>
          </a:p>
          <a:p>
            <a:pPr>
              <a:lnSpc>
                <a:spcPct val="110000"/>
              </a:lnSpc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grpSp>
        <p:nvGrpSpPr>
          <p:cNvPr id="7" name="Gruppieren 3"/>
          <p:cNvGrpSpPr/>
          <p:nvPr/>
        </p:nvGrpSpPr>
        <p:grpSpPr>
          <a:xfrm>
            <a:off x="4081954" y="2204864"/>
            <a:ext cx="4747322" cy="3384376"/>
            <a:chOff x="1240413" y="490854"/>
            <a:chExt cx="6660000" cy="4652077"/>
          </a:xfrm>
        </p:grpSpPr>
        <p:graphicFrame>
          <p:nvGraphicFramePr>
            <p:cNvPr id="8" name="Obj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78582960"/>
                </p:ext>
              </p:extLst>
            </p:nvPr>
          </p:nvGraphicFramePr>
          <p:xfrm>
            <a:off x="1240413" y="490854"/>
            <a:ext cx="6660000" cy="46520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5" name="Graph" r:id="rId3" imgW="4154760" imgH="2901600" progId="Origin50.Graph">
                    <p:embed/>
                  </p:oleObj>
                </mc:Choice>
                <mc:Fallback>
                  <p:oleObj name="Graph" r:id="rId3" imgW="4154760" imgH="29016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240413" y="490854"/>
                          <a:ext cx="6660000" cy="465207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" name="Gerader Verbinder 6"/>
            <p:cNvCxnSpPr>
              <a:stCxn id="10" idx="0"/>
            </p:cNvCxnSpPr>
            <p:nvPr/>
          </p:nvCxnSpPr>
          <p:spPr>
            <a:xfrm flipV="1">
              <a:off x="5652138" y="2168839"/>
              <a:ext cx="11802" cy="2160672"/>
            </a:xfrm>
            <a:prstGeom prst="line">
              <a:avLst/>
            </a:prstGeom>
            <a:ln w="28575">
              <a:solidFill>
                <a:srgbClr val="50AAE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8"/>
            <p:cNvSpPr txBox="1"/>
            <p:nvPr/>
          </p:nvSpPr>
          <p:spPr>
            <a:xfrm>
              <a:off x="5240583" y="4329511"/>
              <a:ext cx="8231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50AAE6"/>
                  </a:solidFill>
                  <a:latin typeface="Arial" panose="020B0604020202020204" pitchFamily="34" charset="0"/>
                  <a:ea typeface="+mn-ea"/>
                  <a:cs typeface="+mn-cs"/>
                </a:rPr>
                <a:t>20w@RT</a:t>
              </a:r>
              <a:endParaRPr lang="en-US" sz="1200" dirty="0">
                <a:solidFill>
                  <a:srgbClr val="50AAE6"/>
                </a:solidFill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340768"/>
            <a:ext cx="1968748" cy="1169509"/>
          </a:xfrm>
          <a:prstGeom prst="rect">
            <a:avLst/>
          </a:prstGeom>
          <a:noFill/>
          <a:ln w="28575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1136" y="5327733"/>
            <a:ext cx="1979992" cy="1197611"/>
          </a:xfrm>
          <a:prstGeom prst="rect">
            <a:avLst/>
          </a:prstGeom>
          <a:noFill/>
          <a:ln w="28575" cap="flat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13" name="Gerade Verbindung mit Pfeil 13"/>
          <p:cNvCxnSpPr>
            <a:endCxn id="12" idx="0"/>
          </p:cNvCxnSpPr>
          <p:nvPr/>
        </p:nvCxnSpPr>
        <p:spPr>
          <a:xfrm>
            <a:off x="7740352" y="4437112"/>
            <a:ext cx="380780" cy="890621"/>
          </a:xfrm>
          <a:prstGeom prst="straightConnector1">
            <a:avLst/>
          </a:prstGeom>
          <a:ln>
            <a:solidFill>
              <a:srgbClr val="CC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1"/>
          <p:cNvCxnSpPr>
            <a:endCxn id="11" idx="2"/>
          </p:cNvCxnSpPr>
          <p:nvPr/>
        </p:nvCxnSpPr>
        <p:spPr>
          <a:xfrm flipV="1">
            <a:off x="7740352" y="2510277"/>
            <a:ext cx="408310" cy="1422779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16" name="Rectangle 15"/>
          <p:cNvSpPr/>
          <p:nvPr/>
        </p:nvSpPr>
        <p:spPr>
          <a:xfrm>
            <a:off x="5774663" y="97468"/>
            <a:ext cx="16016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Sensors</a:t>
            </a:r>
          </a:p>
        </p:txBody>
      </p:sp>
    </p:spTree>
    <p:extLst>
      <p:ext uri="{BB962C8B-B14F-4D97-AF65-F5344CB8AC3E}">
        <p14:creationId xmlns:p14="http://schemas.microsoft.com/office/powerpoint/2010/main" val="568327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 for the Phase II Outer Tracker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 smtClean="0"/>
              <a:t>P-type materials (n-on-p) are the baseline</a:t>
            </a:r>
          </a:p>
          <a:p>
            <a:pPr lvl="1"/>
            <a:r>
              <a:rPr lang="en-GB" dirty="0" smtClean="0"/>
              <a:t>Slower signal </a:t>
            </a:r>
            <a:r>
              <a:rPr lang="en-GB" dirty="0" err="1" smtClean="0"/>
              <a:t>degradiation</a:t>
            </a:r>
            <a:endParaRPr lang="en-GB" dirty="0" smtClean="0"/>
          </a:p>
          <a:p>
            <a:pPr lvl="1"/>
            <a:r>
              <a:rPr lang="en-GB" dirty="0" smtClean="0"/>
              <a:t>No </a:t>
            </a:r>
            <a:r>
              <a:rPr lang="en-GB" dirty="0" smtClean="0"/>
              <a:t>Random Ghost Hits (RGH)</a:t>
            </a:r>
            <a:endParaRPr lang="en-GB" dirty="0" smtClean="0"/>
          </a:p>
          <a:p>
            <a:r>
              <a:rPr lang="en-GB" b="1" dirty="0" smtClean="0"/>
              <a:t>200 µm active thickness </a:t>
            </a:r>
            <a:r>
              <a:rPr lang="en-GB" dirty="0" smtClean="0"/>
              <a:t>is preferred</a:t>
            </a:r>
          </a:p>
          <a:p>
            <a:pPr lvl="1"/>
            <a:r>
              <a:rPr lang="en-GB" dirty="0" smtClean="0"/>
              <a:t>Collected charge similar to 300 µm after high </a:t>
            </a:r>
            <a:r>
              <a:rPr lang="en-GB" dirty="0" err="1" smtClean="0"/>
              <a:t>fluences</a:t>
            </a:r>
            <a:endParaRPr lang="en-GB" dirty="0" smtClean="0"/>
          </a:p>
          <a:p>
            <a:pPr lvl="1"/>
            <a:r>
              <a:rPr lang="en-GB" dirty="0" smtClean="0"/>
              <a:t>Lower dark current</a:t>
            </a:r>
          </a:p>
          <a:p>
            <a:r>
              <a:rPr lang="en-GB" b="1" dirty="0" smtClean="0"/>
              <a:t>200 µm physical thickness</a:t>
            </a:r>
            <a:r>
              <a:rPr lang="en-GB" dirty="0" smtClean="0"/>
              <a:t> is preferred</a:t>
            </a:r>
          </a:p>
          <a:p>
            <a:pPr lvl="1"/>
            <a:r>
              <a:rPr lang="en-GB" dirty="0" smtClean="0"/>
              <a:t>Less material</a:t>
            </a:r>
          </a:p>
          <a:p>
            <a:r>
              <a:rPr lang="en-GB" b="1" dirty="0" err="1" smtClean="0"/>
              <a:t>mCZ</a:t>
            </a:r>
            <a:r>
              <a:rPr lang="en-GB" b="1" dirty="0" smtClean="0"/>
              <a:t> is preferred</a:t>
            </a:r>
          </a:p>
          <a:p>
            <a:pPr lvl="1"/>
            <a:r>
              <a:rPr lang="en-GB" dirty="0" smtClean="0"/>
              <a:t>No change in the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depl</a:t>
            </a:r>
            <a:r>
              <a:rPr lang="en-GB" dirty="0" smtClean="0"/>
              <a:t> with annealing</a:t>
            </a:r>
          </a:p>
          <a:p>
            <a:r>
              <a:rPr lang="en-GB" dirty="0" smtClean="0"/>
              <a:t>Not shown: </a:t>
            </a:r>
            <a:r>
              <a:rPr lang="en-GB" b="1" dirty="0" smtClean="0"/>
              <a:t>P-spray and p-stop show sufficient strip isolation </a:t>
            </a:r>
            <a:r>
              <a:rPr lang="en-GB" dirty="0" smtClean="0"/>
              <a:t>after high </a:t>
            </a:r>
            <a:r>
              <a:rPr lang="en-GB" dirty="0" err="1" smtClean="0"/>
              <a:t>fluences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sp>
        <p:nvSpPr>
          <p:cNvPr id="7" name="Rectangle 6"/>
          <p:cNvSpPr/>
          <p:nvPr/>
        </p:nvSpPr>
        <p:spPr>
          <a:xfrm>
            <a:off x="5774663" y="97468"/>
            <a:ext cx="16016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Sensors</a:t>
            </a:r>
          </a:p>
        </p:txBody>
      </p:sp>
    </p:spTree>
    <p:extLst>
      <p:ext uri="{BB962C8B-B14F-4D97-AF65-F5344CB8AC3E}">
        <p14:creationId xmlns:p14="http://schemas.microsoft.com/office/powerpoint/2010/main" val="1011706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 Modules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 June 2015</a:t>
            </a:r>
            <a:endParaRPr lang="de-AT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13</a:t>
            </a:fld>
            <a:endParaRPr lang="de-A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961" y="836713"/>
            <a:ext cx="7766078" cy="360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7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836613"/>
            <a:ext cx="9144000" cy="576262"/>
          </a:xfrm>
        </p:spPr>
        <p:txBody>
          <a:bodyPr anchor="t"/>
          <a:lstStyle/>
          <a:p>
            <a:r>
              <a:rPr lang="en-US" dirty="0"/>
              <a:t>Detector modules </a:t>
            </a:r>
            <a:r>
              <a:rPr lang="en-US" dirty="0" smtClean="0"/>
              <a:t>with data filtering</a:t>
            </a:r>
            <a:endParaRPr lang="en-US" dirty="0"/>
          </a:p>
        </p:txBody>
      </p:sp>
      <p:pic>
        <p:nvPicPr>
          <p:cNvPr id="8" name="Picture 7" descr="Pt_princip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340768"/>
            <a:ext cx="3131840" cy="359958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5122912" cy="47529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On-module data reduction </a:t>
            </a:r>
            <a:r>
              <a:rPr lang="en-US" dirty="0" smtClean="0"/>
              <a:t>by only sending hits from particles with a transverse momentum </a:t>
            </a:r>
            <a:r>
              <a:rPr lang="en-US" b="1" dirty="0" err="1" smtClean="0"/>
              <a:t>p</a:t>
            </a:r>
            <a:r>
              <a:rPr lang="en-US" b="1" baseline="-25000" dirty="0" err="1" smtClean="0"/>
              <a:t>t</a:t>
            </a:r>
            <a:r>
              <a:rPr lang="en-US" b="1" baseline="-25000" dirty="0" smtClean="0"/>
              <a:t> </a:t>
            </a:r>
            <a:r>
              <a:rPr lang="en-US" dirty="0" smtClean="0"/>
              <a:t>of</a:t>
            </a:r>
            <a:r>
              <a:rPr lang="en-US" b="1" dirty="0" smtClean="0"/>
              <a:t> &gt; a few </a:t>
            </a:r>
            <a:r>
              <a:rPr lang="en-US" b="1" dirty="0" err="1" smtClean="0"/>
              <a:t>GeV</a:t>
            </a:r>
            <a:r>
              <a:rPr lang="en-US" b="1" dirty="0" smtClean="0"/>
              <a:t>/c</a:t>
            </a:r>
            <a:endParaRPr lang="en-US" b="1" dirty="0"/>
          </a:p>
          <a:p>
            <a:r>
              <a:rPr lang="en-US" dirty="0" smtClean="0"/>
              <a:t>At given magnetic field the track </a:t>
            </a:r>
            <a:r>
              <a:rPr lang="en-US" b="1" dirty="0" smtClean="0"/>
              <a:t>curvature</a:t>
            </a:r>
            <a:r>
              <a:rPr lang="en-US" dirty="0" smtClean="0"/>
              <a:t> depends on the </a:t>
            </a:r>
            <a:r>
              <a:rPr lang="en-US" b="1" dirty="0" smtClean="0"/>
              <a:t>particle’s </a:t>
            </a:r>
            <a:r>
              <a:rPr lang="en-US" b="1" dirty="0" err="1" smtClean="0"/>
              <a:t>p</a:t>
            </a:r>
            <a:r>
              <a:rPr lang="en-US" b="1" baseline="-25000" dirty="0" err="1" smtClean="0"/>
              <a:t>t</a:t>
            </a:r>
            <a:endParaRPr lang="en-US" b="1" baseline="-25000" dirty="0" smtClean="0"/>
          </a:p>
          <a:p>
            <a:r>
              <a:rPr lang="en-US" b="1" dirty="0" smtClean="0"/>
              <a:t>Different curvature </a:t>
            </a:r>
            <a:r>
              <a:rPr lang="en-US" dirty="0" smtClean="0"/>
              <a:t>results in </a:t>
            </a:r>
            <a:r>
              <a:rPr lang="en-US" b="1" dirty="0" smtClean="0"/>
              <a:t>different incident angles </a:t>
            </a:r>
            <a:r>
              <a:rPr lang="en-US" dirty="0" smtClean="0"/>
              <a:t>at a given radius</a:t>
            </a:r>
            <a:endParaRPr lang="en-US" sz="1100" dirty="0" smtClean="0"/>
          </a:p>
          <a:p>
            <a:r>
              <a:rPr lang="en-US" dirty="0" smtClean="0"/>
              <a:t>Estimate </a:t>
            </a:r>
            <a:r>
              <a:rPr lang="en-US" b="1" dirty="0" smtClean="0"/>
              <a:t>incident angle </a:t>
            </a:r>
            <a:r>
              <a:rPr lang="en-US" dirty="0" smtClean="0"/>
              <a:t>from </a:t>
            </a:r>
            <a:r>
              <a:rPr lang="en-US" b="1" dirty="0" smtClean="0"/>
              <a:t>hit displacement</a:t>
            </a:r>
            <a:r>
              <a:rPr lang="en-US" dirty="0" smtClean="0"/>
              <a:t> over a short distance 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two parallel sensor planes</a:t>
            </a:r>
          </a:p>
          <a:p>
            <a:endParaRPr lang="en-US" dirty="0" smtClean="0"/>
          </a:p>
        </p:txBody>
      </p:sp>
      <p:pic>
        <p:nvPicPr>
          <p:cNvPr id="2" name="Picture 1" descr="pT_sketch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2564" y="5229200"/>
            <a:ext cx="3775940" cy="134743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14</a:t>
            </a:fld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5755027" y="97468"/>
            <a:ext cx="16409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Modules</a:t>
            </a:r>
          </a:p>
        </p:txBody>
      </p:sp>
    </p:spTree>
    <p:extLst>
      <p:ext uri="{BB962C8B-B14F-4D97-AF65-F5344CB8AC3E}">
        <p14:creationId xmlns:p14="http://schemas.microsoft.com/office/powerpoint/2010/main" val="137247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594"/>
    </mc:Choice>
    <mc:Fallback xmlns="">
      <p:transition xmlns:p14="http://schemas.microsoft.com/office/powerpoint/2010/main" spd="slow" advTm="8059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The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Module Concepts</a:t>
            </a:r>
            <a:r>
              <a:rPr lang="en-US" baseline="-25000" dirty="0"/>
              <a:t/>
            </a:r>
            <a:br>
              <a:rPr lang="en-US" baseline="-25000" dirty="0"/>
            </a:b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72816"/>
            <a:ext cx="4329121" cy="2278485"/>
          </a:xfrm>
          <a:prstGeom prst="rect">
            <a:avLst/>
          </a:prstGeom>
        </p:spPr>
      </p:pic>
      <p:pic>
        <p:nvPicPr>
          <p:cNvPr id="13" name="Picture 12" descr="2S 4.0mm Exploded View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4276" y="1628800"/>
            <a:ext cx="4694228" cy="309634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15</a:t>
            </a:fld>
            <a:endParaRPr lang="de-AT"/>
          </a:p>
        </p:txBody>
      </p:sp>
      <p:pic>
        <p:nvPicPr>
          <p:cNvPr id="78" name="Picture 77" descr="2S_sid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589" y="4941168"/>
            <a:ext cx="4667411" cy="1563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4258816" cy="475295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The 2S Module</a:t>
            </a:r>
            <a:endParaRPr lang="en-US" b="1" baseline="-25000" dirty="0"/>
          </a:p>
          <a:p>
            <a:r>
              <a:rPr lang="en-US" b="1" u="sng" dirty="0" smtClean="0"/>
              <a:t>2</a:t>
            </a:r>
            <a:r>
              <a:rPr lang="en-US" b="1" dirty="0" smtClean="0"/>
              <a:t> </a:t>
            </a:r>
            <a:r>
              <a:rPr lang="en-US" dirty="0" smtClean="0"/>
              <a:t>x </a:t>
            </a:r>
            <a:r>
              <a:rPr lang="en-US" b="1" u="sng" dirty="0" smtClean="0"/>
              <a:t>S</a:t>
            </a:r>
            <a:r>
              <a:rPr lang="en-US" dirty="0" smtClean="0"/>
              <a:t>trip sensors: </a:t>
            </a:r>
            <a:r>
              <a:rPr lang="en-US" b="1" dirty="0" smtClean="0"/>
              <a:t>2S sensor</a:t>
            </a:r>
          </a:p>
          <a:p>
            <a:pPr lvl="1"/>
            <a:r>
              <a:rPr lang="en-US" dirty="0" smtClean="0"/>
              <a:t>Size: 10 x 10 cm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Pitch: 90 µm</a:t>
            </a:r>
          </a:p>
          <a:p>
            <a:pPr lvl="1"/>
            <a:r>
              <a:rPr lang="en-US" dirty="0" smtClean="0"/>
              <a:t>Length: 5 cm</a:t>
            </a:r>
          </a:p>
          <a:p>
            <a:pPr lvl="1"/>
            <a:r>
              <a:rPr lang="en-US" dirty="0" smtClean="0"/>
              <a:t>No. of strips per sensor: 2x1016</a:t>
            </a:r>
          </a:p>
          <a:p>
            <a:r>
              <a:rPr lang="en-US" dirty="0" smtClean="0"/>
              <a:t>2 x 8 </a:t>
            </a:r>
            <a:r>
              <a:rPr lang="en-US" b="1" u="sng" dirty="0" smtClean="0"/>
              <a:t>C</a:t>
            </a:r>
            <a:r>
              <a:rPr lang="en-US" dirty="0" smtClean="0"/>
              <a:t>MS </a:t>
            </a:r>
            <a:r>
              <a:rPr lang="en-US" b="1" u="sng" dirty="0" smtClean="0"/>
              <a:t>B</a:t>
            </a:r>
            <a:r>
              <a:rPr lang="en-US" dirty="0" smtClean="0"/>
              <a:t>inary </a:t>
            </a:r>
            <a:r>
              <a:rPr lang="en-US" b="1" u="sng" dirty="0" smtClean="0"/>
              <a:t>C</a:t>
            </a:r>
            <a:r>
              <a:rPr lang="en-US" dirty="0" smtClean="0"/>
              <a:t>hips: </a:t>
            </a:r>
            <a:r>
              <a:rPr lang="en-US" b="1" dirty="0" smtClean="0"/>
              <a:t>CBC</a:t>
            </a:r>
          </a:p>
          <a:p>
            <a:pPr lvl="1"/>
            <a:r>
              <a:rPr lang="en-US" dirty="0" smtClean="0"/>
              <a:t>2x127 channels per chip</a:t>
            </a:r>
          </a:p>
          <a:p>
            <a:pPr lvl="1"/>
            <a:r>
              <a:rPr lang="en-US" dirty="0" smtClean="0"/>
              <a:t>Bump bonded to flexible hybrid</a:t>
            </a:r>
          </a:p>
          <a:p>
            <a:pPr lvl="1"/>
            <a:r>
              <a:rPr lang="en-US" dirty="0" smtClean="0"/>
              <a:t>Connects to top and bottom sensors</a:t>
            </a:r>
          </a:p>
          <a:p>
            <a:pPr lvl="1"/>
            <a:r>
              <a:rPr lang="en-US" dirty="0" err="1" smtClean="0"/>
              <a:t>Interchip</a:t>
            </a:r>
            <a:r>
              <a:rPr lang="en-US" dirty="0" smtClean="0"/>
              <a:t> communication via hybrid</a:t>
            </a:r>
          </a:p>
          <a:p>
            <a:r>
              <a:rPr lang="en-US" b="1" u="sng" dirty="0"/>
              <a:t>C</a:t>
            </a:r>
            <a:r>
              <a:rPr lang="en-US" dirty="0"/>
              <a:t>oncentrator AS</a:t>
            </a:r>
            <a:r>
              <a:rPr lang="en-US" b="1" u="sng" dirty="0"/>
              <a:t>IC</a:t>
            </a:r>
            <a:r>
              <a:rPr lang="en-US" dirty="0"/>
              <a:t>: </a:t>
            </a:r>
            <a:r>
              <a:rPr lang="en-US" b="1" dirty="0"/>
              <a:t>CIC</a:t>
            </a:r>
          </a:p>
          <a:p>
            <a:pPr lvl="1"/>
            <a:r>
              <a:rPr lang="en-US" dirty="0" smtClean="0"/>
              <a:t>collects data from 8 CBCs (half module)</a:t>
            </a:r>
          </a:p>
          <a:p>
            <a:r>
              <a:rPr lang="en-US" dirty="0"/>
              <a:t>Low Power </a:t>
            </a:r>
            <a:r>
              <a:rPr lang="en-US" dirty="0" err="1"/>
              <a:t>GigaBit</a:t>
            </a:r>
            <a:r>
              <a:rPr lang="en-US" dirty="0"/>
              <a:t> </a:t>
            </a:r>
            <a:r>
              <a:rPr lang="en-GB" dirty="0"/>
              <a:t>Transceiver </a:t>
            </a:r>
            <a:r>
              <a:rPr lang="en-GB" b="1" i="1" dirty="0"/>
              <a:t>LP-GBT</a:t>
            </a:r>
          </a:p>
          <a:p>
            <a:pPr lvl="1"/>
            <a:r>
              <a:rPr lang="en-GB" dirty="0"/>
              <a:t>Bandwidth: 3.2 Gb/s (4.8 Gb/s raw)</a:t>
            </a:r>
            <a:endParaRPr lang="en-US" dirty="0"/>
          </a:p>
          <a:p>
            <a:r>
              <a:rPr lang="en-US" dirty="0" smtClean="0"/>
              <a:t>2-stage DCDC powering</a:t>
            </a:r>
          </a:p>
          <a:p>
            <a:pPr lvl="1"/>
            <a:r>
              <a:rPr lang="en-US" dirty="0" smtClean="0"/>
              <a:t>12 V to </a:t>
            </a:r>
          </a:p>
          <a:p>
            <a:pPr lvl="2"/>
            <a:r>
              <a:rPr lang="en-US" dirty="0" smtClean="0"/>
              <a:t>2.5 V (</a:t>
            </a:r>
            <a:r>
              <a:rPr lang="en-US" dirty="0" err="1" smtClean="0"/>
              <a:t>opto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1.2 V (ASICS)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55027" y="97468"/>
            <a:ext cx="16409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Modules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026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542"/>
    </mc:Choice>
    <mc:Fallback xmlns="">
      <p:transition xmlns:p14="http://schemas.microsoft.com/office/powerpoint/2010/main" spd="slow" advTm="8354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72816"/>
            <a:ext cx="3959994" cy="24470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3754760" cy="4896569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b="1" dirty="0"/>
              <a:t>The </a:t>
            </a:r>
            <a:r>
              <a:rPr lang="en-US" b="1" dirty="0" smtClean="0"/>
              <a:t>PS </a:t>
            </a:r>
            <a:r>
              <a:rPr lang="en-US" b="1" dirty="0"/>
              <a:t>Module</a:t>
            </a:r>
            <a:endParaRPr lang="en-US" b="1" baseline="-25000" dirty="0"/>
          </a:p>
          <a:p>
            <a:r>
              <a:rPr lang="en-US" dirty="0" err="1" smtClean="0"/>
              <a:t>Macro</a:t>
            </a:r>
            <a:r>
              <a:rPr lang="en-US" b="1" u="sng" dirty="0" err="1" smtClean="0"/>
              <a:t>P</a:t>
            </a:r>
            <a:r>
              <a:rPr lang="en-US" dirty="0" err="1" smtClean="0"/>
              <a:t>ixel</a:t>
            </a:r>
            <a:r>
              <a:rPr lang="en-US" dirty="0" smtClean="0"/>
              <a:t> sensor: </a:t>
            </a:r>
            <a:r>
              <a:rPr lang="en-US" b="1" dirty="0" smtClean="0"/>
              <a:t>PS-p sensor</a:t>
            </a:r>
            <a:endParaRPr lang="en-US" b="1" dirty="0"/>
          </a:p>
          <a:p>
            <a:pPr lvl="1"/>
            <a:r>
              <a:rPr lang="en-US" dirty="0"/>
              <a:t>Size: </a:t>
            </a:r>
            <a:r>
              <a:rPr lang="en-US" dirty="0" smtClean="0"/>
              <a:t>5 </a:t>
            </a:r>
            <a:r>
              <a:rPr lang="en-US" dirty="0"/>
              <a:t>x 10 cm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Pitch: </a:t>
            </a:r>
            <a:r>
              <a:rPr lang="en-US" dirty="0" smtClean="0"/>
              <a:t>100 </a:t>
            </a:r>
            <a:r>
              <a:rPr lang="en-US" dirty="0"/>
              <a:t>µm</a:t>
            </a:r>
          </a:p>
          <a:p>
            <a:pPr lvl="1"/>
            <a:r>
              <a:rPr lang="en-US" dirty="0" smtClean="0"/>
              <a:t>Length</a:t>
            </a:r>
            <a:r>
              <a:rPr lang="en-US" dirty="0"/>
              <a:t>: </a:t>
            </a:r>
            <a:r>
              <a:rPr lang="en-US" dirty="0" smtClean="0"/>
              <a:t>1.5 mm</a:t>
            </a:r>
          </a:p>
          <a:p>
            <a:pPr lvl="1"/>
            <a:r>
              <a:rPr lang="en-US" dirty="0"/>
              <a:t>No. of </a:t>
            </a:r>
            <a:r>
              <a:rPr lang="en-US" dirty="0" smtClean="0"/>
              <a:t>pixels: 32x960</a:t>
            </a:r>
          </a:p>
          <a:p>
            <a:r>
              <a:rPr lang="en-US" b="1" u="sng" dirty="0" smtClean="0"/>
              <a:t>S</a:t>
            </a:r>
            <a:r>
              <a:rPr lang="en-US" dirty="0" smtClean="0"/>
              <a:t>trip sensors: </a:t>
            </a:r>
            <a:r>
              <a:rPr lang="en-US" b="1" dirty="0" smtClean="0"/>
              <a:t>PS</a:t>
            </a:r>
            <a:r>
              <a:rPr lang="en-US" b="1" dirty="0"/>
              <a:t>-</a:t>
            </a:r>
            <a:r>
              <a:rPr lang="en-US" b="1" dirty="0" smtClean="0"/>
              <a:t>s sensor</a:t>
            </a:r>
            <a:endParaRPr lang="en-US" b="1" dirty="0"/>
          </a:p>
          <a:p>
            <a:pPr lvl="1"/>
            <a:r>
              <a:rPr lang="en-US" dirty="0"/>
              <a:t>Size: 5 x 10 cm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Pitch: 100 µm</a:t>
            </a:r>
          </a:p>
          <a:p>
            <a:pPr lvl="1"/>
            <a:r>
              <a:rPr lang="en-US" dirty="0" smtClean="0"/>
              <a:t>Length</a:t>
            </a:r>
            <a:r>
              <a:rPr lang="en-US" dirty="0"/>
              <a:t>: </a:t>
            </a:r>
            <a:r>
              <a:rPr lang="en-US" dirty="0" smtClean="0"/>
              <a:t>2.5 cm</a:t>
            </a:r>
          </a:p>
          <a:p>
            <a:pPr lvl="1"/>
            <a:r>
              <a:rPr lang="en-US" dirty="0"/>
              <a:t>No. of strips: </a:t>
            </a:r>
            <a:r>
              <a:rPr lang="en-US" dirty="0" smtClean="0"/>
              <a:t>2x960</a:t>
            </a:r>
          </a:p>
          <a:p>
            <a:r>
              <a:rPr lang="en-US" dirty="0" smtClean="0"/>
              <a:t>2 x 8 </a:t>
            </a:r>
            <a:r>
              <a:rPr lang="en-US" b="1" u="sng" dirty="0" smtClean="0"/>
              <a:t>S</a:t>
            </a:r>
            <a:r>
              <a:rPr lang="en-US" dirty="0" smtClean="0"/>
              <a:t>hort </a:t>
            </a:r>
            <a:r>
              <a:rPr lang="en-US" b="1" u="sng" dirty="0" smtClean="0"/>
              <a:t>S</a:t>
            </a:r>
            <a:r>
              <a:rPr lang="en-US" dirty="0" smtClean="0"/>
              <a:t>trip </a:t>
            </a:r>
            <a:r>
              <a:rPr lang="en-US" b="1" u="sng" dirty="0" smtClean="0"/>
              <a:t>A</a:t>
            </a:r>
            <a:r>
              <a:rPr lang="en-US" dirty="0" smtClean="0"/>
              <a:t>SIC: </a:t>
            </a:r>
            <a:r>
              <a:rPr lang="en-US" b="1" dirty="0" smtClean="0"/>
              <a:t>SSA</a:t>
            </a:r>
          </a:p>
          <a:p>
            <a:pPr lvl="1"/>
            <a:r>
              <a:rPr lang="en-US" dirty="0" smtClean="0"/>
              <a:t>120 </a:t>
            </a:r>
            <a:r>
              <a:rPr lang="en-US" dirty="0"/>
              <a:t>channels per chip</a:t>
            </a:r>
          </a:p>
          <a:p>
            <a:pPr lvl="1"/>
            <a:r>
              <a:rPr lang="en-US" dirty="0"/>
              <a:t>Sends hits to MPA</a:t>
            </a:r>
          </a:p>
          <a:p>
            <a:pPr lvl="1"/>
            <a:r>
              <a:rPr lang="en-US" dirty="0" smtClean="0"/>
              <a:t>Bump </a:t>
            </a:r>
            <a:r>
              <a:rPr lang="en-US" dirty="0"/>
              <a:t>bonded to flexible hybrid</a:t>
            </a:r>
          </a:p>
          <a:p>
            <a:r>
              <a:rPr lang="en-US" dirty="0"/>
              <a:t>16 </a:t>
            </a:r>
            <a:r>
              <a:rPr lang="en-US" b="1" u="sng" dirty="0" err="1"/>
              <a:t>M</a:t>
            </a:r>
            <a:r>
              <a:rPr lang="en-US" dirty="0" err="1"/>
              <a:t>acro</a:t>
            </a:r>
            <a:r>
              <a:rPr lang="en-US" b="1" u="sng" dirty="0" err="1"/>
              <a:t>P</a:t>
            </a:r>
            <a:r>
              <a:rPr lang="en-US" dirty="0" err="1"/>
              <a:t>ixel</a:t>
            </a:r>
            <a:r>
              <a:rPr lang="en-US" dirty="0"/>
              <a:t> </a:t>
            </a:r>
            <a:r>
              <a:rPr lang="en-US" b="1" u="sng" dirty="0"/>
              <a:t>A</a:t>
            </a:r>
            <a:r>
              <a:rPr lang="en-US" dirty="0"/>
              <a:t>SIC: </a:t>
            </a:r>
            <a:r>
              <a:rPr lang="en-US" b="1" dirty="0"/>
              <a:t>MPA</a:t>
            </a:r>
          </a:p>
          <a:p>
            <a:pPr lvl="1"/>
            <a:r>
              <a:rPr lang="en-US" dirty="0"/>
              <a:t>120 x 16 pixels per chip</a:t>
            </a:r>
          </a:p>
          <a:p>
            <a:pPr lvl="1"/>
            <a:r>
              <a:rPr lang="en-US" dirty="0"/>
              <a:t>Bump bonded to </a:t>
            </a:r>
            <a:r>
              <a:rPr lang="en-US" dirty="0" err="1"/>
              <a:t>MacroPixel</a:t>
            </a:r>
            <a:r>
              <a:rPr lang="en-US" dirty="0"/>
              <a:t> sensor</a:t>
            </a:r>
          </a:p>
          <a:p>
            <a:pPr lvl="1"/>
            <a:r>
              <a:rPr lang="en-US" dirty="0"/>
              <a:t>Includes correlation logic</a:t>
            </a:r>
          </a:p>
          <a:p>
            <a:r>
              <a:rPr lang="en-US" b="1" u="sng" dirty="0" smtClean="0"/>
              <a:t>C</a:t>
            </a:r>
            <a:r>
              <a:rPr lang="en-US" dirty="0" smtClean="0"/>
              <a:t>oncentrator AS</a:t>
            </a:r>
            <a:r>
              <a:rPr lang="en-US" b="1" u="sng" dirty="0" smtClean="0"/>
              <a:t>IC</a:t>
            </a:r>
            <a:r>
              <a:rPr lang="en-US" dirty="0" smtClean="0"/>
              <a:t>: </a:t>
            </a:r>
            <a:r>
              <a:rPr lang="en-US" b="1" dirty="0" smtClean="0"/>
              <a:t>CIC</a:t>
            </a:r>
            <a:endParaRPr lang="en-US" b="1" dirty="0"/>
          </a:p>
          <a:p>
            <a:pPr lvl="1"/>
            <a:r>
              <a:rPr lang="en-US" dirty="0"/>
              <a:t>collects data from 8 </a:t>
            </a:r>
            <a:r>
              <a:rPr lang="en-US" dirty="0" smtClean="0"/>
              <a:t>MPAs</a:t>
            </a:r>
            <a:endParaRPr lang="en-US" dirty="0"/>
          </a:p>
          <a:p>
            <a:r>
              <a:rPr lang="en-US" dirty="0"/>
              <a:t>Low Power </a:t>
            </a:r>
            <a:r>
              <a:rPr lang="en-US" dirty="0" err="1"/>
              <a:t>GigaBit</a:t>
            </a:r>
            <a:r>
              <a:rPr lang="en-US" dirty="0"/>
              <a:t> </a:t>
            </a:r>
            <a:r>
              <a:rPr lang="en-GB" dirty="0"/>
              <a:t>Transceiver </a:t>
            </a:r>
            <a:r>
              <a:rPr lang="en-GB" b="1" i="1" dirty="0"/>
              <a:t>LP-GBT</a:t>
            </a:r>
          </a:p>
          <a:p>
            <a:pPr lvl="1"/>
            <a:r>
              <a:rPr lang="en-GB" dirty="0"/>
              <a:t>Bandwidth: 3.2 Gb/s (4.8 Gb/s raw)</a:t>
            </a:r>
            <a:endParaRPr lang="en-US" dirty="0"/>
          </a:p>
          <a:p>
            <a:r>
              <a:rPr lang="en-US" dirty="0" smtClean="0"/>
              <a:t>2 </a:t>
            </a:r>
            <a:r>
              <a:rPr lang="en-US" dirty="0"/>
              <a:t>stage DCDC powering</a:t>
            </a:r>
          </a:p>
          <a:p>
            <a:pPr lvl="1"/>
            <a:r>
              <a:rPr lang="en-US" dirty="0"/>
              <a:t>12 V to </a:t>
            </a:r>
          </a:p>
          <a:p>
            <a:pPr lvl="2"/>
            <a:r>
              <a:rPr lang="en-US" dirty="0"/>
              <a:t>2.5 V (</a:t>
            </a:r>
            <a:r>
              <a:rPr lang="en-US" dirty="0" err="1"/>
              <a:t>opto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1.2 V (ASICS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0.8 V </a:t>
            </a:r>
            <a:r>
              <a:rPr lang="en-US" dirty="0"/>
              <a:t>(ASICS</a:t>
            </a:r>
            <a:r>
              <a:rPr lang="en-US" dirty="0" smtClean="0"/>
              <a:t>)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16</a:t>
            </a:fld>
            <a:endParaRPr lang="de-AT"/>
          </a:p>
        </p:txBody>
      </p:sp>
      <p:pic>
        <p:nvPicPr>
          <p:cNvPr id="9" name="Picture 8" descr="PS_sid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193357"/>
            <a:ext cx="3600400" cy="1348143"/>
          </a:xfrm>
          <a:prstGeom prst="rect">
            <a:avLst/>
          </a:prstGeom>
        </p:spPr>
      </p:pic>
      <p:pic>
        <p:nvPicPr>
          <p:cNvPr id="8" name="Picture 7" descr="2014.11.26 PS 1.6mm Exploded View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9635" y="1268760"/>
            <a:ext cx="5069772" cy="38164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</a:t>
            </a:r>
            <a:r>
              <a:rPr lang="en-US" dirty="0" smtClean="0"/>
              <a:t>Module </a:t>
            </a:r>
            <a:r>
              <a:rPr lang="en-US" dirty="0"/>
              <a:t>Concepts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755027" y="97468"/>
            <a:ext cx="16409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Modules</a:t>
            </a:r>
          </a:p>
        </p:txBody>
      </p:sp>
    </p:spTree>
    <p:extLst>
      <p:ext uri="{BB962C8B-B14F-4D97-AF65-F5344CB8AC3E}">
        <p14:creationId xmlns:p14="http://schemas.microsoft.com/office/powerpoint/2010/main" val="124371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 syste</a:t>
            </a:r>
            <a:r>
              <a:rPr lang="en-GB" dirty="0"/>
              <a:t>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4114800" cy="475297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Readout chain for 2S and PS </a:t>
            </a:r>
            <a:r>
              <a:rPr lang="en-GB" b="1" dirty="0" smtClean="0"/>
              <a:t>identical from CIC onwards</a:t>
            </a:r>
          </a:p>
          <a:p>
            <a:r>
              <a:rPr lang="en-GB" dirty="0" smtClean="0"/>
              <a:t>Front to back end transmission using </a:t>
            </a:r>
            <a:r>
              <a:rPr lang="en-GB" b="1" dirty="0" smtClean="0"/>
              <a:t>optical fibres </a:t>
            </a:r>
            <a:r>
              <a:rPr lang="en-GB" dirty="0" smtClean="0"/>
              <a:t>at 4.8 Gb/s (raw)</a:t>
            </a:r>
          </a:p>
          <a:p>
            <a:r>
              <a:rPr lang="en-GB" b="1" dirty="0" smtClean="0"/>
              <a:t>Clock</a:t>
            </a:r>
            <a:r>
              <a:rPr lang="en-GB" b="1" dirty="0"/>
              <a:t>, data and control </a:t>
            </a:r>
            <a:r>
              <a:rPr lang="en-GB" dirty="0"/>
              <a:t>use the same </a:t>
            </a:r>
            <a:r>
              <a:rPr lang="en-GB" dirty="0" smtClean="0"/>
              <a:t>system</a:t>
            </a:r>
            <a:endParaRPr lang="en-GB" dirty="0"/>
          </a:p>
          <a:p>
            <a:r>
              <a:rPr lang="en-GB" b="1" dirty="0" smtClean="0"/>
              <a:t>Main</a:t>
            </a:r>
            <a:r>
              <a:rPr lang="en-GB" dirty="0" smtClean="0"/>
              <a:t> </a:t>
            </a:r>
            <a:r>
              <a:rPr lang="en-GB" b="1" dirty="0" smtClean="0"/>
              <a:t>dataflow now to Trigger </a:t>
            </a:r>
            <a:r>
              <a:rPr lang="en-GB" dirty="0" smtClean="0"/>
              <a:t>(80-90%) and not to DAQ</a:t>
            </a:r>
          </a:p>
          <a:p>
            <a:r>
              <a:rPr lang="en-GB" dirty="0" smtClean="0"/>
              <a:t>Exact specifications not yet fixed, </a:t>
            </a:r>
            <a:r>
              <a:rPr lang="en-GB" dirty="0" err="1" smtClean="0"/>
              <a:t>eg</a:t>
            </a:r>
            <a:r>
              <a:rPr lang="en-GB" dirty="0" smtClean="0"/>
              <a:t>.:</a:t>
            </a:r>
          </a:p>
          <a:p>
            <a:pPr lvl="1"/>
            <a:r>
              <a:rPr lang="en-GB" dirty="0" smtClean="0"/>
              <a:t>Dynamic or fixed allocation of bandwidth for TRG and DAQ</a:t>
            </a:r>
          </a:p>
          <a:p>
            <a:pPr lvl="1"/>
            <a:r>
              <a:rPr lang="en-GB" dirty="0" smtClean="0"/>
              <a:t>Asymmetric bandwidth for up- and downstream in LP-GBT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7" name="Picture 6" descr="Elecsyste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700808"/>
            <a:ext cx="4585124" cy="1988840"/>
          </a:xfrm>
          <a:prstGeom prst="rect">
            <a:avLst/>
          </a:prstGeom>
        </p:spPr>
      </p:pic>
      <p:pic>
        <p:nvPicPr>
          <p:cNvPr id="8" name="Picture 7" descr="Dataflow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096538"/>
            <a:ext cx="4608263" cy="19247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17</a:t>
            </a:fld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5755027" y="97468"/>
            <a:ext cx="16409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Modules</a:t>
            </a:r>
          </a:p>
        </p:txBody>
      </p:sp>
    </p:spTree>
    <p:extLst>
      <p:ext uri="{BB962C8B-B14F-4D97-AF65-F5344CB8AC3E}">
        <p14:creationId xmlns:p14="http://schemas.microsoft.com/office/powerpoint/2010/main" val="2501343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Tracker Layout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 June 2015</a:t>
            </a:r>
            <a:endParaRPr lang="de-AT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18</a:t>
            </a:fld>
            <a:endParaRPr lang="de-A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96" y="836712"/>
            <a:ext cx="4800409" cy="360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6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Tracker Layout Concept: Baseline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3826768" cy="489656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Barrel and </a:t>
            </a:r>
            <a:r>
              <a:rPr lang="en-GB" dirty="0" err="1"/>
              <a:t>e</a:t>
            </a:r>
            <a:r>
              <a:rPr lang="en-GB" dirty="0" err="1" smtClean="0"/>
              <a:t>ndcap</a:t>
            </a:r>
            <a:r>
              <a:rPr lang="en-GB" dirty="0" smtClean="0"/>
              <a:t> geometry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2S modules for r &gt; 60 cm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PS modules for r &lt; 60 cm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Sensor </a:t>
            </a:r>
            <a:r>
              <a:rPr lang="en-GB" dirty="0" err="1" smtClean="0"/>
              <a:t>spacings</a:t>
            </a:r>
            <a:r>
              <a:rPr lang="en-GB" dirty="0" smtClean="0"/>
              <a:t> optimised with 2 (2S) or 3 (PS) groups</a:t>
            </a:r>
          </a:p>
          <a:p>
            <a:pPr>
              <a:lnSpc>
                <a:spcPct val="110000"/>
              </a:lnSpc>
            </a:pPr>
            <a:r>
              <a:rPr lang="en-GB" b="1" dirty="0" smtClean="0"/>
              <a:t>2 module types </a:t>
            </a:r>
            <a:r>
              <a:rPr lang="en-GB" dirty="0" smtClean="0"/>
              <a:t>in 2 (3) flavours (sensor spacing) </a:t>
            </a:r>
            <a:r>
              <a:rPr lang="en-GB" b="1" dirty="0" smtClean="0"/>
              <a:t>sufficient to built barrel and </a:t>
            </a:r>
            <a:r>
              <a:rPr lang="en-GB" b="1" dirty="0" err="1" smtClean="0"/>
              <a:t>endcaps</a:t>
            </a:r>
            <a:r>
              <a:rPr lang="en-GB" dirty="0" smtClean="0"/>
              <a:t>!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Similar number of hits vs. </a:t>
            </a:r>
            <a:r>
              <a:rPr lang="en-GB" dirty="0" err="1" smtClean="0"/>
              <a:t>η</a:t>
            </a:r>
            <a:r>
              <a:rPr lang="en-GB" dirty="0" smtClean="0"/>
              <a:t> at larger coverage than existing tracker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At lower material budget than existing tracker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 cooling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DCDC powering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No dedicated control electronics</a:t>
            </a:r>
          </a:p>
          <a:p>
            <a:pPr>
              <a:lnSpc>
                <a:spcPct val="110000"/>
              </a:lnSpc>
            </a:pPr>
            <a:endParaRPr lang="en-GB" dirty="0" smtClean="0"/>
          </a:p>
          <a:p>
            <a:pPr>
              <a:lnSpc>
                <a:spcPct val="110000"/>
              </a:lnSpc>
            </a:pPr>
            <a:endParaRPr lang="en-GB" dirty="0" smtClean="0"/>
          </a:p>
          <a:p>
            <a:pPr>
              <a:lnSpc>
                <a:spcPct val="110000"/>
              </a:lnSpc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8" name="Picture 7" descr="layout_fla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53187" y="-70330"/>
            <a:ext cx="2016225" cy="5126456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4464496" y="1772816"/>
            <a:ext cx="4464496" cy="1562690"/>
            <a:chOff x="4283968" y="1772816"/>
            <a:chExt cx="4464496" cy="1562690"/>
          </a:xfrm>
        </p:grpSpPr>
        <p:grpSp>
          <p:nvGrpSpPr>
            <p:cNvPr id="20" name="Group 19"/>
            <p:cNvGrpSpPr/>
            <p:nvPr/>
          </p:nvGrpSpPr>
          <p:grpSpPr>
            <a:xfrm>
              <a:off x="4283968" y="1772816"/>
              <a:ext cx="4464496" cy="1526261"/>
              <a:chOff x="4283968" y="1772816"/>
              <a:chExt cx="4464496" cy="1526261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283968" y="2492896"/>
                <a:ext cx="4464496" cy="550768"/>
              </a:xfrm>
              <a:prstGeom prst="rect">
                <a:avLst/>
              </a:prstGeom>
              <a:noFill/>
              <a:ln w="38100" cmpd="sng">
                <a:solidFill>
                  <a:srgbClr val="01446F"/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01446F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283968" y="1772816"/>
                <a:ext cx="4464496" cy="669357"/>
              </a:xfrm>
              <a:prstGeom prst="rect">
                <a:avLst/>
              </a:prstGeom>
              <a:noFill/>
              <a:ln w="38100" cmpd="sng">
                <a:solidFill>
                  <a:srgbClr val="800000"/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01446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283968" y="3068960"/>
                <a:ext cx="4464496" cy="230117"/>
              </a:xfrm>
              <a:prstGeom prst="rect">
                <a:avLst/>
              </a:prstGeom>
              <a:noFill/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4283968" y="1772816"/>
              <a:ext cx="4464496" cy="1562690"/>
              <a:chOff x="4283968" y="1772816"/>
              <a:chExt cx="4464496" cy="1562690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4283968" y="2420888"/>
                <a:ext cx="44644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3600" dirty="0" smtClean="0">
                    <a:solidFill>
                      <a:srgbClr val="01446F"/>
                    </a:solidFill>
                  </a:rPr>
                  <a:t>PS Modules</a:t>
                </a:r>
                <a:endParaRPr lang="en-GB" sz="3600" dirty="0">
                  <a:solidFill>
                    <a:srgbClr val="01446F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283968" y="1772816"/>
                <a:ext cx="44644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3600" dirty="0" smtClean="0">
                    <a:solidFill>
                      <a:srgbClr val="800000"/>
                    </a:solidFill>
                  </a:rPr>
                  <a:t>2S Modules</a:t>
                </a:r>
                <a:endParaRPr lang="en-GB" sz="3600" dirty="0">
                  <a:solidFill>
                    <a:srgbClr val="8000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283968" y="2996952"/>
                <a:ext cx="44644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rgbClr val="008000"/>
                    </a:solidFill>
                  </a:rPr>
                  <a:t>Pixel</a:t>
                </a:r>
                <a:endParaRPr lang="en-GB" sz="1600" dirty="0">
                  <a:solidFill>
                    <a:srgbClr val="008000"/>
                  </a:solidFill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4313385" y="1628800"/>
            <a:ext cx="4499992" cy="2141925"/>
            <a:chOff x="2123728" y="2799243"/>
            <a:chExt cx="4472669" cy="2141925"/>
          </a:xfrm>
        </p:grpSpPr>
        <p:sp>
          <p:nvSpPr>
            <p:cNvPr id="10" name="Rectangle 9"/>
            <p:cNvSpPr/>
            <p:nvPr/>
          </p:nvSpPr>
          <p:spPr>
            <a:xfrm>
              <a:off x="2123728" y="2852936"/>
              <a:ext cx="4465546" cy="20882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pic>
          <p:nvPicPr>
            <p:cNvPr id="9" name="Picture 8" descr="TK_modules_spacing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68414" y="2799243"/>
              <a:ext cx="4427983" cy="2090144"/>
            </a:xfrm>
            <a:prstGeom prst="rect">
              <a:avLst/>
            </a:prstGeom>
          </p:spPr>
        </p:pic>
      </p:grpSp>
      <p:pic>
        <p:nvPicPr>
          <p:cNvPr id="23" name="Picture 22" descr="Materia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0272" y="4149080"/>
            <a:ext cx="2258232" cy="2276088"/>
          </a:xfrm>
          <a:prstGeom prst="rect">
            <a:avLst/>
          </a:prstGeom>
        </p:spPr>
      </p:pic>
      <p:pic>
        <p:nvPicPr>
          <p:cNvPr id="24" name="Picture 23" descr="Nhit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149080"/>
            <a:ext cx="2520280" cy="229324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19</a:t>
            </a:fld>
            <a:endParaRPr lang="de-AT"/>
          </a:p>
        </p:txBody>
      </p:sp>
      <p:sp>
        <p:nvSpPr>
          <p:cNvPr id="22" name="Rectangle 21"/>
          <p:cNvSpPr/>
          <p:nvPr/>
        </p:nvSpPr>
        <p:spPr>
          <a:xfrm>
            <a:off x="5894676" y="97468"/>
            <a:ext cx="13616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Layout</a:t>
            </a:r>
          </a:p>
        </p:txBody>
      </p:sp>
    </p:spTree>
    <p:extLst>
      <p:ext uri="{BB962C8B-B14F-4D97-AF65-F5344CB8AC3E}">
        <p14:creationId xmlns:p14="http://schemas.microsoft.com/office/powerpoint/2010/main" val="957217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Outline</a:t>
            </a:r>
            <a:endParaRPr lang="de-AT" sz="28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4546848" cy="4752975"/>
          </a:xfrm>
        </p:spPr>
        <p:txBody>
          <a:bodyPr>
            <a:normAutofit/>
          </a:bodyPr>
          <a:lstStyle/>
          <a:p>
            <a:r>
              <a:rPr lang="en-US" dirty="0" smtClean="0"/>
              <a:t>Challenges for the CMS Tracker</a:t>
            </a:r>
            <a:endParaRPr lang="en-US" dirty="0"/>
          </a:p>
          <a:p>
            <a:r>
              <a:rPr lang="en-US" dirty="0" smtClean="0"/>
              <a:t>Rad-Hard Sensors</a:t>
            </a:r>
          </a:p>
          <a:p>
            <a:r>
              <a:rPr lang="en-US" dirty="0" smtClean="0"/>
              <a:t>Track Trigger Modules</a:t>
            </a:r>
          </a:p>
          <a:p>
            <a:r>
              <a:rPr lang="en-US" dirty="0" smtClean="0"/>
              <a:t>Tracker Layout</a:t>
            </a:r>
          </a:p>
          <a:p>
            <a:r>
              <a:rPr lang="en-US" dirty="0" smtClean="0"/>
              <a:t>Prototyping of Sensors and Modules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1627690"/>
            <a:ext cx="4086200" cy="489765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2</a:t>
            </a:fld>
            <a:endParaRPr lang="de-AT"/>
          </a:p>
        </p:txBody>
      </p:sp>
      <p:sp>
        <p:nvSpPr>
          <p:cNvPr id="8" name="Rectangle 7"/>
          <p:cNvSpPr/>
          <p:nvPr/>
        </p:nvSpPr>
        <p:spPr>
          <a:xfrm>
            <a:off x="5436102" y="97468"/>
            <a:ext cx="22787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Introduction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85"/>
    </mc:Choice>
    <mc:Fallback xmlns="">
      <p:transition xmlns:p14="http://schemas.microsoft.com/office/powerpoint/2010/main" spd="slow" advTm="2198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Concept: </a:t>
            </a:r>
            <a:r>
              <a:rPr lang="en-GB" dirty="0"/>
              <a:t>T</a:t>
            </a:r>
            <a:r>
              <a:rPr lang="en-GB" dirty="0" smtClean="0"/>
              <a:t>ilted Barrel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8" name="Picture 7" descr="layout_fla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53187" y="-70330"/>
            <a:ext cx="2016225" cy="5126456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5" r="4661"/>
          <a:stretch/>
        </p:blipFill>
        <p:spPr bwMode="auto">
          <a:xfrm>
            <a:off x="4355976" y="1484784"/>
            <a:ext cx="4767406" cy="220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4428504" y="3666309"/>
            <a:ext cx="4680000" cy="2890897"/>
            <a:chOff x="4428504" y="3666309"/>
            <a:chExt cx="4680000" cy="2890897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8504" y="3666309"/>
              <a:ext cx="4680000" cy="28908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7236296" y="5733256"/>
              <a:ext cx="1872208" cy="792088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20</a:t>
            </a:fld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4114800" cy="4752975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PS modules in inner barrel tilted “towards” IP</a:t>
            </a:r>
          </a:p>
          <a:p>
            <a:r>
              <a:rPr lang="en-GB" dirty="0"/>
              <a:t>Reduction </a:t>
            </a:r>
            <a:r>
              <a:rPr lang="en-GB" dirty="0" smtClean="0"/>
              <a:t>of number </a:t>
            </a:r>
            <a:r>
              <a:rPr lang="en-GB" dirty="0"/>
              <a:t>of </a:t>
            </a:r>
            <a:r>
              <a:rPr lang="en-GB" dirty="0" smtClean="0"/>
              <a:t>modules/sensors </a:t>
            </a:r>
          </a:p>
          <a:p>
            <a:pPr lvl="1"/>
            <a:r>
              <a:rPr lang="en-GB" dirty="0" smtClean="0">
                <a:sym typeface="Wingdings"/>
              </a:rPr>
              <a:t>From ~7000 to ~5700 PS modules </a:t>
            </a:r>
            <a:endParaRPr lang="en-GB" dirty="0"/>
          </a:p>
          <a:p>
            <a:r>
              <a:rPr lang="en-GB" dirty="0" smtClean="0"/>
              <a:t>Significant reduction in material budget</a:t>
            </a:r>
          </a:p>
          <a:p>
            <a:r>
              <a:rPr lang="en-GB" dirty="0" smtClean="0"/>
              <a:t>Safes costs</a:t>
            </a:r>
          </a:p>
          <a:p>
            <a:r>
              <a:rPr lang="en-GB" dirty="0" smtClean="0"/>
              <a:t>Significant increase of mechanical engineering required!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894676" y="97468"/>
            <a:ext cx="13616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Layout</a:t>
            </a:r>
          </a:p>
        </p:txBody>
      </p:sp>
    </p:spTree>
    <p:extLst>
      <p:ext uri="{BB962C8B-B14F-4D97-AF65-F5344CB8AC3E}">
        <p14:creationId xmlns:p14="http://schemas.microsoft.com/office/powerpoint/2010/main" val="3407742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Concept: 8” Sensors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3754760" cy="475297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Costs per area on 8” is significantly cheaper than on 6” </a:t>
            </a:r>
          </a:p>
          <a:p>
            <a:r>
              <a:rPr lang="en-GB" dirty="0" smtClean="0"/>
              <a:t>Keep </a:t>
            </a:r>
            <a:r>
              <a:rPr lang="en-GB" dirty="0"/>
              <a:t>e</a:t>
            </a:r>
            <a:r>
              <a:rPr lang="en-GB" dirty="0" smtClean="0"/>
              <a:t>lectronics identical for 6” and 8”</a:t>
            </a:r>
          </a:p>
          <a:p>
            <a:r>
              <a:rPr lang="en-GB" dirty="0"/>
              <a:t>3 PS sensors per wafer</a:t>
            </a:r>
          </a:p>
          <a:p>
            <a:r>
              <a:rPr lang="en-GB" dirty="0" smtClean="0"/>
              <a:t>Elongate 2S sensor from 10 x 10 cm</a:t>
            </a:r>
            <a:r>
              <a:rPr lang="en-GB" baseline="30000" dirty="0" smtClean="0"/>
              <a:t>2</a:t>
            </a:r>
            <a:r>
              <a:rPr lang="en-GB" dirty="0" smtClean="0"/>
              <a:t> to 10 x 15 cm</a:t>
            </a:r>
            <a:r>
              <a:rPr lang="en-GB" baseline="30000" dirty="0" smtClean="0"/>
              <a:t>2</a:t>
            </a:r>
            <a:r>
              <a:rPr lang="en-GB" dirty="0" smtClean="0"/>
              <a:t>: </a:t>
            </a:r>
            <a:r>
              <a:rPr lang="en-GB" b="1" dirty="0" smtClean="0"/>
              <a:t>2S long</a:t>
            </a:r>
          </a:p>
          <a:p>
            <a:r>
              <a:rPr lang="en-GB" dirty="0" smtClean="0"/>
              <a:t>High occupancy in innermost 2S layer</a:t>
            </a:r>
          </a:p>
          <a:p>
            <a:pPr lvl="1"/>
            <a:r>
              <a:rPr lang="en-GB" dirty="0" smtClean="0"/>
              <a:t>Shorten sensor to 10 x 7.5 cm</a:t>
            </a:r>
            <a:r>
              <a:rPr lang="en-GB" baseline="30000" dirty="0" smtClean="0"/>
              <a:t>2</a:t>
            </a:r>
            <a:r>
              <a:rPr lang="en-GB" dirty="0" smtClean="0"/>
              <a:t> and cut two from one wafer: </a:t>
            </a:r>
            <a:r>
              <a:rPr lang="en-GB" b="1" dirty="0" smtClean="0"/>
              <a:t>2S short</a:t>
            </a:r>
          </a:p>
          <a:p>
            <a:r>
              <a:rPr lang="en-GB" dirty="0" smtClean="0"/>
              <a:t>Break even if cost per wafer</a:t>
            </a:r>
            <a:endParaRPr lang="en-GB" dirty="0"/>
          </a:p>
          <a:p>
            <a:pPr lvl="1"/>
            <a:r>
              <a:rPr lang="en-GB" dirty="0" smtClean="0"/>
              <a:t>8” &lt; 1.5 x 6”</a:t>
            </a:r>
          </a:p>
          <a:p>
            <a:pPr lvl="1"/>
            <a:endParaRPr lang="en-GB" dirty="0" smtClean="0"/>
          </a:p>
          <a:p>
            <a:endParaRPr lang="en-GB" baseline="30000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59" y="1628800"/>
            <a:ext cx="5131293" cy="2088232"/>
          </a:xfrm>
          <a:prstGeom prst="rect">
            <a:avLst/>
          </a:prstGeom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8326" y="4318740"/>
            <a:ext cx="826022" cy="82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6768" y="4714757"/>
            <a:ext cx="826021" cy="82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89" y="5166880"/>
            <a:ext cx="1160871" cy="1160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89" y="4005064"/>
            <a:ext cx="1160871" cy="1160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144762"/>
            <a:ext cx="1160871" cy="1160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18" name="Curved Connector 17"/>
          <p:cNvCxnSpPr/>
          <p:nvPr/>
        </p:nvCxnSpPr>
        <p:spPr>
          <a:xfrm>
            <a:off x="5771195" y="4731751"/>
            <a:ext cx="162540" cy="993446"/>
          </a:xfrm>
          <a:prstGeom prst="curvedConnector3">
            <a:avLst>
              <a:gd name="adj1" fmla="val 365209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498059" y="4926858"/>
            <a:ext cx="191829" cy="2009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498059" y="5127769"/>
            <a:ext cx="191829" cy="339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21</a:t>
            </a:fld>
            <a:endParaRPr lang="de-AT"/>
          </a:p>
        </p:txBody>
      </p:sp>
      <p:sp>
        <p:nvSpPr>
          <p:cNvPr id="21" name="Rectangle 20"/>
          <p:cNvSpPr/>
          <p:nvPr/>
        </p:nvSpPr>
        <p:spPr>
          <a:xfrm>
            <a:off x="5894676" y="97468"/>
            <a:ext cx="13616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Layout</a:t>
            </a:r>
          </a:p>
        </p:txBody>
      </p:sp>
    </p:spTree>
    <p:extLst>
      <p:ext uri="{BB962C8B-B14F-4D97-AF65-F5344CB8AC3E}">
        <p14:creationId xmlns:p14="http://schemas.microsoft.com/office/powerpoint/2010/main" val="4114494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Prototyping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 June 2015</a:t>
            </a:r>
            <a:endParaRPr lang="de-AT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22</a:t>
            </a:fld>
            <a:endParaRPr lang="de-A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604" y="836712"/>
            <a:ext cx="5878788" cy="359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22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Proposals to Prototypes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Technical Proposal (TP) for the Phase II Tracker is ready</a:t>
            </a:r>
          </a:p>
          <a:p>
            <a:pPr lvl="1"/>
            <a:r>
              <a:rPr lang="en-GB" dirty="0" smtClean="0"/>
              <a:t>Full CMS Phase II TP will be published soon</a:t>
            </a:r>
          </a:p>
          <a:p>
            <a:r>
              <a:rPr lang="en-GB" dirty="0" smtClean="0"/>
              <a:t>First prototypes are being procured and built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tarting with sensors and modules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23</a:t>
            </a:fld>
            <a:endParaRPr lang="de-AT"/>
          </a:p>
        </p:txBody>
      </p:sp>
      <p:sp>
        <p:nvSpPr>
          <p:cNvPr id="7" name="Rectangle 6"/>
          <p:cNvSpPr/>
          <p:nvPr/>
        </p:nvSpPr>
        <p:spPr>
          <a:xfrm>
            <a:off x="5545423" y="97468"/>
            <a:ext cx="20601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Prototypes</a:t>
            </a:r>
          </a:p>
        </p:txBody>
      </p:sp>
    </p:spTree>
    <p:extLst>
      <p:ext uri="{BB962C8B-B14F-4D97-AF65-F5344CB8AC3E}">
        <p14:creationId xmlns:p14="http://schemas.microsoft.com/office/powerpoint/2010/main" val="1004567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size PS Prototype: MAPSA light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4186808" cy="4752975"/>
          </a:xfrm>
        </p:spPr>
        <p:txBody>
          <a:bodyPr>
            <a:normAutofit fontScale="70000" lnSpcReduction="20000"/>
          </a:bodyPr>
          <a:lstStyle/>
          <a:p>
            <a:r>
              <a:rPr lang="en-GB" b="1" u="sng" dirty="0" err="1" smtClean="0"/>
              <a:t>Ma</a:t>
            </a:r>
            <a:r>
              <a:rPr lang="en-GB" dirty="0" err="1" smtClean="0"/>
              <a:t>cro</a:t>
            </a:r>
            <a:r>
              <a:rPr lang="en-GB" b="1" u="sng" dirty="0" err="1" smtClean="0"/>
              <a:t>P</a:t>
            </a:r>
            <a:r>
              <a:rPr lang="en-GB" dirty="0" err="1" smtClean="0"/>
              <a:t>ixel</a:t>
            </a:r>
            <a:r>
              <a:rPr lang="en-GB" dirty="0" smtClean="0"/>
              <a:t> </a:t>
            </a:r>
            <a:r>
              <a:rPr lang="en-GB" b="1" u="sng" dirty="0" err="1" smtClean="0"/>
              <a:t>S</a:t>
            </a:r>
            <a:r>
              <a:rPr lang="en-GB" dirty="0" err="1" smtClean="0"/>
              <a:t>ub</a:t>
            </a:r>
            <a:r>
              <a:rPr lang="en-GB" b="1" u="sng" dirty="0" err="1" smtClean="0"/>
              <a:t>A</a:t>
            </a:r>
            <a:r>
              <a:rPr lang="en-GB" dirty="0" err="1" smtClean="0"/>
              <a:t>ssembly</a:t>
            </a:r>
            <a:r>
              <a:rPr lang="en-GB" dirty="0" smtClean="0"/>
              <a:t>: </a:t>
            </a:r>
            <a:r>
              <a:rPr lang="en-GB" b="1" dirty="0" err="1" smtClean="0"/>
              <a:t>MaPSA</a:t>
            </a:r>
            <a:endParaRPr lang="en-GB" dirty="0" smtClean="0"/>
          </a:p>
          <a:p>
            <a:r>
              <a:rPr lang="en-GB" b="1" dirty="0" smtClean="0"/>
              <a:t>Scaled </a:t>
            </a:r>
            <a:r>
              <a:rPr lang="en-GB" b="1" dirty="0"/>
              <a:t>down </a:t>
            </a:r>
            <a:r>
              <a:rPr lang="en-GB" dirty="0"/>
              <a:t>version of the pixel part of the PS module</a:t>
            </a:r>
          </a:p>
          <a:p>
            <a:r>
              <a:rPr lang="en-GB" dirty="0" smtClean="0"/>
              <a:t>MPA light chip</a:t>
            </a:r>
            <a:endParaRPr lang="en-GB" dirty="0"/>
          </a:p>
          <a:p>
            <a:pPr lvl="1"/>
            <a:r>
              <a:rPr lang="en-GB" dirty="0" smtClean="0"/>
              <a:t># of pixels: 3 x 16</a:t>
            </a:r>
          </a:p>
          <a:p>
            <a:pPr lvl="1"/>
            <a:r>
              <a:rPr lang="en-GB" dirty="0" smtClean="0"/>
              <a:t>Pixel size: 100 x 1446 µm</a:t>
            </a:r>
          </a:p>
          <a:p>
            <a:pPr lvl="1"/>
            <a:r>
              <a:rPr lang="en-GB" dirty="0" smtClean="0"/>
              <a:t>Chip size 1.7 </a:t>
            </a:r>
            <a:r>
              <a:rPr lang="en-GB" dirty="0"/>
              <a:t>x 6.5 mm</a:t>
            </a:r>
            <a:r>
              <a:rPr lang="en-GB" baseline="30000" dirty="0"/>
              <a:t>2</a:t>
            </a:r>
          </a:p>
          <a:p>
            <a:pPr lvl="1"/>
            <a:r>
              <a:rPr lang="en-GB" dirty="0" smtClean="0"/>
              <a:t>Process: 65 nm TSMC</a:t>
            </a:r>
            <a:endParaRPr lang="en-GB" dirty="0"/>
          </a:p>
          <a:p>
            <a:r>
              <a:rPr lang="en-GB" dirty="0" smtClean="0"/>
              <a:t>PS-p</a:t>
            </a:r>
            <a:r>
              <a:rPr lang="en-GB" dirty="0"/>
              <a:t> </a:t>
            </a:r>
            <a:r>
              <a:rPr lang="en-GB" dirty="0" smtClean="0"/>
              <a:t>light sensor</a:t>
            </a:r>
            <a:endParaRPr lang="en-GB" dirty="0"/>
          </a:p>
          <a:p>
            <a:pPr lvl="1"/>
            <a:r>
              <a:rPr lang="en-GB" dirty="0" smtClean="0"/>
              <a:t>Material: FZ p-type </a:t>
            </a:r>
          </a:p>
          <a:p>
            <a:pPr lvl="1"/>
            <a:r>
              <a:rPr lang="en-GB" dirty="0" smtClean="0"/>
              <a:t>Thickness</a:t>
            </a:r>
            <a:r>
              <a:rPr lang="en-GB" dirty="0"/>
              <a:t>: 200 </a:t>
            </a:r>
            <a:r>
              <a:rPr lang="en-GB" dirty="0" smtClean="0"/>
              <a:t>µm</a:t>
            </a:r>
          </a:p>
          <a:p>
            <a:pPr lvl="1"/>
            <a:r>
              <a:rPr lang="en-GB" dirty="0" smtClean="0"/>
              <a:t># of pixels: 48 x 6</a:t>
            </a:r>
            <a:br>
              <a:rPr lang="en-GB" dirty="0" smtClean="0"/>
            </a:br>
            <a:r>
              <a:rPr lang="en-GB" dirty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GB" dirty="0"/>
              <a:t> 6 x MPA-light </a:t>
            </a:r>
            <a:r>
              <a:rPr lang="en-GB" dirty="0" smtClean="0"/>
              <a:t>chips</a:t>
            </a:r>
          </a:p>
          <a:p>
            <a:pPr lvl="1"/>
            <a:r>
              <a:rPr lang="en-GB" dirty="0" smtClean="0"/>
              <a:t>Sensor size 7.8 x 12 mm</a:t>
            </a:r>
            <a:r>
              <a:rPr lang="en-GB" baseline="30000" dirty="0" smtClean="0"/>
              <a:t>2</a:t>
            </a:r>
          </a:p>
          <a:p>
            <a:pPr lvl="1"/>
            <a:r>
              <a:rPr lang="en-GB" dirty="0" smtClean="0"/>
              <a:t>Produced at: </a:t>
            </a:r>
            <a:r>
              <a:rPr lang="en-GB" dirty="0" err="1" smtClean="0"/>
              <a:t>CiS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Erfurt DE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7" name="Picture 6" descr="2014.11.26 PS 1.6mm Perspective Vi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412776"/>
            <a:ext cx="3385791" cy="2083068"/>
          </a:xfrm>
          <a:prstGeom prst="rect">
            <a:avLst/>
          </a:prstGeom>
        </p:spPr>
      </p:pic>
      <p:pic>
        <p:nvPicPr>
          <p:cNvPr id="8" name="Picture 7" descr="Screen Shot 2015-02-09 at 10.06.14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3573016"/>
            <a:ext cx="4153852" cy="79780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179642" y="3861048"/>
            <a:ext cx="3136774" cy="433809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452320" y="2780928"/>
            <a:ext cx="131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PS Module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4797152"/>
            <a:ext cx="2232248" cy="121035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508104" y="4365104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Pixelated part: </a:t>
            </a:r>
            <a:r>
              <a:rPr lang="en-GB" dirty="0" err="1" smtClean="0"/>
              <a:t>MaPSA</a:t>
            </a:r>
            <a:endParaRPr lang="en-GB" dirty="0"/>
          </a:p>
        </p:txBody>
      </p:sp>
      <p:sp>
        <p:nvSpPr>
          <p:cNvPr id="32" name="Curved Left Arrow 31"/>
          <p:cNvSpPr/>
          <p:nvPr/>
        </p:nvSpPr>
        <p:spPr>
          <a:xfrm>
            <a:off x="8460432" y="2204864"/>
            <a:ext cx="576064" cy="2160240"/>
          </a:xfrm>
          <a:prstGeom prst="curvedLef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Curved Left Arrow 32"/>
          <p:cNvSpPr/>
          <p:nvPr/>
        </p:nvSpPr>
        <p:spPr>
          <a:xfrm>
            <a:off x="8172400" y="4293096"/>
            <a:ext cx="648072" cy="1224136"/>
          </a:xfrm>
          <a:prstGeom prst="curvedLef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08104" y="6021288"/>
            <a:ext cx="3199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Small prototype: MAPSA light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24</a:t>
            </a:fld>
            <a:endParaRPr lang="de-AT"/>
          </a:p>
        </p:txBody>
      </p:sp>
      <p:sp>
        <p:nvSpPr>
          <p:cNvPr id="16" name="Rectangle 15"/>
          <p:cNvSpPr/>
          <p:nvPr/>
        </p:nvSpPr>
        <p:spPr>
          <a:xfrm>
            <a:off x="5545423" y="97468"/>
            <a:ext cx="20601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Prototypes</a:t>
            </a:r>
          </a:p>
        </p:txBody>
      </p:sp>
    </p:spTree>
    <p:extLst>
      <p:ext uri="{BB962C8B-B14F-4D97-AF65-F5344CB8AC3E}">
        <p14:creationId xmlns:p14="http://schemas.microsoft.com/office/powerpoint/2010/main" val="1870871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Early 2S prototypes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4114800" cy="4752975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First mini 2S prototype modules were built in 2013</a:t>
            </a:r>
          </a:p>
          <a:p>
            <a:pPr lvl="1"/>
            <a:r>
              <a:rPr lang="en-GB" dirty="0" smtClean="0"/>
              <a:t>Two 5 x 2.3 cm</a:t>
            </a:r>
            <a:r>
              <a:rPr lang="en-GB" baseline="30000" dirty="0" smtClean="0"/>
              <a:t>2</a:t>
            </a:r>
            <a:r>
              <a:rPr lang="en-GB" dirty="0" smtClean="0"/>
              <a:t> sensors with 256 strips from Infineon or CNM</a:t>
            </a:r>
          </a:p>
          <a:p>
            <a:pPr lvl="1"/>
            <a:r>
              <a:rPr lang="en-GB" dirty="0" smtClean="0"/>
              <a:t>2 x CBC2 readout chips bumped to hybrid</a:t>
            </a:r>
          </a:p>
          <a:p>
            <a:r>
              <a:rPr lang="en-GB" dirty="0" smtClean="0"/>
              <a:t>Beam test at DESY in 2013</a:t>
            </a:r>
          </a:p>
          <a:p>
            <a:r>
              <a:rPr lang="en-GB" dirty="0" smtClean="0"/>
              <a:t>Demonstrate stub finding efficiency</a:t>
            </a:r>
          </a:p>
          <a:p>
            <a:pPr lvl="1"/>
            <a:r>
              <a:rPr lang="en-GB" dirty="0" smtClean="0"/>
              <a:t>Angle between sensor surface and beam was changed</a:t>
            </a:r>
          </a:p>
          <a:p>
            <a:pPr lvl="1"/>
            <a:r>
              <a:rPr lang="en-GB" dirty="0" smtClean="0"/>
              <a:t>Translated into an equivalent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at a radius of 75 cm </a:t>
            </a:r>
          </a:p>
          <a:p>
            <a:pPr lvl="1"/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7" name="Picture 6" descr="2CB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640868"/>
            <a:ext cx="4320480" cy="2295942"/>
          </a:xfrm>
          <a:prstGeom prst="rect">
            <a:avLst/>
          </a:prstGeom>
        </p:spPr>
      </p:pic>
      <p:pic>
        <p:nvPicPr>
          <p:cNvPr id="8" name="Picture 7" descr="ptmodule_testbe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933056"/>
            <a:ext cx="2546665" cy="24686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48264" y="4026349"/>
            <a:ext cx="21957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p</a:t>
            </a:r>
            <a:r>
              <a:rPr lang="en-GB" b="1" baseline="-25000" dirty="0" err="1" smtClean="0"/>
              <a:t>T</a:t>
            </a:r>
            <a:r>
              <a:rPr lang="en-GB" b="1" dirty="0" smtClean="0"/>
              <a:t> Threshold</a:t>
            </a:r>
          </a:p>
          <a:p>
            <a:r>
              <a:rPr lang="en-GB" dirty="0" smtClean="0">
                <a:solidFill>
                  <a:srgbClr val="800000"/>
                </a:solidFill>
              </a:rPr>
              <a:t>Nominal: </a:t>
            </a:r>
            <a:br>
              <a:rPr lang="en-GB" dirty="0" smtClean="0">
                <a:solidFill>
                  <a:srgbClr val="800000"/>
                </a:solidFill>
              </a:rPr>
            </a:br>
            <a:r>
              <a:rPr lang="en-GB" dirty="0" smtClean="0">
                <a:solidFill>
                  <a:srgbClr val="800000"/>
                </a:solidFill>
              </a:rPr>
              <a:t>2.14 </a:t>
            </a:r>
            <a:r>
              <a:rPr lang="en-GB" dirty="0" err="1" smtClean="0">
                <a:solidFill>
                  <a:srgbClr val="800000"/>
                </a:solidFill>
              </a:rPr>
              <a:t>GeV</a:t>
            </a:r>
            <a:endParaRPr lang="en-GB" dirty="0" smtClean="0">
              <a:solidFill>
                <a:srgbClr val="800000"/>
              </a:solidFill>
            </a:endParaRPr>
          </a:p>
          <a:p>
            <a:r>
              <a:rPr lang="en-GB" dirty="0" smtClean="0">
                <a:solidFill>
                  <a:srgbClr val="008000"/>
                </a:solidFill>
              </a:rPr>
              <a:t>Measured: </a:t>
            </a:r>
            <a:br>
              <a:rPr lang="en-GB" dirty="0" smtClean="0">
                <a:solidFill>
                  <a:srgbClr val="008000"/>
                </a:solidFill>
              </a:rPr>
            </a:br>
            <a:r>
              <a:rPr lang="en-GB" dirty="0" smtClean="0">
                <a:solidFill>
                  <a:srgbClr val="008000"/>
                </a:solidFill>
              </a:rPr>
              <a:t>2.2 </a:t>
            </a:r>
            <a:r>
              <a:rPr lang="en-GB" dirty="0" err="1" smtClean="0">
                <a:solidFill>
                  <a:srgbClr val="008000"/>
                </a:solidFill>
              </a:rPr>
              <a:t>GeV</a:t>
            </a:r>
            <a:r>
              <a:rPr lang="en-GB" dirty="0" smtClean="0">
                <a:solidFill>
                  <a:srgbClr val="008000"/>
                </a:solidFill>
              </a:rPr>
              <a:t> ± 0.1 </a:t>
            </a:r>
            <a:r>
              <a:rPr lang="en-GB" dirty="0" err="1" smtClean="0">
                <a:solidFill>
                  <a:srgbClr val="008000"/>
                </a:solidFill>
              </a:rPr>
              <a:t>GeV</a:t>
            </a:r>
            <a:endParaRPr lang="en-GB" dirty="0" smtClean="0">
              <a:solidFill>
                <a:srgbClr val="008000"/>
              </a:solidFill>
            </a:endParaRP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25</a:t>
            </a:fld>
            <a:endParaRPr lang="de-AT"/>
          </a:p>
        </p:txBody>
      </p:sp>
      <p:sp>
        <p:nvSpPr>
          <p:cNvPr id="10" name="Rectangle 9"/>
          <p:cNvSpPr/>
          <p:nvPr/>
        </p:nvSpPr>
        <p:spPr>
          <a:xfrm>
            <a:off x="5545423" y="97468"/>
            <a:ext cx="20601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Prototypes</a:t>
            </a:r>
          </a:p>
        </p:txBody>
      </p:sp>
    </p:spTree>
    <p:extLst>
      <p:ext uri="{BB962C8B-B14F-4D97-AF65-F5344CB8AC3E}">
        <p14:creationId xmlns:p14="http://schemas.microsoft.com/office/powerpoint/2010/main" val="2412297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Full size 2S Prototypes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4114800" cy="4752975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Dummy modules built for assembly studies</a:t>
            </a:r>
          </a:p>
          <a:p>
            <a:pPr lvl="1"/>
            <a:r>
              <a:rPr lang="en-GB" dirty="0"/>
              <a:t>Prototype </a:t>
            </a:r>
            <a:r>
              <a:rPr lang="en-GB" dirty="0" smtClean="0"/>
              <a:t>readout hybrids without chip</a:t>
            </a:r>
            <a:endParaRPr lang="en-GB" dirty="0"/>
          </a:p>
          <a:p>
            <a:pPr lvl="1"/>
            <a:r>
              <a:rPr lang="en-GB" dirty="0" smtClean="0"/>
              <a:t>Inactive dummy sensors</a:t>
            </a:r>
          </a:p>
          <a:p>
            <a:r>
              <a:rPr lang="en-GB" dirty="0" smtClean="0"/>
              <a:t>Functional module to be built next</a:t>
            </a:r>
          </a:p>
          <a:p>
            <a:pPr lvl="1"/>
            <a:r>
              <a:rPr lang="en-GB" dirty="0"/>
              <a:t>Prototype </a:t>
            </a:r>
            <a:r>
              <a:rPr lang="en-GB" dirty="0" smtClean="0"/>
              <a:t>readout hybrids </a:t>
            </a:r>
            <a:r>
              <a:rPr lang="en-GB" dirty="0"/>
              <a:t>with 8xCBC2</a:t>
            </a:r>
          </a:p>
          <a:p>
            <a:pPr lvl="1"/>
            <a:r>
              <a:rPr lang="en-GB" dirty="0" smtClean="0"/>
              <a:t>Fully functional sensors</a:t>
            </a:r>
          </a:p>
          <a:p>
            <a:pPr lvl="1"/>
            <a:r>
              <a:rPr lang="en-GB" dirty="0" smtClean="0"/>
              <a:t>Realistic mechanical components</a:t>
            </a:r>
          </a:p>
          <a:p>
            <a:pPr lvl="1"/>
            <a:r>
              <a:rPr lang="en-GB" dirty="0" smtClean="0"/>
              <a:t>No CIC, DCDC or GBT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7" name="Picture 6" descr="Screen Shot 2015-05-25 at 17.52.3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772816"/>
            <a:ext cx="4301724" cy="273630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26</a:t>
            </a:fld>
            <a:endParaRPr lang="de-AT"/>
          </a:p>
        </p:txBody>
      </p:sp>
      <p:sp>
        <p:nvSpPr>
          <p:cNvPr id="8" name="Rectangle 7"/>
          <p:cNvSpPr/>
          <p:nvPr/>
        </p:nvSpPr>
        <p:spPr>
          <a:xfrm>
            <a:off x="5545423" y="97468"/>
            <a:ext cx="20601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Prototypes</a:t>
            </a:r>
          </a:p>
        </p:txBody>
      </p:sp>
    </p:spTree>
    <p:extLst>
      <p:ext uri="{BB962C8B-B14F-4D97-AF65-F5344CB8AC3E}">
        <p14:creationId xmlns:p14="http://schemas.microsoft.com/office/powerpoint/2010/main" val="3909039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V="1">
            <a:off x="7341883" y="1812650"/>
            <a:ext cx="0" cy="295232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dirty="0"/>
              <a:t>Baseline </a:t>
            </a:r>
            <a:r>
              <a:rPr lang="en-GB" dirty="0" smtClean="0"/>
              <a:t>Design 2S Sensor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4500000" cy="4536529"/>
          </a:xfrm>
        </p:spPr>
        <p:txBody>
          <a:bodyPr>
            <a:normAutofit fontScale="47500" lnSpcReduction="20000"/>
          </a:bodyPr>
          <a:lstStyle/>
          <a:p>
            <a:r>
              <a:rPr lang="en-GB" b="1" dirty="0" smtClean="0"/>
              <a:t>Wafer</a:t>
            </a:r>
          </a:p>
          <a:p>
            <a:pPr lvl="1"/>
            <a:r>
              <a:rPr lang="en-GB" dirty="0" smtClean="0"/>
              <a:t>Wafer diameter </a:t>
            </a:r>
            <a:r>
              <a:rPr lang="en-GB" i="1" dirty="0" smtClean="0"/>
              <a:t>(</a:t>
            </a:r>
            <a:r>
              <a:rPr lang="en-GB" i="1" dirty="0"/>
              <a:t>6” wafer)</a:t>
            </a:r>
            <a:r>
              <a:rPr lang="en-GB" dirty="0" smtClean="0"/>
              <a:t>: </a:t>
            </a:r>
            <a:r>
              <a:rPr lang="en-GB" b="1" dirty="0"/>
              <a:t>150 </a:t>
            </a:r>
            <a:r>
              <a:rPr lang="en-GB" b="1" dirty="0" smtClean="0"/>
              <a:t>mm</a:t>
            </a:r>
            <a:endParaRPr lang="en-GB" dirty="0" smtClean="0"/>
          </a:p>
          <a:p>
            <a:pPr lvl="1"/>
            <a:r>
              <a:rPr lang="en-GB" dirty="0" smtClean="0"/>
              <a:t>Forbidden margin 5 mm -&gt; </a:t>
            </a:r>
            <a:r>
              <a:rPr lang="en-GB" b="1" dirty="0" smtClean="0"/>
              <a:t>140 mm usable</a:t>
            </a:r>
          </a:p>
          <a:p>
            <a:endParaRPr lang="en-GB" dirty="0" smtClean="0"/>
          </a:p>
          <a:p>
            <a:r>
              <a:rPr lang="en-GB" b="1" dirty="0" smtClean="0"/>
              <a:t>Sensor</a:t>
            </a:r>
          </a:p>
          <a:p>
            <a:pPr lvl="1"/>
            <a:r>
              <a:rPr lang="en-GB" b="1" dirty="0" smtClean="0"/>
              <a:t>N-on-p</a:t>
            </a:r>
          </a:p>
          <a:p>
            <a:pPr lvl="1"/>
            <a:r>
              <a:rPr lang="en-GB" dirty="0" smtClean="0"/>
              <a:t>Strips: </a:t>
            </a:r>
            <a:r>
              <a:rPr lang="en-GB" b="1" dirty="0" smtClean="0"/>
              <a:t>2032 </a:t>
            </a:r>
            <a:r>
              <a:rPr lang="en-GB" dirty="0" smtClean="0"/>
              <a:t>(2 x 8 x 127)</a:t>
            </a:r>
          </a:p>
          <a:p>
            <a:pPr lvl="1"/>
            <a:r>
              <a:rPr lang="en-GB" dirty="0" smtClean="0"/>
              <a:t>Strip Pitch: </a:t>
            </a:r>
            <a:r>
              <a:rPr lang="en-GB" b="1" dirty="0" smtClean="0"/>
              <a:t>90 µm</a:t>
            </a:r>
          </a:p>
          <a:p>
            <a:pPr lvl="1"/>
            <a:r>
              <a:rPr lang="en-GB" dirty="0" smtClean="0"/>
              <a:t>Width/Pitch: </a:t>
            </a:r>
            <a:r>
              <a:rPr lang="en-GB" b="1" dirty="0" smtClean="0"/>
              <a:t>~ 0.25</a:t>
            </a:r>
          </a:p>
          <a:p>
            <a:pPr lvl="1"/>
            <a:r>
              <a:rPr lang="en-GB" dirty="0" smtClean="0"/>
              <a:t>P-stop: Atoll</a:t>
            </a:r>
          </a:p>
          <a:p>
            <a:pPr lvl="1"/>
            <a:endParaRPr lang="en-GB" dirty="0"/>
          </a:p>
          <a:p>
            <a:r>
              <a:rPr lang="en-GB" b="1" dirty="0" smtClean="0"/>
              <a:t>2S Sensor size </a:t>
            </a:r>
          </a:p>
          <a:p>
            <a:pPr lvl="1"/>
            <a:r>
              <a:rPr lang="en-GB" dirty="0" smtClean="0"/>
              <a:t>Sensor width: </a:t>
            </a:r>
            <a:r>
              <a:rPr lang="en-GB" b="1" dirty="0" smtClean="0"/>
              <a:t>94.183 mm</a:t>
            </a:r>
          </a:p>
          <a:p>
            <a:pPr lvl="1"/>
            <a:r>
              <a:rPr lang="en-GB" dirty="0" smtClean="0"/>
              <a:t>Sensor length: </a:t>
            </a:r>
            <a:r>
              <a:rPr lang="en-GB" b="1" dirty="0" smtClean="0"/>
              <a:t>102.7</a:t>
            </a:r>
            <a:r>
              <a:rPr lang="en-GB" dirty="0" smtClean="0"/>
              <a:t> </a:t>
            </a:r>
            <a:r>
              <a:rPr lang="en-GB" b="1" dirty="0" smtClean="0"/>
              <a:t>mm</a:t>
            </a:r>
          </a:p>
          <a:p>
            <a:pPr lvl="1"/>
            <a:r>
              <a:rPr lang="en-GB" dirty="0" smtClean="0"/>
              <a:t>Active size: </a:t>
            </a:r>
            <a:r>
              <a:rPr lang="en-GB" b="1" dirty="0" smtClean="0"/>
              <a:t>100.6 x 91.5 mm</a:t>
            </a:r>
            <a:r>
              <a:rPr lang="en-GB" b="1" baseline="30000" dirty="0" smtClean="0"/>
              <a:t>2</a:t>
            </a:r>
          </a:p>
          <a:p>
            <a:pPr lvl="1"/>
            <a:endParaRPr lang="en-GB" b="1" baseline="30000" dirty="0"/>
          </a:p>
          <a:p>
            <a:r>
              <a:rPr lang="en-GB" b="1" dirty="0" smtClean="0"/>
              <a:t>And more …</a:t>
            </a:r>
          </a:p>
          <a:p>
            <a:pPr lvl="1"/>
            <a:r>
              <a:rPr lang="en-GB" dirty="0" smtClean="0"/>
              <a:t>Test sensors to evaluate design options</a:t>
            </a:r>
          </a:p>
          <a:p>
            <a:pPr lvl="1"/>
            <a:r>
              <a:rPr lang="en-GB" dirty="0" smtClean="0"/>
              <a:t>Test structures (Diodes, MOS, Sheet, Van-der-</a:t>
            </a:r>
            <a:r>
              <a:rPr lang="en-GB" dirty="0" err="1" smtClean="0"/>
              <a:t>Pauw</a:t>
            </a:r>
            <a:r>
              <a:rPr lang="en-GB" dirty="0" smtClean="0"/>
              <a:t>, Cross-Bridge-Kelvin-Resistors, </a:t>
            </a:r>
            <a:r>
              <a:rPr lang="en-GB" dirty="0" err="1" smtClean="0"/>
              <a:t>etc</a:t>
            </a:r>
            <a:r>
              <a:rPr lang="en-GB" dirty="0" smtClean="0"/>
              <a:t> …)</a:t>
            </a:r>
          </a:p>
          <a:p>
            <a:pPr lvl="1"/>
            <a:endParaRPr lang="en-GB" b="1" dirty="0" smtClean="0"/>
          </a:p>
          <a:p>
            <a:pPr lvl="1"/>
            <a:endParaRPr lang="en-GB" b="1" baseline="30000" dirty="0"/>
          </a:p>
          <a:p>
            <a:pPr lvl="1"/>
            <a:endParaRPr lang="en-GB" b="1" baseline="30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Marko Dragicevic (HEPHY Vienna)</a:t>
            </a:r>
            <a:endParaRPr lang="de-A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 June 2015</a:t>
            </a:r>
            <a:endParaRPr lang="de-AT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829715" y="3396826"/>
            <a:ext cx="3168352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489481" y="3339936"/>
            <a:ext cx="83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150 mm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685699" y="2866116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5 mm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6805604" y="2407563"/>
            <a:ext cx="83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140 mm</a:t>
            </a:r>
            <a:endParaRPr lang="en-GB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829715" y="3180802"/>
            <a:ext cx="216024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876" y="1772816"/>
            <a:ext cx="4189620" cy="4067998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5734796" y="5341042"/>
            <a:ext cx="2422087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80535" y="5341042"/>
            <a:ext cx="10827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94.183 mm</a:t>
            </a:r>
            <a:endParaRPr lang="en-GB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8349997" y="2568817"/>
            <a:ext cx="0" cy="2683935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5400000">
            <a:off x="8012416" y="3739762"/>
            <a:ext cx="982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102.7 mm</a:t>
            </a:r>
            <a:endParaRPr lang="en-GB" sz="1400" dirty="0"/>
          </a:p>
        </p:txBody>
      </p:sp>
      <p:grpSp>
        <p:nvGrpSpPr>
          <p:cNvPr id="7" name="Group 6"/>
          <p:cNvGrpSpPr/>
          <p:nvPr/>
        </p:nvGrpSpPr>
        <p:grpSpPr>
          <a:xfrm>
            <a:off x="4846876" y="1772816"/>
            <a:ext cx="4177379" cy="4055943"/>
            <a:chOff x="4741289" y="1660974"/>
            <a:chExt cx="4177379" cy="4055943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1289" y="1660974"/>
              <a:ext cx="4177379" cy="4055943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6236237" y="3455509"/>
              <a:ext cx="12625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2S Sensor </a:t>
              </a:r>
              <a:endParaRPr lang="en-GB" dirty="0"/>
            </a:p>
          </p:txBody>
        </p:sp>
        <p:sp>
          <p:nvSpPr>
            <p:cNvPr id="37" name="TextBox 36"/>
            <p:cNvSpPr txBox="1"/>
            <p:nvPr/>
          </p:nvSpPr>
          <p:spPr>
            <a:xfrm rot="5400000">
              <a:off x="8009718" y="3698252"/>
              <a:ext cx="7108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Baby</a:t>
              </a:r>
              <a:endParaRPr lang="en-GB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4821658" y="2997880"/>
              <a:ext cx="9459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/>
                <a:t>CenterBias</a:t>
              </a:r>
              <a:endParaRPr lang="en-GB" sz="1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899998" y="2015349"/>
              <a:ext cx="7763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/>
                <a:t>PStopGeo</a:t>
              </a:r>
              <a:endParaRPr lang="en-GB" sz="1000" dirty="0"/>
            </a:p>
          </p:txBody>
        </p:sp>
        <p:sp>
          <p:nvSpPr>
            <p:cNvPr id="40" name="TextBox 39"/>
            <p:cNvSpPr txBox="1"/>
            <p:nvPr/>
          </p:nvSpPr>
          <p:spPr>
            <a:xfrm rot="5400000">
              <a:off x="8026601" y="2961289"/>
              <a:ext cx="6979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/>
                <a:t>NoPStop</a:t>
              </a:r>
              <a:endParaRPr lang="en-GB" sz="10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020213" y="5255709"/>
              <a:ext cx="7904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/>
                <a:t>PCommon</a:t>
              </a:r>
              <a:endParaRPr lang="en-GB" sz="1000" dirty="0"/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5102581" y="3581054"/>
              <a:ext cx="6721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/>
                <a:t>KITtest</a:t>
              </a:r>
              <a:endParaRPr lang="en-GB" sz="1200" dirty="0"/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4767075" y="3642531"/>
              <a:ext cx="5010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/>
                <a:t>Irrad</a:t>
              </a:r>
              <a:endParaRPr lang="en-GB" sz="1200" dirty="0"/>
            </a:p>
          </p:txBody>
        </p:sp>
        <p:sp>
          <p:nvSpPr>
            <p:cNvPr id="44" name="TextBox 43"/>
            <p:cNvSpPr txBox="1"/>
            <p:nvPr/>
          </p:nvSpPr>
          <p:spPr>
            <a:xfrm rot="5400000">
              <a:off x="8438094" y="3504574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/>
                <a:t>PSlight</a:t>
              </a:r>
              <a:endParaRPr lang="en-GB" sz="1000" dirty="0"/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4902848" y="4293392"/>
              <a:ext cx="7835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/>
                <a:t>SegArea</a:t>
              </a:r>
              <a:endParaRPr lang="en-GB" sz="1200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27</a:t>
            </a:fld>
            <a:endParaRPr lang="de-AT"/>
          </a:p>
        </p:txBody>
      </p:sp>
      <p:sp>
        <p:nvSpPr>
          <p:cNvPr id="31" name="Rectangle 30"/>
          <p:cNvSpPr/>
          <p:nvPr/>
        </p:nvSpPr>
        <p:spPr>
          <a:xfrm>
            <a:off x="5545423" y="97468"/>
            <a:ext cx="20601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Prototypes</a:t>
            </a:r>
          </a:p>
        </p:txBody>
      </p:sp>
    </p:spTree>
    <p:extLst>
      <p:ext uri="{BB962C8B-B14F-4D97-AF65-F5344CB8AC3E}">
        <p14:creationId xmlns:p14="http://schemas.microsoft.com/office/powerpoint/2010/main" val="339381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2S Sensor 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5770984" cy="475297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Production at HPK</a:t>
            </a:r>
          </a:p>
          <a:p>
            <a:r>
              <a:rPr lang="en-GB" dirty="0" smtClean="0"/>
              <a:t>Material</a:t>
            </a:r>
          </a:p>
          <a:p>
            <a:pPr lvl="1"/>
            <a:r>
              <a:rPr lang="en-GB" dirty="0" smtClean="0"/>
              <a:t>20 x </a:t>
            </a:r>
            <a:r>
              <a:rPr lang="en-GB" dirty="0" err="1" smtClean="0"/>
              <a:t>mCZ</a:t>
            </a:r>
            <a:r>
              <a:rPr lang="en-GB" dirty="0" smtClean="0"/>
              <a:t> with 320 µm physical thickness</a:t>
            </a:r>
          </a:p>
          <a:p>
            <a:pPr lvl="1"/>
            <a:r>
              <a:rPr lang="en-GB" dirty="0" smtClean="0"/>
              <a:t>20 x </a:t>
            </a:r>
            <a:r>
              <a:rPr lang="en-GB" dirty="0" err="1" smtClean="0"/>
              <a:t>ddFZ</a:t>
            </a:r>
            <a:r>
              <a:rPr lang="en-GB" dirty="0" smtClean="0"/>
              <a:t> with 240 µm active thickness</a:t>
            </a:r>
          </a:p>
          <a:p>
            <a:r>
              <a:rPr lang="en-GB" dirty="0" smtClean="0"/>
              <a:t>Strip isolation</a:t>
            </a:r>
          </a:p>
          <a:p>
            <a:pPr lvl="1"/>
            <a:r>
              <a:rPr lang="en-GB" dirty="0" smtClean="0"/>
              <a:t>Both materials split 15 x p-stop and 5 x p-spray</a:t>
            </a:r>
          </a:p>
          <a:p>
            <a:r>
              <a:rPr lang="en-GB" dirty="0" smtClean="0"/>
              <a:t>Status</a:t>
            </a:r>
          </a:p>
          <a:p>
            <a:pPr lvl="1"/>
            <a:r>
              <a:rPr lang="en-GB" dirty="0" smtClean="0"/>
              <a:t>Layout adapted by HPK </a:t>
            </a:r>
          </a:p>
          <a:p>
            <a:pPr lvl="1"/>
            <a:r>
              <a:rPr lang="en-GB" dirty="0" smtClean="0"/>
              <a:t>Production started recently </a:t>
            </a:r>
          </a:p>
          <a:p>
            <a:pPr lvl="1"/>
            <a:r>
              <a:rPr lang="en-GB" dirty="0" smtClean="0"/>
              <a:t>ETA: End of August 2015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Production at Infineon</a:t>
            </a:r>
          </a:p>
          <a:p>
            <a:r>
              <a:rPr lang="en-GB" dirty="0" smtClean="0"/>
              <a:t>Material</a:t>
            </a:r>
          </a:p>
          <a:p>
            <a:pPr lvl="1"/>
            <a:r>
              <a:rPr lang="en-GB" dirty="0" smtClean="0"/>
              <a:t>30 x FZ with 200 µm physical thickness</a:t>
            </a:r>
          </a:p>
          <a:p>
            <a:r>
              <a:rPr lang="en-GB" dirty="0" smtClean="0"/>
              <a:t>Strip isolation</a:t>
            </a:r>
          </a:p>
          <a:p>
            <a:pPr lvl="1"/>
            <a:r>
              <a:rPr lang="en-GB" dirty="0" smtClean="0"/>
              <a:t>P-stop and p-spray, details to be decided</a:t>
            </a:r>
          </a:p>
          <a:p>
            <a:r>
              <a:rPr lang="en-GB" dirty="0" smtClean="0"/>
              <a:t>Status</a:t>
            </a:r>
          </a:p>
          <a:p>
            <a:pPr lvl="1"/>
            <a:r>
              <a:rPr lang="en-GB" dirty="0" smtClean="0"/>
              <a:t>Layout to be adapted by CMS in the coming weeks</a:t>
            </a:r>
          </a:p>
          <a:p>
            <a:pPr lvl="1"/>
            <a:r>
              <a:rPr lang="en-GB" dirty="0" smtClean="0"/>
              <a:t>Production start envisaged for July</a:t>
            </a:r>
          </a:p>
          <a:p>
            <a:pPr lvl="1"/>
            <a:r>
              <a:rPr lang="en-GB" dirty="0" smtClean="0"/>
              <a:t>ETA: Autumn 2015</a:t>
            </a:r>
          </a:p>
          <a:p>
            <a:pPr lvl="1"/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7" name="Picture 6" descr="Screen Shot 2014-10-30 at 11.52.0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772815"/>
            <a:ext cx="3240000" cy="1926736"/>
          </a:xfrm>
          <a:prstGeom prst="rect">
            <a:avLst/>
          </a:prstGeom>
        </p:spPr>
      </p:pic>
      <p:pic>
        <p:nvPicPr>
          <p:cNvPr id="8" name="Picture 7" descr="Infineon_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293096"/>
            <a:ext cx="3240000" cy="141758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28</a:t>
            </a:fld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5545423" y="97468"/>
            <a:ext cx="20601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Prototypes</a:t>
            </a:r>
          </a:p>
        </p:txBody>
      </p:sp>
    </p:spTree>
    <p:extLst>
      <p:ext uri="{BB962C8B-B14F-4D97-AF65-F5344CB8AC3E}">
        <p14:creationId xmlns:p14="http://schemas.microsoft.com/office/powerpoint/2010/main" val="49986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3568" y="5307285"/>
            <a:ext cx="7772400" cy="1362075"/>
          </a:xfrm>
        </p:spPr>
        <p:txBody>
          <a:bodyPr/>
          <a:lstStyle/>
          <a:p>
            <a:r>
              <a:rPr lang="en-GB" dirty="0"/>
              <a:t>8” </a:t>
            </a:r>
            <a:r>
              <a:rPr lang="en-GB" dirty="0" smtClean="0"/>
              <a:t>Sensors from Infineon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Marko Dragicevic (HEPHY Vienna)</a:t>
            </a:r>
            <a:endParaRPr lang="de-A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 June 2015</a:t>
            </a:r>
            <a:endParaRPr lang="de-AT" dirty="0"/>
          </a:p>
        </p:txBody>
      </p:sp>
      <p:pic>
        <p:nvPicPr>
          <p:cNvPr id="10" name="Bild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836712"/>
            <a:ext cx="2160240" cy="9592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IMG_012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4704"/>
            <a:ext cx="9144000" cy="462474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1B784-6FBD-D74A-9606-E924AE328C4E}" type="slidenum">
              <a:rPr lang="de-AT" smtClean="0"/>
              <a:pPr/>
              <a:t>29</a:t>
            </a:fld>
            <a:endParaRPr lang="de-AT"/>
          </a:p>
        </p:txBody>
      </p:sp>
      <p:pic>
        <p:nvPicPr>
          <p:cNvPr id="9" name="Picture 8" descr="Infineon_Logo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6749" y1="16604" x2="16749" y2="16604"/>
                        <a14:foregroundMark x1="16997" y1="41509" x2="16997" y2="41509"/>
                        <a14:foregroundMark x1="28465" y1="49623" x2="28465" y2="49623"/>
                        <a14:foregroundMark x1="36139" y1="38113" x2="36139" y2="38113"/>
                        <a14:foregroundMark x1="42987" y1="26415" x2="42987" y2="26415"/>
                        <a14:foregroundMark x1="42987" y1="52642" x2="42987" y2="52642"/>
                        <a14:foregroundMark x1="49340" y1="40943" x2="49340" y2="40943"/>
                        <a14:foregroundMark x1="59818" y1="50755" x2="59818" y2="50755"/>
                        <a14:foregroundMark x1="71535" y1="54340" x2="71535" y2="54340"/>
                        <a14:foregroundMark x1="83498" y1="58491" x2="83498" y2="58491"/>
                        <a14:foregroundMark x1="4538" y1="44528" x2="4538" y2="44528"/>
                        <a14:foregroundMark x1="25660" y1="7736" x2="25660" y2="7736"/>
                        <a14:foregroundMark x1="9653" y1="22830" x2="2805" y2="47925"/>
                        <a14:foregroundMark x1="57261" y1="95094" x2="71535" y2="92642"/>
                        <a14:foregroundMark x1="75908" y1="89811" x2="88614" y2="82264"/>
                        <a14:foregroundMark x1="95710" y1="74717" x2="95710" y2="74717"/>
                        <a14:foregroundMark x1="97772" y1="71132" x2="97772" y2="711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362" y="4797152"/>
            <a:ext cx="1316638" cy="5760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1245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 of 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smtClean="0"/>
              <a:t>Cooling</a:t>
            </a:r>
          </a:p>
          <a:p>
            <a:r>
              <a:rPr lang="en-GB" dirty="0" smtClean="0"/>
              <a:t>Powering</a:t>
            </a:r>
            <a:endParaRPr lang="en-GB" dirty="0"/>
          </a:p>
          <a:p>
            <a:r>
              <a:rPr lang="en-GB" dirty="0"/>
              <a:t>Mechanics</a:t>
            </a:r>
          </a:p>
          <a:p>
            <a:r>
              <a:rPr lang="en-GB" dirty="0" smtClean="0"/>
              <a:t>Track Trigger</a:t>
            </a:r>
          </a:p>
          <a:p>
            <a:pPr lvl="1"/>
            <a:r>
              <a:rPr lang="en-GB" sz="2800" dirty="0"/>
              <a:t>Thursday, 4 </a:t>
            </a:r>
            <a:r>
              <a:rPr lang="en-GB" sz="2800" dirty="0" smtClean="0"/>
              <a:t>June at </a:t>
            </a:r>
            <a:r>
              <a:rPr lang="en-US" sz="2800" dirty="0" smtClean="0"/>
              <a:t>09</a:t>
            </a:r>
            <a:r>
              <a:rPr lang="en-US" sz="2800" dirty="0"/>
              <a:t>:</a:t>
            </a:r>
            <a:r>
              <a:rPr lang="en-US" sz="2800" dirty="0" smtClean="0"/>
              <a:t>00</a:t>
            </a:r>
            <a:br>
              <a:rPr lang="en-US" sz="2800" dirty="0" smtClean="0"/>
            </a:br>
            <a:r>
              <a:rPr lang="en-US" sz="2800" i="1" dirty="0" smtClean="0"/>
              <a:t>”</a:t>
            </a:r>
            <a:r>
              <a:rPr lang="en-US" sz="2800" b="1" i="1" dirty="0" smtClean="0"/>
              <a:t>CMS </a:t>
            </a:r>
            <a:r>
              <a:rPr lang="en-US" sz="2800" b="1" i="1" dirty="0"/>
              <a:t>developments for track-</a:t>
            </a:r>
            <a:r>
              <a:rPr lang="en-US" sz="2800" b="1" i="1" dirty="0" smtClean="0"/>
              <a:t>triggers”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 smtClean="0"/>
              <a:t>Marco </a:t>
            </a:r>
            <a:r>
              <a:rPr lang="en-US" sz="2800" b="1" dirty="0"/>
              <a:t>De </a:t>
            </a:r>
            <a:r>
              <a:rPr lang="en-US" sz="2800" b="1" dirty="0" err="1" smtClean="0"/>
              <a:t>Mattia</a:t>
            </a:r>
            <a:endParaRPr lang="en-US" sz="2800" b="1" dirty="0"/>
          </a:p>
          <a:p>
            <a:r>
              <a:rPr lang="en-US" dirty="0" smtClean="0"/>
              <a:t>CMS Pixel Upgrade</a:t>
            </a:r>
            <a:endParaRPr lang="en-US" dirty="0"/>
          </a:p>
          <a:p>
            <a:pPr lvl="1"/>
            <a:r>
              <a:rPr lang="en-GB" sz="2800" dirty="0" smtClean="0"/>
              <a:t>Earlier today, 1 June at 14:00</a:t>
            </a:r>
            <a:br>
              <a:rPr lang="en-GB" sz="2800" dirty="0" smtClean="0"/>
            </a:br>
            <a:r>
              <a:rPr lang="en-GB" sz="2800" b="1" i="1" dirty="0" smtClean="0"/>
              <a:t>”CMS </a:t>
            </a:r>
            <a:r>
              <a:rPr lang="en-GB" sz="2800" b="1" i="1" dirty="0"/>
              <a:t>pixel upgrade for the HL-LHC</a:t>
            </a:r>
            <a:r>
              <a:rPr lang="en-GB" sz="2800" b="1" i="1" dirty="0" smtClean="0"/>
              <a:t>”</a:t>
            </a:r>
            <a:br>
              <a:rPr lang="en-GB" sz="2800" b="1" i="1" dirty="0" smtClean="0"/>
            </a:br>
            <a:r>
              <a:rPr lang="en-GB" sz="2800" b="1" i="1" dirty="0" smtClean="0"/>
              <a:t>Robert Stringer</a:t>
            </a:r>
            <a:endParaRPr lang="en-GB" sz="2800" b="1" dirty="0" smtClean="0"/>
          </a:p>
          <a:p>
            <a:endParaRPr lang="en-GB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3</a:t>
            </a:fld>
            <a:endParaRPr lang="de-AT"/>
          </a:p>
        </p:txBody>
      </p:sp>
      <p:sp>
        <p:nvSpPr>
          <p:cNvPr id="7" name="Rectangle 6"/>
          <p:cNvSpPr/>
          <p:nvPr/>
        </p:nvSpPr>
        <p:spPr>
          <a:xfrm>
            <a:off x="5436102" y="97468"/>
            <a:ext cx="22787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Introduction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5835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364088" y="2204864"/>
            <a:ext cx="3147723" cy="3056347"/>
            <a:chOff x="5364088" y="2204864"/>
            <a:chExt cx="3147723" cy="305634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64088" y="2204864"/>
              <a:ext cx="3147723" cy="3056347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6032227" y="4887685"/>
              <a:ext cx="1819750" cy="0"/>
            </a:xfrm>
            <a:prstGeom prst="straightConnector1">
              <a:avLst/>
            </a:prstGeom>
            <a:ln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676798" y="4925955"/>
              <a:ext cx="733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94 mm</a:t>
              </a:r>
              <a:endParaRPr lang="en-GB" sz="14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8028384" y="2828766"/>
              <a:ext cx="0" cy="2016480"/>
            </a:xfrm>
            <a:prstGeom prst="straightConnector1">
              <a:avLst/>
            </a:prstGeom>
            <a:ln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rot="5400000">
              <a:off x="7690803" y="3704254"/>
              <a:ext cx="982936" cy="2312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102.7 mm</a:t>
              </a:r>
              <a:endParaRPr lang="en-GB" sz="1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749033" y="1628799"/>
            <a:ext cx="4350847" cy="4350847"/>
            <a:chOff x="4749033" y="1628799"/>
            <a:chExt cx="4350847" cy="4350847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9033" y="1628799"/>
              <a:ext cx="4350847" cy="4350847"/>
            </a:xfrm>
            <a:prstGeom prst="rect">
              <a:avLst/>
            </a:prstGeom>
          </p:spPr>
        </p:pic>
        <p:cxnSp>
          <p:nvCxnSpPr>
            <p:cNvPr id="27" name="Straight Arrow Connector 26"/>
            <p:cNvCxnSpPr/>
            <p:nvPr/>
          </p:nvCxnSpPr>
          <p:spPr>
            <a:xfrm>
              <a:off x="5868144" y="5517232"/>
              <a:ext cx="2073114" cy="0"/>
            </a:xfrm>
            <a:prstGeom prst="straightConnector1">
              <a:avLst/>
            </a:prstGeom>
            <a:ln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631838" y="5497487"/>
              <a:ext cx="733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94 mm</a:t>
              </a:r>
              <a:endParaRPr lang="en-GB" sz="14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8028384" y="2204864"/>
              <a:ext cx="0" cy="3240360"/>
            </a:xfrm>
            <a:prstGeom prst="straightConnector1">
              <a:avLst/>
            </a:prstGeom>
            <a:ln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 rot="5400000">
              <a:off x="7690803" y="3699928"/>
              <a:ext cx="9829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153.4 mm</a:t>
              </a:r>
              <a:endParaRPr lang="en-GB" sz="1400" dirty="0"/>
            </a:p>
          </p:txBody>
        </p:sp>
      </p:grpSp>
      <p:pic>
        <p:nvPicPr>
          <p:cNvPr id="20" name="Picture 19" descr="8inchwafe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3424" y="1628800"/>
            <a:ext cx="4356456" cy="4356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dirty="0"/>
              <a:t>Baseline </a:t>
            </a:r>
            <a:r>
              <a:rPr lang="en-GB" dirty="0" smtClean="0"/>
              <a:t>Design 2S Sensor (8” version)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775"/>
            <a:ext cx="4500000" cy="4680545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Wafer: </a:t>
            </a:r>
          </a:p>
          <a:p>
            <a:pPr lvl="1"/>
            <a:r>
              <a:rPr lang="en-GB" dirty="0" smtClean="0"/>
              <a:t>Wafer diameter </a:t>
            </a:r>
            <a:r>
              <a:rPr lang="en-GB" i="1" dirty="0" smtClean="0"/>
              <a:t>(</a:t>
            </a:r>
            <a:r>
              <a:rPr lang="en-GB" i="1" dirty="0"/>
              <a:t>8</a:t>
            </a:r>
            <a:r>
              <a:rPr lang="en-GB" i="1" dirty="0" smtClean="0"/>
              <a:t>” </a:t>
            </a:r>
            <a:r>
              <a:rPr lang="en-GB" i="1" dirty="0"/>
              <a:t>wafer)</a:t>
            </a:r>
            <a:r>
              <a:rPr lang="en-GB" dirty="0" smtClean="0"/>
              <a:t>: </a:t>
            </a:r>
            <a:r>
              <a:rPr lang="en-GB" b="1" dirty="0" smtClean="0"/>
              <a:t>200 mm</a:t>
            </a:r>
            <a:endParaRPr lang="en-GB" dirty="0" smtClean="0"/>
          </a:p>
          <a:p>
            <a:pPr lvl="1"/>
            <a:r>
              <a:rPr lang="en-GB" dirty="0" smtClean="0"/>
              <a:t>Forbidden margin 10 mm -&gt; </a:t>
            </a:r>
            <a:r>
              <a:rPr lang="en-GB" b="1" dirty="0" smtClean="0"/>
              <a:t>180 mm usable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FZ </a:t>
            </a:r>
            <a:r>
              <a:rPr lang="en-GB" dirty="0"/>
              <a:t>with 200 µm physical </a:t>
            </a:r>
            <a:r>
              <a:rPr lang="en-GB" dirty="0" smtClean="0"/>
              <a:t>thickness</a:t>
            </a:r>
            <a:endParaRPr lang="en-GB" dirty="0"/>
          </a:p>
          <a:p>
            <a:pPr lvl="1">
              <a:lnSpc>
                <a:spcPct val="110000"/>
              </a:lnSpc>
            </a:pPr>
            <a:r>
              <a:rPr lang="en-GB" dirty="0" smtClean="0"/>
              <a:t>Resistivity ~ 7 </a:t>
            </a:r>
            <a:r>
              <a:rPr lang="en-GB" dirty="0" err="1" smtClean="0"/>
              <a:t>kΩcm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Sensor</a:t>
            </a:r>
          </a:p>
          <a:p>
            <a:pPr lvl="1"/>
            <a:r>
              <a:rPr lang="en-GB" dirty="0" smtClean="0"/>
              <a:t>Same as the 6” version but elongated</a:t>
            </a:r>
          </a:p>
          <a:p>
            <a:pPr lvl="1"/>
            <a:r>
              <a:rPr lang="en-GB" b="1" dirty="0"/>
              <a:t>N-on-</a:t>
            </a:r>
            <a:r>
              <a:rPr lang="en-GB" b="1" dirty="0" smtClean="0"/>
              <a:t>p</a:t>
            </a:r>
            <a:endParaRPr lang="en-GB" dirty="0" smtClean="0"/>
          </a:p>
          <a:p>
            <a:pPr lvl="1"/>
            <a:r>
              <a:rPr lang="en-GB" dirty="0" smtClean="0"/>
              <a:t>Strips: </a:t>
            </a:r>
            <a:r>
              <a:rPr lang="en-GB" b="1" dirty="0" smtClean="0"/>
              <a:t>2032 </a:t>
            </a:r>
            <a:r>
              <a:rPr lang="en-GB" dirty="0" smtClean="0"/>
              <a:t>(2 x 8 x 127)</a:t>
            </a:r>
          </a:p>
          <a:p>
            <a:pPr lvl="1"/>
            <a:r>
              <a:rPr lang="en-GB" dirty="0" smtClean="0"/>
              <a:t>Strip Pitch: </a:t>
            </a:r>
            <a:r>
              <a:rPr lang="en-GB" b="1" dirty="0" smtClean="0"/>
              <a:t>90 µm</a:t>
            </a:r>
          </a:p>
          <a:p>
            <a:pPr lvl="1"/>
            <a:r>
              <a:rPr lang="en-GB" dirty="0"/>
              <a:t>Strip length: </a:t>
            </a:r>
            <a:r>
              <a:rPr lang="en-GB" b="1" dirty="0"/>
              <a:t>75.6 </a:t>
            </a:r>
            <a:r>
              <a:rPr lang="en-GB" b="1" dirty="0" smtClean="0"/>
              <a:t>mm</a:t>
            </a:r>
          </a:p>
          <a:p>
            <a:pPr lvl="1"/>
            <a:r>
              <a:rPr lang="en-GB" dirty="0" smtClean="0"/>
              <a:t>Width/Pitch: ~ 0.25</a:t>
            </a:r>
          </a:p>
          <a:p>
            <a:pPr lvl="1"/>
            <a:r>
              <a:rPr lang="en-GB" dirty="0" smtClean="0"/>
              <a:t>P-stop: Atoll</a:t>
            </a:r>
          </a:p>
          <a:p>
            <a:pPr lvl="1"/>
            <a:endParaRPr lang="en-GB" dirty="0"/>
          </a:p>
          <a:p>
            <a:r>
              <a:rPr lang="en-GB" dirty="0" smtClean="0"/>
              <a:t>2S Sensor size </a:t>
            </a:r>
          </a:p>
          <a:p>
            <a:pPr lvl="1"/>
            <a:r>
              <a:rPr lang="en-GB" dirty="0" smtClean="0"/>
              <a:t>Sensor width: </a:t>
            </a:r>
            <a:r>
              <a:rPr lang="en-GB" b="1" dirty="0" smtClean="0"/>
              <a:t>94.183 mm</a:t>
            </a:r>
          </a:p>
          <a:p>
            <a:pPr lvl="1"/>
            <a:r>
              <a:rPr lang="en-GB" dirty="0" smtClean="0"/>
              <a:t>Sensor length: </a:t>
            </a:r>
            <a:r>
              <a:rPr lang="en-GB" b="1" dirty="0" smtClean="0"/>
              <a:t>153.4 mm</a:t>
            </a:r>
          </a:p>
          <a:p>
            <a:endParaRPr lang="en-GB" b="1" dirty="0"/>
          </a:p>
          <a:p>
            <a:r>
              <a:rPr lang="en-GB" dirty="0" smtClean="0"/>
              <a:t>Status</a:t>
            </a:r>
          </a:p>
          <a:p>
            <a:pPr lvl="1"/>
            <a:r>
              <a:rPr lang="en-GB" dirty="0" smtClean="0"/>
              <a:t>In </a:t>
            </a:r>
            <a:r>
              <a:rPr lang="en-GB" dirty="0" smtClean="0"/>
              <a:t>production </a:t>
            </a:r>
            <a:r>
              <a:rPr lang="en-GB" dirty="0"/>
              <a:t>at </a:t>
            </a:r>
            <a:r>
              <a:rPr lang="en-GB" dirty="0" smtClean="0"/>
              <a:t>Infineon</a:t>
            </a:r>
          </a:p>
          <a:p>
            <a:pPr lvl="1"/>
            <a:r>
              <a:rPr lang="en-GB" dirty="0" smtClean="0"/>
              <a:t>ETA</a:t>
            </a:r>
            <a:r>
              <a:rPr lang="en-GB" dirty="0" smtClean="0"/>
              <a:t>: September 2015</a:t>
            </a:r>
          </a:p>
          <a:p>
            <a:pPr lvl="1"/>
            <a:endParaRPr lang="en-GB" b="1" baseline="30000" dirty="0"/>
          </a:p>
          <a:p>
            <a:pPr lvl="1"/>
            <a:endParaRPr lang="en-GB" b="1" baseline="30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Marko Dragicevic (HEPHY Vienna)</a:t>
            </a:r>
            <a:endParaRPr lang="de-A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 June 2015</a:t>
            </a:r>
            <a:endParaRPr lang="de-AT" dirty="0"/>
          </a:p>
        </p:txBody>
      </p:sp>
      <p:sp>
        <p:nvSpPr>
          <p:cNvPr id="31" name="Rectangle 30"/>
          <p:cNvSpPr/>
          <p:nvPr/>
        </p:nvSpPr>
        <p:spPr>
          <a:xfrm>
            <a:off x="5535165" y="97468"/>
            <a:ext cx="20806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8” Sensors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30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4530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consistent concept of Phase </a:t>
            </a:r>
            <a:r>
              <a:rPr lang="en-GB" dirty="0"/>
              <a:t>II Outer Tracker </a:t>
            </a:r>
            <a:r>
              <a:rPr lang="en-GB" dirty="0" smtClean="0"/>
              <a:t>has been presented</a:t>
            </a:r>
          </a:p>
          <a:p>
            <a:r>
              <a:rPr lang="en-GB" dirty="0" smtClean="0"/>
              <a:t>Feasibility of the main ingredients have been demonstrated</a:t>
            </a:r>
          </a:p>
          <a:p>
            <a:pPr lvl="1"/>
            <a:r>
              <a:rPr lang="en-GB" dirty="0" smtClean="0"/>
              <a:t>Radiation hardness of the sensors</a:t>
            </a:r>
          </a:p>
          <a:p>
            <a:pPr lvl="1"/>
            <a:r>
              <a:rPr lang="en-GB" dirty="0" smtClean="0"/>
              <a:t>Track trigger capabilities of the modules</a:t>
            </a:r>
          </a:p>
          <a:p>
            <a:r>
              <a:rPr lang="en-GB" dirty="0" smtClean="0"/>
              <a:t>Decisions between open design options and detailed </a:t>
            </a:r>
            <a:r>
              <a:rPr lang="en-GB" smtClean="0"/>
              <a:t>engineering on-going</a:t>
            </a:r>
            <a:endParaRPr lang="en-GB" dirty="0" smtClean="0"/>
          </a:p>
          <a:p>
            <a:pPr lvl="1"/>
            <a:r>
              <a:rPr lang="en-GB" dirty="0" smtClean="0"/>
              <a:t>Prototype sensors and modules to be built in 2015 will facilitate these decisions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31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95772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94981"/>
            <a:ext cx="9144000" cy="57776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4802" y="908720"/>
            <a:ext cx="8314396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Arial Black"/>
                <a:cs typeface="Arial Black"/>
              </a:rPr>
              <a:t>Thank you for your attention!</a:t>
            </a:r>
            <a:endParaRPr lang="en-GB" sz="40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99483-05FE-234B-ABDB-4EDD325FE8E3}" type="slidenum">
              <a:rPr lang="de-AT" smtClean="0"/>
              <a:pPr/>
              <a:t>32</a:t>
            </a:fld>
            <a:endParaRPr lang="de-AT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109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61"/>
    </mc:Choice>
    <mc:Fallback xmlns="">
      <p:transition xmlns:p14="http://schemas.microsoft.com/office/powerpoint/2010/main" spd="slow" advTm="546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Random Ghost Hits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4978896" cy="1656209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Occurrence of RGH Depends </a:t>
            </a:r>
            <a:r>
              <a:rPr lang="en-GB" dirty="0"/>
              <a:t>on bias voltage, irradiation, annealing, temperature and strip </a:t>
            </a:r>
            <a:r>
              <a:rPr lang="en-GB" dirty="0" smtClean="0"/>
              <a:t>geometry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6" name="Picture 5" descr="RGHmapFTH200N_15e1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822" y="1484784"/>
            <a:ext cx="3609833" cy="2520280"/>
          </a:xfrm>
          <a:prstGeom prst="rect">
            <a:avLst/>
          </a:prstGeom>
        </p:spPr>
      </p:pic>
      <p:pic>
        <p:nvPicPr>
          <p:cNvPr id="10" name="Picture 9" descr="Qoxpin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221088"/>
            <a:ext cx="2520232" cy="2261231"/>
          </a:xfrm>
          <a:prstGeom prst="rect">
            <a:avLst/>
          </a:prstGeom>
        </p:spPr>
      </p:pic>
      <p:pic>
        <p:nvPicPr>
          <p:cNvPr id="11" name="Picture 10" descr="Qoxniinp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786" y="4221088"/>
            <a:ext cx="2495718" cy="2361848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67544" y="3140968"/>
            <a:ext cx="367240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r>
              <a:rPr lang="en-GB" dirty="0" smtClean="0"/>
              <a:t>Simulations suggest an increase of electric field maxima with </a:t>
            </a:r>
            <a:r>
              <a:rPr lang="en-GB" dirty="0" err="1" smtClean="0"/>
              <a:t>Q</a:t>
            </a:r>
            <a:r>
              <a:rPr lang="en-GB" baseline="-25000" dirty="0" err="1" smtClean="0"/>
              <a:t>ox</a:t>
            </a:r>
            <a:r>
              <a:rPr lang="en-GB" baseline="-25000" dirty="0" smtClean="0"/>
              <a:t> </a:t>
            </a:r>
            <a:r>
              <a:rPr lang="en-GB" dirty="0" smtClean="0"/>
              <a:t>at strip edges for n-type sensors</a:t>
            </a:r>
          </a:p>
          <a:p>
            <a:r>
              <a:rPr lang="en-GB" dirty="0" smtClean="0"/>
              <a:t>For p-type sensors the maxima goes down with an increase in </a:t>
            </a:r>
            <a:r>
              <a:rPr lang="en-GB" dirty="0" err="1" smtClean="0"/>
              <a:t>Q</a:t>
            </a:r>
            <a:r>
              <a:rPr lang="en-GB" baseline="-25000" dirty="0" err="1" smtClean="0"/>
              <a:t>ox</a:t>
            </a:r>
            <a:r>
              <a:rPr lang="en-GB" baseline="-25000" dirty="0" smtClean="0"/>
              <a:t>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33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41278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Tracker Layout: tilted IB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4186808" cy="4752975"/>
          </a:xfrm>
        </p:spPr>
        <p:txBody>
          <a:bodyPr>
            <a:normAutofit/>
          </a:bodyPr>
          <a:lstStyle/>
          <a:p>
            <a:r>
              <a:rPr lang="en-GB" sz="3200" dirty="0"/>
              <a:t>Modules supported by Rings</a:t>
            </a:r>
          </a:p>
          <a:p>
            <a:r>
              <a:rPr lang="en-GB" sz="3200" dirty="0"/>
              <a:t>Rings joined by longitudinal bars.</a:t>
            </a:r>
          </a:p>
          <a:p>
            <a:r>
              <a:rPr lang="en-GB" sz="3200" dirty="0"/>
              <a:t>Cooling supply pipes, wires and fibres routed along the bars.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8" name="Picture 7" descr="\\cern.ch\dfs\Users\a\antti\Documents\CMS_upgrade\CMS_Upgrade_week_Karlsruhe_April2014\Mechanics_talk_input_files\Inner Barrel with Tilted Geometry Pictures 28 Mar 2014\002b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724" y="1484784"/>
            <a:ext cx="441876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\\cern.ch\dfs\Users\a\antti\Documents\CMS_upgrade\CMS_Upgrade_week_Karlsruhe_April2014\Mechanics_talk_input_files\Inner Barrel with Tilted Geometry Pictures 28 Mar 2014\014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7" b="100000" l="1064" r="999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214521"/>
            <a:ext cx="3813553" cy="2361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34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37614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The High Luminosity LHC and CMS</a:t>
            </a:r>
            <a:endParaRPr lang="de-AT" sz="28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435280" cy="489656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Upgrade of the LHC by 2020 to achieve </a:t>
            </a:r>
            <a:r>
              <a:rPr lang="en-US" b="1" dirty="0" smtClean="0">
                <a:solidFill>
                  <a:srgbClr val="FF0000"/>
                </a:solidFill>
              </a:rPr>
              <a:t>5x</a:t>
            </a:r>
            <a:r>
              <a:rPr lang="en-US" dirty="0" smtClean="0"/>
              <a:t> the current design luminosity:  </a:t>
            </a:r>
            <a:r>
              <a:rPr lang="en-US" b="1" dirty="0" smtClean="0">
                <a:solidFill>
                  <a:srgbClr val="FF0000"/>
                </a:solidFill>
              </a:rPr>
              <a:t>5 x 10</a:t>
            </a:r>
            <a:r>
              <a:rPr lang="en-US" b="1" baseline="30000" dirty="0" smtClean="0">
                <a:solidFill>
                  <a:srgbClr val="FF0000"/>
                </a:solidFill>
              </a:rPr>
              <a:t>34</a:t>
            </a:r>
            <a:r>
              <a:rPr lang="en-US" b="1" dirty="0" smtClean="0">
                <a:solidFill>
                  <a:srgbClr val="FF0000"/>
                </a:solidFill>
              </a:rPr>
              <a:t> cm</a:t>
            </a:r>
            <a:r>
              <a:rPr lang="en-US" b="1" baseline="30000" dirty="0" smtClean="0">
                <a:solidFill>
                  <a:srgbClr val="FF0000"/>
                </a:solidFill>
              </a:rPr>
              <a:t>-2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baseline="30000" dirty="0" smtClean="0">
                <a:solidFill>
                  <a:srgbClr val="FF0000"/>
                </a:solidFill>
              </a:rPr>
              <a:t>-1</a:t>
            </a:r>
          </a:p>
          <a:p>
            <a:pPr lvl="1"/>
            <a:r>
              <a:rPr lang="en-US" dirty="0" smtClean="0"/>
              <a:t>Original LHC integrated luminosity: </a:t>
            </a:r>
            <a:r>
              <a:rPr lang="en-US" b="1" dirty="0" smtClean="0">
                <a:solidFill>
                  <a:srgbClr val="FF0000"/>
                </a:solidFill>
              </a:rPr>
              <a:t>~500 fb</a:t>
            </a:r>
            <a:r>
              <a:rPr lang="en-US" b="1" baseline="30000" dirty="0" smtClean="0">
                <a:solidFill>
                  <a:srgbClr val="FF0000"/>
                </a:solidFill>
              </a:rPr>
              <a:t>-1</a:t>
            </a:r>
          </a:p>
          <a:p>
            <a:pPr lvl="1"/>
            <a:r>
              <a:rPr lang="en-US" dirty="0" smtClean="0"/>
              <a:t>Integrated luminosity with upgrade: </a:t>
            </a:r>
            <a:r>
              <a:rPr lang="en-US" b="1" dirty="0" smtClean="0">
                <a:solidFill>
                  <a:srgbClr val="FF0000"/>
                </a:solidFill>
              </a:rPr>
              <a:t>~ </a:t>
            </a:r>
            <a:r>
              <a:rPr lang="en-US" b="1" dirty="0">
                <a:solidFill>
                  <a:srgbClr val="FF0000"/>
                </a:solidFill>
              </a:rPr>
              <a:t>3000 fb</a:t>
            </a:r>
            <a:r>
              <a:rPr lang="en-US" b="1" baseline="30000" dirty="0">
                <a:solidFill>
                  <a:srgbClr val="FF0000"/>
                </a:solidFill>
              </a:rPr>
              <a:t>-</a:t>
            </a:r>
            <a:r>
              <a:rPr lang="en-US" b="1" baseline="30000" dirty="0" smtClean="0">
                <a:solidFill>
                  <a:srgbClr val="FF0000"/>
                </a:solidFill>
              </a:rPr>
              <a:t>1</a:t>
            </a:r>
          </a:p>
          <a:p>
            <a:pPr>
              <a:buFont typeface="Wingdings" charset="0"/>
              <a:buChar char="à"/>
            </a:pPr>
            <a:r>
              <a:rPr lang="en-US" dirty="0" smtClean="0"/>
              <a:t>Significant gain in collected events!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dirty="0" smtClean="0"/>
              <a:t>Current CMS Tracker was designed to operate for </a:t>
            </a:r>
            <a:r>
              <a:rPr lang="en-US" dirty="0" smtClean="0">
                <a:solidFill>
                  <a:srgbClr val="FF0000"/>
                </a:solidFill>
              </a:rPr>
              <a:t>10 years</a:t>
            </a:r>
            <a:r>
              <a:rPr lang="en-US" dirty="0" smtClean="0"/>
              <a:t> in LHC environment</a:t>
            </a:r>
          </a:p>
          <a:p>
            <a:pPr lvl="1"/>
            <a:r>
              <a:rPr lang="en-US" dirty="0" smtClean="0"/>
              <a:t>End of lifetime reached by 2022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Replacement necessary to keep CMS running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7" name="Rectangle 6"/>
          <p:cNvSpPr/>
          <p:nvPr/>
        </p:nvSpPr>
        <p:spPr>
          <a:xfrm>
            <a:off x="5436102" y="97468"/>
            <a:ext cx="22787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Introduction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079"/>
    </mc:Choice>
    <mc:Fallback xmlns="">
      <p:transition xmlns:p14="http://schemas.microsoft.com/office/powerpoint/2010/main" spd="slow" advTm="7507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5626968" cy="49685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Higher </a:t>
            </a:r>
            <a:r>
              <a:rPr lang="en-US" dirty="0"/>
              <a:t>density of tracks</a:t>
            </a:r>
          </a:p>
          <a:p>
            <a:pPr lvl="1"/>
            <a:r>
              <a:rPr lang="en-US" dirty="0"/>
              <a:t>Increase granularity of sensor elements</a:t>
            </a:r>
          </a:p>
          <a:p>
            <a:r>
              <a:rPr lang="en-US" dirty="0" smtClean="0"/>
              <a:t>Increase </a:t>
            </a:r>
            <a:r>
              <a:rPr lang="en-US" dirty="0"/>
              <a:t>in </a:t>
            </a:r>
            <a:r>
              <a:rPr lang="en-US" dirty="0" smtClean="0"/>
              <a:t>radiation</a:t>
            </a:r>
            <a:endParaRPr lang="en-US" dirty="0"/>
          </a:p>
          <a:p>
            <a:pPr lvl="1"/>
            <a:r>
              <a:rPr lang="en-US" dirty="0" smtClean="0"/>
              <a:t>Radiation </a:t>
            </a:r>
            <a:r>
              <a:rPr lang="en-US" dirty="0"/>
              <a:t>h</a:t>
            </a:r>
            <a:r>
              <a:rPr lang="en-US" dirty="0" smtClean="0"/>
              <a:t>ard components, in particular sensors</a:t>
            </a:r>
            <a:endParaRPr lang="en-US" dirty="0"/>
          </a:p>
          <a:p>
            <a:r>
              <a:rPr lang="en-US" dirty="0" smtClean="0"/>
              <a:t>L1 Trigger needs input from tracker</a:t>
            </a:r>
          </a:p>
          <a:p>
            <a:pPr lvl="1"/>
            <a:r>
              <a:rPr lang="en-US" dirty="0" smtClean="0"/>
              <a:t>Transmitting full tracker information at 40 MHz not possible</a:t>
            </a:r>
          </a:p>
          <a:p>
            <a:pPr lvl="1"/>
            <a:r>
              <a:rPr lang="en-US" dirty="0"/>
              <a:t>Data selection inside </a:t>
            </a:r>
            <a:r>
              <a:rPr lang="en-US" dirty="0" smtClean="0"/>
              <a:t>the tracker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7940" y="1556792"/>
            <a:ext cx="2609695" cy="48952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5436102" y="97468"/>
            <a:ext cx="22787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Introduction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827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307"/>
    </mc:Choice>
    <mc:Fallback xmlns="">
      <p:transition xmlns:p14="http://schemas.microsoft.com/office/powerpoint/2010/main" spd="slow" advTm="7030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tolerant silicon sensors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 June 2015</a:t>
            </a:r>
            <a:endParaRPr lang="de-AT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 t="16869" b="7080"/>
          <a:stretch/>
        </p:blipFill>
        <p:spPr>
          <a:xfrm>
            <a:off x="1027193" y="862492"/>
            <a:ext cx="7089615" cy="359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82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tolerant sensor </a:t>
            </a:r>
            <a:r>
              <a:rPr lang="en-US" dirty="0" smtClean="0"/>
              <a:t>materials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96136" y="1524130"/>
            <a:ext cx="3240360" cy="324036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5482952" cy="482456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Wafer layout with 34 different structures</a:t>
            </a:r>
          </a:p>
          <a:p>
            <a:pPr lvl="1"/>
            <a:r>
              <a:rPr lang="en-US" dirty="0"/>
              <a:t>Small strip and pixel sensors</a:t>
            </a:r>
          </a:p>
          <a:p>
            <a:pPr lvl="1"/>
            <a:r>
              <a:rPr lang="en-US" dirty="0" smtClean="0"/>
              <a:t>Dedicated test structures</a:t>
            </a:r>
          </a:p>
          <a:p>
            <a:r>
              <a:rPr lang="en-US" dirty="0" smtClean="0"/>
              <a:t>Produced by Hamamatsu on</a:t>
            </a:r>
          </a:p>
          <a:p>
            <a:pPr lvl="1"/>
            <a:r>
              <a:rPr lang="en-US" dirty="0" smtClean="0"/>
              <a:t>FZ: 200 and 320 µm thickness</a:t>
            </a:r>
          </a:p>
          <a:p>
            <a:pPr lvl="1"/>
            <a:r>
              <a:rPr lang="en-US" dirty="0" err="1" smtClean="0"/>
              <a:t>ddFZ</a:t>
            </a:r>
            <a:r>
              <a:rPr lang="en-US" b="1" dirty="0"/>
              <a:t>*</a:t>
            </a:r>
            <a:r>
              <a:rPr lang="en-US" dirty="0" smtClean="0"/>
              <a:t>: 120 and </a:t>
            </a:r>
            <a:r>
              <a:rPr lang="en-US" dirty="0"/>
              <a:t>200 µm active </a:t>
            </a:r>
            <a:r>
              <a:rPr lang="en-US" dirty="0" smtClean="0"/>
              <a:t>thickness</a:t>
            </a:r>
          </a:p>
          <a:p>
            <a:pPr lvl="1"/>
            <a:r>
              <a:rPr lang="en-US" dirty="0" err="1" smtClean="0"/>
              <a:t>MCz</a:t>
            </a:r>
            <a:r>
              <a:rPr lang="en-US" dirty="0" smtClean="0"/>
              <a:t>: 200 µm thickness</a:t>
            </a:r>
          </a:p>
          <a:p>
            <a:pPr lvl="1"/>
            <a:r>
              <a:rPr lang="en-US" dirty="0" err="1" smtClean="0"/>
              <a:t>Epi</a:t>
            </a:r>
            <a:r>
              <a:rPr lang="en-US" dirty="0"/>
              <a:t>:</a:t>
            </a:r>
            <a:r>
              <a:rPr lang="en-US" dirty="0" smtClean="0"/>
              <a:t> 50 and 100 µm thickness</a:t>
            </a:r>
          </a:p>
          <a:p>
            <a:r>
              <a:rPr lang="en-US" dirty="0" smtClean="0"/>
              <a:t>Each material processed with</a:t>
            </a:r>
          </a:p>
          <a:p>
            <a:pPr lvl="1"/>
            <a:r>
              <a:rPr lang="en-US" dirty="0" smtClean="0"/>
              <a:t>p-on-n</a:t>
            </a:r>
          </a:p>
          <a:p>
            <a:pPr lvl="1"/>
            <a:r>
              <a:rPr lang="en-US" dirty="0" smtClean="0"/>
              <a:t>n-on-p (</a:t>
            </a:r>
            <a:r>
              <a:rPr lang="en-US" dirty="0" err="1" smtClean="0"/>
              <a:t>pspray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n-on-p (</a:t>
            </a:r>
            <a:r>
              <a:rPr lang="en-US" dirty="0" err="1" smtClean="0"/>
              <a:t>pstop</a:t>
            </a:r>
            <a:r>
              <a:rPr lang="en-US" dirty="0" smtClean="0"/>
              <a:t>)</a:t>
            </a:r>
          </a:p>
          <a:p>
            <a:r>
              <a:rPr lang="en-US" dirty="0" smtClean="0"/>
              <a:t>FZ200 in all three processes with 2</a:t>
            </a:r>
            <a:r>
              <a:rPr lang="en-US" baseline="30000" dirty="0" smtClean="0"/>
              <a:t>nd</a:t>
            </a:r>
            <a:r>
              <a:rPr lang="en-US" dirty="0" smtClean="0"/>
              <a:t> metal layer</a:t>
            </a:r>
          </a:p>
          <a:p>
            <a:r>
              <a:rPr lang="en-US" dirty="0" smtClean="0"/>
              <a:t>Total of 164 wafers</a:t>
            </a:r>
          </a:p>
          <a:p>
            <a:r>
              <a:rPr lang="en-US" dirty="0" smtClean="0"/>
              <a:t>Extensive irradiation and measurement campaign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545274"/>
            <a:ext cx="2580401" cy="1936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7</a:t>
            </a:fld>
            <a:endParaRPr lang="de-AT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156176" y="6309320"/>
            <a:ext cx="2738264" cy="440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* </a:t>
            </a:r>
            <a:r>
              <a:rPr lang="en-US" sz="1200" dirty="0" err="1" smtClean="0"/>
              <a:t>ddFZ</a:t>
            </a:r>
            <a:r>
              <a:rPr lang="en-US" sz="1200" dirty="0" smtClean="0"/>
              <a:t> = deep diffused FZ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5774663" y="97468"/>
            <a:ext cx="16016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Sensors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526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900"/>
    </mc:Choice>
    <mc:Fallback xmlns="">
      <p:transition xmlns:p14="http://schemas.microsoft.com/office/powerpoint/2010/main" spd="slow" advTm="1759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Irradiation Targets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3068960"/>
            <a:ext cx="3240360" cy="3528392"/>
          </a:xfrm>
        </p:spPr>
        <p:txBody>
          <a:bodyPr>
            <a:normAutofit fontScale="85000" lnSpcReduction="20000"/>
          </a:bodyPr>
          <a:lstStyle/>
          <a:p>
            <a:r>
              <a:rPr lang="en-GB" dirty="0" err="1" smtClean="0"/>
              <a:t>Fluences</a:t>
            </a:r>
            <a:r>
              <a:rPr lang="en-GB" dirty="0" smtClean="0"/>
              <a:t> target </a:t>
            </a:r>
            <a:r>
              <a:rPr lang="en-GB" b="1" dirty="0" smtClean="0"/>
              <a:t>20 </a:t>
            </a:r>
            <a:r>
              <a:rPr lang="en-GB" dirty="0" smtClean="0"/>
              <a:t>and </a:t>
            </a:r>
            <a:r>
              <a:rPr lang="en-GB" b="1" dirty="0" smtClean="0"/>
              <a:t>40 cm radius </a:t>
            </a:r>
            <a:r>
              <a:rPr lang="en-GB" dirty="0" smtClean="0"/>
              <a:t>in the outer tracker after 3000 fb</a:t>
            </a:r>
            <a:r>
              <a:rPr lang="en-GB" baseline="30000" dirty="0" smtClean="0"/>
              <a:t>-1</a:t>
            </a:r>
          </a:p>
          <a:p>
            <a:r>
              <a:rPr lang="en-GB" dirty="0" smtClean="0"/>
              <a:t>Highest </a:t>
            </a:r>
            <a:r>
              <a:rPr lang="en-GB" dirty="0" err="1" smtClean="0"/>
              <a:t>fluence</a:t>
            </a:r>
            <a:r>
              <a:rPr lang="en-GB" dirty="0" smtClean="0"/>
              <a:t> for innermost layers of the outer tracker at </a:t>
            </a:r>
            <a:br>
              <a:rPr lang="en-GB" dirty="0" smtClean="0"/>
            </a:br>
            <a:r>
              <a:rPr lang="en-GB" b="1" dirty="0" smtClean="0"/>
              <a:t>1.5 x 10</a:t>
            </a:r>
            <a:r>
              <a:rPr lang="en-GB" b="1" baseline="30000" dirty="0" smtClean="0"/>
              <a:t>15</a:t>
            </a:r>
            <a:r>
              <a:rPr lang="en-GB" b="1" dirty="0" smtClean="0"/>
              <a:t> n</a:t>
            </a:r>
            <a:r>
              <a:rPr lang="en-GB" b="1" baseline="-25000" dirty="0" smtClean="0"/>
              <a:t>eq</a:t>
            </a:r>
            <a:r>
              <a:rPr lang="en-GB" b="1" dirty="0" smtClean="0"/>
              <a:t>cm</a:t>
            </a:r>
            <a:r>
              <a:rPr lang="en-GB" b="1" baseline="30000" dirty="0" smtClean="0"/>
              <a:t>-2</a:t>
            </a:r>
            <a:endParaRPr lang="en-GB" b="1" baseline="30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graphicFrame>
        <p:nvGraphicFramePr>
          <p:cNvPr id="10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884565"/>
              </p:ext>
            </p:extLst>
          </p:nvPr>
        </p:nvGraphicFramePr>
        <p:xfrm>
          <a:off x="107504" y="1484784"/>
          <a:ext cx="8910077" cy="13817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68904"/>
                <a:gridCol w="2133102"/>
                <a:gridCol w="2255994"/>
                <a:gridCol w="2168754"/>
                <a:gridCol w="1483323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effectLst/>
                        </a:rPr>
                        <a:t>radius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effectLst/>
                        </a:rPr>
                        <a:t>proton</a:t>
                      </a:r>
                      <a:r>
                        <a:rPr lang="de-DE" dirty="0" smtClean="0">
                          <a:effectLst/>
                        </a:rPr>
                        <a:t> </a:t>
                      </a:r>
                      <a:r>
                        <a:rPr lang="el-GR" dirty="0" smtClean="0">
                          <a:effectLst/>
                        </a:rPr>
                        <a:t>Φ</a:t>
                      </a:r>
                      <a:r>
                        <a:rPr lang="de-DE" baseline="-25000" dirty="0" err="1" smtClean="0">
                          <a:effectLst/>
                        </a:rPr>
                        <a:t>eq</a:t>
                      </a:r>
                      <a:r>
                        <a:rPr lang="de-DE" dirty="0" smtClean="0">
                          <a:effectLst/>
                        </a:rPr>
                        <a:t> [</a:t>
                      </a:r>
                      <a:r>
                        <a:rPr lang="de-DE" baseline="0" dirty="0" smtClean="0">
                          <a:effectLst/>
                        </a:rPr>
                        <a:t>cm</a:t>
                      </a:r>
                      <a:r>
                        <a:rPr lang="de-DE" baseline="30000" dirty="0" smtClean="0">
                          <a:effectLst/>
                        </a:rPr>
                        <a:t>-2</a:t>
                      </a:r>
                      <a:r>
                        <a:rPr lang="de-DE" baseline="0" dirty="0" smtClean="0">
                          <a:effectLst/>
                        </a:rPr>
                        <a:t>]</a:t>
                      </a:r>
                      <a:r>
                        <a:rPr lang="de-DE" dirty="0" smtClean="0">
                          <a:effectLst/>
                        </a:rPr>
                        <a:t> 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effectLst/>
                        </a:rPr>
                        <a:t>neutron</a:t>
                      </a:r>
                      <a:r>
                        <a:rPr lang="de-DE" dirty="0" smtClean="0">
                          <a:effectLst/>
                        </a:rPr>
                        <a:t> </a:t>
                      </a:r>
                      <a:r>
                        <a:rPr lang="el-GR" dirty="0" smtClean="0">
                          <a:effectLst/>
                        </a:rPr>
                        <a:t>Φ</a:t>
                      </a:r>
                      <a:r>
                        <a:rPr lang="de-DE" baseline="-25000" dirty="0" err="1" smtClean="0">
                          <a:effectLst/>
                        </a:rPr>
                        <a:t>eq</a:t>
                      </a:r>
                      <a:r>
                        <a:rPr lang="de-DE" dirty="0" smtClean="0">
                          <a:effectLst/>
                        </a:rPr>
                        <a:t> [</a:t>
                      </a:r>
                      <a:r>
                        <a:rPr lang="de-DE" baseline="0" dirty="0" smtClean="0">
                          <a:effectLst/>
                        </a:rPr>
                        <a:t>cm</a:t>
                      </a:r>
                      <a:r>
                        <a:rPr lang="de-DE" baseline="30000" dirty="0" smtClean="0">
                          <a:effectLst/>
                        </a:rPr>
                        <a:t>-2</a:t>
                      </a:r>
                      <a:r>
                        <a:rPr lang="de-DE" baseline="0" dirty="0" smtClean="0">
                          <a:effectLst/>
                        </a:rPr>
                        <a:t>]</a:t>
                      </a:r>
                      <a:r>
                        <a:rPr lang="de-DE" dirty="0" smtClean="0">
                          <a:effectLst/>
                        </a:rPr>
                        <a:t> 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effectLst/>
                        </a:rPr>
                        <a:t>total </a:t>
                      </a:r>
                      <a:r>
                        <a:rPr lang="el-GR" dirty="0" smtClean="0">
                          <a:effectLst/>
                        </a:rPr>
                        <a:t>Φ</a:t>
                      </a:r>
                      <a:r>
                        <a:rPr lang="de-DE" baseline="-25000" dirty="0" err="1" smtClean="0">
                          <a:effectLst/>
                        </a:rPr>
                        <a:t>eq</a:t>
                      </a:r>
                      <a:r>
                        <a:rPr lang="de-DE" dirty="0" smtClean="0">
                          <a:effectLst/>
                        </a:rPr>
                        <a:t> [</a:t>
                      </a:r>
                      <a:r>
                        <a:rPr lang="de-DE" baseline="0" dirty="0" smtClean="0">
                          <a:effectLst/>
                        </a:rPr>
                        <a:t>cm</a:t>
                      </a:r>
                      <a:r>
                        <a:rPr lang="de-DE" baseline="30000" dirty="0" smtClean="0">
                          <a:effectLst/>
                        </a:rPr>
                        <a:t>-2</a:t>
                      </a:r>
                      <a:r>
                        <a:rPr lang="de-DE" baseline="0" dirty="0" smtClean="0">
                          <a:effectLst/>
                        </a:rPr>
                        <a:t>]</a:t>
                      </a:r>
                      <a:r>
                        <a:rPr lang="de-DE" dirty="0" smtClean="0">
                          <a:effectLst/>
                        </a:rPr>
                        <a:t> 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effectLst/>
                          <a:latin typeface="+mn-lt"/>
                        </a:rPr>
                        <a:t>Active</a:t>
                      </a:r>
                      <a:r>
                        <a:rPr lang="de-D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de-DE" baseline="0" dirty="0" err="1" smtClean="0">
                          <a:effectLst/>
                          <a:latin typeface="+mn-lt"/>
                        </a:rPr>
                        <a:t>thickn</a:t>
                      </a:r>
                      <a:r>
                        <a:rPr lang="de-DE" baseline="0" dirty="0" smtClean="0">
                          <a:effectLst/>
                          <a:latin typeface="+mn-lt"/>
                        </a:rPr>
                        <a:t>.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40 cm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  <a:effectLst/>
                        </a:rPr>
                        <a:t>3 ∙ 10</a:t>
                      </a:r>
                      <a:r>
                        <a:rPr lang="de-D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de-D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  <a:effectLst/>
                        </a:rPr>
                        <a:t>4 ∙ 10</a:t>
                      </a:r>
                      <a:r>
                        <a:rPr lang="de-D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de-D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  <a:effectLst/>
                        </a:rPr>
                        <a:t>7 ∙ 10</a:t>
                      </a:r>
                      <a:r>
                        <a:rPr lang="de-D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de-D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rgbClr val="FF0000"/>
                          </a:solidFill>
                          <a:effectLst/>
                        </a:rPr>
                        <a:t>≥ 200 μ</a:t>
                      </a:r>
                      <a:r>
                        <a:rPr lang="de-DE" dirty="0">
                          <a:solidFill>
                            <a:srgbClr val="FF0000"/>
                          </a:solidFill>
                          <a:effectLst/>
                        </a:rPr>
                        <a:t>m</a:t>
                      </a:r>
                      <a:endParaRPr lang="de-D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effectLst/>
                        </a:rPr>
                        <a:t>20 cm</a:t>
                      </a:r>
                      <a:endParaRPr lang="de-DE" dirty="0"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  <a:effectLst/>
                        </a:rPr>
                        <a:t>1 ∙ 10</a:t>
                      </a:r>
                      <a:r>
                        <a:rPr lang="de-D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15</a:t>
                      </a:r>
                      <a:endParaRPr lang="de-D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  <a:effectLst/>
                        </a:rPr>
                        <a:t>5 ∙ 10</a:t>
                      </a:r>
                      <a:r>
                        <a:rPr lang="de-D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de-D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  <a:effectLst/>
                        </a:rPr>
                        <a:t>1.5 ∙ 10</a:t>
                      </a:r>
                      <a:r>
                        <a:rPr lang="de-DE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15</a:t>
                      </a:r>
                      <a:endParaRPr lang="de-D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rgbClr val="FF0000"/>
                          </a:solidFill>
                          <a:effectLst/>
                        </a:rPr>
                        <a:t>≥ 200 μ</a:t>
                      </a:r>
                      <a:r>
                        <a:rPr lang="de-DE" dirty="0">
                          <a:solidFill>
                            <a:srgbClr val="FF0000"/>
                          </a:solidFill>
                          <a:effectLst/>
                        </a:rPr>
                        <a:t>m</a:t>
                      </a:r>
                      <a:endParaRPr lang="de-D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8</a:t>
            </a:fld>
            <a:endParaRPr lang="de-AT"/>
          </a:p>
        </p:txBody>
      </p:sp>
      <p:pic>
        <p:nvPicPr>
          <p:cNvPr id="11" name="Picture 10" descr="Tracker_1MevNeq_3000_PhaseII_Fluenc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93056" y="1819921"/>
            <a:ext cx="3082032" cy="58681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74663" y="97468"/>
            <a:ext cx="16016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Sensors</a:t>
            </a:r>
          </a:p>
        </p:txBody>
      </p:sp>
    </p:spTree>
    <p:extLst>
      <p:ext uri="{BB962C8B-B14F-4D97-AF65-F5344CB8AC3E}">
        <p14:creationId xmlns:p14="http://schemas.microsoft.com/office/powerpoint/2010/main" val="3009831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Collected Charge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Marko Dragicevic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 June 2015</a:t>
            </a:r>
            <a:endParaRPr lang="de-AT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827584" y="1484784"/>
            <a:ext cx="439248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r>
              <a:rPr lang="en-GB" dirty="0" smtClean="0"/>
              <a:t>N-type sensors (hole collection) show higher signal degradation than p-type </a:t>
            </a:r>
          </a:p>
          <a:p>
            <a:r>
              <a:rPr lang="en-GB" dirty="0" smtClean="0"/>
              <a:t>Beyond ~10</a:t>
            </a:r>
            <a:r>
              <a:rPr lang="en-GB" baseline="30000" dirty="0" smtClean="0"/>
              <a:t>15 </a:t>
            </a:r>
            <a:r>
              <a:rPr lang="en-GB" dirty="0" smtClean="0"/>
              <a:t>n</a:t>
            </a:r>
            <a:r>
              <a:rPr lang="en-GB" baseline="-25000" dirty="0" smtClean="0"/>
              <a:t>eq</a:t>
            </a:r>
            <a:r>
              <a:rPr lang="en-GB" dirty="0" smtClean="0"/>
              <a:t>cm</a:t>
            </a:r>
            <a:r>
              <a:rPr lang="en-GB" baseline="30000" dirty="0"/>
              <a:t>-</a:t>
            </a:r>
            <a:r>
              <a:rPr lang="en-GB" baseline="30000" dirty="0" smtClean="0"/>
              <a:t>2 </a:t>
            </a:r>
            <a:r>
              <a:rPr lang="en-GB" dirty="0" smtClean="0"/>
              <a:t>200 µm of active silicon show a similar signal to 300 µm</a:t>
            </a:r>
            <a:endParaRPr lang="en-GB" baseline="30000" dirty="0"/>
          </a:p>
        </p:txBody>
      </p:sp>
      <p:pic>
        <p:nvPicPr>
          <p:cNvPr id="18" name="Picture 17" descr="FZ320PN_log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484784"/>
            <a:ext cx="3239992" cy="2510355"/>
          </a:xfrm>
          <a:prstGeom prst="rect">
            <a:avLst/>
          </a:prstGeom>
        </p:spPr>
      </p:pic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5292080" y="3758116"/>
            <a:ext cx="4176464" cy="2917301"/>
            <a:chOff x="-194333" y="2708910"/>
            <a:chExt cx="5400000" cy="3771954"/>
          </a:xfrm>
        </p:grpSpPr>
        <p:graphicFrame>
          <p:nvGraphicFramePr>
            <p:cNvPr id="20" name="Obj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83725097"/>
                </p:ext>
              </p:extLst>
            </p:nvPr>
          </p:nvGraphicFramePr>
          <p:xfrm>
            <a:off x="-194333" y="2708910"/>
            <a:ext cx="5400000" cy="37719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4" name="Graph" r:id="rId5" imgW="4154760" imgH="2901600" progId="Origin50.Graph">
                    <p:embed/>
                  </p:oleObj>
                </mc:Choice>
                <mc:Fallback>
                  <p:oleObj name="Graph" r:id="rId5" imgW="4154760" imgH="29016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-194333" y="2708910"/>
                          <a:ext cx="5400000" cy="377195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1" name="Gerader Verbinder 7"/>
            <p:cNvCxnSpPr/>
            <p:nvPr/>
          </p:nvCxnSpPr>
          <p:spPr>
            <a:xfrm>
              <a:off x="931183" y="3564320"/>
              <a:ext cx="3110881" cy="1537616"/>
            </a:xfrm>
            <a:prstGeom prst="line">
              <a:avLst/>
            </a:prstGeom>
            <a:ln w="19050">
              <a:solidFill>
                <a:srgbClr val="6600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9"/>
            <p:cNvCxnSpPr/>
            <p:nvPr/>
          </p:nvCxnSpPr>
          <p:spPr>
            <a:xfrm>
              <a:off x="898179" y="4647767"/>
              <a:ext cx="3195839" cy="391824"/>
            </a:xfrm>
            <a:prstGeom prst="line">
              <a:avLst/>
            </a:prstGeom>
            <a:ln w="19050">
              <a:solidFill>
                <a:srgbClr val="FF66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12" name="Rectangle 11"/>
          <p:cNvSpPr/>
          <p:nvPr/>
        </p:nvSpPr>
        <p:spPr>
          <a:xfrm>
            <a:off x="5774663" y="97468"/>
            <a:ext cx="16016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Sensors</a:t>
            </a:r>
          </a:p>
        </p:txBody>
      </p:sp>
    </p:spTree>
    <p:extLst>
      <p:ext uri="{BB962C8B-B14F-4D97-AF65-F5344CB8AC3E}">
        <p14:creationId xmlns:p14="http://schemas.microsoft.com/office/powerpoint/2010/main" val="2564309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3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.9|29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"/>
</p:tagLst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65353</TotalTime>
  <Words>2319</Words>
  <Application>Microsoft Macintosh PowerPoint</Application>
  <PresentationFormat>On-screen Show (4:3)</PresentationFormat>
  <Paragraphs>475</Paragraphs>
  <Slides>34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Standarddesign</vt:lpstr>
      <vt:lpstr>Graph</vt:lpstr>
      <vt:lpstr>Upgrade of the CMS Tracker for the High Luminosity LHC</vt:lpstr>
      <vt:lpstr>Outline</vt:lpstr>
      <vt:lpstr>Out of Scope</vt:lpstr>
      <vt:lpstr>The High Luminosity LHC and CMS</vt:lpstr>
      <vt:lpstr>Challenges</vt:lpstr>
      <vt:lpstr>Radiation tolerant silicon sensors</vt:lpstr>
      <vt:lpstr>Radiation tolerant sensor materials</vt:lpstr>
      <vt:lpstr>Irradiation Targets</vt:lpstr>
      <vt:lpstr>Collected Charge</vt:lpstr>
      <vt:lpstr>Random Ghost Hits (RGH)</vt:lpstr>
      <vt:lpstr>Annealing</vt:lpstr>
      <vt:lpstr>Baseline for the Phase II Outer Tracker</vt:lpstr>
      <vt:lpstr>Detector Modules</vt:lpstr>
      <vt:lpstr>Detector modules with data filtering</vt:lpstr>
      <vt:lpstr>The pt Module Concepts </vt:lpstr>
      <vt:lpstr>The pt Module Concepts</vt:lpstr>
      <vt:lpstr>Electronic system</vt:lpstr>
      <vt:lpstr>Tracker Layout</vt:lpstr>
      <vt:lpstr>Tracker Layout Concept: Baseline</vt:lpstr>
      <vt:lpstr>Layout Concept: Tilted Barrel</vt:lpstr>
      <vt:lpstr>Layout Concept: 8” Sensors</vt:lpstr>
      <vt:lpstr>Prototyping</vt:lpstr>
      <vt:lpstr>From Proposals to Prototypes</vt:lpstr>
      <vt:lpstr>Small size PS Prototype: MAPSA light</vt:lpstr>
      <vt:lpstr>Early 2S prototypes</vt:lpstr>
      <vt:lpstr>Full size 2S Prototypes</vt:lpstr>
      <vt:lpstr>Baseline Design 2S Sensor</vt:lpstr>
      <vt:lpstr>2S Sensor Production</vt:lpstr>
      <vt:lpstr>8” Sensors from Infineon</vt:lpstr>
      <vt:lpstr>Baseline Design 2S Sensor (8” version)</vt:lpstr>
      <vt:lpstr>Summary</vt:lpstr>
      <vt:lpstr>PowerPoint Presentation</vt:lpstr>
      <vt:lpstr>Random Ghost Hits</vt:lpstr>
      <vt:lpstr>Tracker Layout: tilted IB</vt:lpstr>
    </vt:vector>
  </TitlesOfParts>
  <Company>HEPHY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Thomas Bergauer</dc:creator>
  <cp:lastModifiedBy>Marko Dragicevic</cp:lastModifiedBy>
  <cp:revision>286</cp:revision>
  <dcterms:created xsi:type="dcterms:W3CDTF">2008-09-01T14:36:39Z</dcterms:created>
  <dcterms:modified xsi:type="dcterms:W3CDTF">2015-06-01T17:27:39Z</dcterms:modified>
</cp:coreProperties>
</file>