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tiff" ContentType="image/tif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84"/>
  </p:notesMasterIdLst>
  <p:handoutMasterIdLst>
    <p:handoutMasterId r:id="rId85"/>
  </p:handoutMasterIdLst>
  <p:sldIdLst>
    <p:sldId id="459" r:id="rId2"/>
    <p:sldId id="481" r:id="rId3"/>
    <p:sldId id="364" r:id="rId4"/>
    <p:sldId id="403" r:id="rId5"/>
    <p:sldId id="404" r:id="rId6"/>
    <p:sldId id="405" r:id="rId7"/>
    <p:sldId id="406" r:id="rId8"/>
    <p:sldId id="356" r:id="rId9"/>
    <p:sldId id="365" r:id="rId10"/>
    <p:sldId id="488" r:id="rId11"/>
    <p:sldId id="490" r:id="rId12"/>
    <p:sldId id="436" r:id="rId13"/>
    <p:sldId id="391" r:id="rId14"/>
    <p:sldId id="392" r:id="rId15"/>
    <p:sldId id="433" r:id="rId16"/>
    <p:sldId id="390" r:id="rId17"/>
    <p:sldId id="417" r:id="rId18"/>
    <p:sldId id="418" r:id="rId19"/>
    <p:sldId id="419" r:id="rId20"/>
    <p:sldId id="480" r:id="rId21"/>
    <p:sldId id="407" r:id="rId22"/>
    <p:sldId id="423" r:id="rId23"/>
    <p:sldId id="424" r:id="rId24"/>
    <p:sldId id="408" r:id="rId25"/>
    <p:sldId id="367" r:id="rId26"/>
    <p:sldId id="463" r:id="rId27"/>
    <p:sldId id="357" r:id="rId28"/>
    <p:sldId id="410" r:id="rId29"/>
    <p:sldId id="411" r:id="rId30"/>
    <p:sldId id="412" r:id="rId31"/>
    <p:sldId id="413" r:id="rId32"/>
    <p:sldId id="432" r:id="rId33"/>
    <p:sldId id="473" r:id="rId34"/>
    <p:sldId id="474" r:id="rId35"/>
    <p:sldId id="483" r:id="rId36"/>
    <p:sldId id="470" r:id="rId37"/>
    <p:sldId id="434" r:id="rId38"/>
    <p:sldId id="472" r:id="rId39"/>
    <p:sldId id="471" r:id="rId40"/>
    <p:sldId id="487" r:id="rId41"/>
    <p:sldId id="485" r:id="rId42"/>
    <p:sldId id="484" r:id="rId43"/>
    <p:sldId id="358" r:id="rId44"/>
    <p:sldId id="462" r:id="rId45"/>
    <p:sldId id="496" r:id="rId46"/>
    <p:sldId id="491" r:id="rId47"/>
    <p:sldId id="492" r:id="rId48"/>
    <p:sldId id="493" r:id="rId49"/>
    <p:sldId id="494" r:id="rId50"/>
    <p:sldId id="495" r:id="rId51"/>
    <p:sldId id="369" r:id="rId52"/>
    <p:sldId id="443" r:id="rId53"/>
    <p:sldId id="447" r:id="rId54"/>
    <p:sldId id="461" r:id="rId55"/>
    <p:sldId id="455" r:id="rId56"/>
    <p:sldId id="354" r:id="rId57"/>
    <p:sldId id="375" r:id="rId58"/>
    <p:sldId id="466" r:id="rId59"/>
    <p:sldId id="385" r:id="rId60"/>
    <p:sldId id="460" r:id="rId61"/>
    <p:sldId id="377" r:id="rId62"/>
    <p:sldId id="422" r:id="rId63"/>
    <p:sldId id="378" r:id="rId64"/>
    <p:sldId id="402" r:id="rId65"/>
    <p:sldId id="308" r:id="rId66"/>
    <p:sldId id="368" r:id="rId67"/>
    <p:sldId id="440" r:id="rId68"/>
    <p:sldId id="441" r:id="rId69"/>
    <p:sldId id="442" r:id="rId70"/>
    <p:sldId id="430" r:id="rId71"/>
    <p:sldId id="360" r:id="rId72"/>
    <p:sldId id="386" r:id="rId73"/>
    <p:sldId id="387" r:id="rId74"/>
    <p:sldId id="388" r:id="rId75"/>
    <p:sldId id="381" r:id="rId76"/>
    <p:sldId id="396" r:id="rId77"/>
    <p:sldId id="384" r:id="rId78"/>
    <p:sldId id="399" r:id="rId79"/>
    <p:sldId id="401" r:id="rId80"/>
    <p:sldId id="352" r:id="rId81"/>
    <p:sldId id="451" r:id="rId82"/>
    <p:sldId id="452" r:id="rId83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20000"/>
      </a:spcBef>
      <a:spcAft>
        <a:spcPct val="0"/>
      </a:spcAft>
      <a:buClr>
        <a:srgbClr val="F8B323"/>
      </a:buClr>
      <a:buFont typeface="Wingdings" charset="2"/>
      <a:buChar char="n"/>
      <a:defRPr sz="9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20000"/>
      </a:spcBef>
      <a:spcAft>
        <a:spcPct val="0"/>
      </a:spcAft>
      <a:buClr>
        <a:srgbClr val="F8B323"/>
      </a:buClr>
      <a:buFont typeface="Wingdings" charset="2"/>
      <a:buChar char="n"/>
      <a:defRPr sz="9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20000"/>
      </a:spcBef>
      <a:spcAft>
        <a:spcPct val="0"/>
      </a:spcAft>
      <a:buClr>
        <a:srgbClr val="F8B323"/>
      </a:buClr>
      <a:buFont typeface="Wingdings" charset="2"/>
      <a:buChar char="n"/>
      <a:defRPr sz="9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20000"/>
      </a:spcBef>
      <a:spcAft>
        <a:spcPct val="0"/>
      </a:spcAft>
      <a:buClr>
        <a:srgbClr val="F8B323"/>
      </a:buClr>
      <a:buFont typeface="Wingdings" charset="2"/>
      <a:buChar char="n"/>
      <a:defRPr sz="9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20000"/>
      </a:spcBef>
      <a:spcAft>
        <a:spcPct val="0"/>
      </a:spcAft>
      <a:buClr>
        <a:srgbClr val="F8B323"/>
      </a:buClr>
      <a:buFont typeface="Wingdings" charset="2"/>
      <a:buChar char="n"/>
      <a:defRPr sz="9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9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9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9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9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56">
          <p15:clr>
            <a:srgbClr val="A4A3A4"/>
          </p15:clr>
        </p15:guide>
        <p15:guide id="2" orient="horz" pos="881">
          <p15:clr>
            <a:srgbClr val="A4A3A4"/>
          </p15:clr>
        </p15:guide>
        <p15:guide id="3" orient="horz" pos="2446">
          <p15:clr>
            <a:srgbClr val="A4A3A4"/>
          </p15:clr>
        </p15:guide>
        <p15:guide id="4" orient="horz" pos="4038">
          <p15:clr>
            <a:srgbClr val="A4A3A4"/>
          </p15:clr>
        </p15:guide>
        <p15:guide id="5" pos="5277">
          <p15:clr>
            <a:srgbClr val="A4A3A4"/>
          </p15:clr>
        </p15:guide>
        <p15:guide id="6" pos="1750">
          <p15:clr>
            <a:srgbClr val="A4A3A4"/>
          </p15:clr>
        </p15:guide>
        <p15:guide id="7" pos="4023">
          <p15:clr>
            <a:srgbClr val="A4A3A4"/>
          </p15:clr>
        </p15:guide>
        <p15:guide id="8" pos="5685">
          <p15:clr>
            <a:srgbClr val="A4A3A4"/>
          </p15:clr>
        </p15:guide>
        <p15:guide id="9" pos="255">
          <p15:clr>
            <a:srgbClr val="A4A3A4"/>
          </p15:clr>
        </p15:guide>
        <p15:guide id="10" pos="5318">
          <p15:clr>
            <a:srgbClr val="A4A3A4"/>
          </p15:clr>
        </p15:guide>
        <p15:guide id="11" pos="7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54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rkus Kuster" initials="" lastIdx="16" clrIdx="0"/>
  <p:cmAuthor id="1" name="Sztuk-Dambietz, Jolanta" initials="JS" lastIdx="3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C1FF"/>
    <a:srgbClr val="00E502"/>
    <a:srgbClr val="00B000"/>
    <a:srgbClr val="004400"/>
    <a:srgbClr val="006000"/>
    <a:srgbClr val="95FF44"/>
    <a:srgbClr val="FFD72E"/>
    <a:srgbClr val="00FFFF"/>
    <a:srgbClr val="00FF00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6867" autoAdjust="0"/>
    <p:restoredTop sz="85641" autoAdjust="0"/>
  </p:normalViewPr>
  <p:slideViewPr>
    <p:cSldViewPr snapToGrid="0">
      <p:cViewPr>
        <p:scale>
          <a:sx n="50" d="100"/>
          <a:sy n="50" d="100"/>
        </p:scale>
        <p:origin x="1310" y="470"/>
      </p:cViewPr>
      <p:guideLst>
        <p:guide orient="horz" pos="3956"/>
        <p:guide orient="horz" pos="881"/>
        <p:guide orient="horz" pos="2446"/>
        <p:guide orient="horz" pos="4038"/>
        <p:guide pos="5277"/>
        <p:guide pos="1750"/>
        <p:guide pos="4023"/>
        <p:guide pos="5685"/>
        <p:guide pos="255"/>
        <p:guide pos="5318"/>
        <p:guide pos="73"/>
      </p:guideLst>
    </p:cSldViewPr>
  </p:slideViewPr>
  <p:outlineViewPr>
    <p:cViewPr>
      <p:scale>
        <a:sx n="33" d="100"/>
        <a:sy n="33" d="100"/>
      </p:scale>
      <p:origin x="0" y="9344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>
        <p:scale>
          <a:sx n="100" d="100"/>
          <a:sy n="100" d="100"/>
        </p:scale>
        <p:origin x="-2744" y="888"/>
      </p:cViewPr>
      <p:guideLst>
        <p:guide orient="horz" pos="2880"/>
        <p:guide pos="2154"/>
      </p:guideLst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notesMaster" Target="notesMasters/notesMaster1.xml"/><Relationship Id="rId89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tableStyles" Target="tableStyles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commentAuthors" Target="commentAuthor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56.emf"/><Relationship Id="rId3" Type="http://schemas.openxmlformats.org/officeDocument/2006/relationships/image" Target="../media/image51.emf"/><Relationship Id="rId7" Type="http://schemas.openxmlformats.org/officeDocument/2006/relationships/image" Target="../media/image55.emf"/><Relationship Id="rId2" Type="http://schemas.openxmlformats.org/officeDocument/2006/relationships/image" Target="../media/image50.emf"/><Relationship Id="rId1" Type="http://schemas.openxmlformats.org/officeDocument/2006/relationships/image" Target="../media/image49.emf"/><Relationship Id="rId6" Type="http://schemas.openxmlformats.org/officeDocument/2006/relationships/image" Target="../media/image54.emf"/><Relationship Id="rId5" Type="http://schemas.openxmlformats.org/officeDocument/2006/relationships/image" Target="../media/image53.emf"/><Relationship Id="rId4" Type="http://schemas.openxmlformats.org/officeDocument/2006/relationships/image" Target="../media/image52.emf"/><Relationship Id="rId9" Type="http://schemas.openxmlformats.org/officeDocument/2006/relationships/image" Target="../media/image57.e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64.emf"/><Relationship Id="rId3" Type="http://schemas.openxmlformats.org/officeDocument/2006/relationships/image" Target="../media/image61.emf"/><Relationship Id="rId7" Type="http://schemas.openxmlformats.org/officeDocument/2006/relationships/image" Target="../media/image54.emf"/><Relationship Id="rId2" Type="http://schemas.openxmlformats.org/officeDocument/2006/relationships/image" Target="../media/image60.emf"/><Relationship Id="rId1" Type="http://schemas.openxmlformats.org/officeDocument/2006/relationships/image" Target="../media/image59.emf"/><Relationship Id="rId6" Type="http://schemas.openxmlformats.org/officeDocument/2006/relationships/image" Target="../media/image55.emf"/><Relationship Id="rId5" Type="http://schemas.openxmlformats.org/officeDocument/2006/relationships/image" Target="../media/image63.emf"/><Relationship Id="rId4" Type="http://schemas.openxmlformats.org/officeDocument/2006/relationships/image" Target="../media/image62.emf"/><Relationship Id="rId9" Type="http://schemas.openxmlformats.org/officeDocument/2006/relationships/image" Target="../media/image65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67.emf"/><Relationship Id="rId1" Type="http://schemas.openxmlformats.org/officeDocument/2006/relationships/image" Target="../media/image66.e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74.emf"/><Relationship Id="rId2" Type="http://schemas.openxmlformats.org/officeDocument/2006/relationships/image" Target="../media/image73.emf"/><Relationship Id="rId1" Type="http://schemas.openxmlformats.org/officeDocument/2006/relationships/image" Target="../media/image72.e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76.emf"/><Relationship Id="rId1" Type="http://schemas.openxmlformats.org/officeDocument/2006/relationships/image" Target="../media/image7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572836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buClrTx/>
              <a:buFontTx/>
              <a:buNone/>
              <a:defRPr sz="1200">
                <a:ea typeface="ＭＳ Ｐゴシック" pitchFamily="18" charset="-128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buClrTx/>
              <a:buFontTx/>
              <a:buNone/>
              <a:defRPr sz="1200">
                <a:ea typeface="ＭＳ Ｐゴシック" pitchFamily="18" charset="-128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buClrTx/>
              <a:buFontTx/>
              <a:buNone/>
              <a:defRPr sz="1200">
                <a:ea typeface="ＭＳ Ｐゴシック" pitchFamily="18" charset="-128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buClrTx/>
              <a:buFontTx/>
              <a:buNone/>
              <a:defRPr sz="1200" smtClean="0"/>
            </a:lvl1pPr>
          </a:lstStyle>
          <a:p>
            <a:pPr>
              <a:defRPr/>
            </a:pPr>
            <a:fld id="{5D9249F9-4FE2-476B-9E52-26101C9CEEA7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244319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8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8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en.wikipedia.org/wiki/N-acetylmuramic_acid" TargetMode="External"/><Relationship Id="rId13" Type="http://schemas.openxmlformats.org/officeDocument/2006/relationships/hyperlink" Target="https://en.wikipedia.org/wiki/Tears" TargetMode="External"/><Relationship Id="rId18" Type="http://schemas.openxmlformats.org/officeDocument/2006/relationships/hyperlink" Target="https://en.wikipedia.org/wiki/Macrophages" TargetMode="External"/><Relationship Id="rId3" Type="http://schemas.openxmlformats.org/officeDocument/2006/relationships/hyperlink" Target="https://en.wikipedia.org/wiki/Glycoside_hydrolases" TargetMode="External"/><Relationship Id="rId7" Type="http://schemas.openxmlformats.org/officeDocument/2006/relationships/hyperlink" Target="https://en.wikipedia.org/wiki/Hydrolysis" TargetMode="External"/><Relationship Id="rId12" Type="http://schemas.openxmlformats.org/officeDocument/2006/relationships/hyperlink" Target="https://en.wikipedia.org/wiki/Secretion" TargetMode="External"/><Relationship Id="rId17" Type="http://schemas.openxmlformats.org/officeDocument/2006/relationships/hyperlink" Target="https://en.wikipedia.org/wiki/Cytoplasmic" TargetMode="External"/><Relationship Id="rId2" Type="http://schemas.openxmlformats.org/officeDocument/2006/relationships/slide" Target="../slides/slide4.xml"/><Relationship Id="rId16" Type="http://schemas.openxmlformats.org/officeDocument/2006/relationships/hyperlink" Target="https://en.wikipedia.org/wiki/Mucus" TargetMode="External"/><Relationship Id="rId20" Type="http://schemas.openxmlformats.org/officeDocument/2006/relationships/hyperlink" Target="https://en.wikipedia.org/wiki/Alpha-lactalbumin" TargetMode="Externa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enzyme.expasy.org/EC/3.2.1.17" TargetMode="External"/><Relationship Id="rId11" Type="http://schemas.openxmlformats.org/officeDocument/2006/relationships/hyperlink" Target="https://en.wikipedia.org/wiki/Chitobiose" TargetMode="External"/><Relationship Id="rId5" Type="http://schemas.openxmlformats.org/officeDocument/2006/relationships/hyperlink" Target="https://en.wikipedia.org/wiki/Enzyme_Commission_number" TargetMode="External"/><Relationship Id="rId15" Type="http://schemas.openxmlformats.org/officeDocument/2006/relationships/hyperlink" Target="https://en.wikipedia.org/wiki/Human_milk" TargetMode="External"/><Relationship Id="rId10" Type="http://schemas.openxmlformats.org/officeDocument/2006/relationships/hyperlink" Target="https://en.wikipedia.org/wiki/Peptidoglycan" TargetMode="External"/><Relationship Id="rId19" Type="http://schemas.openxmlformats.org/officeDocument/2006/relationships/hyperlink" Target="https://en.wikipedia.org/wiki/Polymorphonuclear_neutrophil" TargetMode="External"/><Relationship Id="rId4" Type="http://schemas.openxmlformats.org/officeDocument/2006/relationships/hyperlink" Target="https://en.wikipedia.org/wiki/Enzyme" TargetMode="External"/><Relationship Id="rId9" Type="http://schemas.openxmlformats.org/officeDocument/2006/relationships/hyperlink" Target="https://en.wikipedia.org/wiki/N-acetyl-D-glucosamine" TargetMode="External"/><Relationship Id="rId14" Type="http://schemas.openxmlformats.org/officeDocument/2006/relationships/hyperlink" Target="https://en.wikipedia.org/wiki/Saliva" TargetMode="Externa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r>
              <a:rPr lang="en-US" sz="1200" b="1" u="sng" kern="1200" dirty="0" smtClean="0">
                <a:solidFill>
                  <a:schemeClr val="tx1"/>
                </a:solidFill>
                <a:latin typeface="Arial" charset="0"/>
                <a:ea typeface="ＭＳ Ｐゴシック" pitchFamily="18" charset="-128"/>
                <a:cs typeface="ＭＳ Ｐゴシック" charset="-128"/>
              </a:rPr>
              <a:t>Lysozymes</a:t>
            </a:r>
            <a:r>
              <a:rPr lang="en-US" sz="1200" b="0" u="sng" kern="1200" dirty="0" smtClean="0">
                <a:solidFill>
                  <a:schemeClr val="tx1"/>
                </a:solidFill>
                <a:latin typeface="Arial" charset="0"/>
                <a:ea typeface="ＭＳ Ｐゴシック" pitchFamily="18" charset="-128"/>
                <a:cs typeface="ＭＳ Ｐゴシック" charset="-128"/>
              </a:rPr>
              <a:t>, also known as </a:t>
            </a:r>
            <a:r>
              <a:rPr lang="en-US" sz="1200" b="0" u="sng" kern="1200" dirty="0" err="1" smtClean="0">
                <a:solidFill>
                  <a:schemeClr val="tx1"/>
                </a:solidFill>
                <a:latin typeface="Arial" charset="0"/>
                <a:ea typeface="ＭＳ Ｐゴシック" pitchFamily="18" charset="-128"/>
                <a:cs typeface="ＭＳ Ｐゴシック" charset="-128"/>
              </a:rPr>
              <a:t>muramidase</a:t>
            </a:r>
            <a:r>
              <a:rPr lang="en-US" sz="1200" b="0" u="sng" kern="1200" dirty="0" smtClean="0">
                <a:solidFill>
                  <a:schemeClr val="tx1"/>
                </a:solidFill>
                <a:latin typeface="Arial" charset="0"/>
                <a:ea typeface="ＭＳ Ｐゴシック" pitchFamily="18" charset="-128"/>
                <a:cs typeface="ＭＳ Ｐゴシック" charset="-128"/>
              </a:rPr>
              <a:t> or </a:t>
            </a:r>
            <a:r>
              <a:rPr lang="en-US" sz="1200" b="1" u="sng" kern="1200" dirty="0" smtClean="0">
                <a:solidFill>
                  <a:schemeClr val="tx1"/>
                </a:solidFill>
                <a:latin typeface="Arial" charset="0"/>
                <a:ea typeface="ＭＳ Ｐゴシック" pitchFamily="18" charset="-128"/>
                <a:cs typeface="ＭＳ Ｐゴシック" charset="-128"/>
              </a:rPr>
              <a:t>N-</a:t>
            </a:r>
            <a:r>
              <a:rPr lang="en-US" sz="1200" b="1" u="sng" kern="1200" dirty="0" err="1" smtClean="0">
                <a:solidFill>
                  <a:schemeClr val="tx1"/>
                </a:solidFill>
                <a:latin typeface="Arial" charset="0"/>
                <a:ea typeface="ＭＳ Ｐゴシック" pitchFamily="18" charset="-128"/>
                <a:cs typeface="ＭＳ Ｐゴシック" charset="-128"/>
              </a:rPr>
              <a:t>acetylmuramide</a:t>
            </a:r>
            <a:r>
              <a:rPr lang="en-US" sz="1200" b="1" u="sng" kern="1200" dirty="0" smtClean="0">
                <a:solidFill>
                  <a:schemeClr val="tx1"/>
                </a:solidFill>
                <a:latin typeface="Arial" charset="0"/>
                <a:ea typeface="ＭＳ Ｐゴシック" pitchFamily="18" charset="-128"/>
                <a:cs typeface="ＭＳ Ｐゴシック" charset="-128"/>
              </a:rPr>
              <a:t> </a:t>
            </a:r>
            <a:r>
              <a:rPr lang="en-US" sz="1200" b="1" u="sng" kern="1200" dirty="0" err="1" smtClean="0">
                <a:solidFill>
                  <a:schemeClr val="tx1"/>
                </a:solidFill>
                <a:latin typeface="Arial" charset="0"/>
                <a:ea typeface="ＭＳ Ｐゴシック" pitchFamily="18" charset="-128"/>
                <a:cs typeface="ＭＳ Ｐゴシック" charset="-128"/>
              </a:rPr>
              <a:t>glycanhydrolase</a:t>
            </a:r>
            <a:r>
              <a:rPr lang="en-US" sz="1200" b="0" u="sng" kern="1200" dirty="0" smtClean="0">
                <a:solidFill>
                  <a:schemeClr val="tx1"/>
                </a:solidFill>
                <a:latin typeface="Arial" charset="0"/>
                <a:ea typeface="ＭＳ Ｐゴシック" pitchFamily="18" charset="-128"/>
                <a:cs typeface="ＭＳ Ｐゴシック" charset="-128"/>
              </a:rPr>
              <a:t>, </a:t>
            </a:r>
            <a:r>
              <a:rPr lang="en-US" sz="1200" b="0" u="sng" kern="1200" dirty="0" err="1" smtClean="0">
                <a:solidFill>
                  <a:schemeClr val="tx1"/>
                </a:solidFill>
                <a:latin typeface="Arial" charset="0"/>
                <a:ea typeface="ＭＳ Ｐゴシック" pitchFamily="18" charset="-128"/>
                <a:cs typeface="ＭＳ Ｐゴシック" charset="-128"/>
              </a:rPr>
              <a:t>are</a:t>
            </a:r>
            <a:r>
              <a:rPr lang="en-US" sz="1200" b="0" u="sng" kern="1200" dirty="0" err="1" smtClean="0">
                <a:solidFill>
                  <a:schemeClr val="tx1"/>
                </a:solidFill>
                <a:latin typeface="Arial" charset="0"/>
                <a:ea typeface="ＭＳ Ｐゴシック" pitchFamily="18" charset="-128"/>
                <a:cs typeface="ＭＳ Ｐゴシック" charset="-128"/>
                <a:hlinkClick r:id="rId3"/>
              </a:rPr>
              <a:t>glycoside</a:t>
            </a:r>
            <a:r>
              <a:rPr lang="en-US" sz="1200" b="0" u="sng" kern="1200" dirty="0" smtClean="0">
                <a:solidFill>
                  <a:schemeClr val="tx1"/>
                </a:solidFill>
                <a:latin typeface="Arial" charset="0"/>
                <a:ea typeface="ＭＳ Ｐゴシック" pitchFamily="18" charset="-128"/>
                <a:cs typeface="ＭＳ Ｐゴシック" charset="-128"/>
                <a:hlinkClick r:id="rId3"/>
              </a:rPr>
              <a:t> hydrolases. These are </a:t>
            </a:r>
            <a:r>
              <a:rPr lang="en-US" sz="1200" b="0" u="sng" kern="1200" dirty="0" smtClean="0">
                <a:solidFill>
                  <a:schemeClr val="tx1"/>
                </a:solidFill>
                <a:latin typeface="Arial" charset="0"/>
                <a:ea typeface="ＭＳ Ｐゴシック" pitchFamily="18" charset="-128"/>
                <a:cs typeface="ＭＳ Ｐゴシック" charset="-128"/>
                <a:hlinkClick r:id="rId4"/>
              </a:rPr>
              <a:t>enzymes (</a:t>
            </a:r>
            <a:r>
              <a:rPr lang="en-US" sz="1200" b="0" u="sng" kern="1200" dirty="0" smtClean="0">
                <a:solidFill>
                  <a:schemeClr val="tx1"/>
                </a:solidFill>
                <a:latin typeface="Arial" charset="0"/>
                <a:ea typeface="ＭＳ Ｐゴシック" pitchFamily="18" charset="-128"/>
                <a:cs typeface="ＭＳ Ｐゴシック" charset="-128"/>
                <a:hlinkClick r:id="rId5"/>
              </a:rPr>
              <a:t>EC </a:t>
            </a:r>
            <a:r>
              <a:rPr lang="en-US" sz="1200" b="0" u="sng" kern="1200" dirty="0" smtClean="0">
                <a:solidFill>
                  <a:schemeClr val="tx1"/>
                </a:solidFill>
                <a:latin typeface="Arial" charset="0"/>
                <a:ea typeface="ＭＳ Ｐゴシック" pitchFamily="18" charset="-128"/>
                <a:cs typeface="ＭＳ Ｐゴシック" charset="-128"/>
                <a:hlinkClick r:id="rId6"/>
              </a:rPr>
              <a:t>3.2.1.17) that damage bacterial cell walls by catalyzing </a:t>
            </a:r>
            <a:r>
              <a:rPr lang="en-US" sz="1200" b="0" u="sng" kern="1200" dirty="0" smtClean="0">
                <a:solidFill>
                  <a:schemeClr val="tx1"/>
                </a:solidFill>
                <a:latin typeface="Arial" charset="0"/>
                <a:ea typeface="ＭＳ Ｐゴシック" pitchFamily="18" charset="-128"/>
                <a:cs typeface="ＭＳ Ｐゴシック" charset="-128"/>
                <a:hlinkClick r:id="rId7"/>
              </a:rPr>
              <a:t>hydrolysis of 1,4-beta-linkages between </a:t>
            </a:r>
            <a:r>
              <a:rPr lang="en-US" sz="1200" b="0" u="sng" kern="1200" dirty="0" smtClean="0">
                <a:solidFill>
                  <a:schemeClr val="tx1"/>
                </a:solidFill>
                <a:latin typeface="Arial" charset="0"/>
                <a:ea typeface="ＭＳ Ｐゴシック" pitchFamily="18" charset="-128"/>
                <a:cs typeface="ＭＳ Ｐゴシック" charset="-128"/>
                <a:hlinkClick r:id="rId8"/>
              </a:rPr>
              <a:t>N-acetylmuramic acid and </a:t>
            </a:r>
            <a:r>
              <a:rPr lang="en-US" sz="1200" b="0" u="sng" kern="1200" dirty="0" smtClean="0">
                <a:solidFill>
                  <a:schemeClr val="tx1"/>
                </a:solidFill>
                <a:latin typeface="Arial" charset="0"/>
                <a:ea typeface="ＭＳ Ｐゴシック" pitchFamily="18" charset="-128"/>
                <a:cs typeface="ＭＳ Ｐゴシック" charset="-128"/>
                <a:hlinkClick r:id="rId9"/>
              </a:rPr>
              <a:t>N-acetyl-D-glucosamine residues in a </a:t>
            </a:r>
            <a:r>
              <a:rPr lang="en-US" sz="1200" b="0" u="sng" kern="1200" dirty="0" smtClean="0">
                <a:solidFill>
                  <a:schemeClr val="tx1"/>
                </a:solidFill>
                <a:latin typeface="Arial" charset="0"/>
                <a:ea typeface="ＭＳ Ｐゴシック" pitchFamily="18" charset="-128"/>
                <a:cs typeface="ＭＳ Ｐゴシック" charset="-128"/>
                <a:hlinkClick r:id="rId10"/>
              </a:rPr>
              <a:t>peptidoglycan and between </a:t>
            </a:r>
            <a:r>
              <a:rPr lang="en-US" sz="1200" b="0" u="sng" kern="1200" dirty="0" smtClean="0">
                <a:solidFill>
                  <a:schemeClr val="tx1"/>
                </a:solidFill>
                <a:latin typeface="Arial" charset="0"/>
                <a:ea typeface="ＭＳ Ｐゴシック" pitchFamily="18" charset="-128"/>
                <a:cs typeface="ＭＳ Ｐゴシック" charset="-128"/>
                <a:hlinkClick r:id="rId9"/>
              </a:rPr>
              <a:t>N-acetyl-D-glucosamine residues in </a:t>
            </a:r>
            <a:r>
              <a:rPr lang="en-US" sz="1200" b="0" u="sng" kern="1200" dirty="0" smtClean="0">
                <a:solidFill>
                  <a:schemeClr val="tx1"/>
                </a:solidFill>
                <a:latin typeface="Arial" charset="0"/>
                <a:ea typeface="ＭＳ Ｐゴシック" pitchFamily="18" charset="-128"/>
                <a:cs typeface="ＭＳ Ｐゴシック" charset="-128"/>
                <a:hlinkClick r:id="rId11"/>
              </a:rPr>
              <a:t>chitodextrins. Lysozyme is abundant in a number of </a:t>
            </a:r>
            <a:r>
              <a:rPr lang="en-US" sz="1200" b="0" u="sng" kern="1200" dirty="0" smtClean="0">
                <a:solidFill>
                  <a:schemeClr val="tx1"/>
                </a:solidFill>
                <a:latin typeface="Arial" charset="0"/>
                <a:ea typeface="ＭＳ Ｐゴシック" pitchFamily="18" charset="-128"/>
                <a:cs typeface="ＭＳ Ｐゴシック" charset="-128"/>
                <a:hlinkClick r:id="rId12"/>
              </a:rPr>
              <a:t>secretions, such as </a:t>
            </a:r>
            <a:r>
              <a:rPr lang="en-US" sz="1200" b="0" u="sng" kern="1200" dirty="0" smtClean="0">
                <a:solidFill>
                  <a:schemeClr val="tx1"/>
                </a:solidFill>
                <a:latin typeface="Arial" charset="0"/>
                <a:ea typeface="ＭＳ Ｐゴシック" pitchFamily="18" charset="-128"/>
                <a:cs typeface="ＭＳ Ｐゴシック" charset="-128"/>
                <a:hlinkClick r:id="rId13"/>
              </a:rPr>
              <a:t>tears, </a:t>
            </a:r>
            <a:r>
              <a:rPr lang="en-US" sz="1200" b="0" u="sng" kern="1200" dirty="0" smtClean="0">
                <a:solidFill>
                  <a:schemeClr val="tx1"/>
                </a:solidFill>
                <a:latin typeface="Arial" charset="0"/>
                <a:ea typeface="ＭＳ Ｐゴシック" pitchFamily="18" charset="-128"/>
                <a:cs typeface="ＭＳ Ｐゴシック" charset="-128"/>
                <a:hlinkClick r:id="rId14"/>
              </a:rPr>
              <a:t>saliva, </a:t>
            </a:r>
            <a:r>
              <a:rPr lang="en-US" sz="1200" b="0" u="sng" kern="1200" dirty="0" smtClean="0">
                <a:solidFill>
                  <a:schemeClr val="tx1"/>
                </a:solidFill>
                <a:latin typeface="Arial" charset="0"/>
                <a:ea typeface="ＭＳ Ｐゴシック" pitchFamily="18" charset="-128"/>
                <a:cs typeface="ＭＳ Ｐゴシック" charset="-128"/>
                <a:hlinkClick r:id="rId15"/>
              </a:rPr>
              <a:t>human milk, and </a:t>
            </a:r>
            <a:r>
              <a:rPr lang="en-US" sz="1200" b="0" u="sng" kern="1200" dirty="0" smtClean="0">
                <a:solidFill>
                  <a:schemeClr val="tx1"/>
                </a:solidFill>
                <a:latin typeface="Arial" charset="0"/>
                <a:ea typeface="ＭＳ Ｐゴシック" pitchFamily="18" charset="-128"/>
                <a:cs typeface="ＭＳ Ｐゴシック" charset="-128"/>
                <a:hlinkClick r:id="rId16"/>
              </a:rPr>
              <a:t>mucus. It is also present in </a:t>
            </a:r>
            <a:r>
              <a:rPr lang="en-US" sz="1200" b="0" u="sng" kern="1200" dirty="0" smtClean="0">
                <a:solidFill>
                  <a:schemeClr val="tx1"/>
                </a:solidFill>
                <a:latin typeface="Arial" charset="0"/>
                <a:ea typeface="ＭＳ Ｐゴシック" pitchFamily="18" charset="-128"/>
                <a:cs typeface="ＭＳ Ｐゴシック" charset="-128"/>
                <a:hlinkClick r:id="rId17"/>
              </a:rPr>
              <a:t>cytoplasmic granules of the </a:t>
            </a:r>
            <a:r>
              <a:rPr lang="en-US" sz="1200" b="0" u="sng" kern="1200" dirty="0" smtClean="0">
                <a:solidFill>
                  <a:schemeClr val="tx1"/>
                </a:solidFill>
                <a:latin typeface="Arial" charset="0"/>
                <a:ea typeface="ＭＳ Ｐゴシック" pitchFamily="18" charset="-128"/>
                <a:cs typeface="ＭＳ Ｐゴシック" charset="-128"/>
                <a:hlinkClick r:id="rId18"/>
              </a:rPr>
              <a:t>macrophages and the </a:t>
            </a:r>
            <a:r>
              <a:rPr lang="en-US" sz="1200" b="0" u="sng" kern="1200" dirty="0" smtClean="0">
                <a:solidFill>
                  <a:schemeClr val="tx1"/>
                </a:solidFill>
                <a:latin typeface="Arial" charset="0"/>
                <a:ea typeface="ＭＳ Ｐゴシック" pitchFamily="18" charset="-128"/>
                <a:cs typeface="ＭＳ Ｐゴシック" charset="-128"/>
                <a:hlinkClick r:id="rId19"/>
              </a:rPr>
              <a:t>polymorphonuclear neutrophils (PMNs). Large amounts of lysozyme can be found in egg white. C-type lysozymes are closely related to </a:t>
            </a:r>
            <a:r>
              <a:rPr lang="en-US" sz="1200" b="0" u="sng" kern="1200" dirty="0" smtClean="0">
                <a:solidFill>
                  <a:schemeClr val="tx1"/>
                </a:solidFill>
                <a:latin typeface="Arial" charset="0"/>
                <a:ea typeface="ＭＳ Ｐゴシック" pitchFamily="18" charset="-128"/>
                <a:cs typeface="ＭＳ Ｐゴシック" charset="-128"/>
                <a:hlinkClick r:id="rId20"/>
              </a:rPr>
              <a:t>alpha-lactalbumin in sequence and structure, making them part of the same family. In humans, the lysozyme enzyme is encoded by the </a:t>
            </a:r>
            <a:r>
              <a:rPr lang="en-US" sz="1200" b="0" i="1" u="sng" kern="1200" dirty="0" smtClean="0">
                <a:solidFill>
                  <a:schemeClr val="tx1"/>
                </a:solidFill>
                <a:latin typeface="Arial" charset="0"/>
                <a:ea typeface="ＭＳ Ｐゴシック" pitchFamily="18" charset="-128"/>
                <a:cs typeface="ＭＳ Ｐゴシック" charset="-128"/>
                <a:hlinkClick r:id="rId20"/>
              </a:rPr>
              <a:t>LYZ</a:t>
            </a:r>
            <a:r>
              <a:rPr lang="en-US" sz="1200" b="0" i="0" u="sng" kern="1200" dirty="0" smtClean="0">
                <a:solidFill>
                  <a:schemeClr val="tx1"/>
                </a:solidFill>
                <a:latin typeface="Arial" charset="0"/>
                <a:ea typeface="ＭＳ Ｐゴシック" pitchFamily="18" charset="-128"/>
                <a:cs typeface="ＭＳ Ｐゴシック" charset="-128"/>
                <a:hlinkClick r:id="rId20"/>
              </a:rPr>
              <a:t> gene.</a:t>
            </a:r>
            <a:endParaRPr lang="en-US" u="sn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D9249F9-4FE2-476B-9E52-26101C9CEEA7}" type="slidenum">
              <a:rPr lang="de-DE" smtClean="0"/>
              <a:pPr>
                <a:defRPr/>
              </a:pPr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4571500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F46E3AB6-989D-4DD6-A471-67ACF010000B}" type="slidenum">
              <a:rPr lang="de-DE" sz="1200"/>
              <a:pPr/>
              <a:t>15</a:t>
            </a:fld>
            <a:endParaRPr lang="de-DE" sz="1200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  <a:cs typeface="ＭＳ Ｐゴシック" charset="-128"/>
              </a:rPr>
              <a:t>The local velocity of a charge carrier is given by : </a:t>
            </a:r>
            <a:r>
              <a:rPr lang="en-US" sz="1200" b="1" i="1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  <a:cs typeface="ＭＳ Ｐゴシック" charset="-128"/>
              </a:rPr>
              <a:t>v(x) =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  <a:cs typeface="ＭＳ Ｐゴシック" charset="-128"/>
              </a:rPr>
              <a:t>μ </a:t>
            </a:r>
            <a:r>
              <a:rPr lang="en-US" sz="1200" b="1" i="1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  <a:cs typeface="ＭＳ Ｐゴシック" charset="-128"/>
              </a:rPr>
              <a:t>E(x)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  <a:cs typeface="ＭＳ Ｐゴシック" charset="-128"/>
              </a:rPr>
              <a:t>μ = mobility </a:t>
            </a:r>
            <a:endParaRPr lang="en-US" sz="1100" dirty="0" smtClean="0"/>
          </a:p>
          <a:p>
            <a:r>
              <a:rPr lang="en-US" sz="1200" b="1" i="1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  <a:cs typeface="ＭＳ Ｐゴシック" charset="-128"/>
              </a:rPr>
              <a:t>v(x)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  <a:cs typeface="ＭＳ Ｐゴシック" charset="-128"/>
              </a:rPr>
              <a:t>does not depend on the time during which the charge carrier is accelerated, as in normal ballistic motion. </a:t>
            </a:r>
            <a:endParaRPr lang="en-US" sz="1100" dirty="0" smtClean="0"/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  <a:cs typeface="ＭＳ Ｐゴシック" charset="-128"/>
              </a:rPr>
              <a:t>The carriers are always in equilibrium with the crystal lattice, because characteristic times for phonon excitation are much smaller than transport times. </a:t>
            </a:r>
            <a:endParaRPr lang="en-US" sz="1100" dirty="0" smtClean="0"/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  <a:cs typeface="ＭＳ Ｐゴシック" charset="-128"/>
              </a:rPr>
              <a:t>The carrier velocity is only a function of the electric field at every position in the depletion volume. </a:t>
            </a:r>
            <a:endParaRPr lang="en-US" sz="1100" dirty="0" smtClean="0"/>
          </a:p>
          <a:p>
            <a:pPr marL="228600" indent="-228600" eaLnBrk="1" hangingPunct="1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endParaRPr lang="en-US" sz="1100" dirty="0" smtClean="0">
              <a:ea typeface="ＭＳ Ｐゴシック" charset="-128"/>
              <a:sym typeface="Wingdings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67890768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F46E3AB6-989D-4DD6-A471-67ACF010000B}" type="slidenum">
              <a:rPr lang="de-DE" sz="1200"/>
              <a:pPr/>
              <a:t>16</a:t>
            </a:fld>
            <a:endParaRPr lang="de-DE" sz="1200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marL="228600" marR="0" indent="-22860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ClrTx/>
              <a:buSzTx/>
              <a:buFontTx/>
              <a:buNone/>
              <a:tabLst/>
              <a:defRPr/>
            </a:pPr>
            <a:r>
              <a:rPr lang="en-GB" b="1" dirty="0" smtClean="0">
                <a:ea typeface="ＭＳ Ｐゴシック" charset="-128"/>
              </a:rPr>
              <a:t>Image on</a:t>
            </a:r>
            <a:r>
              <a:rPr lang="en-GB" b="1" baseline="0" dirty="0" smtClean="0">
                <a:ea typeface="ＭＳ Ｐゴシック" charset="-128"/>
              </a:rPr>
              <a:t> the left:</a:t>
            </a:r>
            <a:r>
              <a:rPr lang="en-GB" b="1" dirty="0" smtClean="0">
                <a:ea typeface="ＭＳ Ｐゴシック" charset="-128"/>
              </a:rPr>
              <a:t> </a:t>
            </a:r>
          </a:p>
          <a:p>
            <a:pPr marL="228600" marR="0" indent="-22860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ClrTx/>
              <a:buSzTx/>
              <a:buFontTx/>
              <a:buNone/>
              <a:tabLst/>
              <a:defRPr/>
            </a:pPr>
            <a:endParaRPr lang="en-GB" sz="1200" b="1" kern="1200" dirty="0" smtClean="0"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  <a:p>
            <a:pPr marL="228600" marR="0" indent="-22860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GB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  <a:cs typeface="ＭＳ Ｐゴシック" charset="-128"/>
              </a:rPr>
              <a:t>Results of a charge cloud calculation using a numerical three-dimensional time-dependent model. The distribution of electrons is shown in colour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  <a:cs typeface="ＭＳ Ｐゴシック" charset="-128"/>
              </a:rPr>
              <a:t> 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  <a:cs typeface="ＭＳ Ｐゴシック" charset="-128"/>
              </a:rPr>
              <a:t>coded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  <a:cs typeface="ＭＳ Ｐゴシック" charset="-128"/>
              </a:rPr>
              <a:t> 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  <a:cs typeface="ＭＳ Ｐゴシック" charset="-128"/>
              </a:rPr>
              <a:t>units of the intrinsic charge carrier density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  <a:cs typeface="ＭＳ Ｐゴシック" charset="-128"/>
              </a:rPr>
              <a:t>n</a:t>
            </a:r>
            <a:r>
              <a:rPr lang="en-GB" sz="1200" kern="1200" baseline="-250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  <a:cs typeface="ＭＳ Ｐゴシック" charset="-128"/>
              </a:rPr>
              <a:t>i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  <a:cs typeface="ＭＳ Ｐゴシック" charset="-128"/>
              </a:rPr>
              <a:t> = 1.4 􏰀x 10</a:t>
            </a:r>
            <a:r>
              <a:rPr lang="en-GB" sz="1200" kern="1200" baseline="300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  <a:cs typeface="ＭＳ Ｐゴシック" charset="-128"/>
              </a:rPr>
              <a:t>10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  <a:cs typeface="ＭＳ Ｐゴシック" charset="-128"/>
              </a:rPr>
              <a:t> per cm</a:t>
            </a:r>
            <a:r>
              <a:rPr lang="en-GB" sz="1200" kern="1200" baseline="300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  <a:cs typeface="ＭＳ Ｐゴシック" charset="-128"/>
              </a:rPr>
              <a:t>3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  <a:cs typeface="ＭＳ Ｐゴシック" charset="-128"/>
              </a:rPr>
              <a:t>. The footprint in x and y is 37.5 􏰀x 37.5 μm</a:t>
            </a:r>
            <a:r>
              <a:rPr lang="en-GB" sz="1200" kern="1200" baseline="300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  <a:cs typeface="ＭＳ Ｐゴシック" charset="-128"/>
              </a:rPr>
              <a:t>2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  <a:cs typeface="ＭＳ Ｐゴシック" charset="-128"/>
              </a:rPr>
              <a:t>, in z it is 150 μm. The full expansion of the electrons is prevented by the non-optimal boundary conditions of the partial, non-linear differential (van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  <a:cs typeface="ＭＳ Ｐゴシック" charset="-128"/>
              </a:rPr>
              <a:t>Roosbroeck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  <a:cs typeface="ＭＳ Ｐゴシック" charset="-128"/>
              </a:rPr>
              <a:t> equations). 1.3ns after its generation, the original charge cloud with an initial diameter of 5mm has expanded to a size of 25 μm x 􏰀65 μm. A study which solves the symmetry related cloud compression is underway. </a:t>
            </a:r>
            <a:endParaRPr lang="en-GB" sz="1100" dirty="0" smtClean="0"/>
          </a:p>
          <a:p>
            <a:pPr marL="228600" indent="-228600" eaLnBrk="1" hangingPunct="1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endParaRPr lang="en-US" sz="1100" dirty="0" smtClean="0">
              <a:ea typeface="ＭＳ Ｐゴシック" charset="-128"/>
              <a:sym typeface="Wingdings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31894862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F46E3AB6-989D-4DD6-A471-67ACF010000B}" type="slidenum">
              <a:rPr lang="de-DE" sz="1200"/>
              <a:pPr/>
              <a:t>17</a:t>
            </a:fld>
            <a:endParaRPr lang="de-DE" sz="1200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marL="228600" indent="-228600" eaLnBrk="1" hangingPunct="1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b="1" dirty="0" smtClean="0">
                <a:ea typeface="ＭＳ Ｐゴシック" charset="-128"/>
              </a:rPr>
              <a:t>  </a:t>
            </a:r>
            <a:endParaRPr lang="en-US" sz="1100" dirty="0" smtClean="0">
              <a:ea typeface="ＭＳ Ｐゴシック" charset="-128"/>
              <a:sym typeface="Wingdings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94987210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F46E3AB6-989D-4DD6-A471-67ACF010000B}" type="slidenum">
              <a:rPr lang="de-DE" sz="1200"/>
              <a:pPr/>
              <a:t>18</a:t>
            </a:fld>
            <a:endParaRPr lang="de-DE" sz="1200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marL="228600" indent="-228600" eaLnBrk="1" hangingPunct="1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b="1" dirty="0" smtClean="0">
                <a:ea typeface="ＭＳ Ｐゴシック" charset="-128"/>
              </a:rPr>
              <a:t>   </a:t>
            </a:r>
            <a:endParaRPr lang="en-US" sz="1100" dirty="0" smtClean="0">
              <a:ea typeface="ＭＳ Ｐゴシック" charset="-128"/>
              <a:sym typeface="Wingdings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71636946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F46E3AB6-989D-4DD6-A471-67ACF010000B}" type="slidenum">
              <a:rPr lang="de-DE" sz="1200"/>
              <a:pPr/>
              <a:t>19</a:t>
            </a:fld>
            <a:endParaRPr lang="de-DE" sz="1200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marL="228600" indent="-228600" eaLnBrk="1" hangingPunct="1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b="1" dirty="0" smtClean="0">
                <a:ea typeface="ＭＳ Ｐゴシック" charset="-128"/>
              </a:rPr>
              <a:t> </a:t>
            </a:r>
            <a:endParaRPr lang="en-US" sz="1100" dirty="0" smtClean="0">
              <a:ea typeface="ＭＳ Ｐゴシック" charset="-128"/>
              <a:sym typeface="Wingdings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53458088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F46E3AB6-989D-4DD6-A471-67ACF010000B}" type="slidenum">
              <a:rPr lang="de-DE" sz="1200"/>
              <a:pPr/>
              <a:t>25</a:t>
            </a:fld>
            <a:endParaRPr lang="de-DE" sz="1200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marL="228600" indent="-228600" eaLnBrk="1" hangingPunct="1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b="1" smtClean="0">
                <a:ea typeface="ＭＳ Ｐゴシック" charset="-128"/>
              </a:rPr>
              <a:t>   </a:t>
            </a:r>
            <a:r>
              <a:rPr lang="en-GB" sz="1100" b="1" smtClean="0">
                <a:ea typeface="ＭＳ Ｐゴシック" charset="-128"/>
              </a:rPr>
              <a:t>Before you start</a:t>
            </a:r>
            <a:r>
              <a:rPr lang="en-GB" sz="1100" smtClean="0">
                <a:ea typeface="ＭＳ Ｐゴシック" charset="-128"/>
              </a:rPr>
              <a:t> editing the slides of your talk change to the </a:t>
            </a:r>
            <a:r>
              <a:rPr lang="en-GB" sz="1100" b="1" smtClean="0">
                <a:ea typeface="ＭＳ Ｐゴシック" charset="-128"/>
              </a:rPr>
              <a:t>Master Slide view</a:t>
            </a:r>
            <a:r>
              <a:rPr lang="en-GB" sz="1100" smtClean="0">
                <a:ea typeface="ＭＳ Ｐゴシック" charset="-128"/>
              </a:rPr>
              <a:t>:   </a:t>
            </a:r>
            <a:br>
              <a:rPr lang="en-GB" sz="1100" smtClean="0">
                <a:ea typeface="ＭＳ Ｐゴシック" charset="-128"/>
              </a:rPr>
            </a:br>
            <a:r>
              <a:rPr lang="en-GB" sz="1100" smtClean="0">
                <a:ea typeface="ＭＳ Ｐゴシック" charset="-128"/>
              </a:rPr>
              <a:t>   Menu button “View”,</a:t>
            </a:r>
            <a:r>
              <a:rPr lang="en-GB" sz="1100" smtClean="0">
                <a:ea typeface="ＭＳ Ｐゴシック" charset="-128"/>
                <a:sym typeface="Wingdings" charset="2"/>
              </a:rPr>
              <a:t> Master, Slide Master:</a:t>
            </a:r>
            <a:br>
              <a:rPr lang="en-GB" sz="1100" smtClean="0">
                <a:ea typeface="ＭＳ Ｐゴシック" charset="-128"/>
                <a:sym typeface="Wingdings" charset="2"/>
              </a:rPr>
            </a:br>
            <a:endParaRPr lang="en-GB" sz="1100" smtClean="0">
              <a:ea typeface="ＭＳ Ｐゴシック" charset="-128"/>
              <a:sym typeface="Wingdings" charset="2"/>
            </a:endParaRPr>
          </a:p>
          <a:p>
            <a:pPr marL="228600" indent="-228600" eaLnBrk="1" hangingPunct="1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sz="1100" smtClean="0">
                <a:ea typeface="ＭＳ Ｐゴシック" charset="-128"/>
                <a:sym typeface="Wingdings" charset="2"/>
              </a:rPr>
              <a:t>   </a:t>
            </a:r>
            <a:r>
              <a:rPr lang="en-GB" sz="1100" b="1" smtClean="0">
                <a:ea typeface="ＭＳ Ｐゴシック" charset="-128"/>
                <a:sym typeface="Wingdings" charset="2"/>
              </a:rPr>
              <a:t>Edit the following 2 items in the 1st slide:</a:t>
            </a:r>
            <a:r>
              <a:rPr lang="en-GB" sz="1100" smtClean="0">
                <a:ea typeface="ＭＳ Ｐゴシック" charset="-128"/>
                <a:sym typeface="Wingdings" charset="2"/>
              </a:rPr>
              <a:t/>
            </a:r>
            <a:br>
              <a:rPr lang="en-GB" sz="1100" smtClean="0">
                <a:ea typeface="ＭＳ Ｐゴシック" charset="-128"/>
                <a:sym typeface="Wingdings" charset="2"/>
              </a:rPr>
            </a:br>
            <a:r>
              <a:rPr lang="en-GB" sz="1100" smtClean="0">
                <a:ea typeface="ＭＳ Ｐゴシック" charset="-128"/>
                <a:sym typeface="Wingdings" charset="2"/>
              </a:rPr>
              <a:t>   1)  1st row in the violet header: </a:t>
            </a:r>
            <a:br>
              <a:rPr lang="en-GB" sz="1100" smtClean="0">
                <a:ea typeface="ＭＳ Ｐゴシック" charset="-128"/>
                <a:sym typeface="Wingdings" charset="2"/>
              </a:rPr>
            </a:br>
            <a:r>
              <a:rPr lang="en-GB" sz="1100" smtClean="0">
                <a:ea typeface="ＭＳ Ｐゴシック" charset="-128"/>
                <a:sym typeface="Wingdings" charset="2"/>
              </a:rPr>
              <a:t>       Delete the existent text and write the title of your talk into this text field</a:t>
            </a:r>
            <a:br>
              <a:rPr lang="en-GB" sz="1100" smtClean="0">
                <a:ea typeface="ＭＳ Ｐゴシック" charset="-128"/>
                <a:sym typeface="Wingdings" charset="2"/>
              </a:rPr>
            </a:br>
            <a:r>
              <a:rPr lang="en-GB" sz="1100" smtClean="0">
                <a:ea typeface="ＭＳ Ｐゴシック" charset="-128"/>
                <a:sym typeface="Wingdings" charset="2"/>
              </a:rPr>
              <a:t>   2)  The 2 rows in the footer area: Delete the text and write the information </a:t>
            </a:r>
            <a:br>
              <a:rPr lang="en-GB" sz="1100" smtClean="0">
                <a:ea typeface="ＭＳ Ｐゴシック" charset="-128"/>
                <a:sym typeface="Wingdings" charset="2"/>
              </a:rPr>
            </a:br>
            <a:r>
              <a:rPr lang="en-GB" sz="1100" smtClean="0">
                <a:ea typeface="ＭＳ Ｐゴシック" charset="-128"/>
                <a:sym typeface="Wingdings" charset="2"/>
              </a:rPr>
              <a:t>       regarding your talk (same as on the Title Slide) into this text field.  </a:t>
            </a:r>
            <a:br>
              <a:rPr lang="en-GB" sz="1100" smtClean="0">
                <a:ea typeface="ＭＳ Ｐゴシック" charset="-128"/>
                <a:sym typeface="Wingdings" charset="2"/>
              </a:rPr>
            </a:br>
            <a:endParaRPr lang="en-GB" sz="1100" smtClean="0">
              <a:ea typeface="ＭＳ Ｐゴシック" charset="-128"/>
              <a:sym typeface="Wingdings" charset="2"/>
            </a:endParaRPr>
          </a:p>
          <a:p>
            <a:pPr marL="228600" indent="-228600" eaLnBrk="1" hangingPunct="1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sz="1100" smtClean="0">
                <a:ea typeface="ＭＳ Ｐゴシック" charset="-128"/>
                <a:sym typeface="Wingdings" charset="2"/>
              </a:rPr>
              <a:t>   If you want to use more </a:t>
            </a:r>
            <a:r>
              <a:rPr lang="en-GB" sz="1100" b="1" smtClean="0">
                <a:ea typeface="ＭＳ Ｐゴシック" charset="-128"/>
                <a:sym typeface="Wingdings" charset="2"/>
              </a:rPr>
              <a:t>partner logos</a:t>
            </a:r>
            <a:r>
              <a:rPr lang="en-GB" sz="1100" smtClean="0">
                <a:ea typeface="ＭＳ Ｐゴシック" charset="-128"/>
                <a:sym typeface="Wingdings" charset="2"/>
              </a:rPr>
              <a:t> position them left </a:t>
            </a:r>
            <a:br>
              <a:rPr lang="en-GB" sz="1100" smtClean="0">
                <a:ea typeface="ＭＳ Ｐゴシック" charset="-128"/>
                <a:sym typeface="Wingdings" charset="2"/>
              </a:rPr>
            </a:br>
            <a:r>
              <a:rPr lang="en-GB" sz="1100" smtClean="0">
                <a:ea typeface="ＭＳ Ｐゴシック" charset="-128"/>
                <a:sym typeface="Wingdings" charset="2"/>
              </a:rPr>
              <a:t>   beside the DESY logo in the footer area </a:t>
            </a:r>
            <a:br>
              <a:rPr lang="en-GB" sz="1100" smtClean="0">
                <a:ea typeface="ＭＳ Ｐゴシック" charset="-128"/>
                <a:sym typeface="Wingdings" charset="2"/>
              </a:rPr>
            </a:br>
            <a:r>
              <a:rPr lang="en-GB" sz="1100" smtClean="0">
                <a:ea typeface="ＭＳ Ｐゴシック" charset="-128"/>
                <a:sym typeface="Wingdings" charset="2"/>
              </a:rPr>
              <a:t>   </a:t>
            </a:r>
            <a:r>
              <a:rPr lang="en-GB" sz="1100" b="1" smtClean="0">
                <a:ea typeface="ＭＳ Ｐゴシック" charset="-128"/>
                <a:sym typeface="Wingdings" charset="2"/>
              </a:rPr>
              <a:t>Close Master View</a:t>
            </a:r>
            <a:endParaRPr lang="en-GB" sz="1100" b="1" smtClean="0">
              <a:ea typeface="ＭＳ Ｐゴシック" charset="-128"/>
            </a:endParaRPr>
          </a:p>
          <a:p>
            <a:pPr marL="228600" indent="-228600" eaLnBrk="1" hangingPunct="1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endParaRPr lang="en-US" sz="1100" smtClean="0">
              <a:ea typeface="ＭＳ Ｐゴシック" charset="-128"/>
              <a:sym typeface="Wingdings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82335828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F46E3AB6-989D-4DD6-A471-67ACF010000B}" type="slidenum">
              <a:rPr lang="de-DE" sz="1200"/>
              <a:pPr/>
              <a:t>26</a:t>
            </a:fld>
            <a:endParaRPr lang="de-DE" sz="1200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marL="228600" indent="-228600" eaLnBrk="1" hangingPunct="1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b="1" smtClean="0">
                <a:ea typeface="ＭＳ Ｐゴシック" charset="-128"/>
              </a:rPr>
              <a:t>   </a:t>
            </a:r>
            <a:r>
              <a:rPr lang="en-GB" sz="1100" b="1" smtClean="0">
                <a:ea typeface="ＭＳ Ｐゴシック" charset="-128"/>
              </a:rPr>
              <a:t>Before you start</a:t>
            </a:r>
            <a:r>
              <a:rPr lang="en-GB" sz="1100" smtClean="0">
                <a:ea typeface="ＭＳ Ｐゴシック" charset="-128"/>
              </a:rPr>
              <a:t> editing the slides of your talk change to the </a:t>
            </a:r>
            <a:r>
              <a:rPr lang="en-GB" sz="1100" b="1" smtClean="0">
                <a:ea typeface="ＭＳ Ｐゴシック" charset="-128"/>
              </a:rPr>
              <a:t>Master Slide view</a:t>
            </a:r>
            <a:r>
              <a:rPr lang="en-GB" sz="1100" smtClean="0">
                <a:ea typeface="ＭＳ Ｐゴシック" charset="-128"/>
              </a:rPr>
              <a:t>:   </a:t>
            </a:r>
            <a:br>
              <a:rPr lang="en-GB" sz="1100" smtClean="0">
                <a:ea typeface="ＭＳ Ｐゴシック" charset="-128"/>
              </a:rPr>
            </a:br>
            <a:r>
              <a:rPr lang="en-GB" sz="1100" smtClean="0">
                <a:ea typeface="ＭＳ Ｐゴシック" charset="-128"/>
              </a:rPr>
              <a:t>   Menu button “View”,</a:t>
            </a:r>
            <a:r>
              <a:rPr lang="en-GB" sz="1100" smtClean="0">
                <a:ea typeface="ＭＳ Ｐゴシック" charset="-128"/>
                <a:sym typeface="Wingdings" charset="2"/>
              </a:rPr>
              <a:t> Master, Slide Master:</a:t>
            </a:r>
            <a:br>
              <a:rPr lang="en-GB" sz="1100" smtClean="0">
                <a:ea typeface="ＭＳ Ｐゴシック" charset="-128"/>
                <a:sym typeface="Wingdings" charset="2"/>
              </a:rPr>
            </a:br>
            <a:endParaRPr lang="en-GB" sz="1100" smtClean="0">
              <a:ea typeface="ＭＳ Ｐゴシック" charset="-128"/>
              <a:sym typeface="Wingdings" charset="2"/>
            </a:endParaRPr>
          </a:p>
          <a:p>
            <a:pPr marL="228600" indent="-228600" eaLnBrk="1" hangingPunct="1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sz="1100" smtClean="0">
                <a:ea typeface="ＭＳ Ｐゴシック" charset="-128"/>
                <a:sym typeface="Wingdings" charset="2"/>
              </a:rPr>
              <a:t>   </a:t>
            </a:r>
            <a:r>
              <a:rPr lang="en-GB" sz="1100" b="1" smtClean="0">
                <a:ea typeface="ＭＳ Ｐゴシック" charset="-128"/>
                <a:sym typeface="Wingdings" charset="2"/>
              </a:rPr>
              <a:t>Edit the following 2 items in the 1st slide:</a:t>
            </a:r>
            <a:r>
              <a:rPr lang="en-GB" sz="1100" smtClean="0">
                <a:ea typeface="ＭＳ Ｐゴシック" charset="-128"/>
                <a:sym typeface="Wingdings" charset="2"/>
              </a:rPr>
              <a:t/>
            </a:r>
            <a:br>
              <a:rPr lang="en-GB" sz="1100" smtClean="0">
                <a:ea typeface="ＭＳ Ｐゴシック" charset="-128"/>
                <a:sym typeface="Wingdings" charset="2"/>
              </a:rPr>
            </a:br>
            <a:r>
              <a:rPr lang="en-GB" sz="1100" smtClean="0">
                <a:ea typeface="ＭＳ Ｐゴシック" charset="-128"/>
                <a:sym typeface="Wingdings" charset="2"/>
              </a:rPr>
              <a:t>   1)  1st row in the violet header: </a:t>
            </a:r>
            <a:br>
              <a:rPr lang="en-GB" sz="1100" smtClean="0">
                <a:ea typeface="ＭＳ Ｐゴシック" charset="-128"/>
                <a:sym typeface="Wingdings" charset="2"/>
              </a:rPr>
            </a:br>
            <a:r>
              <a:rPr lang="en-GB" sz="1100" smtClean="0">
                <a:ea typeface="ＭＳ Ｐゴシック" charset="-128"/>
                <a:sym typeface="Wingdings" charset="2"/>
              </a:rPr>
              <a:t>       Delete the existent text and write the title of your talk into this text field</a:t>
            </a:r>
            <a:br>
              <a:rPr lang="en-GB" sz="1100" smtClean="0">
                <a:ea typeface="ＭＳ Ｐゴシック" charset="-128"/>
                <a:sym typeface="Wingdings" charset="2"/>
              </a:rPr>
            </a:br>
            <a:r>
              <a:rPr lang="en-GB" sz="1100" smtClean="0">
                <a:ea typeface="ＭＳ Ｐゴシック" charset="-128"/>
                <a:sym typeface="Wingdings" charset="2"/>
              </a:rPr>
              <a:t>   2)  The 2 rows in the footer area: Delete the text and write the information </a:t>
            </a:r>
            <a:br>
              <a:rPr lang="en-GB" sz="1100" smtClean="0">
                <a:ea typeface="ＭＳ Ｐゴシック" charset="-128"/>
                <a:sym typeface="Wingdings" charset="2"/>
              </a:rPr>
            </a:br>
            <a:r>
              <a:rPr lang="en-GB" sz="1100" smtClean="0">
                <a:ea typeface="ＭＳ Ｐゴシック" charset="-128"/>
                <a:sym typeface="Wingdings" charset="2"/>
              </a:rPr>
              <a:t>       regarding your talk (same as on the Title Slide) into this text field.  </a:t>
            </a:r>
            <a:br>
              <a:rPr lang="en-GB" sz="1100" smtClean="0">
                <a:ea typeface="ＭＳ Ｐゴシック" charset="-128"/>
                <a:sym typeface="Wingdings" charset="2"/>
              </a:rPr>
            </a:br>
            <a:endParaRPr lang="en-GB" sz="1100" smtClean="0">
              <a:ea typeface="ＭＳ Ｐゴシック" charset="-128"/>
              <a:sym typeface="Wingdings" charset="2"/>
            </a:endParaRPr>
          </a:p>
          <a:p>
            <a:pPr marL="228600" indent="-228600" eaLnBrk="1" hangingPunct="1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sz="1100" smtClean="0">
                <a:ea typeface="ＭＳ Ｐゴシック" charset="-128"/>
                <a:sym typeface="Wingdings" charset="2"/>
              </a:rPr>
              <a:t>   If you want to use more </a:t>
            </a:r>
            <a:r>
              <a:rPr lang="en-GB" sz="1100" b="1" smtClean="0">
                <a:ea typeface="ＭＳ Ｐゴシック" charset="-128"/>
                <a:sym typeface="Wingdings" charset="2"/>
              </a:rPr>
              <a:t>partner logos</a:t>
            </a:r>
            <a:r>
              <a:rPr lang="en-GB" sz="1100" smtClean="0">
                <a:ea typeface="ＭＳ Ｐゴシック" charset="-128"/>
                <a:sym typeface="Wingdings" charset="2"/>
              </a:rPr>
              <a:t> position them left </a:t>
            </a:r>
            <a:br>
              <a:rPr lang="en-GB" sz="1100" smtClean="0">
                <a:ea typeface="ＭＳ Ｐゴシック" charset="-128"/>
                <a:sym typeface="Wingdings" charset="2"/>
              </a:rPr>
            </a:br>
            <a:r>
              <a:rPr lang="en-GB" sz="1100" smtClean="0">
                <a:ea typeface="ＭＳ Ｐゴシック" charset="-128"/>
                <a:sym typeface="Wingdings" charset="2"/>
              </a:rPr>
              <a:t>   beside the DESY logo in the footer area </a:t>
            </a:r>
            <a:br>
              <a:rPr lang="en-GB" sz="1100" smtClean="0">
                <a:ea typeface="ＭＳ Ｐゴシック" charset="-128"/>
                <a:sym typeface="Wingdings" charset="2"/>
              </a:rPr>
            </a:br>
            <a:r>
              <a:rPr lang="en-GB" sz="1100" smtClean="0">
                <a:ea typeface="ＭＳ Ｐゴシック" charset="-128"/>
                <a:sym typeface="Wingdings" charset="2"/>
              </a:rPr>
              <a:t>   </a:t>
            </a:r>
            <a:r>
              <a:rPr lang="en-GB" sz="1100" b="1" smtClean="0">
                <a:ea typeface="ＭＳ Ｐゴシック" charset="-128"/>
                <a:sym typeface="Wingdings" charset="2"/>
              </a:rPr>
              <a:t>Close Master View</a:t>
            </a:r>
            <a:endParaRPr lang="en-GB" sz="1100" b="1" smtClean="0">
              <a:ea typeface="ＭＳ Ｐゴシック" charset="-128"/>
            </a:endParaRPr>
          </a:p>
          <a:p>
            <a:pPr marL="228600" indent="-228600" eaLnBrk="1" hangingPunct="1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endParaRPr lang="en-US" sz="1100" smtClean="0">
              <a:ea typeface="ＭＳ Ｐゴシック" charset="-128"/>
              <a:sym typeface="Wingdings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25281736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F46E3AB6-989D-4DD6-A471-67ACF010000B}" type="slidenum">
              <a:rPr lang="de-DE" sz="1200"/>
              <a:pPr/>
              <a:t>27</a:t>
            </a:fld>
            <a:endParaRPr lang="de-DE" sz="1200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marL="228600" indent="-228600" eaLnBrk="1" hangingPunct="1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b="1" smtClean="0">
                <a:ea typeface="ＭＳ Ｐゴシック" charset="-128"/>
              </a:rPr>
              <a:t>   </a:t>
            </a:r>
            <a:r>
              <a:rPr lang="en-GB" sz="1100" b="1" smtClean="0">
                <a:ea typeface="ＭＳ Ｐゴシック" charset="-128"/>
              </a:rPr>
              <a:t>Before you start</a:t>
            </a:r>
            <a:r>
              <a:rPr lang="en-GB" sz="1100" smtClean="0">
                <a:ea typeface="ＭＳ Ｐゴシック" charset="-128"/>
              </a:rPr>
              <a:t> editing the slides of your talk change to the </a:t>
            </a:r>
            <a:r>
              <a:rPr lang="en-GB" sz="1100" b="1" smtClean="0">
                <a:ea typeface="ＭＳ Ｐゴシック" charset="-128"/>
              </a:rPr>
              <a:t>Master Slide view</a:t>
            </a:r>
            <a:r>
              <a:rPr lang="en-GB" sz="1100" smtClean="0">
                <a:ea typeface="ＭＳ Ｐゴシック" charset="-128"/>
              </a:rPr>
              <a:t>:   </a:t>
            </a:r>
            <a:br>
              <a:rPr lang="en-GB" sz="1100" smtClean="0">
                <a:ea typeface="ＭＳ Ｐゴシック" charset="-128"/>
              </a:rPr>
            </a:br>
            <a:r>
              <a:rPr lang="en-GB" sz="1100" smtClean="0">
                <a:ea typeface="ＭＳ Ｐゴシック" charset="-128"/>
              </a:rPr>
              <a:t>   Menu button “View”,</a:t>
            </a:r>
            <a:r>
              <a:rPr lang="en-GB" sz="1100" smtClean="0">
                <a:ea typeface="ＭＳ Ｐゴシック" charset="-128"/>
                <a:sym typeface="Wingdings" charset="2"/>
              </a:rPr>
              <a:t> Master, Slide Master:</a:t>
            </a:r>
            <a:br>
              <a:rPr lang="en-GB" sz="1100" smtClean="0">
                <a:ea typeface="ＭＳ Ｐゴシック" charset="-128"/>
                <a:sym typeface="Wingdings" charset="2"/>
              </a:rPr>
            </a:br>
            <a:endParaRPr lang="en-GB" sz="1100" smtClean="0">
              <a:ea typeface="ＭＳ Ｐゴシック" charset="-128"/>
              <a:sym typeface="Wingdings" charset="2"/>
            </a:endParaRPr>
          </a:p>
          <a:p>
            <a:pPr marL="228600" indent="-228600" eaLnBrk="1" hangingPunct="1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sz="1100" smtClean="0">
                <a:ea typeface="ＭＳ Ｐゴシック" charset="-128"/>
                <a:sym typeface="Wingdings" charset="2"/>
              </a:rPr>
              <a:t>   </a:t>
            </a:r>
            <a:r>
              <a:rPr lang="en-GB" sz="1100" b="1" smtClean="0">
                <a:ea typeface="ＭＳ Ｐゴシック" charset="-128"/>
                <a:sym typeface="Wingdings" charset="2"/>
              </a:rPr>
              <a:t>Edit the following 2 items in the 1st slide:</a:t>
            </a:r>
            <a:r>
              <a:rPr lang="en-GB" sz="1100" smtClean="0">
                <a:ea typeface="ＭＳ Ｐゴシック" charset="-128"/>
                <a:sym typeface="Wingdings" charset="2"/>
              </a:rPr>
              <a:t/>
            </a:r>
            <a:br>
              <a:rPr lang="en-GB" sz="1100" smtClean="0">
                <a:ea typeface="ＭＳ Ｐゴシック" charset="-128"/>
                <a:sym typeface="Wingdings" charset="2"/>
              </a:rPr>
            </a:br>
            <a:r>
              <a:rPr lang="en-GB" sz="1100" smtClean="0">
                <a:ea typeface="ＭＳ Ｐゴシック" charset="-128"/>
                <a:sym typeface="Wingdings" charset="2"/>
              </a:rPr>
              <a:t>   1)  1st row in the violet header: </a:t>
            </a:r>
            <a:br>
              <a:rPr lang="en-GB" sz="1100" smtClean="0">
                <a:ea typeface="ＭＳ Ｐゴシック" charset="-128"/>
                <a:sym typeface="Wingdings" charset="2"/>
              </a:rPr>
            </a:br>
            <a:r>
              <a:rPr lang="en-GB" sz="1100" smtClean="0">
                <a:ea typeface="ＭＳ Ｐゴシック" charset="-128"/>
                <a:sym typeface="Wingdings" charset="2"/>
              </a:rPr>
              <a:t>       Delete the existent text and write the title of your talk into this text field</a:t>
            </a:r>
            <a:br>
              <a:rPr lang="en-GB" sz="1100" smtClean="0">
                <a:ea typeface="ＭＳ Ｐゴシック" charset="-128"/>
                <a:sym typeface="Wingdings" charset="2"/>
              </a:rPr>
            </a:br>
            <a:r>
              <a:rPr lang="en-GB" sz="1100" smtClean="0">
                <a:ea typeface="ＭＳ Ｐゴシック" charset="-128"/>
                <a:sym typeface="Wingdings" charset="2"/>
              </a:rPr>
              <a:t>   2)  The 2 rows in the footer area: Delete the text and write the information </a:t>
            </a:r>
            <a:br>
              <a:rPr lang="en-GB" sz="1100" smtClean="0">
                <a:ea typeface="ＭＳ Ｐゴシック" charset="-128"/>
                <a:sym typeface="Wingdings" charset="2"/>
              </a:rPr>
            </a:br>
            <a:r>
              <a:rPr lang="en-GB" sz="1100" smtClean="0">
                <a:ea typeface="ＭＳ Ｐゴシック" charset="-128"/>
                <a:sym typeface="Wingdings" charset="2"/>
              </a:rPr>
              <a:t>       regarding your talk (same as on the Title Slide) into this text field.  </a:t>
            </a:r>
            <a:br>
              <a:rPr lang="en-GB" sz="1100" smtClean="0">
                <a:ea typeface="ＭＳ Ｐゴシック" charset="-128"/>
                <a:sym typeface="Wingdings" charset="2"/>
              </a:rPr>
            </a:br>
            <a:endParaRPr lang="en-GB" sz="1100" smtClean="0">
              <a:ea typeface="ＭＳ Ｐゴシック" charset="-128"/>
              <a:sym typeface="Wingdings" charset="2"/>
            </a:endParaRPr>
          </a:p>
          <a:p>
            <a:pPr marL="228600" indent="-228600" eaLnBrk="1" hangingPunct="1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sz="1100" smtClean="0">
                <a:ea typeface="ＭＳ Ｐゴシック" charset="-128"/>
                <a:sym typeface="Wingdings" charset="2"/>
              </a:rPr>
              <a:t>   If you want to use more </a:t>
            </a:r>
            <a:r>
              <a:rPr lang="en-GB" sz="1100" b="1" smtClean="0">
                <a:ea typeface="ＭＳ Ｐゴシック" charset="-128"/>
                <a:sym typeface="Wingdings" charset="2"/>
              </a:rPr>
              <a:t>partner logos</a:t>
            </a:r>
            <a:r>
              <a:rPr lang="en-GB" sz="1100" smtClean="0">
                <a:ea typeface="ＭＳ Ｐゴシック" charset="-128"/>
                <a:sym typeface="Wingdings" charset="2"/>
              </a:rPr>
              <a:t> position them left </a:t>
            </a:r>
            <a:br>
              <a:rPr lang="en-GB" sz="1100" smtClean="0">
                <a:ea typeface="ＭＳ Ｐゴシック" charset="-128"/>
                <a:sym typeface="Wingdings" charset="2"/>
              </a:rPr>
            </a:br>
            <a:r>
              <a:rPr lang="en-GB" sz="1100" smtClean="0">
                <a:ea typeface="ＭＳ Ｐゴシック" charset="-128"/>
                <a:sym typeface="Wingdings" charset="2"/>
              </a:rPr>
              <a:t>   beside the DESY logo in the footer area </a:t>
            </a:r>
            <a:br>
              <a:rPr lang="en-GB" sz="1100" smtClean="0">
                <a:ea typeface="ＭＳ Ｐゴシック" charset="-128"/>
                <a:sym typeface="Wingdings" charset="2"/>
              </a:rPr>
            </a:br>
            <a:r>
              <a:rPr lang="en-GB" sz="1100" smtClean="0">
                <a:ea typeface="ＭＳ Ｐゴシック" charset="-128"/>
                <a:sym typeface="Wingdings" charset="2"/>
              </a:rPr>
              <a:t>   </a:t>
            </a:r>
            <a:r>
              <a:rPr lang="en-GB" sz="1100" b="1" smtClean="0">
                <a:ea typeface="ＭＳ Ｐゴシック" charset="-128"/>
                <a:sym typeface="Wingdings" charset="2"/>
              </a:rPr>
              <a:t>Close Master View</a:t>
            </a:r>
            <a:endParaRPr lang="en-GB" sz="1100" b="1" smtClean="0">
              <a:ea typeface="ＭＳ Ｐゴシック" charset="-128"/>
            </a:endParaRPr>
          </a:p>
          <a:p>
            <a:pPr marL="228600" indent="-228600" eaLnBrk="1" hangingPunct="1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endParaRPr lang="en-US" sz="1100" smtClean="0">
              <a:ea typeface="ＭＳ Ｐゴシック" charset="-128"/>
              <a:sym typeface="Wingdings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04771888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80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1200">
                <a:solidFill>
                  <a:srgbClr val="000000"/>
                </a:solidFill>
                <a:latin typeface="ArialMT"/>
                <a:ea typeface="ArialMT"/>
              </a:rPr>
              <a:t>AGIPD 01 after 1 MGy</a:t>
            </a:r>
            <a:endParaRPr/>
          </a:p>
          <a:p>
            <a:r>
              <a:rPr lang="en-US" sz="1200">
                <a:solidFill>
                  <a:srgbClr val="000000"/>
                </a:solidFill>
                <a:latin typeface="ArialMT"/>
                <a:ea typeface="ArialMT"/>
              </a:rPr>
              <a:t>- Noise slightly increases</a:t>
            </a:r>
            <a:endParaRPr/>
          </a:p>
          <a:p>
            <a:r>
              <a:rPr lang="en-US" sz="1200">
                <a:solidFill>
                  <a:srgbClr val="000000"/>
                </a:solidFill>
                <a:latin typeface="ArialMT"/>
                <a:ea typeface="ArialMT"/>
              </a:rPr>
              <a:t>- Gain slightly changes</a:t>
            </a:r>
            <a:endParaRPr/>
          </a:p>
          <a:p>
            <a:r>
              <a:rPr lang="en-US" sz="1200">
                <a:solidFill>
                  <a:srgbClr val="000000"/>
                </a:solidFill>
                <a:latin typeface="ArialMT"/>
                <a:ea typeface="ArialMT"/>
              </a:rPr>
              <a:t>- Dynamic gain switching still fully functional</a:t>
            </a:r>
            <a:endParaRPr/>
          </a:p>
          <a:p>
            <a:r>
              <a:rPr lang="en-US" sz="1200">
                <a:solidFill>
                  <a:srgbClr val="000000"/>
                </a:solidFill>
                <a:latin typeface="ArialMT"/>
                <a:ea typeface="ArialMT"/>
              </a:rPr>
              <a:t>- Preamp works after 10 Mgy, noise and gain after 1MGy OK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78923683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82947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 smtClean="0"/>
          </a:p>
        </p:txBody>
      </p:sp>
      <p:sp>
        <p:nvSpPr>
          <p:cNvPr id="829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FCC03C06-99BD-4215-843C-D105FE6210B4}" type="slidenum">
              <a:rPr lang="en-US" altLang="en-US"/>
              <a:pPr>
                <a:spcBef>
                  <a:spcPct val="0"/>
                </a:spcBef>
              </a:pPr>
              <a:t>40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19978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  <a:cs typeface="ＭＳ Ｐゴシック" charset="-128"/>
              </a:rPr>
              <a:t>One individual frame of background-corrected diffraction from a single lysozyme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  <a:cs typeface="ＭＳ Ｐゴシック" charset="-128"/>
              </a:rPr>
              <a:t>nanocrystal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  <a:cs typeface="ＭＳ Ｐゴシック" charset="-128"/>
              </a:rPr>
              <a:t> at the LCLS; </a:t>
            </a:r>
            <a:endParaRPr lang="en-US" dirty="0" smtClean="0"/>
          </a:p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Arial" charset="0"/>
              <a:ea typeface="ＭＳ Ｐゴシック" pitchFamily="18" charset="-128"/>
              <a:cs typeface="ＭＳ Ｐゴシック" charset="-128"/>
            </a:endParaRP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" charset="0"/>
                <a:ea typeface="ＭＳ Ｐゴシック" pitchFamily="18" charset="-128"/>
                <a:cs typeface="ＭＳ Ｐゴシック" charset="-128"/>
              </a:rPr>
              <a:t>Fig. III.5. Simulated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Arial" charset="0"/>
                <a:ea typeface="ＭＳ Ｐゴシック" pitchFamily="18" charset="-128"/>
                <a:cs typeface="ＭＳ Ｐゴシック" charset="-128"/>
              </a:rPr>
              <a:t>ptychographic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" charset="0"/>
                <a:ea typeface="ＭＳ Ｐゴシック" pitchFamily="18" charset="-128"/>
                <a:cs typeface="ＭＳ Ｐゴシック" charset="-128"/>
              </a:rPr>
              <a:t> diffraction [4] of a 2d-crystal of the membrane protein aquaporin-1. The projected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" charset="0"/>
                <a:ea typeface="ＭＳ Ｐゴシック" pitchFamily="18" charset="-128"/>
                <a:cs typeface="ＭＳ Ｐゴシック" charset="-128"/>
              </a:rPr>
              <a:t>electron density (above) is sampled with an XFEL pulse (1012 photons at 12 keV, focused to a spot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" charset="0"/>
                <a:ea typeface="ＭＳ Ｐゴシック" pitchFamily="18" charset="-128"/>
                <a:cs typeface="ＭＳ Ｐゴシック" charset="-128"/>
              </a:rPr>
              <a:t>100 nm in diameter), producing the simulated scattering pattern shown below. Note the coherent diffraction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" charset="0"/>
                <a:ea typeface="ＭＳ Ｐゴシック" pitchFamily="18" charset="-128"/>
                <a:cs typeface="ＭＳ Ｐゴシック" charset="-128"/>
              </a:rPr>
              <a:t>features between the Bragg peaks (insets).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D9249F9-4FE2-476B-9E52-26101C9CEEA7}" type="slidenum">
              <a:rPr lang="de-DE" smtClean="0"/>
              <a:pPr>
                <a:defRPr/>
              </a:pPr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2273850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F46E3AB6-989D-4DD6-A471-67ACF010000B}" type="slidenum">
              <a:rPr lang="de-DE" sz="1200"/>
              <a:pPr/>
              <a:t>41</a:t>
            </a:fld>
            <a:endParaRPr lang="de-DE" sz="1200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marL="228600" indent="-228600" eaLnBrk="1" hangingPunct="1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b="1" smtClean="0">
                <a:ea typeface="ＭＳ Ｐゴシック" charset="-128"/>
              </a:rPr>
              <a:t>   </a:t>
            </a:r>
            <a:r>
              <a:rPr lang="en-GB" sz="1100" b="1" smtClean="0">
                <a:ea typeface="ＭＳ Ｐゴシック" charset="-128"/>
              </a:rPr>
              <a:t>Before you start</a:t>
            </a:r>
            <a:r>
              <a:rPr lang="en-GB" sz="1100" smtClean="0">
                <a:ea typeface="ＭＳ Ｐゴシック" charset="-128"/>
              </a:rPr>
              <a:t> editing the slides of your talk change to the </a:t>
            </a:r>
            <a:r>
              <a:rPr lang="en-GB" sz="1100" b="1" smtClean="0">
                <a:ea typeface="ＭＳ Ｐゴシック" charset="-128"/>
              </a:rPr>
              <a:t>Master Slide view</a:t>
            </a:r>
            <a:r>
              <a:rPr lang="en-GB" sz="1100" smtClean="0">
                <a:ea typeface="ＭＳ Ｐゴシック" charset="-128"/>
              </a:rPr>
              <a:t>:   </a:t>
            </a:r>
            <a:br>
              <a:rPr lang="en-GB" sz="1100" smtClean="0">
                <a:ea typeface="ＭＳ Ｐゴシック" charset="-128"/>
              </a:rPr>
            </a:br>
            <a:r>
              <a:rPr lang="en-GB" sz="1100" smtClean="0">
                <a:ea typeface="ＭＳ Ｐゴシック" charset="-128"/>
              </a:rPr>
              <a:t>   Menu button “View”,</a:t>
            </a:r>
            <a:r>
              <a:rPr lang="en-GB" sz="1100" smtClean="0">
                <a:ea typeface="ＭＳ Ｐゴシック" charset="-128"/>
                <a:sym typeface="Wingdings" charset="2"/>
              </a:rPr>
              <a:t> Master, Slide Master:</a:t>
            </a:r>
            <a:br>
              <a:rPr lang="en-GB" sz="1100" smtClean="0">
                <a:ea typeface="ＭＳ Ｐゴシック" charset="-128"/>
                <a:sym typeface="Wingdings" charset="2"/>
              </a:rPr>
            </a:br>
            <a:endParaRPr lang="en-GB" sz="1100" smtClean="0">
              <a:ea typeface="ＭＳ Ｐゴシック" charset="-128"/>
              <a:sym typeface="Wingdings" charset="2"/>
            </a:endParaRPr>
          </a:p>
          <a:p>
            <a:pPr marL="228600" indent="-228600" eaLnBrk="1" hangingPunct="1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sz="1100" smtClean="0">
                <a:ea typeface="ＭＳ Ｐゴシック" charset="-128"/>
                <a:sym typeface="Wingdings" charset="2"/>
              </a:rPr>
              <a:t>   </a:t>
            </a:r>
            <a:r>
              <a:rPr lang="en-GB" sz="1100" b="1" smtClean="0">
                <a:ea typeface="ＭＳ Ｐゴシック" charset="-128"/>
                <a:sym typeface="Wingdings" charset="2"/>
              </a:rPr>
              <a:t>Edit the following 2 items in the 1st slide:</a:t>
            </a:r>
            <a:r>
              <a:rPr lang="en-GB" sz="1100" smtClean="0">
                <a:ea typeface="ＭＳ Ｐゴシック" charset="-128"/>
                <a:sym typeface="Wingdings" charset="2"/>
              </a:rPr>
              <a:t/>
            </a:r>
            <a:br>
              <a:rPr lang="en-GB" sz="1100" smtClean="0">
                <a:ea typeface="ＭＳ Ｐゴシック" charset="-128"/>
                <a:sym typeface="Wingdings" charset="2"/>
              </a:rPr>
            </a:br>
            <a:r>
              <a:rPr lang="en-GB" sz="1100" smtClean="0">
                <a:ea typeface="ＭＳ Ｐゴシック" charset="-128"/>
                <a:sym typeface="Wingdings" charset="2"/>
              </a:rPr>
              <a:t>   1)  1st row in the violet header: </a:t>
            </a:r>
            <a:br>
              <a:rPr lang="en-GB" sz="1100" smtClean="0">
                <a:ea typeface="ＭＳ Ｐゴシック" charset="-128"/>
                <a:sym typeface="Wingdings" charset="2"/>
              </a:rPr>
            </a:br>
            <a:r>
              <a:rPr lang="en-GB" sz="1100" smtClean="0">
                <a:ea typeface="ＭＳ Ｐゴシック" charset="-128"/>
                <a:sym typeface="Wingdings" charset="2"/>
              </a:rPr>
              <a:t>       Delete the existent text and write the title of your talk into this text field</a:t>
            </a:r>
            <a:br>
              <a:rPr lang="en-GB" sz="1100" smtClean="0">
                <a:ea typeface="ＭＳ Ｐゴシック" charset="-128"/>
                <a:sym typeface="Wingdings" charset="2"/>
              </a:rPr>
            </a:br>
            <a:r>
              <a:rPr lang="en-GB" sz="1100" smtClean="0">
                <a:ea typeface="ＭＳ Ｐゴシック" charset="-128"/>
                <a:sym typeface="Wingdings" charset="2"/>
              </a:rPr>
              <a:t>   2)  The 2 rows in the footer area: Delete the text and write the information </a:t>
            </a:r>
            <a:br>
              <a:rPr lang="en-GB" sz="1100" smtClean="0">
                <a:ea typeface="ＭＳ Ｐゴシック" charset="-128"/>
                <a:sym typeface="Wingdings" charset="2"/>
              </a:rPr>
            </a:br>
            <a:r>
              <a:rPr lang="en-GB" sz="1100" smtClean="0">
                <a:ea typeface="ＭＳ Ｐゴシック" charset="-128"/>
                <a:sym typeface="Wingdings" charset="2"/>
              </a:rPr>
              <a:t>       regarding your talk (same as on the Title Slide) into this text field.  </a:t>
            </a:r>
            <a:br>
              <a:rPr lang="en-GB" sz="1100" smtClean="0">
                <a:ea typeface="ＭＳ Ｐゴシック" charset="-128"/>
                <a:sym typeface="Wingdings" charset="2"/>
              </a:rPr>
            </a:br>
            <a:endParaRPr lang="en-GB" sz="1100" smtClean="0">
              <a:ea typeface="ＭＳ Ｐゴシック" charset="-128"/>
              <a:sym typeface="Wingdings" charset="2"/>
            </a:endParaRPr>
          </a:p>
          <a:p>
            <a:pPr marL="228600" indent="-228600" eaLnBrk="1" hangingPunct="1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sz="1100" smtClean="0">
                <a:ea typeface="ＭＳ Ｐゴシック" charset="-128"/>
                <a:sym typeface="Wingdings" charset="2"/>
              </a:rPr>
              <a:t>   If you want to use more </a:t>
            </a:r>
            <a:r>
              <a:rPr lang="en-GB" sz="1100" b="1" smtClean="0">
                <a:ea typeface="ＭＳ Ｐゴシック" charset="-128"/>
                <a:sym typeface="Wingdings" charset="2"/>
              </a:rPr>
              <a:t>partner logos</a:t>
            </a:r>
            <a:r>
              <a:rPr lang="en-GB" sz="1100" smtClean="0">
                <a:ea typeface="ＭＳ Ｐゴシック" charset="-128"/>
                <a:sym typeface="Wingdings" charset="2"/>
              </a:rPr>
              <a:t> position them left </a:t>
            </a:r>
            <a:br>
              <a:rPr lang="en-GB" sz="1100" smtClean="0">
                <a:ea typeface="ＭＳ Ｐゴシック" charset="-128"/>
                <a:sym typeface="Wingdings" charset="2"/>
              </a:rPr>
            </a:br>
            <a:r>
              <a:rPr lang="en-GB" sz="1100" smtClean="0">
                <a:ea typeface="ＭＳ Ｐゴシック" charset="-128"/>
                <a:sym typeface="Wingdings" charset="2"/>
              </a:rPr>
              <a:t>   beside the DESY logo in the footer area </a:t>
            </a:r>
            <a:br>
              <a:rPr lang="en-GB" sz="1100" smtClean="0">
                <a:ea typeface="ＭＳ Ｐゴシック" charset="-128"/>
                <a:sym typeface="Wingdings" charset="2"/>
              </a:rPr>
            </a:br>
            <a:r>
              <a:rPr lang="en-GB" sz="1100" smtClean="0">
                <a:ea typeface="ＭＳ Ｐゴシック" charset="-128"/>
                <a:sym typeface="Wingdings" charset="2"/>
              </a:rPr>
              <a:t>   </a:t>
            </a:r>
            <a:r>
              <a:rPr lang="en-GB" sz="1100" b="1" smtClean="0">
                <a:ea typeface="ＭＳ Ｐゴシック" charset="-128"/>
                <a:sym typeface="Wingdings" charset="2"/>
              </a:rPr>
              <a:t>Close Master View</a:t>
            </a:r>
            <a:endParaRPr lang="en-GB" sz="1100" b="1" smtClean="0">
              <a:ea typeface="ＭＳ Ｐゴシック" charset="-128"/>
            </a:endParaRPr>
          </a:p>
          <a:p>
            <a:pPr marL="228600" indent="-228600" eaLnBrk="1" hangingPunct="1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endParaRPr lang="en-US" sz="1100" smtClean="0">
              <a:ea typeface="ＭＳ Ｐゴシック" charset="-128"/>
              <a:sym typeface="Wingdings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23477757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F46E3AB6-989D-4DD6-A471-67ACF010000B}" type="slidenum">
              <a:rPr lang="de-DE" sz="1200"/>
              <a:pPr/>
              <a:t>42</a:t>
            </a:fld>
            <a:endParaRPr lang="de-DE" sz="1200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marL="228600" indent="-228600" eaLnBrk="1" hangingPunct="1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b="1" smtClean="0">
                <a:ea typeface="ＭＳ Ｐゴシック" charset="-128"/>
              </a:rPr>
              <a:t>   </a:t>
            </a:r>
            <a:r>
              <a:rPr lang="en-GB" sz="1100" b="1" smtClean="0">
                <a:ea typeface="ＭＳ Ｐゴシック" charset="-128"/>
              </a:rPr>
              <a:t>Before you start</a:t>
            </a:r>
            <a:r>
              <a:rPr lang="en-GB" sz="1100" smtClean="0">
                <a:ea typeface="ＭＳ Ｐゴシック" charset="-128"/>
              </a:rPr>
              <a:t> editing the slides of your talk change to the </a:t>
            </a:r>
            <a:r>
              <a:rPr lang="en-GB" sz="1100" b="1" smtClean="0">
                <a:ea typeface="ＭＳ Ｐゴシック" charset="-128"/>
              </a:rPr>
              <a:t>Master Slide view</a:t>
            </a:r>
            <a:r>
              <a:rPr lang="en-GB" sz="1100" smtClean="0">
                <a:ea typeface="ＭＳ Ｐゴシック" charset="-128"/>
              </a:rPr>
              <a:t>:   </a:t>
            </a:r>
            <a:br>
              <a:rPr lang="en-GB" sz="1100" smtClean="0">
                <a:ea typeface="ＭＳ Ｐゴシック" charset="-128"/>
              </a:rPr>
            </a:br>
            <a:r>
              <a:rPr lang="en-GB" sz="1100" smtClean="0">
                <a:ea typeface="ＭＳ Ｐゴシック" charset="-128"/>
              </a:rPr>
              <a:t>   Menu button “View”,</a:t>
            </a:r>
            <a:r>
              <a:rPr lang="en-GB" sz="1100" smtClean="0">
                <a:ea typeface="ＭＳ Ｐゴシック" charset="-128"/>
                <a:sym typeface="Wingdings" charset="2"/>
              </a:rPr>
              <a:t> Master, Slide Master:</a:t>
            </a:r>
            <a:br>
              <a:rPr lang="en-GB" sz="1100" smtClean="0">
                <a:ea typeface="ＭＳ Ｐゴシック" charset="-128"/>
                <a:sym typeface="Wingdings" charset="2"/>
              </a:rPr>
            </a:br>
            <a:endParaRPr lang="en-GB" sz="1100" smtClean="0">
              <a:ea typeface="ＭＳ Ｐゴシック" charset="-128"/>
              <a:sym typeface="Wingdings" charset="2"/>
            </a:endParaRPr>
          </a:p>
          <a:p>
            <a:pPr marL="228600" indent="-228600" eaLnBrk="1" hangingPunct="1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sz="1100" smtClean="0">
                <a:ea typeface="ＭＳ Ｐゴシック" charset="-128"/>
                <a:sym typeface="Wingdings" charset="2"/>
              </a:rPr>
              <a:t>   </a:t>
            </a:r>
            <a:r>
              <a:rPr lang="en-GB" sz="1100" b="1" smtClean="0">
                <a:ea typeface="ＭＳ Ｐゴシック" charset="-128"/>
                <a:sym typeface="Wingdings" charset="2"/>
              </a:rPr>
              <a:t>Edit the following 2 items in the 1st slide:</a:t>
            </a:r>
            <a:r>
              <a:rPr lang="en-GB" sz="1100" smtClean="0">
                <a:ea typeface="ＭＳ Ｐゴシック" charset="-128"/>
                <a:sym typeface="Wingdings" charset="2"/>
              </a:rPr>
              <a:t/>
            </a:r>
            <a:br>
              <a:rPr lang="en-GB" sz="1100" smtClean="0">
                <a:ea typeface="ＭＳ Ｐゴシック" charset="-128"/>
                <a:sym typeface="Wingdings" charset="2"/>
              </a:rPr>
            </a:br>
            <a:r>
              <a:rPr lang="en-GB" sz="1100" smtClean="0">
                <a:ea typeface="ＭＳ Ｐゴシック" charset="-128"/>
                <a:sym typeface="Wingdings" charset="2"/>
              </a:rPr>
              <a:t>   1)  1st row in the violet header: </a:t>
            </a:r>
            <a:br>
              <a:rPr lang="en-GB" sz="1100" smtClean="0">
                <a:ea typeface="ＭＳ Ｐゴシック" charset="-128"/>
                <a:sym typeface="Wingdings" charset="2"/>
              </a:rPr>
            </a:br>
            <a:r>
              <a:rPr lang="en-GB" sz="1100" smtClean="0">
                <a:ea typeface="ＭＳ Ｐゴシック" charset="-128"/>
                <a:sym typeface="Wingdings" charset="2"/>
              </a:rPr>
              <a:t>       Delete the existent text and write the title of your talk into this text field</a:t>
            </a:r>
            <a:br>
              <a:rPr lang="en-GB" sz="1100" smtClean="0">
                <a:ea typeface="ＭＳ Ｐゴシック" charset="-128"/>
                <a:sym typeface="Wingdings" charset="2"/>
              </a:rPr>
            </a:br>
            <a:r>
              <a:rPr lang="en-GB" sz="1100" smtClean="0">
                <a:ea typeface="ＭＳ Ｐゴシック" charset="-128"/>
                <a:sym typeface="Wingdings" charset="2"/>
              </a:rPr>
              <a:t>   2)  The 2 rows in the footer area: Delete the text and write the information </a:t>
            </a:r>
            <a:br>
              <a:rPr lang="en-GB" sz="1100" smtClean="0">
                <a:ea typeface="ＭＳ Ｐゴシック" charset="-128"/>
                <a:sym typeface="Wingdings" charset="2"/>
              </a:rPr>
            </a:br>
            <a:r>
              <a:rPr lang="en-GB" sz="1100" smtClean="0">
                <a:ea typeface="ＭＳ Ｐゴシック" charset="-128"/>
                <a:sym typeface="Wingdings" charset="2"/>
              </a:rPr>
              <a:t>       regarding your talk (same as on the Title Slide) into this text field.  </a:t>
            </a:r>
            <a:br>
              <a:rPr lang="en-GB" sz="1100" smtClean="0">
                <a:ea typeface="ＭＳ Ｐゴシック" charset="-128"/>
                <a:sym typeface="Wingdings" charset="2"/>
              </a:rPr>
            </a:br>
            <a:endParaRPr lang="en-GB" sz="1100" smtClean="0">
              <a:ea typeface="ＭＳ Ｐゴシック" charset="-128"/>
              <a:sym typeface="Wingdings" charset="2"/>
            </a:endParaRPr>
          </a:p>
          <a:p>
            <a:pPr marL="228600" indent="-228600" eaLnBrk="1" hangingPunct="1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sz="1100" smtClean="0">
                <a:ea typeface="ＭＳ Ｐゴシック" charset="-128"/>
                <a:sym typeface="Wingdings" charset="2"/>
              </a:rPr>
              <a:t>   If you want to use more </a:t>
            </a:r>
            <a:r>
              <a:rPr lang="en-GB" sz="1100" b="1" smtClean="0">
                <a:ea typeface="ＭＳ Ｐゴシック" charset="-128"/>
                <a:sym typeface="Wingdings" charset="2"/>
              </a:rPr>
              <a:t>partner logos</a:t>
            </a:r>
            <a:r>
              <a:rPr lang="en-GB" sz="1100" smtClean="0">
                <a:ea typeface="ＭＳ Ｐゴシック" charset="-128"/>
                <a:sym typeface="Wingdings" charset="2"/>
              </a:rPr>
              <a:t> position them left </a:t>
            </a:r>
            <a:br>
              <a:rPr lang="en-GB" sz="1100" smtClean="0">
                <a:ea typeface="ＭＳ Ｐゴシック" charset="-128"/>
                <a:sym typeface="Wingdings" charset="2"/>
              </a:rPr>
            </a:br>
            <a:r>
              <a:rPr lang="en-GB" sz="1100" smtClean="0">
                <a:ea typeface="ＭＳ Ｐゴシック" charset="-128"/>
                <a:sym typeface="Wingdings" charset="2"/>
              </a:rPr>
              <a:t>   beside the DESY logo in the footer area </a:t>
            </a:r>
            <a:br>
              <a:rPr lang="en-GB" sz="1100" smtClean="0">
                <a:ea typeface="ＭＳ Ｐゴシック" charset="-128"/>
                <a:sym typeface="Wingdings" charset="2"/>
              </a:rPr>
            </a:br>
            <a:r>
              <a:rPr lang="en-GB" sz="1100" smtClean="0">
                <a:ea typeface="ＭＳ Ｐゴシック" charset="-128"/>
                <a:sym typeface="Wingdings" charset="2"/>
              </a:rPr>
              <a:t>   </a:t>
            </a:r>
            <a:r>
              <a:rPr lang="en-GB" sz="1100" b="1" smtClean="0">
                <a:ea typeface="ＭＳ Ｐゴシック" charset="-128"/>
                <a:sym typeface="Wingdings" charset="2"/>
              </a:rPr>
              <a:t>Close Master View</a:t>
            </a:r>
            <a:endParaRPr lang="en-GB" sz="1100" b="1" smtClean="0">
              <a:ea typeface="ＭＳ Ｐゴシック" charset="-128"/>
            </a:endParaRPr>
          </a:p>
          <a:p>
            <a:pPr marL="228600" indent="-228600" eaLnBrk="1" hangingPunct="1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endParaRPr lang="en-US" sz="1100" smtClean="0">
              <a:ea typeface="ＭＳ Ｐゴシック" charset="-128"/>
              <a:sym typeface="Wingdings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06096990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F46E3AB6-989D-4DD6-A471-67ACF010000B}" type="slidenum">
              <a:rPr lang="de-DE" sz="1200"/>
              <a:pPr/>
              <a:t>43</a:t>
            </a:fld>
            <a:endParaRPr lang="de-DE" sz="1200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marL="228600" indent="-228600" eaLnBrk="1" hangingPunct="1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b="1" smtClean="0">
                <a:ea typeface="ＭＳ Ｐゴシック" charset="-128"/>
              </a:rPr>
              <a:t>   </a:t>
            </a:r>
            <a:r>
              <a:rPr lang="en-GB" sz="1100" b="1" smtClean="0">
                <a:ea typeface="ＭＳ Ｐゴシック" charset="-128"/>
              </a:rPr>
              <a:t>Before you start</a:t>
            </a:r>
            <a:r>
              <a:rPr lang="en-GB" sz="1100" smtClean="0">
                <a:ea typeface="ＭＳ Ｐゴシック" charset="-128"/>
              </a:rPr>
              <a:t> editing the slides of your talk change to the </a:t>
            </a:r>
            <a:r>
              <a:rPr lang="en-GB" sz="1100" b="1" smtClean="0">
                <a:ea typeface="ＭＳ Ｐゴシック" charset="-128"/>
              </a:rPr>
              <a:t>Master Slide view</a:t>
            </a:r>
            <a:r>
              <a:rPr lang="en-GB" sz="1100" smtClean="0">
                <a:ea typeface="ＭＳ Ｐゴシック" charset="-128"/>
              </a:rPr>
              <a:t>:   </a:t>
            </a:r>
            <a:br>
              <a:rPr lang="en-GB" sz="1100" smtClean="0">
                <a:ea typeface="ＭＳ Ｐゴシック" charset="-128"/>
              </a:rPr>
            </a:br>
            <a:r>
              <a:rPr lang="en-GB" sz="1100" smtClean="0">
                <a:ea typeface="ＭＳ Ｐゴシック" charset="-128"/>
              </a:rPr>
              <a:t>   Menu button “View”,</a:t>
            </a:r>
            <a:r>
              <a:rPr lang="en-GB" sz="1100" smtClean="0">
                <a:ea typeface="ＭＳ Ｐゴシック" charset="-128"/>
                <a:sym typeface="Wingdings" charset="2"/>
              </a:rPr>
              <a:t> Master, Slide Master:</a:t>
            </a:r>
            <a:br>
              <a:rPr lang="en-GB" sz="1100" smtClean="0">
                <a:ea typeface="ＭＳ Ｐゴシック" charset="-128"/>
                <a:sym typeface="Wingdings" charset="2"/>
              </a:rPr>
            </a:br>
            <a:endParaRPr lang="en-GB" sz="1100" smtClean="0">
              <a:ea typeface="ＭＳ Ｐゴシック" charset="-128"/>
              <a:sym typeface="Wingdings" charset="2"/>
            </a:endParaRPr>
          </a:p>
          <a:p>
            <a:pPr marL="228600" indent="-228600" eaLnBrk="1" hangingPunct="1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sz="1100" smtClean="0">
                <a:ea typeface="ＭＳ Ｐゴシック" charset="-128"/>
                <a:sym typeface="Wingdings" charset="2"/>
              </a:rPr>
              <a:t>   </a:t>
            </a:r>
            <a:r>
              <a:rPr lang="en-GB" sz="1100" b="1" smtClean="0">
                <a:ea typeface="ＭＳ Ｐゴシック" charset="-128"/>
                <a:sym typeface="Wingdings" charset="2"/>
              </a:rPr>
              <a:t>Edit the following 2 items in the 1st slide:</a:t>
            </a:r>
            <a:r>
              <a:rPr lang="en-GB" sz="1100" smtClean="0">
                <a:ea typeface="ＭＳ Ｐゴシック" charset="-128"/>
                <a:sym typeface="Wingdings" charset="2"/>
              </a:rPr>
              <a:t/>
            </a:r>
            <a:br>
              <a:rPr lang="en-GB" sz="1100" smtClean="0">
                <a:ea typeface="ＭＳ Ｐゴシック" charset="-128"/>
                <a:sym typeface="Wingdings" charset="2"/>
              </a:rPr>
            </a:br>
            <a:r>
              <a:rPr lang="en-GB" sz="1100" smtClean="0">
                <a:ea typeface="ＭＳ Ｐゴシック" charset="-128"/>
                <a:sym typeface="Wingdings" charset="2"/>
              </a:rPr>
              <a:t>   1)  1st row in the violet header: </a:t>
            </a:r>
            <a:br>
              <a:rPr lang="en-GB" sz="1100" smtClean="0">
                <a:ea typeface="ＭＳ Ｐゴシック" charset="-128"/>
                <a:sym typeface="Wingdings" charset="2"/>
              </a:rPr>
            </a:br>
            <a:r>
              <a:rPr lang="en-GB" sz="1100" smtClean="0">
                <a:ea typeface="ＭＳ Ｐゴシック" charset="-128"/>
                <a:sym typeface="Wingdings" charset="2"/>
              </a:rPr>
              <a:t>       Delete the existent text and write the title of your talk into this text field</a:t>
            </a:r>
            <a:br>
              <a:rPr lang="en-GB" sz="1100" smtClean="0">
                <a:ea typeface="ＭＳ Ｐゴシック" charset="-128"/>
                <a:sym typeface="Wingdings" charset="2"/>
              </a:rPr>
            </a:br>
            <a:r>
              <a:rPr lang="en-GB" sz="1100" smtClean="0">
                <a:ea typeface="ＭＳ Ｐゴシック" charset="-128"/>
                <a:sym typeface="Wingdings" charset="2"/>
              </a:rPr>
              <a:t>   2)  The 2 rows in the footer area: Delete the text and write the information </a:t>
            </a:r>
            <a:br>
              <a:rPr lang="en-GB" sz="1100" smtClean="0">
                <a:ea typeface="ＭＳ Ｐゴシック" charset="-128"/>
                <a:sym typeface="Wingdings" charset="2"/>
              </a:rPr>
            </a:br>
            <a:r>
              <a:rPr lang="en-GB" sz="1100" smtClean="0">
                <a:ea typeface="ＭＳ Ｐゴシック" charset="-128"/>
                <a:sym typeface="Wingdings" charset="2"/>
              </a:rPr>
              <a:t>       regarding your talk (same as on the Title Slide) into this text field.  </a:t>
            </a:r>
            <a:br>
              <a:rPr lang="en-GB" sz="1100" smtClean="0">
                <a:ea typeface="ＭＳ Ｐゴシック" charset="-128"/>
                <a:sym typeface="Wingdings" charset="2"/>
              </a:rPr>
            </a:br>
            <a:endParaRPr lang="en-GB" sz="1100" smtClean="0">
              <a:ea typeface="ＭＳ Ｐゴシック" charset="-128"/>
              <a:sym typeface="Wingdings" charset="2"/>
            </a:endParaRPr>
          </a:p>
          <a:p>
            <a:pPr marL="228600" indent="-228600" eaLnBrk="1" hangingPunct="1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sz="1100" smtClean="0">
                <a:ea typeface="ＭＳ Ｐゴシック" charset="-128"/>
                <a:sym typeface="Wingdings" charset="2"/>
              </a:rPr>
              <a:t>   If you want to use more </a:t>
            </a:r>
            <a:r>
              <a:rPr lang="en-GB" sz="1100" b="1" smtClean="0">
                <a:ea typeface="ＭＳ Ｐゴシック" charset="-128"/>
                <a:sym typeface="Wingdings" charset="2"/>
              </a:rPr>
              <a:t>partner logos</a:t>
            </a:r>
            <a:r>
              <a:rPr lang="en-GB" sz="1100" smtClean="0">
                <a:ea typeface="ＭＳ Ｐゴシック" charset="-128"/>
                <a:sym typeface="Wingdings" charset="2"/>
              </a:rPr>
              <a:t> position them left </a:t>
            </a:r>
            <a:br>
              <a:rPr lang="en-GB" sz="1100" smtClean="0">
                <a:ea typeface="ＭＳ Ｐゴシック" charset="-128"/>
                <a:sym typeface="Wingdings" charset="2"/>
              </a:rPr>
            </a:br>
            <a:r>
              <a:rPr lang="en-GB" sz="1100" smtClean="0">
                <a:ea typeface="ＭＳ Ｐゴシック" charset="-128"/>
                <a:sym typeface="Wingdings" charset="2"/>
              </a:rPr>
              <a:t>   beside the DESY logo in the footer area </a:t>
            </a:r>
            <a:br>
              <a:rPr lang="en-GB" sz="1100" smtClean="0">
                <a:ea typeface="ＭＳ Ｐゴシック" charset="-128"/>
                <a:sym typeface="Wingdings" charset="2"/>
              </a:rPr>
            </a:br>
            <a:r>
              <a:rPr lang="en-GB" sz="1100" smtClean="0">
                <a:ea typeface="ＭＳ Ｐゴシック" charset="-128"/>
                <a:sym typeface="Wingdings" charset="2"/>
              </a:rPr>
              <a:t>   </a:t>
            </a:r>
            <a:r>
              <a:rPr lang="en-GB" sz="1100" b="1" smtClean="0">
                <a:ea typeface="ＭＳ Ｐゴシック" charset="-128"/>
                <a:sym typeface="Wingdings" charset="2"/>
              </a:rPr>
              <a:t>Close Master View</a:t>
            </a:r>
            <a:endParaRPr lang="en-GB" sz="1100" b="1" smtClean="0">
              <a:ea typeface="ＭＳ Ｐゴシック" charset="-128"/>
            </a:endParaRPr>
          </a:p>
          <a:p>
            <a:pPr marL="228600" indent="-228600" eaLnBrk="1" hangingPunct="1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endParaRPr lang="en-US" sz="1100" smtClean="0">
              <a:ea typeface="ＭＳ Ｐゴシック" charset="-128"/>
              <a:sym typeface="Wingdings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08290582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911" y="4343508"/>
            <a:ext cx="5486178" cy="4115014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Finally</a:t>
            </a:r>
            <a:r>
              <a:rPr lang="en-US" baseline="0" dirty="0" smtClean="0"/>
              <a:t> l</a:t>
            </a:r>
            <a:r>
              <a:rPr lang="en-US" dirty="0" smtClean="0"/>
              <a:t>et</a:t>
            </a:r>
            <a:r>
              <a:rPr lang="en-US" baseline="0" dirty="0" smtClean="0"/>
              <a:t> me close with the sentence “There is a bright light at the end of the tunnel and we are convinced that it will be shining from 2017 on”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8A18B4-C74E-4A0D-A54E-39AE722DC4A3}" type="slidenum">
              <a:rPr lang="de-DE" smtClean="0"/>
              <a:t>44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3279838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D9249F9-4FE2-476B-9E52-26101C9CEEA7}" type="slidenum">
              <a:rPr lang="de-DE" smtClean="0"/>
              <a:pPr>
                <a:defRPr/>
              </a:pPr>
              <a:t>46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2273850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D9249F9-4FE2-476B-9E52-26101C9CEEA7}" type="slidenum">
              <a:rPr lang="de-DE" smtClean="0"/>
              <a:pPr>
                <a:defRPr/>
              </a:pPr>
              <a:t>47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2273850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pPr>
              <a:buNone/>
            </a:pPr>
            <a:r>
              <a:rPr lang="en-GB" sz="12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Capable of a max. count rate of ≈ 100 counts per frame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D9249F9-4FE2-476B-9E52-26101C9CEEA7}" type="slidenum">
              <a:rPr lang="de-DE" smtClean="0"/>
              <a:pPr>
                <a:defRPr/>
              </a:pPr>
              <a:t>50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2273850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F46E3AB6-989D-4DD6-A471-67ACF010000B}" type="slidenum">
              <a:rPr lang="de-DE" sz="1200"/>
              <a:pPr/>
              <a:t>52</a:t>
            </a:fld>
            <a:endParaRPr lang="de-DE" sz="1200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marL="228600" indent="-228600" eaLnBrk="1" hangingPunct="1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b="1" smtClean="0">
                <a:ea typeface="ＭＳ Ｐゴシック" charset="-128"/>
              </a:rPr>
              <a:t>   </a:t>
            </a:r>
            <a:r>
              <a:rPr lang="en-GB" sz="1100" b="1" smtClean="0">
                <a:ea typeface="ＭＳ Ｐゴシック" charset="-128"/>
              </a:rPr>
              <a:t>Before you start</a:t>
            </a:r>
            <a:r>
              <a:rPr lang="en-GB" sz="1100" smtClean="0">
                <a:ea typeface="ＭＳ Ｐゴシック" charset="-128"/>
              </a:rPr>
              <a:t> editing the slides of your talk change to the </a:t>
            </a:r>
            <a:r>
              <a:rPr lang="en-GB" sz="1100" b="1" smtClean="0">
                <a:ea typeface="ＭＳ Ｐゴシック" charset="-128"/>
              </a:rPr>
              <a:t>Master Slide view</a:t>
            </a:r>
            <a:r>
              <a:rPr lang="en-GB" sz="1100" smtClean="0">
                <a:ea typeface="ＭＳ Ｐゴシック" charset="-128"/>
              </a:rPr>
              <a:t>:   </a:t>
            </a:r>
            <a:br>
              <a:rPr lang="en-GB" sz="1100" smtClean="0">
                <a:ea typeface="ＭＳ Ｐゴシック" charset="-128"/>
              </a:rPr>
            </a:br>
            <a:r>
              <a:rPr lang="en-GB" sz="1100" smtClean="0">
                <a:ea typeface="ＭＳ Ｐゴシック" charset="-128"/>
              </a:rPr>
              <a:t>   Menu button “View”,</a:t>
            </a:r>
            <a:r>
              <a:rPr lang="en-GB" sz="1100" smtClean="0">
                <a:ea typeface="ＭＳ Ｐゴシック" charset="-128"/>
                <a:sym typeface="Wingdings" charset="2"/>
              </a:rPr>
              <a:t> Master, Slide Master:</a:t>
            </a:r>
            <a:br>
              <a:rPr lang="en-GB" sz="1100" smtClean="0">
                <a:ea typeface="ＭＳ Ｐゴシック" charset="-128"/>
                <a:sym typeface="Wingdings" charset="2"/>
              </a:rPr>
            </a:br>
            <a:endParaRPr lang="en-GB" sz="1100" smtClean="0">
              <a:ea typeface="ＭＳ Ｐゴシック" charset="-128"/>
              <a:sym typeface="Wingdings" charset="2"/>
            </a:endParaRPr>
          </a:p>
          <a:p>
            <a:pPr marL="228600" indent="-228600" eaLnBrk="1" hangingPunct="1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sz="1100" smtClean="0">
                <a:ea typeface="ＭＳ Ｐゴシック" charset="-128"/>
                <a:sym typeface="Wingdings" charset="2"/>
              </a:rPr>
              <a:t>   </a:t>
            </a:r>
            <a:r>
              <a:rPr lang="en-GB" sz="1100" b="1" smtClean="0">
                <a:ea typeface="ＭＳ Ｐゴシック" charset="-128"/>
                <a:sym typeface="Wingdings" charset="2"/>
              </a:rPr>
              <a:t>Edit the following 2 items in the 1st slide:</a:t>
            </a:r>
            <a:r>
              <a:rPr lang="en-GB" sz="1100" smtClean="0">
                <a:ea typeface="ＭＳ Ｐゴシック" charset="-128"/>
                <a:sym typeface="Wingdings" charset="2"/>
              </a:rPr>
              <a:t/>
            </a:r>
            <a:br>
              <a:rPr lang="en-GB" sz="1100" smtClean="0">
                <a:ea typeface="ＭＳ Ｐゴシック" charset="-128"/>
                <a:sym typeface="Wingdings" charset="2"/>
              </a:rPr>
            </a:br>
            <a:r>
              <a:rPr lang="en-GB" sz="1100" smtClean="0">
                <a:ea typeface="ＭＳ Ｐゴシック" charset="-128"/>
                <a:sym typeface="Wingdings" charset="2"/>
              </a:rPr>
              <a:t>   1)  1st row in the violet header: </a:t>
            </a:r>
            <a:br>
              <a:rPr lang="en-GB" sz="1100" smtClean="0">
                <a:ea typeface="ＭＳ Ｐゴシック" charset="-128"/>
                <a:sym typeface="Wingdings" charset="2"/>
              </a:rPr>
            </a:br>
            <a:r>
              <a:rPr lang="en-GB" sz="1100" smtClean="0">
                <a:ea typeface="ＭＳ Ｐゴシック" charset="-128"/>
                <a:sym typeface="Wingdings" charset="2"/>
              </a:rPr>
              <a:t>       Delete the existent text and write the title of your talk into this text field</a:t>
            </a:r>
            <a:br>
              <a:rPr lang="en-GB" sz="1100" smtClean="0">
                <a:ea typeface="ＭＳ Ｐゴシック" charset="-128"/>
                <a:sym typeface="Wingdings" charset="2"/>
              </a:rPr>
            </a:br>
            <a:r>
              <a:rPr lang="en-GB" sz="1100" smtClean="0">
                <a:ea typeface="ＭＳ Ｐゴシック" charset="-128"/>
                <a:sym typeface="Wingdings" charset="2"/>
              </a:rPr>
              <a:t>   2)  The 2 rows in the footer area: Delete the text and write the information </a:t>
            </a:r>
            <a:br>
              <a:rPr lang="en-GB" sz="1100" smtClean="0">
                <a:ea typeface="ＭＳ Ｐゴシック" charset="-128"/>
                <a:sym typeface="Wingdings" charset="2"/>
              </a:rPr>
            </a:br>
            <a:r>
              <a:rPr lang="en-GB" sz="1100" smtClean="0">
                <a:ea typeface="ＭＳ Ｐゴシック" charset="-128"/>
                <a:sym typeface="Wingdings" charset="2"/>
              </a:rPr>
              <a:t>       regarding your talk (same as on the Title Slide) into this text field.  </a:t>
            </a:r>
            <a:br>
              <a:rPr lang="en-GB" sz="1100" smtClean="0">
                <a:ea typeface="ＭＳ Ｐゴシック" charset="-128"/>
                <a:sym typeface="Wingdings" charset="2"/>
              </a:rPr>
            </a:br>
            <a:endParaRPr lang="en-GB" sz="1100" smtClean="0">
              <a:ea typeface="ＭＳ Ｐゴシック" charset="-128"/>
              <a:sym typeface="Wingdings" charset="2"/>
            </a:endParaRPr>
          </a:p>
          <a:p>
            <a:pPr marL="228600" indent="-228600" eaLnBrk="1" hangingPunct="1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sz="1100" smtClean="0">
                <a:ea typeface="ＭＳ Ｐゴシック" charset="-128"/>
                <a:sym typeface="Wingdings" charset="2"/>
              </a:rPr>
              <a:t>   If you want to use more </a:t>
            </a:r>
            <a:r>
              <a:rPr lang="en-GB" sz="1100" b="1" smtClean="0">
                <a:ea typeface="ＭＳ Ｐゴシック" charset="-128"/>
                <a:sym typeface="Wingdings" charset="2"/>
              </a:rPr>
              <a:t>partner logos</a:t>
            </a:r>
            <a:r>
              <a:rPr lang="en-GB" sz="1100" smtClean="0">
                <a:ea typeface="ＭＳ Ｐゴシック" charset="-128"/>
                <a:sym typeface="Wingdings" charset="2"/>
              </a:rPr>
              <a:t> position them left </a:t>
            </a:r>
            <a:br>
              <a:rPr lang="en-GB" sz="1100" smtClean="0">
                <a:ea typeface="ＭＳ Ｐゴシック" charset="-128"/>
                <a:sym typeface="Wingdings" charset="2"/>
              </a:rPr>
            </a:br>
            <a:r>
              <a:rPr lang="en-GB" sz="1100" smtClean="0">
                <a:ea typeface="ＭＳ Ｐゴシック" charset="-128"/>
                <a:sym typeface="Wingdings" charset="2"/>
              </a:rPr>
              <a:t>   beside the DESY logo in the footer area </a:t>
            </a:r>
            <a:br>
              <a:rPr lang="en-GB" sz="1100" smtClean="0">
                <a:ea typeface="ＭＳ Ｐゴシック" charset="-128"/>
                <a:sym typeface="Wingdings" charset="2"/>
              </a:rPr>
            </a:br>
            <a:r>
              <a:rPr lang="en-GB" sz="1100" smtClean="0">
                <a:ea typeface="ＭＳ Ｐゴシック" charset="-128"/>
                <a:sym typeface="Wingdings" charset="2"/>
              </a:rPr>
              <a:t>   </a:t>
            </a:r>
            <a:r>
              <a:rPr lang="en-GB" sz="1100" b="1" smtClean="0">
                <a:ea typeface="ＭＳ Ｐゴシック" charset="-128"/>
                <a:sym typeface="Wingdings" charset="2"/>
              </a:rPr>
              <a:t>Close Master View</a:t>
            </a:r>
            <a:endParaRPr lang="en-GB" sz="1100" b="1" smtClean="0">
              <a:ea typeface="ＭＳ Ｐゴシック" charset="-128"/>
            </a:endParaRPr>
          </a:p>
          <a:p>
            <a:pPr marL="228600" indent="-228600" eaLnBrk="1" hangingPunct="1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endParaRPr lang="en-US" sz="1100" smtClean="0">
              <a:ea typeface="ＭＳ Ｐゴシック" charset="-128"/>
              <a:sym typeface="Wingdings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2874427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4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80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1200" b="1">
                <a:solidFill>
                  <a:srgbClr val="000000"/>
                </a:solidFill>
                <a:latin typeface="Arial"/>
              </a:rPr>
              <a:t>Measurement Results of AGIPD01 </a:t>
            </a:r>
            <a:endParaRPr/>
          </a:p>
          <a:p>
            <a:r>
              <a:rPr lang="en-US" sz="1200" b="1">
                <a:solidFill>
                  <a:srgbClr val="000000"/>
                </a:solidFill>
                <a:latin typeface="Arial"/>
              </a:rPr>
              <a:t>laser intensity scan → gain linearity</a:t>
            </a:r>
            <a:endParaRPr/>
          </a:p>
          <a:p>
            <a:r>
              <a:rPr lang="en-US" sz="1200" b="1">
                <a:solidFill>
                  <a:srgbClr val="000000"/>
                </a:solidFill>
                <a:latin typeface="Arial"/>
              </a:rPr>
              <a:t>Current source → gain switching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08182047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F46E3AB6-989D-4DD6-A471-67ACF010000B}" type="slidenum">
              <a:rPr lang="de-DE" sz="1200"/>
              <a:pPr/>
              <a:t>56</a:t>
            </a:fld>
            <a:endParaRPr lang="de-DE" sz="1200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marL="228600" indent="-228600" eaLnBrk="1" hangingPunct="1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b="1" smtClean="0">
                <a:ea typeface="ＭＳ Ｐゴシック" charset="-128"/>
              </a:rPr>
              <a:t>   </a:t>
            </a:r>
            <a:r>
              <a:rPr lang="en-GB" sz="1100" b="1" smtClean="0">
                <a:ea typeface="ＭＳ Ｐゴシック" charset="-128"/>
              </a:rPr>
              <a:t>Before you start</a:t>
            </a:r>
            <a:r>
              <a:rPr lang="en-GB" sz="1100" smtClean="0">
                <a:ea typeface="ＭＳ Ｐゴシック" charset="-128"/>
              </a:rPr>
              <a:t> editing the slides of your talk change to the </a:t>
            </a:r>
            <a:r>
              <a:rPr lang="en-GB" sz="1100" b="1" smtClean="0">
                <a:ea typeface="ＭＳ Ｐゴシック" charset="-128"/>
              </a:rPr>
              <a:t>Master Slide view</a:t>
            </a:r>
            <a:r>
              <a:rPr lang="en-GB" sz="1100" smtClean="0">
                <a:ea typeface="ＭＳ Ｐゴシック" charset="-128"/>
              </a:rPr>
              <a:t>:   </a:t>
            </a:r>
            <a:br>
              <a:rPr lang="en-GB" sz="1100" smtClean="0">
                <a:ea typeface="ＭＳ Ｐゴシック" charset="-128"/>
              </a:rPr>
            </a:br>
            <a:r>
              <a:rPr lang="en-GB" sz="1100" smtClean="0">
                <a:ea typeface="ＭＳ Ｐゴシック" charset="-128"/>
              </a:rPr>
              <a:t>   Menu button “View”,</a:t>
            </a:r>
            <a:r>
              <a:rPr lang="en-GB" sz="1100" smtClean="0">
                <a:ea typeface="ＭＳ Ｐゴシック" charset="-128"/>
                <a:sym typeface="Wingdings" charset="2"/>
              </a:rPr>
              <a:t> Master, Slide Master:</a:t>
            </a:r>
            <a:br>
              <a:rPr lang="en-GB" sz="1100" smtClean="0">
                <a:ea typeface="ＭＳ Ｐゴシック" charset="-128"/>
                <a:sym typeface="Wingdings" charset="2"/>
              </a:rPr>
            </a:br>
            <a:endParaRPr lang="en-GB" sz="1100" smtClean="0">
              <a:ea typeface="ＭＳ Ｐゴシック" charset="-128"/>
              <a:sym typeface="Wingdings" charset="2"/>
            </a:endParaRPr>
          </a:p>
          <a:p>
            <a:pPr marL="228600" indent="-228600" eaLnBrk="1" hangingPunct="1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sz="1100" smtClean="0">
                <a:ea typeface="ＭＳ Ｐゴシック" charset="-128"/>
                <a:sym typeface="Wingdings" charset="2"/>
              </a:rPr>
              <a:t>   </a:t>
            </a:r>
            <a:r>
              <a:rPr lang="en-GB" sz="1100" b="1" smtClean="0">
                <a:ea typeface="ＭＳ Ｐゴシック" charset="-128"/>
                <a:sym typeface="Wingdings" charset="2"/>
              </a:rPr>
              <a:t>Edit the following 2 items in the 1st slide:</a:t>
            </a:r>
            <a:r>
              <a:rPr lang="en-GB" sz="1100" smtClean="0">
                <a:ea typeface="ＭＳ Ｐゴシック" charset="-128"/>
                <a:sym typeface="Wingdings" charset="2"/>
              </a:rPr>
              <a:t/>
            </a:r>
            <a:br>
              <a:rPr lang="en-GB" sz="1100" smtClean="0">
                <a:ea typeface="ＭＳ Ｐゴシック" charset="-128"/>
                <a:sym typeface="Wingdings" charset="2"/>
              </a:rPr>
            </a:br>
            <a:r>
              <a:rPr lang="en-GB" sz="1100" smtClean="0">
                <a:ea typeface="ＭＳ Ｐゴシック" charset="-128"/>
                <a:sym typeface="Wingdings" charset="2"/>
              </a:rPr>
              <a:t>   1)  1st row in the violet header: </a:t>
            </a:r>
            <a:br>
              <a:rPr lang="en-GB" sz="1100" smtClean="0">
                <a:ea typeface="ＭＳ Ｐゴシック" charset="-128"/>
                <a:sym typeface="Wingdings" charset="2"/>
              </a:rPr>
            </a:br>
            <a:r>
              <a:rPr lang="en-GB" sz="1100" smtClean="0">
                <a:ea typeface="ＭＳ Ｐゴシック" charset="-128"/>
                <a:sym typeface="Wingdings" charset="2"/>
              </a:rPr>
              <a:t>       Delete the existent text and write the title of your talk into this text field</a:t>
            </a:r>
            <a:br>
              <a:rPr lang="en-GB" sz="1100" smtClean="0">
                <a:ea typeface="ＭＳ Ｐゴシック" charset="-128"/>
                <a:sym typeface="Wingdings" charset="2"/>
              </a:rPr>
            </a:br>
            <a:r>
              <a:rPr lang="en-GB" sz="1100" smtClean="0">
                <a:ea typeface="ＭＳ Ｐゴシック" charset="-128"/>
                <a:sym typeface="Wingdings" charset="2"/>
              </a:rPr>
              <a:t>   2)  The 2 rows in the footer area: Delete the text and write the information </a:t>
            </a:r>
            <a:br>
              <a:rPr lang="en-GB" sz="1100" smtClean="0">
                <a:ea typeface="ＭＳ Ｐゴシック" charset="-128"/>
                <a:sym typeface="Wingdings" charset="2"/>
              </a:rPr>
            </a:br>
            <a:r>
              <a:rPr lang="en-GB" sz="1100" smtClean="0">
                <a:ea typeface="ＭＳ Ｐゴシック" charset="-128"/>
                <a:sym typeface="Wingdings" charset="2"/>
              </a:rPr>
              <a:t>       regarding your talk (same as on the Title Slide) into this text field.  </a:t>
            </a:r>
            <a:br>
              <a:rPr lang="en-GB" sz="1100" smtClean="0">
                <a:ea typeface="ＭＳ Ｐゴシック" charset="-128"/>
                <a:sym typeface="Wingdings" charset="2"/>
              </a:rPr>
            </a:br>
            <a:endParaRPr lang="en-GB" sz="1100" smtClean="0">
              <a:ea typeface="ＭＳ Ｐゴシック" charset="-128"/>
              <a:sym typeface="Wingdings" charset="2"/>
            </a:endParaRPr>
          </a:p>
          <a:p>
            <a:pPr marL="228600" indent="-228600" eaLnBrk="1" hangingPunct="1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sz="1100" smtClean="0">
                <a:ea typeface="ＭＳ Ｐゴシック" charset="-128"/>
                <a:sym typeface="Wingdings" charset="2"/>
              </a:rPr>
              <a:t>   If you want to use more </a:t>
            </a:r>
            <a:r>
              <a:rPr lang="en-GB" sz="1100" b="1" smtClean="0">
                <a:ea typeface="ＭＳ Ｐゴシック" charset="-128"/>
                <a:sym typeface="Wingdings" charset="2"/>
              </a:rPr>
              <a:t>partner logos</a:t>
            </a:r>
            <a:r>
              <a:rPr lang="en-GB" sz="1100" smtClean="0">
                <a:ea typeface="ＭＳ Ｐゴシック" charset="-128"/>
                <a:sym typeface="Wingdings" charset="2"/>
              </a:rPr>
              <a:t> position them left </a:t>
            </a:r>
            <a:br>
              <a:rPr lang="en-GB" sz="1100" smtClean="0">
                <a:ea typeface="ＭＳ Ｐゴシック" charset="-128"/>
                <a:sym typeface="Wingdings" charset="2"/>
              </a:rPr>
            </a:br>
            <a:r>
              <a:rPr lang="en-GB" sz="1100" smtClean="0">
                <a:ea typeface="ＭＳ Ｐゴシック" charset="-128"/>
                <a:sym typeface="Wingdings" charset="2"/>
              </a:rPr>
              <a:t>   beside the DESY logo in the footer area </a:t>
            </a:r>
            <a:br>
              <a:rPr lang="en-GB" sz="1100" smtClean="0">
                <a:ea typeface="ＭＳ Ｐゴシック" charset="-128"/>
                <a:sym typeface="Wingdings" charset="2"/>
              </a:rPr>
            </a:br>
            <a:r>
              <a:rPr lang="en-GB" sz="1100" smtClean="0">
                <a:ea typeface="ＭＳ Ｐゴシック" charset="-128"/>
                <a:sym typeface="Wingdings" charset="2"/>
              </a:rPr>
              <a:t>   </a:t>
            </a:r>
            <a:r>
              <a:rPr lang="en-GB" sz="1100" b="1" smtClean="0">
                <a:ea typeface="ＭＳ Ｐゴシック" charset="-128"/>
                <a:sym typeface="Wingdings" charset="2"/>
              </a:rPr>
              <a:t>Close Master View</a:t>
            </a:r>
            <a:endParaRPr lang="en-GB" sz="1100" b="1" smtClean="0">
              <a:ea typeface="ＭＳ Ｐゴシック" charset="-128"/>
            </a:endParaRPr>
          </a:p>
          <a:p>
            <a:pPr marL="228600" indent="-228600" eaLnBrk="1" hangingPunct="1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endParaRPr lang="en-US" sz="1100" smtClean="0">
              <a:ea typeface="ＭＳ Ｐゴシック" charset="-128"/>
              <a:sym typeface="Wingdings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4121723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Typical samples</a:t>
            </a:r>
            <a:r>
              <a:rPr lang="en-US" baseline="0" dirty="0" smtClean="0"/>
              <a:t> of interest:</a:t>
            </a:r>
          </a:p>
          <a:p>
            <a:r>
              <a:rPr lang="en-US" dirty="0" smtClean="0"/>
              <a:t>Biological organelles</a:t>
            </a:r>
            <a:r>
              <a:rPr lang="en-US" baseline="0" dirty="0" smtClean="0"/>
              <a:t> and small cells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D9249F9-4FE2-476B-9E52-26101C9CEEA7}" type="slidenum">
              <a:rPr lang="de-DE" smtClean="0"/>
              <a:pPr>
                <a:defRPr/>
              </a:pPr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528536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12E86C1-94F2-5E44-B11C-254590E61555}" type="slidenum">
              <a:rPr lang="en-US"/>
              <a:pPr/>
              <a:t>58</a:t>
            </a:fld>
            <a:endParaRPr lang="en-US"/>
          </a:p>
        </p:txBody>
      </p:sp>
      <p:sp>
        <p:nvSpPr>
          <p:cNvPr id="54273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4274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72160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911" y="4343508"/>
            <a:ext cx="5486178" cy="4115014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The European</a:t>
            </a:r>
            <a:r>
              <a:rPr lang="en-US" baseline="0" dirty="0" smtClean="0"/>
              <a:t> XFEL consists of a linear electron accelerator which is about 2 km long, with its injector being located on the DESY campus in Hamburg Bahrenfeld. The electrons organized in bunches will have an energy between 14 and 17 </a:t>
            </a:r>
            <a:r>
              <a:rPr lang="en-US" baseline="0" dirty="0" err="1" smtClean="0"/>
              <a:t>GeV</a:t>
            </a:r>
            <a:r>
              <a:rPr lang="en-US" baseline="0" dirty="0" smtClean="0"/>
              <a:t> when they arrive at the switchyard building in </a:t>
            </a:r>
            <a:r>
              <a:rPr lang="en-US" baseline="0" dirty="0" err="1" smtClean="0"/>
              <a:t>Osdorfer</a:t>
            </a:r>
            <a:r>
              <a:rPr lang="en-US" baseline="0" dirty="0" smtClean="0"/>
              <a:t> Born. There they are distributed into the undulator sections, where the electron bunches are forced on a </a:t>
            </a:r>
            <a:r>
              <a:rPr lang="en-US" baseline="0" dirty="0" err="1" smtClean="0"/>
              <a:t>zig-zag</a:t>
            </a:r>
            <a:r>
              <a:rPr lang="en-US" baseline="0" dirty="0" smtClean="0"/>
              <a:t> path by strong magnetic fields and finally will emit coherent X-rays with an energy between 0.4 and 20 keV. These X-rays will then be used at the photon beam lines for a variety of scientific experiments in the HQ building in Schenefeld.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8A18B4-C74E-4A0D-A54E-39AE722DC4A3}" type="slidenum">
              <a:rPr lang="de-DE" smtClean="0"/>
              <a:t>60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4022349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D9249F9-4FE2-476B-9E52-26101C9CEEA7}" type="slidenum">
              <a:rPr lang="de-DE" smtClean="0"/>
              <a:pPr>
                <a:defRPr/>
              </a:pPr>
              <a:t>62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819807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F46E3AB6-989D-4DD6-A471-67ACF010000B}" type="slidenum">
              <a:rPr lang="de-DE" sz="1200"/>
              <a:pPr/>
              <a:t>64</a:t>
            </a:fld>
            <a:endParaRPr lang="de-DE" sz="1200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marL="228600" indent="-228600" eaLnBrk="1" hangingPunct="1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b="1" smtClean="0">
                <a:ea typeface="ＭＳ Ｐゴシック" charset="-128"/>
              </a:rPr>
              <a:t>   </a:t>
            </a:r>
            <a:r>
              <a:rPr lang="en-GB" sz="1100" b="1" smtClean="0">
                <a:ea typeface="ＭＳ Ｐゴシック" charset="-128"/>
              </a:rPr>
              <a:t>Before you start</a:t>
            </a:r>
            <a:r>
              <a:rPr lang="en-GB" sz="1100" smtClean="0">
                <a:ea typeface="ＭＳ Ｐゴシック" charset="-128"/>
              </a:rPr>
              <a:t> editing the slides of your talk change to the </a:t>
            </a:r>
            <a:r>
              <a:rPr lang="en-GB" sz="1100" b="1" smtClean="0">
                <a:ea typeface="ＭＳ Ｐゴシック" charset="-128"/>
              </a:rPr>
              <a:t>Master Slide view</a:t>
            </a:r>
            <a:r>
              <a:rPr lang="en-GB" sz="1100" smtClean="0">
                <a:ea typeface="ＭＳ Ｐゴシック" charset="-128"/>
              </a:rPr>
              <a:t>:   </a:t>
            </a:r>
            <a:br>
              <a:rPr lang="en-GB" sz="1100" smtClean="0">
                <a:ea typeface="ＭＳ Ｐゴシック" charset="-128"/>
              </a:rPr>
            </a:br>
            <a:r>
              <a:rPr lang="en-GB" sz="1100" smtClean="0">
                <a:ea typeface="ＭＳ Ｐゴシック" charset="-128"/>
              </a:rPr>
              <a:t>   Menu button “View”,</a:t>
            </a:r>
            <a:r>
              <a:rPr lang="en-GB" sz="1100" smtClean="0">
                <a:ea typeface="ＭＳ Ｐゴシック" charset="-128"/>
                <a:sym typeface="Wingdings" charset="2"/>
              </a:rPr>
              <a:t> Master, Slide Master:</a:t>
            </a:r>
            <a:br>
              <a:rPr lang="en-GB" sz="1100" smtClean="0">
                <a:ea typeface="ＭＳ Ｐゴシック" charset="-128"/>
                <a:sym typeface="Wingdings" charset="2"/>
              </a:rPr>
            </a:br>
            <a:endParaRPr lang="en-GB" sz="1100" smtClean="0">
              <a:ea typeface="ＭＳ Ｐゴシック" charset="-128"/>
              <a:sym typeface="Wingdings" charset="2"/>
            </a:endParaRPr>
          </a:p>
          <a:p>
            <a:pPr marL="228600" indent="-228600" eaLnBrk="1" hangingPunct="1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sz="1100" smtClean="0">
                <a:ea typeface="ＭＳ Ｐゴシック" charset="-128"/>
                <a:sym typeface="Wingdings" charset="2"/>
              </a:rPr>
              <a:t>   </a:t>
            </a:r>
            <a:r>
              <a:rPr lang="en-GB" sz="1100" b="1" smtClean="0">
                <a:ea typeface="ＭＳ Ｐゴシック" charset="-128"/>
                <a:sym typeface="Wingdings" charset="2"/>
              </a:rPr>
              <a:t>Edit the following 2 items in the 1st slide:</a:t>
            </a:r>
            <a:r>
              <a:rPr lang="en-GB" sz="1100" smtClean="0">
                <a:ea typeface="ＭＳ Ｐゴシック" charset="-128"/>
                <a:sym typeface="Wingdings" charset="2"/>
              </a:rPr>
              <a:t/>
            </a:r>
            <a:br>
              <a:rPr lang="en-GB" sz="1100" smtClean="0">
                <a:ea typeface="ＭＳ Ｐゴシック" charset="-128"/>
                <a:sym typeface="Wingdings" charset="2"/>
              </a:rPr>
            </a:br>
            <a:r>
              <a:rPr lang="en-GB" sz="1100" smtClean="0">
                <a:ea typeface="ＭＳ Ｐゴシック" charset="-128"/>
                <a:sym typeface="Wingdings" charset="2"/>
              </a:rPr>
              <a:t>   1)  1st row in the violet header: </a:t>
            </a:r>
            <a:br>
              <a:rPr lang="en-GB" sz="1100" smtClean="0">
                <a:ea typeface="ＭＳ Ｐゴシック" charset="-128"/>
                <a:sym typeface="Wingdings" charset="2"/>
              </a:rPr>
            </a:br>
            <a:r>
              <a:rPr lang="en-GB" sz="1100" smtClean="0">
                <a:ea typeface="ＭＳ Ｐゴシック" charset="-128"/>
                <a:sym typeface="Wingdings" charset="2"/>
              </a:rPr>
              <a:t>       Delete the existent text and write the title of your talk into this text field</a:t>
            </a:r>
            <a:br>
              <a:rPr lang="en-GB" sz="1100" smtClean="0">
                <a:ea typeface="ＭＳ Ｐゴシック" charset="-128"/>
                <a:sym typeface="Wingdings" charset="2"/>
              </a:rPr>
            </a:br>
            <a:r>
              <a:rPr lang="en-GB" sz="1100" smtClean="0">
                <a:ea typeface="ＭＳ Ｐゴシック" charset="-128"/>
                <a:sym typeface="Wingdings" charset="2"/>
              </a:rPr>
              <a:t>   2)  The 2 rows in the footer area: Delete the text and write the information </a:t>
            </a:r>
            <a:br>
              <a:rPr lang="en-GB" sz="1100" smtClean="0">
                <a:ea typeface="ＭＳ Ｐゴシック" charset="-128"/>
                <a:sym typeface="Wingdings" charset="2"/>
              </a:rPr>
            </a:br>
            <a:r>
              <a:rPr lang="en-GB" sz="1100" smtClean="0">
                <a:ea typeface="ＭＳ Ｐゴシック" charset="-128"/>
                <a:sym typeface="Wingdings" charset="2"/>
              </a:rPr>
              <a:t>       regarding your talk (same as on the Title Slide) into this text field.  </a:t>
            </a:r>
            <a:br>
              <a:rPr lang="en-GB" sz="1100" smtClean="0">
                <a:ea typeface="ＭＳ Ｐゴシック" charset="-128"/>
                <a:sym typeface="Wingdings" charset="2"/>
              </a:rPr>
            </a:br>
            <a:endParaRPr lang="en-GB" sz="1100" smtClean="0">
              <a:ea typeface="ＭＳ Ｐゴシック" charset="-128"/>
              <a:sym typeface="Wingdings" charset="2"/>
            </a:endParaRPr>
          </a:p>
          <a:p>
            <a:pPr marL="228600" indent="-228600" eaLnBrk="1" hangingPunct="1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sz="1100" smtClean="0">
                <a:ea typeface="ＭＳ Ｐゴシック" charset="-128"/>
                <a:sym typeface="Wingdings" charset="2"/>
              </a:rPr>
              <a:t>   If you want to use more </a:t>
            </a:r>
            <a:r>
              <a:rPr lang="en-GB" sz="1100" b="1" smtClean="0">
                <a:ea typeface="ＭＳ Ｐゴシック" charset="-128"/>
                <a:sym typeface="Wingdings" charset="2"/>
              </a:rPr>
              <a:t>partner logos</a:t>
            </a:r>
            <a:r>
              <a:rPr lang="en-GB" sz="1100" smtClean="0">
                <a:ea typeface="ＭＳ Ｐゴシック" charset="-128"/>
                <a:sym typeface="Wingdings" charset="2"/>
              </a:rPr>
              <a:t> position them left </a:t>
            </a:r>
            <a:br>
              <a:rPr lang="en-GB" sz="1100" smtClean="0">
                <a:ea typeface="ＭＳ Ｐゴシック" charset="-128"/>
                <a:sym typeface="Wingdings" charset="2"/>
              </a:rPr>
            </a:br>
            <a:r>
              <a:rPr lang="en-GB" sz="1100" smtClean="0">
                <a:ea typeface="ＭＳ Ｐゴシック" charset="-128"/>
                <a:sym typeface="Wingdings" charset="2"/>
              </a:rPr>
              <a:t>   beside the DESY logo in the footer area </a:t>
            </a:r>
            <a:br>
              <a:rPr lang="en-GB" sz="1100" smtClean="0">
                <a:ea typeface="ＭＳ Ｐゴシック" charset="-128"/>
                <a:sym typeface="Wingdings" charset="2"/>
              </a:rPr>
            </a:br>
            <a:r>
              <a:rPr lang="en-GB" sz="1100" smtClean="0">
                <a:ea typeface="ＭＳ Ｐゴシック" charset="-128"/>
                <a:sym typeface="Wingdings" charset="2"/>
              </a:rPr>
              <a:t>   </a:t>
            </a:r>
            <a:r>
              <a:rPr lang="en-GB" sz="1100" b="1" smtClean="0">
                <a:ea typeface="ＭＳ Ｐゴシック" charset="-128"/>
                <a:sym typeface="Wingdings" charset="2"/>
              </a:rPr>
              <a:t>Close Master View</a:t>
            </a:r>
            <a:endParaRPr lang="en-GB" sz="1100" b="1" smtClean="0">
              <a:ea typeface="ＭＳ Ｐゴシック" charset="-128"/>
            </a:endParaRPr>
          </a:p>
          <a:p>
            <a:pPr marL="228600" indent="-228600" eaLnBrk="1" hangingPunct="1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endParaRPr lang="en-US" sz="1100" smtClean="0">
              <a:ea typeface="ＭＳ Ｐゴシック" charset="-128"/>
              <a:sym typeface="Wingdings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810773006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F46E3AB6-989D-4DD6-A471-67ACF010000B}" type="slidenum">
              <a:rPr lang="de-DE" sz="1200"/>
              <a:pPr/>
              <a:t>65</a:t>
            </a:fld>
            <a:endParaRPr lang="de-DE" sz="1200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marL="228600" indent="-228600" eaLnBrk="1" hangingPunct="1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b="1" smtClean="0">
                <a:ea typeface="ＭＳ Ｐゴシック" charset="-128"/>
              </a:rPr>
              <a:t>   </a:t>
            </a:r>
            <a:r>
              <a:rPr lang="en-GB" sz="1100" b="1" smtClean="0">
                <a:ea typeface="ＭＳ Ｐゴシック" charset="-128"/>
              </a:rPr>
              <a:t>Before you start</a:t>
            </a:r>
            <a:r>
              <a:rPr lang="en-GB" sz="1100" smtClean="0">
                <a:ea typeface="ＭＳ Ｐゴシック" charset="-128"/>
              </a:rPr>
              <a:t> editing the slides of your talk change to the </a:t>
            </a:r>
            <a:r>
              <a:rPr lang="en-GB" sz="1100" b="1" smtClean="0">
                <a:ea typeface="ＭＳ Ｐゴシック" charset="-128"/>
              </a:rPr>
              <a:t>Master Slide view</a:t>
            </a:r>
            <a:r>
              <a:rPr lang="en-GB" sz="1100" smtClean="0">
                <a:ea typeface="ＭＳ Ｐゴシック" charset="-128"/>
              </a:rPr>
              <a:t>:   </a:t>
            </a:r>
            <a:br>
              <a:rPr lang="en-GB" sz="1100" smtClean="0">
                <a:ea typeface="ＭＳ Ｐゴシック" charset="-128"/>
              </a:rPr>
            </a:br>
            <a:r>
              <a:rPr lang="en-GB" sz="1100" smtClean="0">
                <a:ea typeface="ＭＳ Ｐゴシック" charset="-128"/>
              </a:rPr>
              <a:t>   Menu button “View”,</a:t>
            </a:r>
            <a:r>
              <a:rPr lang="en-GB" sz="1100" smtClean="0">
                <a:ea typeface="ＭＳ Ｐゴシック" charset="-128"/>
                <a:sym typeface="Wingdings" charset="2"/>
              </a:rPr>
              <a:t> Master, Slide Master:</a:t>
            </a:r>
            <a:br>
              <a:rPr lang="en-GB" sz="1100" smtClean="0">
                <a:ea typeface="ＭＳ Ｐゴシック" charset="-128"/>
                <a:sym typeface="Wingdings" charset="2"/>
              </a:rPr>
            </a:br>
            <a:endParaRPr lang="en-GB" sz="1100" smtClean="0">
              <a:ea typeface="ＭＳ Ｐゴシック" charset="-128"/>
              <a:sym typeface="Wingdings" charset="2"/>
            </a:endParaRPr>
          </a:p>
          <a:p>
            <a:pPr marL="228600" indent="-228600" eaLnBrk="1" hangingPunct="1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sz="1100" smtClean="0">
                <a:ea typeface="ＭＳ Ｐゴシック" charset="-128"/>
                <a:sym typeface="Wingdings" charset="2"/>
              </a:rPr>
              <a:t>   </a:t>
            </a:r>
            <a:r>
              <a:rPr lang="en-GB" sz="1100" b="1" smtClean="0">
                <a:ea typeface="ＭＳ Ｐゴシック" charset="-128"/>
                <a:sym typeface="Wingdings" charset="2"/>
              </a:rPr>
              <a:t>Edit the following 2 items in the 1st slide:</a:t>
            </a:r>
            <a:r>
              <a:rPr lang="en-GB" sz="1100" smtClean="0">
                <a:ea typeface="ＭＳ Ｐゴシック" charset="-128"/>
                <a:sym typeface="Wingdings" charset="2"/>
              </a:rPr>
              <a:t/>
            </a:r>
            <a:br>
              <a:rPr lang="en-GB" sz="1100" smtClean="0">
                <a:ea typeface="ＭＳ Ｐゴシック" charset="-128"/>
                <a:sym typeface="Wingdings" charset="2"/>
              </a:rPr>
            </a:br>
            <a:r>
              <a:rPr lang="en-GB" sz="1100" smtClean="0">
                <a:ea typeface="ＭＳ Ｐゴシック" charset="-128"/>
                <a:sym typeface="Wingdings" charset="2"/>
              </a:rPr>
              <a:t>   1)  1st row in the violet header: </a:t>
            </a:r>
            <a:br>
              <a:rPr lang="en-GB" sz="1100" smtClean="0">
                <a:ea typeface="ＭＳ Ｐゴシック" charset="-128"/>
                <a:sym typeface="Wingdings" charset="2"/>
              </a:rPr>
            </a:br>
            <a:r>
              <a:rPr lang="en-GB" sz="1100" smtClean="0">
                <a:ea typeface="ＭＳ Ｐゴシック" charset="-128"/>
                <a:sym typeface="Wingdings" charset="2"/>
              </a:rPr>
              <a:t>       Delete the existent text and write the title of your talk into this text field</a:t>
            </a:r>
            <a:br>
              <a:rPr lang="en-GB" sz="1100" smtClean="0">
                <a:ea typeface="ＭＳ Ｐゴシック" charset="-128"/>
                <a:sym typeface="Wingdings" charset="2"/>
              </a:rPr>
            </a:br>
            <a:r>
              <a:rPr lang="en-GB" sz="1100" smtClean="0">
                <a:ea typeface="ＭＳ Ｐゴシック" charset="-128"/>
                <a:sym typeface="Wingdings" charset="2"/>
              </a:rPr>
              <a:t>   2)  The 2 rows in the footer area: Delete the text and write the information </a:t>
            </a:r>
            <a:br>
              <a:rPr lang="en-GB" sz="1100" smtClean="0">
                <a:ea typeface="ＭＳ Ｐゴシック" charset="-128"/>
                <a:sym typeface="Wingdings" charset="2"/>
              </a:rPr>
            </a:br>
            <a:r>
              <a:rPr lang="en-GB" sz="1100" smtClean="0">
                <a:ea typeface="ＭＳ Ｐゴシック" charset="-128"/>
                <a:sym typeface="Wingdings" charset="2"/>
              </a:rPr>
              <a:t>       regarding your talk (same as on the Title Slide) into this text field.  </a:t>
            </a:r>
            <a:br>
              <a:rPr lang="en-GB" sz="1100" smtClean="0">
                <a:ea typeface="ＭＳ Ｐゴシック" charset="-128"/>
                <a:sym typeface="Wingdings" charset="2"/>
              </a:rPr>
            </a:br>
            <a:endParaRPr lang="en-GB" sz="1100" smtClean="0">
              <a:ea typeface="ＭＳ Ｐゴシック" charset="-128"/>
              <a:sym typeface="Wingdings" charset="2"/>
            </a:endParaRPr>
          </a:p>
          <a:p>
            <a:pPr marL="228600" indent="-228600" eaLnBrk="1" hangingPunct="1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sz="1100" smtClean="0">
                <a:ea typeface="ＭＳ Ｐゴシック" charset="-128"/>
                <a:sym typeface="Wingdings" charset="2"/>
              </a:rPr>
              <a:t>   If you want to use more </a:t>
            </a:r>
            <a:r>
              <a:rPr lang="en-GB" sz="1100" b="1" smtClean="0">
                <a:ea typeface="ＭＳ Ｐゴシック" charset="-128"/>
                <a:sym typeface="Wingdings" charset="2"/>
              </a:rPr>
              <a:t>partner logos</a:t>
            </a:r>
            <a:r>
              <a:rPr lang="en-GB" sz="1100" smtClean="0">
                <a:ea typeface="ＭＳ Ｐゴシック" charset="-128"/>
                <a:sym typeface="Wingdings" charset="2"/>
              </a:rPr>
              <a:t> position them left </a:t>
            </a:r>
            <a:br>
              <a:rPr lang="en-GB" sz="1100" smtClean="0">
                <a:ea typeface="ＭＳ Ｐゴシック" charset="-128"/>
                <a:sym typeface="Wingdings" charset="2"/>
              </a:rPr>
            </a:br>
            <a:r>
              <a:rPr lang="en-GB" sz="1100" smtClean="0">
                <a:ea typeface="ＭＳ Ｐゴシック" charset="-128"/>
                <a:sym typeface="Wingdings" charset="2"/>
              </a:rPr>
              <a:t>   beside the DESY logo in the footer area </a:t>
            </a:r>
            <a:br>
              <a:rPr lang="en-GB" sz="1100" smtClean="0">
                <a:ea typeface="ＭＳ Ｐゴシック" charset="-128"/>
                <a:sym typeface="Wingdings" charset="2"/>
              </a:rPr>
            </a:br>
            <a:r>
              <a:rPr lang="en-GB" sz="1100" smtClean="0">
                <a:ea typeface="ＭＳ Ｐゴシック" charset="-128"/>
                <a:sym typeface="Wingdings" charset="2"/>
              </a:rPr>
              <a:t>   </a:t>
            </a:r>
            <a:r>
              <a:rPr lang="en-GB" sz="1100" b="1" smtClean="0">
                <a:ea typeface="ＭＳ Ｐゴシック" charset="-128"/>
                <a:sym typeface="Wingdings" charset="2"/>
              </a:rPr>
              <a:t>Close Master View</a:t>
            </a:r>
            <a:endParaRPr lang="en-GB" sz="1100" b="1" smtClean="0">
              <a:ea typeface="ＭＳ Ｐゴシック" charset="-128"/>
            </a:endParaRPr>
          </a:p>
          <a:p>
            <a:pPr marL="228600" indent="-228600" eaLnBrk="1" hangingPunct="1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endParaRPr lang="en-US" sz="1100" smtClean="0">
              <a:ea typeface="ＭＳ Ｐゴシック" charset="-128"/>
              <a:sym typeface="Wingdings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02388320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F46E3AB6-989D-4DD6-A471-67ACF010000B}" type="slidenum">
              <a:rPr lang="de-DE" sz="1200"/>
              <a:pPr/>
              <a:t>66</a:t>
            </a:fld>
            <a:endParaRPr lang="de-DE" sz="1200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marL="228600" indent="-228600" eaLnBrk="1" hangingPunct="1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b="1" smtClean="0">
                <a:ea typeface="ＭＳ Ｐゴシック" charset="-128"/>
              </a:rPr>
              <a:t>   </a:t>
            </a:r>
            <a:r>
              <a:rPr lang="en-GB" sz="1100" b="1" smtClean="0">
                <a:ea typeface="ＭＳ Ｐゴシック" charset="-128"/>
              </a:rPr>
              <a:t>Before you start</a:t>
            </a:r>
            <a:r>
              <a:rPr lang="en-GB" sz="1100" smtClean="0">
                <a:ea typeface="ＭＳ Ｐゴシック" charset="-128"/>
              </a:rPr>
              <a:t> editing the slides of your talk change to the </a:t>
            </a:r>
            <a:r>
              <a:rPr lang="en-GB" sz="1100" b="1" smtClean="0">
                <a:ea typeface="ＭＳ Ｐゴシック" charset="-128"/>
              </a:rPr>
              <a:t>Master Slide view</a:t>
            </a:r>
            <a:r>
              <a:rPr lang="en-GB" sz="1100" smtClean="0">
                <a:ea typeface="ＭＳ Ｐゴシック" charset="-128"/>
              </a:rPr>
              <a:t>:   </a:t>
            </a:r>
            <a:br>
              <a:rPr lang="en-GB" sz="1100" smtClean="0">
                <a:ea typeface="ＭＳ Ｐゴシック" charset="-128"/>
              </a:rPr>
            </a:br>
            <a:r>
              <a:rPr lang="en-GB" sz="1100" smtClean="0">
                <a:ea typeface="ＭＳ Ｐゴシック" charset="-128"/>
              </a:rPr>
              <a:t>   Menu button “View”,</a:t>
            </a:r>
            <a:r>
              <a:rPr lang="en-GB" sz="1100" smtClean="0">
                <a:ea typeface="ＭＳ Ｐゴシック" charset="-128"/>
                <a:sym typeface="Wingdings" charset="2"/>
              </a:rPr>
              <a:t> Master, Slide Master:</a:t>
            </a:r>
            <a:br>
              <a:rPr lang="en-GB" sz="1100" smtClean="0">
                <a:ea typeface="ＭＳ Ｐゴシック" charset="-128"/>
                <a:sym typeface="Wingdings" charset="2"/>
              </a:rPr>
            </a:br>
            <a:endParaRPr lang="en-GB" sz="1100" smtClean="0">
              <a:ea typeface="ＭＳ Ｐゴシック" charset="-128"/>
              <a:sym typeface="Wingdings" charset="2"/>
            </a:endParaRPr>
          </a:p>
          <a:p>
            <a:pPr marL="228600" indent="-228600" eaLnBrk="1" hangingPunct="1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sz="1100" smtClean="0">
                <a:ea typeface="ＭＳ Ｐゴシック" charset="-128"/>
                <a:sym typeface="Wingdings" charset="2"/>
              </a:rPr>
              <a:t>   </a:t>
            </a:r>
            <a:r>
              <a:rPr lang="en-GB" sz="1100" b="1" smtClean="0">
                <a:ea typeface="ＭＳ Ｐゴシック" charset="-128"/>
                <a:sym typeface="Wingdings" charset="2"/>
              </a:rPr>
              <a:t>Edit the following 2 items in the 1st slide:</a:t>
            </a:r>
            <a:r>
              <a:rPr lang="en-GB" sz="1100" smtClean="0">
                <a:ea typeface="ＭＳ Ｐゴシック" charset="-128"/>
                <a:sym typeface="Wingdings" charset="2"/>
              </a:rPr>
              <a:t/>
            </a:r>
            <a:br>
              <a:rPr lang="en-GB" sz="1100" smtClean="0">
                <a:ea typeface="ＭＳ Ｐゴシック" charset="-128"/>
                <a:sym typeface="Wingdings" charset="2"/>
              </a:rPr>
            </a:br>
            <a:r>
              <a:rPr lang="en-GB" sz="1100" smtClean="0">
                <a:ea typeface="ＭＳ Ｐゴシック" charset="-128"/>
                <a:sym typeface="Wingdings" charset="2"/>
              </a:rPr>
              <a:t>   1)  1st row in the violet header: </a:t>
            </a:r>
            <a:br>
              <a:rPr lang="en-GB" sz="1100" smtClean="0">
                <a:ea typeface="ＭＳ Ｐゴシック" charset="-128"/>
                <a:sym typeface="Wingdings" charset="2"/>
              </a:rPr>
            </a:br>
            <a:r>
              <a:rPr lang="en-GB" sz="1100" smtClean="0">
                <a:ea typeface="ＭＳ Ｐゴシック" charset="-128"/>
                <a:sym typeface="Wingdings" charset="2"/>
              </a:rPr>
              <a:t>       Delete the existent text and write the title of your talk into this text field</a:t>
            </a:r>
            <a:br>
              <a:rPr lang="en-GB" sz="1100" smtClean="0">
                <a:ea typeface="ＭＳ Ｐゴシック" charset="-128"/>
                <a:sym typeface="Wingdings" charset="2"/>
              </a:rPr>
            </a:br>
            <a:r>
              <a:rPr lang="en-GB" sz="1100" smtClean="0">
                <a:ea typeface="ＭＳ Ｐゴシック" charset="-128"/>
                <a:sym typeface="Wingdings" charset="2"/>
              </a:rPr>
              <a:t>   2)  The 2 rows in the footer area: Delete the text and write the information </a:t>
            </a:r>
            <a:br>
              <a:rPr lang="en-GB" sz="1100" smtClean="0">
                <a:ea typeface="ＭＳ Ｐゴシック" charset="-128"/>
                <a:sym typeface="Wingdings" charset="2"/>
              </a:rPr>
            </a:br>
            <a:r>
              <a:rPr lang="en-GB" sz="1100" smtClean="0">
                <a:ea typeface="ＭＳ Ｐゴシック" charset="-128"/>
                <a:sym typeface="Wingdings" charset="2"/>
              </a:rPr>
              <a:t>       regarding your talk (same as on the Title Slide) into this text field.  </a:t>
            </a:r>
            <a:br>
              <a:rPr lang="en-GB" sz="1100" smtClean="0">
                <a:ea typeface="ＭＳ Ｐゴシック" charset="-128"/>
                <a:sym typeface="Wingdings" charset="2"/>
              </a:rPr>
            </a:br>
            <a:endParaRPr lang="en-GB" sz="1100" smtClean="0">
              <a:ea typeface="ＭＳ Ｐゴシック" charset="-128"/>
              <a:sym typeface="Wingdings" charset="2"/>
            </a:endParaRPr>
          </a:p>
          <a:p>
            <a:pPr marL="228600" indent="-228600" eaLnBrk="1" hangingPunct="1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sz="1100" smtClean="0">
                <a:ea typeface="ＭＳ Ｐゴシック" charset="-128"/>
                <a:sym typeface="Wingdings" charset="2"/>
              </a:rPr>
              <a:t>   If you want to use more </a:t>
            </a:r>
            <a:r>
              <a:rPr lang="en-GB" sz="1100" b="1" smtClean="0">
                <a:ea typeface="ＭＳ Ｐゴシック" charset="-128"/>
                <a:sym typeface="Wingdings" charset="2"/>
              </a:rPr>
              <a:t>partner logos</a:t>
            </a:r>
            <a:r>
              <a:rPr lang="en-GB" sz="1100" smtClean="0">
                <a:ea typeface="ＭＳ Ｐゴシック" charset="-128"/>
                <a:sym typeface="Wingdings" charset="2"/>
              </a:rPr>
              <a:t> position them left </a:t>
            </a:r>
            <a:br>
              <a:rPr lang="en-GB" sz="1100" smtClean="0">
                <a:ea typeface="ＭＳ Ｐゴシック" charset="-128"/>
                <a:sym typeface="Wingdings" charset="2"/>
              </a:rPr>
            </a:br>
            <a:r>
              <a:rPr lang="en-GB" sz="1100" smtClean="0">
                <a:ea typeface="ＭＳ Ｐゴシック" charset="-128"/>
                <a:sym typeface="Wingdings" charset="2"/>
              </a:rPr>
              <a:t>   beside the DESY logo in the footer area </a:t>
            </a:r>
            <a:br>
              <a:rPr lang="en-GB" sz="1100" smtClean="0">
                <a:ea typeface="ＭＳ Ｐゴシック" charset="-128"/>
                <a:sym typeface="Wingdings" charset="2"/>
              </a:rPr>
            </a:br>
            <a:r>
              <a:rPr lang="en-GB" sz="1100" smtClean="0">
                <a:ea typeface="ＭＳ Ｐゴシック" charset="-128"/>
                <a:sym typeface="Wingdings" charset="2"/>
              </a:rPr>
              <a:t>   </a:t>
            </a:r>
            <a:r>
              <a:rPr lang="en-GB" sz="1100" b="1" smtClean="0">
                <a:ea typeface="ＭＳ Ｐゴシック" charset="-128"/>
                <a:sym typeface="Wingdings" charset="2"/>
              </a:rPr>
              <a:t>Close Master View</a:t>
            </a:r>
            <a:endParaRPr lang="en-GB" sz="1100" b="1" smtClean="0">
              <a:ea typeface="ＭＳ Ｐゴシック" charset="-128"/>
            </a:endParaRPr>
          </a:p>
          <a:p>
            <a:pPr marL="228600" indent="-228600" eaLnBrk="1" hangingPunct="1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endParaRPr lang="en-US" sz="1100" smtClean="0">
              <a:ea typeface="ＭＳ Ｐゴシック" charset="-128"/>
              <a:sym typeface="Wingdings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61636124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F46E3AB6-989D-4DD6-A471-67ACF010000B}" type="slidenum">
              <a:rPr lang="de-DE" sz="1200"/>
              <a:pPr/>
              <a:t>71</a:t>
            </a:fld>
            <a:endParaRPr lang="de-DE" sz="1200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marL="228600" indent="-228600" eaLnBrk="1" hangingPunct="1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b="1" smtClean="0">
                <a:ea typeface="ＭＳ Ｐゴシック" charset="-128"/>
              </a:rPr>
              <a:t>   </a:t>
            </a:r>
            <a:r>
              <a:rPr lang="en-GB" sz="1100" b="1" smtClean="0">
                <a:ea typeface="ＭＳ Ｐゴシック" charset="-128"/>
              </a:rPr>
              <a:t>Before you start</a:t>
            </a:r>
            <a:r>
              <a:rPr lang="en-GB" sz="1100" smtClean="0">
                <a:ea typeface="ＭＳ Ｐゴシック" charset="-128"/>
              </a:rPr>
              <a:t> editing the slides of your talk change to the </a:t>
            </a:r>
            <a:r>
              <a:rPr lang="en-GB" sz="1100" b="1" smtClean="0">
                <a:ea typeface="ＭＳ Ｐゴシック" charset="-128"/>
              </a:rPr>
              <a:t>Master Slide view</a:t>
            </a:r>
            <a:r>
              <a:rPr lang="en-GB" sz="1100" smtClean="0">
                <a:ea typeface="ＭＳ Ｐゴシック" charset="-128"/>
              </a:rPr>
              <a:t>:   </a:t>
            </a:r>
            <a:br>
              <a:rPr lang="en-GB" sz="1100" smtClean="0">
                <a:ea typeface="ＭＳ Ｐゴシック" charset="-128"/>
              </a:rPr>
            </a:br>
            <a:r>
              <a:rPr lang="en-GB" sz="1100" smtClean="0">
                <a:ea typeface="ＭＳ Ｐゴシック" charset="-128"/>
              </a:rPr>
              <a:t>   Menu button “View”,</a:t>
            </a:r>
            <a:r>
              <a:rPr lang="en-GB" sz="1100" smtClean="0">
                <a:ea typeface="ＭＳ Ｐゴシック" charset="-128"/>
                <a:sym typeface="Wingdings" charset="2"/>
              </a:rPr>
              <a:t> Master, Slide Master:</a:t>
            </a:r>
            <a:br>
              <a:rPr lang="en-GB" sz="1100" smtClean="0">
                <a:ea typeface="ＭＳ Ｐゴシック" charset="-128"/>
                <a:sym typeface="Wingdings" charset="2"/>
              </a:rPr>
            </a:br>
            <a:endParaRPr lang="en-GB" sz="1100" smtClean="0">
              <a:ea typeface="ＭＳ Ｐゴシック" charset="-128"/>
              <a:sym typeface="Wingdings" charset="2"/>
            </a:endParaRPr>
          </a:p>
          <a:p>
            <a:pPr marL="228600" indent="-228600" eaLnBrk="1" hangingPunct="1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sz="1100" smtClean="0">
                <a:ea typeface="ＭＳ Ｐゴシック" charset="-128"/>
                <a:sym typeface="Wingdings" charset="2"/>
              </a:rPr>
              <a:t>   </a:t>
            </a:r>
            <a:r>
              <a:rPr lang="en-GB" sz="1100" b="1" smtClean="0">
                <a:ea typeface="ＭＳ Ｐゴシック" charset="-128"/>
                <a:sym typeface="Wingdings" charset="2"/>
              </a:rPr>
              <a:t>Edit the following 2 items in the 1st slide:</a:t>
            </a:r>
            <a:r>
              <a:rPr lang="en-GB" sz="1100" smtClean="0">
                <a:ea typeface="ＭＳ Ｐゴシック" charset="-128"/>
                <a:sym typeface="Wingdings" charset="2"/>
              </a:rPr>
              <a:t/>
            </a:r>
            <a:br>
              <a:rPr lang="en-GB" sz="1100" smtClean="0">
                <a:ea typeface="ＭＳ Ｐゴシック" charset="-128"/>
                <a:sym typeface="Wingdings" charset="2"/>
              </a:rPr>
            </a:br>
            <a:r>
              <a:rPr lang="en-GB" sz="1100" smtClean="0">
                <a:ea typeface="ＭＳ Ｐゴシック" charset="-128"/>
                <a:sym typeface="Wingdings" charset="2"/>
              </a:rPr>
              <a:t>   1)  1st row in the violet header: </a:t>
            </a:r>
            <a:br>
              <a:rPr lang="en-GB" sz="1100" smtClean="0">
                <a:ea typeface="ＭＳ Ｐゴシック" charset="-128"/>
                <a:sym typeface="Wingdings" charset="2"/>
              </a:rPr>
            </a:br>
            <a:r>
              <a:rPr lang="en-GB" sz="1100" smtClean="0">
                <a:ea typeface="ＭＳ Ｐゴシック" charset="-128"/>
                <a:sym typeface="Wingdings" charset="2"/>
              </a:rPr>
              <a:t>       Delete the existent text and write the title of your talk into this text field</a:t>
            </a:r>
            <a:br>
              <a:rPr lang="en-GB" sz="1100" smtClean="0">
                <a:ea typeface="ＭＳ Ｐゴシック" charset="-128"/>
                <a:sym typeface="Wingdings" charset="2"/>
              </a:rPr>
            </a:br>
            <a:r>
              <a:rPr lang="en-GB" sz="1100" smtClean="0">
                <a:ea typeface="ＭＳ Ｐゴシック" charset="-128"/>
                <a:sym typeface="Wingdings" charset="2"/>
              </a:rPr>
              <a:t>   2)  The 2 rows in the footer area: Delete the text and write the information </a:t>
            </a:r>
            <a:br>
              <a:rPr lang="en-GB" sz="1100" smtClean="0">
                <a:ea typeface="ＭＳ Ｐゴシック" charset="-128"/>
                <a:sym typeface="Wingdings" charset="2"/>
              </a:rPr>
            </a:br>
            <a:r>
              <a:rPr lang="en-GB" sz="1100" smtClean="0">
                <a:ea typeface="ＭＳ Ｐゴシック" charset="-128"/>
                <a:sym typeface="Wingdings" charset="2"/>
              </a:rPr>
              <a:t>       regarding your talk (same as on the Title Slide) into this text field.  </a:t>
            </a:r>
            <a:br>
              <a:rPr lang="en-GB" sz="1100" smtClean="0">
                <a:ea typeface="ＭＳ Ｐゴシック" charset="-128"/>
                <a:sym typeface="Wingdings" charset="2"/>
              </a:rPr>
            </a:br>
            <a:endParaRPr lang="en-GB" sz="1100" smtClean="0">
              <a:ea typeface="ＭＳ Ｐゴシック" charset="-128"/>
              <a:sym typeface="Wingdings" charset="2"/>
            </a:endParaRPr>
          </a:p>
          <a:p>
            <a:pPr marL="228600" indent="-228600" eaLnBrk="1" hangingPunct="1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sz="1100" smtClean="0">
                <a:ea typeface="ＭＳ Ｐゴシック" charset="-128"/>
                <a:sym typeface="Wingdings" charset="2"/>
              </a:rPr>
              <a:t>   If you want to use more </a:t>
            </a:r>
            <a:r>
              <a:rPr lang="en-GB" sz="1100" b="1" smtClean="0">
                <a:ea typeface="ＭＳ Ｐゴシック" charset="-128"/>
                <a:sym typeface="Wingdings" charset="2"/>
              </a:rPr>
              <a:t>partner logos</a:t>
            </a:r>
            <a:r>
              <a:rPr lang="en-GB" sz="1100" smtClean="0">
                <a:ea typeface="ＭＳ Ｐゴシック" charset="-128"/>
                <a:sym typeface="Wingdings" charset="2"/>
              </a:rPr>
              <a:t> position them left </a:t>
            </a:r>
            <a:br>
              <a:rPr lang="en-GB" sz="1100" smtClean="0">
                <a:ea typeface="ＭＳ Ｐゴシック" charset="-128"/>
                <a:sym typeface="Wingdings" charset="2"/>
              </a:rPr>
            </a:br>
            <a:r>
              <a:rPr lang="en-GB" sz="1100" smtClean="0">
                <a:ea typeface="ＭＳ Ｐゴシック" charset="-128"/>
                <a:sym typeface="Wingdings" charset="2"/>
              </a:rPr>
              <a:t>   beside the DESY logo in the footer area </a:t>
            </a:r>
            <a:br>
              <a:rPr lang="en-GB" sz="1100" smtClean="0">
                <a:ea typeface="ＭＳ Ｐゴシック" charset="-128"/>
                <a:sym typeface="Wingdings" charset="2"/>
              </a:rPr>
            </a:br>
            <a:r>
              <a:rPr lang="en-GB" sz="1100" smtClean="0">
                <a:ea typeface="ＭＳ Ｐゴシック" charset="-128"/>
                <a:sym typeface="Wingdings" charset="2"/>
              </a:rPr>
              <a:t>   </a:t>
            </a:r>
            <a:r>
              <a:rPr lang="en-GB" sz="1100" b="1" smtClean="0">
                <a:ea typeface="ＭＳ Ｐゴシック" charset="-128"/>
                <a:sym typeface="Wingdings" charset="2"/>
              </a:rPr>
              <a:t>Close Master View</a:t>
            </a:r>
            <a:endParaRPr lang="en-GB" sz="1100" b="1" smtClean="0">
              <a:ea typeface="ＭＳ Ｐゴシック" charset="-128"/>
            </a:endParaRPr>
          </a:p>
          <a:p>
            <a:pPr marL="228600" indent="-228600" eaLnBrk="1" hangingPunct="1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endParaRPr lang="en-US" sz="1100" smtClean="0">
              <a:ea typeface="ＭＳ Ｐゴシック" charset="-128"/>
              <a:sym typeface="Wingdings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824257686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From brilliance to number of</a:t>
            </a:r>
            <a:r>
              <a:rPr lang="en-US" baseline="0" dirty="0" smtClean="0"/>
              <a:t> counts on detector to dynamic range and radiation hardness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D9249F9-4FE2-476B-9E52-26101C9CEEA7}" type="slidenum">
              <a:rPr lang="de-DE" smtClean="0"/>
              <a:pPr>
                <a:defRPr/>
              </a:pPr>
              <a:t>77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3386830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1312C2-1EE0-7A4E-8A55-2DA74F2DF6EA}" type="slidenum">
              <a:rPr lang="de-DE" smtClean="0"/>
              <a:pPr/>
              <a:t>78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1765315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F46E3AB6-989D-4DD6-A471-67ACF010000B}" type="slidenum">
              <a:rPr lang="de-DE" sz="1200"/>
              <a:pPr/>
              <a:t>80</a:t>
            </a:fld>
            <a:endParaRPr lang="de-DE" sz="1200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marL="228600" indent="-228600" eaLnBrk="1" hangingPunct="1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b="1" dirty="0" smtClean="0">
                <a:ea typeface="ＭＳ Ｐゴシック" charset="-128"/>
              </a:rPr>
              <a:t>   </a:t>
            </a:r>
            <a:r>
              <a:rPr lang="en-GB" sz="1100" b="1" dirty="0" smtClean="0">
                <a:ea typeface="ＭＳ Ｐゴシック" charset="-128"/>
              </a:rPr>
              <a:t>Before you start</a:t>
            </a:r>
            <a:r>
              <a:rPr lang="en-GB" sz="1100" dirty="0" smtClean="0">
                <a:ea typeface="ＭＳ Ｐゴシック" charset="-128"/>
              </a:rPr>
              <a:t> editing the slides of your talk change to the </a:t>
            </a:r>
            <a:r>
              <a:rPr lang="en-GB" sz="1100" b="1" dirty="0" smtClean="0">
                <a:ea typeface="ＭＳ Ｐゴシック" charset="-128"/>
              </a:rPr>
              <a:t>Master Slide view</a:t>
            </a:r>
            <a:r>
              <a:rPr lang="en-GB" sz="1100" dirty="0" smtClean="0">
                <a:ea typeface="ＭＳ Ｐゴシック" charset="-128"/>
              </a:rPr>
              <a:t>:   </a:t>
            </a:r>
            <a:br>
              <a:rPr lang="en-GB" sz="1100" dirty="0" smtClean="0">
                <a:ea typeface="ＭＳ Ｐゴシック" charset="-128"/>
              </a:rPr>
            </a:br>
            <a:r>
              <a:rPr lang="en-GB" sz="1100" dirty="0" smtClean="0">
                <a:ea typeface="ＭＳ Ｐゴシック" charset="-128"/>
              </a:rPr>
              <a:t>   Menu button “View”,</a:t>
            </a:r>
            <a:r>
              <a:rPr lang="en-GB" sz="1100" dirty="0" smtClean="0">
                <a:ea typeface="ＭＳ Ｐゴシック" charset="-128"/>
                <a:sym typeface="Wingdings" charset="2"/>
              </a:rPr>
              <a:t> Master, Slide Master:</a:t>
            </a:r>
            <a:br>
              <a:rPr lang="en-GB" sz="1100" dirty="0" smtClean="0">
                <a:ea typeface="ＭＳ Ｐゴシック" charset="-128"/>
                <a:sym typeface="Wingdings" charset="2"/>
              </a:rPr>
            </a:br>
            <a:endParaRPr lang="en-GB" sz="1100" dirty="0" smtClean="0">
              <a:ea typeface="ＭＳ Ｐゴシック" charset="-128"/>
              <a:sym typeface="Wingdings" charset="2"/>
            </a:endParaRPr>
          </a:p>
          <a:p>
            <a:pPr marL="228600" indent="-228600" eaLnBrk="1" hangingPunct="1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sz="1100" dirty="0" smtClean="0">
                <a:ea typeface="ＭＳ Ｐゴシック" charset="-128"/>
                <a:sym typeface="Wingdings" charset="2"/>
              </a:rPr>
              <a:t>   </a:t>
            </a:r>
            <a:r>
              <a:rPr lang="en-GB" sz="1100" b="1" dirty="0" smtClean="0">
                <a:ea typeface="ＭＳ Ｐゴシック" charset="-128"/>
                <a:sym typeface="Wingdings" charset="2"/>
              </a:rPr>
              <a:t>Edit the following 2 items in the 1st slide:</a:t>
            </a:r>
            <a:r>
              <a:rPr lang="en-GB" sz="1100" dirty="0" smtClean="0">
                <a:ea typeface="ＭＳ Ｐゴシック" charset="-128"/>
                <a:sym typeface="Wingdings" charset="2"/>
              </a:rPr>
              <a:t/>
            </a:r>
            <a:br>
              <a:rPr lang="en-GB" sz="1100" dirty="0" smtClean="0">
                <a:ea typeface="ＭＳ Ｐゴシック" charset="-128"/>
                <a:sym typeface="Wingdings" charset="2"/>
              </a:rPr>
            </a:br>
            <a:r>
              <a:rPr lang="en-GB" sz="1100" dirty="0" smtClean="0">
                <a:ea typeface="ＭＳ Ｐゴシック" charset="-128"/>
                <a:sym typeface="Wingdings" charset="2"/>
              </a:rPr>
              <a:t>   1)  1st row in the violet header: </a:t>
            </a:r>
            <a:br>
              <a:rPr lang="en-GB" sz="1100" dirty="0" smtClean="0">
                <a:ea typeface="ＭＳ Ｐゴシック" charset="-128"/>
                <a:sym typeface="Wingdings" charset="2"/>
              </a:rPr>
            </a:br>
            <a:r>
              <a:rPr lang="en-GB" sz="1100" dirty="0" smtClean="0">
                <a:ea typeface="ＭＳ Ｐゴシック" charset="-128"/>
                <a:sym typeface="Wingdings" charset="2"/>
              </a:rPr>
              <a:t>       Delete the existent text and write the title of your talk into this text field</a:t>
            </a:r>
            <a:br>
              <a:rPr lang="en-GB" sz="1100" dirty="0" smtClean="0">
                <a:ea typeface="ＭＳ Ｐゴシック" charset="-128"/>
                <a:sym typeface="Wingdings" charset="2"/>
              </a:rPr>
            </a:br>
            <a:r>
              <a:rPr lang="en-GB" sz="1100" dirty="0" smtClean="0">
                <a:ea typeface="ＭＳ Ｐゴシック" charset="-128"/>
                <a:sym typeface="Wingdings" charset="2"/>
              </a:rPr>
              <a:t>   2)  The 2 rows in the footer area: Delete the text and write the information </a:t>
            </a:r>
            <a:br>
              <a:rPr lang="en-GB" sz="1100" dirty="0" smtClean="0">
                <a:ea typeface="ＭＳ Ｐゴシック" charset="-128"/>
                <a:sym typeface="Wingdings" charset="2"/>
              </a:rPr>
            </a:br>
            <a:r>
              <a:rPr lang="en-GB" sz="1100" dirty="0" smtClean="0">
                <a:ea typeface="ＭＳ Ｐゴシック" charset="-128"/>
                <a:sym typeface="Wingdings" charset="2"/>
              </a:rPr>
              <a:t>       regarding your talk (same as on the Title Slide) into this text field.  </a:t>
            </a:r>
            <a:br>
              <a:rPr lang="en-GB" sz="1100" dirty="0" smtClean="0">
                <a:ea typeface="ＭＳ Ｐゴシック" charset="-128"/>
                <a:sym typeface="Wingdings" charset="2"/>
              </a:rPr>
            </a:br>
            <a:endParaRPr lang="en-GB" sz="1100" dirty="0" smtClean="0">
              <a:ea typeface="ＭＳ Ｐゴシック" charset="-128"/>
              <a:sym typeface="Wingdings" charset="2"/>
            </a:endParaRPr>
          </a:p>
          <a:p>
            <a:pPr marL="228600" indent="-228600" eaLnBrk="1" hangingPunct="1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sz="1100" dirty="0" smtClean="0">
                <a:ea typeface="ＭＳ Ｐゴシック" charset="-128"/>
                <a:sym typeface="Wingdings" charset="2"/>
              </a:rPr>
              <a:t>   If you want to use more </a:t>
            </a:r>
            <a:r>
              <a:rPr lang="en-GB" sz="1100" b="1" dirty="0" smtClean="0">
                <a:ea typeface="ＭＳ Ｐゴシック" charset="-128"/>
                <a:sym typeface="Wingdings" charset="2"/>
              </a:rPr>
              <a:t>partner logos</a:t>
            </a:r>
            <a:r>
              <a:rPr lang="en-GB" sz="1100" dirty="0" smtClean="0">
                <a:ea typeface="ＭＳ Ｐゴシック" charset="-128"/>
                <a:sym typeface="Wingdings" charset="2"/>
              </a:rPr>
              <a:t> position them left </a:t>
            </a:r>
            <a:br>
              <a:rPr lang="en-GB" sz="1100" dirty="0" smtClean="0">
                <a:ea typeface="ＭＳ Ｐゴシック" charset="-128"/>
                <a:sym typeface="Wingdings" charset="2"/>
              </a:rPr>
            </a:br>
            <a:r>
              <a:rPr lang="en-GB" sz="1100" dirty="0" smtClean="0">
                <a:ea typeface="ＭＳ Ｐゴシック" charset="-128"/>
                <a:sym typeface="Wingdings" charset="2"/>
              </a:rPr>
              <a:t>   beside the DESY logo in the footer area </a:t>
            </a:r>
            <a:br>
              <a:rPr lang="en-GB" sz="1100" dirty="0" smtClean="0">
                <a:ea typeface="ＭＳ Ｐゴシック" charset="-128"/>
                <a:sym typeface="Wingdings" charset="2"/>
              </a:rPr>
            </a:br>
            <a:r>
              <a:rPr lang="en-GB" sz="1100" dirty="0" smtClean="0">
                <a:ea typeface="ＭＳ Ｐゴシック" charset="-128"/>
                <a:sym typeface="Wingdings" charset="2"/>
              </a:rPr>
              <a:t>   </a:t>
            </a:r>
            <a:r>
              <a:rPr lang="en-GB" sz="1100" b="1" dirty="0" smtClean="0">
                <a:ea typeface="ＭＳ Ｐゴシック" charset="-128"/>
                <a:sym typeface="Wingdings" charset="2"/>
              </a:rPr>
              <a:t>Close Master View</a:t>
            </a:r>
            <a:endParaRPr lang="en-GB" sz="1100" b="1" dirty="0" smtClean="0">
              <a:ea typeface="ＭＳ Ｐゴシック" charset="-128"/>
            </a:endParaRPr>
          </a:p>
          <a:p>
            <a:pPr marL="228600" indent="-228600" eaLnBrk="1" hangingPunct="1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endParaRPr lang="en-US" sz="1100" dirty="0" smtClean="0">
              <a:ea typeface="ＭＳ Ｐゴシック" charset="-128"/>
              <a:sym typeface="Wingdings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4267746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D9249F9-4FE2-476B-9E52-26101C9CEEA7}" type="slidenum">
              <a:rPr lang="de-DE" smtClean="0"/>
              <a:pPr>
                <a:defRPr/>
              </a:pPr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22738506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8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80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1200">
                <a:latin typeface="Arial"/>
              </a:rPr>
              <a:t>Operating temperature -30° C</a:t>
            </a:r>
            <a:endParaRPr/>
          </a:p>
          <a:p>
            <a:r>
              <a:rPr lang="en-US" sz="1200">
                <a:solidFill>
                  <a:srgbClr val="000000"/>
                </a:solidFill>
                <a:latin typeface="ArialMT"/>
                <a:ea typeface="ArialMT"/>
              </a:rPr>
              <a:t>Energy range 0.5 ... 25 keV (optimized for 0.5 ... 4 keV)</a:t>
            </a:r>
            <a:endParaRPr/>
          </a:p>
          <a:p>
            <a:r>
              <a:rPr lang="en-US" sz="1200">
                <a:solidFill>
                  <a:srgbClr val="000000"/>
                </a:solidFill>
                <a:latin typeface="ArialMT"/>
                <a:ea typeface="ArialMT"/>
              </a:rPr>
              <a:t>Number of pixels 1024 x 1024</a:t>
            </a:r>
            <a:endParaRPr/>
          </a:p>
          <a:p>
            <a:r>
              <a:rPr lang="en-US" sz="1200">
                <a:solidFill>
                  <a:srgbClr val="000000"/>
                </a:solidFill>
                <a:latin typeface="ArialMT"/>
                <a:ea typeface="ArialMT"/>
              </a:rPr>
              <a:t>Sensor Pixel Shape Hexagonal</a:t>
            </a:r>
            <a:endParaRPr/>
          </a:p>
          <a:p>
            <a:r>
              <a:rPr lang="en-US" sz="1200">
                <a:latin typeface="Arial"/>
              </a:rPr>
              <a:t>Sensor Pixel pitch </a:t>
            </a:r>
            <a:r>
              <a:rPr lang="en-US" sz="1000">
                <a:solidFill>
                  <a:srgbClr val="000000"/>
                </a:solidFill>
                <a:latin typeface="ArialMT"/>
                <a:ea typeface="ArialMT"/>
              </a:rPr>
              <a:t>~ 204 x 236 μm2</a:t>
            </a:r>
            <a:endParaRPr/>
          </a:p>
          <a:p>
            <a:r>
              <a:rPr lang="en-US" sz="1200">
                <a:solidFill>
                  <a:srgbClr val="000000"/>
                </a:solidFill>
                <a:latin typeface="ArialMT"/>
                <a:ea typeface="ArialMT"/>
              </a:rPr>
              <a:t>Dynamic range / pixel / pulse &gt; 6000 photons @1 keV</a:t>
            </a:r>
            <a:endParaRPr/>
          </a:p>
          <a:p>
            <a:r>
              <a:rPr lang="en-US" sz="1200">
                <a:solidFill>
                  <a:srgbClr val="000000"/>
                </a:solidFill>
                <a:latin typeface="ArialMT"/>
                <a:ea typeface="ArialMT"/>
              </a:rPr>
              <a:t>Resolution (S/N &gt;5:1)</a:t>
            </a:r>
            <a:endParaRPr/>
          </a:p>
          <a:p>
            <a:r>
              <a:rPr lang="en-US" sz="1200">
                <a:solidFill>
                  <a:srgbClr val="000000"/>
                </a:solidFill>
                <a:latin typeface="ArialMT"/>
                <a:ea typeface="ArialMT"/>
              </a:rPr>
              <a:t>Single photon @ 1 keV (5 MHz) Single photon @ 0.5 keV (</a:t>
            </a:r>
            <a:r>
              <a:rPr lang="en-US" sz="1200">
                <a:solidFill>
                  <a:srgbClr val="000000"/>
                </a:solidFill>
                <a:latin typeface="Arial"/>
                <a:ea typeface="Arial"/>
              </a:rPr>
              <a:t>≤ </a:t>
            </a:r>
            <a:r>
              <a:rPr lang="en-US" sz="1200">
                <a:solidFill>
                  <a:srgbClr val="000000"/>
                </a:solidFill>
                <a:latin typeface="ArialMT"/>
                <a:ea typeface="ArialMT"/>
              </a:rPr>
              <a:t>2.5 MHz)</a:t>
            </a:r>
            <a:endParaRPr/>
          </a:p>
          <a:p>
            <a:r>
              <a:rPr lang="en-US" sz="1200">
                <a:solidFill>
                  <a:srgbClr val="000000"/>
                </a:solidFill>
                <a:latin typeface="ArialMT"/>
                <a:ea typeface="ArialMT"/>
              </a:rPr>
              <a:t>Electronics noise &lt; 50 electrons r.m.s.</a:t>
            </a:r>
            <a:endParaRPr/>
          </a:p>
          <a:p>
            <a:r>
              <a:rPr lang="en-US" sz="1200">
                <a:solidFill>
                  <a:srgbClr val="000000"/>
                </a:solidFill>
                <a:latin typeface="ArialMT"/>
                <a:ea typeface="ArialMT"/>
              </a:rPr>
              <a:t>Frame rate 0.9-4.5 MHz</a:t>
            </a:r>
            <a:endParaRPr/>
          </a:p>
          <a:p>
            <a:r>
              <a:rPr lang="en-US" sz="1200">
                <a:solidFill>
                  <a:srgbClr val="000000"/>
                </a:solidFill>
                <a:latin typeface="ArialMT"/>
                <a:ea typeface="ArialMT"/>
              </a:rPr>
              <a:t>Stored frames per Macro bunch ≥ 512</a:t>
            </a:r>
            <a:endParaRPr/>
          </a:p>
          <a:p>
            <a:r>
              <a:rPr lang="en-US" sz="1200">
                <a:solidFill>
                  <a:srgbClr val="000000"/>
                </a:solidFill>
                <a:latin typeface="ArialMT"/>
                <a:ea typeface="ArialMT"/>
              </a:rPr>
              <a:t>Operating temperature -30 ̊C optimum, RT possible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682242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D9249F9-4FE2-476B-9E52-26101C9CEEA7}" type="slidenum">
              <a:rPr lang="de-DE" smtClean="0"/>
              <a:pPr>
                <a:defRPr/>
              </a:pPr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63716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0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80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1000">
                <a:latin typeface="Arial"/>
              </a:rPr>
              <a:t>On the on hand we expect applications which require single photon sensitivity, on the other hand a photon interaction at 12-15 keV (3000-4000)  generates several thousand electron hole pairs in the pixel. </a:t>
            </a:r>
            <a:endParaRPr/>
          </a:p>
          <a:p>
            <a:r>
              <a:rPr lang="en-US" sz="1000">
                <a:latin typeface="Arial"/>
              </a:rPr>
              <a:t>A detection system with linear gain response would result in a significant reduction of the effective dynamic range of the detector. </a:t>
            </a:r>
            <a:endParaRPr/>
          </a:p>
          <a:p>
            <a:r>
              <a:rPr lang="en-US" sz="1000">
                <a:latin typeface="Arial"/>
              </a:rPr>
              <a:t>- In oder to achieve single photon counting and coverage of high intensities at the same time, non linear response characteristics of the detectors is required.</a:t>
            </a:r>
            <a:endParaRPr/>
          </a:p>
          <a:p>
            <a:r>
              <a:rPr lang="en-US" sz="1000">
                <a:latin typeface="Arial"/>
              </a:rPr>
              <a:t>- That means that for small signals we require high detection precision  while for large signals we are dominated by Poissonian noise, and a precision below sqrt(n) is sufficient.</a:t>
            </a:r>
            <a:endParaRPr/>
          </a:p>
          <a:p>
            <a:r>
              <a:rPr lang="en-US" sz="1000">
                <a:latin typeface="Arial"/>
              </a:rPr>
              <a:t>Such a non-linear response can be realized by an “intelligent” front-end which provides a non-linear gain.</a:t>
            </a:r>
            <a:endParaRPr/>
          </a:p>
          <a:p>
            <a:r>
              <a:rPr lang="en-US" sz="1000">
                <a:latin typeface="Arial"/>
              </a:rPr>
              <a:t>Different concepts with different pro and cons are possible to realize such a system</a:t>
            </a:r>
            <a:endParaRPr/>
          </a:p>
          <a:p>
            <a:r>
              <a:rPr lang="en-US" sz="1000">
                <a:latin typeface="Arial"/>
              </a:rPr>
              <a:t>1) Sensor intrinsic non-linear gain response</a:t>
            </a:r>
            <a:endParaRPr/>
          </a:p>
          <a:p>
            <a:r>
              <a:rPr lang="en-US" sz="1000">
                <a:latin typeface="Arial"/>
              </a:rPr>
              <a:t>2) Front end with multiple linear pre-amplifier stages; intelligent switching scheme based on the measured signal height</a:t>
            </a:r>
            <a:endParaRPr/>
          </a:p>
          <a:p>
            <a:r>
              <a:rPr lang="en-US" sz="1000">
                <a:latin typeface="Arial"/>
              </a:rPr>
              <a:t>3) Multiple linear parallel gain stages → parallel pipelines</a:t>
            </a:r>
            <a:endParaRPr/>
          </a:p>
          <a:p>
            <a:r>
              <a:rPr lang="en-US" sz="1000">
                <a:latin typeface="Arial"/>
              </a:rPr>
              <a:t>Pros/Cons</a:t>
            </a:r>
            <a:endParaRPr/>
          </a:p>
          <a:p>
            <a:r>
              <a:rPr lang="en-US" sz="1000">
                <a:latin typeface="Arial"/>
              </a:rPr>
              <a:t>1) single result; no offline conversion;</a:t>
            </a:r>
            <a:endParaRPr/>
          </a:p>
          <a:p>
            <a:r>
              <a:rPr lang="en-US" sz="1000">
                <a:latin typeface="Arial"/>
              </a:rPr>
              <a:t>2) single result; no offline conversion; systematic errors: gain uncertainty, uncertainty at range decision point;</a:t>
            </a:r>
            <a:endParaRPr/>
          </a:p>
          <a:p>
            <a:r>
              <a:rPr lang="en-US" sz="1000">
                <a:latin typeface="Arial"/>
              </a:rPr>
              <a:t>3) multiple results → offline conversion; systematic errors: gain uncertainty only</a:t>
            </a:r>
            <a:endParaRPr/>
          </a:p>
          <a:p>
            <a:pPr algn="ctr"/>
            <a:r>
              <a:rPr lang="en-US" sz="1000">
                <a:latin typeface="Arial"/>
              </a:rPr>
              <a:t>All three concepts are novel approaches!!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1544400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0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80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1000">
                <a:latin typeface="Arial"/>
              </a:rPr>
              <a:t>On the on hand we expect applications which require single photon sensitivity, on the other hand a photon interaction at 12-15 keV (3000-4000)  generates several thousand electron hole pairs in the pixel. </a:t>
            </a:r>
            <a:endParaRPr/>
          </a:p>
          <a:p>
            <a:r>
              <a:rPr lang="en-US" sz="1000">
                <a:latin typeface="Arial"/>
              </a:rPr>
              <a:t>A detection system with linear gain response would result in a significant reduction of the effective dynamic range of the detector. </a:t>
            </a:r>
            <a:endParaRPr/>
          </a:p>
          <a:p>
            <a:r>
              <a:rPr lang="en-US" sz="1000">
                <a:latin typeface="Arial"/>
              </a:rPr>
              <a:t>- In oder to achieve single photon counting and coverage of high intensities at the same time, non linear response characteristics of the detectors is required.</a:t>
            </a:r>
            <a:endParaRPr/>
          </a:p>
          <a:p>
            <a:r>
              <a:rPr lang="en-US" sz="1000">
                <a:latin typeface="Arial"/>
              </a:rPr>
              <a:t>- That means that for small signals we require high detection precision  while for large signals we are dominated by Poissonian noise, and a precision below sqrt(n) is sufficient.</a:t>
            </a:r>
            <a:endParaRPr/>
          </a:p>
          <a:p>
            <a:r>
              <a:rPr lang="en-US" sz="1000">
                <a:latin typeface="Arial"/>
              </a:rPr>
              <a:t>Such a non-linear response can be realized by an “intelligent” front-end which provides a non-linear gain.</a:t>
            </a:r>
            <a:endParaRPr/>
          </a:p>
          <a:p>
            <a:r>
              <a:rPr lang="en-US" sz="1000">
                <a:latin typeface="Arial"/>
              </a:rPr>
              <a:t>Different concepts with different pro and cons are possible to realize such a system</a:t>
            </a:r>
            <a:endParaRPr/>
          </a:p>
          <a:p>
            <a:r>
              <a:rPr lang="en-US" sz="1000">
                <a:latin typeface="Arial"/>
              </a:rPr>
              <a:t>1) Sensor intrinsic non-linear gain response</a:t>
            </a:r>
            <a:endParaRPr/>
          </a:p>
          <a:p>
            <a:r>
              <a:rPr lang="en-US" sz="1000">
                <a:latin typeface="Arial"/>
              </a:rPr>
              <a:t>2) Front end with multiple linear pre-amplifier stages; intelligent switching scheme based on the measured signal height</a:t>
            </a:r>
            <a:endParaRPr/>
          </a:p>
          <a:p>
            <a:r>
              <a:rPr lang="en-US" sz="1000">
                <a:latin typeface="Arial"/>
              </a:rPr>
              <a:t>3) Multiple linear parallel gain stages → parallel pipelines</a:t>
            </a:r>
            <a:endParaRPr/>
          </a:p>
          <a:p>
            <a:r>
              <a:rPr lang="en-US" sz="1000">
                <a:latin typeface="Arial"/>
              </a:rPr>
              <a:t>Pros/Cons</a:t>
            </a:r>
            <a:endParaRPr/>
          </a:p>
          <a:p>
            <a:r>
              <a:rPr lang="en-US" sz="1000">
                <a:latin typeface="Arial"/>
              </a:rPr>
              <a:t>1) single result; no offline conversion;</a:t>
            </a:r>
            <a:endParaRPr/>
          </a:p>
          <a:p>
            <a:r>
              <a:rPr lang="en-US" sz="1000">
                <a:latin typeface="Arial"/>
              </a:rPr>
              <a:t>2) single result; no offline conversion; systematic errors: gain uncertainty, uncertainty at range decision point;</a:t>
            </a:r>
            <a:endParaRPr/>
          </a:p>
          <a:p>
            <a:r>
              <a:rPr lang="en-US" sz="1000">
                <a:latin typeface="Arial"/>
              </a:rPr>
              <a:t>3) multiple results → offline conversion; systematic errors: gain uncertainty only</a:t>
            </a:r>
            <a:endParaRPr/>
          </a:p>
          <a:p>
            <a:pPr algn="ctr"/>
            <a:r>
              <a:rPr lang="en-US" sz="1000">
                <a:latin typeface="Arial"/>
              </a:rPr>
              <a:t>All three concepts are novel approaches!!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9038871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F46E3AB6-989D-4DD6-A471-67ACF010000B}" type="slidenum">
              <a:rPr lang="de-DE" sz="1200"/>
              <a:pPr/>
              <a:t>13</a:t>
            </a:fld>
            <a:endParaRPr lang="de-DE" sz="1200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marL="228600" indent="-228600" eaLnBrk="1" hangingPunct="1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b="1" dirty="0" smtClean="0">
                <a:ea typeface="ＭＳ Ｐゴシック" charset="-128"/>
              </a:rPr>
              <a:t>  </a:t>
            </a:r>
            <a:endParaRPr lang="en-US" sz="1100" dirty="0" smtClean="0">
              <a:ea typeface="ＭＳ Ｐゴシック" charset="-128"/>
              <a:sym typeface="Wingdings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6855423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F46E3AB6-989D-4DD6-A471-67ACF010000B}" type="slidenum">
              <a:rPr lang="de-DE" sz="1200"/>
              <a:pPr/>
              <a:t>14</a:t>
            </a:fld>
            <a:endParaRPr lang="de-DE" sz="1200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  <a:cs typeface="ＭＳ Ｐゴシック" charset="-128"/>
              </a:rPr>
              <a:t>The local velocity of a charge carrier is given by : </a:t>
            </a:r>
            <a:r>
              <a:rPr lang="en-US" sz="1200" b="1" i="1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  <a:cs typeface="ＭＳ Ｐゴシック" charset="-128"/>
              </a:rPr>
              <a:t>v(x) =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  <a:cs typeface="ＭＳ Ｐゴシック" charset="-128"/>
              </a:rPr>
              <a:t>μ </a:t>
            </a:r>
            <a:r>
              <a:rPr lang="en-US" sz="1200" b="1" i="1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  <a:cs typeface="ＭＳ Ｐゴシック" charset="-128"/>
              </a:rPr>
              <a:t>E(x)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  <a:cs typeface="ＭＳ Ｐゴシック" charset="-128"/>
              </a:rPr>
              <a:t>μ = mobility </a:t>
            </a:r>
            <a:endParaRPr lang="en-US" sz="1100" dirty="0" smtClean="0"/>
          </a:p>
          <a:p>
            <a:r>
              <a:rPr lang="en-US" sz="1200" b="1" i="1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  <a:cs typeface="ＭＳ Ｐゴシック" charset="-128"/>
              </a:rPr>
              <a:t>v(x)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  <a:cs typeface="ＭＳ Ｐゴシック" charset="-128"/>
              </a:rPr>
              <a:t>does not depend on the time during which the charge carrier is accelerated, as in normal ballistic motion. </a:t>
            </a:r>
            <a:endParaRPr lang="en-US" sz="1100" dirty="0" smtClean="0"/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  <a:cs typeface="ＭＳ Ｐゴシック" charset="-128"/>
              </a:rPr>
              <a:t>The carriers are always in equilibrium with the crystal lattice, because characteristic times for phonon excitation are much smaller than transport times. </a:t>
            </a:r>
            <a:endParaRPr lang="en-US" sz="1100" dirty="0" smtClean="0"/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  <a:cs typeface="ＭＳ Ｐゴシック" charset="-128"/>
              </a:rPr>
              <a:t>The carrier velocity is only a function of the electric field at every position in the depletion volume. </a:t>
            </a:r>
            <a:endParaRPr lang="en-US" sz="1100" dirty="0" smtClean="0"/>
          </a:p>
          <a:p>
            <a:pPr marL="228600" indent="-228600" eaLnBrk="1" hangingPunct="1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endParaRPr lang="en-US" sz="1100" dirty="0" smtClean="0">
              <a:ea typeface="ＭＳ Ｐゴシック" charset="-128"/>
              <a:sym typeface="Wingdings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879479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2"/>
          <p:cNvSpPr>
            <a:spLocks noChangeArrowheads="1"/>
          </p:cNvSpPr>
          <p:nvPr userDrawn="1"/>
        </p:nvSpPr>
        <p:spPr bwMode="auto">
          <a:xfrm>
            <a:off x="8448675" y="119063"/>
            <a:ext cx="569913" cy="903287"/>
          </a:xfrm>
          <a:prstGeom prst="rect">
            <a:avLst/>
          </a:prstGeom>
          <a:solidFill>
            <a:schemeClr val="hlink"/>
          </a:solidFill>
          <a:ln w="9525">
            <a:solidFill>
              <a:srgbClr val="261748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buFont typeface="Wingdings" pitchFamily="2" charset="2"/>
              <a:buChar char="n"/>
              <a:defRPr/>
            </a:pPr>
            <a:endParaRPr lang="en-US">
              <a:ea typeface="ＭＳ Ｐゴシック" pitchFamily="18" charset="-128"/>
            </a:endParaRPr>
          </a:p>
        </p:txBody>
      </p:sp>
      <p:pic>
        <p:nvPicPr>
          <p:cNvPr id="6" name="Picture 83" descr="logo-XFEL_rgb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75" y="114300"/>
            <a:ext cx="911225" cy="91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87" descr="Undulator_final_nurh#50DE97_links4-1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75" y="114300"/>
            <a:ext cx="7281863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24" name="Rectangle 8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42975" y="3411538"/>
            <a:ext cx="7258050" cy="2868612"/>
          </a:xfrm>
          <a:ln w="28575"/>
        </p:spPr>
        <p:txBody>
          <a:bodyPr lIns="91440" tIns="45720" bIns="0"/>
          <a:lstStyle>
            <a:lvl1pPr marL="0" indent="0" algn="ctr">
              <a:buFont typeface="Wingdings" pitchFamily="2" charset="2"/>
              <a:buNone/>
              <a:defRPr sz="3200">
                <a:solidFill>
                  <a:schemeClr val="hlink"/>
                </a:solidFill>
              </a:defRPr>
            </a:lvl1pPr>
          </a:lstStyle>
          <a:p>
            <a:r>
              <a:rPr lang="en-GB"/>
              <a:t>Subtitle format (max. 4 lines)</a:t>
            </a:r>
          </a:p>
          <a:p>
            <a:r>
              <a:rPr lang="en-GB"/>
              <a:t>(conference, location, name of the speaker, date)</a:t>
            </a:r>
          </a:p>
          <a:p>
            <a:r>
              <a:rPr lang="en-GB"/>
              <a:t>You are in the slide master view: Don’t edit here!</a:t>
            </a:r>
          </a:p>
        </p:txBody>
      </p:sp>
      <p:sp>
        <p:nvSpPr>
          <p:cNvPr id="10326" name="Rectangle 86"/>
          <p:cNvSpPr>
            <a:spLocks noGrp="1" noChangeArrowheads="1"/>
          </p:cNvSpPr>
          <p:nvPr>
            <p:ph type="ctrTitle" sz="quarter"/>
          </p:nvPr>
        </p:nvSpPr>
        <p:spPr>
          <a:xfrm>
            <a:off x="939800" y="1314450"/>
            <a:ext cx="7251700" cy="1844675"/>
          </a:xfrm>
        </p:spPr>
        <p:txBody>
          <a:bodyPr lIns="91440" bIns="45720" anchor="ctr"/>
          <a:lstStyle>
            <a:lvl1pPr algn="ctr">
              <a:defRPr sz="5500" b="0">
                <a:solidFill>
                  <a:schemeClr val="hlink"/>
                </a:solidFill>
              </a:defRPr>
            </a:lvl1pPr>
          </a:lstStyle>
          <a:p>
            <a:r>
              <a:rPr lang="en-GB"/>
              <a:t>Title format (max. 2 lines), don’t edit here</a:t>
            </a:r>
          </a:p>
        </p:txBody>
      </p:sp>
    </p:spTree>
    <p:extLst>
      <p:ext uri="{BB962C8B-B14F-4D97-AF65-F5344CB8AC3E}">
        <p14:creationId xmlns:p14="http://schemas.microsoft.com/office/powerpoint/2010/main" val="99187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2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C0C1E5-BA91-4E92-AF22-F84A8F985E1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6230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13488" y="541338"/>
            <a:ext cx="2063750" cy="526573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475" y="541338"/>
            <a:ext cx="6043613" cy="52657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2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5D2A2B-0F61-4F71-899B-10071432604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073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2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F17373-7C45-4563-BAB1-D7F59A214E8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458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2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DEA8CA-A295-4F14-AF18-6D459BD33FD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754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475" y="1347788"/>
            <a:ext cx="2774950" cy="44592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4825" y="1347788"/>
            <a:ext cx="2774950" cy="44592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2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994EE0-54D9-4078-8F7C-37BE9429E55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9691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2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9C327F-B07E-476E-9609-C0054CF6FE3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0120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2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9F6AD2-4984-4578-9C9D-9060AB4CC08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799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EA722D-3E0C-4D84-98FC-0E720C5F1DE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0965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2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EA3CDD-1459-43FF-9B57-F4EC8B13F33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6845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2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FCB353-FED9-4C4F-A7F1-BFB7CCE69D4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4495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34" descr="Undulator_final_nurh#50DE97_rechts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7088" y="117475"/>
            <a:ext cx="57785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50" name="Rectangle 1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42325" y="114300"/>
            <a:ext cx="576263" cy="91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4000" tIns="45720" rIns="54000" bIns="18000" numCol="1" anchor="b" anchorCtr="0" compatLnSpc="1">
            <a:prstTxWarp prst="textNoShape">
              <a:avLst/>
            </a:prstTxWarp>
          </a:bodyPr>
          <a:lstStyle>
            <a:lvl1pPr algn="ctr" eaLnBrk="0" hangingPunct="0">
              <a:spcBef>
                <a:spcPct val="0"/>
              </a:spcBef>
              <a:buClrTx/>
              <a:buFontTx/>
              <a:buNone/>
              <a:defRPr sz="1000" b="1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A6F0860D-1C4C-436F-A9DF-8C6E81561F99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1144" name="Line 120"/>
          <p:cNvSpPr>
            <a:spLocks noChangeShapeType="1"/>
          </p:cNvSpPr>
          <p:nvPr userDrawn="1"/>
        </p:nvSpPr>
        <p:spPr bwMode="auto">
          <a:xfrm>
            <a:off x="115888" y="6477000"/>
            <a:ext cx="8904287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buFont typeface="Wingdings" pitchFamily="2" charset="2"/>
              <a:buChar char="n"/>
              <a:defRPr/>
            </a:pPr>
            <a:endParaRPr lang="en-US">
              <a:ea typeface="ＭＳ Ｐゴシック" pitchFamily="18" charset="-128"/>
            </a:endParaRPr>
          </a:p>
        </p:txBody>
      </p:sp>
      <p:sp>
        <p:nvSpPr>
          <p:cNvPr id="1146" name="Rectangle 122"/>
          <p:cNvSpPr>
            <a:spLocks noChangeArrowheads="1"/>
          </p:cNvSpPr>
          <p:nvPr userDrawn="1"/>
        </p:nvSpPr>
        <p:spPr bwMode="auto">
          <a:xfrm>
            <a:off x="1093788" y="114300"/>
            <a:ext cx="7283450" cy="915988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FontTx/>
              <a:buNone/>
              <a:defRPr/>
            </a:pPr>
            <a:endParaRPr lang="en-GB" sz="2400">
              <a:ea typeface="ＭＳ Ｐゴシック" pitchFamily="18" charset="-128"/>
            </a:endParaRPr>
          </a:p>
        </p:txBody>
      </p:sp>
      <p:sp>
        <p:nvSpPr>
          <p:cNvPr id="1147" name="Text Box 123"/>
          <p:cNvSpPr txBox="1">
            <a:spLocks noChangeArrowheads="1"/>
          </p:cNvSpPr>
          <p:nvPr userDrawn="1"/>
        </p:nvSpPr>
        <p:spPr bwMode="auto">
          <a:xfrm>
            <a:off x="1093788" y="114300"/>
            <a:ext cx="6629400" cy="1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9200" tIns="0" rIns="46800" bIns="0" anchor="b"/>
          <a:lstStyle/>
          <a:p>
            <a:pPr eaLnBrk="0" hangingPunct="0">
              <a:lnSpc>
                <a:spcPct val="110000"/>
              </a:lnSpc>
              <a:spcBef>
                <a:spcPct val="50000"/>
              </a:spcBef>
              <a:buClrTx/>
              <a:buFontTx/>
              <a:buNone/>
              <a:defRPr/>
            </a:pPr>
            <a:r>
              <a:rPr lang="en-GB" sz="1000" dirty="0" smtClean="0">
                <a:solidFill>
                  <a:schemeClr val="bg1"/>
                </a:solidFill>
                <a:ea typeface="ＭＳ Ｐゴシック" pitchFamily="18" charset="-128"/>
              </a:rPr>
              <a:t>4</a:t>
            </a:r>
            <a:r>
              <a:rPr lang="en-GB" sz="1000" baseline="30000" dirty="0" smtClean="0">
                <a:solidFill>
                  <a:schemeClr val="bg1"/>
                </a:solidFill>
                <a:ea typeface="ＭＳ Ｐゴシック" pitchFamily="18" charset="-128"/>
              </a:rPr>
              <a:t>th</a:t>
            </a:r>
            <a:r>
              <a:rPr lang="en-GB" sz="1000" baseline="0" dirty="0" smtClean="0">
                <a:solidFill>
                  <a:schemeClr val="bg1"/>
                </a:solidFill>
                <a:ea typeface="ＭＳ Ｐゴシック" pitchFamily="18" charset="-128"/>
              </a:rPr>
              <a:t> EIROforum School on Instrumentation</a:t>
            </a:r>
            <a:endParaRPr lang="en-GB" sz="1000" dirty="0">
              <a:solidFill>
                <a:schemeClr val="bg1"/>
              </a:solidFill>
              <a:ea typeface="ＭＳ Ｐゴシック" pitchFamily="18" charset="-128"/>
            </a:endParaRPr>
          </a:p>
        </p:txBody>
      </p:sp>
      <p:pic>
        <p:nvPicPr>
          <p:cNvPr id="1031" name="Picture 127" descr="logo-XFEL_rgb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75" y="114300"/>
            <a:ext cx="911225" cy="91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2" name="Rectangle 130"/>
          <p:cNvSpPr>
            <a:spLocks noGrp="1" noChangeArrowheads="1"/>
          </p:cNvSpPr>
          <p:nvPr>
            <p:ph type="title"/>
          </p:nvPr>
        </p:nvSpPr>
        <p:spPr bwMode="auto">
          <a:xfrm>
            <a:off x="1093788" y="541338"/>
            <a:ext cx="7283450" cy="481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2000" tIns="45720" rIns="9144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Slide title: Don’t edit here!</a:t>
            </a:r>
          </a:p>
        </p:txBody>
      </p:sp>
      <p:sp>
        <p:nvSpPr>
          <p:cNvPr id="1033" name="Rectangle 132"/>
          <p:cNvSpPr>
            <a:spLocks noGrp="1" noChangeAspect="1" noChangeArrowheads="1"/>
          </p:cNvSpPr>
          <p:nvPr>
            <p:ph type="body" idx="1"/>
          </p:nvPr>
        </p:nvSpPr>
        <p:spPr bwMode="auto">
          <a:xfrm>
            <a:off x="117475" y="1347788"/>
            <a:ext cx="5702300" cy="445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text format – don’t edit!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159" name="Text Box 135"/>
          <p:cNvSpPr txBox="1">
            <a:spLocks noChangeArrowheads="1"/>
          </p:cNvSpPr>
          <p:nvPr userDrawn="1"/>
        </p:nvSpPr>
        <p:spPr bwMode="auto">
          <a:xfrm>
            <a:off x="88074" y="6537325"/>
            <a:ext cx="893560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  <a:defRPr/>
            </a:pPr>
            <a:r>
              <a:rPr lang="en-GB" sz="1000" dirty="0" smtClean="0">
                <a:solidFill>
                  <a:srgbClr val="000000"/>
                </a:solidFill>
                <a:latin typeface="Helvetica" charset="0"/>
              </a:rPr>
              <a:t>June </a:t>
            </a:r>
            <a:r>
              <a:rPr lang="en-GB" sz="1000" baseline="0" dirty="0" smtClean="0">
                <a:solidFill>
                  <a:srgbClr val="000000"/>
                </a:solidFill>
                <a:latin typeface="Helvetica" charset="0"/>
              </a:rPr>
              <a:t>18</a:t>
            </a:r>
            <a:r>
              <a:rPr lang="en-GB" sz="1000" baseline="30000" dirty="0" smtClean="0">
                <a:solidFill>
                  <a:srgbClr val="000000"/>
                </a:solidFill>
                <a:latin typeface="Helvetica" charset="0"/>
              </a:rPr>
              <a:t>th</a:t>
            </a:r>
            <a:r>
              <a:rPr lang="en-GB" sz="1000" baseline="0" dirty="0" smtClean="0">
                <a:solidFill>
                  <a:srgbClr val="000000"/>
                </a:solidFill>
                <a:latin typeface="Helvetica" charset="0"/>
              </a:rPr>
              <a:t> 2015</a:t>
            </a:r>
            <a:r>
              <a:rPr lang="en-GB" sz="1000" dirty="0" smtClean="0">
                <a:solidFill>
                  <a:srgbClr val="000000"/>
                </a:solidFill>
                <a:latin typeface="Helvetica" charset="0"/>
              </a:rPr>
              <a:t>		                                        Detectors for the European XFEL           </a:t>
            </a:r>
            <a:r>
              <a:rPr lang="en-GB" sz="1000" baseline="0" dirty="0" smtClean="0">
                <a:solidFill>
                  <a:srgbClr val="000000"/>
                </a:solidFill>
                <a:latin typeface="Helvetica" charset="0"/>
              </a:rPr>
              <a:t> 		                 Markus Kuster</a:t>
            </a:r>
            <a:endParaRPr lang="en-GB" sz="1800" dirty="0">
              <a:solidFill>
                <a:srgbClr val="000000"/>
              </a:solidFill>
              <a:latin typeface="Helvetica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8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8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8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8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8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8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8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8" charset="-128"/>
        </a:defRPr>
      </a:lvl9pPr>
    </p:titleStyle>
    <p:bodyStyle>
      <a:lvl1pPr marL="298450" indent="-2984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charset="2"/>
        <a:buChar char="n"/>
        <a:defRPr sz="2400">
          <a:solidFill>
            <a:schemeClr val="tx2"/>
          </a:solidFill>
          <a:latin typeface="+mn-lt"/>
          <a:ea typeface="+mn-ea"/>
          <a:cs typeface="ＭＳ Ｐゴシック" charset="-128"/>
        </a:defRPr>
      </a:lvl1pPr>
      <a:lvl2pPr marL="558800" indent="-2587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charset="2"/>
        <a:buChar char="§"/>
        <a:defRPr sz="2400">
          <a:solidFill>
            <a:schemeClr val="tx2"/>
          </a:solidFill>
          <a:latin typeface="+mn-lt"/>
          <a:ea typeface="+mn-ea"/>
        </a:defRPr>
      </a:lvl2pPr>
      <a:lvl3pPr marL="817563" indent="-257175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charset="2"/>
        <a:buChar char=""/>
        <a:defRPr sz="2400">
          <a:solidFill>
            <a:schemeClr val="tx2"/>
          </a:solidFill>
          <a:latin typeface="+mn-lt"/>
          <a:ea typeface="+mn-ea"/>
        </a:defRPr>
      </a:lvl3pPr>
      <a:lvl4pPr marL="1077913" indent="-258763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charset="2"/>
        <a:buChar char="§"/>
        <a:defRPr sz="2400">
          <a:solidFill>
            <a:srgbClr val="100F2E"/>
          </a:solidFill>
          <a:latin typeface="+mn-lt"/>
          <a:ea typeface="+mn-ea"/>
        </a:defRPr>
      </a:lvl4pPr>
      <a:lvl5pPr marL="1312863" indent="-223838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5pPr>
      <a:lvl6pPr marL="1770063" indent="-223838" algn="l" rtl="0" fontAlgn="base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6pPr>
      <a:lvl7pPr marL="2227263" indent="-223838" algn="l" rtl="0" fontAlgn="base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7pPr>
      <a:lvl8pPr marL="2684463" indent="-223838" algn="l" rtl="0" fontAlgn="base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8pPr>
      <a:lvl9pPr marL="3141663" indent="-223838" algn="l" rtl="0" fontAlgn="base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gif"/><Relationship Id="rId13" Type="http://schemas.openxmlformats.org/officeDocument/2006/relationships/image" Target="../media/image15.gif"/><Relationship Id="rId3" Type="http://schemas.openxmlformats.org/officeDocument/2006/relationships/image" Target="../media/image5.gif"/><Relationship Id="rId7" Type="http://schemas.openxmlformats.org/officeDocument/2006/relationships/image" Target="../media/image9.gif"/><Relationship Id="rId12" Type="http://schemas.openxmlformats.org/officeDocument/2006/relationships/image" Target="../media/image14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gif"/><Relationship Id="rId11" Type="http://schemas.openxmlformats.org/officeDocument/2006/relationships/image" Target="../media/image13.gif"/><Relationship Id="rId5" Type="http://schemas.openxmlformats.org/officeDocument/2006/relationships/image" Target="../media/image7.gif"/><Relationship Id="rId10" Type="http://schemas.openxmlformats.org/officeDocument/2006/relationships/image" Target="../media/image12.gif"/><Relationship Id="rId4" Type="http://schemas.openxmlformats.org/officeDocument/2006/relationships/image" Target="../media/image6.gif"/><Relationship Id="rId9" Type="http://schemas.openxmlformats.org/officeDocument/2006/relationships/image" Target="../media/image11.gif"/><Relationship Id="rId14" Type="http://schemas.openxmlformats.org/officeDocument/2006/relationships/image" Target="../media/image16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jpeg"/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Relationship Id="rId9" Type="http://schemas.openxmlformats.org/officeDocument/2006/relationships/image" Target="../media/image48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emf"/><Relationship Id="rId13" Type="http://schemas.openxmlformats.org/officeDocument/2006/relationships/oleObject" Target="../embeddings/oleObject5.bin"/><Relationship Id="rId18" Type="http://schemas.openxmlformats.org/officeDocument/2006/relationships/image" Target="../media/image55.emf"/><Relationship Id="rId3" Type="http://schemas.openxmlformats.org/officeDocument/2006/relationships/notesSlide" Target="../notesSlides/notesSlide8.xml"/><Relationship Id="rId21" Type="http://schemas.openxmlformats.org/officeDocument/2006/relationships/oleObject" Target="../embeddings/oleObject9.bin"/><Relationship Id="rId7" Type="http://schemas.openxmlformats.org/officeDocument/2006/relationships/oleObject" Target="../embeddings/oleObject2.bin"/><Relationship Id="rId12" Type="http://schemas.openxmlformats.org/officeDocument/2006/relationships/image" Target="../media/image52.emf"/><Relationship Id="rId17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54.emf"/><Relationship Id="rId20" Type="http://schemas.openxmlformats.org/officeDocument/2006/relationships/image" Target="../media/image56.e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49.emf"/><Relationship Id="rId11" Type="http://schemas.openxmlformats.org/officeDocument/2006/relationships/oleObject" Target="../embeddings/oleObject4.bin"/><Relationship Id="rId5" Type="http://schemas.openxmlformats.org/officeDocument/2006/relationships/oleObject" Target="../embeddings/oleObject1.bin"/><Relationship Id="rId15" Type="http://schemas.openxmlformats.org/officeDocument/2006/relationships/oleObject" Target="../embeddings/oleObject6.bin"/><Relationship Id="rId10" Type="http://schemas.openxmlformats.org/officeDocument/2006/relationships/image" Target="../media/image51.emf"/><Relationship Id="rId19" Type="http://schemas.openxmlformats.org/officeDocument/2006/relationships/oleObject" Target="../embeddings/oleObject8.bin"/><Relationship Id="rId4" Type="http://schemas.openxmlformats.org/officeDocument/2006/relationships/image" Target="../media/image58.png"/><Relationship Id="rId9" Type="http://schemas.openxmlformats.org/officeDocument/2006/relationships/oleObject" Target="../embeddings/oleObject3.bin"/><Relationship Id="rId14" Type="http://schemas.openxmlformats.org/officeDocument/2006/relationships/image" Target="../media/image53.emf"/><Relationship Id="rId22" Type="http://schemas.openxmlformats.org/officeDocument/2006/relationships/image" Target="../media/image57.e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emf"/><Relationship Id="rId13" Type="http://schemas.openxmlformats.org/officeDocument/2006/relationships/oleObject" Target="../embeddings/oleObject14.bin"/><Relationship Id="rId18" Type="http://schemas.openxmlformats.org/officeDocument/2006/relationships/image" Target="../media/image54.emf"/><Relationship Id="rId3" Type="http://schemas.openxmlformats.org/officeDocument/2006/relationships/notesSlide" Target="../notesSlides/notesSlide9.xml"/><Relationship Id="rId21" Type="http://schemas.openxmlformats.org/officeDocument/2006/relationships/oleObject" Target="../embeddings/oleObject18.bin"/><Relationship Id="rId7" Type="http://schemas.openxmlformats.org/officeDocument/2006/relationships/oleObject" Target="../embeddings/oleObject11.bin"/><Relationship Id="rId12" Type="http://schemas.openxmlformats.org/officeDocument/2006/relationships/image" Target="../media/image62.emf"/><Relationship Id="rId17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55.emf"/><Relationship Id="rId20" Type="http://schemas.openxmlformats.org/officeDocument/2006/relationships/image" Target="../media/image64.emf"/><Relationship Id="rId1" Type="http://schemas.openxmlformats.org/officeDocument/2006/relationships/vmlDrawing" Target="../drawings/vmlDrawing2.vml"/><Relationship Id="rId6" Type="http://schemas.openxmlformats.org/officeDocument/2006/relationships/image" Target="../media/image59.emf"/><Relationship Id="rId11" Type="http://schemas.openxmlformats.org/officeDocument/2006/relationships/oleObject" Target="../embeddings/oleObject13.bin"/><Relationship Id="rId5" Type="http://schemas.openxmlformats.org/officeDocument/2006/relationships/oleObject" Target="../embeddings/oleObject10.bin"/><Relationship Id="rId15" Type="http://schemas.openxmlformats.org/officeDocument/2006/relationships/oleObject" Target="../embeddings/oleObject15.bin"/><Relationship Id="rId10" Type="http://schemas.openxmlformats.org/officeDocument/2006/relationships/image" Target="../media/image61.emf"/><Relationship Id="rId19" Type="http://schemas.openxmlformats.org/officeDocument/2006/relationships/oleObject" Target="../embeddings/oleObject17.bin"/><Relationship Id="rId4" Type="http://schemas.openxmlformats.org/officeDocument/2006/relationships/image" Target="../media/image58.png"/><Relationship Id="rId9" Type="http://schemas.openxmlformats.org/officeDocument/2006/relationships/oleObject" Target="../embeddings/oleObject12.bin"/><Relationship Id="rId14" Type="http://schemas.openxmlformats.org/officeDocument/2006/relationships/image" Target="../media/image63.emf"/><Relationship Id="rId22" Type="http://schemas.openxmlformats.org/officeDocument/2006/relationships/image" Target="../media/image65.e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emf"/><Relationship Id="rId3" Type="http://schemas.openxmlformats.org/officeDocument/2006/relationships/notesSlide" Target="../notesSlides/notesSlide10.xml"/><Relationship Id="rId7" Type="http://schemas.openxmlformats.org/officeDocument/2006/relationships/oleObject" Target="../embeddings/oleObject2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66.emf"/><Relationship Id="rId5" Type="http://schemas.openxmlformats.org/officeDocument/2006/relationships/oleObject" Target="../embeddings/oleObject19.bin"/><Relationship Id="rId4" Type="http://schemas.openxmlformats.org/officeDocument/2006/relationships/image" Target="../media/image5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wmf"/><Relationship Id="rId5" Type="http://schemas.openxmlformats.org/officeDocument/2006/relationships/image" Target="../media/image20.wmf"/><Relationship Id="rId4" Type="http://schemas.openxmlformats.org/officeDocument/2006/relationships/image" Target="../media/image19.wm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3.bin"/><Relationship Id="rId3" Type="http://schemas.openxmlformats.org/officeDocument/2006/relationships/image" Target="../media/image28.png"/><Relationship Id="rId7" Type="http://schemas.openxmlformats.org/officeDocument/2006/relationships/image" Target="../media/image73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22.bin"/><Relationship Id="rId5" Type="http://schemas.openxmlformats.org/officeDocument/2006/relationships/image" Target="../media/image72.emf"/><Relationship Id="rId4" Type="http://schemas.openxmlformats.org/officeDocument/2006/relationships/oleObject" Target="../embeddings/oleObject21.bin"/><Relationship Id="rId9" Type="http://schemas.openxmlformats.org/officeDocument/2006/relationships/image" Target="../media/image74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76.emf"/><Relationship Id="rId5" Type="http://schemas.openxmlformats.org/officeDocument/2006/relationships/oleObject" Target="../embeddings/oleObject25.bin"/><Relationship Id="rId4" Type="http://schemas.openxmlformats.org/officeDocument/2006/relationships/image" Target="../media/image75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3.png"/><Relationship Id="rId5" Type="http://schemas.openxmlformats.org/officeDocument/2006/relationships/image" Target="../media/image82.png"/><Relationship Id="rId4" Type="http://schemas.openxmlformats.org/officeDocument/2006/relationships/image" Target="../media/image8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3.png"/><Relationship Id="rId5" Type="http://schemas.openxmlformats.org/officeDocument/2006/relationships/image" Target="../media/image82.png"/><Relationship Id="rId4" Type="http://schemas.openxmlformats.org/officeDocument/2006/relationships/image" Target="../media/image8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3.png"/><Relationship Id="rId4" Type="http://schemas.openxmlformats.org/officeDocument/2006/relationships/image" Target="../media/image8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7.png"/><Relationship Id="rId4" Type="http://schemas.openxmlformats.org/officeDocument/2006/relationships/image" Target="../media/image8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jpe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1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jpe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6.png"/><Relationship Id="rId4" Type="http://schemas.openxmlformats.org/officeDocument/2006/relationships/image" Target="../media/image95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8.jpeg"/><Relationship Id="rId4" Type="http://schemas.openxmlformats.org/officeDocument/2006/relationships/image" Target="../media/image97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0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3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6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8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3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0.png"/><Relationship Id="rId3" Type="http://schemas.openxmlformats.org/officeDocument/2006/relationships/image" Target="../media/image115.png"/><Relationship Id="rId7" Type="http://schemas.openxmlformats.org/officeDocument/2006/relationships/image" Target="../media/image11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8.png"/><Relationship Id="rId5" Type="http://schemas.openxmlformats.org/officeDocument/2006/relationships/image" Target="../media/image117.png"/><Relationship Id="rId4" Type="http://schemas.openxmlformats.org/officeDocument/2006/relationships/image" Target="../media/image116.png"/><Relationship Id="rId9" Type="http://schemas.openxmlformats.org/officeDocument/2006/relationships/image" Target="../media/image121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png"/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6.png"/><Relationship Id="rId4" Type="http://schemas.openxmlformats.org/officeDocument/2006/relationships/image" Target="../media/image125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png"/><Relationship Id="rId2" Type="http://schemas.openxmlformats.org/officeDocument/2006/relationships/image" Target="../media/image1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0.jpe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png"/><Relationship Id="rId2" Type="http://schemas.openxmlformats.org/officeDocument/2006/relationships/image" Target="../media/image1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3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5.png"/><Relationship Id="rId2" Type="http://schemas.openxmlformats.org/officeDocument/2006/relationships/image" Target="../media/image1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6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7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8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9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1.png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3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4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5.png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tiff"/><Relationship Id="rId4" Type="http://schemas.openxmlformats.org/officeDocument/2006/relationships/image" Target="../media/image31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7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0.jpeg"/><Relationship Id="rId5" Type="http://schemas.openxmlformats.org/officeDocument/2006/relationships/image" Target="../media/image149.png"/><Relationship Id="rId4" Type="http://schemas.openxmlformats.org/officeDocument/2006/relationships/image" Target="../media/image148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2.tiff"/><Relationship Id="rId2" Type="http://schemas.openxmlformats.org/officeDocument/2006/relationships/image" Target="../media/image151.tiff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1.png"/><Relationship Id="rId3" Type="http://schemas.openxmlformats.org/officeDocument/2006/relationships/image" Target="../media/image115.png"/><Relationship Id="rId7" Type="http://schemas.openxmlformats.org/officeDocument/2006/relationships/image" Target="../media/image120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8.png"/><Relationship Id="rId5" Type="http://schemas.openxmlformats.org/officeDocument/2006/relationships/image" Target="../media/image117.png"/><Relationship Id="rId4" Type="http://schemas.openxmlformats.org/officeDocument/2006/relationships/image" Target="../media/image116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3.png"/><Relationship Id="rId7" Type="http://schemas.openxmlformats.org/officeDocument/2006/relationships/image" Target="../media/image157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6.png"/><Relationship Id="rId5" Type="http://schemas.openxmlformats.org/officeDocument/2006/relationships/image" Target="../media/image155.png"/><Relationship Id="rId4" Type="http://schemas.openxmlformats.org/officeDocument/2006/relationships/image" Target="../media/image154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7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8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9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png"/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6.png"/><Relationship Id="rId4" Type="http://schemas.openxmlformats.org/officeDocument/2006/relationships/image" Target="../media/image125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1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3.png"/><Relationship Id="rId4" Type="http://schemas.openxmlformats.org/officeDocument/2006/relationships/image" Target="../media/image162.png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4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8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9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5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6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7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8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9.png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1.png"/><Relationship Id="rId2" Type="http://schemas.openxmlformats.org/officeDocument/2006/relationships/image" Target="../media/image17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3.png"/><Relationship Id="rId4" Type="http://schemas.openxmlformats.org/officeDocument/2006/relationships/image" Target="../media/image17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4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5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7.jpeg"/><Relationship Id="rId4" Type="http://schemas.openxmlformats.org/officeDocument/2006/relationships/image" Target="../media/image176.jpeg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9.png"/><Relationship Id="rId2" Type="http://schemas.openxmlformats.org/officeDocument/2006/relationships/image" Target="../media/image17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jpg"/><Relationship Id="rId4" Type="http://schemas.openxmlformats.org/officeDocument/2006/relationships/image" Target="../media/image3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C:\Users\fpoppe\Desktop\european-xfel-site-schenefeld-xhq.jpg"/>
          <p:cNvPicPr>
            <a:picLocks noChangeAspect="1" noChangeArrowheads="1"/>
          </p:cNvPicPr>
          <p:nvPr/>
        </p:nvPicPr>
        <p:blipFill rotWithShape="1">
          <a:blip r:embed="rId2" cstate="screen">
            <a:alphaModFix amt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7319" y="1108076"/>
            <a:ext cx="8910000" cy="5307012"/>
          </a:xfrm>
          <a:prstGeom prst="rect">
            <a:avLst/>
          </a:prstGeom>
          <a:noFill/>
          <a:extLst/>
        </p:spPr>
      </p:pic>
      <p:sp>
        <p:nvSpPr>
          <p:cNvPr id="4" name="Subtitle 3"/>
          <p:cNvSpPr>
            <a:spLocks noGrp="1"/>
          </p:cNvSpPr>
          <p:nvPr>
            <p:ph type="subTitle" sz="quarter" idx="1"/>
          </p:nvPr>
        </p:nvSpPr>
        <p:spPr>
          <a:xfrm>
            <a:off x="1232153" y="3810000"/>
            <a:ext cx="7468746" cy="1834767"/>
          </a:xfrm>
        </p:spPr>
        <p:txBody>
          <a:bodyPr/>
          <a:lstStyle/>
          <a:p>
            <a:r>
              <a:rPr lang="en-GB" sz="2800" dirty="0" smtClean="0"/>
              <a:t>Markus Kuster</a:t>
            </a:r>
          </a:p>
          <a:p>
            <a:r>
              <a:rPr lang="en-GB" sz="2400" dirty="0" smtClean="0"/>
              <a:t>4</a:t>
            </a:r>
            <a:r>
              <a:rPr lang="en-GB" sz="2400" baseline="30000" dirty="0" smtClean="0"/>
              <a:t>th</a:t>
            </a:r>
            <a:r>
              <a:rPr lang="en-GB" sz="2400" dirty="0" smtClean="0"/>
              <a:t> </a:t>
            </a:r>
            <a:r>
              <a:rPr lang="en-GB" sz="2400" dirty="0" err="1" smtClean="0"/>
              <a:t>EIROforum</a:t>
            </a:r>
            <a:r>
              <a:rPr lang="en-GB" sz="2400" dirty="0" smtClean="0"/>
              <a:t> School on Instrumentation 2015</a:t>
            </a:r>
          </a:p>
          <a:p>
            <a:r>
              <a:rPr lang="en-GB" sz="2400" dirty="0" smtClean="0"/>
              <a:t>ESO </a:t>
            </a:r>
            <a:r>
              <a:rPr lang="en-GB" sz="2400" dirty="0" err="1" smtClean="0"/>
              <a:t>Garching</a:t>
            </a:r>
            <a:endParaRPr lang="en-GB" sz="2400" dirty="0" smtClean="0"/>
          </a:p>
          <a:p>
            <a:r>
              <a:rPr lang="en-GB" sz="2400" dirty="0" smtClean="0"/>
              <a:t>June, 18 2015</a:t>
            </a:r>
            <a:endParaRPr lang="en-GB" sz="2400" dirty="0"/>
          </a:p>
        </p:txBody>
      </p:sp>
      <p:sp>
        <p:nvSpPr>
          <p:cNvPr id="3" name="Title 2"/>
          <p:cNvSpPr>
            <a:spLocks noGrp="1"/>
          </p:cNvSpPr>
          <p:nvPr>
            <p:ph type="ctrTitle" sz="quarter"/>
          </p:nvPr>
        </p:nvSpPr>
        <p:spPr>
          <a:xfrm>
            <a:off x="1408740" y="1295400"/>
            <a:ext cx="7209631" cy="2138500"/>
          </a:xfrm>
        </p:spPr>
        <p:txBody>
          <a:bodyPr/>
          <a:lstStyle/>
          <a:p>
            <a:r>
              <a:rPr lang="en-GB" sz="4000" b="1" dirty="0" smtClean="0"/>
              <a:t>Detectors</a:t>
            </a:r>
            <a:br>
              <a:rPr lang="en-GB" sz="4000" b="1" dirty="0" smtClean="0"/>
            </a:br>
            <a:r>
              <a:rPr lang="en-GB" sz="4000" b="1" dirty="0" smtClean="0"/>
              <a:t>for the</a:t>
            </a:r>
            <a:br>
              <a:rPr lang="en-GB" sz="4000" b="1" dirty="0" smtClean="0"/>
            </a:br>
            <a:r>
              <a:rPr lang="en-GB" sz="4000" b="1" dirty="0" smtClean="0"/>
              <a:t>European XFEL</a:t>
            </a:r>
            <a:endParaRPr lang="en-GB" sz="4000" dirty="0"/>
          </a:p>
        </p:txBody>
      </p:sp>
      <p:grpSp>
        <p:nvGrpSpPr>
          <p:cNvPr id="2" name="Gruppieren 1"/>
          <p:cNvGrpSpPr/>
          <p:nvPr/>
        </p:nvGrpSpPr>
        <p:grpSpPr>
          <a:xfrm>
            <a:off x="125413" y="1457403"/>
            <a:ext cx="8889511" cy="4956908"/>
            <a:chOff x="125413" y="1406604"/>
            <a:chExt cx="8889511" cy="4956908"/>
          </a:xfrm>
        </p:grpSpPr>
        <p:pic>
          <p:nvPicPr>
            <p:cNvPr id="5" name="Picture 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8111103" y="5787250"/>
              <a:ext cx="903821" cy="576262"/>
            </a:xfrm>
            <a:prstGeom prst="rect">
              <a:avLst/>
            </a:prstGeom>
            <a:noFill/>
            <a:ln w="3175">
              <a:solidFill>
                <a:schemeClr val="tx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2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6782705" y="5782626"/>
              <a:ext cx="906312" cy="577850"/>
            </a:xfrm>
            <a:prstGeom prst="rect">
              <a:avLst/>
            </a:prstGeom>
            <a:noFill/>
            <a:ln w="3175">
              <a:solidFill>
                <a:schemeClr val="tx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7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25413" y="3133964"/>
              <a:ext cx="909638" cy="579970"/>
            </a:xfrm>
            <a:prstGeom prst="rect">
              <a:avLst/>
            </a:prstGeom>
            <a:noFill/>
            <a:ln w="3175">
              <a:solidFill>
                <a:schemeClr val="tx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8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25413" y="1406604"/>
              <a:ext cx="909638" cy="576104"/>
            </a:xfrm>
            <a:prstGeom prst="rect">
              <a:avLst/>
            </a:prstGeom>
            <a:noFill/>
            <a:ln w="3175">
              <a:solidFill>
                <a:schemeClr val="tx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10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4118632" y="5775021"/>
              <a:ext cx="911225" cy="580982"/>
            </a:xfrm>
            <a:prstGeom prst="rect">
              <a:avLst/>
            </a:prstGeom>
            <a:noFill/>
            <a:ln w="3175">
              <a:solidFill>
                <a:schemeClr val="tx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11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25413" y="4030360"/>
              <a:ext cx="909638" cy="579970"/>
            </a:xfrm>
            <a:prstGeom prst="rect">
              <a:avLst/>
            </a:prstGeom>
            <a:noFill/>
            <a:ln w="3175">
              <a:solidFill>
                <a:schemeClr val="tx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12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5450234" y="5776320"/>
              <a:ext cx="909638" cy="579970"/>
            </a:xfrm>
            <a:prstGeom prst="rect">
              <a:avLst/>
            </a:prstGeom>
            <a:noFill/>
            <a:ln w="3175">
              <a:solidFill>
                <a:schemeClr val="tx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14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455428" y="5775504"/>
              <a:ext cx="911225" cy="580982"/>
            </a:xfrm>
            <a:prstGeom prst="rect">
              <a:avLst/>
            </a:prstGeom>
            <a:noFill/>
            <a:ln w="3175">
              <a:solidFill>
                <a:schemeClr val="tx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20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25413" y="5778080"/>
              <a:ext cx="909638" cy="579970"/>
            </a:xfrm>
            <a:prstGeom prst="rect">
              <a:avLst/>
            </a:prstGeom>
            <a:noFill/>
            <a:ln w="3175">
              <a:solidFill>
                <a:schemeClr val="tx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20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25831" y="4912735"/>
              <a:ext cx="908802" cy="579438"/>
            </a:xfrm>
            <a:prstGeom prst="rect">
              <a:avLst/>
            </a:prstGeom>
            <a:noFill/>
            <a:ln w="3175">
              <a:solidFill>
                <a:schemeClr val="tx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21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25831" y="2264822"/>
              <a:ext cx="908801" cy="579437"/>
            </a:xfrm>
            <a:prstGeom prst="rect">
              <a:avLst/>
            </a:prstGeom>
            <a:noFill/>
            <a:ln w="3175">
              <a:solidFill>
                <a:schemeClr val="tx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22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2787030" y="5777574"/>
              <a:ext cx="911225" cy="580982"/>
            </a:xfrm>
            <a:prstGeom prst="rect">
              <a:avLst/>
            </a:prstGeom>
            <a:noFill/>
            <a:ln w="3175">
              <a:solidFill>
                <a:schemeClr val="tx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298570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TextShape 1"/>
          <p:cNvSpPr txBox="1"/>
          <p:nvPr/>
        </p:nvSpPr>
        <p:spPr>
          <a:xfrm>
            <a:off x="1088640" y="490320"/>
            <a:ext cx="7283520" cy="528480"/>
          </a:xfrm>
          <a:prstGeom prst="rect">
            <a:avLst/>
          </a:prstGeom>
          <a:noFill/>
          <a:ln>
            <a:noFill/>
          </a:ln>
        </p:spPr>
        <p:txBody>
          <a:bodyPr lIns="72000" tIns="46800" rIns="90000" bIns="0" anchor="b"/>
          <a:lstStyle/>
          <a:p>
            <a:pPr>
              <a:buNone/>
            </a:pPr>
            <a:r>
              <a:rPr lang="en-US" sz="2400" b="1" dirty="0">
                <a:solidFill>
                  <a:schemeClr val="bg1"/>
                </a:solidFill>
                <a:latin typeface="Arial"/>
              </a:rPr>
              <a:t>Sensor Technology CMOS vs. CCD</a:t>
            </a:r>
            <a:endParaRPr dirty="0">
              <a:solidFill>
                <a:schemeClr val="bg1"/>
              </a:solidFill>
            </a:endParaRPr>
          </a:p>
        </p:txBody>
      </p:sp>
      <p:pic>
        <p:nvPicPr>
          <p:cNvPr id="320" name="Picture 319"/>
          <p:cNvPicPr/>
          <p:nvPr/>
        </p:nvPicPr>
        <p:blipFill>
          <a:blip r:embed="rId3"/>
          <a:stretch/>
        </p:blipFill>
        <p:spPr>
          <a:xfrm>
            <a:off x="-101520" y="1105560"/>
            <a:ext cx="5093280" cy="2878560"/>
          </a:xfrm>
          <a:prstGeom prst="rect">
            <a:avLst/>
          </a:prstGeom>
          <a:ln>
            <a:noFill/>
          </a:ln>
        </p:spPr>
      </p:pic>
      <p:sp>
        <p:nvSpPr>
          <p:cNvPr id="321" name="Line 2"/>
          <p:cNvSpPr/>
          <p:nvPr/>
        </p:nvSpPr>
        <p:spPr>
          <a:xfrm>
            <a:off x="1120320" y="2102040"/>
            <a:ext cx="13680" cy="1258560"/>
          </a:xfrm>
          <a:prstGeom prst="line">
            <a:avLst/>
          </a:prstGeom>
          <a:ln w="36000">
            <a:solidFill>
              <a:srgbClr val="FF0000"/>
            </a:solidFill>
            <a:round/>
            <a:tailEnd type="stealth" w="med" len="med"/>
          </a:ln>
        </p:spPr>
      </p:sp>
      <p:sp>
        <p:nvSpPr>
          <p:cNvPr id="322" name="TextShape 3"/>
          <p:cNvSpPr txBox="1"/>
          <p:nvPr/>
        </p:nvSpPr>
        <p:spPr>
          <a:xfrm rot="16200000">
            <a:off x="622800" y="2539440"/>
            <a:ext cx="1402920" cy="2746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buNone/>
            </a:pPr>
            <a:r>
              <a:rPr lang="en-US" dirty="0">
                <a:latin typeface="Arial"/>
              </a:rPr>
              <a:t>Transfer Time</a:t>
            </a:r>
            <a:endParaRPr dirty="0"/>
          </a:p>
        </p:txBody>
      </p:sp>
      <p:sp>
        <p:nvSpPr>
          <p:cNvPr id="323" name="TextShape 4"/>
          <p:cNvSpPr txBox="1"/>
          <p:nvPr/>
        </p:nvSpPr>
        <p:spPr>
          <a:xfrm>
            <a:off x="249120" y="3756600"/>
            <a:ext cx="4451040" cy="2134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algn="r">
              <a:buNone/>
            </a:pPr>
            <a:r>
              <a:rPr lang="en-US" sz="1400" dirty="0">
                <a:latin typeface="Arial"/>
              </a:rPr>
              <a:t>D. </a:t>
            </a:r>
            <a:r>
              <a:rPr lang="en-US" sz="1400" dirty="0" err="1">
                <a:latin typeface="Arial"/>
              </a:rPr>
              <a:t>Litviller</a:t>
            </a:r>
            <a:r>
              <a:rPr lang="en-US" sz="1400" dirty="0">
                <a:latin typeface="Arial"/>
              </a:rPr>
              <a:t>, Photonics Spectra 2005</a:t>
            </a:r>
            <a:endParaRPr dirty="0"/>
          </a:p>
        </p:txBody>
      </p:sp>
      <p:sp>
        <p:nvSpPr>
          <p:cNvPr id="324" name="TextShape 5"/>
          <p:cNvSpPr txBox="1"/>
          <p:nvPr/>
        </p:nvSpPr>
        <p:spPr>
          <a:xfrm>
            <a:off x="4802544" y="1105560"/>
            <a:ext cx="4356000" cy="2782080"/>
          </a:xfrm>
          <a:prstGeom prst="rect">
            <a:avLst/>
          </a:prstGeom>
          <a:noFill/>
          <a:ln w="54000">
            <a:noFill/>
          </a:ln>
        </p:spPr>
        <p:txBody>
          <a:bodyPr lIns="72000" tIns="36000" rIns="72000" bIns="36000"/>
          <a:lstStyle/>
          <a:p>
            <a:pPr>
              <a:buNone/>
            </a:pPr>
            <a:r>
              <a:rPr lang="en-US" sz="2200" b="1" strike="noStrike" dirty="0">
                <a:solidFill>
                  <a:schemeClr val="accent2"/>
                </a:solidFill>
                <a:latin typeface="Arial"/>
                <a:ea typeface="Arial Unicode MS"/>
              </a:rPr>
              <a:t>History</a:t>
            </a:r>
            <a:endParaRPr dirty="0">
              <a:solidFill>
                <a:schemeClr val="accent2"/>
              </a:solidFill>
            </a:endParaRPr>
          </a:p>
          <a:p>
            <a:pPr>
              <a:buSzPct val="80000"/>
              <a:buNone/>
            </a:pPr>
            <a:r>
              <a:rPr lang="en-US" sz="1800" dirty="0">
                <a:solidFill>
                  <a:schemeClr val="tx1">
                    <a:lumMod val="90000"/>
                    <a:lumOff val="10000"/>
                  </a:schemeClr>
                </a:solidFill>
                <a:latin typeface="Arial"/>
              </a:rPr>
              <a:t>Both technologies developed in the late 1960s and early 1970s</a:t>
            </a:r>
            <a:endParaRPr sz="1800" dirty="0">
              <a:solidFill>
                <a:schemeClr val="tx1">
                  <a:lumMod val="90000"/>
                  <a:lumOff val="10000"/>
                </a:schemeClr>
              </a:solidFill>
            </a:endParaRPr>
          </a:p>
          <a:p>
            <a:pPr>
              <a:buSzPct val="80000"/>
              <a:buNone/>
            </a:pPr>
            <a:r>
              <a:rPr lang="en-US" sz="1800" dirty="0">
                <a:solidFill>
                  <a:schemeClr val="tx1">
                    <a:lumMod val="90000"/>
                    <a:lumOff val="10000"/>
                  </a:schemeClr>
                </a:solidFill>
                <a:latin typeface="Arial"/>
              </a:rPr>
              <a:t>Lithography limited at that time</a:t>
            </a:r>
            <a:endParaRPr sz="1800" dirty="0">
              <a:solidFill>
                <a:schemeClr val="tx1">
                  <a:lumMod val="90000"/>
                  <a:lumOff val="10000"/>
                </a:schemeClr>
              </a:solidFill>
            </a:endParaRPr>
          </a:p>
          <a:p>
            <a:pPr>
              <a:buSzPct val="80000"/>
              <a:buNone/>
            </a:pPr>
            <a:r>
              <a:rPr lang="en-US" sz="1800" dirty="0">
                <a:solidFill>
                  <a:schemeClr val="tx1">
                    <a:lumMod val="90000"/>
                    <a:lumOff val="10000"/>
                  </a:schemeClr>
                </a:solidFill>
                <a:latin typeface="Arial"/>
              </a:rPr>
              <a:t>→ CMOS performance limited </a:t>
            </a:r>
            <a:endParaRPr sz="1800" dirty="0">
              <a:solidFill>
                <a:schemeClr val="tx1">
                  <a:lumMod val="90000"/>
                  <a:lumOff val="10000"/>
                </a:schemeClr>
              </a:solidFill>
            </a:endParaRPr>
          </a:p>
          <a:p>
            <a:pPr>
              <a:buSzPct val="80000"/>
              <a:buNone/>
            </a:pPr>
            <a:r>
              <a:rPr lang="en-US" sz="1800" dirty="0">
                <a:solidFill>
                  <a:schemeClr val="tx1">
                    <a:lumMod val="90000"/>
                    <a:lumOff val="10000"/>
                  </a:schemeClr>
                </a:solidFill>
                <a:latin typeface="Arial"/>
              </a:rPr>
              <a:t>→ CCDs dominated the market</a:t>
            </a:r>
            <a:endParaRPr sz="1800" dirty="0">
              <a:solidFill>
                <a:schemeClr val="tx1">
                  <a:lumMod val="90000"/>
                  <a:lumOff val="10000"/>
                </a:schemeClr>
              </a:solidFill>
            </a:endParaRPr>
          </a:p>
          <a:p>
            <a:pPr>
              <a:buSzPct val="80000"/>
              <a:buNone/>
            </a:pPr>
            <a:r>
              <a:rPr lang="en-US" sz="1800" dirty="0">
                <a:solidFill>
                  <a:schemeClr val="tx1">
                    <a:lumMod val="90000"/>
                    <a:lumOff val="10000"/>
                  </a:schemeClr>
                </a:solidFill>
                <a:latin typeface="Arial"/>
              </a:rPr>
              <a:t>Situation changed when 250 nm, 180 nm, </a:t>
            </a:r>
            <a:r>
              <a:rPr lang="en-US" sz="18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/>
              </a:rPr>
              <a:t>130 </a:t>
            </a:r>
            <a:r>
              <a:rPr lang="en-US" sz="1800" dirty="0">
                <a:solidFill>
                  <a:schemeClr val="tx1">
                    <a:lumMod val="90000"/>
                    <a:lumOff val="10000"/>
                  </a:schemeClr>
                </a:solidFill>
                <a:latin typeface="Arial"/>
              </a:rPr>
              <a:t>nm processes became available</a:t>
            </a:r>
            <a:endParaRPr sz="1800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325" name="TextShape 6"/>
          <p:cNvSpPr txBox="1"/>
          <p:nvPr/>
        </p:nvSpPr>
        <p:spPr>
          <a:xfrm>
            <a:off x="4680000" y="3969360"/>
            <a:ext cx="4356000" cy="2496600"/>
          </a:xfrm>
          <a:prstGeom prst="rect">
            <a:avLst/>
          </a:prstGeom>
          <a:noFill/>
          <a:ln w="54000">
            <a:noFill/>
          </a:ln>
        </p:spPr>
        <p:txBody>
          <a:bodyPr lIns="72000" tIns="36000" rIns="72000" bIns="36000"/>
          <a:lstStyle/>
          <a:p>
            <a:pPr>
              <a:buNone/>
            </a:pPr>
            <a:r>
              <a:rPr lang="en-US" sz="2200" b="1" strike="noStrike" dirty="0">
                <a:solidFill>
                  <a:srgbClr val="FD930A"/>
                </a:solidFill>
                <a:latin typeface="Arial"/>
                <a:ea typeface="Arial Unicode MS"/>
              </a:rPr>
              <a:t>Charge Coupled Device (CCD)</a:t>
            </a:r>
            <a:endParaRPr dirty="0">
              <a:solidFill>
                <a:srgbClr val="FD930A"/>
              </a:solidFill>
            </a:endParaRPr>
          </a:p>
          <a:p>
            <a:pPr>
              <a:buSzPct val="80000"/>
              <a:buNone/>
            </a:pPr>
            <a:r>
              <a:rPr lang="en-US" sz="1800" dirty="0">
                <a:latin typeface="Arial"/>
              </a:rPr>
              <a:t>Slow readout</a:t>
            </a:r>
            <a:endParaRPr sz="1800" dirty="0"/>
          </a:p>
          <a:p>
            <a:pPr lvl="1">
              <a:buNone/>
            </a:pPr>
            <a:r>
              <a:rPr lang="en-US" sz="1800" dirty="0">
                <a:latin typeface="Arial"/>
              </a:rPr>
              <a:t>few Hz to approx. 100 kHz possible</a:t>
            </a:r>
            <a:endParaRPr sz="1800" dirty="0"/>
          </a:p>
          <a:p>
            <a:pPr>
              <a:buSzPct val="80000"/>
              <a:buNone/>
            </a:pPr>
            <a:r>
              <a:rPr lang="en-US" sz="1800" dirty="0">
                <a:latin typeface="Arial"/>
              </a:rPr>
              <a:t>Low noise</a:t>
            </a:r>
            <a:endParaRPr sz="1800" dirty="0"/>
          </a:p>
          <a:p>
            <a:pPr>
              <a:buSzPct val="80000"/>
              <a:buNone/>
            </a:pPr>
            <a:r>
              <a:rPr lang="en-US" sz="1800" dirty="0">
                <a:latin typeface="Arial"/>
              </a:rPr>
              <a:t>Radiation hard </a:t>
            </a:r>
            <a:endParaRPr sz="1800" dirty="0"/>
          </a:p>
          <a:p>
            <a:pPr algn="ctr">
              <a:buSzPct val="80000"/>
              <a:buNone/>
            </a:pPr>
            <a:r>
              <a:rPr lang="en-US" sz="1800" strike="noStrike" dirty="0">
                <a:solidFill>
                  <a:srgbClr val="000000"/>
                </a:solidFill>
                <a:latin typeface="Arial"/>
                <a:ea typeface="Arial"/>
              </a:rPr>
              <a:t>(e.g. </a:t>
            </a:r>
            <a:r>
              <a:rPr lang="en-US" sz="1800" strike="noStrike" dirty="0" err="1">
                <a:solidFill>
                  <a:srgbClr val="000000"/>
                </a:solidFill>
                <a:latin typeface="Arial"/>
                <a:ea typeface="Arial"/>
              </a:rPr>
              <a:t>pnCCD</a:t>
            </a:r>
            <a:r>
              <a:rPr lang="en-US" sz="1800" strike="noStrike" dirty="0">
                <a:solidFill>
                  <a:srgbClr val="000000"/>
                </a:solidFill>
                <a:latin typeface="Arial"/>
                <a:ea typeface="Arial"/>
              </a:rPr>
              <a:t> technology)</a:t>
            </a:r>
            <a:endParaRPr sz="1800" dirty="0"/>
          </a:p>
          <a:p>
            <a:pPr>
              <a:buSzPct val="80000"/>
              <a:buNone/>
            </a:pPr>
            <a:r>
              <a:rPr lang="en-US" sz="1800" dirty="0">
                <a:latin typeface="Arial"/>
              </a:rPr>
              <a:t>High fill factor</a:t>
            </a:r>
            <a:endParaRPr sz="1800" dirty="0"/>
          </a:p>
        </p:txBody>
      </p:sp>
      <p:sp>
        <p:nvSpPr>
          <p:cNvPr id="326" name="TextShape 7"/>
          <p:cNvSpPr txBox="1"/>
          <p:nvPr/>
        </p:nvSpPr>
        <p:spPr>
          <a:xfrm>
            <a:off x="105120" y="3945600"/>
            <a:ext cx="4451040" cy="2448000"/>
          </a:xfrm>
          <a:prstGeom prst="rect">
            <a:avLst/>
          </a:prstGeom>
          <a:noFill/>
          <a:ln w="54000">
            <a:noFill/>
          </a:ln>
        </p:spPr>
        <p:txBody>
          <a:bodyPr lIns="72000" tIns="36000" rIns="72000" bIns="36000"/>
          <a:lstStyle/>
          <a:p>
            <a:pPr>
              <a:buNone/>
            </a:pPr>
            <a:r>
              <a:rPr lang="en-US" sz="2200" b="1" strike="noStrike" dirty="0">
                <a:solidFill>
                  <a:srgbClr val="FD930A"/>
                </a:solidFill>
                <a:latin typeface="Arial"/>
                <a:ea typeface="Arial Unicode MS"/>
              </a:rPr>
              <a:t>Active Pixel Sensors (CMOS)</a:t>
            </a:r>
            <a:endParaRPr dirty="0">
              <a:solidFill>
                <a:srgbClr val="FD930A"/>
              </a:solidFill>
            </a:endParaRPr>
          </a:p>
          <a:p>
            <a:pPr marL="285750" indent="-285750">
              <a:buSzPct val="80000"/>
            </a:pPr>
            <a:r>
              <a:rPr lang="en-US" sz="1800" dirty="0">
                <a:latin typeface="Arial"/>
              </a:rPr>
              <a:t>Fast </a:t>
            </a:r>
            <a:r>
              <a:rPr lang="en-US" sz="1800" dirty="0" smtClean="0">
                <a:latin typeface="Arial"/>
              </a:rPr>
              <a:t>readout</a:t>
            </a:r>
            <a:r>
              <a:rPr lang="en-US" sz="1800" dirty="0">
                <a:latin typeface="Arial"/>
              </a:rPr>
              <a:t> </a:t>
            </a:r>
            <a:r>
              <a:rPr lang="en-US" sz="1800" dirty="0" smtClean="0">
                <a:latin typeface="Arial"/>
              </a:rPr>
              <a:t>up </a:t>
            </a:r>
            <a:r>
              <a:rPr lang="en-US" sz="1800" dirty="0">
                <a:latin typeface="Arial"/>
              </a:rPr>
              <a:t>to MHz</a:t>
            </a:r>
            <a:endParaRPr sz="1800" dirty="0"/>
          </a:p>
          <a:p>
            <a:pPr marL="285750" indent="-285750">
              <a:buSzPct val="80000"/>
            </a:pPr>
            <a:r>
              <a:rPr lang="en-US" sz="1800" strike="noStrike" dirty="0">
                <a:solidFill>
                  <a:srgbClr val="000000"/>
                </a:solidFill>
                <a:latin typeface="Arial"/>
                <a:ea typeface="Arial"/>
              </a:rPr>
              <a:t>Reduced power consumption</a:t>
            </a:r>
            <a:endParaRPr sz="1800" dirty="0"/>
          </a:p>
          <a:p>
            <a:pPr marL="285750" indent="-285750">
              <a:buSzPct val="80000"/>
            </a:pPr>
            <a:r>
              <a:rPr lang="en-US" sz="1800" dirty="0">
                <a:latin typeface="Arial"/>
              </a:rPr>
              <a:t>Various readout modes possible </a:t>
            </a:r>
            <a:endParaRPr sz="1800" dirty="0"/>
          </a:p>
          <a:p>
            <a:pPr algn="ctr">
              <a:buSzPct val="80000"/>
              <a:buNone/>
            </a:pPr>
            <a:r>
              <a:rPr lang="en-US" sz="1800" dirty="0">
                <a:latin typeface="Arial"/>
              </a:rPr>
              <a:t>(any region on the sensor)</a:t>
            </a:r>
            <a:endParaRPr sz="1800" dirty="0"/>
          </a:p>
          <a:p>
            <a:pPr marL="285750" indent="-285750">
              <a:buSzPct val="80000"/>
            </a:pPr>
            <a:r>
              <a:rPr lang="en-US" sz="1800" dirty="0">
                <a:latin typeface="Arial"/>
              </a:rPr>
              <a:t>Signal processing in pixel </a:t>
            </a:r>
            <a:endParaRPr sz="1800" dirty="0"/>
          </a:p>
          <a:p>
            <a:pPr>
              <a:buSzPct val="80000"/>
              <a:buNone/>
            </a:pPr>
            <a:r>
              <a:rPr lang="en-US" sz="1800" dirty="0">
                <a:latin typeface="Arial"/>
              </a:rPr>
              <a:t>→ storage, AD conversion, amplification</a:t>
            </a:r>
            <a:endParaRPr sz="1800" dirty="0"/>
          </a:p>
        </p:txBody>
      </p:sp>
    </p:spTree>
    <p:extLst>
      <p:ext uri="{BB962C8B-B14F-4D97-AF65-F5344CB8AC3E}">
        <p14:creationId xmlns:p14="http://schemas.microsoft.com/office/powerpoint/2010/main" val="3095006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TextShape 1"/>
          <p:cNvSpPr txBox="1"/>
          <p:nvPr/>
        </p:nvSpPr>
        <p:spPr>
          <a:xfrm>
            <a:off x="1088640" y="490320"/>
            <a:ext cx="7283520" cy="528480"/>
          </a:xfrm>
          <a:prstGeom prst="rect">
            <a:avLst/>
          </a:prstGeom>
          <a:noFill/>
          <a:ln>
            <a:noFill/>
          </a:ln>
        </p:spPr>
        <p:txBody>
          <a:bodyPr lIns="72000" tIns="46800" rIns="90000" bIns="0" anchor="b"/>
          <a:lstStyle/>
          <a:p>
            <a:pPr>
              <a:buNone/>
            </a:pPr>
            <a:r>
              <a:rPr lang="en-US" sz="2400" b="1" dirty="0">
                <a:solidFill>
                  <a:schemeClr val="bg1"/>
                </a:solidFill>
                <a:latin typeface="Arial"/>
              </a:rPr>
              <a:t>Sensor Technology CMOS vs. CCD</a:t>
            </a:r>
            <a:endParaRPr dirty="0">
              <a:solidFill>
                <a:schemeClr val="bg1"/>
              </a:solidFill>
            </a:endParaRPr>
          </a:p>
        </p:txBody>
      </p:sp>
      <p:sp>
        <p:nvSpPr>
          <p:cNvPr id="324" name="TextShape 5"/>
          <p:cNvSpPr txBox="1"/>
          <p:nvPr/>
        </p:nvSpPr>
        <p:spPr>
          <a:xfrm>
            <a:off x="4802544" y="1105560"/>
            <a:ext cx="4356000" cy="2782080"/>
          </a:xfrm>
          <a:prstGeom prst="rect">
            <a:avLst/>
          </a:prstGeom>
          <a:noFill/>
          <a:ln w="54000">
            <a:noFill/>
          </a:ln>
        </p:spPr>
        <p:txBody>
          <a:bodyPr lIns="72000" tIns="36000" rIns="72000" bIns="36000"/>
          <a:lstStyle/>
          <a:p>
            <a:pPr>
              <a:buNone/>
            </a:pPr>
            <a:r>
              <a:rPr lang="en-US" sz="2200" b="1" strike="noStrike" dirty="0">
                <a:solidFill>
                  <a:schemeClr val="accent2"/>
                </a:solidFill>
                <a:latin typeface="Arial"/>
                <a:ea typeface="Arial Unicode MS"/>
              </a:rPr>
              <a:t>History</a:t>
            </a:r>
            <a:endParaRPr dirty="0">
              <a:solidFill>
                <a:schemeClr val="accent2"/>
              </a:solidFill>
            </a:endParaRPr>
          </a:p>
          <a:p>
            <a:pPr>
              <a:buSzPct val="80000"/>
              <a:buNone/>
            </a:pPr>
            <a:r>
              <a:rPr lang="en-US" sz="1800" dirty="0">
                <a:solidFill>
                  <a:schemeClr val="tx1">
                    <a:lumMod val="90000"/>
                    <a:lumOff val="10000"/>
                  </a:schemeClr>
                </a:solidFill>
                <a:latin typeface="Arial"/>
              </a:rPr>
              <a:t>Both technologies developed in the late 1960s and early 1970s</a:t>
            </a:r>
            <a:endParaRPr sz="1800" dirty="0">
              <a:solidFill>
                <a:schemeClr val="tx1">
                  <a:lumMod val="90000"/>
                  <a:lumOff val="10000"/>
                </a:schemeClr>
              </a:solidFill>
            </a:endParaRPr>
          </a:p>
          <a:p>
            <a:pPr>
              <a:buSzPct val="80000"/>
              <a:buNone/>
            </a:pPr>
            <a:r>
              <a:rPr lang="en-US" sz="1800" dirty="0">
                <a:solidFill>
                  <a:schemeClr val="tx1">
                    <a:lumMod val="90000"/>
                    <a:lumOff val="10000"/>
                  </a:schemeClr>
                </a:solidFill>
                <a:latin typeface="Arial"/>
              </a:rPr>
              <a:t>Lithography limited at that time</a:t>
            </a:r>
            <a:endParaRPr sz="1800" dirty="0">
              <a:solidFill>
                <a:schemeClr val="tx1">
                  <a:lumMod val="90000"/>
                  <a:lumOff val="10000"/>
                </a:schemeClr>
              </a:solidFill>
            </a:endParaRPr>
          </a:p>
          <a:p>
            <a:pPr>
              <a:buSzPct val="80000"/>
              <a:buNone/>
            </a:pPr>
            <a:r>
              <a:rPr lang="en-US" sz="1800" dirty="0">
                <a:solidFill>
                  <a:schemeClr val="tx1">
                    <a:lumMod val="90000"/>
                    <a:lumOff val="10000"/>
                  </a:schemeClr>
                </a:solidFill>
                <a:latin typeface="Arial"/>
              </a:rPr>
              <a:t>→ CMOS performance limited </a:t>
            </a:r>
            <a:endParaRPr sz="1800" dirty="0">
              <a:solidFill>
                <a:schemeClr val="tx1">
                  <a:lumMod val="90000"/>
                  <a:lumOff val="10000"/>
                </a:schemeClr>
              </a:solidFill>
            </a:endParaRPr>
          </a:p>
          <a:p>
            <a:pPr>
              <a:buSzPct val="80000"/>
              <a:buNone/>
            </a:pPr>
            <a:r>
              <a:rPr lang="en-US" sz="1800" dirty="0">
                <a:solidFill>
                  <a:schemeClr val="tx1">
                    <a:lumMod val="90000"/>
                    <a:lumOff val="10000"/>
                  </a:schemeClr>
                </a:solidFill>
                <a:latin typeface="Arial"/>
              </a:rPr>
              <a:t>→ CCDs dominated the market</a:t>
            </a:r>
            <a:endParaRPr sz="1800" dirty="0">
              <a:solidFill>
                <a:schemeClr val="tx1">
                  <a:lumMod val="90000"/>
                  <a:lumOff val="10000"/>
                </a:schemeClr>
              </a:solidFill>
            </a:endParaRPr>
          </a:p>
          <a:p>
            <a:pPr>
              <a:buSzPct val="80000"/>
              <a:buNone/>
            </a:pPr>
            <a:r>
              <a:rPr lang="en-US" sz="1800" dirty="0">
                <a:solidFill>
                  <a:schemeClr val="tx1">
                    <a:lumMod val="90000"/>
                    <a:lumOff val="10000"/>
                  </a:schemeClr>
                </a:solidFill>
                <a:latin typeface="Arial"/>
              </a:rPr>
              <a:t>Situation changed when 250 nm, 180 nm, </a:t>
            </a:r>
            <a:r>
              <a:rPr lang="en-US" sz="18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/>
              </a:rPr>
              <a:t>130 </a:t>
            </a:r>
            <a:r>
              <a:rPr lang="en-US" sz="1800" dirty="0">
                <a:solidFill>
                  <a:schemeClr val="tx1">
                    <a:lumMod val="90000"/>
                    <a:lumOff val="10000"/>
                  </a:schemeClr>
                </a:solidFill>
                <a:latin typeface="Arial"/>
              </a:rPr>
              <a:t>nm processes became available</a:t>
            </a:r>
            <a:endParaRPr sz="1800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325" name="TextShape 6"/>
          <p:cNvSpPr txBox="1"/>
          <p:nvPr/>
        </p:nvSpPr>
        <p:spPr>
          <a:xfrm>
            <a:off x="4680000" y="3969360"/>
            <a:ext cx="4356000" cy="2496600"/>
          </a:xfrm>
          <a:prstGeom prst="rect">
            <a:avLst/>
          </a:prstGeom>
          <a:noFill/>
          <a:ln w="54000">
            <a:noFill/>
          </a:ln>
        </p:spPr>
        <p:txBody>
          <a:bodyPr lIns="72000" tIns="36000" rIns="72000" bIns="36000"/>
          <a:lstStyle/>
          <a:p>
            <a:pPr>
              <a:buNone/>
            </a:pPr>
            <a:r>
              <a:rPr lang="en-US" sz="2200" b="1" strike="noStrike" dirty="0">
                <a:solidFill>
                  <a:srgbClr val="FD930A"/>
                </a:solidFill>
                <a:latin typeface="Arial"/>
                <a:ea typeface="Arial Unicode MS"/>
              </a:rPr>
              <a:t>Charge Coupled Device (CCD)</a:t>
            </a:r>
            <a:endParaRPr dirty="0">
              <a:solidFill>
                <a:srgbClr val="FD930A"/>
              </a:solidFill>
            </a:endParaRPr>
          </a:p>
          <a:p>
            <a:pPr>
              <a:buSzPct val="80000"/>
              <a:buNone/>
            </a:pPr>
            <a:r>
              <a:rPr lang="en-US" sz="1800" dirty="0">
                <a:latin typeface="Arial"/>
              </a:rPr>
              <a:t>Slow readout</a:t>
            </a:r>
            <a:endParaRPr sz="1800" dirty="0"/>
          </a:p>
          <a:p>
            <a:pPr lvl="1">
              <a:buNone/>
            </a:pPr>
            <a:r>
              <a:rPr lang="en-US" sz="1800" dirty="0">
                <a:latin typeface="Arial"/>
              </a:rPr>
              <a:t>few Hz to approx. 100 kHz possible</a:t>
            </a:r>
            <a:endParaRPr sz="1800" dirty="0"/>
          </a:p>
          <a:p>
            <a:pPr>
              <a:buSzPct val="80000"/>
              <a:buNone/>
            </a:pPr>
            <a:r>
              <a:rPr lang="en-US" sz="1800" dirty="0">
                <a:latin typeface="Arial"/>
              </a:rPr>
              <a:t>Low noise</a:t>
            </a:r>
            <a:endParaRPr sz="1800" dirty="0"/>
          </a:p>
          <a:p>
            <a:pPr>
              <a:buSzPct val="80000"/>
              <a:buNone/>
            </a:pPr>
            <a:r>
              <a:rPr lang="en-US" sz="1800" dirty="0">
                <a:latin typeface="Arial"/>
              </a:rPr>
              <a:t>Radiation hard </a:t>
            </a:r>
            <a:endParaRPr sz="1800" dirty="0"/>
          </a:p>
          <a:p>
            <a:pPr algn="ctr">
              <a:buSzPct val="80000"/>
              <a:buNone/>
            </a:pPr>
            <a:r>
              <a:rPr lang="en-US" sz="1800" strike="noStrike" dirty="0">
                <a:solidFill>
                  <a:srgbClr val="000000"/>
                </a:solidFill>
                <a:latin typeface="Arial"/>
                <a:ea typeface="Arial"/>
              </a:rPr>
              <a:t>(e.g. </a:t>
            </a:r>
            <a:r>
              <a:rPr lang="en-US" sz="1800" strike="noStrike" dirty="0" err="1">
                <a:solidFill>
                  <a:srgbClr val="000000"/>
                </a:solidFill>
                <a:latin typeface="Arial"/>
                <a:ea typeface="Arial"/>
              </a:rPr>
              <a:t>pnCCD</a:t>
            </a:r>
            <a:r>
              <a:rPr lang="en-US" sz="1800" strike="noStrike" dirty="0">
                <a:solidFill>
                  <a:srgbClr val="000000"/>
                </a:solidFill>
                <a:latin typeface="Arial"/>
                <a:ea typeface="Arial"/>
              </a:rPr>
              <a:t> technology)</a:t>
            </a:r>
            <a:endParaRPr sz="1800" dirty="0"/>
          </a:p>
          <a:p>
            <a:pPr>
              <a:buSzPct val="80000"/>
              <a:buNone/>
            </a:pPr>
            <a:r>
              <a:rPr lang="en-US" sz="1800" dirty="0">
                <a:latin typeface="Arial"/>
              </a:rPr>
              <a:t>High fill factor</a:t>
            </a:r>
            <a:endParaRPr sz="1800" dirty="0"/>
          </a:p>
        </p:txBody>
      </p:sp>
      <p:sp>
        <p:nvSpPr>
          <p:cNvPr id="326" name="TextShape 7"/>
          <p:cNvSpPr txBox="1"/>
          <p:nvPr/>
        </p:nvSpPr>
        <p:spPr>
          <a:xfrm>
            <a:off x="105120" y="3945600"/>
            <a:ext cx="4451040" cy="2448000"/>
          </a:xfrm>
          <a:prstGeom prst="rect">
            <a:avLst/>
          </a:prstGeom>
          <a:noFill/>
          <a:ln w="54000">
            <a:noFill/>
          </a:ln>
        </p:spPr>
        <p:txBody>
          <a:bodyPr lIns="72000" tIns="36000" rIns="72000" bIns="36000"/>
          <a:lstStyle/>
          <a:p>
            <a:pPr>
              <a:buNone/>
            </a:pPr>
            <a:r>
              <a:rPr lang="en-US" sz="2200" b="1" strike="noStrike" dirty="0">
                <a:solidFill>
                  <a:srgbClr val="FD930A"/>
                </a:solidFill>
                <a:latin typeface="Arial"/>
                <a:ea typeface="Arial Unicode MS"/>
              </a:rPr>
              <a:t>Active Pixel Sensors (CMOS)</a:t>
            </a:r>
            <a:endParaRPr dirty="0">
              <a:solidFill>
                <a:srgbClr val="FD930A"/>
              </a:solidFill>
            </a:endParaRPr>
          </a:p>
          <a:p>
            <a:pPr marL="285750" indent="-285750">
              <a:buSzPct val="80000"/>
            </a:pPr>
            <a:r>
              <a:rPr lang="en-US" sz="1800" b="1" dirty="0">
                <a:latin typeface="Arial"/>
              </a:rPr>
              <a:t>Fast </a:t>
            </a:r>
            <a:r>
              <a:rPr lang="en-US" sz="1800" b="1" dirty="0" smtClean="0">
                <a:latin typeface="Arial"/>
              </a:rPr>
              <a:t>readout</a:t>
            </a:r>
            <a:r>
              <a:rPr lang="en-US" sz="1800" b="1" dirty="0">
                <a:latin typeface="Arial"/>
              </a:rPr>
              <a:t> </a:t>
            </a:r>
            <a:r>
              <a:rPr lang="en-US" sz="1800" b="1" dirty="0" smtClean="0">
                <a:latin typeface="Arial"/>
              </a:rPr>
              <a:t>up </a:t>
            </a:r>
            <a:r>
              <a:rPr lang="en-US" sz="1800" b="1" dirty="0">
                <a:latin typeface="Arial"/>
              </a:rPr>
              <a:t>to MHz</a:t>
            </a:r>
            <a:endParaRPr sz="1800" b="1" dirty="0"/>
          </a:p>
          <a:p>
            <a:pPr marL="285750" indent="-285750">
              <a:buSzPct val="80000"/>
            </a:pPr>
            <a:r>
              <a:rPr lang="en-US" sz="1800" strike="noStrike" dirty="0">
                <a:solidFill>
                  <a:srgbClr val="000000"/>
                </a:solidFill>
                <a:latin typeface="Arial"/>
                <a:ea typeface="Arial"/>
              </a:rPr>
              <a:t>Reduced power consumption</a:t>
            </a:r>
            <a:endParaRPr sz="1800" dirty="0"/>
          </a:p>
          <a:p>
            <a:pPr marL="285750" indent="-285750">
              <a:buSzPct val="80000"/>
            </a:pPr>
            <a:r>
              <a:rPr lang="en-US" sz="1800" dirty="0">
                <a:latin typeface="Arial"/>
              </a:rPr>
              <a:t>Various readout modes possible </a:t>
            </a:r>
            <a:endParaRPr sz="1800" dirty="0"/>
          </a:p>
          <a:p>
            <a:pPr algn="ctr">
              <a:buSzPct val="80000"/>
              <a:buNone/>
            </a:pPr>
            <a:r>
              <a:rPr lang="en-US" sz="1800" dirty="0">
                <a:latin typeface="Arial"/>
              </a:rPr>
              <a:t>(any region on the sensor)</a:t>
            </a:r>
            <a:endParaRPr sz="1800" dirty="0"/>
          </a:p>
          <a:p>
            <a:pPr marL="285750" indent="-285750">
              <a:buSzPct val="80000"/>
            </a:pPr>
            <a:r>
              <a:rPr lang="en-US" sz="1800" b="1" dirty="0">
                <a:latin typeface="Arial"/>
              </a:rPr>
              <a:t>Signal processing in pixel </a:t>
            </a:r>
            <a:endParaRPr sz="1800" b="1" dirty="0"/>
          </a:p>
          <a:p>
            <a:pPr>
              <a:buSzPct val="80000"/>
              <a:buNone/>
            </a:pPr>
            <a:r>
              <a:rPr lang="en-US" sz="1800" dirty="0">
                <a:latin typeface="Arial"/>
              </a:rPr>
              <a:t>→ storage, AD conversion, amplification</a:t>
            </a:r>
            <a:endParaRPr sz="1800" dirty="0"/>
          </a:p>
        </p:txBody>
      </p:sp>
      <p:pic>
        <p:nvPicPr>
          <p:cNvPr id="10" name="Picture 9"/>
          <p:cNvPicPr/>
          <p:nvPr/>
        </p:nvPicPr>
        <p:blipFill>
          <a:blip r:embed="rId3"/>
          <a:stretch/>
        </p:blipFill>
        <p:spPr>
          <a:xfrm>
            <a:off x="105120" y="1152000"/>
            <a:ext cx="4451040" cy="2895480"/>
          </a:xfrm>
          <a:prstGeom prst="rect">
            <a:avLst/>
          </a:prstGeom>
          <a:ln>
            <a:noFill/>
          </a:ln>
        </p:spPr>
      </p:pic>
      <p:sp>
        <p:nvSpPr>
          <p:cNvPr id="11" name="TextShape 3"/>
          <p:cNvSpPr txBox="1"/>
          <p:nvPr/>
        </p:nvSpPr>
        <p:spPr>
          <a:xfrm>
            <a:off x="102240" y="997560"/>
            <a:ext cx="4453920" cy="3355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algn="ctr">
              <a:buNone/>
            </a:pPr>
            <a:r>
              <a:rPr lang="en-US" sz="2200" b="1" dirty="0">
                <a:solidFill>
                  <a:srgbClr val="FD930A"/>
                </a:solidFill>
                <a:latin typeface="Arial"/>
              </a:rPr>
              <a:t>Hybrid Pixel Sensor</a:t>
            </a:r>
            <a:endParaRPr dirty="0">
              <a:solidFill>
                <a:srgbClr val="FD930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1522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4" name="Picture 8" descr="\\te9files.te.rl.ac.uk\projects\XFELdocs\Pictures\3 Modules and Bonding\InterposerASICstoMol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0076" y="5031976"/>
            <a:ext cx="1792287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3386377" y="4765221"/>
            <a:ext cx="2837658" cy="634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600" b="1" dirty="0" smtClean="0">
                <a:solidFill>
                  <a:srgbClr val="FD930A"/>
                </a:solidFill>
              </a:rPr>
              <a:t>Molybdenum </a:t>
            </a:r>
          </a:p>
          <a:p>
            <a:pPr algn="ctr">
              <a:buNone/>
            </a:pPr>
            <a:r>
              <a:rPr lang="en-US" sz="1600" b="1" dirty="0" smtClean="0">
                <a:solidFill>
                  <a:srgbClr val="FD930A"/>
                </a:solidFill>
              </a:rPr>
              <a:t>Base Plate</a:t>
            </a:r>
            <a:endParaRPr lang="en-US" sz="1600" b="1" dirty="0" smtClean="0"/>
          </a:p>
        </p:txBody>
      </p:sp>
      <p:pic>
        <p:nvPicPr>
          <p:cNvPr id="17" name="Picture 16"/>
          <p:cNvPicPr/>
          <p:nvPr/>
        </p:nvPicPr>
        <p:blipFill>
          <a:blip r:embed="rId3"/>
          <a:stretch/>
        </p:blipFill>
        <p:spPr>
          <a:xfrm>
            <a:off x="0" y="1491976"/>
            <a:ext cx="5502862" cy="2835679"/>
          </a:xfrm>
          <a:prstGeom prst="rect">
            <a:avLst/>
          </a:prstGeom>
          <a:ln>
            <a:noFill/>
          </a:ln>
        </p:spPr>
      </p:pic>
      <p:pic>
        <p:nvPicPr>
          <p:cNvPr id="4098" name="Picture 2" descr="\\te9files.te.rl.ac.uk\projects\XFELdocs\Pictures\3 Modules and Bonding\InterposerASICsingle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3"/>
          <a:stretch/>
        </p:blipFill>
        <p:spPr bwMode="auto">
          <a:xfrm>
            <a:off x="-15675" y="4962611"/>
            <a:ext cx="1646950" cy="106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\\te9files.te.rl.ac.uk\projects\XFELdocs\Pictures\3 Modules and Bonding\InterposerASICscomplete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40"/>
          <a:stretch/>
        </p:blipFill>
        <p:spPr bwMode="auto">
          <a:xfrm>
            <a:off x="1037865" y="5373462"/>
            <a:ext cx="1589024" cy="106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\\te9files.te.rl.ac.uk\projects\XFELdocs\Pictures\3 Modules and Bonding\SensorStep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7189" y="4940302"/>
            <a:ext cx="1792288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\\te9files.te.rl.ac.uk\projects\XFELdocs\Pictures\3 Modules and Bonding\InterposerASICstoMolyComplete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7733" y="5472187"/>
            <a:ext cx="1401762" cy="868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\\te9files.te.rl.ac.uk\projects\XFELdocs\Pictures\3 Modules and Bonding\SensorStepComplete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35" r="3734"/>
          <a:stretch/>
        </p:blipFill>
        <p:spPr bwMode="auto">
          <a:xfrm>
            <a:off x="7571615" y="3354227"/>
            <a:ext cx="157238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1093788" y="541338"/>
            <a:ext cx="7283450" cy="481012"/>
          </a:xfrm>
        </p:spPr>
        <p:txBody>
          <a:bodyPr/>
          <a:lstStyle/>
          <a:p>
            <a:r>
              <a:rPr lang="en-US" dirty="0" smtClean="0"/>
              <a:t>What Do You Need to Build a Sensor Module?</a:t>
            </a:r>
            <a:endParaRPr lang="en-US" dirty="0"/>
          </a:p>
        </p:txBody>
      </p:sp>
      <p:pic>
        <p:nvPicPr>
          <p:cNvPr id="3" name="Picture 2" descr="LPD-Sensor Module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9126" y="1113272"/>
            <a:ext cx="3138561" cy="1906067"/>
          </a:xfrm>
          <a:prstGeom prst="rect">
            <a:avLst/>
          </a:prstGeom>
        </p:spPr>
      </p:pic>
      <p:sp>
        <p:nvSpPr>
          <p:cNvPr id="16" name="Rectangle 15"/>
          <p:cNvSpPr txBox="1">
            <a:spLocks noChangeAspect="1" noChangeArrowheads="1"/>
          </p:cNvSpPr>
          <p:nvPr/>
        </p:nvSpPr>
        <p:spPr bwMode="auto">
          <a:xfrm>
            <a:off x="-141102" y="1099937"/>
            <a:ext cx="5888998" cy="370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0" rIns="91440" bIns="45720" numCol="1" anchor="t" anchorCtr="0" compatLnSpc="1">
            <a:prstTxWarp prst="textNoShape">
              <a:avLst/>
            </a:prstTxWarp>
          </a:bodyPr>
          <a:lstStyle>
            <a:lvl1pPr marL="298450" indent="-298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n"/>
              <a:defRPr sz="2400">
                <a:solidFill>
                  <a:schemeClr val="tx2"/>
                </a:solidFill>
                <a:latin typeface="+mn-lt"/>
                <a:ea typeface="+mn-ea"/>
                <a:cs typeface="ＭＳ Ｐゴシック" charset="-128"/>
              </a:defRPr>
            </a:lvl1pPr>
            <a:lvl2pPr marL="558800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400">
                <a:solidFill>
                  <a:schemeClr val="tx2"/>
                </a:solidFill>
                <a:latin typeface="+mn-lt"/>
                <a:ea typeface="+mn-ea"/>
              </a:defRPr>
            </a:lvl2pPr>
            <a:lvl3pPr marL="817563" indent="-2571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charset="2"/>
              <a:buChar char=""/>
              <a:defRPr sz="2400">
                <a:solidFill>
                  <a:schemeClr val="tx2"/>
                </a:solidFill>
                <a:latin typeface="+mn-lt"/>
                <a:ea typeface="+mn-ea"/>
              </a:defRPr>
            </a:lvl3pPr>
            <a:lvl4pPr marL="1077913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charset="2"/>
              <a:buChar char="§"/>
              <a:defRPr sz="2400">
                <a:solidFill>
                  <a:srgbClr val="100F2E"/>
                </a:solidFill>
                <a:latin typeface="+mn-lt"/>
                <a:ea typeface="+mn-ea"/>
              </a:defRPr>
            </a:lvl4pPr>
            <a:lvl5pPr marL="1312863" indent="-223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5pPr>
            <a:lvl6pPr marL="17700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6pPr>
            <a:lvl7pPr marL="22272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7pPr>
            <a:lvl8pPr marL="26844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8pPr>
            <a:lvl9pPr marL="31416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9pPr>
          </a:lstStyle>
          <a:p>
            <a:pPr marL="0" indent="0">
              <a:buSzPct val="100000"/>
              <a:buNone/>
            </a:pPr>
            <a:r>
              <a:rPr lang="en-US" sz="2200" b="1" dirty="0" smtClean="0">
                <a:solidFill>
                  <a:srgbClr val="FD930A"/>
                </a:solidFill>
              </a:rPr>
              <a:t>Example LPD Sensor Module</a:t>
            </a:r>
            <a:endParaRPr lang="en-GB" sz="2200" baseline="30000" dirty="0" smtClean="0">
              <a:solidFill>
                <a:srgbClr val="FD930A"/>
              </a:solidFill>
              <a:latin typeface="Arial" charset="0"/>
              <a:ea typeface="ＭＳ Ｐゴシック" charset="0"/>
              <a:sym typeface="Wingdings" charset="0"/>
            </a:endParaRPr>
          </a:p>
        </p:txBody>
      </p:sp>
      <p:sp>
        <p:nvSpPr>
          <p:cNvPr id="18" name="Content Placeholder 9"/>
          <p:cNvSpPr txBox="1">
            <a:spLocks/>
          </p:cNvSpPr>
          <p:nvPr/>
        </p:nvSpPr>
        <p:spPr bwMode="auto">
          <a:xfrm>
            <a:off x="5971209" y="2903026"/>
            <a:ext cx="3266859" cy="640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0" rIns="91440" bIns="45720" numCol="1" anchor="t" anchorCtr="0" compatLnSpc="1">
            <a:prstTxWarp prst="textNoShape">
              <a:avLst/>
            </a:prstTxWarp>
          </a:bodyPr>
          <a:lstStyle>
            <a:lvl1pPr marL="298450" indent="-298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n"/>
              <a:defRPr sz="2400">
                <a:solidFill>
                  <a:schemeClr val="tx2"/>
                </a:solidFill>
                <a:latin typeface="+mn-lt"/>
                <a:ea typeface="+mn-ea"/>
                <a:cs typeface="ＭＳ Ｐゴシック" charset="-128"/>
              </a:defRPr>
            </a:lvl1pPr>
            <a:lvl2pPr marL="558800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400">
                <a:solidFill>
                  <a:schemeClr val="tx2"/>
                </a:solidFill>
                <a:latin typeface="+mn-lt"/>
                <a:ea typeface="+mn-ea"/>
              </a:defRPr>
            </a:lvl2pPr>
            <a:lvl3pPr marL="817563" indent="-2571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charset="2"/>
              <a:buChar char=""/>
              <a:defRPr sz="2400">
                <a:solidFill>
                  <a:schemeClr val="tx2"/>
                </a:solidFill>
                <a:latin typeface="+mn-lt"/>
                <a:ea typeface="+mn-ea"/>
              </a:defRPr>
            </a:lvl3pPr>
            <a:lvl4pPr marL="1077913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charset="2"/>
              <a:buChar char="§"/>
              <a:defRPr sz="2400">
                <a:solidFill>
                  <a:srgbClr val="100F2E"/>
                </a:solidFill>
                <a:latin typeface="+mn-lt"/>
                <a:ea typeface="+mn-ea"/>
              </a:defRPr>
            </a:lvl4pPr>
            <a:lvl5pPr marL="1312863" indent="-223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5pPr>
            <a:lvl6pPr marL="17700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6pPr>
            <a:lvl7pPr marL="22272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7pPr>
            <a:lvl8pPr marL="26844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8pPr>
            <a:lvl9pPr marL="31416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9pPr>
          </a:lstStyle>
          <a:p>
            <a:pPr marL="0" indent="0" eaLnBrk="1" hangingPunct="1">
              <a:buNone/>
            </a:pPr>
            <a:r>
              <a:rPr lang="en-GB" sz="20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Wire bond and gold stud interconnect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50843" y="4588345"/>
            <a:ext cx="16931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b="1" dirty="0" smtClean="0">
                <a:solidFill>
                  <a:srgbClr val="FD930A"/>
                </a:solidFill>
              </a:rPr>
              <a:t>Si Interposer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579068" y="5054343"/>
            <a:ext cx="12272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600" b="1" dirty="0" smtClean="0">
                <a:solidFill>
                  <a:srgbClr val="FD930A"/>
                </a:solidFill>
              </a:rPr>
              <a:t>ASICs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921783" y="4693707"/>
            <a:ext cx="12585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b="1" dirty="0" smtClean="0">
                <a:solidFill>
                  <a:srgbClr val="FD930A"/>
                </a:solidFill>
              </a:rPr>
              <a:t>Si Sensor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277992" y="3873952"/>
            <a:ext cx="17489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b="1" dirty="0" smtClean="0">
                <a:solidFill>
                  <a:srgbClr val="FD930A"/>
                </a:solidFill>
              </a:rPr>
              <a:t>Sensor Module</a:t>
            </a:r>
          </a:p>
        </p:txBody>
      </p:sp>
      <p:sp>
        <p:nvSpPr>
          <p:cNvPr id="5" name="Freeform 4"/>
          <p:cNvSpPr/>
          <p:nvPr/>
        </p:nvSpPr>
        <p:spPr>
          <a:xfrm>
            <a:off x="705495" y="4249256"/>
            <a:ext cx="1865643" cy="845922"/>
          </a:xfrm>
          <a:custGeom>
            <a:avLst/>
            <a:gdLst>
              <a:gd name="connsiteX0" fmla="*/ 0 w 1865643"/>
              <a:gd name="connsiteY0" fmla="*/ 0 h 845922"/>
              <a:gd name="connsiteX1" fmla="*/ 1865643 w 1865643"/>
              <a:gd name="connsiteY1" fmla="*/ 344958 h 845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65643" h="845922">
                <a:moveTo>
                  <a:pt x="0" y="0"/>
                </a:moveTo>
                <a:cubicBezTo>
                  <a:pt x="561783" y="666396"/>
                  <a:pt x="1123567" y="1332792"/>
                  <a:pt x="1865643" y="344958"/>
                </a:cubicBezTo>
              </a:path>
            </a:pathLst>
          </a:custGeom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Font typeface="Wingdings" pitchFamily="2" charset="2"/>
              <a:buChar char="n"/>
              <a:tabLst/>
            </a:pPr>
            <a:endParaRPr kumimoji="0" lang="en-US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8" charset="-128"/>
            </a:endParaRPr>
          </a:p>
        </p:txBody>
      </p:sp>
      <p:sp>
        <p:nvSpPr>
          <p:cNvPr id="29" name="Freeform 28"/>
          <p:cNvSpPr/>
          <p:nvPr/>
        </p:nvSpPr>
        <p:spPr>
          <a:xfrm>
            <a:off x="80446" y="2320624"/>
            <a:ext cx="6096553" cy="3153324"/>
          </a:xfrm>
          <a:custGeom>
            <a:avLst/>
            <a:gdLst>
              <a:gd name="connsiteX0" fmla="*/ 0 w 3922889"/>
              <a:gd name="connsiteY0" fmla="*/ 877902 h 1315573"/>
              <a:gd name="connsiteX1" fmla="*/ 1284111 w 3922889"/>
              <a:gd name="connsiteY1" fmla="*/ 3013 h 1315573"/>
              <a:gd name="connsiteX2" fmla="*/ 2257778 w 3922889"/>
              <a:gd name="connsiteY2" fmla="*/ 1146013 h 1315573"/>
              <a:gd name="connsiteX3" fmla="*/ 3922889 w 3922889"/>
              <a:gd name="connsiteY3" fmla="*/ 793235 h 1315573"/>
              <a:gd name="connsiteX0" fmla="*/ 0 w 3922889"/>
              <a:gd name="connsiteY0" fmla="*/ 1022888 h 1164887"/>
              <a:gd name="connsiteX1" fmla="*/ 1284111 w 3922889"/>
              <a:gd name="connsiteY1" fmla="*/ 147999 h 1164887"/>
              <a:gd name="connsiteX2" fmla="*/ 2610555 w 3922889"/>
              <a:gd name="connsiteY2" fmla="*/ 77444 h 1164887"/>
              <a:gd name="connsiteX3" fmla="*/ 3922889 w 3922889"/>
              <a:gd name="connsiteY3" fmla="*/ 938221 h 1164887"/>
              <a:gd name="connsiteX0" fmla="*/ 0 w 3951112"/>
              <a:gd name="connsiteY0" fmla="*/ 1018841 h 1109698"/>
              <a:gd name="connsiteX1" fmla="*/ 1284111 w 3951112"/>
              <a:gd name="connsiteY1" fmla="*/ 143952 h 1109698"/>
              <a:gd name="connsiteX2" fmla="*/ 2610555 w 3951112"/>
              <a:gd name="connsiteY2" fmla="*/ 73397 h 1109698"/>
              <a:gd name="connsiteX3" fmla="*/ 3951112 w 3951112"/>
              <a:gd name="connsiteY3" fmla="*/ 877730 h 1109698"/>
              <a:gd name="connsiteX0" fmla="*/ 0 w 3951112"/>
              <a:gd name="connsiteY0" fmla="*/ 1029843 h 1029843"/>
              <a:gd name="connsiteX1" fmla="*/ 1284111 w 3951112"/>
              <a:gd name="connsiteY1" fmla="*/ 154954 h 1029843"/>
              <a:gd name="connsiteX2" fmla="*/ 2610555 w 3951112"/>
              <a:gd name="connsiteY2" fmla="*/ 84399 h 1029843"/>
              <a:gd name="connsiteX3" fmla="*/ 2624666 w 3951112"/>
              <a:gd name="connsiteY3" fmla="*/ 56175 h 1029843"/>
              <a:gd name="connsiteX4" fmla="*/ 3951112 w 3951112"/>
              <a:gd name="connsiteY4" fmla="*/ 888732 h 1029843"/>
              <a:gd name="connsiteX0" fmla="*/ 0 w 3951112"/>
              <a:gd name="connsiteY0" fmla="*/ 1030789 h 1030789"/>
              <a:gd name="connsiteX1" fmla="*/ 1284111 w 3951112"/>
              <a:gd name="connsiteY1" fmla="*/ 155900 h 1030789"/>
              <a:gd name="connsiteX2" fmla="*/ 2596444 w 3951112"/>
              <a:gd name="connsiteY2" fmla="*/ 184122 h 1030789"/>
              <a:gd name="connsiteX3" fmla="*/ 2610555 w 3951112"/>
              <a:gd name="connsiteY3" fmla="*/ 85345 h 1030789"/>
              <a:gd name="connsiteX4" fmla="*/ 2624666 w 3951112"/>
              <a:gd name="connsiteY4" fmla="*/ 57121 h 1030789"/>
              <a:gd name="connsiteX5" fmla="*/ 3951112 w 3951112"/>
              <a:gd name="connsiteY5" fmla="*/ 889678 h 1030789"/>
              <a:gd name="connsiteX0" fmla="*/ 0 w 3951112"/>
              <a:gd name="connsiteY0" fmla="*/ 1030789 h 1030789"/>
              <a:gd name="connsiteX1" fmla="*/ 874889 w 3951112"/>
              <a:gd name="connsiteY1" fmla="*/ 339344 h 1030789"/>
              <a:gd name="connsiteX2" fmla="*/ 2596444 w 3951112"/>
              <a:gd name="connsiteY2" fmla="*/ 184122 h 1030789"/>
              <a:gd name="connsiteX3" fmla="*/ 2610555 w 3951112"/>
              <a:gd name="connsiteY3" fmla="*/ 85345 h 1030789"/>
              <a:gd name="connsiteX4" fmla="*/ 2624666 w 3951112"/>
              <a:gd name="connsiteY4" fmla="*/ 57121 h 1030789"/>
              <a:gd name="connsiteX5" fmla="*/ 3951112 w 3951112"/>
              <a:gd name="connsiteY5" fmla="*/ 889678 h 1030789"/>
              <a:gd name="connsiteX0" fmla="*/ 0 w 3951112"/>
              <a:gd name="connsiteY0" fmla="*/ 1030789 h 1030789"/>
              <a:gd name="connsiteX1" fmla="*/ 874889 w 3951112"/>
              <a:gd name="connsiteY1" fmla="*/ 339344 h 1030789"/>
              <a:gd name="connsiteX2" fmla="*/ 2596444 w 3951112"/>
              <a:gd name="connsiteY2" fmla="*/ 184122 h 1030789"/>
              <a:gd name="connsiteX3" fmla="*/ 2610555 w 3951112"/>
              <a:gd name="connsiteY3" fmla="*/ 85345 h 1030789"/>
              <a:gd name="connsiteX4" fmla="*/ 2624666 w 3951112"/>
              <a:gd name="connsiteY4" fmla="*/ 57121 h 1030789"/>
              <a:gd name="connsiteX5" fmla="*/ 3951112 w 3951112"/>
              <a:gd name="connsiteY5" fmla="*/ 889678 h 1030789"/>
              <a:gd name="connsiteX0" fmla="*/ 0 w 3951112"/>
              <a:gd name="connsiteY0" fmla="*/ 1030789 h 1030789"/>
              <a:gd name="connsiteX1" fmla="*/ 804333 w 3951112"/>
              <a:gd name="connsiteY1" fmla="*/ 212344 h 1030789"/>
              <a:gd name="connsiteX2" fmla="*/ 2596444 w 3951112"/>
              <a:gd name="connsiteY2" fmla="*/ 184122 h 1030789"/>
              <a:gd name="connsiteX3" fmla="*/ 2610555 w 3951112"/>
              <a:gd name="connsiteY3" fmla="*/ 85345 h 1030789"/>
              <a:gd name="connsiteX4" fmla="*/ 2624666 w 3951112"/>
              <a:gd name="connsiteY4" fmla="*/ 57121 h 1030789"/>
              <a:gd name="connsiteX5" fmla="*/ 3951112 w 3951112"/>
              <a:gd name="connsiteY5" fmla="*/ 889678 h 1030789"/>
              <a:gd name="connsiteX0" fmla="*/ 0 w 3951112"/>
              <a:gd name="connsiteY0" fmla="*/ 1030789 h 1030789"/>
              <a:gd name="connsiteX1" fmla="*/ 804333 w 3951112"/>
              <a:gd name="connsiteY1" fmla="*/ 212344 h 1030789"/>
              <a:gd name="connsiteX2" fmla="*/ 2596444 w 3951112"/>
              <a:gd name="connsiteY2" fmla="*/ 184122 h 1030789"/>
              <a:gd name="connsiteX3" fmla="*/ 2610555 w 3951112"/>
              <a:gd name="connsiteY3" fmla="*/ 85345 h 1030789"/>
              <a:gd name="connsiteX4" fmla="*/ 2624666 w 3951112"/>
              <a:gd name="connsiteY4" fmla="*/ 57121 h 1030789"/>
              <a:gd name="connsiteX5" fmla="*/ 3951112 w 3951112"/>
              <a:gd name="connsiteY5" fmla="*/ 889678 h 1030789"/>
              <a:gd name="connsiteX0" fmla="*/ 0 w 3951112"/>
              <a:gd name="connsiteY0" fmla="*/ 1030789 h 1030789"/>
              <a:gd name="connsiteX1" fmla="*/ 508000 w 3951112"/>
              <a:gd name="connsiteY1" fmla="*/ 522788 h 1030789"/>
              <a:gd name="connsiteX2" fmla="*/ 2596444 w 3951112"/>
              <a:gd name="connsiteY2" fmla="*/ 184122 h 1030789"/>
              <a:gd name="connsiteX3" fmla="*/ 2610555 w 3951112"/>
              <a:gd name="connsiteY3" fmla="*/ 85345 h 1030789"/>
              <a:gd name="connsiteX4" fmla="*/ 2624666 w 3951112"/>
              <a:gd name="connsiteY4" fmla="*/ 57121 h 1030789"/>
              <a:gd name="connsiteX5" fmla="*/ 3951112 w 3951112"/>
              <a:gd name="connsiteY5" fmla="*/ 889678 h 1030789"/>
              <a:gd name="connsiteX0" fmla="*/ 0 w 3951112"/>
              <a:gd name="connsiteY0" fmla="*/ 1312646 h 1312646"/>
              <a:gd name="connsiteX1" fmla="*/ 508000 w 3951112"/>
              <a:gd name="connsiteY1" fmla="*/ 804645 h 1312646"/>
              <a:gd name="connsiteX2" fmla="*/ 1622777 w 3951112"/>
              <a:gd name="connsiteY2" fmla="*/ 313 h 1312646"/>
              <a:gd name="connsiteX3" fmla="*/ 2610555 w 3951112"/>
              <a:gd name="connsiteY3" fmla="*/ 367202 h 1312646"/>
              <a:gd name="connsiteX4" fmla="*/ 2624666 w 3951112"/>
              <a:gd name="connsiteY4" fmla="*/ 338978 h 1312646"/>
              <a:gd name="connsiteX5" fmla="*/ 3951112 w 3951112"/>
              <a:gd name="connsiteY5" fmla="*/ 1171535 h 1312646"/>
              <a:gd name="connsiteX0" fmla="*/ 0 w 3951112"/>
              <a:gd name="connsiteY0" fmla="*/ 1323852 h 1323852"/>
              <a:gd name="connsiteX1" fmla="*/ 508000 w 3951112"/>
              <a:gd name="connsiteY1" fmla="*/ 815851 h 1323852"/>
              <a:gd name="connsiteX2" fmla="*/ 1241777 w 3951112"/>
              <a:gd name="connsiteY2" fmla="*/ 265519 h 1323852"/>
              <a:gd name="connsiteX3" fmla="*/ 1622777 w 3951112"/>
              <a:gd name="connsiteY3" fmla="*/ 11519 h 1323852"/>
              <a:gd name="connsiteX4" fmla="*/ 2610555 w 3951112"/>
              <a:gd name="connsiteY4" fmla="*/ 378408 h 1323852"/>
              <a:gd name="connsiteX5" fmla="*/ 2624666 w 3951112"/>
              <a:gd name="connsiteY5" fmla="*/ 350184 h 1323852"/>
              <a:gd name="connsiteX6" fmla="*/ 3951112 w 3951112"/>
              <a:gd name="connsiteY6" fmla="*/ 1182741 h 1323852"/>
              <a:gd name="connsiteX0" fmla="*/ 0 w 3951112"/>
              <a:gd name="connsiteY0" fmla="*/ 1323852 h 1323852"/>
              <a:gd name="connsiteX1" fmla="*/ 508000 w 3951112"/>
              <a:gd name="connsiteY1" fmla="*/ 815851 h 1323852"/>
              <a:gd name="connsiteX2" fmla="*/ 1241777 w 3951112"/>
              <a:gd name="connsiteY2" fmla="*/ 265519 h 1323852"/>
              <a:gd name="connsiteX3" fmla="*/ 1622777 w 3951112"/>
              <a:gd name="connsiteY3" fmla="*/ 11519 h 1323852"/>
              <a:gd name="connsiteX4" fmla="*/ 2610555 w 3951112"/>
              <a:gd name="connsiteY4" fmla="*/ 378408 h 1323852"/>
              <a:gd name="connsiteX5" fmla="*/ 2624666 w 3951112"/>
              <a:gd name="connsiteY5" fmla="*/ 350184 h 1323852"/>
              <a:gd name="connsiteX6" fmla="*/ 3951112 w 3951112"/>
              <a:gd name="connsiteY6" fmla="*/ 1182741 h 1323852"/>
              <a:gd name="connsiteX0" fmla="*/ 0 w 3951112"/>
              <a:gd name="connsiteY0" fmla="*/ 1221052 h 1221052"/>
              <a:gd name="connsiteX1" fmla="*/ 508000 w 3951112"/>
              <a:gd name="connsiteY1" fmla="*/ 713051 h 1221052"/>
              <a:gd name="connsiteX2" fmla="*/ 1241777 w 3951112"/>
              <a:gd name="connsiteY2" fmla="*/ 162719 h 1221052"/>
              <a:gd name="connsiteX3" fmla="*/ 2342443 w 3951112"/>
              <a:gd name="connsiteY3" fmla="*/ 21608 h 1221052"/>
              <a:gd name="connsiteX4" fmla="*/ 2610555 w 3951112"/>
              <a:gd name="connsiteY4" fmla="*/ 275608 h 1221052"/>
              <a:gd name="connsiteX5" fmla="*/ 2624666 w 3951112"/>
              <a:gd name="connsiteY5" fmla="*/ 247384 h 1221052"/>
              <a:gd name="connsiteX6" fmla="*/ 3951112 w 3951112"/>
              <a:gd name="connsiteY6" fmla="*/ 1079941 h 1221052"/>
              <a:gd name="connsiteX0" fmla="*/ 0 w 3951112"/>
              <a:gd name="connsiteY0" fmla="*/ 1250639 h 1250639"/>
              <a:gd name="connsiteX1" fmla="*/ 508000 w 3951112"/>
              <a:gd name="connsiteY1" fmla="*/ 742638 h 1250639"/>
              <a:gd name="connsiteX2" fmla="*/ 1157110 w 3951112"/>
              <a:gd name="connsiteY2" fmla="*/ 93529 h 1250639"/>
              <a:gd name="connsiteX3" fmla="*/ 2342443 w 3951112"/>
              <a:gd name="connsiteY3" fmla="*/ 51195 h 1250639"/>
              <a:gd name="connsiteX4" fmla="*/ 2610555 w 3951112"/>
              <a:gd name="connsiteY4" fmla="*/ 305195 h 1250639"/>
              <a:gd name="connsiteX5" fmla="*/ 2624666 w 3951112"/>
              <a:gd name="connsiteY5" fmla="*/ 276971 h 1250639"/>
              <a:gd name="connsiteX6" fmla="*/ 3951112 w 3951112"/>
              <a:gd name="connsiteY6" fmla="*/ 1109528 h 1250639"/>
              <a:gd name="connsiteX0" fmla="*/ 0 w 3951112"/>
              <a:gd name="connsiteY0" fmla="*/ 1221052 h 1221052"/>
              <a:gd name="connsiteX1" fmla="*/ 508000 w 3951112"/>
              <a:gd name="connsiteY1" fmla="*/ 713051 h 1221052"/>
              <a:gd name="connsiteX2" fmla="*/ 1255888 w 3951112"/>
              <a:gd name="connsiteY2" fmla="*/ 162720 h 1221052"/>
              <a:gd name="connsiteX3" fmla="*/ 2342443 w 3951112"/>
              <a:gd name="connsiteY3" fmla="*/ 21608 h 1221052"/>
              <a:gd name="connsiteX4" fmla="*/ 2610555 w 3951112"/>
              <a:gd name="connsiteY4" fmla="*/ 275608 h 1221052"/>
              <a:gd name="connsiteX5" fmla="*/ 2624666 w 3951112"/>
              <a:gd name="connsiteY5" fmla="*/ 247384 h 1221052"/>
              <a:gd name="connsiteX6" fmla="*/ 3951112 w 3951112"/>
              <a:gd name="connsiteY6" fmla="*/ 1079941 h 1221052"/>
              <a:gd name="connsiteX0" fmla="*/ 0 w 3951112"/>
              <a:gd name="connsiteY0" fmla="*/ 1221052 h 1221052"/>
              <a:gd name="connsiteX1" fmla="*/ 508000 w 3951112"/>
              <a:gd name="connsiteY1" fmla="*/ 713051 h 1221052"/>
              <a:gd name="connsiteX2" fmla="*/ 1255888 w 3951112"/>
              <a:gd name="connsiteY2" fmla="*/ 162720 h 1221052"/>
              <a:gd name="connsiteX3" fmla="*/ 2342443 w 3951112"/>
              <a:gd name="connsiteY3" fmla="*/ 21608 h 1221052"/>
              <a:gd name="connsiteX4" fmla="*/ 2610555 w 3951112"/>
              <a:gd name="connsiteY4" fmla="*/ 275608 h 1221052"/>
              <a:gd name="connsiteX5" fmla="*/ 2624666 w 3951112"/>
              <a:gd name="connsiteY5" fmla="*/ 247384 h 1221052"/>
              <a:gd name="connsiteX6" fmla="*/ 3951112 w 3951112"/>
              <a:gd name="connsiteY6" fmla="*/ 1079941 h 1221052"/>
              <a:gd name="connsiteX0" fmla="*/ 0 w 3951112"/>
              <a:gd name="connsiteY0" fmla="*/ 1221052 h 1221052"/>
              <a:gd name="connsiteX1" fmla="*/ 508000 w 3951112"/>
              <a:gd name="connsiteY1" fmla="*/ 713051 h 1221052"/>
              <a:gd name="connsiteX2" fmla="*/ 1255888 w 3951112"/>
              <a:gd name="connsiteY2" fmla="*/ 162720 h 1221052"/>
              <a:gd name="connsiteX3" fmla="*/ 2342443 w 3951112"/>
              <a:gd name="connsiteY3" fmla="*/ 21608 h 1221052"/>
              <a:gd name="connsiteX4" fmla="*/ 2610555 w 3951112"/>
              <a:gd name="connsiteY4" fmla="*/ 275608 h 1221052"/>
              <a:gd name="connsiteX5" fmla="*/ 2624666 w 3951112"/>
              <a:gd name="connsiteY5" fmla="*/ 247384 h 1221052"/>
              <a:gd name="connsiteX6" fmla="*/ 3951112 w 3951112"/>
              <a:gd name="connsiteY6" fmla="*/ 1079941 h 1221052"/>
              <a:gd name="connsiteX0" fmla="*/ 0 w 3951112"/>
              <a:gd name="connsiteY0" fmla="*/ 1229761 h 1229761"/>
              <a:gd name="connsiteX1" fmla="*/ 508000 w 3951112"/>
              <a:gd name="connsiteY1" fmla="*/ 721760 h 1229761"/>
              <a:gd name="connsiteX2" fmla="*/ 1326443 w 3951112"/>
              <a:gd name="connsiteY2" fmla="*/ 129095 h 1229761"/>
              <a:gd name="connsiteX3" fmla="*/ 2342443 w 3951112"/>
              <a:gd name="connsiteY3" fmla="*/ 30317 h 1229761"/>
              <a:gd name="connsiteX4" fmla="*/ 2610555 w 3951112"/>
              <a:gd name="connsiteY4" fmla="*/ 284317 h 1229761"/>
              <a:gd name="connsiteX5" fmla="*/ 2624666 w 3951112"/>
              <a:gd name="connsiteY5" fmla="*/ 256093 h 1229761"/>
              <a:gd name="connsiteX6" fmla="*/ 3951112 w 3951112"/>
              <a:gd name="connsiteY6" fmla="*/ 1088650 h 1229761"/>
              <a:gd name="connsiteX0" fmla="*/ 0 w 3951112"/>
              <a:gd name="connsiteY0" fmla="*/ 1229761 h 1229761"/>
              <a:gd name="connsiteX1" fmla="*/ 508000 w 3951112"/>
              <a:gd name="connsiteY1" fmla="*/ 721760 h 1229761"/>
              <a:gd name="connsiteX2" fmla="*/ 1326443 w 3951112"/>
              <a:gd name="connsiteY2" fmla="*/ 129095 h 1229761"/>
              <a:gd name="connsiteX3" fmla="*/ 2342443 w 3951112"/>
              <a:gd name="connsiteY3" fmla="*/ 30317 h 1229761"/>
              <a:gd name="connsiteX4" fmla="*/ 2610555 w 3951112"/>
              <a:gd name="connsiteY4" fmla="*/ 284317 h 1229761"/>
              <a:gd name="connsiteX5" fmla="*/ 2624666 w 3951112"/>
              <a:gd name="connsiteY5" fmla="*/ 256093 h 1229761"/>
              <a:gd name="connsiteX6" fmla="*/ 3951112 w 3951112"/>
              <a:gd name="connsiteY6" fmla="*/ 1088650 h 1229761"/>
              <a:gd name="connsiteX0" fmla="*/ 0 w 3951112"/>
              <a:gd name="connsiteY0" fmla="*/ 1229761 h 1229761"/>
              <a:gd name="connsiteX1" fmla="*/ 508000 w 3951112"/>
              <a:gd name="connsiteY1" fmla="*/ 721760 h 1229761"/>
              <a:gd name="connsiteX2" fmla="*/ 1326443 w 3951112"/>
              <a:gd name="connsiteY2" fmla="*/ 129095 h 1229761"/>
              <a:gd name="connsiteX3" fmla="*/ 2342443 w 3951112"/>
              <a:gd name="connsiteY3" fmla="*/ 30317 h 1229761"/>
              <a:gd name="connsiteX4" fmla="*/ 2610555 w 3951112"/>
              <a:gd name="connsiteY4" fmla="*/ 284317 h 1229761"/>
              <a:gd name="connsiteX5" fmla="*/ 2624666 w 3951112"/>
              <a:gd name="connsiteY5" fmla="*/ 256093 h 1229761"/>
              <a:gd name="connsiteX6" fmla="*/ 3951112 w 3951112"/>
              <a:gd name="connsiteY6" fmla="*/ 1088650 h 1229761"/>
              <a:gd name="connsiteX0" fmla="*/ 0 w 3951112"/>
              <a:gd name="connsiteY0" fmla="*/ 1303450 h 1303450"/>
              <a:gd name="connsiteX1" fmla="*/ 508000 w 3951112"/>
              <a:gd name="connsiteY1" fmla="*/ 795449 h 1303450"/>
              <a:gd name="connsiteX2" fmla="*/ 1665110 w 3951112"/>
              <a:gd name="connsiteY2" fmla="*/ 61673 h 1303450"/>
              <a:gd name="connsiteX3" fmla="*/ 2342443 w 3951112"/>
              <a:gd name="connsiteY3" fmla="*/ 104006 h 1303450"/>
              <a:gd name="connsiteX4" fmla="*/ 2610555 w 3951112"/>
              <a:gd name="connsiteY4" fmla="*/ 358006 h 1303450"/>
              <a:gd name="connsiteX5" fmla="*/ 2624666 w 3951112"/>
              <a:gd name="connsiteY5" fmla="*/ 329782 h 1303450"/>
              <a:gd name="connsiteX6" fmla="*/ 3951112 w 3951112"/>
              <a:gd name="connsiteY6" fmla="*/ 1162339 h 1303450"/>
              <a:gd name="connsiteX0" fmla="*/ 0 w 3951112"/>
              <a:gd name="connsiteY0" fmla="*/ 1272096 h 1272096"/>
              <a:gd name="connsiteX1" fmla="*/ 508000 w 3951112"/>
              <a:gd name="connsiteY1" fmla="*/ 764095 h 1272096"/>
              <a:gd name="connsiteX2" fmla="*/ 1665110 w 3951112"/>
              <a:gd name="connsiteY2" fmla="*/ 30319 h 1272096"/>
              <a:gd name="connsiteX3" fmla="*/ 2342443 w 3951112"/>
              <a:gd name="connsiteY3" fmla="*/ 72652 h 1272096"/>
              <a:gd name="connsiteX4" fmla="*/ 2610555 w 3951112"/>
              <a:gd name="connsiteY4" fmla="*/ 326652 h 1272096"/>
              <a:gd name="connsiteX5" fmla="*/ 2624666 w 3951112"/>
              <a:gd name="connsiteY5" fmla="*/ 298428 h 1272096"/>
              <a:gd name="connsiteX6" fmla="*/ 3951112 w 3951112"/>
              <a:gd name="connsiteY6" fmla="*/ 1130985 h 1272096"/>
              <a:gd name="connsiteX0" fmla="*/ 0 w 3951112"/>
              <a:gd name="connsiteY0" fmla="*/ 1272096 h 1272096"/>
              <a:gd name="connsiteX1" fmla="*/ 508000 w 3951112"/>
              <a:gd name="connsiteY1" fmla="*/ 764095 h 1272096"/>
              <a:gd name="connsiteX2" fmla="*/ 1665110 w 3951112"/>
              <a:gd name="connsiteY2" fmla="*/ 30319 h 1272096"/>
              <a:gd name="connsiteX3" fmla="*/ 2342443 w 3951112"/>
              <a:gd name="connsiteY3" fmla="*/ 72652 h 1272096"/>
              <a:gd name="connsiteX4" fmla="*/ 2610555 w 3951112"/>
              <a:gd name="connsiteY4" fmla="*/ 326652 h 1272096"/>
              <a:gd name="connsiteX5" fmla="*/ 2624666 w 3951112"/>
              <a:gd name="connsiteY5" fmla="*/ 298428 h 1272096"/>
              <a:gd name="connsiteX6" fmla="*/ 3951112 w 3951112"/>
              <a:gd name="connsiteY6" fmla="*/ 1130985 h 1272096"/>
              <a:gd name="connsiteX0" fmla="*/ 0 w 3951112"/>
              <a:gd name="connsiteY0" fmla="*/ 1272096 h 1272096"/>
              <a:gd name="connsiteX1" fmla="*/ 282221 w 3951112"/>
              <a:gd name="connsiteY1" fmla="*/ 1018097 h 1272096"/>
              <a:gd name="connsiteX2" fmla="*/ 508000 w 3951112"/>
              <a:gd name="connsiteY2" fmla="*/ 764095 h 1272096"/>
              <a:gd name="connsiteX3" fmla="*/ 1665110 w 3951112"/>
              <a:gd name="connsiteY3" fmla="*/ 30319 h 1272096"/>
              <a:gd name="connsiteX4" fmla="*/ 2342443 w 3951112"/>
              <a:gd name="connsiteY4" fmla="*/ 72652 h 1272096"/>
              <a:gd name="connsiteX5" fmla="*/ 2610555 w 3951112"/>
              <a:gd name="connsiteY5" fmla="*/ 326652 h 1272096"/>
              <a:gd name="connsiteX6" fmla="*/ 2624666 w 3951112"/>
              <a:gd name="connsiteY6" fmla="*/ 298428 h 1272096"/>
              <a:gd name="connsiteX7" fmla="*/ 3951112 w 3951112"/>
              <a:gd name="connsiteY7" fmla="*/ 1130985 h 1272096"/>
              <a:gd name="connsiteX0" fmla="*/ 1583486 w 5534598"/>
              <a:gd name="connsiteY0" fmla="*/ 1486664 h 1486664"/>
              <a:gd name="connsiteX1" fmla="*/ 3040 w 5534598"/>
              <a:gd name="connsiteY1" fmla="*/ 4998 h 1486664"/>
              <a:gd name="connsiteX2" fmla="*/ 2091486 w 5534598"/>
              <a:gd name="connsiteY2" fmla="*/ 978663 h 1486664"/>
              <a:gd name="connsiteX3" fmla="*/ 3248596 w 5534598"/>
              <a:gd name="connsiteY3" fmla="*/ 244887 h 1486664"/>
              <a:gd name="connsiteX4" fmla="*/ 3925929 w 5534598"/>
              <a:gd name="connsiteY4" fmla="*/ 287220 h 1486664"/>
              <a:gd name="connsiteX5" fmla="*/ 4194041 w 5534598"/>
              <a:gd name="connsiteY5" fmla="*/ 541220 h 1486664"/>
              <a:gd name="connsiteX6" fmla="*/ 4208152 w 5534598"/>
              <a:gd name="connsiteY6" fmla="*/ 512996 h 1486664"/>
              <a:gd name="connsiteX7" fmla="*/ 5534598 w 5534598"/>
              <a:gd name="connsiteY7" fmla="*/ 1345553 h 1486664"/>
              <a:gd name="connsiteX0" fmla="*/ 0 w 3951112"/>
              <a:gd name="connsiteY0" fmla="*/ 1272096 h 1272096"/>
              <a:gd name="connsiteX1" fmla="*/ 508000 w 3951112"/>
              <a:gd name="connsiteY1" fmla="*/ 764095 h 1272096"/>
              <a:gd name="connsiteX2" fmla="*/ 1665110 w 3951112"/>
              <a:gd name="connsiteY2" fmla="*/ 30319 h 1272096"/>
              <a:gd name="connsiteX3" fmla="*/ 2342443 w 3951112"/>
              <a:gd name="connsiteY3" fmla="*/ 72652 h 1272096"/>
              <a:gd name="connsiteX4" fmla="*/ 2610555 w 3951112"/>
              <a:gd name="connsiteY4" fmla="*/ 326652 h 1272096"/>
              <a:gd name="connsiteX5" fmla="*/ 2624666 w 3951112"/>
              <a:gd name="connsiteY5" fmla="*/ 298428 h 1272096"/>
              <a:gd name="connsiteX6" fmla="*/ 3951112 w 3951112"/>
              <a:gd name="connsiteY6" fmla="*/ 1130985 h 1272096"/>
              <a:gd name="connsiteX0" fmla="*/ 0 w 3951112"/>
              <a:gd name="connsiteY0" fmla="*/ 1272096 h 1272096"/>
              <a:gd name="connsiteX1" fmla="*/ 508000 w 3951112"/>
              <a:gd name="connsiteY1" fmla="*/ 764095 h 1272096"/>
              <a:gd name="connsiteX2" fmla="*/ 1665110 w 3951112"/>
              <a:gd name="connsiteY2" fmla="*/ 30319 h 1272096"/>
              <a:gd name="connsiteX3" fmla="*/ 2342443 w 3951112"/>
              <a:gd name="connsiteY3" fmla="*/ 72652 h 1272096"/>
              <a:gd name="connsiteX4" fmla="*/ 2610555 w 3951112"/>
              <a:gd name="connsiteY4" fmla="*/ 326652 h 1272096"/>
              <a:gd name="connsiteX5" fmla="*/ 2624666 w 3951112"/>
              <a:gd name="connsiteY5" fmla="*/ 298428 h 1272096"/>
              <a:gd name="connsiteX6" fmla="*/ 3951112 w 3951112"/>
              <a:gd name="connsiteY6" fmla="*/ 1130985 h 1272096"/>
              <a:gd name="connsiteX0" fmla="*/ 0 w 3951112"/>
              <a:gd name="connsiteY0" fmla="*/ 1272096 h 1272096"/>
              <a:gd name="connsiteX1" fmla="*/ 508000 w 3951112"/>
              <a:gd name="connsiteY1" fmla="*/ 764095 h 1272096"/>
              <a:gd name="connsiteX2" fmla="*/ 1665110 w 3951112"/>
              <a:gd name="connsiteY2" fmla="*/ 30319 h 1272096"/>
              <a:gd name="connsiteX3" fmla="*/ 2342443 w 3951112"/>
              <a:gd name="connsiteY3" fmla="*/ 72652 h 1272096"/>
              <a:gd name="connsiteX4" fmla="*/ 2610555 w 3951112"/>
              <a:gd name="connsiteY4" fmla="*/ 326652 h 1272096"/>
              <a:gd name="connsiteX5" fmla="*/ 2624666 w 3951112"/>
              <a:gd name="connsiteY5" fmla="*/ 298428 h 1272096"/>
              <a:gd name="connsiteX6" fmla="*/ 3951112 w 3951112"/>
              <a:gd name="connsiteY6" fmla="*/ 1130985 h 1272096"/>
              <a:gd name="connsiteX0" fmla="*/ 0 w 3951112"/>
              <a:gd name="connsiteY0" fmla="*/ 1272096 h 1272096"/>
              <a:gd name="connsiteX1" fmla="*/ 508000 w 3951112"/>
              <a:gd name="connsiteY1" fmla="*/ 764095 h 1272096"/>
              <a:gd name="connsiteX2" fmla="*/ 1665110 w 3951112"/>
              <a:gd name="connsiteY2" fmla="*/ 30319 h 1272096"/>
              <a:gd name="connsiteX3" fmla="*/ 2342443 w 3951112"/>
              <a:gd name="connsiteY3" fmla="*/ 72652 h 1272096"/>
              <a:gd name="connsiteX4" fmla="*/ 2610555 w 3951112"/>
              <a:gd name="connsiteY4" fmla="*/ 326652 h 1272096"/>
              <a:gd name="connsiteX5" fmla="*/ 2624666 w 3951112"/>
              <a:gd name="connsiteY5" fmla="*/ 298428 h 1272096"/>
              <a:gd name="connsiteX6" fmla="*/ 3951112 w 3951112"/>
              <a:gd name="connsiteY6" fmla="*/ 1130985 h 1272096"/>
              <a:gd name="connsiteX0" fmla="*/ 0 w 3951112"/>
              <a:gd name="connsiteY0" fmla="*/ 1272096 h 1272096"/>
              <a:gd name="connsiteX1" fmla="*/ 508000 w 3951112"/>
              <a:gd name="connsiteY1" fmla="*/ 764095 h 1272096"/>
              <a:gd name="connsiteX2" fmla="*/ 1665110 w 3951112"/>
              <a:gd name="connsiteY2" fmla="*/ 30319 h 1272096"/>
              <a:gd name="connsiteX3" fmla="*/ 2342443 w 3951112"/>
              <a:gd name="connsiteY3" fmla="*/ 72652 h 1272096"/>
              <a:gd name="connsiteX4" fmla="*/ 2610555 w 3951112"/>
              <a:gd name="connsiteY4" fmla="*/ 326652 h 1272096"/>
              <a:gd name="connsiteX5" fmla="*/ 2624666 w 3951112"/>
              <a:gd name="connsiteY5" fmla="*/ 298428 h 1272096"/>
              <a:gd name="connsiteX6" fmla="*/ 3951112 w 3951112"/>
              <a:gd name="connsiteY6" fmla="*/ 1130985 h 1272096"/>
              <a:gd name="connsiteX0" fmla="*/ 0 w 3951112"/>
              <a:gd name="connsiteY0" fmla="*/ 1272096 h 1272096"/>
              <a:gd name="connsiteX1" fmla="*/ 508000 w 3951112"/>
              <a:gd name="connsiteY1" fmla="*/ 764095 h 1272096"/>
              <a:gd name="connsiteX2" fmla="*/ 1665110 w 3951112"/>
              <a:gd name="connsiteY2" fmla="*/ 30319 h 1272096"/>
              <a:gd name="connsiteX3" fmla="*/ 2342443 w 3951112"/>
              <a:gd name="connsiteY3" fmla="*/ 72652 h 1272096"/>
              <a:gd name="connsiteX4" fmla="*/ 2610555 w 3951112"/>
              <a:gd name="connsiteY4" fmla="*/ 326652 h 1272096"/>
              <a:gd name="connsiteX5" fmla="*/ 2624666 w 3951112"/>
              <a:gd name="connsiteY5" fmla="*/ 298428 h 1272096"/>
              <a:gd name="connsiteX6" fmla="*/ 3951112 w 3951112"/>
              <a:gd name="connsiteY6" fmla="*/ 1130985 h 1272096"/>
              <a:gd name="connsiteX0" fmla="*/ 0 w 3951112"/>
              <a:gd name="connsiteY0" fmla="*/ 1218008 h 1218008"/>
              <a:gd name="connsiteX1" fmla="*/ 508000 w 3951112"/>
              <a:gd name="connsiteY1" fmla="*/ 710007 h 1218008"/>
              <a:gd name="connsiteX2" fmla="*/ 1608665 w 3951112"/>
              <a:gd name="connsiteY2" fmla="*/ 117342 h 1218008"/>
              <a:gd name="connsiteX3" fmla="*/ 2342443 w 3951112"/>
              <a:gd name="connsiteY3" fmla="*/ 18564 h 1218008"/>
              <a:gd name="connsiteX4" fmla="*/ 2610555 w 3951112"/>
              <a:gd name="connsiteY4" fmla="*/ 272564 h 1218008"/>
              <a:gd name="connsiteX5" fmla="*/ 2624666 w 3951112"/>
              <a:gd name="connsiteY5" fmla="*/ 244340 h 1218008"/>
              <a:gd name="connsiteX6" fmla="*/ 3951112 w 3951112"/>
              <a:gd name="connsiteY6" fmla="*/ 1076897 h 1218008"/>
              <a:gd name="connsiteX0" fmla="*/ 0 w 3951112"/>
              <a:gd name="connsiteY0" fmla="*/ 1218008 h 1218008"/>
              <a:gd name="connsiteX1" fmla="*/ 508000 w 3951112"/>
              <a:gd name="connsiteY1" fmla="*/ 710007 h 1218008"/>
              <a:gd name="connsiteX2" fmla="*/ 1608665 w 3951112"/>
              <a:gd name="connsiteY2" fmla="*/ 117342 h 1218008"/>
              <a:gd name="connsiteX3" fmla="*/ 2342443 w 3951112"/>
              <a:gd name="connsiteY3" fmla="*/ 18564 h 1218008"/>
              <a:gd name="connsiteX4" fmla="*/ 2610555 w 3951112"/>
              <a:gd name="connsiteY4" fmla="*/ 272564 h 1218008"/>
              <a:gd name="connsiteX5" fmla="*/ 3951112 w 3951112"/>
              <a:gd name="connsiteY5" fmla="*/ 1076897 h 1218008"/>
              <a:gd name="connsiteX0" fmla="*/ 0 w 3951112"/>
              <a:gd name="connsiteY0" fmla="*/ 1129833 h 1129833"/>
              <a:gd name="connsiteX1" fmla="*/ 508000 w 3951112"/>
              <a:gd name="connsiteY1" fmla="*/ 621832 h 1129833"/>
              <a:gd name="connsiteX2" fmla="*/ 1608665 w 3951112"/>
              <a:gd name="connsiteY2" fmla="*/ 29167 h 1129833"/>
              <a:gd name="connsiteX3" fmla="*/ 2610555 w 3951112"/>
              <a:gd name="connsiteY3" fmla="*/ 184389 h 1129833"/>
              <a:gd name="connsiteX4" fmla="*/ 3951112 w 3951112"/>
              <a:gd name="connsiteY4" fmla="*/ 988722 h 1129833"/>
              <a:gd name="connsiteX0" fmla="*/ 0 w 3951112"/>
              <a:gd name="connsiteY0" fmla="*/ 1132648 h 1132648"/>
              <a:gd name="connsiteX1" fmla="*/ 508000 w 3951112"/>
              <a:gd name="connsiteY1" fmla="*/ 624647 h 1132648"/>
              <a:gd name="connsiteX2" fmla="*/ 1608665 w 3951112"/>
              <a:gd name="connsiteY2" fmla="*/ 31982 h 1132648"/>
              <a:gd name="connsiteX3" fmla="*/ 2610555 w 3951112"/>
              <a:gd name="connsiteY3" fmla="*/ 187204 h 1132648"/>
              <a:gd name="connsiteX4" fmla="*/ 3951112 w 3951112"/>
              <a:gd name="connsiteY4" fmla="*/ 991537 h 1132648"/>
              <a:gd name="connsiteX0" fmla="*/ 0 w 4064001"/>
              <a:gd name="connsiteY0" fmla="*/ 1293038 h 1293038"/>
              <a:gd name="connsiteX1" fmla="*/ 508000 w 4064001"/>
              <a:gd name="connsiteY1" fmla="*/ 785037 h 1293038"/>
              <a:gd name="connsiteX2" fmla="*/ 1608665 w 4064001"/>
              <a:gd name="connsiteY2" fmla="*/ 192372 h 1293038"/>
              <a:gd name="connsiteX3" fmla="*/ 2610555 w 4064001"/>
              <a:gd name="connsiteY3" fmla="*/ 347594 h 1293038"/>
              <a:gd name="connsiteX4" fmla="*/ 4064001 w 4064001"/>
              <a:gd name="connsiteY4" fmla="*/ 37149 h 1293038"/>
              <a:gd name="connsiteX0" fmla="*/ 0 w 4064001"/>
              <a:gd name="connsiteY0" fmla="*/ 1328860 h 1328860"/>
              <a:gd name="connsiteX1" fmla="*/ 508000 w 4064001"/>
              <a:gd name="connsiteY1" fmla="*/ 820859 h 1328860"/>
              <a:gd name="connsiteX2" fmla="*/ 1608665 w 4064001"/>
              <a:gd name="connsiteY2" fmla="*/ 228194 h 1328860"/>
              <a:gd name="connsiteX3" fmla="*/ 2610555 w 4064001"/>
              <a:gd name="connsiteY3" fmla="*/ 101194 h 1328860"/>
              <a:gd name="connsiteX4" fmla="*/ 4064001 w 4064001"/>
              <a:gd name="connsiteY4" fmla="*/ 72971 h 1328860"/>
              <a:gd name="connsiteX0" fmla="*/ 0 w 4064001"/>
              <a:gd name="connsiteY0" fmla="*/ 1255889 h 1255889"/>
              <a:gd name="connsiteX1" fmla="*/ 508000 w 4064001"/>
              <a:gd name="connsiteY1" fmla="*/ 747888 h 1255889"/>
              <a:gd name="connsiteX2" fmla="*/ 1608665 w 4064001"/>
              <a:gd name="connsiteY2" fmla="*/ 155223 h 1255889"/>
              <a:gd name="connsiteX3" fmla="*/ 2610555 w 4064001"/>
              <a:gd name="connsiteY3" fmla="*/ 28223 h 1255889"/>
              <a:gd name="connsiteX4" fmla="*/ 4064001 w 4064001"/>
              <a:gd name="connsiteY4" fmla="*/ 0 h 1255889"/>
              <a:gd name="connsiteX0" fmla="*/ 0 w 4064001"/>
              <a:gd name="connsiteY0" fmla="*/ 1255889 h 1255889"/>
              <a:gd name="connsiteX1" fmla="*/ 508000 w 4064001"/>
              <a:gd name="connsiteY1" fmla="*/ 747888 h 1255889"/>
              <a:gd name="connsiteX2" fmla="*/ 1608665 w 4064001"/>
              <a:gd name="connsiteY2" fmla="*/ 155223 h 1255889"/>
              <a:gd name="connsiteX3" fmla="*/ 2610555 w 4064001"/>
              <a:gd name="connsiteY3" fmla="*/ 28223 h 1255889"/>
              <a:gd name="connsiteX4" fmla="*/ 4064001 w 4064001"/>
              <a:gd name="connsiteY4" fmla="*/ 0 h 1255889"/>
              <a:gd name="connsiteX0" fmla="*/ 0 w 4064001"/>
              <a:gd name="connsiteY0" fmla="*/ 1255889 h 1255889"/>
              <a:gd name="connsiteX1" fmla="*/ 508000 w 4064001"/>
              <a:gd name="connsiteY1" fmla="*/ 747888 h 1255889"/>
              <a:gd name="connsiteX2" fmla="*/ 1608665 w 4064001"/>
              <a:gd name="connsiteY2" fmla="*/ 155223 h 1255889"/>
              <a:gd name="connsiteX3" fmla="*/ 2610555 w 4064001"/>
              <a:gd name="connsiteY3" fmla="*/ 28223 h 1255889"/>
              <a:gd name="connsiteX4" fmla="*/ 4064001 w 4064001"/>
              <a:gd name="connsiteY4" fmla="*/ 0 h 1255889"/>
              <a:gd name="connsiteX0" fmla="*/ 0 w 4064001"/>
              <a:gd name="connsiteY0" fmla="*/ 1255889 h 1255889"/>
              <a:gd name="connsiteX1" fmla="*/ 508000 w 4064001"/>
              <a:gd name="connsiteY1" fmla="*/ 747888 h 1255889"/>
              <a:gd name="connsiteX2" fmla="*/ 1608665 w 4064001"/>
              <a:gd name="connsiteY2" fmla="*/ 155223 h 1255889"/>
              <a:gd name="connsiteX3" fmla="*/ 2610555 w 4064001"/>
              <a:gd name="connsiteY3" fmla="*/ 28223 h 1255889"/>
              <a:gd name="connsiteX4" fmla="*/ 4064001 w 4064001"/>
              <a:gd name="connsiteY4" fmla="*/ 0 h 1255889"/>
              <a:gd name="connsiteX0" fmla="*/ 0 w 4064001"/>
              <a:gd name="connsiteY0" fmla="*/ 1255889 h 1255889"/>
              <a:gd name="connsiteX1" fmla="*/ 508000 w 4064001"/>
              <a:gd name="connsiteY1" fmla="*/ 747888 h 1255889"/>
              <a:gd name="connsiteX2" fmla="*/ 1608665 w 4064001"/>
              <a:gd name="connsiteY2" fmla="*/ 155223 h 1255889"/>
              <a:gd name="connsiteX3" fmla="*/ 2610555 w 4064001"/>
              <a:gd name="connsiteY3" fmla="*/ 28223 h 1255889"/>
              <a:gd name="connsiteX4" fmla="*/ 4064001 w 4064001"/>
              <a:gd name="connsiteY4" fmla="*/ 0 h 1255889"/>
              <a:gd name="connsiteX0" fmla="*/ 0 w 4064001"/>
              <a:gd name="connsiteY0" fmla="*/ 1326444 h 1326444"/>
              <a:gd name="connsiteX1" fmla="*/ 508000 w 4064001"/>
              <a:gd name="connsiteY1" fmla="*/ 818443 h 1326444"/>
              <a:gd name="connsiteX2" fmla="*/ 1608665 w 4064001"/>
              <a:gd name="connsiteY2" fmla="*/ 225778 h 1326444"/>
              <a:gd name="connsiteX3" fmla="*/ 2624666 w 4064001"/>
              <a:gd name="connsiteY3" fmla="*/ 0 h 1326444"/>
              <a:gd name="connsiteX4" fmla="*/ 4064001 w 4064001"/>
              <a:gd name="connsiteY4" fmla="*/ 70555 h 1326444"/>
              <a:gd name="connsiteX0" fmla="*/ 0 w 4064001"/>
              <a:gd name="connsiteY0" fmla="*/ 1329134 h 1329134"/>
              <a:gd name="connsiteX1" fmla="*/ 508000 w 4064001"/>
              <a:gd name="connsiteY1" fmla="*/ 821133 h 1329134"/>
              <a:gd name="connsiteX2" fmla="*/ 1523998 w 4064001"/>
              <a:gd name="connsiteY2" fmla="*/ 172023 h 1329134"/>
              <a:gd name="connsiteX3" fmla="*/ 2624666 w 4064001"/>
              <a:gd name="connsiteY3" fmla="*/ 2690 h 1329134"/>
              <a:gd name="connsiteX4" fmla="*/ 4064001 w 4064001"/>
              <a:gd name="connsiteY4" fmla="*/ 73245 h 1329134"/>
              <a:gd name="connsiteX0" fmla="*/ 0 w 4120446"/>
              <a:gd name="connsiteY0" fmla="*/ 1377049 h 1377049"/>
              <a:gd name="connsiteX1" fmla="*/ 508000 w 4120446"/>
              <a:gd name="connsiteY1" fmla="*/ 869048 h 1377049"/>
              <a:gd name="connsiteX2" fmla="*/ 1523998 w 4120446"/>
              <a:gd name="connsiteY2" fmla="*/ 219938 h 1377049"/>
              <a:gd name="connsiteX3" fmla="*/ 2624666 w 4120446"/>
              <a:gd name="connsiteY3" fmla="*/ 50605 h 1377049"/>
              <a:gd name="connsiteX4" fmla="*/ 4120446 w 4120446"/>
              <a:gd name="connsiteY4" fmla="*/ 8271 h 1377049"/>
              <a:gd name="connsiteX0" fmla="*/ 0 w 4120446"/>
              <a:gd name="connsiteY0" fmla="*/ 1410947 h 1410947"/>
              <a:gd name="connsiteX1" fmla="*/ 508000 w 4120446"/>
              <a:gd name="connsiteY1" fmla="*/ 902946 h 1410947"/>
              <a:gd name="connsiteX2" fmla="*/ 1523998 w 4120446"/>
              <a:gd name="connsiteY2" fmla="*/ 253836 h 1410947"/>
              <a:gd name="connsiteX3" fmla="*/ 2596443 w 4120446"/>
              <a:gd name="connsiteY3" fmla="*/ 13947 h 1410947"/>
              <a:gd name="connsiteX4" fmla="*/ 4120446 w 4120446"/>
              <a:gd name="connsiteY4" fmla="*/ 42169 h 1410947"/>
              <a:gd name="connsiteX0" fmla="*/ 0 w 4120446"/>
              <a:gd name="connsiteY0" fmla="*/ 1449457 h 1449457"/>
              <a:gd name="connsiteX1" fmla="*/ 508000 w 4120446"/>
              <a:gd name="connsiteY1" fmla="*/ 941456 h 1449457"/>
              <a:gd name="connsiteX2" fmla="*/ 1523998 w 4120446"/>
              <a:gd name="connsiteY2" fmla="*/ 292346 h 1449457"/>
              <a:gd name="connsiteX3" fmla="*/ 2596443 w 4120446"/>
              <a:gd name="connsiteY3" fmla="*/ 52457 h 1449457"/>
              <a:gd name="connsiteX4" fmla="*/ 4120446 w 4120446"/>
              <a:gd name="connsiteY4" fmla="*/ 10124 h 1449457"/>
              <a:gd name="connsiteX0" fmla="*/ 0 w 4120446"/>
              <a:gd name="connsiteY0" fmla="*/ 1449457 h 1449457"/>
              <a:gd name="connsiteX1" fmla="*/ 508000 w 4120446"/>
              <a:gd name="connsiteY1" fmla="*/ 941456 h 1449457"/>
              <a:gd name="connsiteX2" fmla="*/ 1523998 w 4120446"/>
              <a:gd name="connsiteY2" fmla="*/ 292346 h 1449457"/>
              <a:gd name="connsiteX3" fmla="*/ 2596443 w 4120446"/>
              <a:gd name="connsiteY3" fmla="*/ 52457 h 1449457"/>
              <a:gd name="connsiteX4" fmla="*/ 4120446 w 4120446"/>
              <a:gd name="connsiteY4" fmla="*/ 10124 h 1449457"/>
              <a:gd name="connsiteX0" fmla="*/ 0 w 4120446"/>
              <a:gd name="connsiteY0" fmla="*/ 1449457 h 1449457"/>
              <a:gd name="connsiteX1" fmla="*/ 508000 w 4120446"/>
              <a:gd name="connsiteY1" fmla="*/ 941456 h 1449457"/>
              <a:gd name="connsiteX2" fmla="*/ 1523998 w 4120446"/>
              <a:gd name="connsiteY2" fmla="*/ 292346 h 1449457"/>
              <a:gd name="connsiteX3" fmla="*/ 2596443 w 4120446"/>
              <a:gd name="connsiteY3" fmla="*/ 52457 h 1449457"/>
              <a:gd name="connsiteX4" fmla="*/ 4120446 w 4120446"/>
              <a:gd name="connsiteY4" fmla="*/ 10124 h 1449457"/>
              <a:gd name="connsiteX0" fmla="*/ 0 w 4120446"/>
              <a:gd name="connsiteY0" fmla="*/ 1449457 h 1449457"/>
              <a:gd name="connsiteX1" fmla="*/ 508000 w 4120446"/>
              <a:gd name="connsiteY1" fmla="*/ 941456 h 1449457"/>
              <a:gd name="connsiteX2" fmla="*/ 1523998 w 4120446"/>
              <a:gd name="connsiteY2" fmla="*/ 292346 h 1449457"/>
              <a:gd name="connsiteX3" fmla="*/ 2596443 w 4120446"/>
              <a:gd name="connsiteY3" fmla="*/ 52457 h 1449457"/>
              <a:gd name="connsiteX4" fmla="*/ 4120446 w 4120446"/>
              <a:gd name="connsiteY4" fmla="*/ 10124 h 1449457"/>
              <a:gd name="connsiteX0" fmla="*/ 0 w 4120446"/>
              <a:gd name="connsiteY0" fmla="*/ 1452447 h 1452447"/>
              <a:gd name="connsiteX1" fmla="*/ 508000 w 4120446"/>
              <a:gd name="connsiteY1" fmla="*/ 944446 h 1452447"/>
              <a:gd name="connsiteX2" fmla="*/ 1340553 w 4120446"/>
              <a:gd name="connsiteY2" fmla="*/ 380003 h 1452447"/>
              <a:gd name="connsiteX3" fmla="*/ 2596443 w 4120446"/>
              <a:gd name="connsiteY3" fmla="*/ 55447 h 1452447"/>
              <a:gd name="connsiteX4" fmla="*/ 4120446 w 4120446"/>
              <a:gd name="connsiteY4" fmla="*/ 13114 h 1452447"/>
              <a:gd name="connsiteX0" fmla="*/ 0 w 4600224"/>
              <a:gd name="connsiteY0" fmla="*/ 1501526 h 1501526"/>
              <a:gd name="connsiteX1" fmla="*/ 508000 w 4600224"/>
              <a:gd name="connsiteY1" fmla="*/ 993525 h 1501526"/>
              <a:gd name="connsiteX2" fmla="*/ 1340553 w 4600224"/>
              <a:gd name="connsiteY2" fmla="*/ 429082 h 1501526"/>
              <a:gd name="connsiteX3" fmla="*/ 2596443 w 4600224"/>
              <a:gd name="connsiteY3" fmla="*/ 104526 h 1501526"/>
              <a:gd name="connsiteX4" fmla="*/ 4600224 w 4600224"/>
              <a:gd name="connsiteY4" fmla="*/ 5748 h 1501526"/>
              <a:gd name="connsiteX0" fmla="*/ 0 w 4600224"/>
              <a:gd name="connsiteY0" fmla="*/ 1501526 h 1501526"/>
              <a:gd name="connsiteX1" fmla="*/ 508000 w 4600224"/>
              <a:gd name="connsiteY1" fmla="*/ 993525 h 1501526"/>
              <a:gd name="connsiteX2" fmla="*/ 1340553 w 4600224"/>
              <a:gd name="connsiteY2" fmla="*/ 429082 h 1501526"/>
              <a:gd name="connsiteX3" fmla="*/ 2596443 w 4600224"/>
              <a:gd name="connsiteY3" fmla="*/ 104526 h 1501526"/>
              <a:gd name="connsiteX4" fmla="*/ 4600224 w 4600224"/>
              <a:gd name="connsiteY4" fmla="*/ 5748 h 1501526"/>
              <a:gd name="connsiteX0" fmla="*/ 0 w 4600224"/>
              <a:gd name="connsiteY0" fmla="*/ 1501526 h 1501526"/>
              <a:gd name="connsiteX1" fmla="*/ 508000 w 4600224"/>
              <a:gd name="connsiteY1" fmla="*/ 993525 h 1501526"/>
              <a:gd name="connsiteX2" fmla="*/ 1340553 w 4600224"/>
              <a:gd name="connsiteY2" fmla="*/ 429082 h 1501526"/>
              <a:gd name="connsiteX3" fmla="*/ 2596443 w 4600224"/>
              <a:gd name="connsiteY3" fmla="*/ 104526 h 1501526"/>
              <a:gd name="connsiteX4" fmla="*/ 4600224 w 4600224"/>
              <a:gd name="connsiteY4" fmla="*/ 5748 h 1501526"/>
              <a:gd name="connsiteX0" fmla="*/ 0 w 4614335"/>
              <a:gd name="connsiteY0" fmla="*/ 1569546 h 1569546"/>
              <a:gd name="connsiteX1" fmla="*/ 508000 w 4614335"/>
              <a:gd name="connsiteY1" fmla="*/ 1061545 h 1569546"/>
              <a:gd name="connsiteX2" fmla="*/ 1340553 w 4614335"/>
              <a:gd name="connsiteY2" fmla="*/ 497102 h 1569546"/>
              <a:gd name="connsiteX3" fmla="*/ 2596443 w 4614335"/>
              <a:gd name="connsiteY3" fmla="*/ 172546 h 1569546"/>
              <a:gd name="connsiteX4" fmla="*/ 4614335 w 4614335"/>
              <a:gd name="connsiteY4" fmla="*/ 3213 h 1569546"/>
              <a:gd name="connsiteX0" fmla="*/ 0 w 4614335"/>
              <a:gd name="connsiteY0" fmla="*/ 1566333 h 1566333"/>
              <a:gd name="connsiteX1" fmla="*/ 508000 w 4614335"/>
              <a:gd name="connsiteY1" fmla="*/ 1058332 h 1566333"/>
              <a:gd name="connsiteX2" fmla="*/ 1340553 w 4614335"/>
              <a:gd name="connsiteY2" fmla="*/ 493889 h 1566333"/>
              <a:gd name="connsiteX3" fmla="*/ 2596443 w 4614335"/>
              <a:gd name="connsiteY3" fmla="*/ 169333 h 1566333"/>
              <a:gd name="connsiteX4" fmla="*/ 4614335 w 4614335"/>
              <a:gd name="connsiteY4" fmla="*/ 0 h 1566333"/>
              <a:gd name="connsiteX0" fmla="*/ 0 w 4614335"/>
              <a:gd name="connsiteY0" fmla="*/ 1566333 h 1566333"/>
              <a:gd name="connsiteX1" fmla="*/ 508000 w 4614335"/>
              <a:gd name="connsiteY1" fmla="*/ 1058332 h 1566333"/>
              <a:gd name="connsiteX2" fmla="*/ 1269998 w 4614335"/>
              <a:gd name="connsiteY2" fmla="*/ 451555 h 1566333"/>
              <a:gd name="connsiteX3" fmla="*/ 2596443 w 4614335"/>
              <a:gd name="connsiteY3" fmla="*/ 169333 h 1566333"/>
              <a:gd name="connsiteX4" fmla="*/ 4614335 w 4614335"/>
              <a:gd name="connsiteY4" fmla="*/ 0 h 1566333"/>
              <a:gd name="connsiteX0" fmla="*/ 0 w 4614335"/>
              <a:gd name="connsiteY0" fmla="*/ 1566333 h 1566333"/>
              <a:gd name="connsiteX1" fmla="*/ 451555 w 4614335"/>
              <a:gd name="connsiteY1" fmla="*/ 1001888 h 1566333"/>
              <a:gd name="connsiteX2" fmla="*/ 1269998 w 4614335"/>
              <a:gd name="connsiteY2" fmla="*/ 451555 h 1566333"/>
              <a:gd name="connsiteX3" fmla="*/ 2596443 w 4614335"/>
              <a:gd name="connsiteY3" fmla="*/ 169333 h 1566333"/>
              <a:gd name="connsiteX4" fmla="*/ 4614335 w 4614335"/>
              <a:gd name="connsiteY4" fmla="*/ 0 h 1566333"/>
              <a:gd name="connsiteX0" fmla="*/ 0 w 4614335"/>
              <a:gd name="connsiteY0" fmla="*/ 1566333 h 1566333"/>
              <a:gd name="connsiteX1" fmla="*/ 451555 w 4614335"/>
              <a:gd name="connsiteY1" fmla="*/ 1001888 h 1566333"/>
              <a:gd name="connsiteX2" fmla="*/ 1269998 w 4614335"/>
              <a:gd name="connsiteY2" fmla="*/ 451555 h 1566333"/>
              <a:gd name="connsiteX3" fmla="*/ 2596443 w 4614335"/>
              <a:gd name="connsiteY3" fmla="*/ 98778 h 1566333"/>
              <a:gd name="connsiteX4" fmla="*/ 4614335 w 4614335"/>
              <a:gd name="connsiteY4" fmla="*/ 0 h 1566333"/>
              <a:gd name="connsiteX0" fmla="*/ 0 w 4614335"/>
              <a:gd name="connsiteY0" fmla="*/ 1566333 h 1566333"/>
              <a:gd name="connsiteX1" fmla="*/ 451555 w 4614335"/>
              <a:gd name="connsiteY1" fmla="*/ 1001888 h 1566333"/>
              <a:gd name="connsiteX2" fmla="*/ 1456813 w 4614335"/>
              <a:gd name="connsiteY2" fmla="*/ 502632 h 1566333"/>
              <a:gd name="connsiteX3" fmla="*/ 2596443 w 4614335"/>
              <a:gd name="connsiteY3" fmla="*/ 98778 h 1566333"/>
              <a:gd name="connsiteX4" fmla="*/ 4614335 w 4614335"/>
              <a:gd name="connsiteY4" fmla="*/ 0 h 1566333"/>
              <a:gd name="connsiteX0" fmla="*/ 0 w 4614335"/>
              <a:gd name="connsiteY0" fmla="*/ 1566333 h 1566333"/>
              <a:gd name="connsiteX1" fmla="*/ 451555 w 4614335"/>
              <a:gd name="connsiteY1" fmla="*/ 1001888 h 1566333"/>
              <a:gd name="connsiteX2" fmla="*/ 1456813 w 4614335"/>
              <a:gd name="connsiteY2" fmla="*/ 502632 h 1566333"/>
              <a:gd name="connsiteX3" fmla="*/ 2801940 w 4614335"/>
              <a:gd name="connsiteY3" fmla="*/ 269032 h 1566333"/>
              <a:gd name="connsiteX4" fmla="*/ 4614335 w 4614335"/>
              <a:gd name="connsiteY4" fmla="*/ 0 h 1566333"/>
              <a:gd name="connsiteX0" fmla="*/ 0 w 4670379"/>
              <a:gd name="connsiteY0" fmla="*/ 1396079 h 1396079"/>
              <a:gd name="connsiteX1" fmla="*/ 451555 w 4670379"/>
              <a:gd name="connsiteY1" fmla="*/ 831634 h 1396079"/>
              <a:gd name="connsiteX2" fmla="*/ 1456813 w 4670379"/>
              <a:gd name="connsiteY2" fmla="*/ 332378 h 1396079"/>
              <a:gd name="connsiteX3" fmla="*/ 2801940 w 4670379"/>
              <a:gd name="connsiteY3" fmla="*/ 98778 h 1396079"/>
              <a:gd name="connsiteX4" fmla="*/ 4670379 w 4670379"/>
              <a:gd name="connsiteY4" fmla="*/ 0 h 1396079"/>
              <a:gd name="connsiteX0" fmla="*/ 0 w 4390156"/>
              <a:gd name="connsiteY0" fmla="*/ 1413104 h 1413104"/>
              <a:gd name="connsiteX1" fmla="*/ 451555 w 4390156"/>
              <a:gd name="connsiteY1" fmla="*/ 848659 h 1413104"/>
              <a:gd name="connsiteX2" fmla="*/ 1456813 w 4390156"/>
              <a:gd name="connsiteY2" fmla="*/ 349403 h 1413104"/>
              <a:gd name="connsiteX3" fmla="*/ 2801940 w 4390156"/>
              <a:gd name="connsiteY3" fmla="*/ 115803 h 1413104"/>
              <a:gd name="connsiteX4" fmla="*/ 4390156 w 4390156"/>
              <a:gd name="connsiteY4" fmla="*/ 0 h 1413104"/>
              <a:gd name="connsiteX0" fmla="*/ 0 w 4390156"/>
              <a:gd name="connsiteY0" fmla="*/ 1413104 h 1413104"/>
              <a:gd name="connsiteX1" fmla="*/ 451555 w 4390156"/>
              <a:gd name="connsiteY1" fmla="*/ 848659 h 1413104"/>
              <a:gd name="connsiteX2" fmla="*/ 1456813 w 4390156"/>
              <a:gd name="connsiteY2" fmla="*/ 349403 h 1413104"/>
              <a:gd name="connsiteX3" fmla="*/ 2801940 w 4390156"/>
              <a:gd name="connsiteY3" fmla="*/ 115803 h 1413104"/>
              <a:gd name="connsiteX4" fmla="*/ 4390156 w 4390156"/>
              <a:gd name="connsiteY4" fmla="*/ 0 h 1413104"/>
              <a:gd name="connsiteX0" fmla="*/ 0 w 4390156"/>
              <a:gd name="connsiteY0" fmla="*/ 1413104 h 1413104"/>
              <a:gd name="connsiteX1" fmla="*/ 451555 w 4390156"/>
              <a:gd name="connsiteY1" fmla="*/ 848659 h 1413104"/>
              <a:gd name="connsiteX2" fmla="*/ 1456813 w 4390156"/>
              <a:gd name="connsiteY2" fmla="*/ 349403 h 1413104"/>
              <a:gd name="connsiteX3" fmla="*/ 2801940 w 4390156"/>
              <a:gd name="connsiteY3" fmla="*/ 115803 h 1413104"/>
              <a:gd name="connsiteX4" fmla="*/ 4390156 w 4390156"/>
              <a:gd name="connsiteY4" fmla="*/ 0 h 1413104"/>
              <a:gd name="connsiteX0" fmla="*/ 0 w 4390156"/>
              <a:gd name="connsiteY0" fmla="*/ 1413104 h 1413104"/>
              <a:gd name="connsiteX1" fmla="*/ 451555 w 4390156"/>
              <a:gd name="connsiteY1" fmla="*/ 848659 h 1413104"/>
              <a:gd name="connsiteX2" fmla="*/ 1456813 w 4390156"/>
              <a:gd name="connsiteY2" fmla="*/ 349403 h 1413104"/>
              <a:gd name="connsiteX3" fmla="*/ 2801940 w 4390156"/>
              <a:gd name="connsiteY3" fmla="*/ 115803 h 1413104"/>
              <a:gd name="connsiteX4" fmla="*/ 4390156 w 4390156"/>
              <a:gd name="connsiteY4" fmla="*/ 0 h 1413104"/>
              <a:gd name="connsiteX0" fmla="*/ 0 w 4430972"/>
              <a:gd name="connsiteY0" fmla="*/ 329822 h 848679"/>
              <a:gd name="connsiteX1" fmla="*/ 492371 w 4430972"/>
              <a:gd name="connsiteY1" fmla="*/ 848659 h 848679"/>
              <a:gd name="connsiteX2" fmla="*/ 1497629 w 4430972"/>
              <a:gd name="connsiteY2" fmla="*/ 349403 h 848679"/>
              <a:gd name="connsiteX3" fmla="*/ 2842756 w 4430972"/>
              <a:gd name="connsiteY3" fmla="*/ 115803 h 848679"/>
              <a:gd name="connsiteX4" fmla="*/ 4430972 w 4430972"/>
              <a:gd name="connsiteY4" fmla="*/ 0 h 848679"/>
              <a:gd name="connsiteX0" fmla="*/ 0 w 4430972"/>
              <a:gd name="connsiteY0" fmla="*/ 329822 h 1021850"/>
              <a:gd name="connsiteX1" fmla="*/ 492371 w 4430972"/>
              <a:gd name="connsiteY1" fmla="*/ 848659 h 1021850"/>
              <a:gd name="connsiteX2" fmla="*/ 1737126 w 4430972"/>
              <a:gd name="connsiteY2" fmla="*/ 993769 h 1021850"/>
              <a:gd name="connsiteX3" fmla="*/ 1497629 w 4430972"/>
              <a:gd name="connsiteY3" fmla="*/ 349403 h 1021850"/>
              <a:gd name="connsiteX4" fmla="*/ 2842756 w 4430972"/>
              <a:gd name="connsiteY4" fmla="*/ 115803 h 1021850"/>
              <a:gd name="connsiteX5" fmla="*/ 4430972 w 4430972"/>
              <a:gd name="connsiteY5" fmla="*/ 0 h 1021850"/>
              <a:gd name="connsiteX0" fmla="*/ 0 w 4430972"/>
              <a:gd name="connsiteY0" fmla="*/ 329822 h 1021850"/>
              <a:gd name="connsiteX1" fmla="*/ 492371 w 4430972"/>
              <a:gd name="connsiteY1" fmla="*/ 848659 h 1021850"/>
              <a:gd name="connsiteX2" fmla="*/ 1737126 w 4430972"/>
              <a:gd name="connsiteY2" fmla="*/ 993769 h 1021850"/>
              <a:gd name="connsiteX3" fmla="*/ 3279922 w 4430972"/>
              <a:gd name="connsiteY3" fmla="*/ 864835 h 1021850"/>
              <a:gd name="connsiteX4" fmla="*/ 2842756 w 4430972"/>
              <a:gd name="connsiteY4" fmla="*/ 115803 h 1021850"/>
              <a:gd name="connsiteX5" fmla="*/ 4430972 w 4430972"/>
              <a:gd name="connsiteY5" fmla="*/ 0 h 1021850"/>
              <a:gd name="connsiteX0" fmla="*/ 0 w 4430972"/>
              <a:gd name="connsiteY0" fmla="*/ 329822 h 1021850"/>
              <a:gd name="connsiteX1" fmla="*/ 492371 w 4430972"/>
              <a:gd name="connsiteY1" fmla="*/ 848659 h 1021850"/>
              <a:gd name="connsiteX2" fmla="*/ 1737126 w 4430972"/>
              <a:gd name="connsiteY2" fmla="*/ 993769 h 1021850"/>
              <a:gd name="connsiteX3" fmla="*/ 3279922 w 4430972"/>
              <a:gd name="connsiteY3" fmla="*/ 864835 h 1021850"/>
              <a:gd name="connsiteX4" fmla="*/ 3931180 w 4430972"/>
              <a:gd name="connsiteY4" fmla="*/ 779750 h 1021850"/>
              <a:gd name="connsiteX5" fmla="*/ 4430972 w 4430972"/>
              <a:gd name="connsiteY5" fmla="*/ 0 h 1021850"/>
              <a:gd name="connsiteX0" fmla="*/ 0 w 7015977"/>
              <a:gd name="connsiteY0" fmla="*/ 155099 h 847127"/>
              <a:gd name="connsiteX1" fmla="*/ 492371 w 7015977"/>
              <a:gd name="connsiteY1" fmla="*/ 673936 h 847127"/>
              <a:gd name="connsiteX2" fmla="*/ 1737126 w 7015977"/>
              <a:gd name="connsiteY2" fmla="*/ 819046 h 847127"/>
              <a:gd name="connsiteX3" fmla="*/ 3279922 w 7015977"/>
              <a:gd name="connsiteY3" fmla="*/ 690112 h 847127"/>
              <a:gd name="connsiteX4" fmla="*/ 3931180 w 7015977"/>
              <a:gd name="connsiteY4" fmla="*/ 605027 h 847127"/>
              <a:gd name="connsiteX5" fmla="*/ 7015977 w 7015977"/>
              <a:gd name="connsiteY5" fmla="*/ 0 h 847127"/>
              <a:gd name="connsiteX0" fmla="*/ 0 w 7015977"/>
              <a:gd name="connsiteY0" fmla="*/ 155099 h 847127"/>
              <a:gd name="connsiteX1" fmla="*/ 492371 w 7015977"/>
              <a:gd name="connsiteY1" fmla="*/ 673936 h 847127"/>
              <a:gd name="connsiteX2" fmla="*/ 1737126 w 7015977"/>
              <a:gd name="connsiteY2" fmla="*/ 819046 h 847127"/>
              <a:gd name="connsiteX3" fmla="*/ 3279922 w 7015977"/>
              <a:gd name="connsiteY3" fmla="*/ 690112 h 847127"/>
              <a:gd name="connsiteX4" fmla="*/ 3931180 w 7015977"/>
              <a:gd name="connsiteY4" fmla="*/ 605027 h 847127"/>
              <a:gd name="connsiteX5" fmla="*/ 7015977 w 7015977"/>
              <a:gd name="connsiteY5" fmla="*/ 0 h 847127"/>
              <a:gd name="connsiteX0" fmla="*/ 0 w 7015977"/>
              <a:gd name="connsiteY0" fmla="*/ 155099 h 847127"/>
              <a:gd name="connsiteX1" fmla="*/ 492371 w 7015977"/>
              <a:gd name="connsiteY1" fmla="*/ 673936 h 847127"/>
              <a:gd name="connsiteX2" fmla="*/ 1737126 w 7015977"/>
              <a:gd name="connsiteY2" fmla="*/ 819046 h 847127"/>
              <a:gd name="connsiteX3" fmla="*/ 3279922 w 7015977"/>
              <a:gd name="connsiteY3" fmla="*/ 690112 h 847127"/>
              <a:gd name="connsiteX4" fmla="*/ 3931180 w 7015977"/>
              <a:gd name="connsiteY4" fmla="*/ 605027 h 847127"/>
              <a:gd name="connsiteX5" fmla="*/ 7015977 w 7015977"/>
              <a:gd name="connsiteY5" fmla="*/ 0 h 847127"/>
              <a:gd name="connsiteX0" fmla="*/ 0 w 7015977"/>
              <a:gd name="connsiteY0" fmla="*/ 155099 h 847127"/>
              <a:gd name="connsiteX1" fmla="*/ 492371 w 7015977"/>
              <a:gd name="connsiteY1" fmla="*/ 673936 h 847127"/>
              <a:gd name="connsiteX2" fmla="*/ 1737126 w 7015977"/>
              <a:gd name="connsiteY2" fmla="*/ 819046 h 847127"/>
              <a:gd name="connsiteX3" fmla="*/ 3279922 w 7015977"/>
              <a:gd name="connsiteY3" fmla="*/ 690112 h 847127"/>
              <a:gd name="connsiteX4" fmla="*/ 3931180 w 7015977"/>
              <a:gd name="connsiteY4" fmla="*/ 605027 h 847127"/>
              <a:gd name="connsiteX5" fmla="*/ 7015977 w 7015977"/>
              <a:gd name="connsiteY5" fmla="*/ 0 h 847127"/>
              <a:gd name="connsiteX0" fmla="*/ 0 w 7056793"/>
              <a:gd name="connsiteY0" fmla="*/ 530753 h 1222781"/>
              <a:gd name="connsiteX1" fmla="*/ 492371 w 7056793"/>
              <a:gd name="connsiteY1" fmla="*/ 1049590 h 1222781"/>
              <a:gd name="connsiteX2" fmla="*/ 1737126 w 7056793"/>
              <a:gd name="connsiteY2" fmla="*/ 1194700 h 1222781"/>
              <a:gd name="connsiteX3" fmla="*/ 3279922 w 7056793"/>
              <a:gd name="connsiteY3" fmla="*/ 1065766 h 1222781"/>
              <a:gd name="connsiteX4" fmla="*/ 3931180 w 7056793"/>
              <a:gd name="connsiteY4" fmla="*/ 980681 h 1222781"/>
              <a:gd name="connsiteX5" fmla="*/ 7056793 w 7056793"/>
              <a:gd name="connsiteY5" fmla="*/ 0 h 1222781"/>
              <a:gd name="connsiteX0" fmla="*/ 0 w 7056793"/>
              <a:gd name="connsiteY0" fmla="*/ 530753 h 1222781"/>
              <a:gd name="connsiteX1" fmla="*/ 492371 w 7056793"/>
              <a:gd name="connsiteY1" fmla="*/ 1049590 h 1222781"/>
              <a:gd name="connsiteX2" fmla="*/ 1737126 w 7056793"/>
              <a:gd name="connsiteY2" fmla="*/ 1194700 h 1222781"/>
              <a:gd name="connsiteX3" fmla="*/ 3279922 w 7056793"/>
              <a:gd name="connsiteY3" fmla="*/ 1065766 h 1222781"/>
              <a:gd name="connsiteX4" fmla="*/ 5591026 w 7056793"/>
              <a:gd name="connsiteY4" fmla="*/ 840903 h 1222781"/>
              <a:gd name="connsiteX5" fmla="*/ 7056793 w 7056793"/>
              <a:gd name="connsiteY5" fmla="*/ 0 h 1222781"/>
              <a:gd name="connsiteX0" fmla="*/ 0 w 7056793"/>
              <a:gd name="connsiteY0" fmla="*/ 530753 h 1222781"/>
              <a:gd name="connsiteX1" fmla="*/ 492371 w 7056793"/>
              <a:gd name="connsiteY1" fmla="*/ 1049590 h 1222781"/>
              <a:gd name="connsiteX2" fmla="*/ 1737126 w 7056793"/>
              <a:gd name="connsiteY2" fmla="*/ 1194700 h 1222781"/>
              <a:gd name="connsiteX3" fmla="*/ 3279922 w 7056793"/>
              <a:gd name="connsiteY3" fmla="*/ 1065766 h 1222781"/>
              <a:gd name="connsiteX4" fmla="*/ 6164988 w 7056793"/>
              <a:gd name="connsiteY4" fmla="*/ 754698 h 1222781"/>
              <a:gd name="connsiteX5" fmla="*/ 7056793 w 7056793"/>
              <a:gd name="connsiteY5" fmla="*/ 0 h 1222781"/>
              <a:gd name="connsiteX0" fmla="*/ 0 w 7056793"/>
              <a:gd name="connsiteY0" fmla="*/ 530753 h 1222781"/>
              <a:gd name="connsiteX1" fmla="*/ 492371 w 7056793"/>
              <a:gd name="connsiteY1" fmla="*/ 1049590 h 1222781"/>
              <a:gd name="connsiteX2" fmla="*/ 1737126 w 7056793"/>
              <a:gd name="connsiteY2" fmla="*/ 1194700 h 1222781"/>
              <a:gd name="connsiteX3" fmla="*/ 3279922 w 7056793"/>
              <a:gd name="connsiteY3" fmla="*/ 1065766 h 1222781"/>
              <a:gd name="connsiteX4" fmla="*/ 6164988 w 7056793"/>
              <a:gd name="connsiteY4" fmla="*/ 754698 h 1222781"/>
              <a:gd name="connsiteX5" fmla="*/ 7056793 w 7056793"/>
              <a:gd name="connsiteY5" fmla="*/ 0 h 1222781"/>
              <a:gd name="connsiteX0" fmla="*/ 0 w 7056793"/>
              <a:gd name="connsiteY0" fmla="*/ 530753 h 1222781"/>
              <a:gd name="connsiteX1" fmla="*/ 492371 w 7056793"/>
              <a:gd name="connsiteY1" fmla="*/ 1049590 h 1222781"/>
              <a:gd name="connsiteX2" fmla="*/ 1737126 w 7056793"/>
              <a:gd name="connsiteY2" fmla="*/ 1194700 h 1222781"/>
              <a:gd name="connsiteX3" fmla="*/ 3279922 w 7056793"/>
              <a:gd name="connsiteY3" fmla="*/ 1065766 h 1222781"/>
              <a:gd name="connsiteX4" fmla="*/ 6164988 w 7056793"/>
              <a:gd name="connsiteY4" fmla="*/ 754698 h 1222781"/>
              <a:gd name="connsiteX5" fmla="*/ 7056793 w 7056793"/>
              <a:gd name="connsiteY5" fmla="*/ 0 h 1222781"/>
              <a:gd name="connsiteX0" fmla="*/ 0 w 7056793"/>
              <a:gd name="connsiteY0" fmla="*/ 530753 h 1222781"/>
              <a:gd name="connsiteX1" fmla="*/ 492371 w 7056793"/>
              <a:gd name="connsiteY1" fmla="*/ 1049590 h 1222781"/>
              <a:gd name="connsiteX2" fmla="*/ 1737126 w 7056793"/>
              <a:gd name="connsiteY2" fmla="*/ 1194700 h 1222781"/>
              <a:gd name="connsiteX3" fmla="*/ 4708152 w 7056793"/>
              <a:gd name="connsiteY3" fmla="*/ 936458 h 1222781"/>
              <a:gd name="connsiteX4" fmla="*/ 6164988 w 7056793"/>
              <a:gd name="connsiteY4" fmla="*/ 754698 h 1222781"/>
              <a:gd name="connsiteX5" fmla="*/ 7056793 w 7056793"/>
              <a:gd name="connsiteY5" fmla="*/ 0 h 1222781"/>
              <a:gd name="connsiteX0" fmla="*/ 0 w 7056793"/>
              <a:gd name="connsiteY0" fmla="*/ 530753 h 1222781"/>
              <a:gd name="connsiteX1" fmla="*/ 492371 w 7056793"/>
              <a:gd name="connsiteY1" fmla="*/ 1049590 h 1222781"/>
              <a:gd name="connsiteX2" fmla="*/ 1737126 w 7056793"/>
              <a:gd name="connsiteY2" fmla="*/ 1194700 h 1222781"/>
              <a:gd name="connsiteX3" fmla="*/ 4708152 w 7056793"/>
              <a:gd name="connsiteY3" fmla="*/ 936458 h 1222781"/>
              <a:gd name="connsiteX4" fmla="*/ 6164988 w 7056793"/>
              <a:gd name="connsiteY4" fmla="*/ 754698 h 1222781"/>
              <a:gd name="connsiteX5" fmla="*/ 7056793 w 7056793"/>
              <a:gd name="connsiteY5" fmla="*/ 0 h 1222781"/>
              <a:gd name="connsiteX0" fmla="*/ 0 w 7056793"/>
              <a:gd name="connsiteY0" fmla="*/ 530753 h 1087897"/>
              <a:gd name="connsiteX1" fmla="*/ 492371 w 7056793"/>
              <a:gd name="connsiteY1" fmla="*/ 1049590 h 1087897"/>
              <a:gd name="connsiteX2" fmla="*/ 3192052 w 7056793"/>
              <a:gd name="connsiteY2" fmla="*/ 993554 h 1087897"/>
              <a:gd name="connsiteX3" fmla="*/ 4708152 w 7056793"/>
              <a:gd name="connsiteY3" fmla="*/ 936458 h 1087897"/>
              <a:gd name="connsiteX4" fmla="*/ 6164988 w 7056793"/>
              <a:gd name="connsiteY4" fmla="*/ 754698 h 1087897"/>
              <a:gd name="connsiteX5" fmla="*/ 7056793 w 7056793"/>
              <a:gd name="connsiteY5" fmla="*/ 0 h 1087897"/>
              <a:gd name="connsiteX0" fmla="*/ 0 w 7056793"/>
              <a:gd name="connsiteY0" fmla="*/ 530753 h 1087897"/>
              <a:gd name="connsiteX1" fmla="*/ 492371 w 7056793"/>
              <a:gd name="connsiteY1" fmla="*/ 1049590 h 1087897"/>
              <a:gd name="connsiteX2" fmla="*/ 3192052 w 7056793"/>
              <a:gd name="connsiteY2" fmla="*/ 993554 h 1087897"/>
              <a:gd name="connsiteX3" fmla="*/ 4708152 w 7056793"/>
              <a:gd name="connsiteY3" fmla="*/ 936458 h 1087897"/>
              <a:gd name="connsiteX4" fmla="*/ 6164988 w 7056793"/>
              <a:gd name="connsiteY4" fmla="*/ 754698 h 1087897"/>
              <a:gd name="connsiteX5" fmla="*/ 7056793 w 7056793"/>
              <a:gd name="connsiteY5" fmla="*/ 0 h 1087897"/>
              <a:gd name="connsiteX0" fmla="*/ 0 w 6564422"/>
              <a:gd name="connsiteY0" fmla="*/ 1049590 h 1087897"/>
              <a:gd name="connsiteX1" fmla="*/ 2699681 w 6564422"/>
              <a:gd name="connsiteY1" fmla="*/ 993554 h 1087897"/>
              <a:gd name="connsiteX2" fmla="*/ 4215781 w 6564422"/>
              <a:gd name="connsiteY2" fmla="*/ 936458 h 1087897"/>
              <a:gd name="connsiteX3" fmla="*/ 5672617 w 6564422"/>
              <a:gd name="connsiteY3" fmla="*/ 754698 h 1087897"/>
              <a:gd name="connsiteX4" fmla="*/ 6564422 w 6564422"/>
              <a:gd name="connsiteY4" fmla="*/ 0 h 1087897"/>
              <a:gd name="connsiteX0" fmla="*/ 0 w 5029408"/>
              <a:gd name="connsiteY0" fmla="*/ 920282 h 1029002"/>
              <a:gd name="connsiteX1" fmla="*/ 1164667 w 5029408"/>
              <a:gd name="connsiteY1" fmla="*/ 993554 h 1029002"/>
              <a:gd name="connsiteX2" fmla="*/ 2680767 w 5029408"/>
              <a:gd name="connsiteY2" fmla="*/ 936458 h 1029002"/>
              <a:gd name="connsiteX3" fmla="*/ 4137603 w 5029408"/>
              <a:gd name="connsiteY3" fmla="*/ 754698 h 1029002"/>
              <a:gd name="connsiteX4" fmla="*/ 5029408 w 5029408"/>
              <a:gd name="connsiteY4" fmla="*/ 0 h 1029002"/>
              <a:gd name="connsiteX0" fmla="*/ 0 w 5029408"/>
              <a:gd name="connsiteY0" fmla="*/ 920282 h 1029002"/>
              <a:gd name="connsiteX1" fmla="*/ 1164667 w 5029408"/>
              <a:gd name="connsiteY1" fmla="*/ 993554 h 1029002"/>
              <a:gd name="connsiteX2" fmla="*/ 2680767 w 5029408"/>
              <a:gd name="connsiteY2" fmla="*/ 936458 h 1029002"/>
              <a:gd name="connsiteX3" fmla="*/ 4137603 w 5029408"/>
              <a:gd name="connsiteY3" fmla="*/ 754698 h 1029002"/>
              <a:gd name="connsiteX4" fmla="*/ 5029408 w 5029408"/>
              <a:gd name="connsiteY4" fmla="*/ 0 h 1029002"/>
              <a:gd name="connsiteX0" fmla="*/ 0 w 5029408"/>
              <a:gd name="connsiteY0" fmla="*/ 920282 h 995685"/>
              <a:gd name="connsiteX1" fmla="*/ 1164667 w 5029408"/>
              <a:gd name="connsiteY1" fmla="*/ 993554 h 995685"/>
              <a:gd name="connsiteX2" fmla="*/ 2680767 w 5029408"/>
              <a:gd name="connsiteY2" fmla="*/ 936458 h 995685"/>
              <a:gd name="connsiteX3" fmla="*/ 4137603 w 5029408"/>
              <a:gd name="connsiteY3" fmla="*/ 754698 h 995685"/>
              <a:gd name="connsiteX4" fmla="*/ 5029408 w 5029408"/>
              <a:gd name="connsiteY4" fmla="*/ 0 h 995685"/>
              <a:gd name="connsiteX0" fmla="*/ 0 w 5029408"/>
              <a:gd name="connsiteY0" fmla="*/ 920282 h 995685"/>
              <a:gd name="connsiteX1" fmla="*/ 1164667 w 5029408"/>
              <a:gd name="connsiteY1" fmla="*/ 993554 h 995685"/>
              <a:gd name="connsiteX2" fmla="*/ 2680767 w 5029408"/>
              <a:gd name="connsiteY2" fmla="*/ 936458 h 995685"/>
              <a:gd name="connsiteX3" fmla="*/ 4137603 w 5029408"/>
              <a:gd name="connsiteY3" fmla="*/ 754698 h 995685"/>
              <a:gd name="connsiteX4" fmla="*/ 5029408 w 5029408"/>
              <a:gd name="connsiteY4" fmla="*/ 0 h 995685"/>
              <a:gd name="connsiteX0" fmla="*/ 0 w 5029408"/>
              <a:gd name="connsiteY0" fmla="*/ 920282 h 995685"/>
              <a:gd name="connsiteX1" fmla="*/ 1164667 w 5029408"/>
              <a:gd name="connsiteY1" fmla="*/ 993554 h 995685"/>
              <a:gd name="connsiteX2" fmla="*/ 2680767 w 5029408"/>
              <a:gd name="connsiteY2" fmla="*/ 936458 h 995685"/>
              <a:gd name="connsiteX3" fmla="*/ 4137603 w 5029408"/>
              <a:gd name="connsiteY3" fmla="*/ 754698 h 995685"/>
              <a:gd name="connsiteX4" fmla="*/ 5029408 w 5029408"/>
              <a:gd name="connsiteY4" fmla="*/ 0 h 995685"/>
              <a:gd name="connsiteX0" fmla="*/ 0 w 5029408"/>
              <a:gd name="connsiteY0" fmla="*/ 920282 h 996254"/>
              <a:gd name="connsiteX1" fmla="*/ 1164667 w 5029408"/>
              <a:gd name="connsiteY1" fmla="*/ 993554 h 996254"/>
              <a:gd name="connsiteX2" fmla="*/ 2934378 w 5029408"/>
              <a:gd name="connsiteY2" fmla="*/ 958009 h 996254"/>
              <a:gd name="connsiteX3" fmla="*/ 4137603 w 5029408"/>
              <a:gd name="connsiteY3" fmla="*/ 754698 h 996254"/>
              <a:gd name="connsiteX4" fmla="*/ 5029408 w 5029408"/>
              <a:gd name="connsiteY4" fmla="*/ 0 h 996254"/>
              <a:gd name="connsiteX0" fmla="*/ 0 w 5016060"/>
              <a:gd name="connsiteY0" fmla="*/ 891547 h 998319"/>
              <a:gd name="connsiteX1" fmla="*/ 1151319 w 5016060"/>
              <a:gd name="connsiteY1" fmla="*/ 993554 h 998319"/>
              <a:gd name="connsiteX2" fmla="*/ 2921030 w 5016060"/>
              <a:gd name="connsiteY2" fmla="*/ 958009 h 998319"/>
              <a:gd name="connsiteX3" fmla="*/ 4124255 w 5016060"/>
              <a:gd name="connsiteY3" fmla="*/ 754698 h 998319"/>
              <a:gd name="connsiteX4" fmla="*/ 5016060 w 5016060"/>
              <a:gd name="connsiteY4" fmla="*/ 0 h 998319"/>
              <a:gd name="connsiteX0" fmla="*/ 0 w 5016060"/>
              <a:gd name="connsiteY0" fmla="*/ 891547 h 987301"/>
              <a:gd name="connsiteX1" fmla="*/ 1218059 w 5016060"/>
              <a:gd name="connsiteY1" fmla="*/ 979187 h 987301"/>
              <a:gd name="connsiteX2" fmla="*/ 2921030 w 5016060"/>
              <a:gd name="connsiteY2" fmla="*/ 958009 h 987301"/>
              <a:gd name="connsiteX3" fmla="*/ 4124255 w 5016060"/>
              <a:gd name="connsiteY3" fmla="*/ 754698 h 987301"/>
              <a:gd name="connsiteX4" fmla="*/ 5016060 w 5016060"/>
              <a:gd name="connsiteY4" fmla="*/ 0 h 987301"/>
              <a:gd name="connsiteX0" fmla="*/ 0 w 4749101"/>
              <a:gd name="connsiteY0" fmla="*/ 934650 h 984470"/>
              <a:gd name="connsiteX1" fmla="*/ 951100 w 4749101"/>
              <a:gd name="connsiteY1" fmla="*/ 979187 h 984470"/>
              <a:gd name="connsiteX2" fmla="*/ 2654071 w 4749101"/>
              <a:gd name="connsiteY2" fmla="*/ 958009 h 984470"/>
              <a:gd name="connsiteX3" fmla="*/ 3857296 w 4749101"/>
              <a:gd name="connsiteY3" fmla="*/ 754698 h 984470"/>
              <a:gd name="connsiteX4" fmla="*/ 4749101 w 4749101"/>
              <a:gd name="connsiteY4" fmla="*/ 0 h 984470"/>
              <a:gd name="connsiteX0" fmla="*/ 0 w 4842536"/>
              <a:gd name="connsiteY0" fmla="*/ 956202 h 997565"/>
              <a:gd name="connsiteX1" fmla="*/ 1044535 w 4842536"/>
              <a:gd name="connsiteY1" fmla="*/ 979187 h 997565"/>
              <a:gd name="connsiteX2" fmla="*/ 2747506 w 4842536"/>
              <a:gd name="connsiteY2" fmla="*/ 958009 h 997565"/>
              <a:gd name="connsiteX3" fmla="*/ 3950731 w 4842536"/>
              <a:gd name="connsiteY3" fmla="*/ 754698 h 997565"/>
              <a:gd name="connsiteX4" fmla="*/ 4842536 w 4842536"/>
              <a:gd name="connsiteY4" fmla="*/ 0 h 997565"/>
              <a:gd name="connsiteX0" fmla="*/ 0 w 4842536"/>
              <a:gd name="connsiteY0" fmla="*/ 956202 h 997565"/>
              <a:gd name="connsiteX1" fmla="*/ 1044535 w 4842536"/>
              <a:gd name="connsiteY1" fmla="*/ 979187 h 997565"/>
              <a:gd name="connsiteX2" fmla="*/ 2747506 w 4842536"/>
              <a:gd name="connsiteY2" fmla="*/ 958009 h 997565"/>
              <a:gd name="connsiteX3" fmla="*/ 3950731 w 4842536"/>
              <a:gd name="connsiteY3" fmla="*/ 754698 h 997565"/>
              <a:gd name="connsiteX4" fmla="*/ 4842536 w 4842536"/>
              <a:gd name="connsiteY4" fmla="*/ 0 h 997565"/>
              <a:gd name="connsiteX0" fmla="*/ 0 w 4842536"/>
              <a:gd name="connsiteY0" fmla="*/ 956202 h 997565"/>
              <a:gd name="connsiteX1" fmla="*/ 1044535 w 4842536"/>
              <a:gd name="connsiteY1" fmla="*/ 979187 h 997565"/>
              <a:gd name="connsiteX2" fmla="*/ 2747506 w 4842536"/>
              <a:gd name="connsiteY2" fmla="*/ 958009 h 997565"/>
              <a:gd name="connsiteX3" fmla="*/ 3950731 w 4842536"/>
              <a:gd name="connsiteY3" fmla="*/ 754698 h 997565"/>
              <a:gd name="connsiteX4" fmla="*/ 4842536 w 4842536"/>
              <a:gd name="connsiteY4" fmla="*/ 0 h 997565"/>
              <a:gd name="connsiteX0" fmla="*/ 0 w 4842536"/>
              <a:gd name="connsiteY0" fmla="*/ 956202 h 997565"/>
              <a:gd name="connsiteX1" fmla="*/ 1044535 w 4842536"/>
              <a:gd name="connsiteY1" fmla="*/ 979187 h 997565"/>
              <a:gd name="connsiteX2" fmla="*/ 2747506 w 4842536"/>
              <a:gd name="connsiteY2" fmla="*/ 958009 h 997565"/>
              <a:gd name="connsiteX3" fmla="*/ 3950731 w 4842536"/>
              <a:gd name="connsiteY3" fmla="*/ 754698 h 997565"/>
              <a:gd name="connsiteX4" fmla="*/ 4842536 w 4842536"/>
              <a:gd name="connsiteY4" fmla="*/ 0 h 997565"/>
              <a:gd name="connsiteX0" fmla="*/ 0 w 4842536"/>
              <a:gd name="connsiteY0" fmla="*/ 956202 h 997565"/>
              <a:gd name="connsiteX1" fmla="*/ 1044535 w 4842536"/>
              <a:gd name="connsiteY1" fmla="*/ 979187 h 997565"/>
              <a:gd name="connsiteX2" fmla="*/ 2747506 w 4842536"/>
              <a:gd name="connsiteY2" fmla="*/ 958009 h 997565"/>
              <a:gd name="connsiteX3" fmla="*/ 3950731 w 4842536"/>
              <a:gd name="connsiteY3" fmla="*/ 754698 h 997565"/>
              <a:gd name="connsiteX4" fmla="*/ 4842536 w 4842536"/>
              <a:gd name="connsiteY4" fmla="*/ 0 h 997565"/>
              <a:gd name="connsiteX0" fmla="*/ 0 w 4842536"/>
              <a:gd name="connsiteY0" fmla="*/ 956202 h 979259"/>
              <a:gd name="connsiteX1" fmla="*/ 1044535 w 4842536"/>
              <a:gd name="connsiteY1" fmla="*/ 979187 h 979259"/>
              <a:gd name="connsiteX2" fmla="*/ 2747506 w 4842536"/>
              <a:gd name="connsiteY2" fmla="*/ 958009 h 979259"/>
              <a:gd name="connsiteX3" fmla="*/ 3950731 w 4842536"/>
              <a:gd name="connsiteY3" fmla="*/ 754698 h 979259"/>
              <a:gd name="connsiteX4" fmla="*/ 4842536 w 4842536"/>
              <a:gd name="connsiteY4" fmla="*/ 0 h 979259"/>
              <a:gd name="connsiteX0" fmla="*/ 0 w 4842536"/>
              <a:gd name="connsiteY0" fmla="*/ 898732 h 979187"/>
              <a:gd name="connsiteX1" fmla="*/ 1044535 w 4842536"/>
              <a:gd name="connsiteY1" fmla="*/ 979187 h 979187"/>
              <a:gd name="connsiteX2" fmla="*/ 2747506 w 4842536"/>
              <a:gd name="connsiteY2" fmla="*/ 958009 h 979187"/>
              <a:gd name="connsiteX3" fmla="*/ 3950731 w 4842536"/>
              <a:gd name="connsiteY3" fmla="*/ 754698 h 979187"/>
              <a:gd name="connsiteX4" fmla="*/ 4842536 w 4842536"/>
              <a:gd name="connsiteY4" fmla="*/ 0 h 979187"/>
              <a:gd name="connsiteX0" fmla="*/ 0 w 4842536"/>
              <a:gd name="connsiteY0" fmla="*/ 898732 h 969716"/>
              <a:gd name="connsiteX1" fmla="*/ 1084579 w 4842536"/>
              <a:gd name="connsiteY1" fmla="*/ 943268 h 969716"/>
              <a:gd name="connsiteX2" fmla="*/ 2747506 w 4842536"/>
              <a:gd name="connsiteY2" fmla="*/ 958009 h 969716"/>
              <a:gd name="connsiteX3" fmla="*/ 3950731 w 4842536"/>
              <a:gd name="connsiteY3" fmla="*/ 754698 h 969716"/>
              <a:gd name="connsiteX4" fmla="*/ 4842536 w 4842536"/>
              <a:gd name="connsiteY4" fmla="*/ 0 h 969716"/>
              <a:gd name="connsiteX0" fmla="*/ 0 w 4789144"/>
              <a:gd name="connsiteY0" fmla="*/ 970570 h 1041554"/>
              <a:gd name="connsiteX1" fmla="*/ 1084579 w 4789144"/>
              <a:gd name="connsiteY1" fmla="*/ 1015106 h 1041554"/>
              <a:gd name="connsiteX2" fmla="*/ 2747506 w 4789144"/>
              <a:gd name="connsiteY2" fmla="*/ 1029847 h 1041554"/>
              <a:gd name="connsiteX3" fmla="*/ 3950731 w 4789144"/>
              <a:gd name="connsiteY3" fmla="*/ 826536 h 1041554"/>
              <a:gd name="connsiteX4" fmla="*/ 4789144 w 4789144"/>
              <a:gd name="connsiteY4" fmla="*/ 0 h 1041554"/>
              <a:gd name="connsiteX0" fmla="*/ 93027 w 4882171"/>
              <a:gd name="connsiteY0" fmla="*/ 970570 h 1041554"/>
              <a:gd name="connsiteX1" fmla="*/ 76913 w 4882171"/>
              <a:gd name="connsiteY1" fmla="*/ 955443 h 1041554"/>
              <a:gd name="connsiteX2" fmla="*/ 1177606 w 4882171"/>
              <a:gd name="connsiteY2" fmla="*/ 1015106 h 1041554"/>
              <a:gd name="connsiteX3" fmla="*/ 2840533 w 4882171"/>
              <a:gd name="connsiteY3" fmla="*/ 1029847 h 1041554"/>
              <a:gd name="connsiteX4" fmla="*/ 4043758 w 4882171"/>
              <a:gd name="connsiteY4" fmla="*/ 826536 h 1041554"/>
              <a:gd name="connsiteX5" fmla="*/ 4882171 w 4882171"/>
              <a:gd name="connsiteY5" fmla="*/ 0 h 1041554"/>
              <a:gd name="connsiteX0" fmla="*/ 61 w 4789205"/>
              <a:gd name="connsiteY0" fmla="*/ 970570 h 1042209"/>
              <a:gd name="connsiteX1" fmla="*/ 264254 w 4789205"/>
              <a:gd name="connsiteY1" fmla="*/ 976995 h 1042209"/>
              <a:gd name="connsiteX2" fmla="*/ 1084640 w 4789205"/>
              <a:gd name="connsiteY2" fmla="*/ 1015106 h 1042209"/>
              <a:gd name="connsiteX3" fmla="*/ 2747567 w 4789205"/>
              <a:gd name="connsiteY3" fmla="*/ 1029847 h 1042209"/>
              <a:gd name="connsiteX4" fmla="*/ 3950792 w 4789205"/>
              <a:gd name="connsiteY4" fmla="*/ 826536 h 1042209"/>
              <a:gd name="connsiteX5" fmla="*/ 4789205 w 4789205"/>
              <a:gd name="connsiteY5" fmla="*/ 0 h 1042209"/>
              <a:gd name="connsiteX0" fmla="*/ 12 w 5136203"/>
              <a:gd name="connsiteY0" fmla="*/ 1028040 h 1042209"/>
              <a:gd name="connsiteX1" fmla="*/ 611252 w 5136203"/>
              <a:gd name="connsiteY1" fmla="*/ 976995 h 1042209"/>
              <a:gd name="connsiteX2" fmla="*/ 1431638 w 5136203"/>
              <a:gd name="connsiteY2" fmla="*/ 1015106 h 1042209"/>
              <a:gd name="connsiteX3" fmla="*/ 3094565 w 5136203"/>
              <a:gd name="connsiteY3" fmla="*/ 1029847 h 1042209"/>
              <a:gd name="connsiteX4" fmla="*/ 4297790 w 5136203"/>
              <a:gd name="connsiteY4" fmla="*/ 826536 h 1042209"/>
              <a:gd name="connsiteX5" fmla="*/ 5136203 w 5136203"/>
              <a:gd name="connsiteY5" fmla="*/ 0 h 1042209"/>
              <a:gd name="connsiteX0" fmla="*/ 58077 w 5194268"/>
              <a:gd name="connsiteY0" fmla="*/ 1028040 h 1042209"/>
              <a:gd name="connsiteX1" fmla="*/ 41962 w 5194268"/>
              <a:gd name="connsiteY1" fmla="*/ 1020096 h 1042209"/>
              <a:gd name="connsiteX2" fmla="*/ 669317 w 5194268"/>
              <a:gd name="connsiteY2" fmla="*/ 976995 h 1042209"/>
              <a:gd name="connsiteX3" fmla="*/ 1489703 w 5194268"/>
              <a:gd name="connsiteY3" fmla="*/ 1015106 h 1042209"/>
              <a:gd name="connsiteX4" fmla="*/ 3152630 w 5194268"/>
              <a:gd name="connsiteY4" fmla="*/ 1029847 h 1042209"/>
              <a:gd name="connsiteX5" fmla="*/ 4355855 w 5194268"/>
              <a:gd name="connsiteY5" fmla="*/ 826536 h 1042209"/>
              <a:gd name="connsiteX6" fmla="*/ 5194268 w 5194268"/>
              <a:gd name="connsiteY6" fmla="*/ 0 h 1042209"/>
              <a:gd name="connsiteX0" fmla="*/ 36 w 5136227"/>
              <a:gd name="connsiteY0" fmla="*/ 1028040 h 1042209"/>
              <a:gd name="connsiteX1" fmla="*/ 250880 w 5136227"/>
              <a:gd name="connsiteY1" fmla="*/ 933891 h 1042209"/>
              <a:gd name="connsiteX2" fmla="*/ 611276 w 5136227"/>
              <a:gd name="connsiteY2" fmla="*/ 976995 h 1042209"/>
              <a:gd name="connsiteX3" fmla="*/ 1431662 w 5136227"/>
              <a:gd name="connsiteY3" fmla="*/ 1015106 h 1042209"/>
              <a:gd name="connsiteX4" fmla="*/ 3094589 w 5136227"/>
              <a:gd name="connsiteY4" fmla="*/ 1029847 h 1042209"/>
              <a:gd name="connsiteX5" fmla="*/ 4297814 w 5136227"/>
              <a:gd name="connsiteY5" fmla="*/ 826536 h 1042209"/>
              <a:gd name="connsiteX6" fmla="*/ 5136227 w 5136227"/>
              <a:gd name="connsiteY6" fmla="*/ 0 h 1042209"/>
              <a:gd name="connsiteX0" fmla="*/ 19 w 5256342"/>
              <a:gd name="connsiteY0" fmla="*/ 1372861 h 1372861"/>
              <a:gd name="connsiteX1" fmla="*/ 370995 w 5256342"/>
              <a:gd name="connsiteY1" fmla="*/ 933891 h 1372861"/>
              <a:gd name="connsiteX2" fmla="*/ 731391 w 5256342"/>
              <a:gd name="connsiteY2" fmla="*/ 976995 h 1372861"/>
              <a:gd name="connsiteX3" fmla="*/ 1551777 w 5256342"/>
              <a:gd name="connsiteY3" fmla="*/ 1015106 h 1372861"/>
              <a:gd name="connsiteX4" fmla="*/ 3214704 w 5256342"/>
              <a:gd name="connsiteY4" fmla="*/ 1029847 h 1372861"/>
              <a:gd name="connsiteX5" fmla="*/ 4417929 w 5256342"/>
              <a:gd name="connsiteY5" fmla="*/ 826536 h 1372861"/>
              <a:gd name="connsiteX6" fmla="*/ 5256342 w 5256342"/>
              <a:gd name="connsiteY6" fmla="*/ 0 h 1372861"/>
              <a:gd name="connsiteX0" fmla="*/ 62 w 5256385"/>
              <a:gd name="connsiteY0" fmla="*/ 1372861 h 1372861"/>
              <a:gd name="connsiteX1" fmla="*/ 184167 w 5256385"/>
              <a:gd name="connsiteY1" fmla="*/ 991362 h 1372861"/>
              <a:gd name="connsiteX2" fmla="*/ 731434 w 5256385"/>
              <a:gd name="connsiteY2" fmla="*/ 976995 h 1372861"/>
              <a:gd name="connsiteX3" fmla="*/ 1551820 w 5256385"/>
              <a:gd name="connsiteY3" fmla="*/ 1015106 h 1372861"/>
              <a:gd name="connsiteX4" fmla="*/ 3214747 w 5256385"/>
              <a:gd name="connsiteY4" fmla="*/ 1029847 h 1372861"/>
              <a:gd name="connsiteX5" fmla="*/ 4417972 w 5256385"/>
              <a:gd name="connsiteY5" fmla="*/ 826536 h 1372861"/>
              <a:gd name="connsiteX6" fmla="*/ 5256385 w 5256385"/>
              <a:gd name="connsiteY6" fmla="*/ 0 h 1372861"/>
              <a:gd name="connsiteX0" fmla="*/ 62 w 5256385"/>
              <a:gd name="connsiteY0" fmla="*/ 1372861 h 1372861"/>
              <a:gd name="connsiteX1" fmla="*/ 184167 w 5256385"/>
              <a:gd name="connsiteY1" fmla="*/ 991362 h 1372861"/>
              <a:gd name="connsiteX2" fmla="*/ 731434 w 5256385"/>
              <a:gd name="connsiteY2" fmla="*/ 976995 h 1372861"/>
              <a:gd name="connsiteX3" fmla="*/ 1551820 w 5256385"/>
              <a:gd name="connsiteY3" fmla="*/ 1015106 h 1372861"/>
              <a:gd name="connsiteX4" fmla="*/ 3214747 w 5256385"/>
              <a:gd name="connsiteY4" fmla="*/ 1029847 h 1372861"/>
              <a:gd name="connsiteX5" fmla="*/ 4417972 w 5256385"/>
              <a:gd name="connsiteY5" fmla="*/ 826536 h 1372861"/>
              <a:gd name="connsiteX6" fmla="*/ 5256385 w 5256385"/>
              <a:gd name="connsiteY6" fmla="*/ 0 h 1372861"/>
              <a:gd name="connsiteX0" fmla="*/ 112 w 5256435"/>
              <a:gd name="connsiteY0" fmla="*/ 1372861 h 1372861"/>
              <a:gd name="connsiteX1" fmla="*/ 184217 w 5256435"/>
              <a:gd name="connsiteY1" fmla="*/ 991362 h 1372861"/>
              <a:gd name="connsiteX2" fmla="*/ 731484 w 5256435"/>
              <a:gd name="connsiteY2" fmla="*/ 976995 h 1372861"/>
              <a:gd name="connsiteX3" fmla="*/ 1551870 w 5256435"/>
              <a:gd name="connsiteY3" fmla="*/ 1015106 h 1372861"/>
              <a:gd name="connsiteX4" fmla="*/ 3214797 w 5256435"/>
              <a:gd name="connsiteY4" fmla="*/ 1029847 h 1372861"/>
              <a:gd name="connsiteX5" fmla="*/ 4418022 w 5256435"/>
              <a:gd name="connsiteY5" fmla="*/ 826536 h 1372861"/>
              <a:gd name="connsiteX6" fmla="*/ 5256435 w 5256435"/>
              <a:gd name="connsiteY6" fmla="*/ 0 h 1372861"/>
              <a:gd name="connsiteX0" fmla="*/ 371 w 5189953"/>
              <a:gd name="connsiteY0" fmla="*/ 1444699 h 1444699"/>
              <a:gd name="connsiteX1" fmla="*/ 117735 w 5189953"/>
              <a:gd name="connsiteY1" fmla="*/ 991362 h 1444699"/>
              <a:gd name="connsiteX2" fmla="*/ 665002 w 5189953"/>
              <a:gd name="connsiteY2" fmla="*/ 976995 h 1444699"/>
              <a:gd name="connsiteX3" fmla="*/ 1485388 w 5189953"/>
              <a:gd name="connsiteY3" fmla="*/ 1015106 h 1444699"/>
              <a:gd name="connsiteX4" fmla="*/ 3148315 w 5189953"/>
              <a:gd name="connsiteY4" fmla="*/ 1029847 h 1444699"/>
              <a:gd name="connsiteX5" fmla="*/ 4351540 w 5189953"/>
              <a:gd name="connsiteY5" fmla="*/ 826536 h 1444699"/>
              <a:gd name="connsiteX6" fmla="*/ 5189953 w 5189953"/>
              <a:gd name="connsiteY6" fmla="*/ 0 h 1444699"/>
              <a:gd name="connsiteX0" fmla="*/ 1013 w 5190595"/>
              <a:gd name="connsiteY0" fmla="*/ 1444699 h 1444699"/>
              <a:gd name="connsiteX1" fmla="*/ 118377 w 5190595"/>
              <a:gd name="connsiteY1" fmla="*/ 991362 h 1444699"/>
              <a:gd name="connsiteX2" fmla="*/ 759080 w 5190595"/>
              <a:gd name="connsiteY2" fmla="*/ 969811 h 1444699"/>
              <a:gd name="connsiteX3" fmla="*/ 1486030 w 5190595"/>
              <a:gd name="connsiteY3" fmla="*/ 1015106 h 1444699"/>
              <a:gd name="connsiteX4" fmla="*/ 3148957 w 5190595"/>
              <a:gd name="connsiteY4" fmla="*/ 1029847 h 1444699"/>
              <a:gd name="connsiteX5" fmla="*/ 4352182 w 5190595"/>
              <a:gd name="connsiteY5" fmla="*/ 826536 h 1444699"/>
              <a:gd name="connsiteX6" fmla="*/ 5190595 w 5190595"/>
              <a:gd name="connsiteY6" fmla="*/ 0 h 1444699"/>
              <a:gd name="connsiteX0" fmla="*/ 1013 w 5190595"/>
              <a:gd name="connsiteY0" fmla="*/ 1444699 h 1444699"/>
              <a:gd name="connsiteX1" fmla="*/ 118377 w 5190595"/>
              <a:gd name="connsiteY1" fmla="*/ 991362 h 1444699"/>
              <a:gd name="connsiteX2" fmla="*/ 759080 w 5190595"/>
              <a:gd name="connsiteY2" fmla="*/ 969811 h 1444699"/>
              <a:gd name="connsiteX3" fmla="*/ 1486030 w 5190595"/>
              <a:gd name="connsiteY3" fmla="*/ 1015106 h 1444699"/>
              <a:gd name="connsiteX4" fmla="*/ 3148957 w 5190595"/>
              <a:gd name="connsiteY4" fmla="*/ 1029847 h 1444699"/>
              <a:gd name="connsiteX5" fmla="*/ 4352182 w 5190595"/>
              <a:gd name="connsiteY5" fmla="*/ 826536 h 1444699"/>
              <a:gd name="connsiteX6" fmla="*/ 5190595 w 5190595"/>
              <a:gd name="connsiteY6" fmla="*/ 0 h 1444699"/>
              <a:gd name="connsiteX0" fmla="*/ 1013 w 5190595"/>
              <a:gd name="connsiteY0" fmla="*/ 1444699 h 1444699"/>
              <a:gd name="connsiteX1" fmla="*/ 118377 w 5190595"/>
              <a:gd name="connsiteY1" fmla="*/ 991362 h 1444699"/>
              <a:gd name="connsiteX2" fmla="*/ 759080 w 5190595"/>
              <a:gd name="connsiteY2" fmla="*/ 969811 h 1444699"/>
              <a:gd name="connsiteX3" fmla="*/ 1486030 w 5190595"/>
              <a:gd name="connsiteY3" fmla="*/ 1015106 h 1444699"/>
              <a:gd name="connsiteX4" fmla="*/ 3148957 w 5190595"/>
              <a:gd name="connsiteY4" fmla="*/ 1029847 h 1444699"/>
              <a:gd name="connsiteX5" fmla="*/ 4352182 w 5190595"/>
              <a:gd name="connsiteY5" fmla="*/ 826536 h 1444699"/>
              <a:gd name="connsiteX6" fmla="*/ 5190595 w 5190595"/>
              <a:gd name="connsiteY6" fmla="*/ 0 h 1444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190595" h="1444699">
                <a:moveTo>
                  <a:pt x="1013" y="1444699"/>
                </a:moveTo>
                <a:cubicBezTo>
                  <a:pt x="-1673" y="1443375"/>
                  <a:pt x="-7968" y="1070510"/>
                  <a:pt x="118377" y="991362"/>
                </a:cubicBezTo>
                <a:cubicBezTo>
                  <a:pt x="244722" y="912214"/>
                  <a:pt x="517790" y="970643"/>
                  <a:pt x="759080" y="969811"/>
                </a:cubicBezTo>
                <a:cubicBezTo>
                  <a:pt x="1000370" y="968979"/>
                  <a:pt x="1087717" y="1005100"/>
                  <a:pt x="1486030" y="1015106"/>
                </a:cubicBezTo>
                <a:cubicBezTo>
                  <a:pt x="1884343" y="1025112"/>
                  <a:pt x="2671265" y="1061275"/>
                  <a:pt x="3148957" y="1029847"/>
                </a:cubicBezTo>
                <a:cubicBezTo>
                  <a:pt x="3626649" y="998419"/>
                  <a:pt x="3710844" y="994879"/>
                  <a:pt x="4352182" y="826536"/>
                </a:cubicBezTo>
                <a:cubicBezTo>
                  <a:pt x="4787681" y="638994"/>
                  <a:pt x="4697213" y="621609"/>
                  <a:pt x="5190595" y="0"/>
                </a:cubicBezTo>
              </a:path>
            </a:pathLst>
          </a:custGeom>
          <a:ln w="76200">
            <a:prstDash val="sysDash"/>
            <a:tailEnd type="stealth" w="lg" len="lg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Font typeface="Wingdings" pitchFamily="2" charset="2"/>
              <a:buChar char="n"/>
              <a:tabLst/>
            </a:pPr>
            <a:endParaRPr kumimoji="0" lang="en-GB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8" charset="-128"/>
            </a:endParaRPr>
          </a:p>
        </p:txBody>
      </p:sp>
      <p:sp>
        <p:nvSpPr>
          <p:cNvPr id="25" name="TextShape 5"/>
          <p:cNvSpPr txBox="1"/>
          <p:nvPr/>
        </p:nvSpPr>
        <p:spPr>
          <a:xfrm>
            <a:off x="4636686" y="6171280"/>
            <a:ext cx="4374720" cy="254880"/>
          </a:xfrm>
          <a:prstGeom prst="rect">
            <a:avLst/>
          </a:prstGeom>
          <a:noFill/>
          <a:ln w="36000">
            <a:noFill/>
          </a:ln>
        </p:spPr>
        <p:txBody>
          <a:bodyPr lIns="72000" tIns="36000" rIns="72000" bIns="36000"/>
          <a:lstStyle/>
          <a:p>
            <a:pPr algn="r">
              <a:lnSpc>
                <a:spcPct val="100000"/>
              </a:lnSpc>
              <a:buNone/>
            </a:pPr>
            <a:r>
              <a:rPr lang="en-US" sz="1200" strike="noStrike" dirty="0" smtClean="0">
                <a:solidFill>
                  <a:srgbClr val="000000"/>
                </a:solidFill>
                <a:latin typeface="Arial"/>
                <a:ea typeface="Arial Unicode MS"/>
              </a:rPr>
              <a:t>Images: LPD Collaboration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6499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940000">
            <a:off x="-493686" y="2388301"/>
            <a:ext cx="4306795" cy="3013109"/>
          </a:xfrm>
          <a:prstGeom prst="rect">
            <a:avLst/>
          </a:prstGeom>
        </p:spPr>
      </p:pic>
      <p:sp>
        <p:nvSpPr>
          <p:cNvPr id="409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6F024603-50EC-45A7-88E9-780BAF159FCE}" type="slidenum">
              <a:rPr lang="en-GB" sz="1000">
                <a:solidFill>
                  <a:schemeClr val="bg1"/>
                </a:solidFill>
              </a:rPr>
              <a:pPr/>
              <a:t>13</a:t>
            </a:fld>
            <a:endParaRPr lang="en-GB" sz="1000">
              <a:solidFill>
                <a:schemeClr val="bg1"/>
              </a:solidFill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1093788" y="541338"/>
            <a:ext cx="7283450" cy="481012"/>
          </a:xfrm>
        </p:spPr>
        <p:txBody>
          <a:bodyPr/>
          <a:lstStyle/>
          <a:p>
            <a:r>
              <a:rPr lang="en-US" dirty="0" smtClean="0"/>
              <a:t>Charge Transport in Silicon</a:t>
            </a:r>
            <a:endParaRPr lang="en-US" dirty="0"/>
          </a:p>
        </p:txBody>
      </p:sp>
      <p:sp>
        <p:nvSpPr>
          <p:cNvPr id="19" name="Slide Number Placeholder 3"/>
          <p:cNvSpPr txBox="1">
            <a:spLocks/>
          </p:cNvSpPr>
          <p:nvPr/>
        </p:nvSpPr>
        <p:spPr bwMode="auto">
          <a:xfrm>
            <a:off x="8442325" y="114300"/>
            <a:ext cx="576263" cy="91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4000" tIns="45720" rIns="54000" bIns="18000" numCol="1" anchor="b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 sz="900" b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fld id="{6F024603-50EC-45A7-88E9-780BAF159FCE}" type="slidenum">
              <a:rPr lang="en-GB" sz="1000" smtClean="0">
                <a:solidFill>
                  <a:schemeClr val="bg1"/>
                </a:solidFill>
              </a:rPr>
              <a:pPr/>
              <a:t>13</a:t>
            </a:fld>
            <a:endParaRPr lang="en-GB" sz="100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9377" y="6112381"/>
            <a:ext cx="1715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2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Courtesy: WIAS Berlin</a:t>
            </a:r>
            <a:endParaRPr lang="en-US" sz="1200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cxnSp>
        <p:nvCxnSpPr>
          <p:cNvPr id="38" name="Straight Arrow Connector 37"/>
          <p:cNvCxnSpPr/>
          <p:nvPr/>
        </p:nvCxnSpPr>
        <p:spPr bwMode="auto">
          <a:xfrm flipH="1">
            <a:off x="3073038" y="2551551"/>
            <a:ext cx="2" cy="2630932"/>
          </a:xfrm>
          <a:prstGeom prst="straightConnector1">
            <a:avLst/>
          </a:prstGeom>
          <a:noFill/>
          <a:ln w="63500" cap="flat" cmpd="sng" algn="ctr">
            <a:solidFill>
              <a:schemeClr val="folHlink"/>
            </a:solidFill>
            <a:prstDash val="solid"/>
            <a:round/>
            <a:headEnd type="none"/>
            <a:tailEnd type="stealth" w="lg" len="lg"/>
          </a:ln>
          <a:effectLst/>
        </p:spPr>
      </p:cxnSp>
      <p:sp>
        <p:nvSpPr>
          <p:cNvPr id="24" name="TextBox 23"/>
          <p:cNvSpPr txBox="1"/>
          <p:nvPr/>
        </p:nvSpPr>
        <p:spPr>
          <a:xfrm rot="5400000">
            <a:off x="2483374" y="3651547"/>
            <a:ext cx="15526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US" sz="1600" b="1" dirty="0" smtClean="0"/>
              <a:t>Drift Direction</a:t>
            </a:r>
            <a:endParaRPr lang="en-US" sz="16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2030215" y="5806194"/>
            <a:ext cx="1940355" cy="634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US" sz="1600" b="1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Charge Collection</a:t>
            </a:r>
          </a:p>
          <a:p>
            <a:pPr algn="ctr">
              <a:buNone/>
            </a:pPr>
            <a:r>
              <a:rPr lang="en-US" sz="1600" b="1" dirty="0" smtClean="0"/>
              <a:t>Node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1901737" y="2942090"/>
            <a:ext cx="10053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US" sz="1600" b="1" dirty="0" smtClean="0"/>
              <a:t>e</a:t>
            </a:r>
            <a:r>
              <a:rPr lang="en-US" sz="1600" b="1" baseline="30000" dirty="0" smtClean="0"/>
              <a:t>-</a:t>
            </a:r>
            <a:r>
              <a:rPr lang="en-US" sz="1600" b="1" dirty="0" smtClean="0"/>
              <a:t> Cloud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544168" y="1070964"/>
            <a:ext cx="22236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US" sz="1800" b="1" dirty="0" smtClean="0"/>
              <a:t>Photon Interaction</a:t>
            </a:r>
          </a:p>
        </p:txBody>
      </p:sp>
      <p:sp>
        <p:nvSpPr>
          <p:cNvPr id="27" name="Striped Right Arrow 26"/>
          <p:cNvSpPr/>
          <p:nvPr/>
        </p:nvSpPr>
        <p:spPr bwMode="auto">
          <a:xfrm rot="5400000">
            <a:off x="1360756" y="1655677"/>
            <a:ext cx="578321" cy="317526"/>
          </a:xfrm>
          <a:prstGeom prst="stripedRightArrow">
            <a:avLst/>
          </a:prstGeom>
          <a:noFill/>
          <a:ln w="28575" cap="flat" cmpd="sng" algn="ctr">
            <a:solidFill>
              <a:schemeClr val="folHlink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Font typeface="Wingdings" pitchFamily="2" charset="2"/>
              <a:buChar char="n"/>
              <a:tabLst/>
            </a:pPr>
            <a:endParaRPr kumimoji="0" lang="en-US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8" charset="-128"/>
            </a:endParaRPr>
          </a:p>
        </p:txBody>
      </p:sp>
      <p:sp>
        <p:nvSpPr>
          <p:cNvPr id="41" name="Rectangle 15"/>
          <p:cNvSpPr txBox="1">
            <a:spLocks noChangeAspect="1" noChangeArrowheads="1"/>
          </p:cNvSpPr>
          <p:nvPr/>
        </p:nvSpPr>
        <p:spPr bwMode="auto">
          <a:xfrm>
            <a:off x="3730735" y="1156714"/>
            <a:ext cx="5284277" cy="525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0" rIns="91440" bIns="45720" numCol="1" anchor="t" anchorCtr="0" compatLnSpc="1">
            <a:prstTxWarp prst="textNoShape">
              <a:avLst/>
            </a:prstTxWarp>
          </a:bodyPr>
          <a:lstStyle>
            <a:lvl1pPr marL="298450" indent="-298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n"/>
              <a:defRPr sz="2400">
                <a:solidFill>
                  <a:schemeClr val="tx2"/>
                </a:solidFill>
                <a:latin typeface="+mn-lt"/>
                <a:ea typeface="+mn-ea"/>
                <a:cs typeface="ＭＳ Ｐゴシック" charset="-128"/>
              </a:defRPr>
            </a:lvl1pPr>
            <a:lvl2pPr marL="558800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400">
                <a:solidFill>
                  <a:schemeClr val="tx2"/>
                </a:solidFill>
                <a:latin typeface="+mn-lt"/>
                <a:ea typeface="+mn-ea"/>
              </a:defRPr>
            </a:lvl2pPr>
            <a:lvl3pPr marL="817563" indent="-2571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charset="2"/>
              <a:buChar char=""/>
              <a:defRPr sz="2400">
                <a:solidFill>
                  <a:schemeClr val="tx2"/>
                </a:solidFill>
                <a:latin typeface="+mn-lt"/>
                <a:ea typeface="+mn-ea"/>
              </a:defRPr>
            </a:lvl3pPr>
            <a:lvl4pPr marL="1077913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charset="2"/>
              <a:buChar char="§"/>
              <a:defRPr sz="2400">
                <a:solidFill>
                  <a:srgbClr val="100F2E"/>
                </a:solidFill>
                <a:latin typeface="+mn-lt"/>
                <a:ea typeface="+mn-ea"/>
              </a:defRPr>
            </a:lvl4pPr>
            <a:lvl5pPr marL="1312863" indent="-223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5pPr>
            <a:lvl6pPr marL="17700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6pPr>
            <a:lvl7pPr marL="22272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7pPr>
            <a:lvl8pPr marL="26844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8pPr>
            <a:lvl9pPr marL="31416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9pPr>
          </a:lstStyle>
          <a:p>
            <a:pPr marL="0" lvl="1" indent="0">
              <a:buClr>
                <a:schemeClr val="accent2"/>
              </a:buClr>
              <a:buSzPct val="150000"/>
              <a:buNone/>
            </a:pPr>
            <a:r>
              <a:rPr lang="en-GB" sz="20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panose="05000000000000000000" pitchFamily="2" charset="2"/>
              </a:rPr>
              <a:t>Electron hole pair creation at interaction point mainly through photoelectric </a:t>
            </a:r>
            <a:r>
              <a:rPr lang="en-GB" sz="2000" dirty="0" err="1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panose="05000000000000000000" pitchFamily="2" charset="2"/>
              </a:rPr>
              <a:t>absorp-tion</a:t>
            </a:r>
            <a:r>
              <a:rPr lang="en-GB" sz="20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panose="05000000000000000000" pitchFamily="2" charset="2"/>
              </a:rPr>
              <a:t>.</a:t>
            </a:r>
          </a:p>
          <a:p>
            <a:pPr marL="0" lvl="1" indent="0">
              <a:buClr>
                <a:schemeClr val="accent2"/>
              </a:buClr>
              <a:buSzPct val="150000"/>
              <a:buNone/>
            </a:pPr>
            <a:r>
              <a:rPr lang="en-GB" sz="20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panose="05000000000000000000" pitchFamily="2" charset="2"/>
              </a:rPr>
              <a:t>Motion of charge carriers due to external electric field     and the resulting charge density gradient      leads to</a:t>
            </a:r>
            <a:endParaRPr lang="en-US" sz="2000" b="1" dirty="0" smtClean="0">
              <a:solidFill>
                <a:srgbClr val="FD930A"/>
              </a:solidFill>
            </a:endParaRPr>
          </a:p>
          <a:p>
            <a:pPr marL="0" lvl="1" indent="0">
              <a:buClr>
                <a:schemeClr val="accent2"/>
              </a:buClr>
              <a:buSzPct val="150000"/>
              <a:buNone/>
            </a:pPr>
            <a:r>
              <a:rPr lang="en-US" sz="2200" b="1" dirty="0" smtClean="0">
                <a:solidFill>
                  <a:srgbClr val="FD930A"/>
                </a:solidFill>
              </a:rPr>
              <a:t>Drift Current Density</a:t>
            </a:r>
            <a:endParaRPr lang="en-GB" sz="2200" dirty="0">
              <a:solidFill>
                <a:schemeClr val="tx1">
                  <a:lumMod val="90000"/>
                  <a:lumOff val="10000"/>
                </a:schemeClr>
              </a:solidFill>
              <a:latin typeface="Arial" charset="0"/>
              <a:ea typeface="ＭＳ Ｐゴシック" charset="0"/>
              <a:sym typeface="Wingdings" panose="05000000000000000000" pitchFamily="2" charset="2"/>
            </a:endParaRPr>
          </a:p>
          <a:p>
            <a:pPr marL="0" lvl="1" indent="0">
              <a:buClr>
                <a:schemeClr val="accent2"/>
              </a:buClr>
              <a:buSzPct val="150000"/>
              <a:buNone/>
            </a:pPr>
            <a:endParaRPr lang="en-GB" sz="2000" dirty="0" smtClean="0">
              <a:solidFill>
                <a:schemeClr val="tx1">
                  <a:lumMod val="90000"/>
                  <a:lumOff val="10000"/>
                </a:schemeClr>
              </a:solidFill>
              <a:latin typeface="Arial" charset="0"/>
              <a:ea typeface="ＭＳ Ｐゴシック" charset="0"/>
              <a:sym typeface="Wingdings" panose="05000000000000000000" pitchFamily="2" charset="2"/>
            </a:endParaRPr>
          </a:p>
          <a:p>
            <a:pPr marL="0" lvl="1" indent="0">
              <a:buClr>
                <a:schemeClr val="accent2"/>
              </a:buClr>
              <a:buSzPct val="150000"/>
              <a:buNone/>
            </a:pPr>
            <a:endParaRPr lang="en-GB" sz="2000" dirty="0" smtClean="0">
              <a:solidFill>
                <a:schemeClr val="tx1">
                  <a:lumMod val="90000"/>
                  <a:lumOff val="10000"/>
                </a:schemeClr>
              </a:solidFill>
              <a:latin typeface="Arial" charset="0"/>
              <a:ea typeface="ＭＳ Ｐゴシック" charset="0"/>
              <a:sym typeface="Wingdings" panose="05000000000000000000" pitchFamily="2" charset="2"/>
            </a:endParaRPr>
          </a:p>
          <a:p>
            <a:pPr marL="0" lvl="1" indent="0">
              <a:buClr>
                <a:schemeClr val="accent2"/>
              </a:buClr>
              <a:buSzPct val="150000"/>
              <a:buNone/>
            </a:pPr>
            <a:endParaRPr lang="en-US" sz="2000" b="1" dirty="0" smtClean="0">
              <a:solidFill>
                <a:srgbClr val="FD930A"/>
              </a:solidFill>
            </a:endParaRPr>
          </a:p>
          <a:p>
            <a:pPr marL="0" lvl="1" indent="0">
              <a:buClr>
                <a:schemeClr val="accent2"/>
              </a:buClr>
              <a:buSzPct val="150000"/>
              <a:buNone/>
            </a:pPr>
            <a:r>
              <a:rPr lang="en-US" sz="2200" b="1" dirty="0" smtClean="0">
                <a:solidFill>
                  <a:srgbClr val="FD930A"/>
                </a:solidFill>
              </a:rPr>
              <a:t>Diffusion Current Density</a:t>
            </a:r>
            <a:endParaRPr lang="en-GB" sz="2200" dirty="0" smtClean="0">
              <a:solidFill>
                <a:schemeClr val="tx1">
                  <a:lumMod val="90000"/>
                  <a:lumOff val="10000"/>
                </a:schemeClr>
              </a:solidFill>
              <a:latin typeface="Arial" charset="0"/>
              <a:ea typeface="ＭＳ Ｐゴシック" charset="0"/>
              <a:sym typeface="Wingdings" panose="05000000000000000000" pitchFamily="2" charset="2"/>
            </a:endParaRPr>
          </a:p>
          <a:p>
            <a:pPr marL="0" lvl="1" indent="0" algn="ctr">
              <a:buClr>
                <a:schemeClr val="accent2"/>
              </a:buClr>
              <a:buSzPct val="150000"/>
              <a:buNone/>
            </a:pPr>
            <a:endParaRPr lang="en-GB" sz="2000" dirty="0" smtClean="0">
              <a:solidFill>
                <a:srgbClr val="000090"/>
              </a:solidFill>
              <a:latin typeface="Arial" charset="0"/>
              <a:ea typeface="ＭＳ Ｐゴシック" charset="0"/>
              <a:sym typeface="Wingdings" panose="05000000000000000000" pitchFamily="2" charset="2"/>
            </a:endParaRPr>
          </a:p>
          <a:p>
            <a:pPr marL="0" lvl="1" indent="0" algn="ctr">
              <a:buClr>
                <a:schemeClr val="accent2"/>
              </a:buClr>
              <a:buSzPct val="150000"/>
              <a:buNone/>
            </a:pPr>
            <a:endParaRPr lang="en-GB" sz="2000" dirty="0">
              <a:solidFill>
                <a:srgbClr val="000090"/>
              </a:solidFill>
              <a:latin typeface="Arial" charset="0"/>
              <a:ea typeface="ＭＳ Ｐゴシック" charset="0"/>
              <a:sym typeface="Wingdings" panose="05000000000000000000" pitchFamily="2" charset="2"/>
            </a:endParaRPr>
          </a:p>
          <a:p>
            <a:pPr marL="0" lvl="1" indent="0">
              <a:buClr>
                <a:schemeClr val="accent2"/>
              </a:buClr>
              <a:buSzPct val="150000"/>
              <a:buNone/>
            </a:pPr>
            <a:endParaRPr lang="en-GB" sz="1600" dirty="0" smtClean="0">
              <a:solidFill>
                <a:schemeClr val="tx1">
                  <a:lumMod val="90000"/>
                  <a:lumOff val="10000"/>
                </a:schemeClr>
              </a:solidFill>
              <a:latin typeface="Arial" charset="0"/>
              <a:ea typeface="ＭＳ Ｐゴシック" charset="0"/>
              <a:sym typeface="Wingdings" panose="05000000000000000000" pitchFamily="2" charset="2"/>
            </a:endParaRPr>
          </a:p>
          <a:p>
            <a:pPr marL="0" lvl="1" indent="0">
              <a:buClr>
                <a:schemeClr val="accent2"/>
              </a:buClr>
              <a:buSzPct val="150000"/>
              <a:buNone/>
            </a:pPr>
            <a:r>
              <a:rPr lang="en-GB" sz="16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panose="05000000000000000000" pitchFamily="2" charset="2"/>
              </a:rPr>
              <a:t>Similar equations hold for holes, not shown here.</a:t>
            </a: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88072539"/>
              </p:ext>
            </p:extLst>
          </p:nvPr>
        </p:nvGraphicFramePr>
        <p:xfrm>
          <a:off x="5098150" y="5212530"/>
          <a:ext cx="1180765" cy="46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847" name="Equation" r:id="rId5" imgW="1092200" imgH="381000" progId="Equation.3">
                  <p:embed/>
                </p:oleObj>
              </mc:Choice>
              <mc:Fallback>
                <p:oleObj name="Equation" r:id="rId5" imgW="1092200" imgH="3810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098150" y="5212530"/>
                        <a:ext cx="1180765" cy="46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25391344"/>
              </p:ext>
            </p:extLst>
          </p:nvPr>
        </p:nvGraphicFramePr>
        <p:xfrm>
          <a:off x="4993398" y="3749470"/>
          <a:ext cx="1390269" cy="4217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848" name="Equation" r:id="rId7" imgW="1130300" imgH="342900" progId="Equation.3">
                  <p:embed/>
                </p:oleObj>
              </mc:Choice>
              <mc:Fallback>
                <p:oleObj name="Equation" r:id="rId7" imgW="1130300" imgH="342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993398" y="3749470"/>
                        <a:ext cx="1390269" cy="42176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56358821"/>
              </p:ext>
            </p:extLst>
          </p:nvPr>
        </p:nvGraphicFramePr>
        <p:xfrm>
          <a:off x="5874869" y="2704514"/>
          <a:ext cx="260350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849" name="Equation" r:id="rId9" imgW="241300" imgH="381000" progId="Equation.3">
                  <p:embed/>
                </p:oleObj>
              </mc:Choice>
              <mc:Fallback>
                <p:oleObj name="Equation" r:id="rId9" imgW="241300" imgH="3810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5874869" y="2704514"/>
                        <a:ext cx="260350" cy="4667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31350332"/>
              </p:ext>
            </p:extLst>
          </p:nvPr>
        </p:nvGraphicFramePr>
        <p:xfrm>
          <a:off x="5379302" y="2371184"/>
          <a:ext cx="265113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850" name="Equation" r:id="rId11" imgW="215900" imgH="279400" progId="Equation.3">
                  <p:embed/>
                </p:oleObj>
              </mc:Choice>
              <mc:Fallback>
                <p:oleObj name="Equation" r:id="rId11" imgW="215900" imgH="279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5379302" y="2371184"/>
                        <a:ext cx="265113" cy="342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99260646"/>
              </p:ext>
            </p:extLst>
          </p:nvPr>
        </p:nvGraphicFramePr>
        <p:xfrm>
          <a:off x="7215953" y="3582547"/>
          <a:ext cx="177800" cy="17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851" name="Equation" r:id="rId13" imgW="177800" imgH="177800" progId="Equation.3">
                  <p:embed/>
                </p:oleObj>
              </mc:Choice>
              <mc:Fallback>
                <p:oleObj name="Equation" r:id="rId13" imgW="177800" imgH="177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7215953" y="3582547"/>
                        <a:ext cx="177800" cy="177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9832277"/>
              </p:ext>
            </p:extLst>
          </p:nvPr>
        </p:nvGraphicFramePr>
        <p:xfrm>
          <a:off x="7117728" y="3885018"/>
          <a:ext cx="2794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852" name="Equation" r:id="rId15" imgW="279400" imgH="228600" progId="Equation.3">
                  <p:embed/>
                </p:oleObj>
              </mc:Choice>
              <mc:Fallback>
                <p:oleObj name="Equation" r:id="rId15" imgW="2794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7117728" y="3885018"/>
                        <a:ext cx="279400" cy="228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4364476"/>
              </p:ext>
            </p:extLst>
          </p:nvPr>
        </p:nvGraphicFramePr>
        <p:xfrm>
          <a:off x="7177141" y="4125420"/>
          <a:ext cx="215900" cy="27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853" name="Equation" r:id="rId17" imgW="215900" imgH="279400" progId="Equation.3">
                  <p:embed/>
                </p:oleObj>
              </mc:Choice>
              <mc:Fallback>
                <p:oleObj name="Equation" r:id="rId17" imgW="215900" imgH="279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7177141" y="4125420"/>
                        <a:ext cx="215900" cy="279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409764" y="3780597"/>
            <a:ext cx="8801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dirty="0" smtClean="0"/>
              <a:t>Mobility</a:t>
            </a:r>
            <a:endParaRPr lang="en-US" sz="1600" dirty="0"/>
          </a:p>
        </p:txBody>
      </p:sp>
      <p:sp>
        <p:nvSpPr>
          <p:cNvPr id="25" name="TextBox 24"/>
          <p:cNvSpPr txBox="1"/>
          <p:nvPr/>
        </p:nvSpPr>
        <p:spPr>
          <a:xfrm>
            <a:off x="7409764" y="3479386"/>
            <a:ext cx="16445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dirty="0" smtClean="0"/>
              <a:t>Electron density</a:t>
            </a:r>
            <a:endParaRPr lang="en-US" sz="1600" dirty="0"/>
          </a:p>
        </p:txBody>
      </p:sp>
      <p:sp>
        <p:nvSpPr>
          <p:cNvPr id="28" name="TextBox 27"/>
          <p:cNvSpPr txBox="1"/>
          <p:nvPr/>
        </p:nvSpPr>
        <p:spPr>
          <a:xfrm>
            <a:off x="7409764" y="4103097"/>
            <a:ext cx="16052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dirty="0" smtClean="0"/>
              <a:t>Electric field</a:t>
            </a:r>
            <a:endParaRPr lang="en-US" sz="1600" dirty="0"/>
          </a:p>
        </p:txBody>
      </p:sp>
      <p:graphicFrame>
        <p:nvGraphicFramePr>
          <p:cNvPr id="46" name="Object 4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49674238"/>
              </p:ext>
            </p:extLst>
          </p:nvPr>
        </p:nvGraphicFramePr>
        <p:xfrm>
          <a:off x="7242175" y="4977125"/>
          <a:ext cx="304800" cy="24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854" name="Equation" r:id="rId19" imgW="304800" imgH="241300" progId="Equation.3">
                  <p:embed/>
                </p:oleObj>
              </mc:Choice>
              <mc:Fallback>
                <p:oleObj name="Equation" r:id="rId19" imgW="304800" imgH="241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7242175" y="4977125"/>
                        <a:ext cx="304800" cy="241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" name="Object 4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14122483"/>
              </p:ext>
            </p:extLst>
          </p:nvPr>
        </p:nvGraphicFramePr>
        <p:xfrm>
          <a:off x="7175500" y="5419593"/>
          <a:ext cx="342900" cy="622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855" name="Equation" r:id="rId21" imgW="342900" imgH="622300" progId="Equation.3">
                  <p:embed/>
                </p:oleObj>
              </mc:Choice>
              <mc:Fallback>
                <p:oleObj name="Equation" r:id="rId21" imgW="342900" imgH="622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7175500" y="5419593"/>
                        <a:ext cx="342900" cy="622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9" name="TextBox 48"/>
          <p:cNvSpPr txBox="1"/>
          <p:nvPr/>
        </p:nvSpPr>
        <p:spPr>
          <a:xfrm>
            <a:off x="7499499" y="5432961"/>
            <a:ext cx="1644501" cy="634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dirty="0" smtClean="0"/>
              <a:t>Electron density</a:t>
            </a:r>
          </a:p>
          <a:p>
            <a:pPr>
              <a:buNone/>
            </a:pPr>
            <a:r>
              <a:rPr lang="en-US" sz="1600" dirty="0" smtClean="0"/>
              <a:t>gradient</a:t>
            </a:r>
            <a:endParaRPr lang="en-US" sz="1600" dirty="0"/>
          </a:p>
        </p:txBody>
      </p:sp>
      <p:sp>
        <p:nvSpPr>
          <p:cNvPr id="50" name="TextBox 49"/>
          <p:cNvSpPr txBox="1"/>
          <p:nvPr/>
        </p:nvSpPr>
        <p:spPr>
          <a:xfrm>
            <a:off x="7499499" y="4904950"/>
            <a:ext cx="1644501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dirty="0" smtClean="0"/>
              <a:t>Diffusion constant</a:t>
            </a:r>
            <a:endParaRPr lang="en-US" sz="1600" dirty="0"/>
          </a:p>
        </p:txBody>
      </p:sp>
      <p:sp>
        <p:nvSpPr>
          <p:cNvPr id="52" name="TextBox 51"/>
          <p:cNvSpPr txBox="1"/>
          <p:nvPr/>
        </p:nvSpPr>
        <p:spPr>
          <a:xfrm rot="5400000">
            <a:off x="-764059" y="3803946"/>
            <a:ext cx="28412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US" sz="1600" b="1" dirty="0" smtClean="0"/>
              <a:t>Fully Depleted Sensor Bulk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3378714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6F024603-50EC-45A7-88E9-780BAF159FCE}" type="slidenum">
              <a:rPr lang="en-GB" sz="1000">
                <a:solidFill>
                  <a:schemeClr val="bg1"/>
                </a:solidFill>
              </a:rPr>
              <a:pPr/>
              <a:t>14</a:t>
            </a:fld>
            <a:endParaRPr lang="en-GB" sz="1000">
              <a:solidFill>
                <a:schemeClr val="bg1"/>
              </a:solidFill>
            </a:endParaRPr>
          </a:p>
        </p:txBody>
      </p:sp>
      <p:sp>
        <p:nvSpPr>
          <p:cNvPr id="19" name="Slide Number Placeholder 3"/>
          <p:cNvSpPr txBox="1">
            <a:spLocks/>
          </p:cNvSpPr>
          <p:nvPr/>
        </p:nvSpPr>
        <p:spPr bwMode="auto">
          <a:xfrm>
            <a:off x="8442325" y="114300"/>
            <a:ext cx="576263" cy="91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4000" tIns="45720" rIns="54000" bIns="18000" numCol="1" anchor="b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 sz="900" b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fld id="{6F024603-50EC-45A7-88E9-780BAF159FCE}" type="slidenum">
              <a:rPr lang="en-GB" sz="1000" smtClean="0">
                <a:solidFill>
                  <a:schemeClr val="bg1"/>
                </a:solidFill>
              </a:rPr>
              <a:pPr/>
              <a:t>14</a:t>
            </a:fld>
            <a:endParaRPr lang="en-GB" sz="1000">
              <a:solidFill>
                <a:schemeClr val="bg1"/>
              </a:solidFill>
            </a:endParaRPr>
          </a:p>
        </p:txBody>
      </p:sp>
      <p:sp>
        <p:nvSpPr>
          <p:cNvPr id="41" name="Rectangle 15"/>
          <p:cNvSpPr txBox="1">
            <a:spLocks noChangeAspect="1" noChangeArrowheads="1"/>
          </p:cNvSpPr>
          <p:nvPr/>
        </p:nvSpPr>
        <p:spPr bwMode="auto">
          <a:xfrm>
            <a:off x="3719401" y="1156703"/>
            <a:ext cx="5344387" cy="516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0" rIns="91440" bIns="45720" numCol="1" anchor="t" anchorCtr="0" compatLnSpc="1">
            <a:prstTxWarp prst="textNoShape">
              <a:avLst/>
            </a:prstTxWarp>
          </a:bodyPr>
          <a:lstStyle>
            <a:lvl1pPr marL="298450" indent="-298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n"/>
              <a:defRPr sz="2400">
                <a:solidFill>
                  <a:schemeClr val="tx2"/>
                </a:solidFill>
                <a:latin typeface="+mn-lt"/>
                <a:ea typeface="+mn-ea"/>
                <a:cs typeface="ＭＳ Ｐゴシック" charset="-128"/>
              </a:defRPr>
            </a:lvl1pPr>
            <a:lvl2pPr marL="558800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400">
                <a:solidFill>
                  <a:schemeClr val="tx2"/>
                </a:solidFill>
                <a:latin typeface="+mn-lt"/>
                <a:ea typeface="+mn-ea"/>
              </a:defRPr>
            </a:lvl2pPr>
            <a:lvl3pPr marL="817563" indent="-2571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charset="2"/>
              <a:buChar char=""/>
              <a:defRPr sz="2400">
                <a:solidFill>
                  <a:schemeClr val="tx2"/>
                </a:solidFill>
                <a:latin typeface="+mn-lt"/>
                <a:ea typeface="+mn-ea"/>
              </a:defRPr>
            </a:lvl3pPr>
            <a:lvl4pPr marL="1077913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charset="2"/>
              <a:buChar char="§"/>
              <a:defRPr sz="2400">
                <a:solidFill>
                  <a:srgbClr val="100F2E"/>
                </a:solidFill>
                <a:latin typeface="+mn-lt"/>
                <a:ea typeface="+mn-ea"/>
              </a:defRPr>
            </a:lvl4pPr>
            <a:lvl5pPr marL="1312863" indent="-223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5pPr>
            <a:lvl6pPr marL="17700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6pPr>
            <a:lvl7pPr marL="22272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7pPr>
            <a:lvl8pPr marL="26844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8pPr>
            <a:lvl9pPr marL="31416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9pPr>
          </a:lstStyle>
          <a:p>
            <a:pPr marL="0" lvl="1" indent="0">
              <a:buClr>
                <a:schemeClr val="accent2"/>
              </a:buClr>
              <a:buSzPct val="150000"/>
              <a:buNone/>
            </a:pPr>
            <a:r>
              <a:rPr lang="en-US" sz="2200" b="1" dirty="0" smtClean="0">
                <a:solidFill>
                  <a:srgbClr val="FD930A"/>
                </a:solidFill>
              </a:rPr>
              <a:t>Drift Velocity</a:t>
            </a:r>
            <a:endParaRPr lang="en-GB" sz="2200" dirty="0">
              <a:solidFill>
                <a:schemeClr val="tx1">
                  <a:lumMod val="90000"/>
                  <a:lumOff val="10000"/>
                </a:schemeClr>
              </a:solidFill>
              <a:latin typeface="Arial" charset="0"/>
              <a:ea typeface="ＭＳ Ｐゴシック" charset="0"/>
              <a:sym typeface="Wingdings" panose="05000000000000000000" pitchFamily="2" charset="2"/>
            </a:endParaRPr>
          </a:p>
          <a:p>
            <a:pPr marL="0" lvl="1" indent="0">
              <a:buClr>
                <a:schemeClr val="accent2"/>
              </a:buClr>
              <a:buSzPct val="150000"/>
              <a:buNone/>
            </a:pPr>
            <a:endParaRPr lang="en-GB" sz="2000" dirty="0" smtClean="0">
              <a:solidFill>
                <a:schemeClr val="tx1">
                  <a:lumMod val="90000"/>
                  <a:lumOff val="10000"/>
                </a:schemeClr>
              </a:solidFill>
              <a:latin typeface="Arial" charset="0"/>
              <a:ea typeface="ＭＳ Ｐゴシック" charset="0"/>
              <a:sym typeface="Wingdings" panose="05000000000000000000" pitchFamily="2" charset="2"/>
            </a:endParaRPr>
          </a:p>
          <a:p>
            <a:pPr marL="0" lvl="1" indent="0">
              <a:buClr>
                <a:schemeClr val="accent2"/>
              </a:buClr>
              <a:buSzPct val="150000"/>
              <a:buNone/>
            </a:pPr>
            <a:endParaRPr lang="en-GB" sz="2000" dirty="0">
              <a:solidFill>
                <a:schemeClr val="tx1">
                  <a:lumMod val="90000"/>
                  <a:lumOff val="10000"/>
                </a:schemeClr>
              </a:solidFill>
              <a:latin typeface="Arial" charset="0"/>
              <a:ea typeface="ＭＳ Ｐゴシック" charset="0"/>
              <a:sym typeface="Wingdings" panose="05000000000000000000" pitchFamily="2" charset="2"/>
            </a:endParaRPr>
          </a:p>
          <a:p>
            <a:pPr marL="0" lvl="1" indent="0">
              <a:buClr>
                <a:schemeClr val="accent2"/>
              </a:buClr>
              <a:buSzPct val="150000"/>
              <a:buNone/>
            </a:pPr>
            <a:r>
              <a:rPr lang="de-DE" sz="2200" b="1" dirty="0" smtClean="0">
                <a:solidFill>
                  <a:srgbClr val="FD930A"/>
                </a:solidFill>
              </a:rPr>
              <a:t>Mobility</a:t>
            </a:r>
            <a:endParaRPr lang="en-GB" sz="2200" dirty="0">
              <a:solidFill>
                <a:schemeClr val="tx1">
                  <a:lumMod val="90000"/>
                  <a:lumOff val="10000"/>
                </a:schemeClr>
              </a:solidFill>
              <a:latin typeface="Arial" charset="0"/>
              <a:ea typeface="ＭＳ Ｐゴシック" charset="0"/>
              <a:sym typeface="Wingdings" panose="05000000000000000000" pitchFamily="2" charset="2"/>
            </a:endParaRPr>
          </a:p>
          <a:p>
            <a:pPr marL="0" lvl="1" indent="0">
              <a:buClr>
                <a:schemeClr val="accent2"/>
              </a:buClr>
              <a:buSzPct val="150000"/>
              <a:buNone/>
            </a:pPr>
            <a:endParaRPr lang="en-GB" sz="2000" dirty="0">
              <a:solidFill>
                <a:schemeClr val="tx1">
                  <a:lumMod val="90000"/>
                  <a:lumOff val="10000"/>
                </a:schemeClr>
              </a:solidFill>
              <a:latin typeface="Arial" charset="0"/>
              <a:ea typeface="ＭＳ Ｐゴシック" charset="0"/>
              <a:sym typeface="Wingdings" panose="05000000000000000000" pitchFamily="2" charset="2"/>
            </a:endParaRPr>
          </a:p>
          <a:p>
            <a:pPr marL="0" lvl="1" indent="0">
              <a:buClr>
                <a:schemeClr val="accent2"/>
              </a:buClr>
              <a:buSzPct val="150000"/>
              <a:buNone/>
            </a:pPr>
            <a:endParaRPr lang="en-GB" sz="2000" dirty="0" smtClean="0">
              <a:solidFill>
                <a:schemeClr val="tx1">
                  <a:lumMod val="90000"/>
                  <a:lumOff val="10000"/>
                </a:schemeClr>
              </a:solidFill>
              <a:latin typeface="Arial" charset="0"/>
              <a:ea typeface="ＭＳ Ｐゴシック" charset="0"/>
              <a:sym typeface="Wingdings" panose="05000000000000000000" pitchFamily="2" charset="2"/>
            </a:endParaRPr>
          </a:p>
          <a:p>
            <a:pPr marL="0" lvl="1" indent="0">
              <a:buClr>
                <a:schemeClr val="accent2"/>
              </a:buClr>
              <a:buSzPct val="150000"/>
              <a:buNone/>
            </a:pPr>
            <a:endParaRPr lang="en-GB" sz="2000" dirty="0">
              <a:solidFill>
                <a:schemeClr val="tx1">
                  <a:lumMod val="90000"/>
                  <a:lumOff val="10000"/>
                </a:schemeClr>
              </a:solidFill>
              <a:latin typeface="Arial" charset="0"/>
              <a:ea typeface="ＭＳ Ｐゴシック" charset="0"/>
              <a:sym typeface="Wingdings" panose="05000000000000000000" pitchFamily="2" charset="2"/>
            </a:endParaRPr>
          </a:p>
          <a:p>
            <a:pPr marL="0" lvl="1" indent="0">
              <a:buClr>
                <a:schemeClr val="accent2"/>
              </a:buClr>
              <a:buSzPct val="150000"/>
              <a:buNone/>
            </a:pPr>
            <a:r>
              <a:rPr lang="en-GB" sz="20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panose="05000000000000000000" pitchFamily="2" charset="2"/>
              </a:rPr>
              <a:t>Typical values for Si at 300 K</a:t>
            </a:r>
            <a:endParaRPr lang="en-GB" sz="2000" dirty="0">
              <a:solidFill>
                <a:schemeClr val="tx1">
                  <a:lumMod val="90000"/>
                  <a:lumOff val="10000"/>
                </a:schemeClr>
              </a:solidFill>
              <a:latin typeface="Arial" charset="0"/>
              <a:ea typeface="ＭＳ Ｐゴシック" charset="0"/>
              <a:sym typeface="Wingdings" panose="05000000000000000000" pitchFamily="2" charset="2"/>
            </a:endParaRPr>
          </a:p>
          <a:p>
            <a:pPr marL="0" lvl="1" indent="0">
              <a:buClr>
                <a:schemeClr val="accent2"/>
              </a:buClr>
              <a:buSzPct val="150000"/>
              <a:buNone/>
            </a:pPr>
            <a:endParaRPr lang="en-GB" sz="2000" dirty="0" smtClean="0">
              <a:solidFill>
                <a:schemeClr val="tx1">
                  <a:lumMod val="90000"/>
                  <a:lumOff val="10000"/>
                </a:schemeClr>
              </a:solidFill>
              <a:latin typeface="Arial" charset="0"/>
              <a:ea typeface="ＭＳ Ｐゴシック" charset="0"/>
              <a:sym typeface="Wingdings" panose="05000000000000000000" pitchFamily="2" charset="2"/>
            </a:endParaRPr>
          </a:p>
          <a:p>
            <a:pPr marL="0" lvl="1" indent="0">
              <a:buClr>
                <a:schemeClr val="accent2"/>
              </a:buClr>
              <a:buSzPct val="150000"/>
              <a:buNone/>
            </a:pPr>
            <a:endParaRPr lang="en-GB" sz="2000" dirty="0">
              <a:solidFill>
                <a:schemeClr val="tx1">
                  <a:lumMod val="90000"/>
                  <a:lumOff val="10000"/>
                </a:schemeClr>
              </a:solidFill>
              <a:latin typeface="Arial" charset="0"/>
              <a:ea typeface="ＭＳ Ｐゴシック" charset="0"/>
              <a:sym typeface="Wingdings" panose="05000000000000000000" pitchFamily="2" charset="2"/>
            </a:endParaRPr>
          </a:p>
          <a:p>
            <a:pPr marL="0" lvl="1" indent="0">
              <a:buClr>
                <a:schemeClr val="accent2"/>
              </a:buClr>
              <a:buSzPct val="150000"/>
              <a:buNone/>
            </a:pPr>
            <a:r>
              <a:rPr lang="en-GB" sz="20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panose="05000000000000000000" pitchFamily="2" charset="2"/>
              </a:rPr>
              <a:t>The local drift velocity only depends on the electric field in the depleted volume.</a:t>
            </a:r>
          </a:p>
          <a:p>
            <a:pPr marL="0" lvl="1" indent="0">
              <a:buClr>
                <a:schemeClr val="accent2"/>
              </a:buClr>
              <a:buSzPct val="150000"/>
              <a:buNone/>
            </a:pPr>
            <a:r>
              <a:rPr lang="en-GB" sz="20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panose="05000000000000000000" pitchFamily="2" charset="2"/>
              </a:rPr>
              <a:t>Drift velocity defines the time until the charges reach the readout node.</a:t>
            </a:r>
          </a:p>
          <a:p>
            <a:pPr marL="0" lvl="1" indent="0" algn="ctr">
              <a:buClr>
                <a:schemeClr val="accent2"/>
              </a:buClr>
              <a:buSzPct val="150000"/>
              <a:buNone/>
            </a:pPr>
            <a:endParaRPr lang="en-GB" sz="2000" dirty="0" smtClean="0">
              <a:solidFill>
                <a:schemeClr val="tx1">
                  <a:lumMod val="90000"/>
                  <a:lumOff val="10000"/>
                </a:schemeClr>
              </a:solidFill>
              <a:latin typeface="Arial" charset="0"/>
              <a:ea typeface="ＭＳ Ｐゴシック" charset="0"/>
              <a:sym typeface="Wingdings" panose="05000000000000000000" pitchFamily="2" charset="2"/>
            </a:endParaRPr>
          </a:p>
          <a:p>
            <a:pPr marL="0" lvl="1" indent="0" algn="ctr">
              <a:buClr>
                <a:schemeClr val="accent2"/>
              </a:buClr>
              <a:buSzPct val="150000"/>
              <a:buNone/>
            </a:pPr>
            <a:endParaRPr lang="en-GB" sz="2000" dirty="0">
              <a:solidFill>
                <a:srgbClr val="000090"/>
              </a:solidFill>
              <a:latin typeface="Arial" charset="0"/>
              <a:ea typeface="ＭＳ Ｐゴシック" charset="0"/>
              <a:sym typeface="Wingdings" panose="05000000000000000000" pitchFamily="2" charset="2"/>
            </a:endParaRPr>
          </a:p>
        </p:txBody>
      </p:sp>
      <p:pic>
        <p:nvPicPr>
          <p:cNvPr id="44" name="Picture 4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940000">
            <a:off x="-493686" y="2388301"/>
            <a:ext cx="4306795" cy="3013109"/>
          </a:xfrm>
          <a:prstGeom prst="rect">
            <a:avLst/>
          </a:prstGeom>
        </p:spPr>
      </p:pic>
      <p:sp>
        <p:nvSpPr>
          <p:cNvPr id="45" name="TextBox 44"/>
          <p:cNvSpPr txBox="1"/>
          <p:nvPr/>
        </p:nvSpPr>
        <p:spPr>
          <a:xfrm>
            <a:off x="79377" y="6112381"/>
            <a:ext cx="1715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200" dirty="0" smtClean="0"/>
              <a:t>Courtesy: WIAS Berlin</a:t>
            </a:r>
            <a:endParaRPr lang="en-US" sz="1200" dirty="0"/>
          </a:p>
        </p:txBody>
      </p:sp>
      <p:cxnSp>
        <p:nvCxnSpPr>
          <p:cNvPr id="46" name="Straight Arrow Connector 45"/>
          <p:cNvCxnSpPr/>
          <p:nvPr/>
        </p:nvCxnSpPr>
        <p:spPr bwMode="auto">
          <a:xfrm flipH="1">
            <a:off x="3073038" y="2551551"/>
            <a:ext cx="2" cy="2630932"/>
          </a:xfrm>
          <a:prstGeom prst="straightConnector1">
            <a:avLst/>
          </a:prstGeom>
          <a:noFill/>
          <a:ln w="63500" cap="flat" cmpd="sng" algn="ctr">
            <a:solidFill>
              <a:schemeClr val="folHlink"/>
            </a:solidFill>
            <a:prstDash val="solid"/>
            <a:round/>
            <a:headEnd type="none"/>
            <a:tailEnd type="stealth" w="lg" len="lg"/>
          </a:ln>
          <a:effectLst/>
        </p:spPr>
      </p:cxnSp>
      <p:sp>
        <p:nvSpPr>
          <p:cNvPr id="47" name="TextBox 46"/>
          <p:cNvSpPr txBox="1"/>
          <p:nvPr/>
        </p:nvSpPr>
        <p:spPr>
          <a:xfrm rot="5400000">
            <a:off x="2483374" y="3651547"/>
            <a:ext cx="15526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US" sz="1600" b="1" dirty="0" smtClean="0"/>
              <a:t>Drift Direction</a:t>
            </a:r>
            <a:endParaRPr lang="en-US" sz="1600" b="1" dirty="0"/>
          </a:p>
        </p:txBody>
      </p:sp>
      <p:sp>
        <p:nvSpPr>
          <p:cNvPr id="48" name="TextBox 47"/>
          <p:cNvSpPr txBox="1"/>
          <p:nvPr/>
        </p:nvSpPr>
        <p:spPr>
          <a:xfrm>
            <a:off x="2030215" y="5806194"/>
            <a:ext cx="1940355" cy="634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US" sz="1600" b="1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Charge Collection</a:t>
            </a:r>
          </a:p>
          <a:p>
            <a:pPr algn="ctr">
              <a:buNone/>
            </a:pPr>
            <a:r>
              <a:rPr lang="en-US" sz="1600" b="1" dirty="0" smtClean="0"/>
              <a:t>Node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1901737" y="2942090"/>
            <a:ext cx="10053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US" sz="1600" b="1" dirty="0" smtClean="0"/>
              <a:t>e</a:t>
            </a:r>
            <a:r>
              <a:rPr lang="en-US" sz="1600" b="1" baseline="30000" dirty="0" smtClean="0"/>
              <a:t>-</a:t>
            </a:r>
            <a:r>
              <a:rPr lang="en-US" sz="1600" b="1" dirty="0" smtClean="0"/>
              <a:t> Cloud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544168" y="1070964"/>
            <a:ext cx="22236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US" sz="1800" b="1" dirty="0" smtClean="0"/>
              <a:t>Photon Interaction</a:t>
            </a:r>
          </a:p>
        </p:txBody>
      </p:sp>
      <p:sp>
        <p:nvSpPr>
          <p:cNvPr id="51" name="Striped Right Arrow 50"/>
          <p:cNvSpPr/>
          <p:nvPr/>
        </p:nvSpPr>
        <p:spPr bwMode="auto">
          <a:xfrm rot="5400000">
            <a:off x="1360756" y="1655677"/>
            <a:ext cx="578321" cy="317526"/>
          </a:xfrm>
          <a:prstGeom prst="stripedRightArrow">
            <a:avLst/>
          </a:prstGeom>
          <a:noFill/>
          <a:ln w="28575" cap="flat" cmpd="sng" algn="ctr">
            <a:solidFill>
              <a:schemeClr val="folHlink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Font typeface="Wingdings" pitchFamily="2" charset="2"/>
              <a:buChar char="n"/>
              <a:tabLst/>
            </a:pPr>
            <a:endParaRPr kumimoji="0" lang="en-US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8" charset="-128"/>
            </a:endParaRPr>
          </a:p>
        </p:txBody>
      </p:sp>
      <p:sp>
        <p:nvSpPr>
          <p:cNvPr id="52" name="TextBox 51"/>
          <p:cNvSpPr txBox="1"/>
          <p:nvPr/>
        </p:nvSpPr>
        <p:spPr>
          <a:xfrm rot="5400000">
            <a:off x="-764059" y="3803946"/>
            <a:ext cx="28412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US" sz="1600" b="1" dirty="0" smtClean="0"/>
              <a:t>Fully Depleted Sensor Bulk</a:t>
            </a:r>
            <a:endParaRPr lang="en-US" sz="1600" b="1" dirty="0"/>
          </a:p>
        </p:txBody>
      </p:sp>
      <p:graphicFrame>
        <p:nvGraphicFramePr>
          <p:cNvPr id="54" name="Object 5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82822114"/>
              </p:ext>
            </p:extLst>
          </p:nvPr>
        </p:nvGraphicFramePr>
        <p:xfrm>
          <a:off x="5202238" y="1646238"/>
          <a:ext cx="1357312" cy="42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289" name="Equation" r:id="rId5" imgW="1104900" imgH="342900" progId="Equation.3">
                  <p:embed/>
                </p:oleObj>
              </mc:Choice>
              <mc:Fallback>
                <p:oleObj name="Equation" r:id="rId5" imgW="1104900" imgH="342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202238" y="1646238"/>
                        <a:ext cx="1357312" cy="4222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5" name="Object 5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3311577"/>
              </p:ext>
            </p:extLst>
          </p:nvPr>
        </p:nvGraphicFramePr>
        <p:xfrm>
          <a:off x="5374925" y="2756133"/>
          <a:ext cx="1012825" cy="484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290" name="Equation" r:id="rId7" imgW="825500" imgH="393700" progId="Equation.3">
                  <p:embed/>
                </p:oleObj>
              </mc:Choice>
              <mc:Fallback>
                <p:oleObj name="Equation" r:id="rId7" imgW="8255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374925" y="2756133"/>
                        <a:ext cx="1012825" cy="4841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6" name="Object 5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63078437"/>
              </p:ext>
            </p:extLst>
          </p:nvPr>
        </p:nvGraphicFramePr>
        <p:xfrm>
          <a:off x="7113583" y="2608263"/>
          <a:ext cx="152400" cy="17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291" name="Equation" r:id="rId9" imgW="152400" imgH="177800" progId="Equation.3">
                  <p:embed/>
                </p:oleObj>
              </mc:Choice>
              <mc:Fallback>
                <p:oleObj name="Equation" r:id="rId9" imgW="152400" imgH="177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7113583" y="2608263"/>
                        <a:ext cx="152400" cy="177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7" name="Object 5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1480837"/>
              </p:ext>
            </p:extLst>
          </p:nvPr>
        </p:nvGraphicFramePr>
        <p:xfrm>
          <a:off x="7015158" y="2872445"/>
          <a:ext cx="254000" cy="190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292" name="Equation" r:id="rId11" imgW="254000" imgH="190500" progId="Equation.3">
                  <p:embed/>
                </p:oleObj>
              </mc:Choice>
              <mc:Fallback>
                <p:oleObj name="Equation" r:id="rId11" imgW="254000" imgH="1905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7015158" y="2872445"/>
                        <a:ext cx="254000" cy="190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8" name="TextBox 57"/>
          <p:cNvSpPr txBox="1"/>
          <p:nvPr/>
        </p:nvSpPr>
        <p:spPr>
          <a:xfrm>
            <a:off x="7295383" y="2783304"/>
            <a:ext cx="1849885" cy="634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dirty="0" smtClean="0"/>
              <a:t>Mean free time </a:t>
            </a:r>
          </a:p>
          <a:p>
            <a:pPr>
              <a:buNone/>
            </a:pPr>
            <a:r>
              <a:rPr lang="en-US" sz="1600" dirty="0" smtClean="0"/>
              <a:t>between collisions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7295383" y="2504773"/>
            <a:ext cx="16445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dirty="0"/>
              <a:t>E</a:t>
            </a:r>
            <a:r>
              <a:rPr lang="en-US" sz="1600" dirty="0" smtClean="0"/>
              <a:t>lectron charge</a:t>
            </a:r>
            <a:endParaRPr lang="en-US" sz="1600" dirty="0"/>
          </a:p>
        </p:txBody>
      </p:sp>
      <p:graphicFrame>
        <p:nvGraphicFramePr>
          <p:cNvPr id="60" name="Object 5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3101951"/>
              </p:ext>
            </p:extLst>
          </p:nvPr>
        </p:nvGraphicFramePr>
        <p:xfrm>
          <a:off x="6994520" y="3416300"/>
          <a:ext cx="304800" cy="17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293" name="Equation" r:id="rId13" imgW="304800" imgH="177800" progId="Equation.3">
                  <p:embed/>
                </p:oleObj>
              </mc:Choice>
              <mc:Fallback>
                <p:oleObj name="Equation" r:id="rId13" imgW="304800" imgH="177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6994520" y="3416300"/>
                        <a:ext cx="304800" cy="177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" name="TextBox 60"/>
          <p:cNvSpPr txBox="1"/>
          <p:nvPr/>
        </p:nvSpPr>
        <p:spPr>
          <a:xfrm>
            <a:off x="7300363" y="3321264"/>
            <a:ext cx="1274708" cy="634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dirty="0" smtClean="0"/>
              <a:t>Eff. Mass of </a:t>
            </a:r>
          </a:p>
          <a:p>
            <a:pPr>
              <a:buNone/>
            </a:pPr>
            <a:r>
              <a:rPr lang="en-US" sz="1600" dirty="0" smtClean="0"/>
              <a:t>electrons</a:t>
            </a:r>
          </a:p>
        </p:txBody>
      </p:sp>
      <p:graphicFrame>
        <p:nvGraphicFramePr>
          <p:cNvPr id="62" name="Object 6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95736813"/>
              </p:ext>
            </p:extLst>
          </p:nvPr>
        </p:nvGraphicFramePr>
        <p:xfrm>
          <a:off x="7097761" y="1586963"/>
          <a:ext cx="215900" cy="27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294" name="Equation" r:id="rId15" imgW="215900" imgH="279400" progId="Equation.3">
                  <p:embed/>
                </p:oleObj>
              </mc:Choice>
              <mc:Fallback>
                <p:oleObj name="Equation" r:id="rId15" imgW="215900" imgH="279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7097761" y="1586963"/>
                        <a:ext cx="215900" cy="279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3" name="TextBox 62"/>
          <p:cNvSpPr txBox="1"/>
          <p:nvPr/>
        </p:nvSpPr>
        <p:spPr>
          <a:xfrm>
            <a:off x="7330384" y="1564640"/>
            <a:ext cx="16052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dirty="0" smtClean="0"/>
              <a:t>Electric field</a:t>
            </a:r>
            <a:endParaRPr lang="en-US" sz="1600" dirty="0"/>
          </a:p>
        </p:txBody>
      </p:sp>
      <p:graphicFrame>
        <p:nvGraphicFramePr>
          <p:cNvPr id="64" name="Object 6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73947391"/>
              </p:ext>
            </p:extLst>
          </p:nvPr>
        </p:nvGraphicFramePr>
        <p:xfrm>
          <a:off x="7038345" y="1981613"/>
          <a:ext cx="2794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295" name="Equation" r:id="rId17" imgW="279400" imgH="228600" progId="Equation.3">
                  <p:embed/>
                </p:oleObj>
              </mc:Choice>
              <mc:Fallback>
                <p:oleObj name="Equation" r:id="rId17" imgW="2794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7038345" y="1981613"/>
                        <a:ext cx="279400" cy="228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TextBox 64"/>
          <p:cNvSpPr txBox="1"/>
          <p:nvPr/>
        </p:nvSpPr>
        <p:spPr>
          <a:xfrm>
            <a:off x="7330381" y="1877192"/>
            <a:ext cx="8801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dirty="0" smtClean="0"/>
              <a:t>Mobility</a:t>
            </a:r>
            <a:endParaRPr lang="en-US" sz="1600" dirty="0"/>
          </a:p>
        </p:txBody>
      </p:sp>
      <p:graphicFrame>
        <p:nvGraphicFramePr>
          <p:cNvPr id="66" name="Object 6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65589577"/>
              </p:ext>
            </p:extLst>
          </p:nvPr>
        </p:nvGraphicFramePr>
        <p:xfrm>
          <a:off x="4511662" y="4206168"/>
          <a:ext cx="1828800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296" name="Equation" r:id="rId19" imgW="1828800" imgH="342900" progId="Equation.3">
                  <p:embed/>
                </p:oleObj>
              </mc:Choice>
              <mc:Fallback>
                <p:oleObj name="Equation" r:id="rId19" imgW="1828800" imgH="342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4511662" y="4206168"/>
                        <a:ext cx="1828800" cy="342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7" name="Object 6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23260387"/>
              </p:ext>
            </p:extLst>
          </p:nvPr>
        </p:nvGraphicFramePr>
        <p:xfrm>
          <a:off x="6659563" y="4205705"/>
          <a:ext cx="1739900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297" name="Equation" r:id="rId21" imgW="1739900" imgH="342900" progId="Equation.3">
                  <p:embed/>
                </p:oleObj>
              </mc:Choice>
              <mc:Fallback>
                <p:oleObj name="Equation" r:id="rId21" imgW="1739900" imgH="342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6659563" y="4205705"/>
                        <a:ext cx="1739900" cy="342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8" name="TextBox 67"/>
          <p:cNvSpPr txBox="1"/>
          <p:nvPr/>
        </p:nvSpPr>
        <p:spPr>
          <a:xfrm>
            <a:off x="4869689" y="4567116"/>
            <a:ext cx="41566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200" dirty="0" smtClean="0"/>
              <a:t>S.M</a:t>
            </a:r>
            <a:r>
              <a:rPr lang="en-US" sz="1200" dirty="0"/>
              <a:t>. </a:t>
            </a:r>
            <a:r>
              <a:rPr lang="en-US" sz="1200" dirty="0" err="1"/>
              <a:t>Sze</a:t>
            </a:r>
            <a:r>
              <a:rPr lang="en-US" sz="1200" dirty="0"/>
              <a:t>, Semiconductor Devices , J. Wiley &amp; Sons, </a:t>
            </a:r>
            <a:r>
              <a:rPr lang="en-US" sz="1200" dirty="0" smtClean="0"/>
              <a:t>1985</a:t>
            </a:r>
            <a:endParaRPr lang="en-US" sz="1200" dirty="0"/>
          </a:p>
        </p:txBody>
      </p:sp>
      <p:sp>
        <p:nvSpPr>
          <p:cNvPr id="33" name="Title 1"/>
          <p:cNvSpPr>
            <a:spLocks noGrp="1"/>
          </p:cNvSpPr>
          <p:nvPr>
            <p:ph type="title"/>
          </p:nvPr>
        </p:nvSpPr>
        <p:spPr>
          <a:xfrm>
            <a:off x="1093788" y="541338"/>
            <a:ext cx="7283450" cy="481012"/>
          </a:xfrm>
        </p:spPr>
        <p:txBody>
          <a:bodyPr/>
          <a:lstStyle/>
          <a:p>
            <a:r>
              <a:rPr lang="en-US" dirty="0" smtClean="0"/>
              <a:t>Charge Transport in Silicon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4829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6F024603-50EC-45A7-88E9-780BAF159FCE}" type="slidenum">
              <a:rPr lang="en-GB" sz="1000">
                <a:solidFill>
                  <a:schemeClr val="bg1"/>
                </a:solidFill>
              </a:rPr>
              <a:pPr/>
              <a:t>15</a:t>
            </a:fld>
            <a:endParaRPr lang="en-GB" sz="1000">
              <a:solidFill>
                <a:schemeClr val="bg1"/>
              </a:solidFill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1093788" y="541338"/>
            <a:ext cx="7283450" cy="481012"/>
          </a:xfrm>
        </p:spPr>
        <p:txBody>
          <a:bodyPr/>
          <a:lstStyle/>
          <a:p>
            <a:r>
              <a:rPr lang="en-US" dirty="0" smtClean="0"/>
              <a:t>Charge Collection Time</a:t>
            </a:r>
            <a:endParaRPr lang="en-US" dirty="0"/>
          </a:p>
        </p:txBody>
      </p:sp>
      <p:sp>
        <p:nvSpPr>
          <p:cNvPr id="19" name="Slide Number Placeholder 3"/>
          <p:cNvSpPr txBox="1">
            <a:spLocks/>
          </p:cNvSpPr>
          <p:nvPr/>
        </p:nvSpPr>
        <p:spPr bwMode="auto">
          <a:xfrm>
            <a:off x="8442325" y="114300"/>
            <a:ext cx="576263" cy="91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4000" tIns="45720" rIns="54000" bIns="18000" numCol="1" anchor="b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 sz="900" b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fld id="{6F024603-50EC-45A7-88E9-780BAF159FCE}" type="slidenum">
              <a:rPr lang="en-GB" sz="1000" smtClean="0">
                <a:solidFill>
                  <a:schemeClr val="bg1"/>
                </a:solidFill>
              </a:rPr>
              <a:pPr/>
              <a:t>15</a:t>
            </a:fld>
            <a:endParaRPr lang="en-GB" sz="1000">
              <a:solidFill>
                <a:schemeClr val="bg1"/>
              </a:solidFill>
            </a:endParaRPr>
          </a:p>
        </p:txBody>
      </p:sp>
      <p:sp>
        <p:nvSpPr>
          <p:cNvPr id="41" name="Rectangle 15"/>
          <p:cNvSpPr txBox="1">
            <a:spLocks noChangeAspect="1" noChangeArrowheads="1"/>
          </p:cNvSpPr>
          <p:nvPr/>
        </p:nvSpPr>
        <p:spPr bwMode="auto">
          <a:xfrm>
            <a:off x="3719401" y="1156703"/>
            <a:ext cx="5344387" cy="516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0" rIns="91440" bIns="45720" numCol="1" anchor="t" anchorCtr="0" compatLnSpc="1">
            <a:prstTxWarp prst="textNoShape">
              <a:avLst/>
            </a:prstTxWarp>
          </a:bodyPr>
          <a:lstStyle>
            <a:lvl1pPr marL="298450" indent="-298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n"/>
              <a:defRPr sz="2400">
                <a:solidFill>
                  <a:schemeClr val="tx2"/>
                </a:solidFill>
                <a:latin typeface="+mn-lt"/>
                <a:ea typeface="+mn-ea"/>
                <a:cs typeface="ＭＳ Ｐゴシック" charset="-128"/>
              </a:defRPr>
            </a:lvl1pPr>
            <a:lvl2pPr marL="558800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400">
                <a:solidFill>
                  <a:schemeClr val="tx2"/>
                </a:solidFill>
                <a:latin typeface="+mn-lt"/>
                <a:ea typeface="+mn-ea"/>
              </a:defRPr>
            </a:lvl2pPr>
            <a:lvl3pPr marL="817563" indent="-2571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charset="2"/>
              <a:buChar char=""/>
              <a:defRPr sz="2400">
                <a:solidFill>
                  <a:schemeClr val="tx2"/>
                </a:solidFill>
                <a:latin typeface="+mn-lt"/>
                <a:ea typeface="+mn-ea"/>
              </a:defRPr>
            </a:lvl3pPr>
            <a:lvl4pPr marL="1077913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charset="2"/>
              <a:buChar char="§"/>
              <a:defRPr sz="2400">
                <a:solidFill>
                  <a:srgbClr val="100F2E"/>
                </a:solidFill>
                <a:latin typeface="+mn-lt"/>
                <a:ea typeface="+mn-ea"/>
              </a:defRPr>
            </a:lvl4pPr>
            <a:lvl5pPr marL="1312863" indent="-223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5pPr>
            <a:lvl6pPr marL="17700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6pPr>
            <a:lvl7pPr marL="22272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7pPr>
            <a:lvl8pPr marL="26844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8pPr>
            <a:lvl9pPr marL="31416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9pPr>
          </a:lstStyle>
          <a:p>
            <a:pPr marL="0" lvl="1" indent="0">
              <a:buClr>
                <a:schemeClr val="accent2"/>
              </a:buClr>
              <a:buSzPct val="150000"/>
              <a:buNone/>
            </a:pPr>
            <a:r>
              <a:rPr lang="de-DE" sz="2000" b="1" dirty="0" smtClean="0">
                <a:solidFill>
                  <a:srgbClr val="FD930A"/>
                </a:solidFill>
              </a:rPr>
              <a:t>Charge </a:t>
            </a:r>
            <a:r>
              <a:rPr lang="de-DE" sz="2000" b="1" dirty="0" err="1" smtClean="0">
                <a:solidFill>
                  <a:srgbClr val="FD930A"/>
                </a:solidFill>
              </a:rPr>
              <a:t>Collection</a:t>
            </a:r>
            <a:r>
              <a:rPr lang="de-DE" sz="2000" b="1" dirty="0" smtClean="0">
                <a:solidFill>
                  <a:srgbClr val="FD930A"/>
                </a:solidFill>
              </a:rPr>
              <a:t> Time</a:t>
            </a:r>
            <a:endParaRPr lang="en-GB" sz="2000" dirty="0">
              <a:solidFill>
                <a:schemeClr val="tx1">
                  <a:lumMod val="90000"/>
                  <a:lumOff val="10000"/>
                </a:schemeClr>
              </a:solidFill>
              <a:latin typeface="Arial" charset="0"/>
              <a:ea typeface="ＭＳ Ｐゴシック" charset="0"/>
              <a:sym typeface="Wingdings" panose="05000000000000000000" pitchFamily="2" charset="2"/>
            </a:endParaRPr>
          </a:p>
          <a:p>
            <a:pPr marL="0" lvl="1" indent="0">
              <a:buClr>
                <a:schemeClr val="accent2"/>
              </a:buClr>
              <a:buSzPct val="150000"/>
              <a:buNone/>
            </a:pPr>
            <a:endParaRPr lang="en-GB" sz="2000" dirty="0" smtClean="0">
              <a:solidFill>
                <a:schemeClr val="tx1">
                  <a:lumMod val="90000"/>
                  <a:lumOff val="10000"/>
                </a:schemeClr>
              </a:solidFill>
              <a:latin typeface="Arial" charset="0"/>
              <a:ea typeface="ＭＳ Ｐゴシック" charset="0"/>
              <a:sym typeface="Wingdings" panose="05000000000000000000" pitchFamily="2" charset="2"/>
            </a:endParaRPr>
          </a:p>
          <a:p>
            <a:pPr marL="0" lvl="1" indent="0">
              <a:buClr>
                <a:schemeClr val="accent2"/>
              </a:buClr>
              <a:buSzPct val="150000"/>
              <a:buNone/>
            </a:pPr>
            <a:endParaRPr lang="en-GB" sz="2000" dirty="0">
              <a:solidFill>
                <a:schemeClr val="tx1">
                  <a:lumMod val="90000"/>
                  <a:lumOff val="10000"/>
                </a:schemeClr>
              </a:solidFill>
              <a:latin typeface="Arial" charset="0"/>
              <a:ea typeface="ＭＳ Ｐゴシック" charset="0"/>
              <a:sym typeface="Wingdings" panose="05000000000000000000" pitchFamily="2" charset="2"/>
            </a:endParaRPr>
          </a:p>
          <a:p>
            <a:pPr marL="0" lvl="1" indent="0">
              <a:buClr>
                <a:schemeClr val="accent2"/>
              </a:buClr>
              <a:buSzPct val="150000"/>
              <a:buNone/>
            </a:pPr>
            <a:endParaRPr lang="en-GB" sz="2000" dirty="0" smtClean="0">
              <a:solidFill>
                <a:schemeClr val="tx1">
                  <a:lumMod val="90000"/>
                  <a:lumOff val="10000"/>
                </a:schemeClr>
              </a:solidFill>
              <a:latin typeface="Arial" charset="0"/>
              <a:ea typeface="ＭＳ Ｐゴシック" charset="0"/>
              <a:sym typeface="Wingdings" panose="05000000000000000000" pitchFamily="2" charset="2"/>
            </a:endParaRPr>
          </a:p>
          <a:p>
            <a:pPr marL="0" lvl="1" indent="0">
              <a:buClr>
                <a:schemeClr val="accent2"/>
              </a:buClr>
              <a:buSzPct val="150000"/>
              <a:buNone/>
            </a:pPr>
            <a:r>
              <a:rPr lang="en-GB" sz="2000" dirty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panose="05000000000000000000" pitchFamily="2" charset="2"/>
              </a:rPr>
              <a:t>Typical </a:t>
            </a:r>
            <a:r>
              <a:rPr lang="en-GB" sz="20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panose="05000000000000000000" pitchFamily="2" charset="2"/>
              </a:rPr>
              <a:t>values in n-type Si with a resistivity of 10 </a:t>
            </a:r>
            <a:r>
              <a:rPr lang="en-GB" sz="2000" dirty="0" err="1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panose="05000000000000000000" pitchFamily="2" charset="2"/>
              </a:rPr>
              <a:t>kΩ</a:t>
            </a:r>
            <a:r>
              <a:rPr lang="en-GB" sz="20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panose="05000000000000000000" pitchFamily="2" charset="2"/>
              </a:rPr>
              <a:t> cm</a:t>
            </a:r>
            <a:endParaRPr lang="en-GB" sz="2000" dirty="0">
              <a:solidFill>
                <a:schemeClr val="tx1">
                  <a:lumMod val="90000"/>
                  <a:lumOff val="10000"/>
                </a:schemeClr>
              </a:solidFill>
              <a:latin typeface="Arial" charset="0"/>
              <a:ea typeface="ＭＳ Ｐゴシック" charset="0"/>
              <a:sym typeface="Wingdings" panose="05000000000000000000" pitchFamily="2" charset="2"/>
            </a:endParaRPr>
          </a:p>
          <a:p>
            <a:pPr marL="0" lvl="1" indent="0" algn="ctr">
              <a:buClr>
                <a:schemeClr val="accent2"/>
              </a:buClr>
              <a:buSzPct val="150000"/>
              <a:buNone/>
            </a:pPr>
            <a:r>
              <a:rPr lang="en-GB" sz="2000" dirty="0" err="1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panose="05000000000000000000" pitchFamily="2" charset="2"/>
              </a:rPr>
              <a:t>t</a:t>
            </a:r>
            <a:r>
              <a:rPr lang="en-GB" sz="2000" baseline="-25000" dirty="0" err="1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panose="05000000000000000000" pitchFamily="2" charset="2"/>
              </a:rPr>
              <a:t>c,n</a:t>
            </a:r>
            <a:r>
              <a:rPr lang="en-GB" sz="20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panose="05000000000000000000" pitchFamily="2" charset="2"/>
              </a:rPr>
              <a:t> ≈ 30 – 50 ns</a:t>
            </a:r>
          </a:p>
          <a:p>
            <a:pPr marL="0" lvl="1" indent="0">
              <a:buClr>
                <a:schemeClr val="accent2"/>
              </a:buClr>
              <a:buSzPct val="150000"/>
              <a:buNone/>
            </a:pPr>
            <a:r>
              <a:rPr lang="en-GB" sz="20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panose="05000000000000000000" pitchFamily="2" charset="2"/>
              </a:rPr>
              <a:t>Approximate </a:t>
            </a:r>
            <a:r>
              <a:rPr lang="en-GB" sz="2000" dirty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panose="05000000000000000000" pitchFamily="2" charset="2"/>
              </a:rPr>
              <a:t>size of the charge cloud</a:t>
            </a:r>
          </a:p>
          <a:p>
            <a:pPr marL="0" lvl="1" indent="0" algn="ctr">
              <a:buClr>
                <a:schemeClr val="accent2"/>
              </a:buClr>
              <a:buSzPct val="150000"/>
              <a:buNone/>
            </a:pPr>
            <a:endParaRPr lang="en-GB" sz="2000" dirty="0" smtClean="0">
              <a:solidFill>
                <a:schemeClr val="tx1">
                  <a:lumMod val="90000"/>
                  <a:lumOff val="10000"/>
                </a:schemeClr>
              </a:solidFill>
              <a:latin typeface="Arial" charset="0"/>
              <a:ea typeface="ＭＳ Ｐゴシック" charset="0"/>
              <a:sym typeface="Wingdings" panose="05000000000000000000" pitchFamily="2" charset="2"/>
            </a:endParaRPr>
          </a:p>
          <a:p>
            <a:pPr marL="0" lvl="1" indent="0">
              <a:buClr>
                <a:schemeClr val="accent2"/>
              </a:buClr>
              <a:buSzPct val="150000"/>
              <a:buNone/>
            </a:pPr>
            <a:r>
              <a:rPr lang="en-GB" sz="2000" dirty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panose="05000000000000000000" pitchFamily="2" charset="2"/>
              </a:rPr>
              <a:t>Typical </a:t>
            </a:r>
            <a:r>
              <a:rPr lang="en-GB" sz="2000" dirty="0" smtClean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panose="05000000000000000000" pitchFamily="2" charset="2"/>
              </a:rPr>
              <a:t>values for a bias voltage of 300 V and 450 </a:t>
            </a:r>
            <a:r>
              <a:rPr lang="en-GB" sz="2000" dirty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panose="05000000000000000000" pitchFamily="2" charset="2"/>
              </a:rPr>
              <a:t>μ</a:t>
            </a:r>
            <a:r>
              <a:rPr lang="en-GB" sz="2000" dirty="0" smtClean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panose="05000000000000000000" pitchFamily="2" charset="2"/>
              </a:rPr>
              <a:t>m thick fully depleted sensitive volume</a:t>
            </a:r>
          </a:p>
          <a:p>
            <a:pPr marL="0" lvl="1" indent="0" algn="ctr">
              <a:buClr>
                <a:schemeClr val="accent2"/>
              </a:buClr>
              <a:buSzPct val="150000"/>
              <a:buNone/>
            </a:pPr>
            <a:r>
              <a:rPr lang="en-GB" sz="2000" dirty="0" err="1" smtClean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panose="05000000000000000000" pitchFamily="2" charset="2"/>
              </a:rPr>
              <a:t>R</a:t>
            </a:r>
            <a:r>
              <a:rPr lang="en-GB" sz="2000" baseline="-25000" dirty="0" err="1" smtClean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panose="05000000000000000000" pitchFamily="2" charset="2"/>
              </a:rPr>
              <a:t>el</a:t>
            </a:r>
            <a:r>
              <a:rPr lang="en-GB" sz="2000" dirty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panose="05000000000000000000" pitchFamily="2" charset="2"/>
              </a:rPr>
              <a:t>≈</a:t>
            </a:r>
            <a:r>
              <a:rPr lang="en-GB" sz="2000" dirty="0" smtClean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panose="05000000000000000000" pitchFamily="2" charset="2"/>
              </a:rPr>
              <a:t> 20 – 30 μm</a:t>
            </a:r>
            <a:endParaRPr lang="en-GB" sz="2000" dirty="0">
              <a:solidFill>
                <a:srgbClr val="372167"/>
              </a:solidFill>
              <a:latin typeface="Arial" charset="0"/>
              <a:ea typeface="ＭＳ Ｐゴシック" charset="0"/>
              <a:sym typeface="Wingdings" panose="05000000000000000000" pitchFamily="2" charset="2"/>
            </a:endParaRPr>
          </a:p>
        </p:txBody>
      </p:sp>
      <p:pic>
        <p:nvPicPr>
          <p:cNvPr id="44" name="Picture 4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940000">
            <a:off x="-493686" y="2388301"/>
            <a:ext cx="4306795" cy="3013109"/>
          </a:xfrm>
          <a:prstGeom prst="rect">
            <a:avLst/>
          </a:prstGeom>
        </p:spPr>
      </p:pic>
      <p:sp>
        <p:nvSpPr>
          <p:cNvPr id="45" name="TextBox 44"/>
          <p:cNvSpPr txBox="1"/>
          <p:nvPr/>
        </p:nvSpPr>
        <p:spPr>
          <a:xfrm>
            <a:off x="79377" y="6112381"/>
            <a:ext cx="1715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200" dirty="0" smtClean="0"/>
              <a:t>Courtesy: WIAS Berlin</a:t>
            </a:r>
            <a:endParaRPr lang="en-US" sz="1200" dirty="0"/>
          </a:p>
        </p:txBody>
      </p:sp>
      <p:cxnSp>
        <p:nvCxnSpPr>
          <p:cNvPr id="46" name="Straight Arrow Connector 45"/>
          <p:cNvCxnSpPr/>
          <p:nvPr/>
        </p:nvCxnSpPr>
        <p:spPr bwMode="auto">
          <a:xfrm flipH="1">
            <a:off x="3073038" y="2551551"/>
            <a:ext cx="2" cy="2630932"/>
          </a:xfrm>
          <a:prstGeom prst="straightConnector1">
            <a:avLst/>
          </a:prstGeom>
          <a:noFill/>
          <a:ln w="63500" cap="flat" cmpd="sng" algn="ctr">
            <a:solidFill>
              <a:schemeClr val="folHlink"/>
            </a:solidFill>
            <a:prstDash val="solid"/>
            <a:round/>
            <a:headEnd type="none"/>
            <a:tailEnd type="stealth" w="lg" len="lg"/>
          </a:ln>
          <a:effectLst/>
        </p:spPr>
      </p:cxnSp>
      <p:sp>
        <p:nvSpPr>
          <p:cNvPr id="47" name="TextBox 46"/>
          <p:cNvSpPr txBox="1"/>
          <p:nvPr/>
        </p:nvSpPr>
        <p:spPr>
          <a:xfrm rot="5400000">
            <a:off x="2483374" y="3651547"/>
            <a:ext cx="15526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US" sz="1600" b="1" dirty="0" smtClean="0"/>
              <a:t>Drift Direction</a:t>
            </a:r>
            <a:endParaRPr lang="en-US" sz="1600" b="1" dirty="0"/>
          </a:p>
        </p:txBody>
      </p:sp>
      <p:sp>
        <p:nvSpPr>
          <p:cNvPr id="48" name="TextBox 47"/>
          <p:cNvSpPr txBox="1"/>
          <p:nvPr/>
        </p:nvSpPr>
        <p:spPr>
          <a:xfrm>
            <a:off x="2030215" y="5806194"/>
            <a:ext cx="1940355" cy="634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US" sz="1600" b="1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Charge Collection</a:t>
            </a:r>
          </a:p>
          <a:p>
            <a:pPr algn="ctr">
              <a:buNone/>
            </a:pPr>
            <a:r>
              <a:rPr lang="en-US" sz="1600" b="1" dirty="0" smtClean="0"/>
              <a:t>Node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1901737" y="2942090"/>
            <a:ext cx="10053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US" sz="1600" b="1" dirty="0" smtClean="0"/>
              <a:t>e</a:t>
            </a:r>
            <a:r>
              <a:rPr lang="en-US" sz="1600" b="1" baseline="30000" dirty="0" smtClean="0"/>
              <a:t>-</a:t>
            </a:r>
            <a:r>
              <a:rPr lang="en-US" sz="1600" b="1" dirty="0" smtClean="0"/>
              <a:t> Cloud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544168" y="1070964"/>
            <a:ext cx="22236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US" sz="1800" b="1" dirty="0" smtClean="0"/>
              <a:t>Photon Interaction</a:t>
            </a:r>
          </a:p>
        </p:txBody>
      </p:sp>
      <p:sp>
        <p:nvSpPr>
          <p:cNvPr id="51" name="Striped Right Arrow 50"/>
          <p:cNvSpPr/>
          <p:nvPr/>
        </p:nvSpPr>
        <p:spPr bwMode="auto">
          <a:xfrm rot="5400000">
            <a:off x="1360756" y="1655677"/>
            <a:ext cx="578321" cy="317526"/>
          </a:xfrm>
          <a:prstGeom prst="stripedRightArrow">
            <a:avLst/>
          </a:prstGeom>
          <a:noFill/>
          <a:ln w="28575" cap="flat" cmpd="sng" algn="ctr">
            <a:solidFill>
              <a:schemeClr val="folHlink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Font typeface="Wingdings" pitchFamily="2" charset="2"/>
              <a:buChar char="n"/>
              <a:tabLst/>
            </a:pPr>
            <a:endParaRPr kumimoji="0" lang="en-US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8" charset="-128"/>
            </a:endParaRPr>
          </a:p>
        </p:txBody>
      </p:sp>
      <p:sp>
        <p:nvSpPr>
          <p:cNvPr id="52" name="TextBox 51"/>
          <p:cNvSpPr txBox="1"/>
          <p:nvPr/>
        </p:nvSpPr>
        <p:spPr>
          <a:xfrm rot="5400000">
            <a:off x="-764059" y="3803946"/>
            <a:ext cx="28412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US" sz="1600" b="1" dirty="0" smtClean="0"/>
              <a:t>Fully Depleted Sensor Bulk</a:t>
            </a:r>
            <a:endParaRPr lang="en-US" sz="1600" b="1" dirty="0"/>
          </a:p>
        </p:txBody>
      </p:sp>
      <p:graphicFrame>
        <p:nvGraphicFramePr>
          <p:cNvPr id="30" name="Object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39944445"/>
              </p:ext>
            </p:extLst>
          </p:nvPr>
        </p:nvGraphicFramePr>
        <p:xfrm>
          <a:off x="5628118" y="4021135"/>
          <a:ext cx="1447800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784" name="Equation" r:id="rId5" imgW="1447800" imgH="342900" progId="Equation.3">
                  <p:embed/>
                </p:oleObj>
              </mc:Choice>
              <mc:Fallback>
                <p:oleObj name="Equation" r:id="rId5" imgW="1447800" imgH="342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628118" y="4021135"/>
                        <a:ext cx="1447800" cy="342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40781182"/>
              </p:ext>
            </p:extLst>
          </p:nvPr>
        </p:nvGraphicFramePr>
        <p:xfrm>
          <a:off x="5102637" y="1523024"/>
          <a:ext cx="1997075" cy="922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785" name="Equation" r:id="rId7" imgW="1625600" imgH="749300" progId="Equation.3">
                  <p:embed/>
                </p:oleObj>
              </mc:Choice>
              <mc:Fallback>
                <p:oleObj name="Equation" r:id="rId7" imgW="1625600" imgH="749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102637" y="1523024"/>
                        <a:ext cx="1997075" cy="9223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26558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635" y="1636889"/>
            <a:ext cx="2877312" cy="4030732"/>
          </a:xfrm>
          <a:prstGeom prst="rect">
            <a:avLst/>
          </a:prstGeom>
        </p:spPr>
      </p:pic>
      <p:sp>
        <p:nvSpPr>
          <p:cNvPr id="409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6F024603-50EC-45A7-88E9-780BAF159FCE}" type="slidenum">
              <a:rPr lang="en-GB" sz="1000">
                <a:solidFill>
                  <a:schemeClr val="bg1"/>
                </a:solidFill>
              </a:rPr>
              <a:pPr/>
              <a:t>16</a:t>
            </a:fld>
            <a:endParaRPr lang="en-GB" sz="1000">
              <a:solidFill>
                <a:schemeClr val="bg1"/>
              </a:solidFill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1093788" y="541338"/>
            <a:ext cx="7283450" cy="481012"/>
          </a:xfrm>
        </p:spPr>
        <p:txBody>
          <a:bodyPr/>
          <a:lstStyle/>
          <a:p>
            <a:r>
              <a:rPr lang="en-US" dirty="0" smtClean="0"/>
              <a:t>Charge Transport in Silicon</a:t>
            </a:r>
            <a:endParaRPr lang="en-US" dirty="0"/>
          </a:p>
        </p:txBody>
      </p:sp>
      <p:sp>
        <p:nvSpPr>
          <p:cNvPr id="19" name="Slide Number Placeholder 3"/>
          <p:cNvSpPr txBox="1">
            <a:spLocks/>
          </p:cNvSpPr>
          <p:nvPr/>
        </p:nvSpPr>
        <p:spPr bwMode="auto">
          <a:xfrm>
            <a:off x="8442325" y="114300"/>
            <a:ext cx="576263" cy="91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4000" tIns="45720" rIns="54000" bIns="18000" numCol="1" anchor="b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 sz="900" b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fld id="{6F024603-50EC-45A7-88E9-780BAF159FCE}" type="slidenum">
              <a:rPr lang="en-GB" sz="1000" smtClean="0">
                <a:solidFill>
                  <a:schemeClr val="bg1"/>
                </a:solidFill>
              </a:rPr>
              <a:pPr/>
              <a:t>16</a:t>
            </a:fld>
            <a:endParaRPr lang="en-GB" sz="100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9377" y="6112381"/>
            <a:ext cx="32880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da-DK" sz="1200" dirty="0" err="1"/>
              <a:t>Strüder</a:t>
            </a:r>
            <a:r>
              <a:rPr lang="da-DK" sz="1200" dirty="0"/>
              <a:t> et al. NIM  A (2010) vol. 614 </a:t>
            </a:r>
            <a:r>
              <a:rPr lang="da-DK" sz="1200" dirty="0" err="1"/>
              <a:t>pp</a:t>
            </a:r>
            <a:r>
              <a:rPr lang="da-DK" sz="1200" dirty="0"/>
              <a:t>. 483</a:t>
            </a:r>
          </a:p>
        </p:txBody>
      </p:sp>
      <p:cxnSp>
        <p:nvCxnSpPr>
          <p:cNvPr id="38" name="Straight Arrow Connector 37"/>
          <p:cNvCxnSpPr/>
          <p:nvPr/>
        </p:nvCxnSpPr>
        <p:spPr bwMode="auto">
          <a:xfrm flipV="1">
            <a:off x="3149251" y="1822828"/>
            <a:ext cx="14941" cy="3705411"/>
          </a:xfrm>
          <a:prstGeom prst="straightConnector1">
            <a:avLst/>
          </a:prstGeom>
          <a:noFill/>
          <a:ln w="63500" cap="flat" cmpd="sng" algn="ctr">
            <a:solidFill>
              <a:schemeClr val="folHlink"/>
            </a:solidFill>
            <a:prstDash val="solid"/>
            <a:round/>
            <a:headEnd type="none"/>
            <a:tailEnd type="stealth" w="lg" len="lg"/>
          </a:ln>
          <a:effectLst/>
        </p:spPr>
      </p:cxnSp>
      <p:sp>
        <p:nvSpPr>
          <p:cNvPr id="24" name="TextBox 23"/>
          <p:cNvSpPr txBox="1"/>
          <p:nvPr/>
        </p:nvSpPr>
        <p:spPr>
          <a:xfrm rot="5400000">
            <a:off x="2554743" y="3367668"/>
            <a:ext cx="15526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US" sz="1600" b="1" dirty="0" smtClean="0"/>
              <a:t>Drift Direction</a:t>
            </a:r>
            <a:endParaRPr lang="en-US" sz="16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1037058" y="1439219"/>
            <a:ext cx="28028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600" b="1" dirty="0" smtClean="0">
                <a:solidFill>
                  <a:srgbClr val="372167"/>
                </a:solidFill>
              </a:rPr>
              <a:t>Charge Collection Node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49412" y="5687788"/>
            <a:ext cx="22236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US" sz="1800" b="1" dirty="0" smtClean="0"/>
              <a:t>Photon Interaction</a:t>
            </a:r>
          </a:p>
        </p:txBody>
      </p:sp>
      <p:sp>
        <p:nvSpPr>
          <p:cNvPr id="16" name="Rectangle 15"/>
          <p:cNvSpPr txBox="1">
            <a:spLocks noChangeAspect="1" noChangeArrowheads="1"/>
          </p:cNvSpPr>
          <p:nvPr/>
        </p:nvSpPr>
        <p:spPr bwMode="auto">
          <a:xfrm>
            <a:off x="3735894" y="1075601"/>
            <a:ext cx="5289434" cy="53971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0" rIns="91440" bIns="45720" numCol="1" anchor="t" anchorCtr="0" compatLnSpc="1">
            <a:prstTxWarp prst="textNoShape">
              <a:avLst/>
            </a:prstTxWarp>
          </a:bodyPr>
          <a:lstStyle>
            <a:lvl1pPr marL="298450" indent="-298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n"/>
              <a:defRPr sz="2400">
                <a:solidFill>
                  <a:schemeClr val="tx2"/>
                </a:solidFill>
                <a:latin typeface="+mn-lt"/>
                <a:ea typeface="+mn-ea"/>
                <a:cs typeface="ＭＳ Ｐゴシック" charset="-128"/>
              </a:defRPr>
            </a:lvl1pPr>
            <a:lvl2pPr marL="558800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400">
                <a:solidFill>
                  <a:schemeClr val="tx2"/>
                </a:solidFill>
                <a:latin typeface="+mn-lt"/>
                <a:ea typeface="+mn-ea"/>
              </a:defRPr>
            </a:lvl2pPr>
            <a:lvl3pPr marL="817563" indent="-2571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charset="2"/>
              <a:buChar char=""/>
              <a:defRPr sz="2400">
                <a:solidFill>
                  <a:schemeClr val="tx2"/>
                </a:solidFill>
                <a:latin typeface="+mn-lt"/>
                <a:ea typeface="+mn-ea"/>
              </a:defRPr>
            </a:lvl3pPr>
            <a:lvl4pPr marL="1077913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charset="2"/>
              <a:buChar char="§"/>
              <a:defRPr sz="2400">
                <a:solidFill>
                  <a:srgbClr val="100F2E"/>
                </a:solidFill>
                <a:latin typeface="+mn-lt"/>
                <a:ea typeface="+mn-ea"/>
              </a:defRPr>
            </a:lvl4pPr>
            <a:lvl5pPr marL="1312863" indent="-223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5pPr>
            <a:lvl6pPr marL="17700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6pPr>
            <a:lvl7pPr marL="22272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7pPr>
            <a:lvl8pPr marL="26844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8pPr>
            <a:lvl9pPr marL="31416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9pPr>
          </a:lstStyle>
          <a:p>
            <a:pPr marL="0" lvl="1" indent="0">
              <a:buClr>
                <a:schemeClr val="accent2"/>
              </a:buClr>
              <a:buSzPct val="150000"/>
              <a:buNone/>
            </a:pPr>
            <a:r>
              <a:rPr lang="de-DE" sz="2200" b="1" dirty="0" smtClean="0">
                <a:solidFill>
                  <a:srgbClr val="FD930A"/>
                </a:solidFill>
                <a:sym typeface="Wingdings" panose="05000000000000000000" pitchFamily="2" charset="2"/>
              </a:rPr>
              <a:t>Plasma Regime</a:t>
            </a:r>
            <a:endParaRPr lang="en-GB" sz="2200" dirty="0">
              <a:solidFill>
                <a:schemeClr val="tx1">
                  <a:lumMod val="90000"/>
                  <a:lumOff val="10000"/>
                </a:schemeClr>
              </a:solidFill>
              <a:ea typeface="ＭＳ Ｐゴシック" charset="0"/>
              <a:sym typeface="Wingdings" panose="05000000000000000000" pitchFamily="2" charset="2"/>
            </a:endParaRPr>
          </a:p>
          <a:p>
            <a:pPr marL="0" lvl="1" indent="0">
              <a:buClr>
                <a:schemeClr val="accent2"/>
              </a:buClr>
              <a:buSzPct val="150000"/>
              <a:buNone/>
            </a:pPr>
            <a:r>
              <a:rPr lang="en-GB" sz="2100" dirty="0" smtClean="0">
                <a:solidFill>
                  <a:srgbClr val="372167"/>
                </a:solidFill>
                <a:ea typeface="ＭＳ Ｐゴシック" charset="0"/>
                <a:sym typeface="Wingdings" panose="05000000000000000000" pitchFamily="2" charset="2"/>
              </a:rPr>
              <a:t>XFEL pulse duration &lt; 100 fs </a:t>
            </a:r>
          </a:p>
          <a:p>
            <a:pPr marL="0" lvl="1" indent="0">
              <a:buClr>
                <a:schemeClr val="accent2"/>
              </a:buClr>
              <a:buSzPct val="150000"/>
              <a:buNone/>
            </a:pPr>
            <a:r>
              <a:rPr lang="en-US" sz="2100" dirty="0" smtClean="0">
                <a:solidFill>
                  <a:srgbClr val="372167"/>
                </a:solidFill>
              </a:rPr>
              <a:t>→ energy deposition is instantaneous</a:t>
            </a:r>
            <a:endParaRPr lang="en-GB" sz="2100" dirty="0" smtClean="0">
              <a:solidFill>
                <a:srgbClr val="372167"/>
              </a:solidFill>
              <a:ea typeface="ＭＳ Ｐゴシック" charset="0"/>
              <a:sym typeface="Wingdings" panose="05000000000000000000" pitchFamily="2" charset="2"/>
            </a:endParaRPr>
          </a:p>
          <a:p>
            <a:pPr marL="0" lvl="1" indent="0">
              <a:buClr>
                <a:schemeClr val="accent2"/>
              </a:buClr>
              <a:buSzPct val="150000"/>
              <a:buNone/>
            </a:pPr>
            <a:r>
              <a:rPr lang="en-GB" sz="2100" dirty="0" smtClean="0">
                <a:solidFill>
                  <a:srgbClr val="372167"/>
                </a:solidFill>
                <a:ea typeface="ＭＳ Ｐゴシック" charset="0"/>
                <a:sym typeface="Wingdings" panose="05000000000000000000" pitchFamily="2" charset="2"/>
              </a:rPr>
              <a:t>At XFEL intensities electron hole pairs are not independent any more </a:t>
            </a:r>
          </a:p>
          <a:p>
            <a:pPr marL="0" lvl="1" indent="0">
              <a:buClr>
                <a:schemeClr val="accent2"/>
              </a:buClr>
              <a:buSzPct val="150000"/>
              <a:buNone/>
            </a:pPr>
            <a:r>
              <a:rPr lang="en-US" sz="2100" dirty="0">
                <a:solidFill>
                  <a:srgbClr val="372167"/>
                </a:solidFill>
              </a:rPr>
              <a:t>→ </a:t>
            </a:r>
            <a:r>
              <a:rPr lang="en-GB" sz="2100" dirty="0" smtClean="0">
                <a:solidFill>
                  <a:srgbClr val="372167"/>
                </a:solidFill>
                <a:ea typeface="ＭＳ Ｐゴシック" charset="0"/>
                <a:sym typeface="Wingdings" panose="05000000000000000000" pitchFamily="2" charset="2"/>
              </a:rPr>
              <a:t>plasma effects dominat</a:t>
            </a:r>
            <a:r>
              <a:rPr lang="en-GB" sz="2100" dirty="0">
                <a:solidFill>
                  <a:srgbClr val="372167"/>
                </a:solidFill>
                <a:ea typeface="ＭＳ Ｐゴシック" charset="0"/>
                <a:sym typeface="Wingdings" panose="05000000000000000000" pitchFamily="2" charset="2"/>
              </a:rPr>
              <a:t>e</a:t>
            </a:r>
            <a:endParaRPr lang="en-GB" sz="2100" dirty="0" smtClean="0">
              <a:solidFill>
                <a:srgbClr val="372167"/>
              </a:solidFill>
              <a:ea typeface="ＭＳ Ｐゴシック" charset="0"/>
              <a:sym typeface="Wingdings" panose="05000000000000000000" pitchFamily="2" charset="2"/>
            </a:endParaRPr>
          </a:p>
          <a:p>
            <a:pPr marL="0" lvl="1" indent="0">
              <a:buClr>
                <a:schemeClr val="accent2"/>
              </a:buClr>
              <a:buSzPct val="150000"/>
              <a:buNone/>
            </a:pPr>
            <a:r>
              <a:rPr lang="en-GB" sz="2100" dirty="0" smtClean="0">
                <a:solidFill>
                  <a:srgbClr val="372167"/>
                </a:solidFill>
                <a:ea typeface="ＭＳ Ｐゴシック" charset="0"/>
                <a:sym typeface="Wingdings" panose="05000000000000000000" pitchFamily="2" charset="2"/>
              </a:rPr>
              <a:t>Plasma is quasi neutral</a:t>
            </a:r>
          </a:p>
          <a:p>
            <a:pPr marL="0" lvl="1" indent="0">
              <a:buClr>
                <a:schemeClr val="accent2"/>
              </a:buClr>
              <a:buSzPct val="150000"/>
              <a:buNone/>
            </a:pPr>
            <a:r>
              <a:rPr lang="en-US" sz="2100" dirty="0">
                <a:solidFill>
                  <a:srgbClr val="372167"/>
                </a:solidFill>
              </a:rPr>
              <a:t>→ </a:t>
            </a:r>
            <a:r>
              <a:rPr lang="en-GB" sz="2100" dirty="0" smtClean="0">
                <a:solidFill>
                  <a:srgbClr val="372167"/>
                </a:solidFill>
                <a:ea typeface="ＭＳ Ｐゴシック" charset="0"/>
                <a:sym typeface="Wingdings" panose="05000000000000000000" pitchFamily="2" charset="2"/>
              </a:rPr>
              <a:t>Ambipolar diffusion dominates over  </a:t>
            </a:r>
          </a:p>
          <a:p>
            <a:pPr marL="0" lvl="1" indent="0">
              <a:buClr>
                <a:schemeClr val="accent2"/>
              </a:buClr>
              <a:buSzPct val="150000"/>
              <a:buNone/>
            </a:pPr>
            <a:r>
              <a:rPr lang="en-GB" sz="2100" dirty="0">
                <a:solidFill>
                  <a:srgbClr val="372167"/>
                </a:solidFill>
                <a:ea typeface="ＭＳ Ｐゴシック" charset="0"/>
                <a:sym typeface="Wingdings" panose="05000000000000000000" pitchFamily="2" charset="2"/>
              </a:rPr>
              <a:t> </a:t>
            </a:r>
            <a:r>
              <a:rPr lang="en-GB" sz="2100" dirty="0" smtClean="0">
                <a:solidFill>
                  <a:srgbClr val="372167"/>
                </a:solidFill>
                <a:ea typeface="ＭＳ Ｐゴシック" charset="0"/>
                <a:sym typeface="Wingdings" panose="05000000000000000000" pitchFamily="2" charset="2"/>
              </a:rPr>
              <a:t>   drift of charge carriers.</a:t>
            </a:r>
          </a:p>
          <a:p>
            <a:pPr marL="0" indent="0">
              <a:buNone/>
            </a:pPr>
            <a:r>
              <a:rPr lang="en-US" sz="2100" dirty="0" smtClean="0">
                <a:solidFill>
                  <a:srgbClr val="372167"/>
                </a:solidFill>
              </a:rPr>
              <a:t>Effects </a:t>
            </a:r>
            <a:r>
              <a:rPr lang="en-US" sz="2100" dirty="0">
                <a:solidFill>
                  <a:srgbClr val="372167"/>
                </a:solidFill>
              </a:rPr>
              <a:t>dominate at high </a:t>
            </a:r>
            <a:r>
              <a:rPr lang="en-US" sz="2100" dirty="0" smtClean="0">
                <a:solidFill>
                  <a:srgbClr val="372167"/>
                </a:solidFill>
              </a:rPr>
              <a:t>charge carrier densities</a:t>
            </a:r>
            <a:r>
              <a:rPr lang="en-US" sz="2100" dirty="0">
                <a:solidFill>
                  <a:srgbClr val="372167"/>
                </a:solidFill>
              </a:rPr>
              <a:t>, </a:t>
            </a:r>
            <a:r>
              <a:rPr lang="en-US" sz="2100" dirty="0" smtClean="0">
                <a:solidFill>
                  <a:srgbClr val="372167"/>
                </a:solidFill>
              </a:rPr>
              <a:t>negligible </a:t>
            </a:r>
            <a:r>
              <a:rPr lang="en-US" sz="2100" dirty="0">
                <a:solidFill>
                  <a:srgbClr val="372167"/>
                </a:solidFill>
              </a:rPr>
              <a:t>at low charge carrier </a:t>
            </a:r>
            <a:r>
              <a:rPr lang="en-US" sz="2100" dirty="0" smtClean="0">
                <a:solidFill>
                  <a:srgbClr val="372167"/>
                </a:solidFill>
              </a:rPr>
              <a:t>densities</a:t>
            </a:r>
            <a:endParaRPr lang="en-US" sz="2100" dirty="0">
              <a:solidFill>
                <a:srgbClr val="372167"/>
              </a:solidFill>
            </a:endParaRPr>
          </a:p>
          <a:p>
            <a:pPr marL="0" indent="0">
              <a:buNone/>
            </a:pPr>
            <a:r>
              <a:rPr lang="en-US" sz="2100" b="1" dirty="0">
                <a:solidFill>
                  <a:srgbClr val="372167"/>
                </a:solidFill>
              </a:rPr>
              <a:t>→ </a:t>
            </a:r>
            <a:r>
              <a:rPr lang="en-US" sz="2100" b="1" dirty="0" smtClean="0">
                <a:solidFill>
                  <a:srgbClr val="372167"/>
                </a:solidFill>
              </a:rPr>
              <a:t>influence on PSF</a:t>
            </a:r>
            <a:r>
              <a:rPr lang="en-US" sz="2100" b="1" dirty="0">
                <a:solidFill>
                  <a:srgbClr val="372167"/>
                </a:solidFill>
              </a:rPr>
              <a:t>/charge </a:t>
            </a:r>
            <a:r>
              <a:rPr lang="en-US" sz="2100" b="1" dirty="0" smtClean="0">
                <a:solidFill>
                  <a:srgbClr val="372167"/>
                </a:solidFill>
              </a:rPr>
              <a:t>sharing</a:t>
            </a:r>
            <a:endParaRPr lang="en-US" sz="2100" dirty="0">
              <a:solidFill>
                <a:srgbClr val="372167"/>
              </a:solidFill>
            </a:endParaRPr>
          </a:p>
          <a:p>
            <a:pPr marL="0" indent="0">
              <a:buNone/>
            </a:pPr>
            <a:r>
              <a:rPr lang="en-US" sz="2100" dirty="0">
                <a:solidFill>
                  <a:srgbClr val="372167"/>
                </a:solidFill>
              </a:rPr>
              <a:t>→ </a:t>
            </a:r>
            <a:r>
              <a:rPr lang="en-US" sz="2100" b="1" dirty="0" smtClean="0">
                <a:solidFill>
                  <a:srgbClr val="372167"/>
                </a:solidFill>
              </a:rPr>
              <a:t>influence on charge </a:t>
            </a:r>
            <a:r>
              <a:rPr lang="en-US" sz="2100" b="1" dirty="0">
                <a:solidFill>
                  <a:srgbClr val="372167"/>
                </a:solidFill>
              </a:rPr>
              <a:t>collection time</a:t>
            </a:r>
            <a:endParaRPr lang="en-US" sz="2100" dirty="0">
              <a:solidFill>
                <a:srgbClr val="372167"/>
              </a:solidFill>
            </a:endParaRPr>
          </a:p>
          <a:p>
            <a:pPr marL="0" lvl="1" indent="0">
              <a:buClr>
                <a:schemeClr val="accent2"/>
              </a:buClr>
              <a:buSzPct val="150000"/>
              <a:buNone/>
            </a:pPr>
            <a:endParaRPr lang="en-GB" sz="2100" dirty="0" smtClean="0">
              <a:solidFill>
                <a:schemeClr val="tx1">
                  <a:lumMod val="90000"/>
                  <a:lumOff val="10000"/>
                </a:schemeClr>
              </a:solidFill>
              <a:ea typeface="ＭＳ Ｐゴシック" charset="0"/>
              <a:sym typeface="Wingdings" panose="05000000000000000000" pitchFamily="2" charset="2"/>
            </a:endParaRPr>
          </a:p>
        </p:txBody>
      </p:sp>
      <p:cxnSp>
        <p:nvCxnSpPr>
          <p:cNvPr id="17" name="Straight Arrow Connector 16"/>
          <p:cNvCxnSpPr/>
          <p:nvPr/>
        </p:nvCxnSpPr>
        <p:spPr bwMode="auto">
          <a:xfrm flipV="1">
            <a:off x="1347528" y="5178778"/>
            <a:ext cx="79338" cy="509010"/>
          </a:xfrm>
          <a:prstGeom prst="straightConnector1">
            <a:avLst/>
          </a:prstGeom>
          <a:noFill/>
          <a:ln w="63500" cap="flat" cmpd="sng" algn="ctr">
            <a:solidFill>
              <a:schemeClr val="folHlink"/>
            </a:solidFill>
            <a:prstDash val="solid"/>
            <a:round/>
            <a:headEnd type="none"/>
            <a:tailEnd type="stealth" w="lg" len="lg"/>
          </a:ln>
          <a:effectLst/>
        </p:spPr>
      </p:cxnSp>
      <p:sp>
        <p:nvSpPr>
          <p:cNvPr id="20" name="TextBox 19"/>
          <p:cNvSpPr txBox="1"/>
          <p:nvPr/>
        </p:nvSpPr>
        <p:spPr>
          <a:xfrm rot="16200000">
            <a:off x="-303892" y="3243744"/>
            <a:ext cx="98040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US" sz="1800" b="1" dirty="0" smtClean="0"/>
              <a:t>150 </a:t>
            </a:r>
            <a:r>
              <a:rPr lang="en-US" sz="1800" b="1" dirty="0" err="1" smtClean="0"/>
              <a:t>μm</a:t>
            </a:r>
            <a:endParaRPr lang="en-US" sz="1800" b="1" dirty="0" smtClean="0"/>
          </a:p>
        </p:txBody>
      </p:sp>
      <p:sp>
        <p:nvSpPr>
          <p:cNvPr id="21" name="Rectangle 15"/>
          <p:cNvSpPr txBox="1">
            <a:spLocks noChangeAspect="1" noChangeArrowheads="1"/>
          </p:cNvSpPr>
          <p:nvPr/>
        </p:nvSpPr>
        <p:spPr bwMode="auto">
          <a:xfrm>
            <a:off x="-215317" y="1061776"/>
            <a:ext cx="2783541" cy="390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0" rIns="91440" bIns="45720" numCol="1" anchor="t" anchorCtr="0" compatLnSpc="1">
            <a:prstTxWarp prst="textNoShape">
              <a:avLst/>
            </a:prstTxWarp>
          </a:bodyPr>
          <a:lstStyle>
            <a:lvl1pPr marL="298450" indent="-298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n"/>
              <a:defRPr sz="2400">
                <a:solidFill>
                  <a:schemeClr val="tx2"/>
                </a:solidFill>
                <a:latin typeface="+mn-lt"/>
                <a:ea typeface="+mn-ea"/>
                <a:cs typeface="ＭＳ Ｐゴシック" charset="-128"/>
              </a:defRPr>
            </a:lvl1pPr>
            <a:lvl2pPr marL="558800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400">
                <a:solidFill>
                  <a:schemeClr val="tx2"/>
                </a:solidFill>
                <a:latin typeface="+mn-lt"/>
                <a:ea typeface="+mn-ea"/>
              </a:defRPr>
            </a:lvl2pPr>
            <a:lvl3pPr marL="817563" indent="-2571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charset="2"/>
              <a:buChar char=""/>
              <a:defRPr sz="2400">
                <a:solidFill>
                  <a:schemeClr val="tx2"/>
                </a:solidFill>
                <a:latin typeface="+mn-lt"/>
                <a:ea typeface="+mn-ea"/>
              </a:defRPr>
            </a:lvl3pPr>
            <a:lvl4pPr marL="1077913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charset="2"/>
              <a:buChar char="§"/>
              <a:defRPr sz="2400">
                <a:solidFill>
                  <a:srgbClr val="100F2E"/>
                </a:solidFill>
                <a:latin typeface="+mn-lt"/>
                <a:ea typeface="+mn-ea"/>
              </a:defRPr>
            </a:lvl4pPr>
            <a:lvl5pPr marL="1312863" indent="-223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5pPr>
            <a:lvl6pPr marL="17700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6pPr>
            <a:lvl7pPr marL="22272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7pPr>
            <a:lvl8pPr marL="26844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8pPr>
            <a:lvl9pPr marL="31416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buSzPct val="100000"/>
              <a:buNone/>
            </a:pPr>
            <a:r>
              <a:rPr lang="en-US" sz="2200" b="1" dirty="0">
                <a:solidFill>
                  <a:srgbClr val="FD930A"/>
                </a:solidFill>
                <a:sym typeface="Wingdings" charset="0"/>
              </a:rPr>
              <a:t>e</a:t>
            </a:r>
            <a:r>
              <a:rPr lang="en-US" sz="2200" b="1" baseline="30000" dirty="0" smtClean="0">
                <a:solidFill>
                  <a:srgbClr val="FD930A"/>
                </a:solidFill>
                <a:sym typeface="Wingdings" charset="0"/>
              </a:rPr>
              <a:t>- </a:t>
            </a:r>
            <a:r>
              <a:rPr lang="en-US" sz="2200" b="1" dirty="0" smtClean="0">
                <a:solidFill>
                  <a:srgbClr val="FD930A"/>
                </a:solidFill>
                <a:sym typeface="Wingdings" charset="0"/>
              </a:rPr>
              <a:t>Charge Density</a:t>
            </a:r>
            <a:endParaRPr lang="en-GB" sz="2200" baseline="30000" dirty="0" smtClean="0">
              <a:solidFill>
                <a:srgbClr val="FD930A"/>
              </a:solidFill>
              <a:latin typeface="Arial" charset="0"/>
              <a:ea typeface="ＭＳ Ｐゴシック" charset="0"/>
              <a:sym typeface="Wingding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8966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reen Shot 2015-06-08 at 20.29.3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530" y="1504807"/>
            <a:ext cx="5553138" cy="4650958"/>
          </a:xfrm>
          <a:prstGeom prst="rect">
            <a:avLst/>
          </a:prstGeom>
        </p:spPr>
      </p:pic>
      <p:sp>
        <p:nvSpPr>
          <p:cNvPr id="409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6F024603-50EC-45A7-88E9-780BAF159FCE}" type="slidenum">
              <a:rPr lang="en-GB" sz="1000">
                <a:solidFill>
                  <a:schemeClr val="bg1"/>
                </a:solidFill>
              </a:rPr>
              <a:pPr/>
              <a:t>17</a:t>
            </a:fld>
            <a:endParaRPr lang="en-GB" sz="1000">
              <a:solidFill>
                <a:schemeClr val="bg1"/>
              </a:solidFill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1093788" y="541338"/>
            <a:ext cx="7283450" cy="481012"/>
          </a:xfrm>
        </p:spPr>
        <p:txBody>
          <a:bodyPr/>
          <a:lstStyle/>
          <a:p>
            <a:r>
              <a:rPr lang="en-US" dirty="0" smtClean="0"/>
              <a:t>Charge Transport in Silicon – Plasma Regime</a:t>
            </a:r>
            <a:endParaRPr lang="en-US" dirty="0"/>
          </a:p>
        </p:txBody>
      </p:sp>
      <p:sp>
        <p:nvSpPr>
          <p:cNvPr id="19" name="Slide Number Placeholder 3"/>
          <p:cNvSpPr txBox="1">
            <a:spLocks/>
          </p:cNvSpPr>
          <p:nvPr/>
        </p:nvSpPr>
        <p:spPr bwMode="auto">
          <a:xfrm>
            <a:off x="8442325" y="114300"/>
            <a:ext cx="576263" cy="91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4000" tIns="45720" rIns="54000" bIns="18000" numCol="1" anchor="b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 sz="900" b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fld id="{6F024603-50EC-45A7-88E9-780BAF159FCE}" type="slidenum">
              <a:rPr lang="en-GB" sz="1000" smtClean="0">
                <a:solidFill>
                  <a:schemeClr val="bg1"/>
                </a:solidFill>
              </a:rPr>
              <a:pPr/>
              <a:t>17</a:t>
            </a:fld>
            <a:endParaRPr lang="en-GB" sz="100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9411" y="6170706"/>
            <a:ext cx="34291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da-DK" sz="1200" dirty="0"/>
              <a:t>J. Becker et al. NIM  A (2009) vol. 615 </a:t>
            </a:r>
            <a:r>
              <a:rPr lang="da-DK" sz="1200" dirty="0" err="1"/>
              <a:t>pp</a:t>
            </a:r>
            <a:r>
              <a:rPr lang="da-DK" sz="1200" dirty="0"/>
              <a:t>. 230</a:t>
            </a:r>
          </a:p>
        </p:txBody>
      </p:sp>
      <p:sp>
        <p:nvSpPr>
          <p:cNvPr id="17" name="Rectangle 15"/>
          <p:cNvSpPr txBox="1">
            <a:spLocks noChangeAspect="1" noChangeArrowheads="1"/>
          </p:cNvSpPr>
          <p:nvPr/>
        </p:nvSpPr>
        <p:spPr bwMode="auto">
          <a:xfrm>
            <a:off x="137458" y="1061776"/>
            <a:ext cx="5420659" cy="390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0" rIns="91440" bIns="45720" numCol="1" anchor="t" anchorCtr="0" compatLnSpc="1">
            <a:prstTxWarp prst="textNoShape">
              <a:avLst/>
            </a:prstTxWarp>
          </a:bodyPr>
          <a:lstStyle>
            <a:lvl1pPr marL="298450" indent="-298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n"/>
              <a:defRPr sz="2400">
                <a:solidFill>
                  <a:schemeClr val="tx2"/>
                </a:solidFill>
                <a:latin typeface="+mn-lt"/>
                <a:ea typeface="+mn-ea"/>
                <a:cs typeface="ＭＳ Ｐゴシック" charset="-128"/>
              </a:defRPr>
            </a:lvl1pPr>
            <a:lvl2pPr marL="558800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400">
                <a:solidFill>
                  <a:schemeClr val="tx2"/>
                </a:solidFill>
                <a:latin typeface="+mn-lt"/>
                <a:ea typeface="+mn-ea"/>
              </a:defRPr>
            </a:lvl2pPr>
            <a:lvl3pPr marL="817563" indent="-2571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charset="2"/>
              <a:buChar char=""/>
              <a:defRPr sz="2400">
                <a:solidFill>
                  <a:schemeClr val="tx2"/>
                </a:solidFill>
                <a:latin typeface="+mn-lt"/>
                <a:ea typeface="+mn-ea"/>
              </a:defRPr>
            </a:lvl3pPr>
            <a:lvl4pPr marL="1077913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charset="2"/>
              <a:buChar char="§"/>
              <a:defRPr sz="2400">
                <a:solidFill>
                  <a:srgbClr val="100F2E"/>
                </a:solidFill>
                <a:latin typeface="+mn-lt"/>
                <a:ea typeface="+mn-ea"/>
              </a:defRPr>
            </a:lvl4pPr>
            <a:lvl5pPr marL="1312863" indent="-223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5pPr>
            <a:lvl6pPr marL="17700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6pPr>
            <a:lvl7pPr marL="22272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7pPr>
            <a:lvl8pPr marL="26844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8pPr>
            <a:lvl9pPr marL="31416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buSzPct val="100000"/>
              <a:buNone/>
            </a:pPr>
            <a:r>
              <a:rPr lang="en-US" sz="2200" b="1" dirty="0" smtClean="0">
                <a:solidFill>
                  <a:srgbClr val="FD930A"/>
                </a:solidFill>
              </a:rPr>
              <a:t>1 keV Point Spread Function (I, </a:t>
            </a:r>
            <a:r>
              <a:rPr lang="en-US" sz="2200" b="1" dirty="0" err="1" smtClean="0">
                <a:solidFill>
                  <a:srgbClr val="FD930A"/>
                </a:solidFill>
              </a:rPr>
              <a:t>V</a:t>
            </a:r>
            <a:r>
              <a:rPr lang="en-US" sz="2200" b="1" baseline="-25000" dirty="0" err="1" smtClean="0">
                <a:solidFill>
                  <a:srgbClr val="FD930A"/>
                </a:solidFill>
              </a:rPr>
              <a:t>bias</a:t>
            </a:r>
            <a:r>
              <a:rPr lang="en-US" sz="2200" b="1" dirty="0" smtClean="0">
                <a:solidFill>
                  <a:srgbClr val="FD930A"/>
                </a:solidFill>
              </a:rPr>
              <a:t>)</a:t>
            </a:r>
            <a:endParaRPr lang="en-GB" sz="2200" baseline="-25000" dirty="0" smtClean="0">
              <a:solidFill>
                <a:srgbClr val="FD930A"/>
              </a:solidFill>
              <a:latin typeface="Arial" charset="0"/>
              <a:ea typeface="ＭＳ Ｐゴシック" charset="0"/>
              <a:sym typeface="Wingdings" charset="0"/>
            </a:endParaRPr>
          </a:p>
        </p:txBody>
      </p:sp>
      <p:cxnSp>
        <p:nvCxnSpPr>
          <p:cNvPr id="34" name="Straight Arrow Connector 33"/>
          <p:cNvCxnSpPr/>
          <p:nvPr/>
        </p:nvCxnSpPr>
        <p:spPr bwMode="auto">
          <a:xfrm>
            <a:off x="3738860" y="2415508"/>
            <a:ext cx="648306" cy="612757"/>
          </a:xfrm>
          <a:prstGeom prst="straightConnector1">
            <a:avLst/>
          </a:prstGeom>
          <a:noFill/>
          <a:ln w="38100" cap="flat" cmpd="sng" algn="ctr">
            <a:solidFill>
              <a:schemeClr val="folHlink"/>
            </a:solidFill>
            <a:prstDash val="solid"/>
            <a:round/>
            <a:headEnd type="none"/>
            <a:tailEnd type="stealth" w="lg" len="lg"/>
          </a:ln>
          <a:effectLst/>
        </p:spPr>
      </p:cxnSp>
      <p:sp>
        <p:nvSpPr>
          <p:cNvPr id="47" name="TextBox 46"/>
          <p:cNvSpPr txBox="1"/>
          <p:nvPr/>
        </p:nvSpPr>
        <p:spPr>
          <a:xfrm>
            <a:off x="4313032" y="2712316"/>
            <a:ext cx="1131540" cy="634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US" sz="1600" b="1" dirty="0" smtClean="0"/>
              <a:t>Intensity </a:t>
            </a:r>
          </a:p>
          <a:p>
            <a:pPr algn="ctr">
              <a:buNone/>
            </a:pPr>
            <a:r>
              <a:rPr lang="en-US" sz="1600" b="1" dirty="0" smtClean="0"/>
              <a:t>Increases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0" y="1453444"/>
            <a:ext cx="2130778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b="1" dirty="0" err="1" smtClean="0">
                <a:solidFill>
                  <a:srgbClr val="FD930A"/>
                </a:solidFill>
              </a:rPr>
              <a:t>V</a:t>
            </a:r>
            <a:r>
              <a:rPr lang="en-US" sz="1600" b="1" baseline="-25000" dirty="0" err="1" smtClean="0">
                <a:solidFill>
                  <a:srgbClr val="FD930A"/>
                </a:solidFill>
              </a:rPr>
              <a:t>bias</a:t>
            </a:r>
            <a:r>
              <a:rPr lang="en-US" sz="1600" b="1" dirty="0" smtClean="0">
                <a:solidFill>
                  <a:srgbClr val="FD930A"/>
                </a:solidFill>
              </a:rPr>
              <a:t>= 200V</a:t>
            </a:r>
            <a:endParaRPr lang="en-US" sz="1600" b="1" dirty="0" smtClean="0"/>
          </a:p>
        </p:txBody>
      </p:sp>
      <p:sp>
        <p:nvSpPr>
          <p:cNvPr id="49" name="TextBox 48"/>
          <p:cNvSpPr txBox="1"/>
          <p:nvPr/>
        </p:nvSpPr>
        <p:spPr>
          <a:xfrm>
            <a:off x="0" y="3793065"/>
            <a:ext cx="2130778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b="1" dirty="0" err="1" smtClean="0">
                <a:solidFill>
                  <a:srgbClr val="FD930A"/>
                </a:solidFill>
              </a:rPr>
              <a:t>V</a:t>
            </a:r>
            <a:r>
              <a:rPr lang="en-US" sz="1600" b="1" baseline="-25000" dirty="0" err="1" smtClean="0">
                <a:solidFill>
                  <a:srgbClr val="FD930A"/>
                </a:solidFill>
              </a:rPr>
              <a:t>bias</a:t>
            </a:r>
            <a:r>
              <a:rPr lang="en-US" sz="1600" b="1" dirty="0" smtClean="0">
                <a:solidFill>
                  <a:srgbClr val="FD930A"/>
                </a:solidFill>
              </a:rPr>
              <a:t>= 300V</a:t>
            </a:r>
            <a:endParaRPr lang="en-US" sz="1600" b="1" dirty="0" smtClean="0"/>
          </a:p>
        </p:txBody>
      </p:sp>
      <p:sp>
        <p:nvSpPr>
          <p:cNvPr id="50" name="TextBox 49"/>
          <p:cNvSpPr txBox="1"/>
          <p:nvPr/>
        </p:nvSpPr>
        <p:spPr>
          <a:xfrm>
            <a:off x="2873022" y="1447798"/>
            <a:ext cx="2130778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b="1" dirty="0" err="1" smtClean="0">
                <a:solidFill>
                  <a:srgbClr val="FD930A"/>
                </a:solidFill>
              </a:rPr>
              <a:t>V</a:t>
            </a:r>
            <a:r>
              <a:rPr lang="en-US" sz="1600" b="1" baseline="-25000" dirty="0" err="1" smtClean="0">
                <a:solidFill>
                  <a:srgbClr val="FD930A"/>
                </a:solidFill>
              </a:rPr>
              <a:t>bias</a:t>
            </a:r>
            <a:r>
              <a:rPr lang="en-US" sz="1600" b="1" dirty="0" smtClean="0">
                <a:solidFill>
                  <a:srgbClr val="FD930A"/>
                </a:solidFill>
              </a:rPr>
              <a:t>= 400V</a:t>
            </a:r>
            <a:endParaRPr lang="en-US" sz="1600" b="1" dirty="0" smtClean="0"/>
          </a:p>
        </p:txBody>
      </p:sp>
      <p:sp>
        <p:nvSpPr>
          <p:cNvPr id="51" name="TextBox 50"/>
          <p:cNvSpPr txBox="1"/>
          <p:nvPr/>
        </p:nvSpPr>
        <p:spPr>
          <a:xfrm>
            <a:off x="2856089" y="3801532"/>
            <a:ext cx="2130778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b="1" dirty="0" err="1" smtClean="0">
                <a:solidFill>
                  <a:srgbClr val="FD930A"/>
                </a:solidFill>
              </a:rPr>
              <a:t>V</a:t>
            </a:r>
            <a:r>
              <a:rPr lang="en-US" sz="1600" b="1" baseline="-25000" dirty="0" err="1" smtClean="0">
                <a:solidFill>
                  <a:srgbClr val="FD930A"/>
                </a:solidFill>
              </a:rPr>
              <a:t>bias</a:t>
            </a:r>
            <a:r>
              <a:rPr lang="en-US" sz="1600" b="1" dirty="0" smtClean="0">
                <a:solidFill>
                  <a:srgbClr val="FD930A"/>
                </a:solidFill>
              </a:rPr>
              <a:t>= 500V</a:t>
            </a:r>
            <a:endParaRPr lang="en-US" sz="1600" b="1" dirty="0" smtClean="0"/>
          </a:p>
        </p:txBody>
      </p:sp>
      <p:sp>
        <p:nvSpPr>
          <p:cNvPr id="52" name="Rectangle 15"/>
          <p:cNvSpPr txBox="1">
            <a:spLocks noChangeAspect="1" noChangeArrowheads="1"/>
          </p:cNvSpPr>
          <p:nvPr/>
        </p:nvSpPr>
        <p:spPr bwMode="auto">
          <a:xfrm>
            <a:off x="5517445" y="1055436"/>
            <a:ext cx="3492086" cy="54296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0" rIns="91440" bIns="45720" numCol="1" anchor="t" anchorCtr="0" compatLnSpc="1">
            <a:prstTxWarp prst="textNoShape">
              <a:avLst/>
            </a:prstTxWarp>
          </a:bodyPr>
          <a:lstStyle>
            <a:lvl1pPr marL="298450" indent="-298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n"/>
              <a:defRPr sz="2400">
                <a:solidFill>
                  <a:schemeClr val="tx2"/>
                </a:solidFill>
                <a:latin typeface="+mn-lt"/>
                <a:ea typeface="+mn-ea"/>
                <a:cs typeface="ＭＳ Ｐゴシック" charset="-128"/>
              </a:defRPr>
            </a:lvl1pPr>
            <a:lvl2pPr marL="558800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400">
                <a:solidFill>
                  <a:schemeClr val="tx2"/>
                </a:solidFill>
                <a:latin typeface="+mn-lt"/>
                <a:ea typeface="+mn-ea"/>
              </a:defRPr>
            </a:lvl2pPr>
            <a:lvl3pPr marL="817563" indent="-2571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charset="2"/>
              <a:buChar char=""/>
              <a:defRPr sz="2400">
                <a:solidFill>
                  <a:schemeClr val="tx2"/>
                </a:solidFill>
                <a:latin typeface="+mn-lt"/>
                <a:ea typeface="+mn-ea"/>
              </a:defRPr>
            </a:lvl3pPr>
            <a:lvl4pPr marL="1077913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charset="2"/>
              <a:buChar char="§"/>
              <a:defRPr sz="2400">
                <a:solidFill>
                  <a:srgbClr val="100F2E"/>
                </a:solidFill>
                <a:latin typeface="+mn-lt"/>
                <a:ea typeface="+mn-ea"/>
              </a:defRPr>
            </a:lvl4pPr>
            <a:lvl5pPr marL="1312863" indent="-223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5pPr>
            <a:lvl6pPr marL="17700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6pPr>
            <a:lvl7pPr marL="22272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7pPr>
            <a:lvl8pPr marL="26844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8pPr>
            <a:lvl9pPr marL="31416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9pPr>
          </a:lstStyle>
          <a:p>
            <a:pPr marL="0" lvl="1" indent="0">
              <a:buClr>
                <a:schemeClr val="accent2"/>
              </a:buClr>
              <a:buSzPct val="150000"/>
              <a:buNone/>
            </a:pPr>
            <a:r>
              <a:rPr lang="de-DE" sz="2200" b="1" dirty="0" smtClean="0">
                <a:solidFill>
                  <a:srgbClr val="FD930A"/>
                </a:solidFill>
                <a:sym typeface="Wingdings" panose="05000000000000000000" pitchFamily="2" charset="2"/>
              </a:rPr>
              <a:t>Parameter Dependance</a:t>
            </a:r>
          </a:p>
          <a:p>
            <a:pPr marL="0" indent="0">
              <a:buNone/>
            </a:pPr>
            <a:r>
              <a:rPr lang="en-US" sz="2000" dirty="0" smtClean="0">
                <a:solidFill>
                  <a:srgbClr val="372167"/>
                </a:solidFill>
              </a:rPr>
              <a:t>High intensity </a:t>
            </a:r>
            <a:r>
              <a:rPr lang="en-US" sz="2000" dirty="0">
                <a:solidFill>
                  <a:srgbClr val="372167"/>
                </a:solidFill>
              </a:rPr>
              <a:t>&gt; 10</a:t>
            </a:r>
            <a:r>
              <a:rPr lang="en-US" sz="2000" baseline="30000" dirty="0">
                <a:solidFill>
                  <a:srgbClr val="372167"/>
                </a:solidFill>
              </a:rPr>
              <a:t>3 </a:t>
            </a:r>
            <a:r>
              <a:rPr lang="en-US" sz="2000" dirty="0" err="1">
                <a:solidFill>
                  <a:srgbClr val="372167"/>
                </a:solidFill>
              </a:rPr>
              <a:t>ph</a:t>
            </a:r>
            <a:r>
              <a:rPr lang="en-US" sz="2000" dirty="0">
                <a:solidFill>
                  <a:srgbClr val="372167"/>
                </a:solidFill>
              </a:rPr>
              <a:t>/pix/pulse </a:t>
            </a:r>
            <a:endParaRPr lang="en-US" sz="2000" dirty="0" smtClean="0">
              <a:solidFill>
                <a:srgbClr val="372167"/>
              </a:solidFill>
            </a:endParaRPr>
          </a:p>
          <a:p>
            <a:pPr marL="0" indent="0">
              <a:buNone/>
            </a:pPr>
            <a:r>
              <a:rPr lang="en-US" sz="2000" dirty="0">
                <a:solidFill>
                  <a:srgbClr val="372167"/>
                </a:solidFill>
              </a:rPr>
              <a:t>→ more electron hole pairs</a:t>
            </a:r>
          </a:p>
          <a:p>
            <a:pPr marL="0" indent="0">
              <a:buNone/>
              <a:tabLst>
                <a:tab pos="358775" algn="l"/>
              </a:tabLst>
            </a:pPr>
            <a:r>
              <a:rPr lang="en-US" sz="2000" dirty="0" smtClean="0">
                <a:solidFill>
                  <a:srgbClr val="372167"/>
                </a:solidFill>
              </a:rPr>
              <a:t>→ diameter of the PSF 	in-	creases</a:t>
            </a:r>
            <a:endParaRPr lang="en-US" sz="2000" dirty="0">
              <a:solidFill>
                <a:srgbClr val="372167"/>
              </a:solidFill>
            </a:endParaRPr>
          </a:p>
          <a:p>
            <a:pPr marL="0" indent="0">
              <a:buNone/>
              <a:tabLst>
                <a:tab pos="358775" algn="l"/>
              </a:tabLst>
            </a:pPr>
            <a:r>
              <a:rPr lang="en-US" sz="2000" dirty="0" smtClean="0">
                <a:solidFill>
                  <a:srgbClr val="372167"/>
                </a:solidFill>
              </a:rPr>
              <a:t>Higher </a:t>
            </a:r>
            <a:r>
              <a:rPr lang="en-US" sz="2000" dirty="0">
                <a:solidFill>
                  <a:srgbClr val="372167"/>
                </a:solidFill>
              </a:rPr>
              <a:t>p</a:t>
            </a:r>
            <a:r>
              <a:rPr lang="en-US" sz="2000" dirty="0" smtClean="0">
                <a:solidFill>
                  <a:srgbClr val="372167"/>
                </a:solidFill>
              </a:rPr>
              <a:t>hoton energy</a:t>
            </a:r>
          </a:p>
          <a:p>
            <a:pPr marL="0" indent="0">
              <a:buNone/>
              <a:tabLst>
                <a:tab pos="358775" algn="l"/>
              </a:tabLst>
            </a:pPr>
            <a:r>
              <a:rPr lang="en-US" sz="2000" dirty="0" smtClean="0">
                <a:solidFill>
                  <a:srgbClr val="372167"/>
                </a:solidFill>
              </a:rPr>
              <a:t>→ more electron hole pairs</a:t>
            </a:r>
          </a:p>
          <a:p>
            <a:pPr marL="0" indent="0">
              <a:buNone/>
              <a:tabLst>
                <a:tab pos="358775" algn="l"/>
              </a:tabLst>
            </a:pPr>
            <a:r>
              <a:rPr lang="en-US" sz="2000" dirty="0" smtClean="0">
                <a:solidFill>
                  <a:srgbClr val="372167"/>
                </a:solidFill>
              </a:rPr>
              <a:t>→ </a:t>
            </a:r>
            <a:r>
              <a:rPr lang="en-US" sz="2000" dirty="0">
                <a:solidFill>
                  <a:srgbClr val="372167"/>
                </a:solidFill>
              </a:rPr>
              <a:t>diameter of the </a:t>
            </a:r>
            <a:r>
              <a:rPr lang="en-US" sz="2000" dirty="0" smtClean="0">
                <a:solidFill>
                  <a:srgbClr val="372167"/>
                </a:solidFill>
              </a:rPr>
              <a:t>PSF 	in-	creases</a:t>
            </a:r>
            <a:endParaRPr lang="en-US" sz="2000" dirty="0">
              <a:solidFill>
                <a:srgbClr val="372167"/>
              </a:solidFill>
            </a:endParaRPr>
          </a:p>
          <a:p>
            <a:pPr marL="0" indent="0">
              <a:buNone/>
              <a:tabLst>
                <a:tab pos="358775" algn="l"/>
              </a:tabLst>
            </a:pPr>
            <a:r>
              <a:rPr lang="en-US" sz="2000" dirty="0" smtClean="0">
                <a:solidFill>
                  <a:srgbClr val="372167"/>
                </a:solidFill>
              </a:rPr>
              <a:t>Higher bias voltage</a:t>
            </a:r>
          </a:p>
          <a:p>
            <a:pPr marL="0" indent="0">
              <a:buNone/>
              <a:tabLst>
                <a:tab pos="358775" algn="l"/>
              </a:tabLst>
            </a:pPr>
            <a:r>
              <a:rPr lang="en-US" sz="2000" dirty="0" smtClean="0">
                <a:solidFill>
                  <a:srgbClr val="372167"/>
                </a:solidFill>
              </a:rPr>
              <a:t>→ stronger electric field</a:t>
            </a:r>
            <a:endParaRPr lang="en-GB" sz="2000" dirty="0">
              <a:solidFill>
                <a:schemeClr val="tx1">
                  <a:lumMod val="90000"/>
                  <a:lumOff val="10000"/>
                </a:schemeClr>
              </a:solidFill>
              <a:latin typeface="Arial" charset="0"/>
              <a:ea typeface="ＭＳ Ｐゴシック" charset="0"/>
              <a:sym typeface="Wingdings" panose="05000000000000000000" pitchFamily="2" charset="2"/>
            </a:endParaRPr>
          </a:p>
          <a:p>
            <a:pPr marL="0" indent="0">
              <a:buNone/>
              <a:tabLst>
                <a:tab pos="358775" algn="l"/>
              </a:tabLst>
            </a:pPr>
            <a:r>
              <a:rPr lang="en-US" sz="2000" dirty="0" smtClean="0">
                <a:solidFill>
                  <a:srgbClr val="372167"/>
                </a:solidFill>
              </a:rPr>
              <a:t>→ shorter drift time</a:t>
            </a:r>
          </a:p>
          <a:p>
            <a:pPr marL="0" indent="0">
              <a:buNone/>
              <a:tabLst>
                <a:tab pos="358775" algn="l"/>
              </a:tabLst>
            </a:pPr>
            <a:r>
              <a:rPr lang="en-US" sz="2000" dirty="0" smtClean="0">
                <a:solidFill>
                  <a:srgbClr val="372167"/>
                </a:solidFill>
              </a:rPr>
              <a:t>→ diameter </a:t>
            </a:r>
            <a:r>
              <a:rPr lang="en-US" sz="2000" dirty="0">
                <a:solidFill>
                  <a:srgbClr val="372167"/>
                </a:solidFill>
              </a:rPr>
              <a:t>of the </a:t>
            </a:r>
            <a:r>
              <a:rPr lang="en-US" sz="2000" dirty="0" smtClean="0">
                <a:solidFill>
                  <a:srgbClr val="372167"/>
                </a:solidFill>
              </a:rPr>
              <a:t>PSF 	decreases</a:t>
            </a:r>
            <a:endParaRPr lang="en-US" sz="2000" dirty="0">
              <a:solidFill>
                <a:srgbClr val="372167"/>
              </a:solidFill>
            </a:endParaRPr>
          </a:p>
          <a:p>
            <a:pPr marL="0" lvl="1" indent="0">
              <a:buClr>
                <a:schemeClr val="accent2"/>
              </a:buClr>
              <a:buSzPct val="150000"/>
              <a:buNone/>
            </a:pPr>
            <a:endParaRPr lang="en-US" sz="2000" dirty="0" smtClean="0">
              <a:solidFill>
                <a:srgbClr val="372167"/>
              </a:solidFill>
            </a:endParaRPr>
          </a:p>
          <a:p>
            <a:pPr marL="0" lvl="1" indent="0">
              <a:buClr>
                <a:schemeClr val="accent2"/>
              </a:buClr>
              <a:buSzPct val="150000"/>
              <a:buNone/>
            </a:pPr>
            <a:endParaRPr lang="en-GB" sz="2000" dirty="0" smtClean="0">
              <a:solidFill>
                <a:schemeClr val="tx1">
                  <a:lumMod val="90000"/>
                  <a:lumOff val="10000"/>
                </a:schemeClr>
              </a:solidFill>
              <a:latin typeface="Arial" charset="0"/>
              <a:ea typeface="ＭＳ Ｐゴシック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369874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5-06-08 at 20.36.3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472" y="1479127"/>
            <a:ext cx="5552306" cy="4744823"/>
          </a:xfrm>
          <a:prstGeom prst="rect">
            <a:avLst/>
          </a:prstGeom>
        </p:spPr>
      </p:pic>
      <p:sp>
        <p:nvSpPr>
          <p:cNvPr id="409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6F024603-50EC-45A7-88E9-780BAF159FCE}" type="slidenum">
              <a:rPr lang="en-GB" sz="1000">
                <a:solidFill>
                  <a:schemeClr val="bg1"/>
                </a:solidFill>
              </a:rPr>
              <a:pPr/>
              <a:t>18</a:t>
            </a:fld>
            <a:endParaRPr lang="en-GB" sz="1000">
              <a:solidFill>
                <a:schemeClr val="bg1"/>
              </a:solidFill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1093788" y="541338"/>
            <a:ext cx="7283450" cy="481012"/>
          </a:xfrm>
        </p:spPr>
        <p:txBody>
          <a:bodyPr/>
          <a:lstStyle/>
          <a:p>
            <a:r>
              <a:rPr lang="en-US" dirty="0" smtClean="0"/>
              <a:t>Charge Transport in Silicon – Plasma Regime</a:t>
            </a:r>
            <a:endParaRPr lang="en-US" dirty="0"/>
          </a:p>
        </p:txBody>
      </p:sp>
      <p:sp>
        <p:nvSpPr>
          <p:cNvPr id="19" name="Slide Number Placeholder 3"/>
          <p:cNvSpPr txBox="1">
            <a:spLocks/>
          </p:cNvSpPr>
          <p:nvPr/>
        </p:nvSpPr>
        <p:spPr bwMode="auto">
          <a:xfrm>
            <a:off x="8442325" y="114300"/>
            <a:ext cx="576263" cy="91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4000" tIns="45720" rIns="54000" bIns="18000" numCol="1" anchor="b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 sz="900" b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fld id="{6F024603-50EC-45A7-88E9-780BAF159FCE}" type="slidenum">
              <a:rPr lang="en-GB" sz="1000" smtClean="0">
                <a:solidFill>
                  <a:schemeClr val="bg1"/>
                </a:solidFill>
              </a:rPr>
              <a:pPr/>
              <a:t>18</a:t>
            </a:fld>
            <a:endParaRPr lang="en-GB" sz="100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9411" y="6170706"/>
            <a:ext cx="34291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da-DK" sz="1200" dirty="0"/>
              <a:t>J. Becker et al. NIM  A (2009) vol. 615 </a:t>
            </a:r>
            <a:r>
              <a:rPr lang="da-DK" sz="1200" dirty="0" err="1"/>
              <a:t>pp</a:t>
            </a:r>
            <a:r>
              <a:rPr lang="da-DK" sz="1200" dirty="0"/>
              <a:t>. 230</a:t>
            </a:r>
          </a:p>
        </p:txBody>
      </p:sp>
      <p:sp>
        <p:nvSpPr>
          <p:cNvPr id="17" name="Rectangle 15"/>
          <p:cNvSpPr txBox="1">
            <a:spLocks noChangeAspect="1" noChangeArrowheads="1"/>
          </p:cNvSpPr>
          <p:nvPr/>
        </p:nvSpPr>
        <p:spPr bwMode="auto">
          <a:xfrm>
            <a:off x="137458" y="1061776"/>
            <a:ext cx="5420659" cy="390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0" rIns="91440" bIns="45720" numCol="1" anchor="t" anchorCtr="0" compatLnSpc="1">
            <a:prstTxWarp prst="textNoShape">
              <a:avLst/>
            </a:prstTxWarp>
          </a:bodyPr>
          <a:lstStyle>
            <a:lvl1pPr marL="298450" indent="-298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n"/>
              <a:defRPr sz="2400">
                <a:solidFill>
                  <a:schemeClr val="tx2"/>
                </a:solidFill>
                <a:latin typeface="+mn-lt"/>
                <a:ea typeface="+mn-ea"/>
                <a:cs typeface="ＭＳ Ｐゴシック" charset="-128"/>
              </a:defRPr>
            </a:lvl1pPr>
            <a:lvl2pPr marL="558800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400">
                <a:solidFill>
                  <a:schemeClr val="tx2"/>
                </a:solidFill>
                <a:latin typeface="+mn-lt"/>
                <a:ea typeface="+mn-ea"/>
              </a:defRPr>
            </a:lvl2pPr>
            <a:lvl3pPr marL="817563" indent="-2571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charset="2"/>
              <a:buChar char=""/>
              <a:defRPr sz="2400">
                <a:solidFill>
                  <a:schemeClr val="tx2"/>
                </a:solidFill>
                <a:latin typeface="+mn-lt"/>
                <a:ea typeface="+mn-ea"/>
              </a:defRPr>
            </a:lvl3pPr>
            <a:lvl4pPr marL="1077913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charset="2"/>
              <a:buChar char="§"/>
              <a:defRPr sz="2400">
                <a:solidFill>
                  <a:srgbClr val="100F2E"/>
                </a:solidFill>
                <a:latin typeface="+mn-lt"/>
                <a:ea typeface="+mn-ea"/>
              </a:defRPr>
            </a:lvl4pPr>
            <a:lvl5pPr marL="1312863" indent="-223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5pPr>
            <a:lvl6pPr marL="17700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6pPr>
            <a:lvl7pPr marL="22272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7pPr>
            <a:lvl8pPr marL="26844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8pPr>
            <a:lvl9pPr marL="31416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buSzPct val="100000"/>
              <a:buNone/>
            </a:pPr>
            <a:r>
              <a:rPr lang="en-US" sz="2200" b="1" dirty="0" smtClean="0">
                <a:solidFill>
                  <a:srgbClr val="FD930A"/>
                </a:solidFill>
              </a:rPr>
              <a:t>12 keV Point Spread Function (I, </a:t>
            </a:r>
            <a:r>
              <a:rPr lang="en-US" sz="2200" b="1" dirty="0" err="1" smtClean="0">
                <a:solidFill>
                  <a:srgbClr val="FD930A"/>
                </a:solidFill>
              </a:rPr>
              <a:t>V</a:t>
            </a:r>
            <a:r>
              <a:rPr lang="en-US" sz="2200" b="1" baseline="-25000" dirty="0" err="1" smtClean="0">
                <a:solidFill>
                  <a:srgbClr val="FD930A"/>
                </a:solidFill>
              </a:rPr>
              <a:t>bias</a:t>
            </a:r>
            <a:r>
              <a:rPr lang="en-US" sz="2200" b="1" dirty="0" smtClean="0">
                <a:solidFill>
                  <a:srgbClr val="FD930A"/>
                </a:solidFill>
              </a:rPr>
              <a:t>)</a:t>
            </a:r>
            <a:endParaRPr lang="en-GB" sz="2200" baseline="-25000" dirty="0" smtClean="0">
              <a:solidFill>
                <a:srgbClr val="FD930A"/>
              </a:solidFill>
              <a:latin typeface="Arial" charset="0"/>
              <a:ea typeface="ＭＳ Ｐゴシック" charset="0"/>
              <a:sym typeface="Wingdings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0" y="1453444"/>
            <a:ext cx="2130778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b="1" dirty="0" err="1" smtClean="0">
                <a:solidFill>
                  <a:srgbClr val="FD930A"/>
                </a:solidFill>
              </a:rPr>
              <a:t>V</a:t>
            </a:r>
            <a:r>
              <a:rPr lang="en-US" sz="1600" b="1" baseline="-25000" dirty="0" err="1" smtClean="0">
                <a:solidFill>
                  <a:srgbClr val="FD930A"/>
                </a:solidFill>
              </a:rPr>
              <a:t>bias</a:t>
            </a:r>
            <a:r>
              <a:rPr lang="en-US" sz="1600" b="1" dirty="0" smtClean="0">
                <a:solidFill>
                  <a:srgbClr val="FD930A"/>
                </a:solidFill>
              </a:rPr>
              <a:t>= 200V</a:t>
            </a:r>
            <a:endParaRPr lang="en-US" sz="1600" b="1" dirty="0" smtClean="0"/>
          </a:p>
        </p:txBody>
      </p:sp>
      <p:sp>
        <p:nvSpPr>
          <p:cNvPr id="14" name="TextBox 13"/>
          <p:cNvSpPr txBox="1"/>
          <p:nvPr/>
        </p:nvSpPr>
        <p:spPr>
          <a:xfrm>
            <a:off x="0" y="3793065"/>
            <a:ext cx="2130778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b="1" dirty="0" err="1" smtClean="0">
                <a:solidFill>
                  <a:srgbClr val="FD930A"/>
                </a:solidFill>
              </a:rPr>
              <a:t>V</a:t>
            </a:r>
            <a:r>
              <a:rPr lang="en-US" sz="1600" b="1" baseline="-25000" dirty="0" err="1" smtClean="0">
                <a:solidFill>
                  <a:srgbClr val="FD930A"/>
                </a:solidFill>
              </a:rPr>
              <a:t>bias</a:t>
            </a:r>
            <a:r>
              <a:rPr lang="en-US" sz="1600" b="1" dirty="0" smtClean="0">
                <a:solidFill>
                  <a:srgbClr val="FD930A"/>
                </a:solidFill>
              </a:rPr>
              <a:t>= 300V</a:t>
            </a:r>
            <a:endParaRPr lang="en-US" sz="1600" b="1" dirty="0" smtClean="0"/>
          </a:p>
        </p:txBody>
      </p:sp>
      <p:sp>
        <p:nvSpPr>
          <p:cNvPr id="15" name="TextBox 14"/>
          <p:cNvSpPr txBox="1"/>
          <p:nvPr/>
        </p:nvSpPr>
        <p:spPr>
          <a:xfrm>
            <a:off x="2873022" y="1447798"/>
            <a:ext cx="2130778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b="1" dirty="0" err="1" smtClean="0">
                <a:solidFill>
                  <a:srgbClr val="FD930A"/>
                </a:solidFill>
              </a:rPr>
              <a:t>V</a:t>
            </a:r>
            <a:r>
              <a:rPr lang="en-US" sz="1600" b="1" baseline="-25000" dirty="0" err="1" smtClean="0">
                <a:solidFill>
                  <a:srgbClr val="FD930A"/>
                </a:solidFill>
              </a:rPr>
              <a:t>bias</a:t>
            </a:r>
            <a:r>
              <a:rPr lang="en-US" sz="1600" b="1" dirty="0" smtClean="0">
                <a:solidFill>
                  <a:srgbClr val="FD930A"/>
                </a:solidFill>
              </a:rPr>
              <a:t>= 400V</a:t>
            </a:r>
            <a:endParaRPr lang="en-US" sz="1600" b="1" dirty="0" smtClean="0"/>
          </a:p>
        </p:txBody>
      </p:sp>
      <p:sp>
        <p:nvSpPr>
          <p:cNvPr id="18" name="TextBox 17"/>
          <p:cNvSpPr txBox="1"/>
          <p:nvPr/>
        </p:nvSpPr>
        <p:spPr>
          <a:xfrm>
            <a:off x="2856089" y="3801532"/>
            <a:ext cx="2130778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b="1" dirty="0" err="1" smtClean="0">
                <a:solidFill>
                  <a:srgbClr val="FD930A"/>
                </a:solidFill>
              </a:rPr>
              <a:t>V</a:t>
            </a:r>
            <a:r>
              <a:rPr lang="en-US" sz="1600" b="1" baseline="-25000" dirty="0" err="1" smtClean="0">
                <a:solidFill>
                  <a:srgbClr val="FD930A"/>
                </a:solidFill>
              </a:rPr>
              <a:t>bias</a:t>
            </a:r>
            <a:r>
              <a:rPr lang="en-US" sz="1600" b="1" dirty="0" smtClean="0">
                <a:solidFill>
                  <a:srgbClr val="FD930A"/>
                </a:solidFill>
              </a:rPr>
              <a:t>= 500V</a:t>
            </a:r>
            <a:endParaRPr lang="en-US" sz="1600" b="1" dirty="0" smtClean="0"/>
          </a:p>
        </p:txBody>
      </p:sp>
      <p:cxnSp>
        <p:nvCxnSpPr>
          <p:cNvPr id="21" name="Straight Arrow Connector 20"/>
          <p:cNvCxnSpPr>
            <a:stCxn id="22" idx="2"/>
          </p:cNvCxnSpPr>
          <p:nvPr/>
        </p:nvCxnSpPr>
        <p:spPr bwMode="auto">
          <a:xfrm flipH="1">
            <a:off x="4586112" y="3050870"/>
            <a:ext cx="264469" cy="293463"/>
          </a:xfrm>
          <a:prstGeom prst="straightConnector1">
            <a:avLst/>
          </a:prstGeom>
          <a:noFill/>
          <a:ln w="38100" cap="flat" cmpd="sng" algn="ctr">
            <a:solidFill>
              <a:schemeClr val="folHlink"/>
            </a:solidFill>
            <a:prstDash val="solid"/>
            <a:round/>
            <a:headEnd type="none"/>
            <a:tailEnd type="stealth" w="lg" len="lg"/>
          </a:ln>
          <a:effectLst/>
        </p:spPr>
      </p:cxnSp>
      <p:sp>
        <p:nvSpPr>
          <p:cNvPr id="22" name="TextBox 21"/>
          <p:cNvSpPr txBox="1"/>
          <p:nvPr/>
        </p:nvSpPr>
        <p:spPr>
          <a:xfrm>
            <a:off x="4197648" y="2712316"/>
            <a:ext cx="13058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US" sz="1600" b="1" dirty="0" smtClean="0"/>
              <a:t>Watch Here</a:t>
            </a:r>
          </a:p>
        </p:txBody>
      </p:sp>
      <p:sp>
        <p:nvSpPr>
          <p:cNvPr id="20" name="Rectangle 15"/>
          <p:cNvSpPr txBox="1">
            <a:spLocks noChangeAspect="1" noChangeArrowheads="1"/>
          </p:cNvSpPr>
          <p:nvPr/>
        </p:nvSpPr>
        <p:spPr bwMode="auto">
          <a:xfrm>
            <a:off x="5517445" y="1055436"/>
            <a:ext cx="3492086" cy="54296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0" rIns="91440" bIns="45720" numCol="1" anchor="t" anchorCtr="0" compatLnSpc="1">
            <a:prstTxWarp prst="textNoShape">
              <a:avLst/>
            </a:prstTxWarp>
          </a:bodyPr>
          <a:lstStyle>
            <a:lvl1pPr marL="298450" indent="-298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n"/>
              <a:defRPr sz="2400">
                <a:solidFill>
                  <a:schemeClr val="tx2"/>
                </a:solidFill>
                <a:latin typeface="+mn-lt"/>
                <a:ea typeface="+mn-ea"/>
                <a:cs typeface="ＭＳ Ｐゴシック" charset="-128"/>
              </a:defRPr>
            </a:lvl1pPr>
            <a:lvl2pPr marL="558800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400">
                <a:solidFill>
                  <a:schemeClr val="tx2"/>
                </a:solidFill>
                <a:latin typeface="+mn-lt"/>
                <a:ea typeface="+mn-ea"/>
              </a:defRPr>
            </a:lvl2pPr>
            <a:lvl3pPr marL="817563" indent="-2571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charset="2"/>
              <a:buChar char=""/>
              <a:defRPr sz="2400">
                <a:solidFill>
                  <a:schemeClr val="tx2"/>
                </a:solidFill>
                <a:latin typeface="+mn-lt"/>
                <a:ea typeface="+mn-ea"/>
              </a:defRPr>
            </a:lvl3pPr>
            <a:lvl4pPr marL="1077913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charset="2"/>
              <a:buChar char="§"/>
              <a:defRPr sz="2400">
                <a:solidFill>
                  <a:srgbClr val="100F2E"/>
                </a:solidFill>
                <a:latin typeface="+mn-lt"/>
                <a:ea typeface="+mn-ea"/>
              </a:defRPr>
            </a:lvl4pPr>
            <a:lvl5pPr marL="1312863" indent="-223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5pPr>
            <a:lvl6pPr marL="17700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6pPr>
            <a:lvl7pPr marL="22272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7pPr>
            <a:lvl8pPr marL="26844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8pPr>
            <a:lvl9pPr marL="31416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9pPr>
          </a:lstStyle>
          <a:p>
            <a:pPr marL="0" lvl="1" indent="0">
              <a:buClr>
                <a:schemeClr val="accent2"/>
              </a:buClr>
              <a:buSzPct val="150000"/>
              <a:buNone/>
            </a:pPr>
            <a:r>
              <a:rPr lang="de-DE" sz="2200" b="1" dirty="0" smtClean="0">
                <a:solidFill>
                  <a:srgbClr val="FD930A"/>
                </a:solidFill>
                <a:sym typeface="Wingdings" panose="05000000000000000000" pitchFamily="2" charset="2"/>
              </a:rPr>
              <a:t>Parameter Dependance</a:t>
            </a:r>
          </a:p>
          <a:p>
            <a:pPr marL="0" indent="0">
              <a:buNone/>
            </a:pPr>
            <a:r>
              <a:rPr lang="en-US" sz="2000" dirty="0" smtClean="0">
                <a:solidFill>
                  <a:srgbClr val="372167"/>
                </a:solidFill>
              </a:rPr>
              <a:t>High intensity </a:t>
            </a:r>
            <a:r>
              <a:rPr lang="en-US" sz="2000" dirty="0">
                <a:solidFill>
                  <a:srgbClr val="372167"/>
                </a:solidFill>
              </a:rPr>
              <a:t>&gt; 10</a:t>
            </a:r>
            <a:r>
              <a:rPr lang="en-US" sz="2000" baseline="30000" dirty="0">
                <a:solidFill>
                  <a:srgbClr val="372167"/>
                </a:solidFill>
              </a:rPr>
              <a:t>3 </a:t>
            </a:r>
            <a:r>
              <a:rPr lang="en-US" sz="2000" dirty="0" err="1">
                <a:solidFill>
                  <a:srgbClr val="372167"/>
                </a:solidFill>
              </a:rPr>
              <a:t>ph</a:t>
            </a:r>
            <a:r>
              <a:rPr lang="en-US" sz="2000" dirty="0">
                <a:solidFill>
                  <a:srgbClr val="372167"/>
                </a:solidFill>
              </a:rPr>
              <a:t>/pix/pulse </a:t>
            </a:r>
            <a:endParaRPr lang="en-US" sz="2000" dirty="0" smtClean="0">
              <a:solidFill>
                <a:srgbClr val="372167"/>
              </a:solidFill>
            </a:endParaRPr>
          </a:p>
          <a:p>
            <a:pPr marL="0" indent="0">
              <a:buNone/>
            </a:pPr>
            <a:r>
              <a:rPr lang="en-US" sz="2000" dirty="0">
                <a:solidFill>
                  <a:srgbClr val="372167"/>
                </a:solidFill>
              </a:rPr>
              <a:t>→ more electron hole pairs</a:t>
            </a:r>
          </a:p>
          <a:p>
            <a:pPr marL="0" indent="0">
              <a:buNone/>
              <a:tabLst>
                <a:tab pos="358775" algn="l"/>
              </a:tabLst>
            </a:pPr>
            <a:r>
              <a:rPr lang="en-US" sz="2000" dirty="0" smtClean="0">
                <a:solidFill>
                  <a:srgbClr val="372167"/>
                </a:solidFill>
              </a:rPr>
              <a:t>→ diameter of the PSF 	in-	creases</a:t>
            </a:r>
            <a:endParaRPr lang="en-US" sz="2000" dirty="0">
              <a:solidFill>
                <a:srgbClr val="372167"/>
              </a:solidFill>
            </a:endParaRPr>
          </a:p>
          <a:p>
            <a:pPr marL="0" indent="0">
              <a:buNone/>
              <a:tabLst>
                <a:tab pos="358775" algn="l"/>
              </a:tabLst>
            </a:pPr>
            <a:r>
              <a:rPr lang="en-US" sz="2000" dirty="0" smtClean="0">
                <a:solidFill>
                  <a:srgbClr val="372167"/>
                </a:solidFill>
              </a:rPr>
              <a:t>Higher </a:t>
            </a:r>
            <a:r>
              <a:rPr lang="en-US" sz="2000" dirty="0">
                <a:solidFill>
                  <a:srgbClr val="372167"/>
                </a:solidFill>
              </a:rPr>
              <a:t>p</a:t>
            </a:r>
            <a:r>
              <a:rPr lang="en-US" sz="2000" dirty="0" smtClean="0">
                <a:solidFill>
                  <a:srgbClr val="372167"/>
                </a:solidFill>
              </a:rPr>
              <a:t>hoton energy</a:t>
            </a:r>
          </a:p>
          <a:p>
            <a:pPr marL="0" indent="0">
              <a:buNone/>
              <a:tabLst>
                <a:tab pos="358775" algn="l"/>
              </a:tabLst>
            </a:pPr>
            <a:r>
              <a:rPr lang="en-US" sz="2000" dirty="0" smtClean="0">
                <a:solidFill>
                  <a:srgbClr val="372167"/>
                </a:solidFill>
              </a:rPr>
              <a:t>→ more electron hole pairs</a:t>
            </a:r>
          </a:p>
          <a:p>
            <a:pPr marL="0" indent="0">
              <a:buNone/>
              <a:tabLst>
                <a:tab pos="358775" algn="l"/>
              </a:tabLst>
            </a:pPr>
            <a:r>
              <a:rPr lang="en-US" sz="2000" dirty="0" smtClean="0">
                <a:solidFill>
                  <a:srgbClr val="372167"/>
                </a:solidFill>
              </a:rPr>
              <a:t>→ </a:t>
            </a:r>
            <a:r>
              <a:rPr lang="en-US" sz="2000" dirty="0">
                <a:solidFill>
                  <a:srgbClr val="372167"/>
                </a:solidFill>
              </a:rPr>
              <a:t>diameter of the </a:t>
            </a:r>
            <a:r>
              <a:rPr lang="en-US" sz="2000" dirty="0" smtClean="0">
                <a:solidFill>
                  <a:srgbClr val="372167"/>
                </a:solidFill>
              </a:rPr>
              <a:t>PSF 	in-	creases</a:t>
            </a:r>
            <a:endParaRPr lang="en-US" sz="2000" dirty="0">
              <a:solidFill>
                <a:srgbClr val="372167"/>
              </a:solidFill>
            </a:endParaRPr>
          </a:p>
          <a:p>
            <a:pPr marL="0" indent="0">
              <a:buNone/>
              <a:tabLst>
                <a:tab pos="358775" algn="l"/>
              </a:tabLst>
            </a:pPr>
            <a:r>
              <a:rPr lang="en-US" sz="2000" dirty="0" smtClean="0">
                <a:solidFill>
                  <a:srgbClr val="372167"/>
                </a:solidFill>
              </a:rPr>
              <a:t>Higher bias voltage</a:t>
            </a:r>
          </a:p>
          <a:p>
            <a:pPr marL="0" indent="0">
              <a:buNone/>
              <a:tabLst>
                <a:tab pos="358775" algn="l"/>
              </a:tabLst>
            </a:pPr>
            <a:r>
              <a:rPr lang="en-US" sz="2000" dirty="0" smtClean="0">
                <a:solidFill>
                  <a:srgbClr val="372167"/>
                </a:solidFill>
              </a:rPr>
              <a:t>→ stronger electric field</a:t>
            </a:r>
            <a:endParaRPr lang="en-GB" sz="2000" dirty="0">
              <a:solidFill>
                <a:schemeClr val="tx1">
                  <a:lumMod val="90000"/>
                  <a:lumOff val="10000"/>
                </a:schemeClr>
              </a:solidFill>
              <a:latin typeface="Arial" charset="0"/>
              <a:ea typeface="ＭＳ Ｐゴシック" charset="0"/>
              <a:sym typeface="Wingdings" panose="05000000000000000000" pitchFamily="2" charset="2"/>
            </a:endParaRPr>
          </a:p>
          <a:p>
            <a:pPr marL="0" indent="0">
              <a:buNone/>
              <a:tabLst>
                <a:tab pos="358775" algn="l"/>
              </a:tabLst>
            </a:pPr>
            <a:r>
              <a:rPr lang="en-US" sz="2000" dirty="0" smtClean="0">
                <a:solidFill>
                  <a:srgbClr val="372167"/>
                </a:solidFill>
              </a:rPr>
              <a:t>→ shorter drift time</a:t>
            </a:r>
          </a:p>
          <a:p>
            <a:pPr marL="0" indent="0">
              <a:buNone/>
              <a:tabLst>
                <a:tab pos="358775" algn="l"/>
              </a:tabLst>
            </a:pPr>
            <a:r>
              <a:rPr lang="en-US" sz="2000" dirty="0" smtClean="0">
                <a:solidFill>
                  <a:srgbClr val="372167"/>
                </a:solidFill>
              </a:rPr>
              <a:t>→ diameter </a:t>
            </a:r>
            <a:r>
              <a:rPr lang="en-US" sz="2000" dirty="0">
                <a:solidFill>
                  <a:srgbClr val="372167"/>
                </a:solidFill>
              </a:rPr>
              <a:t>of the </a:t>
            </a:r>
            <a:r>
              <a:rPr lang="en-US" sz="2000" dirty="0" smtClean="0">
                <a:solidFill>
                  <a:srgbClr val="372167"/>
                </a:solidFill>
              </a:rPr>
              <a:t>PSF 	decreases</a:t>
            </a:r>
            <a:endParaRPr lang="en-US" sz="2000" dirty="0">
              <a:solidFill>
                <a:srgbClr val="372167"/>
              </a:solidFill>
            </a:endParaRPr>
          </a:p>
          <a:p>
            <a:pPr marL="0" lvl="1" indent="0">
              <a:buClr>
                <a:schemeClr val="accent2"/>
              </a:buClr>
              <a:buSzPct val="150000"/>
              <a:buNone/>
            </a:pPr>
            <a:endParaRPr lang="en-US" sz="2000" dirty="0" smtClean="0">
              <a:solidFill>
                <a:srgbClr val="372167"/>
              </a:solidFill>
            </a:endParaRPr>
          </a:p>
          <a:p>
            <a:pPr marL="0" lvl="1" indent="0">
              <a:buClr>
                <a:schemeClr val="accent2"/>
              </a:buClr>
              <a:buSzPct val="150000"/>
              <a:buNone/>
            </a:pPr>
            <a:endParaRPr lang="en-GB" sz="2000" dirty="0" smtClean="0">
              <a:solidFill>
                <a:schemeClr val="tx1">
                  <a:lumMod val="90000"/>
                  <a:lumOff val="10000"/>
                </a:schemeClr>
              </a:solidFill>
              <a:latin typeface="Arial" charset="0"/>
              <a:ea typeface="ＭＳ Ｐゴシック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795227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6F024603-50EC-45A7-88E9-780BAF159FCE}" type="slidenum">
              <a:rPr lang="en-GB" sz="1000">
                <a:solidFill>
                  <a:schemeClr val="bg1"/>
                </a:solidFill>
              </a:rPr>
              <a:pPr/>
              <a:t>19</a:t>
            </a:fld>
            <a:endParaRPr lang="en-GB" sz="1000">
              <a:solidFill>
                <a:schemeClr val="bg1"/>
              </a:solidFill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1093788" y="541338"/>
            <a:ext cx="7283450" cy="481012"/>
          </a:xfrm>
        </p:spPr>
        <p:txBody>
          <a:bodyPr/>
          <a:lstStyle/>
          <a:p>
            <a:r>
              <a:rPr lang="en-US" dirty="0" smtClean="0"/>
              <a:t>Charge Transport in Silicon – Plasma Regime</a:t>
            </a:r>
            <a:endParaRPr lang="en-US" dirty="0"/>
          </a:p>
        </p:txBody>
      </p:sp>
      <p:sp>
        <p:nvSpPr>
          <p:cNvPr id="19" name="Slide Number Placeholder 3"/>
          <p:cNvSpPr txBox="1">
            <a:spLocks/>
          </p:cNvSpPr>
          <p:nvPr/>
        </p:nvSpPr>
        <p:spPr bwMode="auto">
          <a:xfrm>
            <a:off x="8442325" y="114300"/>
            <a:ext cx="576263" cy="91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4000" tIns="45720" rIns="54000" bIns="18000" numCol="1" anchor="b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 sz="900" b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fld id="{6F024603-50EC-45A7-88E9-780BAF159FCE}" type="slidenum">
              <a:rPr lang="en-GB" sz="1000" smtClean="0">
                <a:solidFill>
                  <a:schemeClr val="bg1"/>
                </a:solidFill>
              </a:rPr>
              <a:pPr/>
              <a:t>19</a:t>
            </a:fld>
            <a:endParaRPr lang="en-GB" sz="100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9411" y="6170706"/>
            <a:ext cx="34291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da-DK" sz="1200" dirty="0"/>
              <a:t>J. Becker et al. NIM  A (2009) vol. 615 </a:t>
            </a:r>
            <a:r>
              <a:rPr lang="da-DK" sz="1200" dirty="0" err="1"/>
              <a:t>pp</a:t>
            </a:r>
            <a:r>
              <a:rPr lang="da-DK" sz="1200" dirty="0"/>
              <a:t>. 230</a:t>
            </a:r>
          </a:p>
        </p:txBody>
      </p:sp>
      <p:sp>
        <p:nvSpPr>
          <p:cNvPr id="17" name="Rectangle 15"/>
          <p:cNvSpPr txBox="1">
            <a:spLocks noChangeAspect="1" noChangeArrowheads="1"/>
          </p:cNvSpPr>
          <p:nvPr/>
        </p:nvSpPr>
        <p:spPr bwMode="auto">
          <a:xfrm>
            <a:off x="137459" y="1061776"/>
            <a:ext cx="5069542" cy="390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0" rIns="91440" bIns="45720" numCol="1" anchor="t" anchorCtr="0" compatLnSpc="1">
            <a:prstTxWarp prst="textNoShape">
              <a:avLst/>
            </a:prstTxWarp>
          </a:bodyPr>
          <a:lstStyle>
            <a:lvl1pPr marL="298450" indent="-298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n"/>
              <a:defRPr sz="2400">
                <a:solidFill>
                  <a:schemeClr val="tx2"/>
                </a:solidFill>
                <a:latin typeface="+mn-lt"/>
                <a:ea typeface="+mn-ea"/>
                <a:cs typeface="ＭＳ Ｐゴシック" charset="-128"/>
              </a:defRPr>
            </a:lvl1pPr>
            <a:lvl2pPr marL="558800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400">
                <a:solidFill>
                  <a:schemeClr val="tx2"/>
                </a:solidFill>
                <a:latin typeface="+mn-lt"/>
                <a:ea typeface="+mn-ea"/>
              </a:defRPr>
            </a:lvl2pPr>
            <a:lvl3pPr marL="817563" indent="-2571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charset="2"/>
              <a:buChar char=""/>
              <a:defRPr sz="2400">
                <a:solidFill>
                  <a:schemeClr val="tx2"/>
                </a:solidFill>
                <a:latin typeface="+mn-lt"/>
                <a:ea typeface="+mn-ea"/>
              </a:defRPr>
            </a:lvl3pPr>
            <a:lvl4pPr marL="1077913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charset="2"/>
              <a:buChar char="§"/>
              <a:defRPr sz="2400">
                <a:solidFill>
                  <a:srgbClr val="100F2E"/>
                </a:solidFill>
                <a:latin typeface="+mn-lt"/>
                <a:ea typeface="+mn-ea"/>
              </a:defRPr>
            </a:lvl4pPr>
            <a:lvl5pPr marL="1312863" indent="-223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5pPr>
            <a:lvl6pPr marL="17700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6pPr>
            <a:lvl7pPr marL="22272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7pPr>
            <a:lvl8pPr marL="26844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8pPr>
            <a:lvl9pPr marL="31416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buSzPct val="100000"/>
              <a:buNone/>
            </a:pPr>
            <a:r>
              <a:rPr lang="en-US" sz="2200" b="1" dirty="0" smtClean="0">
                <a:solidFill>
                  <a:srgbClr val="FD930A"/>
                </a:solidFill>
              </a:rPr>
              <a:t>Charge Collection Time</a:t>
            </a:r>
            <a:endParaRPr lang="en-GB" sz="2200" baseline="-25000" dirty="0" smtClean="0">
              <a:solidFill>
                <a:srgbClr val="FD930A"/>
              </a:solidFill>
              <a:latin typeface="Arial" charset="0"/>
              <a:ea typeface="ＭＳ Ｐゴシック" charset="0"/>
              <a:sym typeface="Wingdings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379" y="1417370"/>
            <a:ext cx="5076844" cy="3945475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 bwMode="auto">
          <a:xfrm>
            <a:off x="1016830" y="3484610"/>
            <a:ext cx="3992614" cy="29057"/>
          </a:xfrm>
          <a:prstGeom prst="line">
            <a:avLst/>
          </a:prstGeom>
          <a:noFill/>
          <a:ln w="28575" cap="flat" cmpd="sng" algn="ctr">
            <a:solidFill>
              <a:schemeClr val="folHlink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" name="Rectangle 15"/>
          <p:cNvSpPr txBox="1">
            <a:spLocks noChangeAspect="1" noChangeArrowheads="1"/>
          </p:cNvSpPr>
          <p:nvPr/>
        </p:nvSpPr>
        <p:spPr bwMode="auto">
          <a:xfrm>
            <a:off x="12413" y="5273578"/>
            <a:ext cx="5363921" cy="907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0" rIns="91440" bIns="45720" numCol="1" anchor="t" anchorCtr="0" compatLnSpc="1">
            <a:prstTxWarp prst="textNoShape">
              <a:avLst/>
            </a:prstTxWarp>
          </a:bodyPr>
          <a:lstStyle>
            <a:lvl1pPr marL="298450" indent="-298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n"/>
              <a:defRPr sz="2400">
                <a:solidFill>
                  <a:schemeClr val="tx2"/>
                </a:solidFill>
                <a:latin typeface="+mn-lt"/>
                <a:ea typeface="+mn-ea"/>
                <a:cs typeface="ＭＳ Ｐゴシック" charset="-128"/>
              </a:defRPr>
            </a:lvl1pPr>
            <a:lvl2pPr marL="558800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400">
                <a:solidFill>
                  <a:schemeClr val="tx2"/>
                </a:solidFill>
                <a:latin typeface="+mn-lt"/>
                <a:ea typeface="+mn-ea"/>
              </a:defRPr>
            </a:lvl2pPr>
            <a:lvl3pPr marL="817563" indent="-2571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charset="2"/>
              <a:buChar char=""/>
              <a:defRPr sz="2400">
                <a:solidFill>
                  <a:schemeClr val="tx2"/>
                </a:solidFill>
                <a:latin typeface="+mn-lt"/>
                <a:ea typeface="+mn-ea"/>
              </a:defRPr>
            </a:lvl3pPr>
            <a:lvl4pPr marL="1077913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charset="2"/>
              <a:buChar char="§"/>
              <a:defRPr sz="2400">
                <a:solidFill>
                  <a:srgbClr val="100F2E"/>
                </a:solidFill>
                <a:latin typeface="+mn-lt"/>
                <a:ea typeface="+mn-ea"/>
              </a:defRPr>
            </a:lvl4pPr>
            <a:lvl5pPr marL="1312863" indent="-223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5pPr>
            <a:lvl6pPr marL="17700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6pPr>
            <a:lvl7pPr marL="22272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7pPr>
            <a:lvl8pPr marL="26844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8pPr>
            <a:lvl9pPr marL="31416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9pPr>
          </a:lstStyle>
          <a:p>
            <a:pPr marL="0" lvl="1" indent="0">
              <a:buClr>
                <a:schemeClr val="accent2"/>
              </a:buClr>
              <a:buSzPct val="100000"/>
              <a:buNone/>
            </a:pPr>
            <a:r>
              <a:rPr lang="en-GB" sz="1800" b="1" dirty="0" smtClean="0">
                <a:solidFill>
                  <a:srgbClr val="FD930A"/>
                </a:solidFill>
                <a:latin typeface="+mj-lt"/>
                <a:sym typeface="Wingdings" charset="0"/>
              </a:rPr>
              <a:t>Remember</a:t>
            </a:r>
          </a:p>
          <a:p>
            <a:pPr marL="0" lvl="1" indent="0">
              <a:buClr>
                <a:schemeClr val="accent2"/>
              </a:buClr>
              <a:buSzPct val="100000"/>
              <a:buNone/>
            </a:pPr>
            <a:r>
              <a:rPr lang="en-GB" sz="16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Due to XFEL time structure the total time available is</a:t>
            </a:r>
          </a:p>
          <a:p>
            <a:pPr marL="0" lvl="1" indent="0" algn="ctr">
              <a:buClr>
                <a:schemeClr val="accent2"/>
              </a:buClr>
              <a:buSzPct val="100000"/>
              <a:buNone/>
            </a:pPr>
            <a:r>
              <a:rPr lang="en-GB" sz="1500" dirty="0" err="1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t</a:t>
            </a:r>
            <a:r>
              <a:rPr lang="en-GB" sz="1500" baseline="-25000" dirty="0" err="1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collection</a:t>
            </a:r>
            <a:r>
              <a:rPr lang="en-GB" sz="1500" baseline="-250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 </a:t>
            </a:r>
            <a:r>
              <a:rPr lang="en-GB" sz="15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+ </a:t>
            </a:r>
            <a:r>
              <a:rPr lang="en-GB" sz="1500" dirty="0" err="1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t</a:t>
            </a:r>
            <a:r>
              <a:rPr lang="en-GB" sz="1500" baseline="-25000" dirty="0" err="1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amplification</a:t>
            </a:r>
            <a:r>
              <a:rPr lang="en-GB" sz="15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+ </a:t>
            </a:r>
            <a:r>
              <a:rPr lang="en-GB" sz="1500" dirty="0" err="1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t</a:t>
            </a:r>
            <a:r>
              <a:rPr lang="en-GB" sz="1500" baseline="-25000" dirty="0" err="1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storeage</a:t>
            </a:r>
            <a:r>
              <a:rPr lang="en-GB" sz="15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 = 220 ns</a:t>
            </a:r>
            <a:endParaRPr lang="en-GB" sz="1500" baseline="-25000" dirty="0">
              <a:solidFill>
                <a:schemeClr val="tx1">
                  <a:lumMod val="90000"/>
                  <a:lumOff val="10000"/>
                </a:schemeClr>
              </a:solidFill>
              <a:latin typeface="Arial" charset="0"/>
              <a:ea typeface="ＭＳ Ｐゴシック" charset="0"/>
              <a:sym typeface="Wingdings" charset="0"/>
            </a:endParaRPr>
          </a:p>
          <a:p>
            <a:pPr marL="0" lvl="1" indent="0">
              <a:buClr>
                <a:schemeClr val="accent2"/>
              </a:buClr>
              <a:buSzPct val="100000"/>
              <a:buNone/>
            </a:pPr>
            <a:endParaRPr lang="en-GB" sz="1500" baseline="-25000" dirty="0" smtClean="0">
              <a:solidFill>
                <a:schemeClr val="tx1">
                  <a:lumMod val="90000"/>
                  <a:lumOff val="10000"/>
                </a:schemeClr>
              </a:solidFill>
              <a:latin typeface="Arial" charset="0"/>
              <a:ea typeface="ＭＳ Ｐゴシック" charset="0"/>
              <a:sym typeface="Wingdings" charset="0"/>
            </a:endParaRPr>
          </a:p>
        </p:txBody>
      </p:sp>
      <p:sp>
        <p:nvSpPr>
          <p:cNvPr id="15" name="Rectangle 15"/>
          <p:cNvSpPr txBox="1">
            <a:spLocks noChangeAspect="1" noChangeArrowheads="1"/>
          </p:cNvSpPr>
          <p:nvPr/>
        </p:nvSpPr>
        <p:spPr bwMode="auto">
          <a:xfrm>
            <a:off x="2116667" y="1552204"/>
            <a:ext cx="5334000" cy="4314923"/>
          </a:xfrm>
          <a:prstGeom prst="rect">
            <a:avLst/>
          </a:prstGeom>
          <a:gradFill>
            <a:gsLst>
              <a:gs pos="0">
                <a:schemeClr val="accent4">
                  <a:shade val="51000"/>
                  <a:satMod val="130000"/>
                </a:schemeClr>
              </a:gs>
              <a:gs pos="99000">
                <a:schemeClr val="accent4">
                  <a:shade val="93000"/>
                  <a:satMod val="130000"/>
                </a:schemeClr>
              </a:gs>
              <a:gs pos="100000">
                <a:schemeClr val="accent4">
                  <a:shade val="94000"/>
                  <a:satMod val="135000"/>
                </a:schemeClr>
              </a:gs>
            </a:gsLst>
          </a:gradFill>
          <a:ln/>
          <a:ex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wrap="square" lIns="270000" tIns="0" rIns="91440" bIns="45720" numCol="1" anchor="t" anchorCtr="0" compatLnSpc="1">
            <a:prstTxWarp prst="textNoShape">
              <a:avLst/>
            </a:prstTxWarp>
          </a:bodyPr>
          <a:lstStyle>
            <a:lvl1pPr marL="298450" indent="-298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n"/>
              <a:defRPr sz="2400">
                <a:solidFill>
                  <a:schemeClr val="tx2"/>
                </a:solidFill>
                <a:latin typeface="+mn-lt"/>
                <a:ea typeface="+mn-ea"/>
                <a:cs typeface="ＭＳ Ｐゴシック" charset="-128"/>
              </a:defRPr>
            </a:lvl1pPr>
            <a:lvl2pPr marL="558800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400">
                <a:solidFill>
                  <a:schemeClr val="tx2"/>
                </a:solidFill>
                <a:latin typeface="+mn-lt"/>
                <a:ea typeface="+mn-ea"/>
              </a:defRPr>
            </a:lvl2pPr>
            <a:lvl3pPr marL="817563" indent="-2571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charset="2"/>
              <a:buChar char=""/>
              <a:defRPr sz="2400">
                <a:solidFill>
                  <a:schemeClr val="tx2"/>
                </a:solidFill>
                <a:latin typeface="+mn-lt"/>
                <a:ea typeface="+mn-ea"/>
              </a:defRPr>
            </a:lvl3pPr>
            <a:lvl4pPr marL="1077913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charset="2"/>
              <a:buChar char="§"/>
              <a:defRPr sz="2400">
                <a:solidFill>
                  <a:srgbClr val="100F2E"/>
                </a:solidFill>
                <a:latin typeface="+mn-lt"/>
                <a:ea typeface="+mn-ea"/>
              </a:defRPr>
            </a:lvl4pPr>
            <a:lvl5pPr marL="1312863" indent="-223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5pPr>
            <a:lvl6pPr marL="17700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6pPr>
            <a:lvl7pPr marL="22272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7pPr>
            <a:lvl8pPr marL="26844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8pPr>
            <a:lvl9pPr marL="31416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9pPr>
          </a:lstStyle>
          <a:p>
            <a:pPr marL="0" lvl="1" indent="0">
              <a:buClr>
                <a:schemeClr val="accent2"/>
              </a:buClr>
              <a:buSzPct val="150000"/>
              <a:buNone/>
            </a:pPr>
            <a:r>
              <a:rPr lang="en-GB" sz="2200" b="1" dirty="0" smtClean="0">
                <a:solidFill>
                  <a:srgbClr val="FD930A"/>
                </a:solidFill>
                <a:sym typeface="Wingdings" panose="05000000000000000000" pitchFamily="2" charset="2"/>
              </a:rPr>
              <a:t>Conclusions</a:t>
            </a:r>
          </a:p>
          <a:p>
            <a:pPr marL="0" indent="0">
              <a:buNone/>
              <a:tabLst>
                <a:tab pos="266700" algn="l"/>
              </a:tabLst>
            </a:pPr>
            <a:r>
              <a:rPr lang="en-GB" sz="2000" dirty="0" smtClean="0">
                <a:solidFill>
                  <a:schemeClr val="bg1"/>
                </a:solidFill>
              </a:rPr>
              <a:t>→ At photon intensities &gt; 10</a:t>
            </a:r>
            <a:r>
              <a:rPr lang="en-GB" sz="2000" baseline="30000" dirty="0" smtClean="0">
                <a:solidFill>
                  <a:schemeClr val="bg1"/>
                </a:solidFill>
              </a:rPr>
              <a:t>3 </a:t>
            </a:r>
            <a:r>
              <a:rPr lang="en-GB" sz="2000" dirty="0" err="1" smtClean="0">
                <a:solidFill>
                  <a:schemeClr val="bg1"/>
                </a:solidFill>
              </a:rPr>
              <a:t>ph</a:t>
            </a:r>
            <a:r>
              <a:rPr lang="en-GB" sz="2000" dirty="0" smtClean="0">
                <a:solidFill>
                  <a:schemeClr val="bg1"/>
                </a:solidFill>
              </a:rPr>
              <a:t>/</a:t>
            </a:r>
            <a:r>
              <a:rPr lang="en-GB" sz="2000" dirty="0" err="1" smtClean="0">
                <a:solidFill>
                  <a:schemeClr val="bg1"/>
                </a:solidFill>
              </a:rPr>
              <a:t>pix</a:t>
            </a:r>
            <a:r>
              <a:rPr lang="en-GB" sz="2000" dirty="0" smtClean="0">
                <a:solidFill>
                  <a:schemeClr val="bg1"/>
                </a:solidFill>
              </a:rPr>
              <a:t>/pulse 	the spatial resolution is dominated by 	plasma effects not by the pixel size  </a:t>
            </a:r>
          </a:p>
          <a:p>
            <a:pPr marL="0" indent="0">
              <a:buNone/>
              <a:tabLst>
                <a:tab pos="266700" algn="l"/>
              </a:tabLst>
            </a:pPr>
            <a:r>
              <a:rPr lang="en-GB" sz="2000" dirty="0" smtClean="0">
                <a:solidFill>
                  <a:schemeClr val="bg1"/>
                </a:solidFill>
              </a:rPr>
              <a:t>→ </a:t>
            </a:r>
            <a:r>
              <a:rPr lang="en-GB" sz="2000" dirty="0">
                <a:solidFill>
                  <a:schemeClr val="bg1"/>
                </a:solidFill>
              </a:rPr>
              <a:t>C</a:t>
            </a:r>
            <a:r>
              <a:rPr lang="en-GB" sz="2000" dirty="0" smtClean="0">
                <a:solidFill>
                  <a:schemeClr val="bg1"/>
                </a:solidFill>
              </a:rPr>
              <a:t>harge collection time is significantly 	longer in comparison to low intensity 	regime</a:t>
            </a:r>
            <a:endParaRPr lang="en-GB" sz="2000" dirty="0">
              <a:solidFill>
                <a:schemeClr val="bg1"/>
              </a:solidFill>
            </a:endParaRPr>
          </a:p>
          <a:p>
            <a:pPr marL="0" indent="0">
              <a:buNone/>
              <a:tabLst>
                <a:tab pos="266700" algn="l"/>
              </a:tabLst>
            </a:pPr>
            <a:r>
              <a:rPr lang="en-GB" sz="2000" dirty="0" smtClean="0">
                <a:solidFill>
                  <a:schemeClr val="bg1"/>
                </a:solidFill>
              </a:rPr>
              <a:t>→ </a:t>
            </a:r>
            <a:r>
              <a:rPr lang="en-GB" sz="2000" dirty="0">
                <a:solidFill>
                  <a:schemeClr val="bg1"/>
                </a:solidFill>
              </a:rPr>
              <a:t>O</a:t>
            </a:r>
            <a:r>
              <a:rPr lang="en-GB" sz="2000" dirty="0" smtClean="0">
                <a:solidFill>
                  <a:schemeClr val="bg1"/>
                </a:solidFill>
              </a:rPr>
              <a:t>perating at higher bias voltage can 	partially compensate for the observed 	effects</a:t>
            </a:r>
            <a:endParaRPr lang="en-GB" sz="2000" dirty="0">
              <a:solidFill>
                <a:schemeClr val="bg1"/>
              </a:solidFill>
            </a:endParaRPr>
          </a:p>
          <a:p>
            <a:pPr marL="0" indent="0">
              <a:buNone/>
              <a:tabLst>
                <a:tab pos="266700" algn="l"/>
              </a:tabLst>
            </a:pPr>
            <a:r>
              <a:rPr lang="en-GB" sz="2000" dirty="0" smtClean="0">
                <a:solidFill>
                  <a:schemeClr val="bg1"/>
                </a:solidFill>
              </a:rPr>
              <a:t>→ </a:t>
            </a:r>
            <a:r>
              <a:rPr lang="en-GB" sz="2000" dirty="0">
                <a:solidFill>
                  <a:schemeClr val="bg1"/>
                </a:solidFill>
              </a:rPr>
              <a:t>F</a:t>
            </a:r>
            <a:r>
              <a:rPr lang="en-GB" sz="2000" dirty="0" smtClean="0">
                <a:solidFill>
                  <a:schemeClr val="bg1"/>
                </a:solidFill>
              </a:rPr>
              <a:t>or pixel sizes &gt; 200 x 200 μm</a:t>
            </a:r>
            <a:r>
              <a:rPr lang="en-GB" sz="2000" baseline="30000" dirty="0" smtClean="0">
                <a:solidFill>
                  <a:schemeClr val="bg1"/>
                </a:solidFill>
              </a:rPr>
              <a:t>2</a:t>
            </a:r>
            <a:r>
              <a:rPr lang="en-GB" sz="2000" dirty="0" smtClean="0">
                <a:solidFill>
                  <a:schemeClr val="bg1"/>
                </a:solidFill>
              </a:rPr>
              <a:t> </a:t>
            </a:r>
            <a:r>
              <a:rPr lang="en-GB" sz="2000" dirty="0" err="1" smtClean="0">
                <a:solidFill>
                  <a:schemeClr val="bg1"/>
                </a:solidFill>
              </a:rPr>
              <a:t>ob</a:t>
            </a:r>
            <a:r>
              <a:rPr lang="en-GB" sz="2000" dirty="0" smtClean="0">
                <a:solidFill>
                  <a:schemeClr val="bg1"/>
                </a:solidFill>
              </a:rPr>
              <a:t>-	served effects are not critical, fine tuning	is</a:t>
            </a:r>
            <a:r>
              <a:rPr lang="en-GB" sz="2000" dirty="0">
                <a:solidFill>
                  <a:schemeClr val="bg1"/>
                </a:solidFill>
              </a:rPr>
              <a:t> </a:t>
            </a:r>
            <a:r>
              <a:rPr lang="en-GB" sz="2000" dirty="0" smtClean="0">
                <a:solidFill>
                  <a:schemeClr val="bg1"/>
                </a:solidFill>
              </a:rPr>
              <a:t>possible</a:t>
            </a:r>
          </a:p>
          <a:p>
            <a:pPr marL="0" lvl="1" indent="0">
              <a:buClr>
                <a:schemeClr val="accent2"/>
              </a:buClr>
              <a:buSzPct val="150000"/>
              <a:buNone/>
            </a:pPr>
            <a:endParaRPr lang="en-GB" sz="2000" dirty="0" smtClean="0">
              <a:solidFill>
                <a:schemeClr val="bg1"/>
              </a:solidFill>
            </a:endParaRPr>
          </a:p>
          <a:p>
            <a:pPr marL="0" lvl="1" indent="0">
              <a:buClr>
                <a:schemeClr val="accent2"/>
              </a:buClr>
              <a:buSzPct val="150000"/>
              <a:buNone/>
            </a:pPr>
            <a:endParaRPr lang="en-US" sz="2000" dirty="0">
              <a:solidFill>
                <a:srgbClr val="372167"/>
              </a:solidFill>
            </a:endParaRPr>
          </a:p>
          <a:p>
            <a:pPr marL="0" lvl="1" indent="0">
              <a:buClr>
                <a:schemeClr val="accent2"/>
              </a:buClr>
              <a:buSzPct val="150000"/>
              <a:buNone/>
            </a:pPr>
            <a:endParaRPr lang="en-US" sz="2000" dirty="0" smtClean="0">
              <a:solidFill>
                <a:srgbClr val="372167"/>
              </a:solidFill>
            </a:endParaRPr>
          </a:p>
          <a:p>
            <a:pPr marL="0" lvl="1" indent="0">
              <a:buClr>
                <a:schemeClr val="accent2"/>
              </a:buClr>
              <a:buSzPct val="150000"/>
              <a:buNone/>
            </a:pPr>
            <a:endParaRPr lang="en-GB" sz="2000" dirty="0" smtClean="0">
              <a:solidFill>
                <a:schemeClr val="tx1">
                  <a:lumMod val="90000"/>
                  <a:lumOff val="10000"/>
                </a:schemeClr>
              </a:solidFill>
              <a:latin typeface="Arial" charset="0"/>
              <a:ea typeface="ＭＳ Ｐゴシック" charset="0"/>
              <a:sym typeface="Wingdings" panose="05000000000000000000" pitchFamily="2" charset="2"/>
            </a:endParaRPr>
          </a:p>
        </p:txBody>
      </p:sp>
      <p:sp>
        <p:nvSpPr>
          <p:cNvPr id="14" name="Rectangle 15"/>
          <p:cNvSpPr txBox="1">
            <a:spLocks noChangeAspect="1" noChangeArrowheads="1"/>
          </p:cNvSpPr>
          <p:nvPr/>
        </p:nvSpPr>
        <p:spPr bwMode="auto">
          <a:xfrm>
            <a:off x="5517445" y="1055436"/>
            <a:ext cx="3492086" cy="54296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0" rIns="91440" bIns="45720" numCol="1" anchor="t" anchorCtr="0" compatLnSpc="1">
            <a:prstTxWarp prst="textNoShape">
              <a:avLst/>
            </a:prstTxWarp>
          </a:bodyPr>
          <a:lstStyle>
            <a:lvl1pPr marL="298450" indent="-298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n"/>
              <a:defRPr sz="2400">
                <a:solidFill>
                  <a:schemeClr val="tx2"/>
                </a:solidFill>
                <a:latin typeface="+mn-lt"/>
                <a:ea typeface="+mn-ea"/>
                <a:cs typeface="ＭＳ Ｐゴシック" charset="-128"/>
              </a:defRPr>
            </a:lvl1pPr>
            <a:lvl2pPr marL="558800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400">
                <a:solidFill>
                  <a:schemeClr val="tx2"/>
                </a:solidFill>
                <a:latin typeface="+mn-lt"/>
                <a:ea typeface="+mn-ea"/>
              </a:defRPr>
            </a:lvl2pPr>
            <a:lvl3pPr marL="817563" indent="-2571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charset="2"/>
              <a:buChar char=""/>
              <a:defRPr sz="2400">
                <a:solidFill>
                  <a:schemeClr val="tx2"/>
                </a:solidFill>
                <a:latin typeface="+mn-lt"/>
                <a:ea typeface="+mn-ea"/>
              </a:defRPr>
            </a:lvl3pPr>
            <a:lvl4pPr marL="1077913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charset="2"/>
              <a:buChar char="§"/>
              <a:defRPr sz="2400">
                <a:solidFill>
                  <a:srgbClr val="100F2E"/>
                </a:solidFill>
                <a:latin typeface="+mn-lt"/>
                <a:ea typeface="+mn-ea"/>
              </a:defRPr>
            </a:lvl4pPr>
            <a:lvl5pPr marL="1312863" indent="-223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5pPr>
            <a:lvl6pPr marL="17700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6pPr>
            <a:lvl7pPr marL="22272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7pPr>
            <a:lvl8pPr marL="26844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8pPr>
            <a:lvl9pPr marL="31416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9pPr>
          </a:lstStyle>
          <a:p>
            <a:pPr marL="0" lvl="1" indent="0">
              <a:buClr>
                <a:schemeClr val="accent2"/>
              </a:buClr>
              <a:buSzPct val="150000"/>
              <a:buNone/>
            </a:pPr>
            <a:r>
              <a:rPr lang="de-DE" sz="2200" b="1" dirty="0" smtClean="0">
                <a:solidFill>
                  <a:srgbClr val="FD930A"/>
                </a:solidFill>
                <a:sym typeface="Wingdings" panose="05000000000000000000" pitchFamily="2" charset="2"/>
              </a:rPr>
              <a:t>Parameter Dependance</a:t>
            </a:r>
          </a:p>
          <a:p>
            <a:pPr marL="0" indent="0">
              <a:buNone/>
            </a:pPr>
            <a:r>
              <a:rPr lang="en-US" sz="2000" dirty="0" smtClean="0">
                <a:solidFill>
                  <a:srgbClr val="372167"/>
                </a:solidFill>
              </a:rPr>
              <a:t>High intensity </a:t>
            </a:r>
            <a:r>
              <a:rPr lang="en-US" sz="2000" dirty="0">
                <a:solidFill>
                  <a:srgbClr val="372167"/>
                </a:solidFill>
              </a:rPr>
              <a:t>&gt; 10</a:t>
            </a:r>
            <a:r>
              <a:rPr lang="en-US" sz="2000" baseline="30000" dirty="0">
                <a:solidFill>
                  <a:srgbClr val="372167"/>
                </a:solidFill>
              </a:rPr>
              <a:t>3 </a:t>
            </a:r>
            <a:r>
              <a:rPr lang="en-US" sz="2000" dirty="0" err="1">
                <a:solidFill>
                  <a:srgbClr val="372167"/>
                </a:solidFill>
              </a:rPr>
              <a:t>ph</a:t>
            </a:r>
            <a:r>
              <a:rPr lang="en-US" sz="2000" dirty="0">
                <a:solidFill>
                  <a:srgbClr val="372167"/>
                </a:solidFill>
              </a:rPr>
              <a:t>/pix/pulse </a:t>
            </a:r>
            <a:endParaRPr lang="en-US" sz="2000" dirty="0" smtClean="0">
              <a:solidFill>
                <a:srgbClr val="372167"/>
              </a:solidFill>
            </a:endParaRPr>
          </a:p>
          <a:p>
            <a:pPr marL="0" indent="0">
              <a:buNone/>
            </a:pPr>
            <a:r>
              <a:rPr lang="en-US" sz="2000" dirty="0">
                <a:solidFill>
                  <a:srgbClr val="372167"/>
                </a:solidFill>
              </a:rPr>
              <a:t>→ more electron hole pairs</a:t>
            </a:r>
          </a:p>
          <a:p>
            <a:pPr marL="0" indent="0">
              <a:buNone/>
              <a:tabLst>
                <a:tab pos="358775" algn="l"/>
              </a:tabLst>
            </a:pPr>
            <a:r>
              <a:rPr lang="en-US" sz="2000" dirty="0" smtClean="0">
                <a:solidFill>
                  <a:srgbClr val="372167"/>
                </a:solidFill>
              </a:rPr>
              <a:t>→ diameter of the PSF 	in-	creases</a:t>
            </a:r>
            <a:endParaRPr lang="en-US" sz="2000" dirty="0">
              <a:solidFill>
                <a:srgbClr val="372167"/>
              </a:solidFill>
            </a:endParaRPr>
          </a:p>
          <a:p>
            <a:pPr marL="0" indent="0">
              <a:buNone/>
              <a:tabLst>
                <a:tab pos="358775" algn="l"/>
              </a:tabLst>
            </a:pPr>
            <a:r>
              <a:rPr lang="en-US" sz="2000" dirty="0" smtClean="0">
                <a:solidFill>
                  <a:srgbClr val="372167"/>
                </a:solidFill>
              </a:rPr>
              <a:t>Higher </a:t>
            </a:r>
            <a:r>
              <a:rPr lang="en-US" sz="2000" dirty="0">
                <a:solidFill>
                  <a:srgbClr val="372167"/>
                </a:solidFill>
              </a:rPr>
              <a:t>p</a:t>
            </a:r>
            <a:r>
              <a:rPr lang="en-US" sz="2000" dirty="0" smtClean="0">
                <a:solidFill>
                  <a:srgbClr val="372167"/>
                </a:solidFill>
              </a:rPr>
              <a:t>hoton energy</a:t>
            </a:r>
          </a:p>
          <a:p>
            <a:pPr marL="0" indent="0">
              <a:buNone/>
              <a:tabLst>
                <a:tab pos="358775" algn="l"/>
              </a:tabLst>
            </a:pPr>
            <a:r>
              <a:rPr lang="en-US" sz="2000" dirty="0" smtClean="0">
                <a:solidFill>
                  <a:srgbClr val="372167"/>
                </a:solidFill>
              </a:rPr>
              <a:t>→ more electron hole pairs</a:t>
            </a:r>
          </a:p>
          <a:p>
            <a:pPr marL="0" indent="0">
              <a:buNone/>
              <a:tabLst>
                <a:tab pos="358775" algn="l"/>
              </a:tabLst>
            </a:pPr>
            <a:r>
              <a:rPr lang="en-US" sz="2000" dirty="0" smtClean="0">
                <a:solidFill>
                  <a:srgbClr val="372167"/>
                </a:solidFill>
              </a:rPr>
              <a:t>→ </a:t>
            </a:r>
            <a:r>
              <a:rPr lang="en-US" sz="2000" dirty="0">
                <a:solidFill>
                  <a:srgbClr val="372167"/>
                </a:solidFill>
              </a:rPr>
              <a:t>diameter of the </a:t>
            </a:r>
            <a:r>
              <a:rPr lang="en-US" sz="2000" dirty="0" smtClean="0">
                <a:solidFill>
                  <a:srgbClr val="372167"/>
                </a:solidFill>
              </a:rPr>
              <a:t>PSF 	in-	creases</a:t>
            </a:r>
            <a:endParaRPr lang="en-US" sz="2000" dirty="0">
              <a:solidFill>
                <a:srgbClr val="372167"/>
              </a:solidFill>
            </a:endParaRPr>
          </a:p>
          <a:p>
            <a:pPr marL="0" indent="0">
              <a:buNone/>
              <a:tabLst>
                <a:tab pos="358775" algn="l"/>
              </a:tabLst>
            </a:pPr>
            <a:r>
              <a:rPr lang="en-US" sz="2000" dirty="0" smtClean="0">
                <a:solidFill>
                  <a:srgbClr val="372167"/>
                </a:solidFill>
              </a:rPr>
              <a:t>Higher bias voltage</a:t>
            </a:r>
          </a:p>
          <a:p>
            <a:pPr marL="0" indent="0">
              <a:buNone/>
              <a:tabLst>
                <a:tab pos="358775" algn="l"/>
              </a:tabLst>
            </a:pPr>
            <a:r>
              <a:rPr lang="en-US" sz="2000" dirty="0" smtClean="0">
                <a:solidFill>
                  <a:srgbClr val="372167"/>
                </a:solidFill>
              </a:rPr>
              <a:t>→ stronger electric field</a:t>
            </a:r>
            <a:endParaRPr lang="en-GB" sz="2000" dirty="0">
              <a:solidFill>
                <a:schemeClr val="tx1">
                  <a:lumMod val="90000"/>
                  <a:lumOff val="10000"/>
                </a:schemeClr>
              </a:solidFill>
              <a:latin typeface="Arial" charset="0"/>
              <a:ea typeface="ＭＳ Ｐゴシック" charset="0"/>
              <a:sym typeface="Wingdings" panose="05000000000000000000" pitchFamily="2" charset="2"/>
            </a:endParaRPr>
          </a:p>
          <a:p>
            <a:pPr marL="0" indent="0">
              <a:buNone/>
              <a:tabLst>
                <a:tab pos="358775" algn="l"/>
              </a:tabLst>
            </a:pPr>
            <a:r>
              <a:rPr lang="en-US" sz="2000" dirty="0" smtClean="0">
                <a:solidFill>
                  <a:srgbClr val="372167"/>
                </a:solidFill>
              </a:rPr>
              <a:t>→ shorter drift time</a:t>
            </a:r>
          </a:p>
          <a:p>
            <a:pPr marL="0" indent="0">
              <a:buNone/>
              <a:tabLst>
                <a:tab pos="358775" algn="l"/>
              </a:tabLst>
            </a:pPr>
            <a:r>
              <a:rPr lang="en-US" sz="2000" dirty="0" smtClean="0">
                <a:solidFill>
                  <a:srgbClr val="372167"/>
                </a:solidFill>
              </a:rPr>
              <a:t>→ diameter </a:t>
            </a:r>
            <a:r>
              <a:rPr lang="en-US" sz="2000" dirty="0">
                <a:solidFill>
                  <a:srgbClr val="372167"/>
                </a:solidFill>
              </a:rPr>
              <a:t>of the </a:t>
            </a:r>
            <a:r>
              <a:rPr lang="en-US" sz="2000" dirty="0" smtClean="0">
                <a:solidFill>
                  <a:srgbClr val="372167"/>
                </a:solidFill>
              </a:rPr>
              <a:t>PSF 	decreases</a:t>
            </a:r>
            <a:endParaRPr lang="en-US" sz="2000" dirty="0">
              <a:solidFill>
                <a:srgbClr val="372167"/>
              </a:solidFill>
            </a:endParaRPr>
          </a:p>
          <a:p>
            <a:pPr marL="0" lvl="1" indent="0">
              <a:buClr>
                <a:schemeClr val="accent2"/>
              </a:buClr>
              <a:buSzPct val="150000"/>
              <a:buNone/>
            </a:pPr>
            <a:endParaRPr lang="en-US" sz="2000" dirty="0" smtClean="0">
              <a:solidFill>
                <a:srgbClr val="372167"/>
              </a:solidFill>
            </a:endParaRPr>
          </a:p>
          <a:p>
            <a:pPr marL="0" lvl="1" indent="0">
              <a:buClr>
                <a:schemeClr val="accent2"/>
              </a:buClr>
              <a:buSzPct val="150000"/>
              <a:buNone/>
            </a:pPr>
            <a:endParaRPr lang="en-GB" sz="2000" dirty="0" smtClean="0">
              <a:solidFill>
                <a:schemeClr val="tx1">
                  <a:lumMod val="90000"/>
                  <a:lumOff val="10000"/>
                </a:schemeClr>
              </a:solidFill>
              <a:latin typeface="Arial" charset="0"/>
              <a:ea typeface="ＭＳ Ｐゴシック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533255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Science Instruments at XFEL.EU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FDF152-CCDD-45D2-A883-C8FA0039B151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119063" y="1087438"/>
            <a:ext cx="8905875" cy="3470275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buClr>
                <a:schemeClr val="accent2"/>
              </a:buClr>
              <a:buSzPct val="80000"/>
              <a:defRPr sz="24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buClr>
                <a:schemeClr val="accent1"/>
              </a:buClr>
              <a:buChar char="§"/>
              <a:defRPr sz="24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buClr>
                <a:schemeClr val="folHlink"/>
              </a:buClr>
              <a:buSzPct val="60000"/>
              <a:buChar char=""/>
              <a:defRPr sz="24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buClr>
                <a:schemeClr val="hlink"/>
              </a:buClr>
              <a:buChar char="§"/>
              <a:defRPr sz="2400">
                <a:solidFill>
                  <a:srgbClr val="100F2E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l" eaLnBrk="1" hangingPunct="1">
              <a:buClr>
                <a:srgbClr val="F8B323"/>
              </a:buClr>
              <a:buSzTx/>
              <a:buFont typeface="Wingdings" pitchFamily="2" charset="2"/>
              <a:buChar char="n"/>
            </a:pPr>
            <a:endParaRPr lang="en-US" altLang="de-DE" sz="900" b="0" smtClean="0">
              <a:solidFill>
                <a:srgbClr val="261748"/>
              </a:solidFill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114300" y="4557713"/>
            <a:ext cx="8910638" cy="1881187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buClr>
                <a:schemeClr val="accent2"/>
              </a:buClr>
              <a:buSzPct val="80000"/>
              <a:defRPr sz="24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buClr>
                <a:schemeClr val="accent1"/>
              </a:buClr>
              <a:buChar char="§"/>
              <a:defRPr sz="24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buClr>
                <a:schemeClr val="folHlink"/>
              </a:buClr>
              <a:buSzPct val="60000"/>
              <a:buChar char=""/>
              <a:defRPr sz="24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buClr>
                <a:schemeClr val="hlink"/>
              </a:buClr>
              <a:buChar char="§"/>
              <a:defRPr sz="2400">
                <a:solidFill>
                  <a:srgbClr val="100F2E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l" eaLnBrk="1" hangingPunct="1">
              <a:buClr>
                <a:srgbClr val="F8B323"/>
              </a:buClr>
              <a:buSzTx/>
              <a:buFont typeface="Wingdings" pitchFamily="2" charset="2"/>
              <a:buChar char="n"/>
            </a:pPr>
            <a:endParaRPr lang="en-US" altLang="de-DE" sz="900" b="0" smtClean="0">
              <a:solidFill>
                <a:srgbClr val="261748"/>
              </a:solidFill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 rot="10800000">
            <a:off x="102540" y="4570109"/>
            <a:ext cx="461665" cy="1871137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 marL="342900" indent="-342900" eaLnBrk="0" hangingPunct="0">
              <a:buClr>
                <a:schemeClr val="accent2"/>
              </a:buClr>
              <a:buSzPct val="80000"/>
              <a:defRPr sz="24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buClr>
                <a:schemeClr val="accent1"/>
              </a:buClr>
              <a:buChar char="§"/>
              <a:defRPr sz="24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buClr>
                <a:schemeClr val="folHlink"/>
              </a:buClr>
              <a:buSzPct val="60000"/>
              <a:buChar char=""/>
              <a:defRPr sz="24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buClr>
                <a:schemeClr val="hlink"/>
              </a:buClr>
              <a:buChar char="§"/>
              <a:defRPr sz="2400">
                <a:solidFill>
                  <a:srgbClr val="100F2E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indent="0" algn="ctr" eaLnBrk="1" hangingPunct="1">
              <a:buClr>
                <a:srgbClr val="F8B323"/>
              </a:buClr>
              <a:buSzTx/>
              <a:buNone/>
            </a:pPr>
            <a:r>
              <a:rPr lang="en-GB" altLang="de-DE" sz="1800" b="1" dirty="0" smtClean="0">
                <a:solidFill>
                  <a:srgbClr val="261748"/>
                </a:solidFill>
              </a:rPr>
              <a:t>Soft X-</a:t>
            </a:r>
            <a:r>
              <a:rPr lang="en-GB" altLang="de-DE" sz="1800" b="1" dirty="0">
                <a:solidFill>
                  <a:srgbClr val="261748"/>
                </a:solidFill>
              </a:rPr>
              <a:t>R</a:t>
            </a:r>
            <a:r>
              <a:rPr lang="en-GB" altLang="de-DE" sz="1800" b="1" dirty="0" smtClean="0">
                <a:solidFill>
                  <a:srgbClr val="261748"/>
                </a:solidFill>
              </a:rPr>
              <a:t>ays</a:t>
            </a:r>
          </a:p>
        </p:txBody>
      </p:sp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4625" y="5221288"/>
            <a:ext cx="1101725" cy="109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4683125"/>
            <a:ext cx="1719263" cy="1125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2754" y="1204197"/>
            <a:ext cx="1262062" cy="105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2"/>
          <p:cNvSpPr txBox="1">
            <a:spLocks noChangeAspect="1" noChangeArrowheads="1"/>
          </p:cNvSpPr>
          <p:nvPr/>
        </p:nvSpPr>
        <p:spPr bwMode="auto">
          <a:xfrm>
            <a:off x="333375" y="1121458"/>
            <a:ext cx="5843588" cy="526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70000" tIns="36000"/>
          <a:lstStyle>
            <a:lvl1pPr defTabSz="855663" eaLnBrk="0" hangingPunct="0">
              <a:buClr>
                <a:schemeClr val="accent2"/>
              </a:buClr>
              <a:buSzPct val="80000"/>
              <a:defRPr sz="24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1pPr>
            <a:lvl2pPr marL="855663" indent="-357188" defTabSz="855663" eaLnBrk="0" hangingPunct="0">
              <a:buClr>
                <a:schemeClr val="accent1"/>
              </a:buClr>
              <a:buChar char="§"/>
              <a:defRPr sz="24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855663" eaLnBrk="0" hangingPunct="0">
              <a:buClr>
                <a:schemeClr val="folHlink"/>
              </a:buClr>
              <a:buSzPct val="60000"/>
              <a:buChar char=""/>
              <a:defRPr sz="24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855663" eaLnBrk="0" hangingPunct="0">
              <a:buClr>
                <a:schemeClr val="hlink"/>
              </a:buClr>
              <a:buChar char="§"/>
              <a:defRPr sz="2400">
                <a:solidFill>
                  <a:srgbClr val="100F2E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855663" eaLnBrk="0" hangingPunct="0"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85566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85566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85566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85566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l" eaLnBrk="1" hangingPunct="1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Clr>
                <a:srgbClr val="FD930A"/>
              </a:buClr>
              <a:buNone/>
            </a:pPr>
            <a:r>
              <a:rPr lang="en-GB" altLang="de-DE" sz="1600" b="1" dirty="0" smtClean="0">
                <a:solidFill>
                  <a:srgbClr val="FFC000"/>
                </a:solidFill>
              </a:rPr>
              <a:t>SPB	</a:t>
            </a:r>
            <a:r>
              <a:rPr lang="en-US" altLang="de-DE" sz="1600" b="1" dirty="0" smtClean="0">
                <a:solidFill>
                  <a:srgbClr val="FFC000"/>
                </a:solidFill>
              </a:rPr>
              <a:t>Single </a:t>
            </a:r>
            <a:r>
              <a:rPr lang="en-US" altLang="de-DE" sz="1600" b="1" dirty="0">
                <a:solidFill>
                  <a:srgbClr val="FFC000"/>
                </a:solidFill>
              </a:rPr>
              <a:t>Particles</a:t>
            </a:r>
            <a:r>
              <a:rPr lang="en-US" altLang="de-DE" sz="1600" b="1" dirty="0" smtClean="0">
                <a:solidFill>
                  <a:srgbClr val="FFC000"/>
                </a:solidFill>
              </a:rPr>
              <a:t>, Clusters </a:t>
            </a:r>
            <a:r>
              <a:rPr lang="en-US" altLang="de-DE" sz="1600" b="1" dirty="0">
                <a:solidFill>
                  <a:srgbClr val="FFC000"/>
                </a:solidFill>
              </a:rPr>
              <a:t>and </a:t>
            </a:r>
            <a:r>
              <a:rPr lang="en-US" altLang="de-DE" sz="1600" b="1" dirty="0" smtClean="0">
                <a:solidFill>
                  <a:srgbClr val="FFC000"/>
                </a:solidFill>
              </a:rPr>
              <a:t>Biomolecules  	and </a:t>
            </a:r>
            <a:r>
              <a:rPr lang="en-US" altLang="de-DE" sz="1600" b="1" dirty="0">
                <a:solidFill>
                  <a:srgbClr val="FFC000"/>
                </a:solidFill>
              </a:rPr>
              <a:t> </a:t>
            </a:r>
            <a:r>
              <a:rPr lang="en-US" altLang="de-DE" sz="1600" b="1" dirty="0" smtClean="0">
                <a:solidFill>
                  <a:srgbClr val="FFC000"/>
                </a:solidFill>
              </a:rPr>
              <a:t>Serial Femtosecond Crystallography</a:t>
            </a:r>
            <a:endParaRPr lang="en-GB" altLang="de-DE" sz="2800" b="1" baseline="-25000" dirty="0" smtClean="0">
              <a:solidFill>
                <a:srgbClr val="FFC000"/>
              </a:solidFill>
            </a:endParaRPr>
          </a:p>
          <a:p>
            <a:pPr algn="l" eaLnBrk="1" hangingPunct="1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Clr>
                <a:srgbClr val="FD930A"/>
              </a:buClr>
              <a:buNone/>
            </a:pPr>
            <a:r>
              <a:rPr lang="en-GB" altLang="de-DE" sz="2800" b="1" baseline="-25000" dirty="0">
                <a:solidFill>
                  <a:srgbClr val="FFC000"/>
                </a:solidFill>
              </a:rPr>
              <a:t>	</a:t>
            </a:r>
            <a:r>
              <a:rPr lang="en-GB" altLang="de-DE" sz="1600" b="0" dirty="0" smtClean="0">
                <a:solidFill>
                  <a:srgbClr val="FFFFFF"/>
                </a:solidFill>
              </a:rPr>
              <a:t>Structure determination of single particles: atomic 	clusters, bio-molecules, virus particles, and cells.</a:t>
            </a:r>
            <a:endParaRPr lang="en-US" altLang="de-DE" sz="1600" dirty="0" smtClean="0">
              <a:solidFill>
                <a:srgbClr val="FFC000"/>
              </a:solidFill>
            </a:endParaRPr>
          </a:p>
          <a:p>
            <a:pPr algn="l" eaLnBrk="1" hangingPunct="1">
              <a:lnSpc>
                <a:spcPct val="80000"/>
              </a:lnSpc>
              <a:spcBef>
                <a:spcPct val="0"/>
              </a:spcBef>
              <a:spcAft>
                <a:spcPts val="600"/>
              </a:spcAft>
              <a:buClr>
                <a:srgbClr val="FD930A"/>
              </a:buClr>
              <a:buNone/>
            </a:pPr>
            <a:r>
              <a:rPr lang="en-US" altLang="de-DE" sz="1600" b="1" dirty="0" smtClean="0">
                <a:solidFill>
                  <a:srgbClr val="FFC000"/>
                </a:solidFill>
              </a:rPr>
              <a:t>MID	Materials Imaging &amp; Dynamics </a:t>
            </a:r>
          </a:p>
          <a:p>
            <a:pPr algn="l" eaLnBrk="1" hangingPunct="1">
              <a:lnSpc>
                <a:spcPct val="80000"/>
              </a:lnSpc>
              <a:spcBef>
                <a:spcPct val="0"/>
              </a:spcBef>
              <a:spcAft>
                <a:spcPts val="600"/>
              </a:spcAft>
              <a:buClr>
                <a:srgbClr val="FD930A"/>
              </a:buClr>
              <a:buNone/>
            </a:pPr>
            <a:r>
              <a:rPr lang="en-US" altLang="de-DE" sz="1600" b="1" dirty="0">
                <a:solidFill>
                  <a:srgbClr val="FFC000"/>
                </a:solidFill>
              </a:rPr>
              <a:t>	</a:t>
            </a:r>
            <a:r>
              <a:rPr lang="en-US" altLang="de-DE" sz="1600" b="0" dirty="0" smtClean="0">
                <a:solidFill>
                  <a:srgbClr val="FFFFFF"/>
                </a:solidFill>
              </a:rPr>
              <a:t>Structure determination of </a:t>
            </a:r>
            <a:r>
              <a:rPr lang="en-US" altLang="de-DE" sz="1600" b="0" dirty="0" err="1" smtClean="0">
                <a:solidFill>
                  <a:srgbClr val="FFFFFF"/>
                </a:solidFill>
              </a:rPr>
              <a:t>nano</a:t>
            </a:r>
            <a:r>
              <a:rPr lang="en-US" altLang="de-DE" sz="1600" b="0" dirty="0" smtClean="0">
                <a:solidFill>
                  <a:srgbClr val="FFFFFF"/>
                </a:solidFill>
              </a:rPr>
              <a:t>-devices and 	dynamics at the </a:t>
            </a:r>
            <a:r>
              <a:rPr lang="en-US" altLang="de-DE" sz="1600" b="0" dirty="0" err="1" smtClean="0">
                <a:solidFill>
                  <a:srgbClr val="FFFFFF"/>
                </a:solidFill>
              </a:rPr>
              <a:t>nanoscale</a:t>
            </a:r>
            <a:r>
              <a:rPr lang="en-US" altLang="de-DE" sz="1600" b="0" dirty="0" smtClean="0">
                <a:solidFill>
                  <a:srgbClr val="FFFFFF"/>
                </a:solidFill>
              </a:rPr>
              <a:t>.</a:t>
            </a:r>
            <a:endParaRPr lang="en-US" altLang="de-DE" sz="1600" dirty="0" smtClean="0">
              <a:solidFill>
                <a:srgbClr val="FFC000"/>
              </a:solidFill>
            </a:endParaRPr>
          </a:p>
          <a:p>
            <a:pPr algn="l" eaLnBrk="1" hangingPunct="1">
              <a:lnSpc>
                <a:spcPct val="80000"/>
              </a:lnSpc>
              <a:spcBef>
                <a:spcPct val="0"/>
              </a:spcBef>
              <a:spcAft>
                <a:spcPts val="600"/>
              </a:spcAft>
              <a:buClr>
                <a:srgbClr val="FD930A"/>
              </a:buClr>
              <a:buNone/>
            </a:pPr>
            <a:r>
              <a:rPr lang="en-US" altLang="de-DE" sz="1600" b="1" dirty="0" smtClean="0">
                <a:solidFill>
                  <a:srgbClr val="FFC000"/>
                </a:solidFill>
              </a:rPr>
              <a:t>FXE 	Femtosecond X-ray Experiments</a:t>
            </a:r>
          </a:p>
          <a:p>
            <a:pPr marL="498475" lvl="1" indent="0" algn="l" eaLnBrk="1" hangingPunct="1">
              <a:lnSpc>
                <a:spcPct val="80000"/>
              </a:lnSpc>
              <a:spcAft>
                <a:spcPts val="600"/>
              </a:spcAft>
              <a:buClr>
                <a:srgbClr val="261748"/>
              </a:buClr>
              <a:buNone/>
            </a:pPr>
            <a:r>
              <a:rPr lang="en-US" altLang="de-DE" sz="1600" b="0" dirty="0" smtClean="0">
                <a:solidFill>
                  <a:srgbClr val="FFFFFF"/>
                </a:solidFill>
              </a:rPr>
              <a:t>	Time-resolved investigations of the dynamics of 	solids, liquids, gases</a:t>
            </a:r>
            <a:endParaRPr lang="en-US" altLang="de-DE" sz="1600" dirty="0" smtClean="0">
              <a:solidFill>
                <a:srgbClr val="FFC000"/>
              </a:solidFill>
            </a:endParaRPr>
          </a:p>
          <a:p>
            <a:pPr algn="l" eaLnBrk="1" hangingPunct="1">
              <a:lnSpc>
                <a:spcPct val="80000"/>
              </a:lnSpc>
              <a:spcBef>
                <a:spcPct val="0"/>
              </a:spcBef>
              <a:spcAft>
                <a:spcPts val="600"/>
              </a:spcAft>
              <a:buClr>
                <a:srgbClr val="FD930A"/>
              </a:buClr>
              <a:buNone/>
            </a:pPr>
            <a:r>
              <a:rPr lang="en-US" altLang="de-DE" sz="1600" b="1" dirty="0" smtClean="0">
                <a:solidFill>
                  <a:srgbClr val="FFC000"/>
                </a:solidFill>
              </a:rPr>
              <a:t>HED     	High Energy Density Matter</a:t>
            </a:r>
          </a:p>
          <a:p>
            <a:pPr algn="l" eaLnBrk="1" hangingPunct="1">
              <a:lnSpc>
                <a:spcPct val="80000"/>
              </a:lnSpc>
              <a:spcBef>
                <a:spcPct val="0"/>
              </a:spcBef>
              <a:spcAft>
                <a:spcPts val="600"/>
              </a:spcAft>
              <a:buClr>
                <a:srgbClr val="FD930A"/>
              </a:buClr>
              <a:buNone/>
            </a:pPr>
            <a:r>
              <a:rPr lang="en-US" altLang="de-DE" sz="1600" b="1" dirty="0">
                <a:solidFill>
                  <a:srgbClr val="FFC000"/>
                </a:solidFill>
              </a:rPr>
              <a:t>	</a:t>
            </a:r>
            <a:r>
              <a:rPr lang="en-US" altLang="de-DE" sz="1600" b="0" dirty="0" smtClean="0">
                <a:solidFill>
                  <a:srgbClr val="FFFFFF"/>
                </a:solidFill>
              </a:rPr>
              <a:t>Investigation of matter under extreme conditions 	using hard X-ray FEL radiation, e.g. probing dense 	plasmas</a:t>
            </a:r>
            <a:endParaRPr lang="en-US" altLang="de-DE" sz="1600" dirty="0" smtClean="0">
              <a:solidFill>
                <a:srgbClr val="FF0000"/>
              </a:solidFill>
            </a:endParaRPr>
          </a:p>
          <a:p>
            <a:pPr algn="l" eaLnBrk="1" hangingPunct="1">
              <a:lnSpc>
                <a:spcPct val="80000"/>
              </a:lnSpc>
              <a:spcBef>
                <a:spcPts val="1200"/>
              </a:spcBef>
              <a:buClr>
                <a:srgbClr val="FD930A"/>
              </a:buClr>
              <a:buNone/>
            </a:pPr>
            <a:r>
              <a:rPr lang="en-US" altLang="de-DE" sz="1600" b="1" dirty="0" smtClean="0">
                <a:solidFill>
                  <a:srgbClr val="FD930A"/>
                </a:solidFill>
              </a:rPr>
              <a:t>SQS 	Small Quantum Systems</a:t>
            </a:r>
          </a:p>
          <a:p>
            <a:pPr lvl="1" algn="l" eaLnBrk="1" hangingPunct="1">
              <a:lnSpc>
                <a:spcPct val="80000"/>
              </a:lnSpc>
              <a:spcAft>
                <a:spcPts val="600"/>
              </a:spcAft>
              <a:buClr>
                <a:srgbClr val="261748"/>
              </a:buClr>
              <a:buFont typeface="Wingdings" pitchFamily="2" charset="2"/>
              <a:buNone/>
            </a:pPr>
            <a:r>
              <a:rPr lang="en-US" altLang="de-DE" sz="1600" b="0" dirty="0" smtClean="0">
                <a:solidFill>
                  <a:srgbClr val="372167"/>
                </a:solidFill>
              </a:rPr>
              <a:t>	Investigation of atoms, ions, molecules and clusters in intense fields and non-linear phenomena</a:t>
            </a:r>
          </a:p>
          <a:p>
            <a:pPr eaLnBrk="1" hangingPunct="1">
              <a:lnSpc>
                <a:spcPct val="80000"/>
              </a:lnSpc>
              <a:spcAft>
                <a:spcPts val="600"/>
              </a:spcAft>
              <a:buClr>
                <a:srgbClr val="FD930A"/>
              </a:buClr>
              <a:buNone/>
            </a:pPr>
            <a:r>
              <a:rPr lang="en-US" altLang="de-DE" sz="1600" b="1" dirty="0" smtClean="0">
                <a:solidFill>
                  <a:srgbClr val="FD930A"/>
                </a:solidFill>
              </a:rPr>
              <a:t>SCS	Soft X-ray Coherent Scattering/Spectroscopy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Clr>
                <a:srgbClr val="FD930A"/>
              </a:buClr>
              <a:buNone/>
            </a:pPr>
            <a:r>
              <a:rPr lang="en-US" altLang="de-DE" sz="1600" b="1" dirty="0">
                <a:solidFill>
                  <a:srgbClr val="FF0000"/>
                </a:solidFill>
              </a:rPr>
              <a:t>	</a:t>
            </a:r>
            <a:r>
              <a:rPr lang="en-US" altLang="de-DE" sz="1600" b="0" dirty="0" smtClean="0">
                <a:solidFill>
                  <a:srgbClr val="372167"/>
                </a:solidFill>
              </a:rPr>
              <a:t>Electronic and real structure, dynamics of </a:t>
            </a:r>
            <a:r>
              <a:rPr lang="en-US" altLang="de-DE" sz="1600" b="0" dirty="0" err="1" smtClean="0">
                <a:solidFill>
                  <a:srgbClr val="372167"/>
                </a:solidFill>
              </a:rPr>
              <a:t>nano</a:t>
            </a:r>
            <a:r>
              <a:rPr lang="en-US" altLang="de-DE" sz="1600" b="0" dirty="0" smtClean="0">
                <a:solidFill>
                  <a:srgbClr val="372167"/>
                </a:solidFill>
              </a:rPr>
              <a:t>-	systems and of non-reproducible biological objects</a:t>
            </a:r>
            <a:endParaRPr lang="en-GB" altLang="de-DE" sz="1600" b="0" dirty="0" smtClean="0">
              <a:solidFill>
                <a:srgbClr val="372167"/>
              </a:solidFill>
            </a:endParaRPr>
          </a:p>
        </p:txBody>
      </p:sp>
      <p:pic>
        <p:nvPicPr>
          <p:cNvPr id="12" name="Picture 1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3211513"/>
            <a:ext cx="1477963" cy="1165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5538" y="2047875"/>
            <a:ext cx="1457325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6963" y="2592388"/>
            <a:ext cx="1163637" cy="1185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"/>
          <p:cNvSpPr txBox="1">
            <a:spLocks noChangeArrowheads="1"/>
          </p:cNvSpPr>
          <p:nvPr/>
        </p:nvSpPr>
        <p:spPr bwMode="auto">
          <a:xfrm rot="-5400000">
            <a:off x="-1447571" y="2638771"/>
            <a:ext cx="347010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buClr>
                <a:schemeClr val="accent2"/>
              </a:buClr>
              <a:buSzPct val="80000"/>
              <a:defRPr sz="24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buClr>
                <a:schemeClr val="accent1"/>
              </a:buClr>
              <a:buChar char="§"/>
              <a:defRPr sz="24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buClr>
                <a:schemeClr val="folHlink"/>
              </a:buClr>
              <a:buSzPct val="60000"/>
              <a:buChar char=""/>
              <a:defRPr sz="24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buClr>
                <a:schemeClr val="hlink"/>
              </a:buClr>
              <a:buChar char="§"/>
              <a:defRPr sz="2400">
                <a:solidFill>
                  <a:srgbClr val="100F2E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buClr>
                <a:srgbClr val="F8B323"/>
              </a:buClr>
              <a:buSzTx/>
              <a:buNone/>
            </a:pPr>
            <a:r>
              <a:rPr lang="en-US" altLang="de-DE" sz="1800" b="1" dirty="0" smtClean="0">
                <a:solidFill>
                  <a:srgbClr val="FFFFFF"/>
                </a:solidFill>
              </a:rPr>
              <a:t>Hard X-Rays</a:t>
            </a:r>
          </a:p>
        </p:txBody>
      </p:sp>
    </p:spTree>
    <p:extLst>
      <p:ext uri="{BB962C8B-B14F-4D97-AF65-F5344CB8AC3E}">
        <p14:creationId xmlns:p14="http://schemas.microsoft.com/office/powerpoint/2010/main" val="150609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576" y="3175880"/>
            <a:ext cx="4871946" cy="330331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European XFEL Time Structure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7F17373-7C45-4563-BAB1-D7F59A214E86}" type="slidenum">
              <a:rPr lang="en-GB" smtClean="0"/>
              <a:pPr>
                <a:defRPr/>
              </a:pPr>
              <a:t>20</a:t>
            </a:fld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26735" y="2473160"/>
            <a:ext cx="493294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US" sz="2200" b="1" dirty="0" smtClean="0">
                <a:solidFill>
                  <a:srgbClr val="FD930A"/>
                </a:solidFill>
              </a:rPr>
              <a:t>e</a:t>
            </a:r>
            <a:r>
              <a:rPr lang="en-US" sz="2200" b="1" baseline="30000" dirty="0" smtClean="0">
                <a:solidFill>
                  <a:srgbClr val="FD930A"/>
                </a:solidFill>
              </a:rPr>
              <a:t>-</a:t>
            </a:r>
            <a:r>
              <a:rPr lang="en-US" sz="2200" b="1" dirty="0" smtClean="0">
                <a:solidFill>
                  <a:srgbClr val="FD930A"/>
                </a:solidFill>
              </a:rPr>
              <a:t> Bunch and X-ray Pulse Structure</a:t>
            </a:r>
            <a:endParaRPr lang="en-US" sz="2200" b="1" dirty="0">
              <a:solidFill>
                <a:srgbClr val="FD930A"/>
              </a:solidFill>
            </a:endParaRPr>
          </a:p>
        </p:txBody>
      </p:sp>
      <p:sp>
        <p:nvSpPr>
          <p:cNvPr id="7" name="Rectangle 15"/>
          <p:cNvSpPr txBox="1">
            <a:spLocks noChangeAspect="1" noChangeArrowheads="1"/>
          </p:cNvSpPr>
          <p:nvPr/>
        </p:nvSpPr>
        <p:spPr bwMode="auto">
          <a:xfrm>
            <a:off x="-106947" y="1082798"/>
            <a:ext cx="9090526" cy="1457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0" rIns="91440" bIns="45720" numCol="1" anchor="t" anchorCtr="0" compatLnSpc="1">
            <a:prstTxWarp prst="textNoShape">
              <a:avLst/>
            </a:prstTxWarp>
          </a:bodyPr>
          <a:lstStyle>
            <a:lvl1pPr marL="298450" indent="-298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n"/>
              <a:defRPr sz="2400">
                <a:solidFill>
                  <a:schemeClr val="tx2"/>
                </a:solidFill>
                <a:latin typeface="+mn-lt"/>
                <a:ea typeface="+mn-ea"/>
                <a:cs typeface="ＭＳ Ｐゴシック" charset="-128"/>
              </a:defRPr>
            </a:lvl1pPr>
            <a:lvl2pPr marL="558800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400">
                <a:solidFill>
                  <a:schemeClr val="tx2"/>
                </a:solidFill>
                <a:latin typeface="+mn-lt"/>
                <a:ea typeface="+mn-ea"/>
              </a:defRPr>
            </a:lvl2pPr>
            <a:lvl3pPr marL="817563" indent="-2571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charset="2"/>
              <a:buChar char=""/>
              <a:defRPr sz="2400">
                <a:solidFill>
                  <a:schemeClr val="tx2"/>
                </a:solidFill>
                <a:latin typeface="+mn-lt"/>
                <a:ea typeface="+mn-ea"/>
              </a:defRPr>
            </a:lvl3pPr>
            <a:lvl4pPr marL="1077913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charset="2"/>
              <a:buChar char="§"/>
              <a:defRPr sz="2400">
                <a:solidFill>
                  <a:srgbClr val="100F2E"/>
                </a:solidFill>
                <a:latin typeface="+mn-lt"/>
                <a:ea typeface="+mn-ea"/>
              </a:defRPr>
            </a:lvl4pPr>
            <a:lvl5pPr marL="1312863" indent="-223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5pPr>
            <a:lvl6pPr marL="17700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6pPr>
            <a:lvl7pPr marL="22272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7pPr>
            <a:lvl8pPr marL="26844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8pPr>
            <a:lvl9pPr marL="31416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9pPr>
          </a:lstStyle>
          <a:p>
            <a:pPr marL="0" lvl="1" indent="0">
              <a:buClr>
                <a:schemeClr val="accent2"/>
              </a:buClr>
              <a:buSzPct val="150000"/>
              <a:buNone/>
            </a:pPr>
            <a:r>
              <a:rPr lang="en-GB" sz="2000" dirty="0" smtClean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panose="05000000000000000000" pitchFamily="2" charset="2"/>
              </a:rPr>
              <a:t>The European XFEL unique features poses strict constraints on detectors. </a:t>
            </a:r>
          </a:p>
          <a:p>
            <a:pPr marL="0" lvl="1" indent="0">
              <a:buClr>
                <a:schemeClr val="accent2"/>
              </a:buClr>
              <a:buSzPct val="150000"/>
              <a:buNone/>
            </a:pPr>
            <a:r>
              <a:rPr lang="en-GB" sz="2000" dirty="0" smtClean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panose="05000000000000000000" pitchFamily="2" charset="2"/>
              </a:rPr>
              <a:t>One of the main issues are the intensity and distinctive XFEL time structure. </a:t>
            </a:r>
          </a:p>
          <a:p>
            <a:pPr marL="0" lvl="1" indent="0">
              <a:buClr>
                <a:schemeClr val="accent2"/>
              </a:buClr>
              <a:buSzPct val="150000"/>
              <a:buNone/>
            </a:pPr>
            <a:r>
              <a:rPr lang="en-GB" sz="2000" dirty="0" smtClean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panose="05000000000000000000" pitchFamily="2" charset="2"/>
              </a:rPr>
              <a:t>Most of the time the use of commercial detectors is excluded.</a:t>
            </a:r>
          </a:p>
          <a:p>
            <a:pPr marL="0" lvl="1" indent="0">
              <a:buClr>
                <a:schemeClr val="accent2"/>
              </a:buClr>
              <a:buSzPct val="150000"/>
              <a:buNone/>
            </a:pPr>
            <a:r>
              <a:rPr lang="en-GB" sz="2000" dirty="0" smtClean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panose="05000000000000000000" pitchFamily="2" charset="2"/>
              </a:rPr>
              <a:t>Most applications require 4.5 MHz repetition rate detectors</a:t>
            </a:r>
          </a:p>
        </p:txBody>
      </p:sp>
      <p:sp useBgFill="1">
        <p:nvSpPr>
          <p:cNvPr id="8" name="Rectangle 7"/>
          <p:cNvSpPr/>
          <p:nvPr/>
        </p:nvSpPr>
        <p:spPr>
          <a:xfrm>
            <a:off x="80208" y="2808722"/>
            <a:ext cx="1804739" cy="56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US" sz="1400" b="1" dirty="0">
                <a:solidFill>
                  <a:srgbClr val="372167"/>
                </a:solidFill>
              </a:rPr>
              <a:t>e</a:t>
            </a:r>
            <a:r>
              <a:rPr lang="en-US" sz="1400" b="1" baseline="30000" dirty="0" smtClean="0">
                <a:solidFill>
                  <a:srgbClr val="372167"/>
                </a:solidFill>
              </a:rPr>
              <a:t>-</a:t>
            </a:r>
            <a:r>
              <a:rPr lang="en-US" sz="1400" b="1" dirty="0" smtClean="0">
                <a:solidFill>
                  <a:srgbClr val="372167"/>
                </a:solidFill>
              </a:rPr>
              <a:t> Bunch Train</a:t>
            </a:r>
          </a:p>
          <a:p>
            <a:pPr marL="0" indent="0" algn="ctr">
              <a:buNone/>
            </a:pPr>
            <a:r>
              <a:rPr lang="en-US" sz="1400" b="1" dirty="0" smtClean="0">
                <a:solidFill>
                  <a:srgbClr val="372167"/>
                </a:solidFill>
              </a:rPr>
              <a:t>2700 Pulses 600 </a:t>
            </a:r>
            <a:r>
              <a:rPr lang="en-US" sz="1400" b="1" dirty="0" err="1" smtClean="0">
                <a:solidFill>
                  <a:srgbClr val="372167"/>
                </a:solidFill>
              </a:rPr>
              <a:t>μs</a:t>
            </a:r>
            <a:endParaRPr lang="en-US" sz="1400" b="1" dirty="0">
              <a:solidFill>
                <a:srgbClr val="372167"/>
              </a:solidFill>
            </a:endParaRPr>
          </a:p>
        </p:txBody>
      </p:sp>
      <p:sp>
        <p:nvSpPr>
          <p:cNvPr id="9" name="Rectangle 15"/>
          <p:cNvSpPr txBox="1">
            <a:spLocks noChangeAspect="1" noChangeArrowheads="1"/>
          </p:cNvSpPr>
          <p:nvPr/>
        </p:nvSpPr>
        <p:spPr bwMode="auto">
          <a:xfrm>
            <a:off x="4892840" y="2580104"/>
            <a:ext cx="4170948" cy="38768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0" rIns="91440" bIns="45720" numCol="1" anchor="t" anchorCtr="0" compatLnSpc="1">
            <a:prstTxWarp prst="textNoShape">
              <a:avLst/>
            </a:prstTxWarp>
          </a:bodyPr>
          <a:lstStyle>
            <a:lvl1pPr marL="298450" indent="-298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n"/>
              <a:defRPr sz="2400">
                <a:solidFill>
                  <a:schemeClr val="tx2"/>
                </a:solidFill>
                <a:latin typeface="+mn-lt"/>
                <a:ea typeface="+mn-ea"/>
                <a:cs typeface="ＭＳ Ｐゴシック" charset="-128"/>
              </a:defRPr>
            </a:lvl1pPr>
            <a:lvl2pPr marL="558800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400">
                <a:solidFill>
                  <a:schemeClr val="tx2"/>
                </a:solidFill>
                <a:latin typeface="+mn-lt"/>
                <a:ea typeface="+mn-ea"/>
              </a:defRPr>
            </a:lvl2pPr>
            <a:lvl3pPr marL="817563" indent="-2571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charset="2"/>
              <a:buChar char=""/>
              <a:defRPr sz="2400">
                <a:solidFill>
                  <a:schemeClr val="tx2"/>
                </a:solidFill>
                <a:latin typeface="+mn-lt"/>
                <a:ea typeface="+mn-ea"/>
              </a:defRPr>
            </a:lvl3pPr>
            <a:lvl4pPr marL="1077913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charset="2"/>
              <a:buChar char="§"/>
              <a:defRPr sz="2400">
                <a:solidFill>
                  <a:srgbClr val="100F2E"/>
                </a:solidFill>
                <a:latin typeface="+mn-lt"/>
                <a:ea typeface="+mn-ea"/>
              </a:defRPr>
            </a:lvl4pPr>
            <a:lvl5pPr marL="1312863" indent="-223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5pPr>
            <a:lvl6pPr marL="17700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6pPr>
            <a:lvl7pPr marL="22272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7pPr>
            <a:lvl8pPr marL="26844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8pPr>
            <a:lvl9pPr marL="31416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en-US" sz="20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Single shot </a:t>
            </a:r>
            <a:r>
              <a:rPr lang="en-US" sz="20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imaging</a:t>
            </a:r>
            <a:r>
              <a:rPr lang="en-US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 </a:t>
            </a:r>
            <a:r>
              <a:rPr lang="en-US" sz="20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requires </a:t>
            </a:r>
            <a:r>
              <a:rPr lang="en-US" sz="20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ultra fast read out and processing of the </a:t>
            </a:r>
            <a:r>
              <a:rPr lang="en-US" sz="20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signal:</a:t>
            </a:r>
            <a:endParaRPr lang="en-US" sz="2000" dirty="0"/>
          </a:p>
          <a:p>
            <a:pPr marL="0" indent="0">
              <a:buNone/>
            </a:pPr>
            <a:r>
              <a:rPr lang="en-US" sz="2000" b="1" dirty="0">
                <a:solidFill>
                  <a:srgbClr val="372167"/>
                </a:solidFill>
              </a:rPr>
              <a:t>Charge collection  </a:t>
            </a:r>
            <a:endParaRPr lang="en-US" sz="2000" b="1" dirty="0" smtClean="0">
              <a:solidFill>
                <a:srgbClr val="372167"/>
              </a:solidFill>
            </a:endParaRPr>
          </a:p>
          <a:p>
            <a:pPr marL="0" indent="0">
              <a:buNone/>
            </a:pPr>
            <a:r>
              <a:rPr lang="en-US" sz="2000" b="1" dirty="0">
                <a:solidFill>
                  <a:srgbClr val="372167"/>
                </a:solidFill>
              </a:rPr>
              <a:t>	</a:t>
            </a:r>
            <a:r>
              <a:rPr lang="en-US" sz="2000" b="1" dirty="0" smtClean="0">
                <a:solidFill>
                  <a:srgbClr val="372167"/>
                </a:solidFill>
              </a:rPr>
              <a:t>	         	60-70 </a:t>
            </a:r>
            <a:r>
              <a:rPr lang="en-US" sz="2000" b="1" dirty="0">
                <a:solidFill>
                  <a:srgbClr val="372167"/>
                </a:solidFill>
              </a:rPr>
              <a:t>ns</a:t>
            </a:r>
            <a:endParaRPr lang="en-US" sz="2000" dirty="0">
              <a:solidFill>
                <a:srgbClr val="372167"/>
              </a:solidFill>
            </a:endParaRPr>
          </a:p>
          <a:p>
            <a:pPr marL="0" indent="0">
              <a:buNone/>
            </a:pPr>
            <a:r>
              <a:rPr lang="en-US" sz="2000" b="1" dirty="0">
                <a:solidFill>
                  <a:srgbClr val="372167"/>
                </a:solidFill>
              </a:rPr>
              <a:t>Charge clearing   </a:t>
            </a:r>
            <a:endParaRPr lang="en-US" sz="2000" b="1" dirty="0" smtClean="0">
              <a:solidFill>
                <a:srgbClr val="372167"/>
              </a:solidFill>
            </a:endParaRPr>
          </a:p>
          <a:p>
            <a:pPr marL="0" indent="0">
              <a:buNone/>
            </a:pPr>
            <a:r>
              <a:rPr lang="en-US" sz="2000" b="1" dirty="0">
                <a:solidFill>
                  <a:srgbClr val="372167"/>
                </a:solidFill>
              </a:rPr>
              <a:t>	</a:t>
            </a:r>
            <a:r>
              <a:rPr lang="en-US" sz="2000" b="1" dirty="0" smtClean="0">
                <a:solidFill>
                  <a:srgbClr val="372167"/>
                </a:solidFill>
              </a:rPr>
              <a:t>	         	60-70 </a:t>
            </a:r>
            <a:r>
              <a:rPr lang="en-US" sz="2000" b="1" dirty="0">
                <a:solidFill>
                  <a:srgbClr val="372167"/>
                </a:solidFill>
              </a:rPr>
              <a:t>ns</a:t>
            </a:r>
            <a:endParaRPr lang="en-US" sz="2000" dirty="0">
              <a:solidFill>
                <a:srgbClr val="372167"/>
              </a:solidFill>
            </a:endParaRPr>
          </a:p>
          <a:p>
            <a:pPr marL="0" indent="0">
              <a:buNone/>
            </a:pPr>
            <a:r>
              <a:rPr lang="en-US" sz="2000" b="1" dirty="0" smtClean="0">
                <a:solidFill>
                  <a:srgbClr val="372167"/>
                </a:solidFill>
              </a:rPr>
              <a:t>Read</a:t>
            </a:r>
            <a:r>
              <a:rPr lang="en-US" sz="2000" b="1" dirty="0">
                <a:solidFill>
                  <a:srgbClr val="372167"/>
                </a:solidFill>
              </a:rPr>
              <a:t>-out </a:t>
            </a:r>
            <a:endParaRPr lang="en-US" sz="2000" b="1" dirty="0" smtClean="0">
              <a:solidFill>
                <a:srgbClr val="372167"/>
              </a:solidFill>
            </a:endParaRPr>
          </a:p>
          <a:p>
            <a:pPr marL="0" indent="0">
              <a:buNone/>
            </a:pPr>
            <a:r>
              <a:rPr lang="en-US" sz="2000" b="1" dirty="0">
                <a:solidFill>
                  <a:srgbClr val="372167"/>
                </a:solidFill>
              </a:rPr>
              <a:t>	</a:t>
            </a:r>
            <a:r>
              <a:rPr lang="en-US" sz="2000" b="1" dirty="0" smtClean="0">
                <a:solidFill>
                  <a:srgbClr val="372167"/>
                </a:solidFill>
              </a:rPr>
              <a:t>	 	40-70 </a:t>
            </a:r>
            <a:r>
              <a:rPr lang="en-US" sz="2000" b="1" dirty="0">
                <a:solidFill>
                  <a:srgbClr val="372167"/>
                </a:solidFill>
              </a:rPr>
              <a:t>ns</a:t>
            </a:r>
            <a:endParaRPr lang="en-US" sz="2000" dirty="0">
              <a:solidFill>
                <a:srgbClr val="372167"/>
              </a:solidFill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en-US" sz="2000" b="1" dirty="0" smtClean="0">
                <a:solidFill>
                  <a:srgbClr val="FF0000"/>
                </a:solidFill>
              </a:rPr>
              <a:t>On </a:t>
            </a:r>
            <a:r>
              <a:rPr lang="en-US" sz="2000" b="1" dirty="0">
                <a:solidFill>
                  <a:srgbClr val="FF0000"/>
                </a:solidFill>
              </a:rPr>
              <a:t>sensor electronics </a:t>
            </a:r>
            <a:endParaRPr lang="en-US" sz="2000" b="1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en-US" sz="2000" b="1" dirty="0" smtClean="0">
                <a:solidFill>
                  <a:srgbClr val="FF0000"/>
                </a:solidFill>
              </a:rPr>
              <a:t>+ memory</a:t>
            </a:r>
            <a:endParaRPr lang="en-GB" sz="2000" dirty="0" smtClean="0">
              <a:solidFill>
                <a:srgbClr val="372167"/>
              </a:solidFill>
              <a:latin typeface="Arial" charset="0"/>
              <a:ea typeface="ＭＳ Ｐゴシック" charset="0"/>
              <a:sym typeface="Wingdings" panose="05000000000000000000" pitchFamily="2" charset="2"/>
            </a:endParaRPr>
          </a:p>
          <a:p>
            <a:pPr marL="0" lvl="1" indent="0" algn="ctr">
              <a:buClr>
                <a:schemeClr val="accent2"/>
              </a:buClr>
              <a:buSzPct val="150000"/>
              <a:buNone/>
            </a:pPr>
            <a:endParaRPr lang="en-GB" sz="2000" dirty="0">
              <a:solidFill>
                <a:srgbClr val="000090"/>
              </a:solidFill>
              <a:latin typeface="Arial" charset="0"/>
              <a:ea typeface="ＭＳ Ｐゴシック" charset="0"/>
              <a:sym typeface="Wingdings" panose="05000000000000000000" pitchFamily="2" charset="2"/>
            </a:endParaRPr>
          </a:p>
        </p:txBody>
      </p:sp>
      <p:sp useBgFill="1">
        <p:nvSpPr>
          <p:cNvPr id="10" name="Rectangle 9"/>
          <p:cNvSpPr/>
          <p:nvPr/>
        </p:nvSpPr>
        <p:spPr>
          <a:xfrm>
            <a:off x="1831474" y="3589437"/>
            <a:ext cx="136357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US" sz="1400" b="1" dirty="0" smtClean="0">
                <a:solidFill>
                  <a:srgbClr val="372167"/>
                </a:solidFill>
              </a:rPr>
              <a:t>99.3 </a:t>
            </a:r>
            <a:r>
              <a:rPr lang="en-US" sz="1400" b="1" dirty="0" err="1" smtClean="0">
                <a:solidFill>
                  <a:srgbClr val="372167"/>
                </a:solidFill>
              </a:rPr>
              <a:t>ms</a:t>
            </a:r>
            <a:endParaRPr lang="en-US" sz="1400" b="1" dirty="0">
              <a:solidFill>
                <a:srgbClr val="372167"/>
              </a:solidFill>
            </a:endParaRPr>
          </a:p>
        </p:txBody>
      </p:sp>
      <p:sp useBgFill="1">
        <p:nvSpPr>
          <p:cNvPr id="11" name="Rectangle 10"/>
          <p:cNvSpPr/>
          <p:nvPr/>
        </p:nvSpPr>
        <p:spPr>
          <a:xfrm>
            <a:off x="2540000" y="5773839"/>
            <a:ext cx="10026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US" sz="1400" b="1" dirty="0" smtClean="0">
                <a:solidFill>
                  <a:srgbClr val="372167"/>
                </a:solidFill>
              </a:rPr>
              <a:t>FEL Process</a:t>
            </a:r>
            <a:endParaRPr lang="en-US" sz="1400" b="1" dirty="0">
              <a:solidFill>
                <a:srgbClr val="372167"/>
              </a:solidFill>
            </a:endParaRPr>
          </a:p>
        </p:txBody>
      </p:sp>
      <p:sp useBgFill="1">
        <p:nvSpPr>
          <p:cNvPr id="12" name="Rectangle 11"/>
          <p:cNvSpPr/>
          <p:nvPr/>
        </p:nvSpPr>
        <p:spPr>
          <a:xfrm>
            <a:off x="3173660" y="4497141"/>
            <a:ext cx="166570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US" sz="1600" b="1" dirty="0" smtClean="0">
                <a:solidFill>
                  <a:srgbClr val="FD930A"/>
                </a:solidFill>
              </a:rPr>
              <a:t>X-ray Photons</a:t>
            </a:r>
            <a:endParaRPr lang="en-US" sz="1600" b="1" dirty="0">
              <a:solidFill>
                <a:srgbClr val="FD930A"/>
              </a:solidFill>
            </a:endParaRPr>
          </a:p>
        </p:txBody>
      </p:sp>
      <p:sp useBgFill="1">
        <p:nvSpPr>
          <p:cNvPr id="13" name="Rectangle 12"/>
          <p:cNvSpPr/>
          <p:nvPr/>
        </p:nvSpPr>
        <p:spPr>
          <a:xfrm>
            <a:off x="935789" y="5051942"/>
            <a:ext cx="895685" cy="3087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US" sz="1400" b="1" dirty="0" smtClean="0">
                <a:solidFill>
                  <a:srgbClr val="372167"/>
                </a:solidFill>
              </a:rPr>
              <a:t>220 </a:t>
            </a:r>
            <a:r>
              <a:rPr lang="en-US" sz="1400" b="1" dirty="0">
                <a:solidFill>
                  <a:srgbClr val="372167"/>
                </a:solidFill>
              </a:rPr>
              <a:t>n</a:t>
            </a:r>
            <a:r>
              <a:rPr lang="en-US" sz="1400" b="1" dirty="0" smtClean="0">
                <a:solidFill>
                  <a:srgbClr val="372167"/>
                </a:solidFill>
              </a:rPr>
              <a:t>s</a:t>
            </a:r>
            <a:endParaRPr lang="en-US" sz="1400" b="1" dirty="0">
              <a:solidFill>
                <a:srgbClr val="372167"/>
              </a:solidFill>
            </a:endParaRPr>
          </a:p>
        </p:txBody>
      </p:sp>
      <p:sp useBgFill="1">
        <p:nvSpPr>
          <p:cNvPr id="14" name="Rectangle 13"/>
          <p:cNvSpPr/>
          <p:nvPr/>
        </p:nvSpPr>
        <p:spPr>
          <a:xfrm>
            <a:off x="4096083" y="4990448"/>
            <a:ext cx="97054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1400" b="1" dirty="0" smtClean="0">
                <a:solidFill>
                  <a:srgbClr val="372167"/>
                </a:solidFill>
              </a:rPr>
              <a:t>&lt; 100 </a:t>
            </a:r>
            <a:r>
              <a:rPr lang="en-US" sz="1400" b="1" dirty="0" err="1" smtClean="0">
                <a:solidFill>
                  <a:srgbClr val="372167"/>
                </a:solidFill>
              </a:rPr>
              <a:t>fs</a:t>
            </a:r>
            <a:endParaRPr lang="en-US" sz="1400" b="1" dirty="0">
              <a:solidFill>
                <a:srgbClr val="372167"/>
              </a:solidFill>
            </a:endParaRPr>
          </a:p>
        </p:txBody>
      </p:sp>
      <p:sp>
        <p:nvSpPr>
          <p:cNvPr id="15" name="Rectangle 7"/>
          <p:cNvSpPr/>
          <p:nvPr/>
        </p:nvSpPr>
        <p:spPr>
          <a:xfrm>
            <a:off x="1869131" y="4500243"/>
            <a:ext cx="1556214" cy="864162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9000" tIns="9000" rIns="9000" bIns="9000" anchor="ctr" anchorCtr="1"/>
          <a:lstStyle/>
          <a:p>
            <a:pPr>
              <a:buNone/>
            </a:pPr>
            <a:r>
              <a:rPr lang="en-US" sz="1400" dirty="0">
                <a:latin typeface="Arial"/>
              </a:rPr>
              <a:t>Charge Collection</a:t>
            </a:r>
            <a:endParaRPr dirty="0"/>
          </a:p>
          <a:p>
            <a:pPr>
              <a:buNone/>
            </a:pPr>
            <a:r>
              <a:rPr lang="en-US" sz="1400" dirty="0">
                <a:latin typeface="Arial"/>
              </a:rPr>
              <a:t>Amplification </a:t>
            </a:r>
            <a:endParaRPr dirty="0"/>
          </a:p>
          <a:p>
            <a:pPr>
              <a:buNone/>
            </a:pPr>
            <a:r>
              <a:rPr lang="en-US" sz="1400" dirty="0" smtClean="0">
                <a:latin typeface="Arial"/>
              </a:rPr>
              <a:t>Storage</a:t>
            </a:r>
            <a:endParaRPr dirty="0"/>
          </a:p>
        </p:txBody>
      </p:sp>
      <p:cxnSp>
        <p:nvCxnSpPr>
          <p:cNvPr id="17" name="Straight Arrow Connector 16"/>
          <p:cNvCxnSpPr/>
          <p:nvPr/>
        </p:nvCxnSpPr>
        <p:spPr bwMode="auto">
          <a:xfrm flipH="1">
            <a:off x="2539950" y="3418596"/>
            <a:ext cx="7696" cy="241386"/>
          </a:xfrm>
          <a:prstGeom prst="straightConnector1">
            <a:avLst/>
          </a:prstGeom>
          <a:noFill/>
          <a:ln w="38100" cap="flat" cmpd="sng" algn="ctr">
            <a:solidFill>
              <a:schemeClr val="folHlink"/>
            </a:solidFill>
            <a:prstDash val="solid"/>
            <a:round/>
            <a:headEnd type="none"/>
            <a:tailEnd type="stealth" w="lg" len="lg"/>
          </a:ln>
          <a:effectLst/>
        </p:spPr>
      </p:cxnSp>
      <p:sp>
        <p:nvSpPr>
          <p:cNvPr id="16" name="Rectangle 9"/>
          <p:cNvSpPr/>
          <p:nvPr/>
        </p:nvSpPr>
        <p:spPr>
          <a:xfrm>
            <a:off x="1798211" y="2523502"/>
            <a:ext cx="1610425" cy="919076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9000" tIns="9000" rIns="9000" bIns="9000" anchor="ctr" anchorCtr="1"/>
          <a:lstStyle/>
          <a:p>
            <a:pPr>
              <a:buNone/>
            </a:pPr>
            <a:r>
              <a:rPr lang="en-US" sz="1400" dirty="0">
                <a:latin typeface="Arial"/>
              </a:rPr>
              <a:t>Data Transfer</a:t>
            </a:r>
            <a:endParaRPr dirty="0"/>
          </a:p>
          <a:p>
            <a:pPr>
              <a:buNone/>
            </a:pPr>
            <a:r>
              <a:rPr lang="en-US" sz="1400" dirty="0">
                <a:latin typeface="Arial"/>
              </a:rPr>
              <a:t>Processing</a:t>
            </a:r>
            <a:endParaRPr dirty="0"/>
          </a:p>
          <a:p>
            <a:pPr>
              <a:buNone/>
            </a:pPr>
            <a:r>
              <a:rPr lang="en-US" sz="1400" dirty="0">
                <a:latin typeface="Arial"/>
              </a:rPr>
              <a:t>Data Storage</a:t>
            </a:r>
            <a:endParaRPr dirty="0"/>
          </a:p>
        </p:txBody>
      </p:sp>
      <p:cxnSp>
        <p:nvCxnSpPr>
          <p:cNvPr id="25" name="Straight Arrow Connector 24"/>
          <p:cNvCxnSpPr>
            <a:stCxn id="15" idx="1"/>
          </p:cNvCxnSpPr>
          <p:nvPr/>
        </p:nvCxnSpPr>
        <p:spPr bwMode="auto">
          <a:xfrm flipH="1">
            <a:off x="1450914" y="4932324"/>
            <a:ext cx="418217" cy="228471"/>
          </a:xfrm>
          <a:prstGeom prst="straightConnector1">
            <a:avLst/>
          </a:prstGeom>
          <a:noFill/>
          <a:ln w="38100" cap="flat" cmpd="sng" algn="ctr">
            <a:solidFill>
              <a:schemeClr val="folHlink"/>
            </a:solidFill>
            <a:prstDash val="solid"/>
            <a:round/>
            <a:headEnd type="none"/>
            <a:tailEnd type="stealth" w="lg" len="lg"/>
          </a:ln>
          <a:effectLst/>
        </p:spPr>
      </p:cxnSp>
    </p:spTree>
    <p:extLst>
      <p:ext uri="{BB962C8B-B14F-4D97-AF65-F5344CB8AC3E}">
        <p14:creationId xmlns:p14="http://schemas.microsoft.com/office/powerpoint/2010/main" val="609393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7F17373-7C45-4563-BAB1-D7F59A214E86}" type="slidenum">
              <a:rPr lang="en-GB" smtClean="0"/>
              <a:pPr>
                <a:defRPr/>
              </a:pPr>
              <a:t>21</a:t>
            </a:fld>
            <a:endParaRPr lang="en-GB"/>
          </a:p>
        </p:txBody>
      </p:sp>
      <p:pic>
        <p:nvPicPr>
          <p:cNvPr id="7" name="Picture 6" descr="Barty_2014_J Appl Crystallo-Inse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574" y="1276482"/>
            <a:ext cx="2800844" cy="2494502"/>
          </a:xfrm>
          <a:prstGeom prst="rect">
            <a:avLst/>
          </a:prstGeom>
        </p:spPr>
      </p:pic>
      <p:sp>
        <p:nvSpPr>
          <p:cNvPr id="8" name="Rectangle 15"/>
          <p:cNvSpPr txBox="1">
            <a:spLocks noChangeAspect="1" noChangeArrowheads="1"/>
          </p:cNvSpPr>
          <p:nvPr/>
        </p:nvSpPr>
        <p:spPr bwMode="auto">
          <a:xfrm>
            <a:off x="3077883" y="1156714"/>
            <a:ext cx="5937130" cy="3340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0" rIns="91440" bIns="45720" numCol="1" anchor="t" anchorCtr="0" compatLnSpc="1">
            <a:prstTxWarp prst="textNoShape">
              <a:avLst/>
            </a:prstTxWarp>
          </a:bodyPr>
          <a:lstStyle>
            <a:lvl1pPr marL="298450" indent="-298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n"/>
              <a:defRPr sz="2400">
                <a:solidFill>
                  <a:schemeClr val="tx2"/>
                </a:solidFill>
                <a:latin typeface="+mn-lt"/>
                <a:ea typeface="+mn-ea"/>
                <a:cs typeface="ＭＳ Ｐゴシック" charset="-128"/>
              </a:defRPr>
            </a:lvl1pPr>
            <a:lvl2pPr marL="558800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400">
                <a:solidFill>
                  <a:schemeClr val="tx2"/>
                </a:solidFill>
                <a:latin typeface="+mn-lt"/>
                <a:ea typeface="+mn-ea"/>
              </a:defRPr>
            </a:lvl2pPr>
            <a:lvl3pPr marL="817563" indent="-2571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charset="2"/>
              <a:buChar char=""/>
              <a:defRPr sz="2400">
                <a:solidFill>
                  <a:schemeClr val="tx2"/>
                </a:solidFill>
                <a:latin typeface="+mn-lt"/>
                <a:ea typeface="+mn-ea"/>
              </a:defRPr>
            </a:lvl3pPr>
            <a:lvl4pPr marL="1077913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charset="2"/>
              <a:buChar char="§"/>
              <a:defRPr sz="2400">
                <a:solidFill>
                  <a:srgbClr val="100F2E"/>
                </a:solidFill>
                <a:latin typeface="+mn-lt"/>
                <a:ea typeface="+mn-ea"/>
              </a:defRPr>
            </a:lvl4pPr>
            <a:lvl5pPr marL="1312863" indent="-223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5pPr>
            <a:lvl6pPr marL="17700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6pPr>
            <a:lvl7pPr marL="22272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7pPr>
            <a:lvl8pPr marL="26844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8pPr>
            <a:lvl9pPr marL="31416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9pPr>
          </a:lstStyle>
          <a:p>
            <a:pPr marL="0" lvl="1" indent="0">
              <a:buClr>
                <a:schemeClr val="accent2"/>
              </a:buClr>
              <a:buSzPct val="150000"/>
              <a:buNone/>
            </a:pPr>
            <a:r>
              <a:rPr lang="en-GB" sz="22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panose="05000000000000000000" pitchFamily="2" charset="2"/>
              </a:rPr>
              <a:t>Ability of a detector system to record </a:t>
            </a:r>
            <a:r>
              <a:rPr lang="en-GB" sz="2200" dirty="0" err="1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panose="05000000000000000000" pitchFamily="2" charset="2"/>
              </a:rPr>
              <a:t>simul-taneously</a:t>
            </a:r>
            <a:r>
              <a:rPr lang="en-GB" sz="22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panose="05000000000000000000" pitchFamily="2" charset="2"/>
              </a:rPr>
              <a:t> very low signals alongside very intense signals.</a:t>
            </a:r>
            <a:endParaRPr lang="en-US" sz="2200" b="1" dirty="0" smtClean="0">
              <a:solidFill>
                <a:srgbClr val="FD930A"/>
              </a:solidFill>
            </a:endParaRPr>
          </a:p>
          <a:p>
            <a:pPr marL="0" lvl="1" indent="0">
              <a:buClr>
                <a:schemeClr val="accent2"/>
              </a:buClr>
              <a:buSzPct val="150000"/>
              <a:buNone/>
            </a:pPr>
            <a:r>
              <a:rPr lang="de-DE" sz="2200" b="1" dirty="0" smtClean="0">
                <a:solidFill>
                  <a:srgbClr val="FD930A"/>
                </a:solidFill>
              </a:rPr>
              <a:t>Definition</a:t>
            </a:r>
            <a:endParaRPr lang="en-GB" sz="2200" dirty="0">
              <a:solidFill>
                <a:schemeClr val="tx1">
                  <a:lumMod val="90000"/>
                  <a:lumOff val="10000"/>
                </a:schemeClr>
              </a:solidFill>
              <a:latin typeface="Arial" charset="0"/>
              <a:ea typeface="ＭＳ Ｐゴシック" charset="0"/>
              <a:sym typeface="Wingdings" panose="05000000000000000000" pitchFamily="2" charset="2"/>
            </a:endParaRPr>
          </a:p>
          <a:p>
            <a:pPr marL="0" lvl="1" indent="0">
              <a:buClr>
                <a:schemeClr val="accent2"/>
              </a:buClr>
              <a:buSzPct val="150000"/>
              <a:buNone/>
            </a:pPr>
            <a:endParaRPr lang="en-GB" sz="2000" dirty="0" smtClean="0">
              <a:solidFill>
                <a:schemeClr val="tx1">
                  <a:lumMod val="90000"/>
                  <a:lumOff val="10000"/>
                </a:schemeClr>
              </a:solidFill>
              <a:latin typeface="Arial" charset="0"/>
              <a:ea typeface="ＭＳ Ｐゴシック" charset="0"/>
              <a:sym typeface="Wingdings" panose="05000000000000000000" pitchFamily="2" charset="2"/>
            </a:endParaRPr>
          </a:p>
          <a:p>
            <a:pPr marL="0" lvl="1" indent="0">
              <a:buClr>
                <a:schemeClr val="accent2"/>
              </a:buClr>
              <a:buSzPct val="150000"/>
              <a:buNone/>
            </a:pPr>
            <a:endParaRPr lang="en-GB" sz="2000" dirty="0" smtClean="0">
              <a:solidFill>
                <a:schemeClr val="tx1">
                  <a:lumMod val="90000"/>
                  <a:lumOff val="10000"/>
                </a:schemeClr>
              </a:solidFill>
              <a:latin typeface="Arial" charset="0"/>
              <a:ea typeface="ＭＳ Ｐゴシック" charset="0"/>
              <a:sym typeface="Wingdings" panose="05000000000000000000" pitchFamily="2" charset="2"/>
            </a:endParaRPr>
          </a:p>
          <a:p>
            <a:pPr marL="0" lvl="1" indent="0">
              <a:buClr>
                <a:schemeClr val="accent2"/>
              </a:buClr>
              <a:buSzPct val="150000"/>
              <a:buNone/>
            </a:pPr>
            <a:r>
              <a:rPr lang="en-GB" sz="20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panose="05000000000000000000" pitchFamily="2" charset="2"/>
              </a:rPr>
              <a:t>Noise performance determines dynamic range at low intensities and full well capacity at high intensities.</a:t>
            </a:r>
            <a:endParaRPr lang="en-US" sz="2000" b="1" dirty="0" smtClean="0">
              <a:solidFill>
                <a:srgbClr val="FD930A"/>
              </a:solidFill>
            </a:endParaRPr>
          </a:p>
          <a:p>
            <a:pPr marL="0" lvl="1" indent="0">
              <a:buClr>
                <a:schemeClr val="accent2"/>
              </a:buClr>
              <a:buSzPct val="150000"/>
              <a:buNone/>
            </a:pPr>
            <a:endParaRPr lang="de-DE" sz="2000" b="1" dirty="0" smtClean="0">
              <a:solidFill>
                <a:srgbClr val="FD930A"/>
              </a:solidFill>
            </a:endParaRPr>
          </a:p>
          <a:p>
            <a:pPr marL="0" lvl="1" indent="0" algn="ctr">
              <a:buClr>
                <a:schemeClr val="accent2"/>
              </a:buClr>
              <a:buSzPct val="150000"/>
              <a:buNone/>
            </a:pPr>
            <a:endParaRPr lang="en-GB" sz="2000" dirty="0" smtClean="0">
              <a:solidFill>
                <a:srgbClr val="000090"/>
              </a:solidFill>
              <a:latin typeface="Arial" charset="0"/>
              <a:ea typeface="ＭＳ Ｐゴシック" charset="0"/>
              <a:sym typeface="Wingdings" panose="05000000000000000000" pitchFamily="2" charset="2"/>
            </a:endParaRPr>
          </a:p>
          <a:p>
            <a:pPr marL="0" lvl="1" indent="0" algn="ctr">
              <a:buClr>
                <a:schemeClr val="accent2"/>
              </a:buClr>
              <a:buSzPct val="150000"/>
              <a:buNone/>
            </a:pPr>
            <a:endParaRPr lang="en-GB" sz="2000" dirty="0">
              <a:solidFill>
                <a:srgbClr val="000090"/>
              </a:solidFill>
              <a:latin typeface="Arial" charset="0"/>
              <a:ea typeface="ＭＳ Ｐゴシック" charset="0"/>
              <a:sym typeface="Wingdings" panose="05000000000000000000" pitchFamily="2" charset="2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093788" y="541338"/>
            <a:ext cx="7283450" cy="481012"/>
          </a:xfrm>
        </p:spPr>
        <p:txBody>
          <a:bodyPr/>
          <a:lstStyle/>
          <a:p>
            <a:r>
              <a:rPr lang="en-US" dirty="0" smtClean="0"/>
              <a:t>Dynamic Range</a:t>
            </a:r>
            <a:endParaRPr lang="en-US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89701728"/>
              </p:ext>
            </p:extLst>
          </p:nvPr>
        </p:nvGraphicFramePr>
        <p:xfrm>
          <a:off x="5000149" y="2591506"/>
          <a:ext cx="863600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121" name="Equation" r:id="rId4" imgW="863600" imgH="546100" progId="Equation.3">
                  <p:embed/>
                </p:oleObj>
              </mc:Choice>
              <mc:Fallback>
                <p:oleObj name="Equation" r:id="rId4" imgW="863600" imgH="546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000149" y="2591506"/>
                        <a:ext cx="863600" cy="546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42685641"/>
              </p:ext>
            </p:extLst>
          </p:nvPr>
        </p:nvGraphicFramePr>
        <p:xfrm>
          <a:off x="6990324" y="2500273"/>
          <a:ext cx="469900" cy="24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122" name="Equation" r:id="rId6" imgW="469900" imgH="241300" progId="Equation.3">
                  <p:embed/>
                </p:oleObj>
              </mc:Choice>
              <mc:Fallback>
                <p:oleObj name="Equation" r:id="rId6" imgW="469900" imgH="241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6990324" y="2500273"/>
                        <a:ext cx="469900" cy="241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7454587" y="2310039"/>
            <a:ext cx="160524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dirty="0" smtClean="0"/>
              <a:t>Maximum de-</a:t>
            </a:r>
            <a:r>
              <a:rPr lang="en-US" sz="1600" dirty="0" err="1" smtClean="0"/>
              <a:t>tectable</a:t>
            </a:r>
            <a:r>
              <a:rPr lang="en-US" sz="1600" dirty="0" smtClean="0"/>
              <a:t> signal</a:t>
            </a:r>
            <a:endParaRPr lang="en-US" sz="1600" dirty="0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55445383"/>
              </p:ext>
            </p:extLst>
          </p:nvPr>
        </p:nvGraphicFramePr>
        <p:xfrm>
          <a:off x="6988736" y="3014438"/>
          <a:ext cx="419100" cy="190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123" name="Equation" r:id="rId8" imgW="419100" imgH="190500" progId="Equation.3">
                  <p:embed/>
                </p:oleObj>
              </mc:Choice>
              <mc:Fallback>
                <p:oleObj name="Equation" r:id="rId8" imgW="419100" imgH="1905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988736" y="3014438"/>
                        <a:ext cx="419100" cy="190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7454584" y="2936352"/>
            <a:ext cx="11656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dirty="0" smtClean="0"/>
              <a:t>Total noise</a:t>
            </a:r>
            <a:endParaRPr lang="en-US" sz="1600" dirty="0"/>
          </a:p>
        </p:txBody>
      </p:sp>
      <p:sp>
        <p:nvSpPr>
          <p:cNvPr id="14" name="Rectangle 15"/>
          <p:cNvSpPr txBox="1">
            <a:spLocks noChangeAspect="1" noChangeArrowheads="1"/>
          </p:cNvSpPr>
          <p:nvPr/>
        </p:nvSpPr>
        <p:spPr bwMode="auto">
          <a:xfrm>
            <a:off x="-74702" y="4225769"/>
            <a:ext cx="5438587" cy="2271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0" rIns="91440" bIns="45720" numCol="1" anchor="t" anchorCtr="0" compatLnSpc="1">
            <a:prstTxWarp prst="textNoShape">
              <a:avLst/>
            </a:prstTxWarp>
          </a:bodyPr>
          <a:lstStyle>
            <a:lvl1pPr marL="298450" indent="-298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n"/>
              <a:defRPr sz="2400">
                <a:solidFill>
                  <a:schemeClr val="tx2"/>
                </a:solidFill>
                <a:latin typeface="+mn-lt"/>
                <a:ea typeface="+mn-ea"/>
                <a:cs typeface="ＭＳ Ｐゴシック" charset="-128"/>
              </a:defRPr>
            </a:lvl1pPr>
            <a:lvl2pPr marL="558800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400">
                <a:solidFill>
                  <a:schemeClr val="tx2"/>
                </a:solidFill>
                <a:latin typeface="+mn-lt"/>
                <a:ea typeface="+mn-ea"/>
              </a:defRPr>
            </a:lvl2pPr>
            <a:lvl3pPr marL="817563" indent="-2571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charset="2"/>
              <a:buChar char=""/>
              <a:defRPr sz="2400">
                <a:solidFill>
                  <a:schemeClr val="tx2"/>
                </a:solidFill>
                <a:latin typeface="+mn-lt"/>
                <a:ea typeface="+mn-ea"/>
              </a:defRPr>
            </a:lvl3pPr>
            <a:lvl4pPr marL="1077913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charset="2"/>
              <a:buChar char="§"/>
              <a:defRPr sz="2400">
                <a:solidFill>
                  <a:srgbClr val="100F2E"/>
                </a:solidFill>
                <a:latin typeface="+mn-lt"/>
                <a:ea typeface="+mn-ea"/>
              </a:defRPr>
            </a:lvl4pPr>
            <a:lvl5pPr marL="1312863" indent="-223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5pPr>
            <a:lvl6pPr marL="17700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6pPr>
            <a:lvl7pPr marL="22272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7pPr>
            <a:lvl8pPr marL="26844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8pPr>
            <a:lvl9pPr marL="31416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9pPr>
          </a:lstStyle>
          <a:p>
            <a:pPr marL="0" lvl="1" indent="0">
              <a:buClr>
                <a:schemeClr val="accent2"/>
              </a:buClr>
              <a:buSzPct val="100000"/>
              <a:buNone/>
            </a:pPr>
            <a:r>
              <a:rPr lang="en-US" sz="2200" b="1" dirty="0" smtClean="0">
                <a:solidFill>
                  <a:srgbClr val="FD930A"/>
                </a:solidFill>
                <a:sym typeface="Wingdings" charset="0"/>
              </a:rPr>
              <a:t>Typical Values</a:t>
            </a:r>
            <a:endParaRPr lang="en-US" sz="2200" dirty="0" smtClean="0">
              <a:solidFill>
                <a:schemeClr val="tx1">
                  <a:lumMod val="90000"/>
                  <a:lumOff val="10000"/>
                </a:schemeClr>
              </a:solidFill>
              <a:ea typeface="ＭＳ Ｐゴシック" charset="0"/>
              <a:sym typeface="Wingdings" charset="0"/>
            </a:endParaRPr>
          </a:p>
          <a:p>
            <a:pPr marL="0" lvl="1" indent="0">
              <a:buClr>
                <a:schemeClr val="accent2"/>
              </a:buClr>
              <a:buSzPct val="100000"/>
              <a:buNone/>
            </a:pPr>
            <a:endParaRPr lang="en-GB" sz="1800" dirty="0">
              <a:solidFill>
                <a:schemeClr val="tx1">
                  <a:lumMod val="90000"/>
                  <a:lumOff val="10000"/>
                </a:schemeClr>
              </a:solidFill>
              <a:latin typeface="Arial" charset="0"/>
              <a:ea typeface="ＭＳ Ｐゴシック" charset="0"/>
              <a:sym typeface="Wingdings" charset="0"/>
            </a:endParaRPr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8024457"/>
              </p:ext>
            </p:extLst>
          </p:nvPr>
        </p:nvGraphicFramePr>
        <p:xfrm>
          <a:off x="164349" y="4654179"/>
          <a:ext cx="8852651" cy="1381276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952318"/>
                <a:gridCol w="3084535"/>
                <a:gridCol w="1726972"/>
                <a:gridCol w="2088826"/>
              </a:tblGrid>
              <a:tr h="31930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Detector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Full Well Capacity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dirty="0" smtClean="0"/>
                        <a:t>[e</a:t>
                      </a:r>
                      <a:r>
                        <a:rPr lang="en-US" sz="1600" baseline="30000" dirty="0" smtClean="0"/>
                        <a:t>-</a:t>
                      </a:r>
                      <a:r>
                        <a:rPr lang="en-US" sz="1600" baseline="0" dirty="0" smtClean="0"/>
                        <a:t>]</a:t>
                      </a:r>
                      <a:endParaRPr lang="en-US" sz="1600" baseline="30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Read Noise [e</a:t>
                      </a:r>
                      <a:r>
                        <a:rPr lang="en-US" sz="1600" baseline="30000" dirty="0" smtClean="0"/>
                        <a:t>-</a:t>
                      </a:r>
                      <a:r>
                        <a:rPr lang="en-US" sz="1600" baseline="0" dirty="0" smtClean="0"/>
                        <a:t>]</a:t>
                      </a:r>
                      <a:endParaRPr lang="en-US" sz="16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aseline="0" dirty="0" smtClean="0"/>
                        <a:t>Dynamic Range</a:t>
                      </a:r>
                      <a:endParaRPr lang="en-US" sz="1600" baseline="0" dirty="0"/>
                    </a:p>
                  </a:txBody>
                  <a:tcPr/>
                </a:tc>
              </a:tr>
              <a:tr h="279161"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/>
                        <a:t>Human</a:t>
                      </a:r>
                      <a:r>
                        <a:rPr lang="en-US" sz="1800" baseline="0" dirty="0" smtClean="0"/>
                        <a:t> Eye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aseline="0" dirty="0" smtClean="0"/>
                        <a:t>10</a:t>
                      </a:r>
                      <a:r>
                        <a:rPr lang="en-US" sz="1800" baseline="30000" dirty="0" smtClean="0"/>
                        <a:t>2</a:t>
                      </a:r>
                      <a:r>
                        <a:rPr lang="en-US" sz="1800" baseline="0" dirty="0" smtClean="0"/>
                        <a:t> (stat) </a:t>
                      </a:r>
                    </a:p>
                    <a:p>
                      <a:pPr algn="ctr"/>
                      <a:r>
                        <a:rPr lang="en-US" sz="1800" baseline="0" dirty="0" smtClean="0"/>
                        <a:t>10</a:t>
                      </a:r>
                      <a:r>
                        <a:rPr lang="en-US" sz="1800" baseline="30000" dirty="0" smtClean="0"/>
                        <a:t>14 </a:t>
                      </a:r>
                      <a:r>
                        <a:rPr lang="en-US" sz="1800" baseline="0" dirty="0" smtClean="0"/>
                        <a:t>(</a:t>
                      </a:r>
                      <a:r>
                        <a:rPr lang="en-US" sz="1800" baseline="0" dirty="0" err="1" smtClean="0"/>
                        <a:t>dyn</a:t>
                      </a:r>
                      <a:r>
                        <a:rPr lang="en-US" sz="1800" baseline="0" dirty="0" smtClean="0"/>
                        <a:t>)</a:t>
                      </a:r>
                      <a:endParaRPr lang="en-US" sz="1800" baseline="0" dirty="0"/>
                    </a:p>
                  </a:txBody>
                  <a:tcPr/>
                </a:tc>
              </a:tr>
              <a:tr h="405916">
                <a:tc>
                  <a:txBody>
                    <a:bodyPr/>
                    <a:lstStyle/>
                    <a:p>
                      <a:r>
                        <a:rPr lang="en-US" dirty="0" smtClean="0"/>
                        <a:t>Modern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CCDs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30.000-500.000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 – 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≈1.000 – 50.000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32180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7F17373-7C45-4563-BAB1-D7F59A214E86}" type="slidenum">
              <a:rPr lang="en-GB" smtClean="0"/>
              <a:pPr>
                <a:defRPr/>
              </a:pPr>
              <a:t>22</a:t>
            </a:fld>
            <a:endParaRPr lang="en-GB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093788" y="541338"/>
            <a:ext cx="7283450" cy="481012"/>
          </a:xfrm>
        </p:spPr>
        <p:txBody>
          <a:bodyPr/>
          <a:lstStyle/>
          <a:p>
            <a:r>
              <a:rPr lang="en-US" dirty="0" smtClean="0"/>
              <a:t>The Dynamic Range</a:t>
            </a:r>
            <a:endParaRPr lang="en-US" dirty="0"/>
          </a:p>
        </p:txBody>
      </p:sp>
      <p:sp>
        <p:nvSpPr>
          <p:cNvPr id="18" name="Rectangle 15"/>
          <p:cNvSpPr txBox="1">
            <a:spLocks noChangeAspect="1" noChangeArrowheads="1"/>
          </p:cNvSpPr>
          <p:nvPr/>
        </p:nvSpPr>
        <p:spPr bwMode="auto">
          <a:xfrm>
            <a:off x="3701171" y="1086143"/>
            <a:ext cx="5284277" cy="528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0" rIns="91440" bIns="45720" numCol="1" anchor="t" anchorCtr="0" compatLnSpc="1">
            <a:prstTxWarp prst="textNoShape">
              <a:avLst/>
            </a:prstTxWarp>
          </a:bodyPr>
          <a:lstStyle>
            <a:lvl1pPr marL="298450" indent="-298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n"/>
              <a:defRPr sz="2400">
                <a:solidFill>
                  <a:schemeClr val="tx2"/>
                </a:solidFill>
                <a:latin typeface="+mn-lt"/>
                <a:ea typeface="+mn-ea"/>
                <a:cs typeface="ＭＳ Ｐゴシック" charset="-128"/>
              </a:defRPr>
            </a:lvl1pPr>
            <a:lvl2pPr marL="558800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400">
                <a:solidFill>
                  <a:schemeClr val="tx2"/>
                </a:solidFill>
                <a:latin typeface="+mn-lt"/>
                <a:ea typeface="+mn-ea"/>
              </a:defRPr>
            </a:lvl2pPr>
            <a:lvl3pPr marL="817563" indent="-2571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charset="2"/>
              <a:buChar char=""/>
              <a:defRPr sz="2400">
                <a:solidFill>
                  <a:schemeClr val="tx2"/>
                </a:solidFill>
                <a:latin typeface="+mn-lt"/>
                <a:ea typeface="+mn-ea"/>
              </a:defRPr>
            </a:lvl3pPr>
            <a:lvl4pPr marL="1077913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charset="2"/>
              <a:buChar char="§"/>
              <a:defRPr sz="2400">
                <a:solidFill>
                  <a:srgbClr val="100F2E"/>
                </a:solidFill>
                <a:latin typeface="+mn-lt"/>
                <a:ea typeface="+mn-ea"/>
              </a:defRPr>
            </a:lvl4pPr>
            <a:lvl5pPr marL="1312863" indent="-223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5pPr>
            <a:lvl6pPr marL="17700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6pPr>
            <a:lvl7pPr marL="22272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7pPr>
            <a:lvl8pPr marL="26844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8pPr>
            <a:lvl9pPr marL="31416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9pPr>
          </a:lstStyle>
          <a:p>
            <a:pPr marL="0" lvl="1" indent="0">
              <a:buClr>
                <a:schemeClr val="accent2"/>
              </a:buClr>
              <a:buSzPct val="150000"/>
              <a:buNone/>
            </a:pPr>
            <a:r>
              <a:rPr lang="de-DE" sz="2000" b="1" dirty="0">
                <a:solidFill>
                  <a:srgbClr val="FD930A"/>
                </a:solidFill>
              </a:rPr>
              <a:t>The Problem</a:t>
            </a:r>
            <a:endParaRPr lang="en-GB" sz="2000" dirty="0">
              <a:solidFill>
                <a:schemeClr val="tx1">
                  <a:lumMod val="90000"/>
                  <a:lumOff val="10000"/>
                </a:schemeClr>
              </a:solidFill>
              <a:latin typeface="Arial" charset="0"/>
              <a:ea typeface="ＭＳ Ｐゴシック" charset="0"/>
              <a:sym typeface="Wingdings" panose="05000000000000000000" pitchFamily="2" charset="2"/>
            </a:endParaRPr>
          </a:p>
          <a:p>
            <a:pPr marL="0" lvl="1" indent="0">
              <a:buClr>
                <a:schemeClr val="accent2"/>
              </a:buClr>
              <a:buSzPct val="150000"/>
              <a:buNone/>
            </a:pPr>
            <a:r>
              <a:rPr lang="en-GB" sz="20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panose="05000000000000000000" pitchFamily="2" charset="2"/>
              </a:rPr>
              <a:t>Measure single photons and high </a:t>
            </a:r>
            <a:r>
              <a:rPr lang="en-GB" sz="2000" dirty="0" err="1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panose="05000000000000000000" pitchFamily="2" charset="2"/>
              </a:rPr>
              <a:t>inten-sities</a:t>
            </a:r>
            <a:r>
              <a:rPr lang="en-GB" sz="20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panose="05000000000000000000" pitchFamily="2" charset="2"/>
              </a:rPr>
              <a:t> (10</a:t>
            </a:r>
            <a:r>
              <a:rPr lang="en-GB" sz="2000" baseline="300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panose="05000000000000000000" pitchFamily="2" charset="2"/>
              </a:rPr>
              <a:t>4</a:t>
            </a:r>
            <a:r>
              <a:rPr lang="en-GB" sz="20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panose="05000000000000000000" pitchFamily="2" charset="2"/>
              </a:rPr>
              <a:t>-10</a:t>
            </a:r>
            <a:r>
              <a:rPr lang="en-GB" sz="2000" baseline="300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panose="05000000000000000000" pitchFamily="2" charset="2"/>
              </a:rPr>
              <a:t>5</a:t>
            </a:r>
            <a:r>
              <a:rPr lang="en-GB" sz="20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panose="05000000000000000000" pitchFamily="2" charset="2"/>
              </a:rPr>
              <a:t> </a:t>
            </a:r>
            <a:r>
              <a:rPr lang="en-GB" sz="2000" dirty="0" err="1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panose="05000000000000000000" pitchFamily="2" charset="2"/>
              </a:rPr>
              <a:t>ph</a:t>
            </a:r>
            <a:r>
              <a:rPr lang="en-GB" sz="20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panose="05000000000000000000" pitchFamily="2" charset="2"/>
              </a:rPr>
              <a:t>/pixel/pulse) in the same image at the same time (no averaging).</a:t>
            </a:r>
          </a:p>
          <a:p>
            <a:pPr marL="0" lvl="1" indent="0">
              <a:buClr>
                <a:schemeClr val="accent2"/>
              </a:buClr>
              <a:buSzPct val="150000"/>
              <a:buNone/>
            </a:pPr>
            <a:r>
              <a:rPr lang="en-GB" sz="2000" b="1" dirty="0" smtClean="0">
                <a:solidFill>
                  <a:srgbClr val="FD930A"/>
                </a:solidFill>
                <a:sym typeface="Wingdings" panose="05000000000000000000" pitchFamily="2" charset="2"/>
              </a:rPr>
              <a:t>Single Linear Amplifier + ADC</a:t>
            </a:r>
            <a:endParaRPr lang="en-GB" sz="2000" dirty="0">
              <a:solidFill>
                <a:schemeClr val="tx1">
                  <a:lumMod val="90000"/>
                  <a:lumOff val="10000"/>
                </a:schemeClr>
              </a:solidFill>
              <a:latin typeface="Arial" charset="0"/>
              <a:ea typeface="ＭＳ Ｐゴシック" charset="0"/>
              <a:sym typeface="Wingdings" panose="05000000000000000000" pitchFamily="2" charset="2"/>
            </a:endParaRPr>
          </a:p>
          <a:p>
            <a:pPr marL="0" lvl="1" indent="0">
              <a:buClr>
                <a:schemeClr val="accent2"/>
              </a:buClr>
              <a:buSzPct val="150000"/>
              <a:buNone/>
            </a:pPr>
            <a:r>
              <a:rPr lang="en-GB" sz="20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panose="05000000000000000000" pitchFamily="2" charset="2"/>
              </a:rPr>
              <a:t>Adjust output voltage range of amplifier to input of ADC.</a:t>
            </a:r>
          </a:p>
          <a:p>
            <a:pPr marL="0" lvl="1" indent="0">
              <a:buClr>
                <a:schemeClr val="accent2"/>
              </a:buClr>
              <a:buSzPct val="150000"/>
              <a:buNone/>
            </a:pPr>
            <a:r>
              <a:rPr lang="en-US" sz="2000" dirty="0">
                <a:solidFill>
                  <a:srgbClr val="372167"/>
                </a:solidFill>
              </a:rPr>
              <a:t>→ </a:t>
            </a:r>
            <a:r>
              <a:rPr lang="en-US" sz="2000" dirty="0" smtClean="0">
                <a:solidFill>
                  <a:srgbClr val="372167"/>
                </a:solidFill>
              </a:rPr>
              <a:t>equidistant sampling of whole dynamic   </a:t>
            </a:r>
          </a:p>
          <a:p>
            <a:pPr marL="0" lvl="1" indent="0">
              <a:buClr>
                <a:schemeClr val="accent2"/>
              </a:buClr>
              <a:buSzPct val="150000"/>
              <a:buNone/>
            </a:pPr>
            <a:r>
              <a:rPr lang="en-US" sz="2000" dirty="0">
                <a:solidFill>
                  <a:srgbClr val="372167"/>
                </a:solidFill>
              </a:rPr>
              <a:t> </a:t>
            </a:r>
            <a:r>
              <a:rPr lang="en-US" sz="2000" dirty="0" smtClean="0">
                <a:solidFill>
                  <a:srgbClr val="372167"/>
                </a:solidFill>
              </a:rPr>
              <a:t>    range</a:t>
            </a:r>
          </a:p>
          <a:p>
            <a:pPr marL="0" lvl="1" indent="0">
              <a:buClr>
                <a:schemeClr val="accent2"/>
              </a:buClr>
              <a:buSzPct val="150000"/>
              <a:buNone/>
            </a:pPr>
            <a:r>
              <a:rPr lang="en-US" sz="2000" b="1" dirty="0" smtClean="0">
                <a:solidFill>
                  <a:srgbClr val="372167"/>
                </a:solidFill>
                <a:sym typeface="Wingdings" panose="05000000000000000000" pitchFamily="2" charset="2"/>
              </a:rPr>
              <a:t>Example: detect 1 and 10.000 photons</a:t>
            </a:r>
          </a:p>
          <a:p>
            <a:pPr marL="0" lvl="1" indent="0">
              <a:buClr>
                <a:schemeClr val="accent2"/>
              </a:buClr>
              <a:buSzPct val="150000"/>
              <a:buNone/>
            </a:pPr>
            <a:r>
              <a:rPr lang="en-US" sz="2000" dirty="0" smtClean="0">
                <a:solidFill>
                  <a:srgbClr val="372167"/>
                </a:solidFill>
                <a:sym typeface="Wingdings" panose="05000000000000000000" pitchFamily="2" charset="2"/>
              </a:rPr>
              <a:t>Use a 12 Bit ADC </a:t>
            </a:r>
            <a:r>
              <a:rPr lang="en-US" sz="2000" dirty="0">
                <a:solidFill>
                  <a:srgbClr val="372167"/>
                </a:solidFill>
              </a:rPr>
              <a:t>→ </a:t>
            </a:r>
            <a:r>
              <a:rPr lang="en-US" sz="2000" dirty="0" smtClean="0">
                <a:solidFill>
                  <a:srgbClr val="372167"/>
                </a:solidFill>
              </a:rPr>
              <a:t>4096 sampling steps </a:t>
            </a:r>
            <a:endParaRPr lang="en-US" sz="2000" dirty="0" smtClean="0">
              <a:solidFill>
                <a:srgbClr val="372167"/>
              </a:solidFill>
              <a:sym typeface="Wingdings" panose="05000000000000000000" pitchFamily="2" charset="2"/>
            </a:endParaRPr>
          </a:p>
          <a:p>
            <a:pPr marL="0" lvl="1" indent="0">
              <a:buClr>
                <a:schemeClr val="accent2"/>
              </a:buClr>
              <a:buSzPct val="150000"/>
              <a:buNone/>
            </a:pPr>
            <a:r>
              <a:rPr 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Low Intensities</a:t>
            </a:r>
          </a:p>
          <a:p>
            <a:pPr marL="0" lvl="1" indent="0">
              <a:buClr>
                <a:schemeClr val="accent2"/>
              </a:buClr>
              <a:buSzPct val="150000"/>
              <a:buNone/>
            </a:pPr>
            <a:r>
              <a:rPr lang="en-US" sz="2000" dirty="0" smtClean="0">
                <a:solidFill>
                  <a:srgbClr val="372167"/>
                </a:solidFill>
              </a:rPr>
              <a:t>Tune amplifier such that  LSB corresponds to 1 photon and bin width = 1 photon</a:t>
            </a:r>
          </a:p>
          <a:p>
            <a:pPr marL="0" lvl="1" indent="0" algn="ctr">
              <a:buClr>
                <a:schemeClr val="accent2"/>
              </a:buClr>
              <a:buSzPct val="150000"/>
              <a:buNone/>
            </a:pPr>
            <a:r>
              <a:rPr lang="en-US" sz="2000" dirty="0" smtClean="0">
                <a:solidFill>
                  <a:srgbClr val="372167"/>
                </a:solidFill>
              </a:rPr>
              <a:t>→ saturation at max. of 4096 photons</a:t>
            </a:r>
            <a:endParaRPr lang="en-GB" sz="2000" dirty="0" smtClean="0">
              <a:solidFill>
                <a:schemeClr val="tx1">
                  <a:lumMod val="90000"/>
                  <a:lumOff val="10000"/>
                </a:schemeClr>
              </a:solidFill>
              <a:latin typeface="Arial" charset="0"/>
              <a:ea typeface="ＭＳ Ｐゴシック" charset="0"/>
              <a:sym typeface="Wingdings" panose="05000000000000000000" pitchFamily="2" charset="2"/>
            </a:endParaRPr>
          </a:p>
          <a:p>
            <a:pPr marL="0" lvl="1" indent="0">
              <a:buClr>
                <a:schemeClr val="accent2"/>
              </a:buClr>
              <a:buSzPct val="150000"/>
              <a:buNone/>
            </a:pPr>
            <a:endParaRPr lang="en-GB" sz="2000" dirty="0" smtClean="0">
              <a:solidFill>
                <a:schemeClr val="tx1">
                  <a:lumMod val="90000"/>
                  <a:lumOff val="10000"/>
                </a:schemeClr>
              </a:solidFill>
              <a:latin typeface="Arial" charset="0"/>
              <a:ea typeface="ＭＳ Ｐゴシック" charset="0"/>
              <a:sym typeface="Wingdings" panose="05000000000000000000" pitchFamily="2" charset="2"/>
            </a:endParaRPr>
          </a:p>
          <a:p>
            <a:pPr marL="0" lvl="1" indent="0">
              <a:buClr>
                <a:schemeClr val="accent2"/>
              </a:buClr>
              <a:buSzPct val="150000"/>
              <a:buNone/>
            </a:pPr>
            <a:endParaRPr lang="en-US" sz="2000" b="1" dirty="0" smtClean="0">
              <a:solidFill>
                <a:srgbClr val="FD930A"/>
              </a:solidFill>
            </a:endParaRPr>
          </a:p>
          <a:p>
            <a:pPr marL="0" lvl="1" indent="0">
              <a:buClr>
                <a:schemeClr val="accent2"/>
              </a:buClr>
              <a:buSzPct val="150000"/>
              <a:buNone/>
            </a:pPr>
            <a:endParaRPr lang="de-DE" sz="2000" b="1" dirty="0" smtClean="0">
              <a:solidFill>
                <a:srgbClr val="FD930A"/>
              </a:solidFill>
            </a:endParaRPr>
          </a:p>
          <a:p>
            <a:pPr marL="0" lvl="1" indent="0" algn="ctr">
              <a:buClr>
                <a:schemeClr val="accent2"/>
              </a:buClr>
              <a:buSzPct val="150000"/>
              <a:buNone/>
            </a:pPr>
            <a:endParaRPr lang="en-GB" sz="2000" dirty="0" smtClean="0">
              <a:solidFill>
                <a:srgbClr val="000090"/>
              </a:solidFill>
              <a:latin typeface="Arial" charset="0"/>
              <a:ea typeface="ＭＳ Ｐゴシック" charset="0"/>
              <a:sym typeface="Wingdings" panose="05000000000000000000" pitchFamily="2" charset="2"/>
            </a:endParaRPr>
          </a:p>
          <a:p>
            <a:pPr marL="0" lvl="1" indent="0" algn="ctr">
              <a:buClr>
                <a:schemeClr val="accent2"/>
              </a:buClr>
              <a:buSzPct val="150000"/>
              <a:buNone/>
            </a:pPr>
            <a:endParaRPr lang="en-GB" sz="2000" dirty="0">
              <a:solidFill>
                <a:srgbClr val="000090"/>
              </a:solidFill>
              <a:latin typeface="Arial" charset="0"/>
              <a:ea typeface="ＭＳ Ｐゴシック" charset="0"/>
              <a:sym typeface="Wingdings" panose="05000000000000000000" pitchFamily="2" charset="2"/>
            </a:endParaRPr>
          </a:p>
        </p:txBody>
      </p:sp>
      <p:sp>
        <p:nvSpPr>
          <p:cNvPr id="26" name="Freeform 25"/>
          <p:cNvSpPr/>
          <p:nvPr/>
        </p:nvSpPr>
        <p:spPr>
          <a:xfrm>
            <a:off x="14111" y="3467906"/>
            <a:ext cx="8452556" cy="3083632"/>
          </a:xfrm>
          <a:custGeom>
            <a:avLst/>
            <a:gdLst>
              <a:gd name="connsiteX0" fmla="*/ 0 w 8452556"/>
              <a:gd name="connsiteY0" fmla="*/ 327983 h 3083632"/>
              <a:gd name="connsiteX1" fmla="*/ 2413000 w 8452556"/>
              <a:gd name="connsiteY1" fmla="*/ 200983 h 3083632"/>
              <a:gd name="connsiteX2" fmla="*/ 4938889 w 8452556"/>
              <a:gd name="connsiteY2" fmla="*/ 2684538 h 3083632"/>
              <a:gd name="connsiteX3" fmla="*/ 8452556 w 8452556"/>
              <a:gd name="connsiteY3" fmla="*/ 2416427 h 3083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52556" h="3083632">
                <a:moveTo>
                  <a:pt x="0" y="327983"/>
                </a:moveTo>
                <a:cubicBezTo>
                  <a:pt x="794926" y="68103"/>
                  <a:pt x="1589852" y="-191776"/>
                  <a:pt x="2413000" y="200983"/>
                </a:cubicBezTo>
                <a:cubicBezTo>
                  <a:pt x="3236148" y="593742"/>
                  <a:pt x="3932296" y="2315297"/>
                  <a:pt x="4938889" y="2684538"/>
                </a:cubicBezTo>
                <a:cubicBezTo>
                  <a:pt x="5945482" y="3053779"/>
                  <a:pt x="8377297" y="3465353"/>
                  <a:pt x="8452556" y="2416427"/>
                </a:cubicBezTo>
              </a:path>
            </a:pathLst>
          </a:custGeom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Font typeface="Wingdings" pitchFamily="2" charset="2"/>
              <a:buChar char="n"/>
              <a:tabLst/>
            </a:pPr>
            <a:endParaRPr kumimoji="0" lang="en-GB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8" charset="-128"/>
            </a:endParaRPr>
          </a:p>
        </p:txBody>
      </p:sp>
      <p:sp>
        <p:nvSpPr>
          <p:cNvPr id="35" name="Rectangle 15"/>
          <p:cNvSpPr txBox="1">
            <a:spLocks noChangeAspect="1" noChangeArrowheads="1"/>
          </p:cNvSpPr>
          <p:nvPr/>
        </p:nvSpPr>
        <p:spPr bwMode="auto">
          <a:xfrm>
            <a:off x="137460" y="1111026"/>
            <a:ext cx="3616320" cy="317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0" rIns="91440" bIns="45720" numCol="1" anchor="t" anchorCtr="0" compatLnSpc="1">
            <a:prstTxWarp prst="textNoShape">
              <a:avLst/>
            </a:prstTxWarp>
          </a:bodyPr>
          <a:lstStyle>
            <a:lvl1pPr marL="298450" indent="-298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n"/>
              <a:defRPr sz="2400">
                <a:solidFill>
                  <a:schemeClr val="tx2"/>
                </a:solidFill>
                <a:latin typeface="+mn-lt"/>
                <a:ea typeface="+mn-ea"/>
                <a:cs typeface="ＭＳ Ｐゴシック" charset="-128"/>
              </a:defRPr>
            </a:lvl1pPr>
            <a:lvl2pPr marL="558800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400">
                <a:solidFill>
                  <a:schemeClr val="tx2"/>
                </a:solidFill>
                <a:latin typeface="+mn-lt"/>
                <a:ea typeface="+mn-ea"/>
              </a:defRPr>
            </a:lvl2pPr>
            <a:lvl3pPr marL="817563" indent="-2571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charset="2"/>
              <a:buChar char=""/>
              <a:defRPr sz="2400">
                <a:solidFill>
                  <a:schemeClr val="tx2"/>
                </a:solidFill>
                <a:latin typeface="+mn-lt"/>
                <a:ea typeface="+mn-ea"/>
              </a:defRPr>
            </a:lvl3pPr>
            <a:lvl4pPr marL="1077913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charset="2"/>
              <a:buChar char="§"/>
              <a:defRPr sz="2400">
                <a:solidFill>
                  <a:srgbClr val="100F2E"/>
                </a:solidFill>
                <a:latin typeface="+mn-lt"/>
                <a:ea typeface="+mn-ea"/>
              </a:defRPr>
            </a:lvl4pPr>
            <a:lvl5pPr marL="1312863" indent="-223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5pPr>
            <a:lvl6pPr marL="17700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6pPr>
            <a:lvl7pPr marL="22272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7pPr>
            <a:lvl8pPr marL="26844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8pPr>
            <a:lvl9pPr marL="31416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buSzPct val="100000"/>
              <a:buNone/>
            </a:pPr>
            <a:r>
              <a:rPr lang="en-US" sz="1600" b="1" dirty="0" smtClean="0">
                <a:solidFill>
                  <a:srgbClr val="FD930A"/>
                </a:solidFill>
              </a:rPr>
              <a:t>Single Linear Amplifier + ADC</a:t>
            </a:r>
            <a:endParaRPr lang="en-GB" sz="1600" baseline="30000" dirty="0" smtClean="0">
              <a:solidFill>
                <a:srgbClr val="FD930A"/>
              </a:solidFill>
              <a:latin typeface="Arial" charset="0"/>
              <a:ea typeface="ＭＳ Ｐゴシック" charset="0"/>
              <a:sym typeface="Wingdings" charset="0"/>
            </a:endParaRPr>
          </a:p>
        </p:txBody>
      </p:sp>
      <p:sp>
        <p:nvSpPr>
          <p:cNvPr id="2" name="Oval 1"/>
          <p:cNvSpPr/>
          <p:nvPr/>
        </p:nvSpPr>
        <p:spPr bwMode="auto">
          <a:xfrm>
            <a:off x="168079" y="2352915"/>
            <a:ext cx="728346" cy="522870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Font typeface="Wingdings" pitchFamily="2" charset="2"/>
              <a:buChar char="n"/>
              <a:tabLst/>
            </a:pPr>
            <a:endParaRPr kumimoji="0" lang="en-US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8" charset="-128"/>
            </a:endParaRPr>
          </a:p>
        </p:txBody>
      </p:sp>
      <p:cxnSp>
        <p:nvCxnSpPr>
          <p:cNvPr id="49" name="Straight Arrow Connector 48"/>
          <p:cNvCxnSpPr>
            <a:stCxn id="50" idx="2"/>
            <a:endCxn id="2" idx="5"/>
          </p:cNvCxnSpPr>
          <p:nvPr/>
        </p:nvCxnSpPr>
        <p:spPr bwMode="auto">
          <a:xfrm flipH="1" flipV="1">
            <a:off x="789761" y="2799212"/>
            <a:ext cx="3004235" cy="2267477"/>
          </a:xfrm>
          <a:prstGeom prst="straightConnector1">
            <a:avLst/>
          </a:prstGeom>
          <a:noFill/>
          <a:ln w="38100" cap="flat" cmpd="sng" algn="ctr">
            <a:solidFill>
              <a:schemeClr val="folHlink"/>
            </a:solidFill>
            <a:prstDash val="solid"/>
            <a:round/>
            <a:headEnd type="none"/>
            <a:tailEnd type="stealth" w="lg" len="lg"/>
          </a:ln>
          <a:effectLst/>
        </p:spPr>
      </p:cxnSp>
      <p:sp>
        <p:nvSpPr>
          <p:cNvPr id="50" name="Oval 49"/>
          <p:cNvSpPr/>
          <p:nvPr/>
        </p:nvSpPr>
        <p:spPr bwMode="auto">
          <a:xfrm>
            <a:off x="3793996" y="4802209"/>
            <a:ext cx="2014090" cy="528960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Font typeface="Wingdings" pitchFamily="2" charset="2"/>
              <a:buChar char="n"/>
              <a:tabLst/>
            </a:pPr>
            <a:endParaRPr kumimoji="0" lang="en-US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8" charset="-128"/>
            </a:endParaRPr>
          </a:p>
        </p:txBody>
      </p:sp>
      <p:grpSp>
        <p:nvGrpSpPr>
          <p:cNvPr id="52" name="Group 51"/>
          <p:cNvGrpSpPr/>
          <p:nvPr/>
        </p:nvGrpSpPr>
        <p:grpSpPr>
          <a:xfrm>
            <a:off x="-130732" y="1101761"/>
            <a:ext cx="3940537" cy="1904741"/>
            <a:chOff x="-3772455" y="3708476"/>
            <a:chExt cx="3539663" cy="2867312"/>
          </a:xfrm>
        </p:grpSpPr>
        <p:cxnSp>
          <p:nvCxnSpPr>
            <p:cNvPr id="53" name="Straight Connector 52"/>
            <p:cNvCxnSpPr/>
            <p:nvPr/>
          </p:nvCxnSpPr>
          <p:spPr bwMode="auto">
            <a:xfrm flipV="1">
              <a:off x="-3271351" y="4519090"/>
              <a:ext cx="2841814" cy="1560033"/>
            </a:xfrm>
            <a:prstGeom prst="line">
              <a:avLst/>
            </a:prstGeom>
            <a:ln>
              <a:solidFill>
                <a:srgbClr val="008000"/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Freeform 54"/>
            <p:cNvSpPr/>
            <p:nvPr/>
          </p:nvSpPr>
          <p:spPr>
            <a:xfrm>
              <a:off x="-3772455" y="4468262"/>
              <a:ext cx="2977335" cy="1955126"/>
            </a:xfrm>
            <a:custGeom>
              <a:avLst/>
              <a:gdLst>
                <a:gd name="connsiteX0" fmla="*/ 1256486 w 2977335"/>
                <a:gd name="connsiteY0" fmla="*/ 933471 h 1955126"/>
                <a:gd name="connsiteX1" fmla="*/ 2949819 w 2977335"/>
                <a:gd name="connsiteY1" fmla="*/ 30359 h 1955126"/>
                <a:gd name="connsiteX2" fmla="*/ 42930 w 2977335"/>
                <a:gd name="connsiteY2" fmla="*/ 1921248 h 1955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977335" h="1955126">
                  <a:moveTo>
                    <a:pt x="1256486" y="933471"/>
                  </a:moveTo>
                  <a:cubicBezTo>
                    <a:pt x="2204282" y="399600"/>
                    <a:pt x="3152078" y="-134271"/>
                    <a:pt x="2949819" y="30359"/>
                  </a:cubicBezTo>
                  <a:cubicBezTo>
                    <a:pt x="2747560" y="194988"/>
                    <a:pt x="-401570" y="2241100"/>
                    <a:pt x="42930" y="1921248"/>
                  </a:cubicBezTo>
                </a:path>
              </a:pathLst>
            </a:custGeom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GB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cxnSp>
          <p:nvCxnSpPr>
            <p:cNvPr id="56" name="Straight Arrow Connector 55"/>
            <p:cNvCxnSpPr/>
            <p:nvPr/>
          </p:nvCxnSpPr>
          <p:spPr bwMode="auto">
            <a:xfrm>
              <a:off x="-3421903" y="6090355"/>
              <a:ext cx="3189111" cy="28222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57" name="TextBox 56"/>
            <p:cNvSpPr txBox="1"/>
            <p:nvPr/>
          </p:nvSpPr>
          <p:spPr>
            <a:xfrm>
              <a:off x="-3280791" y="6104468"/>
              <a:ext cx="28927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buNone/>
              </a:pPr>
              <a:r>
                <a:rPr lang="en-GB" sz="1400" dirty="0" smtClean="0"/>
                <a:t>Number of Incident Photons </a:t>
              </a:r>
              <a:endParaRPr lang="en-GB" sz="1400" dirty="0"/>
            </a:p>
          </p:txBody>
        </p:sp>
        <p:cxnSp>
          <p:nvCxnSpPr>
            <p:cNvPr id="58" name="Straight Arrow Connector 57"/>
            <p:cNvCxnSpPr/>
            <p:nvPr/>
          </p:nvCxnSpPr>
          <p:spPr bwMode="auto">
            <a:xfrm flipV="1">
              <a:off x="-3269503" y="3945466"/>
              <a:ext cx="2823" cy="2283178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59" name="Freeform 58"/>
            <p:cNvSpPr/>
            <p:nvPr/>
          </p:nvSpPr>
          <p:spPr>
            <a:xfrm>
              <a:off x="-3620055" y="4620662"/>
              <a:ext cx="2977335" cy="1955126"/>
            </a:xfrm>
            <a:custGeom>
              <a:avLst/>
              <a:gdLst>
                <a:gd name="connsiteX0" fmla="*/ 1256486 w 2977335"/>
                <a:gd name="connsiteY0" fmla="*/ 933471 h 1955126"/>
                <a:gd name="connsiteX1" fmla="*/ 2949819 w 2977335"/>
                <a:gd name="connsiteY1" fmla="*/ 30359 h 1955126"/>
                <a:gd name="connsiteX2" fmla="*/ 42930 w 2977335"/>
                <a:gd name="connsiteY2" fmla="*/ 1921248 h 1955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977335" h="1955126">
                  <a:moveTo>
                    <a:pt x="1256486" y="933471"/>
                  </a:moveTo>
                  <a:cubicBezTo>
                    <a:pt x="2204282" y="399600"/>
                    <a:pt x="3152078" y="-134271"/>
                    <a:pt x="2949819" y="30359"/>
                  </a:cubicBezTo>
                  <a:cubicBezTo>
                    <a:pt x="2747560" y="194988"/>
                    <a:pt x="-401570" y="2241100"/>
                    <a:pt x="42930" y="1921248"/>
                  </a:cubicBezTo>
                </a:path>
              </a:pathLst>
            </a:custGeom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GB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 rot="16200000">
              <a:off x="-4658556" y="4756473"/>
              <a:ext cx="2384779" cy="2887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buNone/>
              </a:pPr>
              <a:r>
                <a:rPr lang="en-GB" sz="1400" dirty="0" smtClean="0"/>
                <a:t>Digital Output</a:t>
              </a:r>
              <a:endParaRPr lang="en-GB" sz="1400" dirty="0"/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0" y="4593785"/>
            <a:ext cx="3791130" cy="1904741"/>
            <a:chOff x="-28819" y="1047121"/>
            <a:chExt cx="3513705" cy="2712090"/>
          </a:xfrm>
        </p:grpSpPr>
        <p:sp>
          <p:nvSpPr>
            <p:cNvPr id="62" name="Freeform 61"/>
            <p:cNvSpPr/>
            <p:nvPr/>
          </p:nvSpPr>
          <p:spPr>
            <a:xfrm>
              <a:off x="324560" y="2102555"/>
              <a:ext cx="2969929" cy="1171220"/>
            </a:xfrm>
            <a:custGeom>
              <a:avLst/>
              <a:gdLst>
                <a:gd name="connsiteX0" fmla="*/ 0 w 3922889"/>
                <a:gd name="connsiteY0" fmla="*/ 877902 h 1315573"/>
                <a:gd name="connsiteX1" fmla="*/ 1284111 w 3922889"/>
                <a:gd name="connsiteY1" fmla="*/ 3013 h 1315573"/>
                <a:gd name="connsiteX2" fmla="*/ 2257778 w 3922889"/>
                <a:gd name="connsiteY2" fmla="*/ 1146013 h 1315573"/>
                <a:gd name="connsiteX3" fmla="*/ 3922889 w 3922889"/>
                <a:gd name="connsiteY3" fmla="*/ 793235 h 1315573"/>
                <a:gd name="connsiteX0" fmla="*/ 0 w 3922889"/>
                <a:gd name="connsiteY0" fmla="*/ 1022888 h 1164887"/>
                <a:gd name="connsiteX1" fmla="*/ 1284111 w 3922889"/>
                <a:gd name="connsiteY1" fmla="*/ 147999 h 1164887"/>
                <a:gd name="connsiteX2" fmla="*/ 2610555 w 3922889"/>
                <a:gd name="connsiteY2" fmla="*/ 77444 h 1164887"/>
                <a:gd name="connsiteX3" fmla="*/ 3922889 w 3922889"/>
                <a:gd name="connsiteY3" fmla="*/ 938221 h 1164887"/>
                <a:gd name="connsiteX0" fmla="*/ 0 w 3951112"/>
                <a:gd name="connsiteY0" fmla="*/ 1018841 h 1109698"/>
                <a:gd name="connsiteX1" fmla="*/ 1284111 w 3951112"/>
                <a:gd name="connsiteY1" fmla="*/ 143952 h 1109698"/>
                <a:gd name="connsiteX2" fmla="*/ 2610555 w 3951112"/>
                <a:gd name="connsiteY2" fmla="*/ 73397 h 1109698"/>
                <a:gd name="connsiteX3" fmla="*/ 3951112 w 3951112"/>
                <a:gd name="connsiteY3" fmla="*/ 877730 h 1109698"/>
                <a:gd name="connsiteX0" fmla="*/ 0 w 3951112"/>
                <a:gd name="connsiteY0" fmla="*/ 1029843 h 1029843"/>
                <a:gd name="connsiteX1" fmla="*/ 1284111 w 3951112"/>
                <a:gd name="connsiteY1" fmla="*/ 154954 h 1029843"/>
                <a:gd name="connsiteX2" fmla="*/ 2610555 w 3951112"/>
                <a:gd name="connsiteY2" fmla="*/ 84399 h 1029843"/>
                <a:gd name="connsiteX3" fmla="*/ 2624666 w 3951112"/>
                <a:gd name="connsiteY3" fmla="*/ 56175 h 1029843"/>
                <a:gd name="connsiteX4" fmla="*/ 3951112 w 3951112"/>
                <a:gd name="connsiteY4" fmla="*/ 888732 h 1029843"/>
                <a:gd name="connsiteX0" fmla="*/ 0 w 3951112"/>
                <a:gd name="connsiteY0" fmla="*/ 1030789 h 1030789"/>
                <a:gd name="connsiteX1" fmla="*/ 1284111 w 3951112"/>
                <a:gd name="connsiteY1" fmla="*/ 155900 h 1030789"/>
                <a:gd name="connsiteX2" fmla="*/ 2596444 w 3951112"/>
                <a:gd name="connsiteY2" fmla="*/ 184122 h 1030789"/>
                <a:gd name="connsiteX3" fmla="*/ 2610555 w 3951112"/>
                <a:gd name="connsiteY3" fmla="*/ 85345 h 1030789"/>
                <a:gd name="connsiteX4" fmla="*/ 2624666 w 3951112"/>
                <a:gd name="connsiteY4" fmla="*/ 57121 h 1030789"/>
                <a:gd name="connsiteX5" fmla="*/ 3951112 w 3951112"/>
                <a:gd name="connsiteY5" fmla="*/ 889678 h 1030789"/>
                <a:gd name="connsiteX0" fmla="*/ 0 w 3951112"/>
                <a:gd name="connsiteY0" fmla="*/ 1030789 h 1030789"/>
                <a:gd name="connsiteX1" fmla="*/ 874889 w 3951112"/>
                <a:gd name="connsiteY1" fmla="*/ 339344 h 1030789"/>
                <a:gd name="connsiteX2" fmla="*/ 2596444 w 3951112"/>
                <a:gd name="connsiteY2" fmla="*/ 184122 h 1030789"/>
                <a:gd name="connsiteX3" fmla="*/ 2610555 w 3951112"/>
                <a:gd name="connsiteY3" fmla="*/ 85345 h 1030789"/>
                <a:gd name="connsiteX4" fmla="*/ 2624666 w 3951112"/>
                <a:gd name="connsiteY4" fmla="*/ 57121 h 1030789"/>
                <a:gd name="connsiteX5" fmla="*/ 3951112 w 3951112"/>
                <a:gd name="connsiteY5" fmla="*/ 889678 h 1030789"/>
                <a:gd name="connsiteX0" fmla="*/ 0 w 3951112"/>
                <a:gd name="connsiteY0" fmla="*/ 1030789 h 1030789"/>
                <a:gd name="connsiteX1" fmla="*/ 874889 w 3951112"/>
                <a:gd name="connsiteY1" fmla="*/ 339344 h 1030789"/>
                <a:gd name="connsiteX2" fmla="*/ 2596444 w 3951112"/>
                <a:gd name="connsiteY2" fmla="*/ 184122 h 1030789"/>
                <a:gd name="connsiteX3" fmla="*/ 2610555 w 3951112"/>
                <a:gd name="connsiteY3" fmla="*/ 85345 h 1030789"/>
                <a:gd name="connsiteX4" fmla="*/ 2624666 w 3951112"/>
                <a:gd name="connsiteY4" fmla="*/ 57121 h 1030789"/>
                <a:gd name="connsiteX5" fmla="*/ 3951112 w 3951112"/>
                <a:gd name="connsiteY5" fmla="*/ 889678 h 1030789"/>
                <a:gd name="connsiteX0" fmla="*/ 0 w 3951112"/>
                <a:gd name="connsiteY0" fmla="*/ 1030789 h 1030789"/>
                <a:gd name="connsiteX1" fmla="*/ 804333 w 3951112"/>
                <a:gd name="connsiteY1" fmla="*/ 212344 h 1030789"/>
                <a:gd name="connsiteX2" fmla="*/ 2596444 w 3951112"/>
                <a:gd name="connsiteY2" fmla="*/ 184122 h 1030789"/>
                <a:gd name="connsiteX3" fmla="*/ 2610555 w 3951112"/>
                <a:gd name="connsiteY3" fmla="*/ 85345 h 1030789"/>
                <a:gd name="connsiteX4" fmla="*/ 2624666 w 3951112"/>
                <a:gd name="connsiteY4" fmla="*/ 57121 h 1030789"/>
                <a:gd name="connsiteX5" fmla="*/ 3951112 w 3951112"/>
                <a:gd name="connsiteY5" fmla="*/ 889678 h 1030789"/>
                <a:gd name="connsiteX0" fmla="*/ 0 w 3951112"/>
                <a:gd name="connsiteY0" fmla="*/ 1030789 h 1030789"/>
                <a:gd name="connsiteX1" fmla="*/ 804333 w 3951112"/>
                <a:gd name="connsiteY1" fmla="*/ 212344 h 1030789"/>
                <a:gd name="connsiteX2" fmla="*/ 2596444 w 3951112"/>
                <a:gd name="connsiteY2" fmla="*/ 184122 h 1030789"/>
                <a:gd name="connsiteX3" fmla="*/ 2610555 w 3951112"/>
                <a:gd name="connsiteY3" fmla="*/ 85345 h 1030789"/>
                <a:gd name="connsiteX4" fmla="*/ 2624666 w 3951112"/>
                <a:gd name="connsiteY4" fmla="*/ 57121 h 1030789"/>
                <a:gd name="connsiteX5" fmla="*/ 3951112 w 3951112"/>
                <a:gd name="connsiteY5" fmla="*/ 889678 h 1030789"/>
                <a:gd name="connsiteX0" fmla="*/ 0 w 3951112"/>
                <a:gd name="connsiteY0" fmla="*/ 1030789 h 1030789"/>
                <a:gd name="connsiteX1" fmla="*/ 508000 w 3951112"/>
                <a:gd name="connsiteY1" fmla="*/ 522788 h 1030789"/>
                <a:gd name="connsiteX2" fmla="*/ 2596444 w 3951112"/>
                <a:gd name="connsiteY2" fmla="*/ 184122 h 1030789"/>
                <a:gd name="connsiteX3" fmla="*/ 2610555 w 3951112"/>
                <a:gd name="connsiteY3" fmla="*/ 85345 h 1030789"/>
                <a:gd name="connsiteX4" fmla="*/ 2624666 w 3951112"/>
                <a:gd name="connsiteY4" fmla="*/ 57121 h 1030789"/>
                <a:gd name="connsiteX5" fmla="*/ 3951112 w 3951112"/>
                <a:gd name="connsiteY5" fmla="*/ 889678 h 1030789"/>
                <a:gd name="connsiteX0" fmla="*/ 0 w 3951112"/>
                <a:gd name="connsiteY0" fmla="*/ 1312646 h 1312646"/>
                <a:gd name="connsiteX1" fmla="*/ 508000 w 3951112"/>
                <a:gd name="connsiteY1" fmla="*/ 804645 h 1312646"/>
                <a:gd name="connsiteX2" fmla="*/ 1622777 w 3951112"/>
                <a:gd name="connsiteY2" fmla="*/ 313 h 1312646"/>
                <a:gd name="connsiteX3" fmla="*/ 2610555 w 3951112"/>
                <a:gd name="connsiteY3" fmla="*/ 367202 h 1312646"/>
                <a:gd name="connsiteX4" fmla="*/ 2624666 w 3951112"/>
                <a:gd name="connsiteY4" fmla="*/ 338978 h 1312646"/>
                <a:gd name="connsiteX5" fmla="*/ 3951112 w 3951112"/>
                <a:gd name="connsiteY5" fmla="*/ 1171535 h 1312646"/>
                <a:gd name="connsiteX0" fmla="*/ 0 w 3951112"/>
                <a:gd name="connsiteY0" fmla="*/ 1323852 h 1323852"/>
                <a:gd name="connsiteX1" fmla="*/ 508000 w 3951112"/>
                <a:gd name="connsiteY1" fmla="*/ 815851 h 1323852"/>
                <a:gd name="connsiteX2" fmla="*/ 1241777 w 3951112"/>
                <a:gd name="connsiteY2" fmla="*/ 265519 h 1323852"/>
                <a:gd name="connsiteX3" fmla="*/ 1622777 w 3951112"/>
                <a:gd name="connsiteY3" fmla="*/ 11519 h 1323852"/>
                <a:gd name="connsiteX4" fmla="*/ 2610555 w 3951112"/>
                <a:gd name="connsiteY4" fmla="*/ 378408 h 1323852"/>
                <a:gd name="connsiteX5" fmla="*/ 2624666 w 3951112"/>
                <a:gd name="connsiteY5" fmla="*/ 350184 h 1323852"/>
                <a:gd name="connsiteX6" fmla="*/ 3951112 w 3951112"/>
                <a:gd name="connsiteY6" fmla="*/ 1182741 h 1323852"/>
                <a:gd name="connsiteX0" fmla="*/ 0 w 3951112"/>
                <a:gd name="connsiteY0" fmla="*/ 1323852 h 1323852"/>
                <a:gd name="connsiteX1" fmla="*/ 508000 w 3951112"/>
                <a:gd name="connsiteY1" fmla="*/ 815851 h 1323852"/>
                <a:gd name="connsiteX2" fmla="*/ 1241777 w 3951112"/>
                <a:gd name="connsiteY2" fmla="*/ 265519 h 1323852"/>
                <a:gd name="connsiteX3" fmla="*/ 1622777 w 3951112"/>
                <a:gd name="connsiteY3" fmla="*/ 11519 h 1323852"/>
                <a:gd name="connsiteX4" fmla="*/ 2610555 w 3951112"/>
                <a:gd name="connsiteY4" fmla="*/ 378408 h 1323852"/>
                <a:gd name="connsiteX5" fmla="*/ 2624666 w 3951112"/>
                <a:gd name="connsiteY5" fmla="*/ 350184 h 1323852"/>
                <a:gd name="connsiteX6" fmla="*/ 3951112 w 3951112"/>
                <a:gd name="connsiteY6" fmla="*/ 1182741 h 1323852"/>
                <a:gd name="connsiteX0" fmla="*/ 0 w 3951112"/>
                <a:gd name="connsiteY0" fmla="*/ 1221052 h 1221052"/>
                <a:gd name="connsiteX1" fmla="*/ 508000 w 3951112"/>
                <a:gd name="connsiteY1" fmla="*/ 713051 h 1221052"/>
                <a:gd name="connsiteX2" fmla="*/ 1241777 w 3951112"/>
                <a:gd name="connsiteY2" fmla="*/ 162719 h 1221052"/>
                <a:gd name="connsiteX3" fmla="*/ 2342443 w 3951112"/>
                <a:gd name="connsiteY3" fmla="*/ 21608 h 1221052"/>
                <a:gd name="connsiteX4" fmla="*/ 2610555 w 3951112"/>
                <a:gd name="connsiteY4" fmla="*/ 275608 h 1221052"/>
                <a:gd name="connsiteX5" fmla="*/ 2624666 w 3951112"/>
                <a:gd name="connsiteY5" fmla="*/ 247384 h 1221052"/>
                <a:gd name="connsiteX6" fmla="*/ 3951112 w 3951112"/>
                <a:gd name="connsiteY6" fmla="*/ 1079941 h 1221052"/>
                <a:gd name="connsiteX0" fmla="*/ 0 w 3951112"/>
                <a:gd name="connsiteY0" fmla="*/ 1250639 h 1250639"/>
                <a:gd name="connsiteX1" fmla="*/ 508000 w 3951112"/>
                <a:gd name="connsiteY1" fmla="*/ 742638 h 1250639"/>
                <a:gd name="connsiteX2" fmla="*/ 1157110 w 3951112"/>
                <a:gd name="connsiteY2" fmla="*/ 93529 h 1250639"/>
                <a:gd name="connsiteX3" fmla="*/ 2342443 w 3951112"/>
                <a:gd name="connsiteY3" fmla="*/ 51195 h 1250639"/>
                <a:gd name="connsiteX4" fmla="*/ 2610555 w 3951112"/>
                <a:gd name="connsiteY4" fmla="*/ 305195 h 1250639"/>
                <a:gd name="connsiteX5" fmla="*/ 2624666 w 3951112"/>
                <a:gd name="connsiteY5" fmla="*/ 276971 h 1250639"/>
                <a:gd name="connsiteX6" fmla="*/ 3951112 w 3951112"/>
                <a:gd name="connsiteY6" fmla="*/ 1109528 h 1250639"/>
                <a:gd name="connsiteX0" fmla="*/ 0 w 3951112"/>
                <a:gd name="connsiteY0" fmla="*/ 1221052 h 1221052"/>
                <a:gd name="connsiteX1" fmla="*/ 508000 w 3951112"/>
                <a:gd name="connsiteY1" fmla="*/ 713051 h 1221052"/>
                <a:gd name="connsiteX2" fmla="*/ 1255888 w 3951112"/>
                <a:gd name="connsiteY2" fmla="*/ 162720 h 1221052"/>
                <a:gd name="connsiteX3" fmla="*/ 2342443 w 3951112"/>
                <a:gd name="connsiteY3" fmla="*/ 21608 h 1221052"/>
                <a:gd name="connsiteX4" fmla="*/ 2610555 w 3951112"/>
                <a:gd name="connsiteY4" fmla="*/ 275608 h 1221052"/>
                <a:gd name="connsiteX5" fmla="*/ 2624666 w 3951112"/>
                <a:gd name="connsiteY5" fmla="*/ 247384 h 1221052"/>
                <a:gd name="connsiteX6" fmla="*/ 3951112 w 3951112"/>
                <a:gd name="connsiteY6" fmla="*/ 1079941 h 1221052"/>
                <a:gd name="connsiteX0" fmla="*/ 0 w 3951112"/>
                <a:gd name="connsiteY0" fmla="*/ 1221052 h 1221052"/>
                <a:gd name="connsiteX1" fmla="*/ 508000 w 3951112"/>
                <a:gd name="connsiteY1" fmla="*/ 713051 h 1221052"/>
                <a:gd name="connsiteX2" fmla="*/ 1255888 w 3951112"/>
                <a:gd name="connsiteY2" fmla="*/ 162720 h 1221052"/>
                <a:gd name="connsiteX3" fmla="*/ 2342443 w 3951112"/>
                <a:gd name="connsiteY3" fmla="*/ 21608 h 1221052"/>
                <a:gd name="connsiteX4" fmla="*/ 2610555 w 3951112"/>
                <a:gd name="connsiteY4" fmla="*/ 275608 h 1221052"/>
                <a:gd name="connsiteX5" fmla="*/ 2624666 w 3951112"/>
                <a:gd name="connsiteY5" fmla="*/ 247384 h 1221052"/>
                <a:gd name="connsiteX6" fmla="*/ 3951112 w 3951112"/>
                <a:gd name="connsiteY6" fmla="*/ 1079941 h 1221052"/>
                <a:gd name="connsiteX0" fmla="*/ 0 w 3951112"/>
                <a:gd name="connsiteY0" fmla="*/ 1221052 h 1221052"/>
                <a:gd name="connsiteX1" fmla="*/ 508000 w 3951112"/>
                <a:gd name="connsiteY1" fmla="*/ 713051 h 1221052"/>
                <a:gd name="connsiteX2" fmla="*/ 1255888 w 3951112"/>
                <a:gd name="connsiteY2" fmla="*/ 162720 h 1221052"/>
                <a:gd name="connsiteX3" fmla="*/ 2342443 w 3951112"/>
                <a:gd name="connsiteY3" fmla="*/ 21608 h 1221052"/>
                <a:gd name="connsiteX4" fmla="*/ 2610555 w 3951112"/>
                <a:gd name="connsiteY4" fmla="*/ 275608 h 1221052"/>
                <a:gd name="connsiteX5" fmla="*/ 2624666 w 3951112"/>
                <a:gd name="connsiteY5" fmla="*/ 247384 h 1221052"/>
                <a:gd name="connsiteX6" fmla="*/ 3951112 w 3951112"/>
                <a:gd name="connsiteY6" fmla="*/ 1079941 h 1221052"/>
                <a:gd name="connsiteX0" fmla="*/ 0 w 3951112"/>
                <a:gd name="connsiteY0" fmla="*/ 1229761 h 1229761"/>
                <a:gd name="connsiteX1" fmla="*/ 508000 w 3951112"/>
                <a:gd name="connsiteY1" fmla="*/ 721760 h 1229761"/>
                <a:gd name="connsiteX2" fmla="*/ 1326443 w 3951112"/>
                <a:gd name="connsiteY2" fmla="*/ 129095 h 1229761"/>
                <a:gd name="connsiteX3" fmla="*/ 2342443 w 3951112"/>
                <a:gd name="connsiteY3" fmla="*/ 30317 h 1229761"/>
                <a:gd name="connsiteX4" fmla="*/ 2610555 w 3951112"/>
                <a:gd name="connsiteY4" fmla="*/ 284317 h 1229761"/>
                <a:gd name="connsiteX5" fmla="*/ 2624666 w 3951112"/>
                <a:gd name="connsiteY5" fmla="*/ 256093 h 1229761"/>
                <a:gd name="connsiteX6" fmla="*/ 3951112 w 3951112"/>
                <a:gd name="connsiteY6" fmla="*/ 1088650 h 1229761"/>
                <a:gd name="connsiteX0" fmla="*/ 0 w 3951112"/>
                <a:gd name="connsiteY0" fmla="*/ 1229761 h 1229761"/>
                <a:gd name="connsiteX1" fmla="*/ 508000 w 3951112"/>
                <a:gd name="connsiteY1" fmla="*/ 721760 h 1229761"/>
                <a:gd name="connsiteX2" fmla="*/ 1326443 w 3951112"/>
                <a:gd name="connsiteY2" fmla="*/ 129095 h 1229761"/>
                <a:gd name="connsiteX3" fmla="*/ 2342443 w 3951112"/>
                <a:gd name="connsiteY3" fmla="*/ 30317 h 1229761"/>
                <a:gd name="connsiteX4" fmla="*/ 2610555 w 3951112"/>
                <a:gd name="connsiteY4" fmla="*/ 284317 h 1229761"/>
                <a:gd name="connsiteX5" fmla="*/ 2624666 w 3951112"/>
                <a:gd name="connsiteY5" fmla="*/ 256093 h 1229761"/>
                <a:gd name="connsiteX6" fmla="*/ 3951112 w 3951112"/>
                <a:gd name="connsiteY6" fmla="*/ 1088650 h 1229761"/>
                <a:gd name="connsiteX0" fmla="*/ 0 w 3951112"/>
                <a:gd name="connsiteY0" fmla="*/ 1229761 h 1229761"/>
                <a:gd name="connsiteX1" fmla="*/ 508000 w 3951112"/>
                <a:gd name="connsiteY1" fmla="*/ 721760 h 1229761"/>
                <a:gd name="connsiteX2" fmla="*/ 1326443 w 3951112"/>
                <a:gd name="connsiteY2" fmla="*/ 129095 h 1229761"/>
                <a:gd name="connsiteX3" fmla="*/ 2342443 w 3951112"/>
                <a:gd name="connsiteY3" fmla="*/ 30317 h 1229761"/>
                <a:gd name="connsiteX4" fmla="*/ 2610555 w 3951112"/>
                <a:gd name="connsiteY4" fmla="*/ 284317 h 1229761"/>
                <a:gd name="connsiteX5" fmla="*/ 2624666 w 3951112"/>
                <a:gd name="connsiteY5" fmla="*/ 256093 h 1229761"/>
                <a:gd name="connsiteX6" fmla="*/ 3951112 w 3951112"/>
                <a:gd name="connsiteY6" fmla="*/ 1088650 h 1229761"/>
                <a:gd name="connsiteX0" fmla="*/ 0 w 3951112"/>
                <a:gd name="connsiteY0" fmla="*/ 1303450 h 1303450"/>
                <a:gd name="connsiteX1" fmla="*/ 508000 w 3951112"/>
                <a:gd name="connsiteY1" fmla="*/ 795449 h 1303450"/>
                <a:gd name="connsiteX2" fmla="*/ 1665110 w 3951112"/>
                <a:gd name="connsiteY2" fmla="*/ 61673 h 1303450"/>
                <a:gd name="connsiteX3" fmla="*/ 2342443 w 3951112"/>
                <a:gd name="connsiteY3" fmla="*/ 104006 h 1303450"/>
                <a:gd name="connsiteX4" fmla="*/ 2610555 w 3951112"/>
                <a:gd name="connsiteY4" fmla="*/ 358006 h 1303450"/>
                <a:gd name="connsiteX5" fmla="*/ 2624666 w 3951112"/>
                <a:gd name="connsiteY5" fmla="*/ 329782 h 1303450"/>
                <a:gd name="connsiteX6" fmla="*/ 3951112 w 3951112"/>
                <a:gd name="connsiteY6" fmla="*/ 1162339 h 1303450"/>
                <a:gd name="connsiteX0" fmla="*/ 0 w 3951112"/>
                <a:gd name="connsiteY0" fmla="*/ 1272096 h 1272096"/>
                <a:gd name="connsiteX1" fmla="*/ 508000 w 3951112"/>
                <a:gd name="connsiteY1" fmla="*/ 764095 h 1272096"/>
                <a:gd name="connsiteX2" fmla="*/ 1665110 w 3951112"/>
                <a:gd name="connsiteY2" fmla="*/ 30319 h 1272096"/>
                <a:gd name="connsiteX3" fmla="*/ 2342443 w 3951112"/>
                <a:gd name="connsiteY3" fmla="*/ 72652 h 1272096"/>
                <a:gd name="connsiteX4" fmla="*/ 2610555 w 3951112"/>
                <a:gd name="connsiteY4" fmla="*/ 326652 h 1272096"/>
                <a:gd name="connsiteX5" fmla="*/ 2624666 w 3951112"/>
                <a:gd name="connsiteY5" fmla="*/ 298428 h 1272096"/>
                <a:gd name="connsiteX6" fmla="*/ 3951112 w 3951112"/>
                <a:gd name="connsiteY6" fmla="*/ 1130985 h 1272096"/>
                <a:gd name="connsiteX0" fmla="*/ 0 w 3951112"/>
                <a:gd name="connsiteY0" fmla="*/ 1272096 h 1272096"/>
                <a:gd name="connsiteX1" fmla="*/ 508000 w 3951112"/>
                <a:gd name="connsiteY1" fmla="*/ 764095 h 1272096"/>
                <a:gd name="connsiteX2" fmla="*/ 1665110 w 3951112"/>
                <a:gd name="connsiteY2" fmla="*/ 30319 h 1272096"/>
                <a:gd name="connsiteX3" fmla="*/ 2342443 w 3951112"/>
                <a:gd name="connsiteY3" fmla="*/ 72652 h 1272096"/>
                <a:gd name="connsiteX4" fmla="*/ 2610555 w 3951112"/>
                <a:gd name="connsiteY4" fmla="*/ 326652 h 1272096"/>
                <a:gd name="connsiteX5" fmla="*/ 2624666 w 3951112"/>
                <a:gd name="connsiteY5" fmla="*/ 298428 h 1272096"/>
                <a:gd name="connsiteX6" fmla="*/ 3951112 w 3951112"/>
                <a:gd name="connsiteY6" fmla="*/ 1130985 h 1272096"/>
                <a:gd name="connsiteX0" fmla="*/ 0 w 3951112"/>
                <a:gd name="connsiteY0" fmla="*/ 1272096 h 1272096"/>
                <a:gd name="connsiteX1" fmla="*/ 282221 w 3951112"/>
                <a:gd name="connsiteY1" fmla="*/ 1018097 h 1272096"/>
                <a:gd name="connsiteX2" fmla="*/ 508000 w 3951112"/>
                <a:gd name="connsiteY2" fmla="*/ 764095 h 1272096"/>
                <a:gd name="connsiteX3" fmla="*/ 1665110 w 3951112"/>
                <a:gd name="connsiteY3" fmla="*/ 30319 h 1272096"/>
                <a:gd name="connsiteX4" fmla="*/ 2342443 w 3951112"/>
                <a:gd name="connsiteY4" fmla="*/ 72652 h 1272096"/>
                <a:gd name="connsiteX5" fmla="*/ 2610555 w 3951112"/>
                <a:gd name="connsiteY5" fmla="*/ 326652 h 1272096"/>
                <a:gd name="connsiteX6" fmla="*/ 2624666 w 3951112"/>
                <a:gd name="connsiteY6" fmla="*/ 298428 h 1272096"/>
                <a:gd name="connsiteX7" fmla="*/ 3951112 w 3951112"/>
                <a:gd name="connsiteY7" fmla="*/ 1130985 h 1272096"/>
                <a:gd name="connsiteX0" fmla="*/ 1583486 w 5534598"/>
                <a:gd name="connsiteY0" fmla="*/ 1486664 h 1486664"/>
                <a:gd name="connsiteX1" fmla="*/ 3040 w 5534598"/>
                <a:gd name="connsiteY1" fmla="*/ 4998 h 1486664"/>
                <a:gd name="connsiteX2" fmla="*/ 2091486 w 5534598"/>
                <a:gd name="connsiteY2" fmla="*/ 978663 h 1486664"/>
                <a:gd name="connsiteX3" fmla="*/ 3248596 w 5534598"/>
                <a:gd name="connsiteY3" fmla="*/ 244887 h 1486664"/>
                <a:gd name="connsiteX4" fmla="*/ 3925929 w 5534598"/>
                <a:gd name="connsiteY4" fmla="*/ 287220 h 1486664"/>
                <a:gd name="connsiteX5" fmla="*/ 4194041 w 5534598"/>
                <a:gd name="connsiteY5" fmla="*/ 541220 h 1486664"/>
                <a:gd name="connsiteX6" fmla="*/ 4208152 w 5534598"/>
                <a:gd name="connsiteY6" fmla="*/ 512996 h 1486664"/>
                <a:gd name="connsiteX7" fmla="*/ 5534598 w 5534598"/>
                <a:gd name="connsiteY7" fmla="*/ 1345553 h 1486664"/>
                <a:gd name="connsiteX0" fmla="*/ 0 w 3951112"/>
                <a:gd name="connsiteY0" fmla="*/ 1272096 h 1272096"/>
                <a:gd name="connsiteX1" fmla="*/ 508000 w 3951112"/>
                <a:gd name="connsiteY1" fmla="*/ 764095 h 1272096"/>
                <a:gd name="connsiteX2" fmla="*/ 1665110 w 3951112"/>
                <a:gd name="connsiteY2" fmla="*/ 30319 h 1272096"/>
                <a:gd name="connsiteX3" fmla="*/ 2342443 w 3951112"/>
                <a:gd name="connsiteY3" fmla="*/ 72652 h 1272096"/>
                <a:gd name="connsiteX4" fmla="*/ 2610555 w 3951112"/>
                <a:gd name="connsiteY4" fmla="*/ 326652 h 1272096"/>
                <a:gd name="connsiteX5" fmla="*/ 2624666 w 3951112"/>
                <a:gd name="connsiteY5" fmla="*/ 298428 h 1272096"/>
                <a:gd name="connsiteX6" fmla="*/ 3951112 w 3951112"/>
                <a:gd name="connsiteY6" fmla="*/ 1130985 h 1272096"/>
                <a:gd name="connsiteX0" fmla="*/ 0 w 3951112"/>
                <a:gd name="connsiteY0" fmla="*/ 1272096 h 1272096"/>
                <a:gd name="connsiteX1" fmla="*/ 508000 w 3951112"/>
                <a:gd name="connsiteY1" fmla="*/ 764095 h 1272096"/>
                <a:gd name="connsiteX2" fmla="*/ 1665110 w 3951112"/>
                <a:gd name="connsiteY2" fmla="*/ 30319 h 1272096"/>
                <a:gd name="connsiteX3" fmla="*/ 2342443 w 3951112"/>
                <a:gd name="connsiteY3" fmla="*/ 72652 h 1272096"/>
                <a:gd name="connsiteX4" fmla="*/ 2610555 w 3951112"/>
                <a:gd name="connsiteY4" fmla="*/ 326652 h 1272096"/>
                <a:gd name="connsiteX5" fmla="*/ 2624666 w 3951112"/>
                <a:gd name="connsiteY5" fmla="*/ 298428 h 1272096"/>
                <a:gd name="connsiteX6" fmla="*/ 3951112 w 3951112"/>
                <a:gd name="connsiteY6" fmla="*/ 1130985 h 1272096"/>
                <a:gd name="connsiteX0" fmla="*/ 0 w 3951112"/>
                <a:gd name="connsiteY0" fmla="*/ 1272096 h 1272096"/>
                <a:gd name="connsiteX1" fmla="*/ 508000 w 3951112"/>
                <a:gd name="connsiteY1" fmla="*/ 764095 h 1272096"/>
                <a:gd name="connsiteX2" fmla="*/ 1665110 w 3951112"/>
                <a:gd name="connsiteY2" fmla="*/ 30319 h 1272096"/>
                <a:gd name="connsiteX3" fmla="*/ 2342443 w 3951112"/>
                <a:gd name="connsiteY3" fmla="*/ 72652 h 1272096"/>
                <a:gd name="connsiteX4" fmla="*/ 2610555 w 3951112"/>
                <a:gd name="connsiteY4" fmla="*/ 326652 h 1272096"/>
                <a:gd name="connsiteX5" fmla="*/ 2624666 w 3951112"/>
                <a:gd name="connsiteY5" fmla="*/ 298428 h 1272096"/>
                <a:gd name="connsiteX6" fmla="*/ 3951112 w 3951112"/>
                <a:gd name="connsiteY6" fmla="*/ 1130985 h 1272096"/>
                <a:gd name="connsiteX0" fmla="*/ 0 w 3951112"/>
                <a:gd name="connsiteY0" fmla="*/ 1272096 h 1272096"/>
                <a:gd name="connsiteX1" fmla="*/ 508000 w 3951112"/>
                <a:gd name="connsiteY1" fmla="*/ 764095 h 1272096"/>
                <a:gd name="connsiteX2" fmla="*/ 1665110 w 3951112"/>
                <a:gd name="connsiteY2" fmla="*/ 30319 h 1272096"/>
                <a:gd name="connsiteX3" fmla="*/ 2342443 w 3951112"/>
                <a:gd name="connsiteY3" fmla="*/ 72652 h 1272096"/>
                <a:gd name="connsiteX4" fmla="*/ 2610555 w 3951112"/>
                <a:gd name="connsiteY4" fmla="*/ 326652 h 1272096"/>
                <a:gd name="connsiteX5" fmla="*/ 2624666 w 3951112"/>
                <a:gd name="connsiteY5" fmla="*/ 298428 h 1272096"/>
                <a:gd name="connsiteX6" fmla="*/ 3951112 w 3951112"/>
                <a:gd name="connsiteY6" fmla="*/ 1130985 h 1272096"/>
                <a:gd name="connsiteX0" fmla="*/ 0 w 3951112"/>
                <a:gd name="connsiteY0" fmla="*/ 1272096 h 1272096"/>
                <a:gd name="connsiteX1" fmla="*/ 508000 w 3951112"/>
                <a:gd name="connsiteY1" fmla="*/ 764095 h 1272096"/>
                <a:gd name="connsiteX2" fmla="*/ 1665110 w 3951112"/>
                <a:gd name="connsiteY2" fmla="*/ 30319 h 1272096"/>
                <a:gd name="connsiteX3" fmla="*/ 2342443 w 3951112"/>
                <a:gd name="connsiteY3" fmla="*/ 72652 h 1272096"/>
                <a:gd name="connsiteX4" fmla="*/ 2610555 w 3951112"/>
                <a:gd name="connsiteY4" fmla="*/ 326652 h 1272096"/>
                <a:gd name="connsiteX5" fmla="*/ 2624666 w 3951112"/>
                <a:gd name="connsiteY5" fmla="*/ 298428 h 1272096"/>
                <a:gd name="connsiteX6" fmla="*/ 3951112 w 3951112"/>
                <a:gd name="connsiteY6" fmla="*/ 1130985 h 1272096"/>
                <a:gd name="connsiteX0" fmla="*/ 0 w 3951112"/>
                <a:gd name="connsiteY0" fmla="*/ 1272096 h 1272096"/>
                <a:gd name="connsiteX1" fmla="*/ 508000 w 3951112"/>
                <a:gd name="connsiteY1" fmla="*/ 764095 h 1272096"/>
                <a:gd name="connsiteX2" fmla="*/ 1665110 w 3951112"/>
                <a:gd name="connsiteY2" fmla="*/ 30319 h 1272096"/>
                <a:gd name="connsiteX3" fmla="*/ 2342443 w 3951112"/>
                <a:gd name="connsiteY3" fmla="*/ 72652 h 1272096"/>
                <a:gd name="connsiteX4" fmla="*/ 2610555 w 3951112"/>
                <a:gd name="connsiteY4" fmla="*/ 326652 h 1272096"/>
                <a:gd name="connsiteX5" fmla="*/ 2624666 w 3951112"/>
                <a:gd name="connsiteY5" fmla="*/ 298428 h 1272096"/>
                <a:gd name="connsiteX6" fmla="*/ 3951112 w 3951112"/>
                <a:gd name="connsiteY6" fmla="*/ 1130985 h 1272096"/>
                <a:gd name="connsiteX0" fmla="*/ 0 w 3951112"/>
                <a:gd name="connsiteY0" fmla="*/ 1218008 h 1218008"/>
                <a:gd name="connsiteX1" fmla="*/ 508000 w 3951112"/>
                <a:gd name="connsiteY1" fmla="*/ 710007 h 1218008"/>
                <a:gd name="connsiteX2" fmla="*/ 1608665 w 3951112"/>
                <a:gd name="connsiteY2" fmla="*/ 117342 h 1218008"/>
                <a:gd name="connsiteX3" fmla="*/ 2342443 w 3951112"/>
                <a:gd name="connsiteY3" fmla="*/ 18564 h 1218008"/>
                <a:gd name="connsiteX4" fmla="*/ 2610555 w 3951112"/>
                <a:gd name="connsiteY4" fmla="*/ 272564 h 1218008"/>
                <a:gd name="connsiteX5" fmla="*/ 2624666 w 3951112"/>
                <a:gd name="connsiteY5" fmla="*/ 244340 h 1218008"/>
                <a:gd name="connsiteX6" fmla="*/ 3951112 w 3951112"/>
                <a:gd name="connsiteY6" fmla="*/ 1076897 h 1218008"/>
                <a:gd name="connsiteX0" fmla="*/ 0 w 3951112"/>
                <a:gd name="connsiteY0" fmla="*/ 1218008 h 1218008"/>
                <a:gd name="connsiteX1" fmla="*/ 508000 w 3951112"/>
                <a:gd name="connsiteY1" fmla="*/ 710007 h 1218008"/>
                <a:gd name="connsiteX2" fmla="*/ 1608665 w 3951112"/>
                <a:gd name="connsiteY2" fmla="*/ 117342 h 1218008"/>
                <a:gd name="connsiteX3" fmla="*/ 2342443 w 3951112"/>
                <a:gd name="connsiteY3" fmla="*/ 18564 h 1218008"/>
                <a:gd name="connsiteX4" fmla="*/ 2610555 w 3951112"/>
                <a:gd name="connsiteY4" fmla="*/ 272564 h 1218008"/>
                <a:gd name="connsiteX5" fmla="*/ 3951112 w 3951112"/>
                <a:gd name="connsiteY5" fmla="*/ 1076897 h 1218008"/>
                <a:gd name="connsiteX0" fmla="*/ 0 w 3951112"/>
                <a:gd name="connsiteY0" fmla="*/ 1129833 h 1129833"/>
                <a:gd name="connsiteX1" fmla="*/ 508000 w 3951112"/>
                <a:gd name="connsiteY1" fmla="*/ 621832 h 1129833"/>
                <a:gd name="connsiteX2" fmla="*/ 1608665 w 3951112"/>
                <a:gd name="connsiteY2" fmla="*/ 29167 h 1129833"/>
                <a:gd name="connsiteX3" fmla="*/ 2610555 w 3951112"/>
                <a:gd name="connsiteY3" fmla="*/ 184389 h 1129833"/>
                <a:gd name="connsiteX4" fmla="*/ 3951112 w 3951112"/>
                <a:gd name="connsiteY4" fmla="*/ 988722 h 1129833"/>
                <a:gd name="connsiteX0" fmla="*/ 0 w 3951112"/>
                <a:gd name="connsiteY0" fmla="*/ 1132648 h 1132648"/>
                <a:gd name="connsiteX1" fmla="*/ 508000 w 3951112"/>
                <a:gd name="connsiteY1" fmla="*/ 624647 h 1132648"/>
                <a:gd name="connsiteX2" fmla="*/ 1608665 w 3951112"/>
                <a:gd name="connsiteY2" fmla="*/ 31982 h 1132648"/>
                <a:gd name="connsiteX3" fmla="*/ 2610555 w 3951112"/>
                <a:gd name="connsiteY3" fmla="*/ 187204 h 1132648"/>
                <a:gd name="connsiteX4" fmla="*/ 3951112 w 3951112"/>
                <a:gd name="connsiteY4" fmla="*/ 991537 h 1132648"/>
                <a:gd name="connsiteX0" fmla="*/ 0 w 4064001"/>
                <a:gd name="connsiteY0" fmla="*/ 1293038 h 1293038"/>
                <a:gd name="connsiteX1" fmla="*/ 508000 w 4064001"/>
                <a:gd name="connsiteY1" fmla="*/ 785037 h 1293038"/>
                <a:gd name="connsiteX2" fmla="*/ 1608665 w 4064001"/>
                <a:gd name="connsiteY2" fmla="*/ 192372 h 1293038"/>
                <a:gd name="connsiteX3" fmla="*/ 2610555 w 4064001"/>
                <a:gd name="connsiteY3" fmla="*/ 347594 h 1293038"/>
                <a:gd name="connsiteX4" fmla="*/ 4064001 w 4064001"/>
                <a:gd name="connsiteY4" fmla="*/ 37149 h 1293038"/>
                <a:gd name="connsiteX0" fmla="*/ 0 w 4064001"/>
                <a:gd name="connsiteY0" fmla="*/ 1328860 h 1328860"/>
                <a:gd name="connsiteX1" fmla="*/ 508000 w 4064001"/>
                <a:gd name="connsiteY1" fmla="*/ 820859 h 1328860"/>
                <a:gd name="connsiteX2" fmla="*/ 1608665 w 4064001"/>
                <a:gd name="connsiteY2" fmla="*/ 228194 h 1328860"/>
                <a:gd name="connsiteX3" fmla="*/ 2610555 w 4064001"/>
                <a:gd name="connsiteY3" fmla="*/ 101194 h 1328860"/>
                <a:gd name="connsiteX4" fmla="*/ 4064001 w 4064001"/>
                <a:gd name="connsiteY4" fmla="*/ 72971 h 1328860"/>
                <a:gd name="connsiteX0" fmla="*/ 0 w 4064001"/>
                <a:gd name="connsiteY0" fmla="*/ 1255889 h 1255889"/>
                <a:gd name="connsiteX1" fmla="*/ 508000 w 4064001"/>
                <a:gd name="connsiteY1" fmla="*/ 747888 h 1255889"/>
                <a:gd name="connsiteX2" fmla="*/ 1608665 w 4064001"/>
                <a:gd name="connsiteY2" fmla="*/ 155223 h 1255889"/>
                <a:gd name="connsiteX3" fmla="*/ 2610555 w 4064001"/>
                <a:gd name="connsiteY3" fmla="*/ 28223 h 1255889"/>
                <a:gd name="connsiteX4" fmla="*/ 4064001 w 4064001"/>
                <a:gd name="connsiteY4" fmla="*/ 0 h 1255889"/>
                <a:gd name="connsiteX0" fmla="*/ 0 w 4064001"/>
                <a:gd name="connsiteY0" fmla="*/ 1255889 h 1255889"/>
                <a:gd name="connsiteX1" fmla="*/ 508000 w 4064001"/>
                <a:gd name="connsiteY1" fmla="*/ 747888 h 1255889"/>
                <a:gd name="connsiteX2" fmla="*/ 1608665 w 4064001"/>
                <a:gd name="connsiteY2" fmla="*/ 155223 h 1255889"/>
                <a:gd name="connsiteX3" fmla="*/ 2610555 w 4064001"/>
                <a:gd name="connsiteY3" fmla="*/ 28223 h 1255889"/>
                <a:gd name="connsiteX4" fmla="*/ 4064001 w 4064001"/>
                <a:gd name="connsiteY4" fmla="*/ 0 h 1255889"/>
                <a:gd name="connsiteX0" fmla="*/ 0 w 4064001"/>
                <a:gd name="connsiteY0" fmla="*/ 1255889 h 1255889"/>
                <a:gd name="connsiteX1" fmla="*/ 508000 w 4064001"/>
                <a:gd name="connsiteY1" fmla="*/ 747888 h 1255889"/>
                <a:gd name="connsiteX2" fmla="*/ 1608665 w 4064001"/>
                <a:gd name="connsiteY2" fmla="*/ 155223 h 1255889"/>
                <a:gd name="connsiteX3" fmla="*/ 2610555 w 4064001"/>
                <a:gd name="connsiteY3" fmla="*/ 28223 h 1255889"/>
                <a:gd name="connsiteX4" fmla="*/ 4064001 w 4064001"/>
                <a:gd name="connsiteY4" fmla="*/ 0 h 1255889"/>
                <a:gd name="connsiteX0" fmla="*/ 0 w 4064001"/>
                <a:gd name="connsiteY0" fmla="*/ 1255889 h 1255889"/>
                <a:gd name="connsiteX1" fmla="*/ 508000 w 4064001"/>
                <a:gd name="connsiteY1" fmla="*/ 747888 h 1255889"/>
                <a:gd name="connsiteX2" fmla="*/ 1608665 w 4064001"/>
                <a:gd name="connsiteY2" fmla="*/ 155223 h 1255889"/>
                <a:gd name="connsiteX3" fmla="*/ 2610555 w 4064001"/>
                <a:gd name="connsiteY3" fmla="*/ 28223 h 1255889"/>
                <a:gd name="connsiteX4" fmla="*/ 4064001 w 4064001"/>
                <a:gd name="connsiteY4" fmla="*/ 0 h 1255889"/>
                <a:gd name="connsiteX0" fmla="*/ 0 w 4064001"/>
                <a:gd name="connsiteY0" fmla="*/ 1255889 h 1255889"/>
                <a:gd name="connsiteX1" fmla="*/ 508000 w 4064001"/>
                <a:gd name="connsiteY1" fmla="*/ 747888 h 1255889"/>
                <a:gd name="connsiteX2" fmla="*/ 1608665 w 4064001"/>
                <a:gd name="connsiteY2" fmla="*/ 155223 h 1255889"/>
                <a:gd name="connsiteX3" fmla="*/ 2610555 w 4064001"/>
                <a:gd name="connsiteY3" fmla="*/ 28223 h 1255889"/>
                <a:gd name="connsiteX4" fmla="*/ 4064001 w 4064001"/>
                <a:gd name="connsiteY4" fmla="*/ 0 h 1255889"/>
                <a:gd name="connsiteX0" fmla="*/ 0 w 4064001"/>
                <a:gd name="connsiteY0" fmla="*/ 1326444 h 1326444"/>
                <a:gd name="connsiteX1" fmla="*/ 508000 w 4064001"/>
                <a:gd name="connsiteY1" fmla="*/ 818443 h 1326444"/>
                <a:gd name="connsiteX2" fmla="*/ 1608665 w 4064001"/>
                <a:gd name="connsiteY2" fmla="*/ 225778 h 1326444"/>
                <a:gd name="connsiteX3" fmla="*/ 2624666 w 4064001"/>
                <a:gd name="connsiteY3" fmla="*/ 0 h 1326444"/>
                <a:gd name="connsiteX4" fmla="*/ 4064001 w 4064001"/>
                <a:gd name="connsiteY4" fmla="*/ 70555 h 1326444"/>
                <a:gd name="connsiteX0" fmla="*/ 0 w 4064001"/>
                <a:gd name="connsiteY0" fmla="*/ 1329134 h 1329134"/>
                <a:gd name="connsiteX1" fmla="*/ 508000 w 4064001"/>
                <a:gd name="connsiteY1" fmla="*/ 821133 h 1329134"/>
                <a:gd name="connsiteX2" fmla="*/ 1523998 w 4064001"/>
                <a:gd name="connsiteY2" fmla="*/ 172023 h 1329134"/>
                <a:gd name="connsiteX3" fmla="*/ 2624666 w 4064001"/>
                <a:gd name="connsiteY3" fmla="*/ 2690 h 1329134"/>
                <a:gd name="connsiteX4" fmla="*/ 4064001 w 4064001"/>
                <a:gd name="connsiteY4" fmla="*/ 73245 h 1329134"/>
                <a:gd name="connsiteX0" fmla="*/ 0 w 4120446"/>
                <a:gd name="connsiteY0" fmla="*/ 1377049 h 1377049"/>
                <a:gd name="connsiteX1" fmla="*/ 508000 w 4120446"/>
                <a:gd name="connsiteY1" fmla="*/ 869048 h 1377049"/>
                <a:gd name="connsiteX2" fmla="*/ 1523998 w 4120446"/>
                <a:gd name="connsiteY2" fmla="*/ 219938 h 1377049"/>
                <a:gd name="connsiteX3" fmla="*/ 2624666 w 4120446"/>
                <a:gd name="connsiteY3" fmla="*/ 50605 h 1377049"/>
                <a:gd name="connsiteX4" fmla="*/ 4120446 w 4120446"/>
                <a:gd name="connsiteY4" fmla="*/ 8271 h 1377049"/>
                <a:gd name="connsiteX0" fmla="*/ 0 w 4120446"/>
                <a:gd name="connsiteY0" fmla="*/ 1410947 h 1410947"/>
                <a:gd name="connsiteX1" fmla="*/ 508000 w 4120446"/>
                <a:gd name="connsiteY1" fmla="*/ 902946 h 1410947"/>
                <a:gd name="connsiteX2" fmla="*/ 1523998 w 4120446"/>
                <a:gd name="connsiteY2" fmla="*/ 253836 h 1410947"/>
                <a:gd name="connsiteX3" fmla="*/ 2596443 w 4120446"/>
                <a:gd name="connsiteY3" fmla="*/ 13947 h 1410947"/>
                <a:gd name="connsiteX4" fmla="*/ 4120446 w 4120446"/>
                <a:gd name="connsiteY4" fmla="*/ 42169 h 1410947"/>
                <a:gd name="connsiteX0" fmla="*/ 0 w 4120446"/>
                <a:gd name="connsiteY0" fmla="*/ 1449457 h 1449457"/>
                <a:gd name="connsiteX1" fmla="*/ 508000 w 4120446"/>
                <a:gd name="connsiteY1" fmla="*/ 941456 h 1449457"/>
                <a:gd name="connsiteX2" fmla="*/ 1523998 w 4120446"/>
                <a:gd name="connsiteY2" fmla="*/ 292346 h 1449457"/>
                <a:gd name="connsiteX3" fmla="*/ 2596443 w 4120446"/>
                <a:gd name="connsiteY3" fmla="*/ 52457 h 1449457"/>
                <a:gd name="connsiteX4" fmla="*/ 4120446 w 4120446"/>
                <a:gd name="connsiteY4" fmla="*/ 10124 h 1449457"/>
                <a:gd name="connsiteX0" fmla="*/ 0 w 4120446"/>
                <a:gd name="connsiteY0" fmla="*/ 1449457 h 1449457"/>
                <a:gd name="connsiteX1" fmla="*/ 508000 w 4120446"/>
                <a:gd name="connsiteY1" fmla="*/ 941456 h 1449457"/>
                <a:gd name="connsiteX2" fmla="*/ 1523998 w 4120446"/>
                <a:gd name="connsiteY2" fmla="*/ 292346 h 1449457"/>
                <a:gd name="connsiteX3" fmla="*/ 2596443 w 4120446"/>
                <a:gd name="connsiteY3" fmla="*/ 52457 h 1449457"/>
                <a:gd name="connsiteX4" fmla="*/ 4120446 w 4120446"/>
                <a:gd name="connsiteY4" fmla="*/ 10124 h 1449457"/>
                <a:gd name="connsiteX0" fmla="*/ 0 w 4120446"/>
                <a:gd name="connsiteY0" fmla="*/ 1449457 h 1449457"/>
                <a:gd name="connsiteX1" fmla="*/ 508000 w 4120446"/>
                <a:gd name="connsiteY1" fmla="*/ 941456 h 1449457"/>
                <a:gd name="connsiteX2" fmla="*/ 1523998 w 4120446"/>
                <a:gd name="connsiteY2" fmla="*/ 292346 h 1449457"/>
                <a:gd name="connsiteX3" fmla="*/ 2596443 w 4120446"/>
                <a:gd name="connsiteY3" fmla="*/ 52457 h 1449457"/>
                <a:gd name="connsiteX4" fmla="*/ 4120446 w 4120446"/>
                <a:gd name="connsiteY4" fmla="*/ 10124 h 1449457"/>
                <a:gd name="connsiteX0" fmla="*/ 0 w 4120446"/>
                <a:gd name="connsiteY0" fmla="*/ 1449457 h 1449457"/>
                <a:gd name="connsiteX1" fmla="*/ 508000 w 4120446"/>
                <a:gd name="connsiteY1" fmla="*/ 941456 h 1449457"/>
                <a:gd name="connsiteX2" fmla="*/ 1523998 w 4120446"/>
                <a:gd name="connsiteY2" fmla="*/ 292346 h 1449457"/>
                <a:gd name="connsiteX3" fmla="*/ 2596443 w 4120446"/>
                <a:gd name="connsiteY3" fmla="*/ 52457 h 1449457"/>
                <a:gd name="connsiteX4" fmla="*/ 4120446 w 4120446"/>
                <a:gd name="connsiteY4" fmla="*/ 10124 h 1449457"/>
                <a:gd name="connsiteX0" fmla="*/ 0 w 4120446"/>
                <a:gd name="connsiteY0" fmla="*/ 1452447 h 1452447"/>
                <a:gd name="connsiteX1" fmla="*/ 508000 w 4120446"/>
                <a:gd name="connsiteY1" fmla="*/ 944446 h 1452447"/>
                <a:gd name="connsiteX2" fmla="*/ 1340553 w 4120446"/>
                <a:gd name="connsiteY2" fmla="*/ 380003 h 1452447"/>
                <a:gd name="connsiteX3" fmla="*/ 2596443 w 4120446"/>
                <a:gd name="connsiteY3" fmla="*/ 55447 h 1452447"/>
                <a:gd name="connsiteX4" fmla="*/ 4120446 w 4120446"/>
                <a:gd name="connsiteY4" fmla="*/ 13114 h 1452447"/>
                <a:gd name="connsiteX0" fmla="*/ 0 w 4600224"/>
                <a:gd name="connsiteY0" fmla="*/ 1501526 h 1501526"/>
                <a:gd name="connsiteX1" fmla="*/ 508000 w 4600224"/>
                <a:gd name="connsiteY1" fmla="*/ 993525 h 1501526"/>
                <a:gd name="connsiteX2" fmla="*/ 1340553 w 4600224"/>
                <a:gd name="connsiteY2" fmla="*/ 429082 h 1501526"/>
                <a:gd name="connsiteX3" fmla="*/ 2596443 w 4600224"/>
                <a:gd name="connsiteY3" fmla="*/ 104526 h 1501526"/>
                <a:gd name="connsiteX4" fmla="*/ 4600224 w 4600224"/>
                <a:gd name="connsiteY4" fmla="*/ 5748 h 1501526"/>
                <a:gd name="connsiteX0" fmla="*/ 0 w 4600224"/>
                <a:gd name="connsiteY0" fmla="*/ 1501526 h 1501526"/>
                <a:gd name="connsiteX1" fmla="*/ 508000 w 4600224"/>
                <a:gd name="connsiteY1" fmla="*/ 993525 h 1501526"/>
                <a:gd name="connsiteX2" fmla="*/ 1340553 w 4600224"/>
                <a:gd name="connsiteY2" fmla="*/ 429082 h 1501526"/>
                <a:gd name="connsiteX3" fmla="*/ 2596443 w 4600224"/>
                <a:gd name="connsiteY3" fmla="*/ 104526 h 1501526"/>
                <a:gd name="connsiteX4" fmla="*/ 4600224 w 4600224"/>
                <a:gd name="connsiteY4" fmla="*/ 5748 h 1501526"/>
                <a:gd name="connsiteX0" fmla="*/ 0 w 4600224"/>
                <a:gd name="connsiteY0" fmla="*/ 1501526 h 1501526"/>
                <a:gd name="connsiteX1" fmla="*/ 508000 w 4600224"/>
                <a:gd name="connsiteY1" fmla="*/ 993525 h 1501526"/>
                <a:gd name="connsiteX2" fmla="*/ 1340553 w 4600224"/>
                <a:gd name="connsiteY2" fmla="*/ 429082 h 1501526"/>
                <a:gd name="connsiteX3" fmla="*/ 2596443 w 4600224"/>
                <a:gd name="connsiteY3" fmla="*/ 104526 h 1501526"/>
                <a:gd name="connsiteX4" fmla="*/ 4600224 w 4600224"/>
                <a:gd name="connsiteY4" fmla="*/ 5748 h 1501526"/>
                <a:gd name="connsiteX0" fmla="*/ 0 w 4614335"/>
                <a:gd name="connsiteY0" fmla="*/ 1569546 h 1569546"/>
                <a:gd name="connsiteX1" fmla="*/ 508000 w 4614335"/>
                <a:gd name="connsiteY1" fmla="*/ 1061545 h 1569546"/>
                <a:gd name="connsiteX2" fmla="*/ 1340553 w 4614335"/>
                <a:gd name="connsiteY2" fmla="*/ 497102 h 1569546"/>
                <a:gd name="connsiteX3" fmla="*/ 2596443 w 4614335"/>
                <a:gd name="connsiteY3" fmla="*/ 172546 h 1569546"/>
                <a:gd name="connsiteX4" fmla="*/ 4614335 w 4614335"/>
                <a:gd name="connsiteY4" fmla="*/ 3213 h 1569546"/>
                <a:gd name="connsiteX0" fmla="*/ 0 w 4614335"/>
                <a:gd name="connsiteY0" fmla="*/ 1566333 h 1566333"/>
                <a:gd name="connsiteX1" fmla="*/ 508000 w 4614335"/>
                <a:gd name="connsiteY1" fmla="*/ 1058332 h 1566333"/>
                <a:gd name="connsiteX2" fmla="*/ 1340553 w 4614335"/>
                <a:gd name="connsiteY2" fmla="*/ 493889 h 1566333"/>
                <a:gd name="connsiteX3" fmla="*/ 2596443 w 4614335"/>
                <a:gd name="connsiteY3" fmla="*/ 169333 h 1566333"/>
                <a:gd name="connsiteX4" fmla="*/ 4614335 w 4614335"/>
                <a:gd name="connsiteY4" fmla="*/ 0 h 1566333"/>
                <a:gd name="connsiteX0" fmla="*/ 0 w 4614335"/>
                <a:gd name="connsiteY0" fmla="*/ 1566333 h 1566333"/>
                <a:gd name="connsiteX1" fmla="*/ 508000 w 4614335"/>
                <a:gd name="connsiteY1" fmla="*/ 1058332 h 1566333"/>
                <a:gd name="connsiteX2" fmla="*/ 1269998 w 4614335"/>
                <a:gd name="connsiteY2" fmla="*/ 451555 h 1566333"/>
                <a:gd name="connsiteX3" fmla="*/ 2596443 w 4614335"/>
                <a:gd name="connsiteY3" fmla="*/ 169333 h 1566333"/>
                <a:gd name="connsiteX4" fmla="*/ 4614335 w 4614335"/>
                <a:gd name="connsiteY4" fmla="*/ 0 h 1566333"/>
                <a:gd name="connsiteX0" fmla="*/ 0 w 4614335"/>
                <a:gd name="connsiteY0" fmla="*/ 1566333 h 1566333"/>
                <a:gd name="connsiteX1" fmla="*/ 451555 w 4614335"/>
                <a:gd name="connsiteY1" fmla="*/ 1001888 h 1566333"/>
                <a:gd name="connsiteX2" fmla="*/ 1269998 w 4614335"/>
                <a:gd name="connsiteY2" fmla="*/ 451555 h 1566333"/>
                <a:gd name="connsiteX3" fmla="*/ 2596443 w 4614335"/>
                <a:gd name="connsiteY3" fmla="*/ 169333 h 1566333"/>
                <a:gd name="connsiteX4" fmla="*/ 4614335 w 4614335"/>
                <a:gd name="connsiteY4" fmla="*/ 0 h 1566333"/>
                <a:gd name="connsiteX0" fmla="*/ 0 w 4614335"/>
                <a:gd name="connsiteY0" fmla="*/ 1566333 h 1566333"/>
                <a:gd name="connsiteX1" fmla="*/ 451555 w 4614335"/>
                <a:gd name="connsiteY1" fmla="*/ 1001888 h 1566333"/>
                <a:gd name="connsiteX2" fmla="*/ 1269998 w 4614335"/>
                <a:gd name="connsiteY2" fmla="*/ 451555 h 1566333"/>
                <a:gd name="connsiteX3" fmla="*/ 2596443 w 4614335"/>
                <a:gd name="connsiteY3" fmla="*/ 98778 h 1566333"/>
                <a:gd name="connsiteX4" fmla="*/ 4614335 w 4614335"/>
                <a:gd name="connsiteY4" fmla="*/ 0 h 1566333"/>
                <a:gd name="connsiteX0" fmla="*/ 0 w 4614335"/>
                <a:gd name="connsiteY0" fmla="*/ 1566333 h 1566333"/>
                <a:gd name="connsiteX1" fmla="*/ 451555 w 4614335"/>
                <a:gd name="connsiteY1" fmla="*/ 1001888 h 1566333"/>
                <a:gd name="connsiteX2" fmla="*/ 1456813 w 4614335"/>
                <a:gd name="connsiteY2" fmla="*/ 502632 h 1566333"/>
                <a:gd name="connsiteX3" fmla="*/ 2596443 w 4614335"/>
                <a:gd name="connsiteY3" fmla="*/ 98778 h 1566333"/>
                <a:gd name="connsiteX4" fmla="*/ 4614335 w 4614335"/>
                <a:gd name="connsiteY4" fmla="*/ 0 h 1566333"/>
                <a:gd name="connsiteX0" fmla="*/ 0 w 4614335"/>
                <a:gd name="connsiteY0" fmla="*/ 1566333 h 1566333"/>
                <a:gd name="connsiteX1" fmla="*/ 451555 w 4614335"/>
                <a:gd name="connsiteY1" fmla="*/ 1001888 h 1566333"/>
                <a:gd name="connsiteX2" fmla="*/ 1456813 w 4614335"/>
                <a:gd name="connsiteY2" fmla="*/ 502632 h 1566333"/>
                <a:gd name="connsiteX3" fmla="*/ 2801940 w 4614335"/>
                <a:gd name="connsiteY3" fmla="*/ 269032 h 1566333"/>
                <a:gd name="connsiteX4" fmla="*/ 4614335 w 4614335"/>
                <a:gd name="connsiteY4" fmla="*/ 0 h 1566333"/>
                <a:gd name="connsiteX0" fmla="*/ 0 w 4670379"/>
                <a:gd name="connsiteY0" fmla="*/ 1396079 h 1396079"/>
                <a:gd name="connsiteX1" fmla="*/ 451555 w 4670379"/>
                <a:gd name="connsiteY1" fmla="*/ 831634 h 1396079"/>
                <a:gd name="connsiteX2" fmla="*/ 1456813 w 4670379"/>
                <a:gd name="connsiteY2" fmla="*/ 332378 h 1396079"/>
                <a:gd name="connsiteX3" fmla="*/ 2801940 w 4670379"/>
                <a:gd name="connsiteY3" fmla="*/ 98778 h 1396079"/>
                <a:gd name="connsiteX4" fmla="*/ 4670379 w 4670379"/>
                <a:gd name="connsiteY4" fmla="*/ 0 h 1396079"/>
                <a:gd name="connsiteX0" fmla="*/ 0 w 4390156"/>
                <a:gd name="connsiteY0" fmla="*/ 1413104 h 1413104"/>
                <a:gd name="connsiteX1" fmla="*/ 451555 w 4390156"/>
                <a:gd name="connsiteY1" fmla="*/ 848659 h 1413104"/>
                <a:gd name="connsiteX2" fmla="*/ 1456813 w 4390156"/>
                <a:gd name="connsiteY2" fmla="*/ 349403 h 1413104"/>
                <a:gd name="connsiteX3" fmla="*/ 2801940 w 4390156"/>
                <a:gd name="connsiteY3" fmla="*/ 115803 h 1413104"/>
                <a:gd name="connsiteX4" fmla="*/ 4390156 w 4390156"/>
                <a:gd name="connsiteY4" fmla="*/ 0 h 1413104"/>
                <a:gd name="connsiteX0" fmla="*/ 0 w 4390156"/>
                <a:gd name="connsiteY0" fmla="*/ 1413104 h 1413104"/>
                <a:gd name="connsiteX1" fmla="*/ 451555 w 4390156"/>
                <a:gd name="connsiteY1" fmla="*/ 848659 h 1413104"/>
                <a:gd name="connsiteX2" fmla="*/ 1456813 w 4390156"/>
                <a:gd name="connsiteY2" fmla="*/ 349403 h 1413104"/>
                <a:gd name="connsiteX3" fmla="*/ 2801940 w 4390156"/>
                <a:gd name="connsiteY3" fmla="*/ 115803 h 1413104"/>
                <a:gd name="connsiteX4" fmla="*/ 4390156 w 4390156"/>
                <a:gd name="connsiteY4" fmla="*/ 0 h 1413104"/>
                <a:gd name="connsiteX0" fmla="*/ 0 w 4390156"/>
                <a:gd name="connsiteY0" fmla="*/ 1413104 h 1413104"/>
                <a:gd name="connsiteX1" fmla="*/ 451555 w 4390156"/>
                <a:gd name="connsiteY1" fmla="*/ 848659 h 1413104"/>
                <a:gd name="connsiteX2" fmla="*/ 1456813 w 4390156"/>
                <a:gd name="connsiteY2" fmla="*/ 349403 h 1413104"/>
                <a:gd name="connsiteX3" fmla="*/ 2801940 w 4390156"/>
                <a:gd name="connsiteY3" fmla="*/ 115803 h 1413104"/>
                <a:gd name="connsiteX4" fmla="*/ 4390156 w 4390156"/>
                <a:gd name="connsiteY4" fmla="*/ 0 h 1413104"/>
                <a:gd name="connsiteX0" fmla="*/ 0 w 4390156"/>
                <a:gd name="connsiteY0" fmla="*/ 1413104 h 1413104"/>
                <a:gd name="connsiteX1" fmla="*/ 451555 w 4390156"/>
                <a:gd name="connsiteY1" fmla="*/ 848659 h 1413104"/>
                <a:gd name="connsiteX2" fmla="*/ 1456813 w 4390156"/>
                <a:gd name="connsiteY2" fmla="*/ 349403 h 1413104"/>
                <a:gd name="connsiteX3" fmla="*/ 2801940 w 4390156"/>
                <a:gd name="connsiteY3" fmla="*/ 115803 h 1413104"/>
                <a:gd name="connsiteX4" fmla="*/ 4390156 w 4390156"/>
                <a:gd name="connsiteY4" fmla="*/ 0 h 1413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90156" h="1413104">
                  <a:moveTo>
                    <a:pt x="0" y="1413104"/>
                  </a:moveTo>
                  <a:cubicBezTo>
                    <a:pt x="105833" y="1307271"/>
                    <a:pt x="208753" y="1025942"/>
                    <a:pt x="451555" y="848659"/>
                  </a:cubicBezTo>
                  <a:cubicBezTo>
                    <a:pt x="694357" y="671376"/>
                    <a:pt x="1065082" y="471546"/>
                    <a:pt x="1456813" y="349403"/>
                  </a:cubicBezTo>
                  <a:cubicBezTo>
                    <a:pt x="1848544" y="227260"/>
                    <a:pt x="2313049" y="174037"/>
                    <a:pt x="2801940" y="115803"/>
                  </a:cubicBezTo>
                  <a:cubicBezTo>
                    <a:pt x="3290831" y="57569"/>
                    <a:pt x="3910378" y="18815"/>
                    <a:pt x="4390156" y="0"/>
                  </a:cubicBezTo>
                </a:path>
              </a:pathLst>
            </a:cu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GB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cxnSp>
          <p:nvCxnSpPr>
            <p:cNvPr id="63" name="Straight Arrow Connector 62"/>
            <p:cNvCxnSpPr/>
            <p:nvPr/>
          </p:nvCxnSpPr>
          <p:spPr bwMode="auto">
            <a:xfrm>
              <a:off x="169333" y="3273778"/>
              <a:ext cx="3315553" cy="6830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64" name="TextBox 63"/>
            <p:cNvSpPr txBox="1"/>
            <p:nvPr/>
          </p:nvSpPr>
          <p:spPr>
            <a:xfrm>
              <a:off x="310445" y="3287891"/>
              <a:ext cx="28927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buNone/>
              </a:pPr>
              <a:r>
                <a:rPr lang="en-GB" sz="1400" dirty="0" smtClean="0"/>
                <a:t>Number of Incident Photons </a:t>
              </a:r>
              <a:endParaRPr lang="en-GB" sz="1400" dirty="0"/>
            </a:p>
          </p:txBody>
        </p:sp>
        <p:sp>
          <p:nvSpPr>
            <p:cNvPr id="65" name="TextBox 64"/>
            <p:cNvSpPr txBox="1"/>
            <p:nvPr/>
          </p:nvSpPr>
          <p:spPr>
            <a:xfrm rot="16200000">
              <a:off x="-1066723" y="2090223"/>
              <a:ext cx="2384778" cy="2985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buNone/>
              </a:pPr>
              <a:r>
                <a:rPr lang="en-GB" sz="1400" dirty="0" smtClean="0"/>
                <a:t>Digital Output</a:t>
              </a:r>
              <a:endParaRPr lang="en-GB" sz="1400" dirty="0"/>
            </a:p>
          </p:txBody>
        </p:sp>
        <p:cxnSp>
          <p:nvCxnSpPr>
            <p:cNvPr id="66" name="Straight Arrow Connector 65"/>
            <p:cNvCxnSpPr/>
            <p:nvPr/>
          </p:nvCxnSpPr>
          <p:spPr bwMode="auto">
            <a:xfrm flipV="1">
              <a:off x="321733" y="1128889"/>
              <a:ext cx="2823" cy="2283178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67" name="Freeform 66"/>
            <p:cNvSpPr/>
            <p:nvPr/>
          </p:nvSpPr>
          <p:spPr>
            <a:xfrm>
              <a:off x="-28819" y="1804085"/>
              <a:ext cx="2977335" cy="1955126"/>
            </a:xfrm>
            <a:custGeom>
              <a:avLst/>
              <a:gdLst>
                <a:gd name="connsiteX0" fmla="*/ 1256486 w 2977335"/>
                <a:gd name="connsiteY0" fmla="*/ 933471 h 1955126"/>
                <a:gd name="connsiteX1" fmla="*/ 2949819 w 2977335"/>
                <a:gd name="connsiteY1" fmla="*/ 30359 h 1955126"/>
                <a:gd name="connsiteX2" fmla="*/ 42930 w 2977335"/>
                <a:gd name="connsiteY2" fmla="*/ 1921248 h 1955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977335" h="1955126">
                  <a:moveTo>
                    <a:pt x="1256486" y="933471"/>
                  </a:moveTo>
                  <a:cubicBezTo>
                    <a:pt x="2204282" y="399600"/>
                    <a:pt x="3152078" y="-134271"/>
                    <a:pt x="2949819" y="30359"/>
                  </a:cubicBezTo>
                  <a:cubicBezTo>
                    <a:pt x="2747560" y="194988"/>
                    <a:pt x="-401570" y="2241100"/>
                    <a:pt x="42930" y="1921248"/>
                  </a:cubicBezTo>
                </a:path>
              </a:pathLst>
            </a:custGeom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GB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24530" y="2782415"/>
            <a:ext cx="3766600" cy="1886068"/>
            <a:chOff x="21157" y="3556076"/>
            <a:chExt cx="3248760" cy="2703769"/>
          </a:xfrm>
        </p:grpSpPr>
        <p:cxnSp>
          <p:nvCxnSpPr>
            <p:cNvPr id="34" name="Straight Connector 33"/>
            <p:cNvCxnSpPr/>
            <p:nvPr/>
          </p:nvCxnSpPr>
          <p:spPr bwMode="auto">
            <a:xfrm flipV="1">
              <a:off x="366889" y="4279507"/>
              <a:ext cx="238801" cy="1647162"/>
            </a:xfrm>
            <a:prstGeom prst="line">
              <a:avLst/>
            </a:prstGeom>
            <a:ln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/>
            <p:nvPr/>
          </p:nvCxnSpPr>
          <p:spPr bwMode="auto">
            <a:xfrm>
              <a:off x="198152" y="5937955"/>
              <a:ext cx="3071765" cy="54190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37" name="TextBox 36"/>
            <p:cNvSpPr txBox="1"/>
            <p:nvPr/>
          </p:nvSpPr>
          <p:spPr>
            <a:xfrm>
              <a:off x="339264" y="5952068"/>
              <a:ext cx="28927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buNone/>
              </a:pPr>
              <a:r>
                <a:rPr lang="en-GB" sz="1400" dirty="0" smtClean="0"/>
                <a:t>Number of Incident Photons </a:t>
              </a:r>
              <a:endParaRPr lang="en-GB" sz="1400" dirty="0"/>
            </a:p>
          </p:txBody>
        </p:sp>
        <p:cxnSp>
          <p:nvCxnSpPr>
            <p:cNvPr id="38" name="Straight Arrow Connector 37"/>
            <p:cNvCxnSpPr/>
            <p:nvPr/>
          </p:nvCxnSpPr>
          <p:spPr bwMode="auto">
            <a:xfrm flipV="1">
              <a:off x="350552" y="3793066"/>
              <a:ext cx="2823" cy="2283178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39" name="Straight Connector 38"/>
            <p:cNvCxnSpPr/>
            <p:nvPr/>
          </p:nvCxnSpPr>
          <p:spPr bwMode="auto">
            <a:xfrm flipV="1">
              <a:off x="603939" y="4343763"/>
              <a:ext cx="762086" cy="1592488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 bwMode="auto">
            <a:xfrm flipV="1">
              <a:off x="1366025" y="4418729"/>
              <a:ext cx="1636653" cy="1542161"/>
            </a:xfrm>
            <a:prstGeom prst="line">
              <a:avLst/>
            </a:prstGeom>
            <a:ln>
              <a:solidFill>
                <a:srgbClr val="008000"/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/>
            <p:cNvSpPr txBox="1"/>
            <p:nvPr/>
          </p:nvSpPr>
          <p:spPr>
            <a:xfrm rot="16200000">
              <a:off x="-1038501" y="4615734"/>
              <a:ext cx="2384779" cy="2654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buNone/>
              </a:pPr>
              <a:r>
                <a:rPr lang="en-GB" sz="1400" dirty="0" smtClean="0"/>
                <a:t>Digital Output</a:t>
              </a:r>
              <a:endParaRPr lang="en-GB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2010126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7F17373-7C45-4563-BAB1-D7F59A214E86}" type="slidenum">
              <a:rPr lang="en-GB" smtClean="0"/>
              <a:pPr>
                <a:defRPr/>
              </a:pPr>
              <a:t>23</a:t>
            </a:fld>
            <a:endParaRPr lang="en-GB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093788" y="541338"/>
            <a:ext cx="7283450" cy="481012"/>
          </a:xfrm>
        </p:spPr>
        <p:txBody>
          <a:bodyPr/>
          <a:lstStyle/>
          <a:p>
            <a:r>
              <a:rPr lang="en-US" dirty="0" smtClean="0"/>
              <a:t>The Dynamic Range</a:t>
            </a:r>
            <a:endParaRPr lang="en-US" dirty="0"/>
          </a:p>
        </p:txBody>
      </p:sp>
      <p:sp>
        <p:nvSpPr>
          <p:cNvPr id="18" name="Rectangle 15"/>
          <p:cNvSpPr txBox="1">
            <a:spLocks noChangeAspect="1" noChangeArrowheads="1"/>
          </p:cNvSpPr>
          <p:nvPr/>
        </p:nvSpPr>
        <p:spPr bwMode="auto">
          <a:xfrm>
            <a:off x="3701171" y="1086143"/>
            <a:ext cx="5284277" cy="528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0" rIns="91440" bIns="45720" numCol="1" anchor="t" anchorCtr="0" compatLnSpc="1">
            <a:prstTxWarp prst="textNoShape">
              <a:avLst/>
            </a:prstTxWarp>
          </a:bodyPr>
          <a:lstStyle>
            <a:lvl1pPr marL="298450" indent="-298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n"/>
              <a:defRPr sz="2400">
                <a:solidFill>
                  <a:schemeClr val="tx2"/>
                </a:solidFill>
                <a:latin typeface="+mn-lt"/>
                <a:ea typeface="+mn-ea"/>
                <a:cs typeface="ＭＳ Ｐゴシック" charset="-128"/>
              </a:defRPr>
            </a:lvl1pPr>
            <a:lvl2pPr marL="558800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400">
                <a:solidFill>
                  <a:schemeClr val="tx2"/>
                </a:solidFill>
                <a:latin typeface="+mn-lt"/>
                <a:ea typeface="+mn-ea"/>
              </a:defRPr>
            </a:lvl2pPr>
            <a:lvl3pPr marL="817563" indent="-2571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charset="2"/>
              <a:buChar char=""/>
              <a:defRPr sz="2400">
                <a:solidFill>
                  <a:schemeClr val="tx2"/>
                </a:solidFill>
                <a:latin typeface="+mn-lt"/>
                <a:ea typeface="+mn-ea"/>
              </a:defRPr>
            </a:lvl3pPr>
            <a:lvl4pPr marL="1077913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charset="2"/>
              <a:buChar char="§"/>
              <a:defRPr sz="2400">
                <a:solidFill>
                  <a:srgbClr val="100F2E"/>
                </a:solidFill>
                <a:latin typeface="+mn-lt"/>
                <a:ea typeface="+mn-ea"/>
              </a:defRPr>
            </a:lvl4pPr>
            <a:lvl5pPr marL="1312863" indent="-223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5pPr>
            <a:lvl6pPr marL="17700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6pPr>
            <a:lvl7pPr marL="22272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7pPr>
            <a:lvl8pPr marL="26844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8pPr>
            <a:lvl9pPr marL="31416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9pPr>
          </a:lstStyle>
          <a:p>
            <a:pPr marL="0" lvl="1" indent="0">
              <a:buClr>
                <a:schemeClr val="accent2"/>
              </a:buClr>
              <a:buSzPct val="150000"/>
              <a:buNone/>
            </a:pPr>
            <a:r>
              <a:rPr lang="en-GB" sz="2000" b="1" dirty="0" smtClean="0">
                <a:solidFill>
                  <a:srgbClr val="372167"/>
                </a:solidFill>
                <a:sym typeface="Wingdings" panose="05000000000000000000" pitchFamily="2" charset="2"/>
              </a:rPr>
              <a:t>Example (continued …)</a:t>
            </a:r>
          </a:p>
          <a:p>
            <a:pPr marL="0" lvl="1" indent="0">
              <a:buClr>
                <a:schemeClr val="accent2"/>
              </a:buClr>
              <a:buSzPct val="150000"/>
              <a:buNone/>
            </a:pPr>
            <a:r>
              <a:rPr lang="en-GB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High Intensities</a:t>
            </a:r>
          </a:p>
          <a:p>
            <a:pPr marL="0" lvl="1" indent="0">
              <a:buClr>
                <a:schemeClr val="accent2"/>
              </a:buClr>
              <a:buSzPct val="150000"/>
              <a:buNone/>
            </a:pPr>
            <a:r>
              <a:rPr lang="en-GB" sz="2000" dirty="0" smtClean="0">
                <a:solidFill>
                  <a:srgbClr val="372167"/>
                </a:solidFill>
              </a:rPr>
              <a:t>Tune amplifier such that  MSB corresponds to 10.000 photons </a:t>
            </a:r>
          </a:p>
          <a:p>
            <a:pPr marL="0" lvl="1" indent="0">
              <a:buClr>
                <a:schemeClr val="accent2"/>
              </a:buClr>
              <a:buSzPct val="150000"/>
              <a:buNone/>
            </a:pPr>
            <a:r>
              <a:rPr lang="en-GB" sz="2000" dirty="0" smtClean="0">
                <a:solidFill>
                  <a:srgbClr val="372167"/>
                </a:solidFill>
              </a:rPr>
              <a:t>Since large signals are dominate by </a:t>
            </a:r>
            <a:r>
              <a:rPr lang="en-GB" sz="2000" dirty="0" err="1" smtClean="0">
                <a:solidFill>
                  <a:srgbClr val="372167"/>
                </a:solidFill>
              </a:rPr>
              <a:t>Pois-sonian</a:t>
            </a:r>
            <a:r>
              <a:rPr lang="en-GB" sz="2000" dirty="0" smtClean="0">
                <a:solidFill>
                  <a:srgbClr val="372167"/>
                </a:solidFill>
              </a:rPr>
              <a:t>/shot noise</a:t>
            </a:r>
          </a:p>
          <a:p>
            <a:pPr marL="0" lvl="1" indent="0">
              <a:buClr>
                <a:schemeClr val="accent2"/>
              </a:buClr>
              <a:buSzPct val="150000"/>
              <a:buNone/>
            </a:pPr>
            <a:r>
              <a:rPr lang="en-GB" sz="2000" dirty="0" smtClean="0">
                <a:solidFill>
                  <a:srgbClr val="372167"/>
                </a:solidFill>
              </a:rPr>
              <a:t>→ use bin width corresponding to 100  </a:t>
            </a:r>
          </a:p>
          <a:p>
            <a:pPr marL="0" lvl="1" indent="0">
              <a:buClr>
                <a:schemeClr val="accent2"/>
              </a:buClr>
              <a:buSzPct val="150000"/>
              <a:buNone/>
            </a:pPr>
            <a:r>
              <a:rPr lang="en-GB" sz="2000" dirty="0" smtClean="0">
                <a:solidFill>
                  <a:srgbClr val="372167"/>
                </a:solidFill>
              </a:rPr>
              <a:t>    photons</a:t>
            </a:r>
          </a:p>
          <a:p>
            <a:pPr marL="0" lvl="1" indent="0">
              <a:buClr>
                <a:schemeClr val="accent2"/>
              </a:buClr>
              <a:buSzPct val="150000"/>
              <a:buNone/>
            </a:pPr>
            <a:r>
              <a:rPr lang="en-GB" sz="2000" dirty="0" smtClean="0">
                <a:solidFill>
                  <a:srgbClr val="372167"/>
                </a:solidFill>
              </a:rPr>
              <a:t>→ problem at low end of the dynamic range</a:t>
            </a:r>
          </a:p>
          <a:p>
            <a:pPr marL="0" lvl="1" indent="0">
              <a:buClr>
                <a:schemeClr val="accent2"/>
              </a:buClr>
              <a:buSzPct val="150000"/>
              <a:buNone/>
            </a:pPr>
            <a:r>
              <a:rPr lang="en-GB" sz="2000" b="1" dirty="0" smtClean="0">
                <a:solidFill>
                  <a:srgbClr val="FD930A"/>
                </a:solidFill>
              </a:rPr>
              <a:t>Conclusion</a:t>
            </a:r>
            <a:endParaRPr lang="en-GB" sz="2000" dirty="0" smtClean="0">
              <a:solidFill>
                <a:srgbClr val="372167"/>
              </a:solidFill>
            </a:endParaRPr>
          </a:p>
          <a:p>
            <a:pPr marL="342900" lvl="1" indent="-342900">
              <a:buClr>
                <a:schemeClr val="accent2"/>
              </a:buClr>
              <a:buSzPct val="150000"/>
              <a:buFont typeface="Arial"/>
              <a:buChar char="•"/>
            </a:pPr>
            <a:r>
              <a:rPr lang="en-GB" sz="2000" dirty="0" smtClean="0">
                <a:solidFill>
                  <a:srgbClr val="372167"/>
                </a:solidFill>
              </a:rPr>
              <a:t>Small signals need to be measured with high precision </a:t>
            </a:r>
          </a:p>
          <a:p>
            <a:pPr marL="0" lvl="1" indent="0" algn="ctr">
              <a:buClr>
                <a:schemeClr val="accent2"/>
              </a:buClr>
              <a:buSzPct val="150000"/>
              <a:buNone/>
            </a:pPr>
            <a:r>
              <a:rPr lang="en-GB" sz="2000" dirty="0" smtClean="0">
                <a:solidFill>
                  <a:srgbClr val="372167"/>
                </a:solidFill>
              </a:rPr>
              <a:t>distinguish 1, 2, 3, 4 … photons</a:t>
            </a:r>
          </a:p>
          <a:p>
            <a:pPr marL="342900" lvl="1" indent="-342900">
              <a:buClr>
                <a:schemeClr val="accent2"/>
              </a:buClr>
              <a:buSzPct val="150000"/>
              <a:buFont typeface="Arial"/>
              <a:buChar char="•"/>
            </a:pPr>
            <a:r>
              <a:rPr lang="en-GB" sz="2000" dirty="0" smtClean="0">
                <a:solidFill>
                  <a:srgbClr val="372167"/>
                </a:solidFill>
              </a:rPr>
              <a:t>Large signals need to be measured with low precision not better than </a:t>
            </a:r>
            <a:endParaRPr lang="en-GB" sz="2000" dirty="0" smtClean="0">
              <a:solidFill>
                <a:schemeClr val="tx1">
                  <a:lumMod val="90000"/>
                  <a:lumOff val="10000"/>
                </a:schemeClr>
              </a:solidFill>
              <a:latin typeface="Arial" charset="0"/>
              <a:ea typeface="ＭＳ Ｐゴシック" charset="0"/>
              <a:sym typeface="Wingdings" panose="05000000000000000000" pitchFamily="2" charset="2"/>
            </a:endParaRPr>
          </a:p>
          <a:p>
            <a:pPr marL="0" lvl="1" indent="0">
              <a:buClr>
                <a:schemeClr val="accent2"/>
              </a:buClr>
              <a:buSzPct val="150000"/>
              <a:buNone/>
            </a:pPr>
            <a:endParaRPr lang="en-US" sz="2000" b="1" dirty="0" smtClean="0">
              <a:solidFill>
                <a:srgbClr val="FD930A"/>
              </a:solidFill>
            </a:endParaRPr>
          </a:p>
          <a:p>
            <a:pPr marL="0" lvl="1" indent="0">
              <a:buClr>
                <a:schemeClr val="accent2"/>
              </a:buClr>
              <a:buSzPct val="150000"/>
              <a:buNone/>
            </a:pPr>
            <a:endParaRPr lang="de-DE" sz="2000" b="1" dirty="0" smtClean="0">
              <a:solidFill>
                <a:srgbClr val="FD930A"/>
              </a:solidFill>
            </a:endParaRPr>
          </a:p>
          <a:p>
            <a:pPr marL="0" lvl="1" indent="0" algn="ctr">
              <a:buClr>
                <a:schemeClr val="accent2"/>
              </a:buClr>
              <a:buSzPct val="150000"/>
              <a:buNone/>
            </a:pPr>
            <a:endParaRPr lang="en-GB" sz="2000" dirty="0" smtClean="0">
              <a:solidFill>
                <a:srgbClr val="000090"/>
              </a:solidFill>
              <a:latin typeface="Arial" charset="0"/>
              <a:ea typeface="ＭＳ Ｐゴシック" charset="0"/>
              <a:sym typeface="Wingdings" panose="05000000000000000000" pitchFamily="2" charset="2"/>
            </a:endParaRPr>
          </a:p>
          <a:p>
            <a:pPr marL="0" lvl="1" indent="0" algn="ctr">
              <a:buClr>
                <a:schemeClr val="accent2"/>
              </a:buClr>
              <a:buSzPct val="150000"/>
              <a:buNone/>
            </a:pPr>
            <a:endParaRPr lang="en-GB" sz="2000" dirty="0">
              <a:solidFill>
                <a:srgbClr val="000090"/>
              </a:solidFill>
              <a:latin typeface="Arial" charset="0"/>
              <a:ea typeface="ＭＳ Ｐゴシック" charset="0"/>
              <a:sym typeface="Wingdings" panose="05000000000000000000" pitchFamily="2" charset="2"/>
            </a:endParaRPr>
          </a:p>
        </p:txBody>
      </p:sp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1183296"/>
              </p:ext>
            </p:extLst>
          </p:nvPr>
        </p:nvGraphicFramePr>
        <p:xfrm>
          <a:off x="6015258" y="2767013"/>
          <a:ext cx="10287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940" name="Equation" r:id="rId3" imgW="1028700" imgH="330200" progId="Equation.3">
                  <p:embed/>
                </p:oleObj>
              </mc:Choice>
              <mc:Fallback>
                <p:oleObj name="Equation" r:id="rId3" imgW="1028700" imgH="330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015258" y="2767013"/>
                        <a:ext cx="10287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Freeform 25"/>
          <p:cNvSpPr/>
          <p:nvPr/>
        </p:nvSpPr>
        <p:spPr>
          <a:xfrm>
            <a:off x="14111" y="3467906"/>
            <a:ext cx="8452556" cy="3083632"/>
          </a:xfrm>
          <a:custGeom>
            <a:avLst/>
            <a:gdLst>
              <a:gd name="connsiteX0" fmla="*/ 0 w 8452556"/>
              <a:gd name="connsiteY0" fmla="*/ 327983 h 3083632"/>
              <a:gd name="connsiteX1" fmla="*/ 2413000 w 8452556"/>
              <a:gd name="connsiteY1" fmla="*/ 200983 h 3083632"/>
              <a:gd name="connsiteX2" fmla="*/ 4938889 w 8452556"/>
              <a:gd name="connsiteY2" fmla="*/ 2684538 h 3083632"/>
              <a:gd name="connsiteX3" fmla="*/ 8452556 w 8452556"/>
              <a:gd name="connsiteY3" fmla="*/ 2416427 h 3083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52556" h="3083632">
                <a:moveTo>
                  <a:pt x="0" y="327983"/>
                </a:moveTo>
                <a:cubicBezTo>
                  <a:pt x="794926" y="68103"/>
                  <a:pt x="1589852" y="-191776"/>
                  <a:pt x="2413000" y="200983"/>
                </a:cubicBezTo>
                <a:cubicBezTo>
                  <a:pt x="3236148" y="593742"/>
                  <a:pt x="3932296" y="2315297"/>
                  <a:pt x="4938889" y="2684538"/>
                </a:cubicBezTo>
                <a:cubicBezTo>
                  <a:pt x="5945482" y="3053779"/>
                  <a:pt x="8377297" y="3465353"/>
                  <a:pt x="8452556" y="2416427"/>
                </a:cubicBezTo>
              </a:path>
            </a:pathLst>
          </a:custGeom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Font typeface="Wingdings" pitchFamily="2" charset="2"/>
              <a:buChar char="n"/>
              <a:tabLst/>
            </a:pPr>
            <a:endParaRPr kumimoji="0" lang="en-GB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8" charset="-128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-130732" y="1101761"/>
            <a:ext cx="3940537" cy="1904741"/>
            <a:chOff x="-3772455" y="3708476"/>
            <a:chExt cx="3539663" cy="2867312"/>
          </a:xfrm>
        </p:grpSpPr>
        <p:cxnSp>
          <p:nvCxnSpPr>
            <p:cNvPr id="31" name="Straight Connector 30"/>
            <p:cNvCxnSpPr/>
            <p:nvPr/>
          </p:nvCxnSpPr>
          <p:spPr bwMode="auto">
            <a:xfrm flipV="1">
              <a:off x="-3271351" y="4519090"/>
              <a:ext cx="2841814" cy="1560033"/>
            </a:xfrm>
            <a:prstGeom prst="line">
              <a:avLst/>
            </a:prstGeom>
            <a:ln>
              <a:solidFill>
                <a:srgbClr val="008000"/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Freeform 42"/>
            <p:cNvSpPr/>
            <p:nvPr/>
          </p:nvSpPr>
          <p:spPr>
            <a:xfrm>
              <a:off x="-3772455" y="4468262"/>
              <a:ext cx="2977335" cy="1955126"/>
            </a:xfrm>
            <a:custGeom>
              <a:avLst/>
              <a:gdLst>
                <a:gd name="connsiteX0" fmla="*/ 1256486 w 2977335"/>
                <a:gd name="connsiteY0" fmla="*/ 933471 h 1955126"/>
                <a:gd name="connsiteX1" fmla="*/ 2949819 w 2977335"/>
                <a:gd name="connsiteY1" fmla="*/ 30359 h 1955126"/>
                <a:gd name="connsiteX2" fmla="*/ 42930 w 2977335"/>
                <a:gd name="connsiteY2" fmla="*/ 1921248 h 1955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977335" h="1955126">
                  <a:moveTo>
                    <a:pt x="1256486" y="933471"/>
                  </a:moveTo>
                  <a:cubicBezTo>
                    <a:pt x="2204282" y="399600"/>
                    <a:pt x="3152078" y="-134271"/>
                    <a:pt x="2949819" y="30359"/>
                  </a:cubicBezTo>
                  <a:cubicBezTo>
                    <a:pt x="2747560" y="194988"/>
                    <a:pt x="-401570" y="2241100"/>
                    <a:pt x="42930" y="1921248"/>
                  </a:cubicBezTo>
                </a:path>
              </a:pathLst>
            </a:custGeom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GB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cxnSp>
          <p:nvCxnSpPr>
            <p:cNvPr id="22" name="Straight Arrow Connector 21"/>
            <p:cNvCxnSpPr/>
            <p:nvPr/>
          </p:nvCxnSpPr>
          <p:spPr bwMode="auto">
            <a:xfrm>
              <a:off x="-3421903" y="6090355"/>
              <a:ext cx="3189111" cy="28222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23" name="TextBox 22"/>
            <p:cNvSpPr txBox="1"/>
            <p:nvPr/>
          </p:nvSpPr>
          <p:spPr>
            <a:xfrm>
              <a:off x="-3280791" y="6104468"/>
              <a:ext cx="28927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buNone/>
              </a:pPr>
              <a:r>
                <a:rPr lang="en-GB" sz="1400" dirty="0" smtClean="0"/>
                <a:t>Number of Incident Photons </a:t>
              </a:r>
              <a:endParaRPr lang="en-GB" sz="1400" dirty="0"/>
            </a:p>
          </p:txBody>
        </p:sp>
        <p:cxnSp>
          <p:nvCxnSpPr>
            <p:cNvPr id="24" name="Straight Arrow Connector 23"/>
            <p:cNvCxnSpPr/>
            <p:nvPr/>
          </p:nvCxnSpPr>
          <p:spPr bwMode="auto">
            <a:xfrm flipV="1">
              <a:off x="-3269503" y="3945466"/>
              <a:ext cx="2823" cy="2283178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28" name="Freeform 27"/>
            <p:cNvSpPr/>
            <p:nvPr/>
          </p:nvSpPr>
          <p:spPr>
            <a:xfrm>
              <a:off x="-3620055" y="4620662"/>
              <a:ext cx="2977335" cy="1955126"/>
            </a:xfrm>
            <a:custGeom>
              <a:avLst/>
              <a:gdLst>
                <a:gd name="connsiteX0" fmla="*/ 1256486 w 2977335"/>
                <a:gd name="connsiteY0" fmla="*/ 933471 h 1955126"/>
                <a:gd name="connsiteX1" fmla="*/ 2949819 w 2977335"/>
                <a:gd name="connsiteY1" fmla="*/ 30359 h 1955126"/>
                <a:gd name="connsiteX2" fmla="*/ 42930 w 2977335"/>
                <a:gd name="connsiteY2" fmla="*/ 1921248 h 1955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977335" h="1955126">
                  <a:moveTo>
                    <a:pt x="1256486" y="933471"/>
                  </a:moveTo>
                  <a:cubicBezTo>
                    <a:pt x="2204282" y="399600"/>
                    <a:pt x="3152078" y="-134271"/>
                    <a:pt x="2949819" y="30359"/>
                  </a:cubicBezTo>
                  <a:cubicBezTo>
                    <a:pt x="2747560" y="194988"/>
                    <a:pt x="-401570" y="2241100"/>
                    <a:pt x="42930" y="1921248"/>
                  </a:cubicBezTo>
                </a:path>
              </a:pathLst>
            </a:custGeom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GB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 rot="16200000">
              <a:off x="-4658556" y="4756473"/>
              <a:ext cx="2384779" cy="2887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buNone/>
              </a:pPr>
              <a:r>
                <a:rPr lang="en-GB" sz="1400" dirty="0" smtClean="0"/>
                <a:t>Digital Output</a:t>
              </a:r>
              <a:endParaRPr lang="en-GB" sz="1400" dirty="0"/>
            </a:p>
          </p:txBody>
        </p:sp>
      </p:grpSp>
      <p:sp>
        <p:nvSpPr>
          <p:cNvPr id="2" name="Oval 1"/>
          <p:cNvSpPr/>
          <p:nvPr/>
        </p:nvSpPr>
        <p:spPr bwMode="auto">
          <a:xfrm>
            <a:off x="168079" y="2352915"/>
            <a:ext cx="728346" cy="522870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Font typeface="Wingdings" pitchFamily="2" charset="2"/>
              <a:buChar char="n"/>
              <a:tabLst/>
            </a:pPr>
            <a:endParaRPr kumimoji="0" lang="en-US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8" charset="-128"/>
            </a:endParaRPr>
          </a:p>
        </p:txBody>
      </p:sp>
      <p:sp>
        <p:nvSpPr>
          <p:cNvPr id="45" name="Oval 44"/>
          <p:cNvSpPr/>
          <p:nvPr/>
        </p:nvSpPr>
        <p:spPr bwMode="auto">
          <a:xfrm>
            <a:off x="2785648" y="1534270"/>
            <a:ext cx="728346" cy="522870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Font typeface="Wingdings" pitchFamily="2" charset="2"/>
              <a:buChar char="n"/>
              <a:tabLst/>
            </a:pPr>
            <a:endParaRPr kumimoji="0" lang="en-US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8" charset="-128"/>
            </a:endParaRPr>
          </a:p>
        </p:txBody>
      </p:sp>
      <p:cxnSp>
        <p:nvCxnSpPr>
          <p:cNvPr id="33" name="Straight Arrow Connector 32"/>
          <p:cNvCxnSpPr>
            <a:stCxn id="37" idx="2"/>
          </p:cNvCxnSpPr>
          <p:nvPr/>
        </p:nvCxnSpPr>
        <p:spPr bwMode="auto">
          <a:xfrm flipH="1">
            <a:off x="3510997" y="1608968"/>
            <a:ext cx="376506" cy="71686"/>
          </a:xfrm>
          <a:prstGeom prst="straightConnector1">
            <a:avLst/>
          </a:prstGeom>
          <a:noFill/>
          <a:ln w="38100" cap="flat" cmpd="sng" algn="ctr">
            <a:solidFill>
              <a:schemeClr val="folHlink"/>
            </a:solidFill>
            <a:prstDash val="solid"/>
            <a:round/>
            <a:headEnd type="none"/>
            <a:tailEnd type="stealth" w="lg" len="lg"/>
          </a:ln>
          <a:effectLst/>
        </p:spPr>
      </p:cxnSp>
      <p:sp>
        <p:nvSpPr>
          <p:cNvPr id="37" name="Oval 36"/>
          <p:cNvSpPr/>
          <p:nvPr/>
        </p:nvSpPr>
        <p:spPr bwMode="auto">
          <a:xfrm>
            <a:off x="3887503" y="1347533"/>
            <a:ext cx="1939258" cy="522870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Font typeface="Wingdings" pitchFamily="2" charset="2"/>
              <a:buChar char="n"/>
              <a:tabLst/>
            </a:pPr>
            <a:endParaRPr kumimoji="0" lang="en-US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8" charset="-128"/>
            </a:endParaRPr>
          </a:p>
        </p:txBody>
      </p:sp>
      <p:graphicFrame>
        <p:nvGraphicFramePr>
          <p:cNvPr id="44" name="Object 4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457728"/>
              </p:ext>
            </p:extLst>
          </p:nvPr>
        </p:nvGraphicFramePr>
        <p:xfrm>
          <a:off x="7560194" y="5926153"/>
          <a:ext cx="5588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941" name="Equation" r:id="rId5" imgW="558800" imgH="330200" progId="Equation.3">
                  <p:embed/>
                </p:oleObj>
              </mc:Choice>
              <mc:Fallback>
                <p:oleObj name="Equation" r:id="rId5" imgW="558800" imgH="330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560194" y="5926153"/>
                        <a:ext cx="5588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8" name="Group 47"/>
          <p:cNvGrpSpPr/>
          <p:nvPr/>
        </p:nvGrpSpPr>
        <p:grpSpPr>
          <a:xfrm>
            <a:off x="0" y="4593785"/>
            <a:ext cx="3791130" cy="1904741"/>
            <a:chOff x="-28819" y="1047121"/>
            <a:chExt cx="3513705" cy="2712090"/>
          </a:xfrm>
        </p:grpSpPr>
        <p:sp>
          <p:nvSpPr>
            <p:cNvPr id="49" name="Freeform 48"/>
            <p:cNvSpPr/>
            <p:nvPr/>
          </p:nvSpPr>
          <p:spPr>
            <a:xfrm>
              <a:off x="324560" y="2102555"/>
              <a:ext cx="2969929" cy="1171220"/>
            </a:xfrm>
            <a:custGeom>
              <a:avLst/>
              <a:gdLst>
                <a:gd name="connsiteX0" fmla="*/ 0 w 3922889"/>
                <a:gd name="connsiteY0" fmla="*/ 877902 h 1315573"/>
                <a:gd name="connsiteX1" fmla="*/ 1284111 w 3922889"/>
                <a:gd name="connsiteY1" fmla="*/ 3013 h 1315573"/>
                <a:gd name="connsiteX2" fmla="*/ 2257778 w 3922889"/>
                <a:gd name="connsiteY2" fmla="*/ 1146013 h 1315573"/>
                <a:gd name="connsiteX3" fmla="*/ 3922889 w 3922889"/>
                <a:gd name="connsiteY3" fmla="*/ 793235 h 1315573"/>
                <a:gd name="connsiteX0" fmla="*/ 0 w 3922889"/>
                <a:gd name="connsiteY0" fmla="*/ 1022888 h 1164887"/>
                <a:gd name="connsiteX1" fmla="*/ 1284111 w 3922889"/>
                <a:gd name="connsiteY1" fmla="*/ 147999 h 1164887"/>
                <a:gd name="connsiteX2" fmla="*/ 2610555 w 3922889"/>
                <a:gd name="connsiteY2" fmla="*/ 77444 h 1164887"/>
                <a:gd name="connsiteX3" fmla="*/ 3922889 w 3922889"/>
                <a:gd name="connsiteY3" fmla="*/ 938221 h 1164887"/>
                <a:gd name="connsiteX0" fmla="*/ 0 w 3951112"/>
                <a:gd name="connsiteY0" fmla="*/ 1018841 h 1109698"/>
                <a:gd name="connsiteX1" fmla="*/ 1284111 w 3951112"/>
                <a:gd name="connsiteY1" fmla="*/ 143952 h 1109698"/>
                <a:gd name="connsiteX2" fmla="*/ 2610555 w 3951112"/>
                <a:gd name="connsiteY2" fmla="*/ 73397 h 1109698"/>
                <a:gd name="connsiteX3" fmla="*/ 3951112 w 3951112"/>
                <a:gd name="connsiteY3" fmla="*/ 877730 h 1109698"/>
                <a:gd name="connsiteX0" fmla="*/ 0 w 3951112"/>
                <a:gd name="connsiteY0" fmla="*/ 1029843 h 1029843"/>
                <a:gd name="connsiteX1" fmla="*/ 1284111 w 3951112"/>
                <a:gd name="connsiteY1" fmla="*/ 154954 h 1029843"/>
                <a:gd name="connsiteX2" fmla="*/ 2610555 w 3951112"/>
                <a:gd name="connsiteY2" fmla="*/ 84399 h 1029843"/>
                <a:gd name="connsiteX3" fmla="*/ 2624666 w 3951112"/>
                <a:gd name="connsiteY3" fmla="*/ 56175 h 1029843"/>
                <a:gd name="connsiteX4" fmla="*/ 3951112 w 3951112"/>
                <a:gd name="connsiteY4" fmla="*/ 888732 h 1029843"/>
                <a:gd name="connsiteX0" fmla="*/ 0 w 3951112"/>
                <a:gd name="connsiteY0" fmla="*/ 1030789 h 1030789"/>
                <a:gd name="connsiteX1" fmla="*/ 1284111 w 3951112"/>
                <a:gd name="connsiteY1" fmla="*/ 155900 h 1030789"/>
                <a:gd name="connsiteX2" fmla="*/ 2596444 w 3951112"/>
                <a:gd name="connsiteY2" fmla="*/ 184122 h 1030789"/>
                <a:gd name="connsiteX3" fmla="*/ 2610555 w 3951112"/>
                <a:gd name="connsiteY3" fmla="*/ 85345 h 1030789"/>
                <a:gd name="connsiteX4" fmla="*/ 2624666 w 3951112"/>
                <a:gd name="connsiteY4" fmla="*/ 57121 h 1030789"/>
                <a:gd name="connsiteX5" fmla="*/ 3951112 w 3951112"/>
                <a:gd name="connsiteY5" fmla="*/ 889678 h 1030789"/>
                <a:gd name="connsiteX0" fmla="*/ 0 w 3951112"/>
                <a:gd name="connsiteY0" fmla="*/ 1030789 h 1030789"/>
                <a:gd name="connsiteX1" fmla="*/ 874889 w 3951112"/>
                <a:gd name="connsiteY1" fmla="*/ 339344 h 1030789"/>
                <a:gd name="connsiteX2" fmla="*/ 2596444 w 3951112"/>
                <a:gd name="connsiteY2" fmla="*/ 184122 h 1030789"/>
                <a:gd name="connsiteX3" fmla="*/ 2610555 w 3951112"/>
                <a:gd name="connsiteY3" fmla="*/ 85345 h 1030789"/>
                <a:gd name="connsiteX4" fmla="*/ 2624666 w 3951112"/>
                <a:gd name="connsiteY4" fmla="*/ 57121 h 1030789"/>
                <a:gd name="connsiteX5" fmla="*/ 3951112 w 3951112"/>
                <a:gd name="connsiteY5" fmla="*/ 889678 h 1030789"/>
                <a:gd name="connsiteX0" fmla="*/ 0 w 3951112"/>
                <a:gd name="connsiteY0" fmla="*/ 1030789 h 1030789"/>
                <a:gd name="connsiteX1" fmla="*/ 874889 w 3951112"/>
                <a:gd name="connsiteY1" fmla="*/ 339344 h 1030789"/>
                <a:gd name="connsiteX2" fmla="*/ 2596444 w 3951112"/>
                <a:gd name="connsiteY2" fmla="*/ 184122 h 1030789"/>
                <a:gd name="connsiteX3" fmla="*/ 2610555 w 3951112"/>
                <a:gd name="connsiteY3" fmla="*/ 85345 h 1030789"/>
                <a:gd name="connsiteX4" fmla="*/ 2624666 w 3951112"/>
                <a:gd name="connsiteY4" fmla="*/ 57121 h 1030789"/>
                <a:gd name="connsiteX5" fmla="*/ 3951112 w 3951112"/>
                <a:gd name="connsiteY5" fmla="*/ 889678 h 1030789"/>
                <a:gd name="connsiteX0" fmla="*/ 0 w 3951112"/>
                <a:gd name="connsiteY0" fmla="*/ 1030789 h 1030789"/>
                <a:gd name="connsiteX1" fmla="*/ 804333 w 3951112"/>
                <a:gd name="connsiteY1" fmla="*/ 212344 h 1030789"/>
                <a:gd name="connsiteX2" fmla="*/ 2596444 w 3951112"/>
                <a:gd name="connsiteY2" fmla="*/ 184122 h 1030789"/>
                <a:gd name="connsiteX3" fmla="*/ 2610555 w 3951112"/>
                <a:gd name="connsiteY3" fmla="*/ 85345 h 1030789"/>
                <a:gd name="connsiteX4" fmla="*/ 2624666 w 3951112"/>
                <a:gd name="connsiteY4" fmla="*/ 57121 h 1030789"/>
                <a:gd name="connsiteX5" fmla="*/ 3951112 w 3951112"/>
                <a:gd name="connsiteY5" fmla="*/ 889678 h 1030789"/>
                <a:gd name="connsiteX0" fmla="*/ 0 w 3951112"/>
                <a:gd name="connsiteY0" fmla="*/ 1030789 h 1030789"/>
                <a:gd name="connsiteX1" fmla="*/ 804333 w 3951112"/>
                <a:gd name="connsiteY1" fmla="*/ 212344 h 1030789"/>
                <a:gd name="connsiteX2" fmla="*/ 2596444 w 3951112"/>
                <a:gd name="connsiteY2" fmla="*/ 184122 h 1030789"/>
                <a:gd name="connsiteX3" fmla="*/ 2610555 w 3951112"/>
                <a:gd name="connsiteY3" fmla="*/ 85345 h 1030789"/>
                <a:gd name="connsiteX4" fmla="*/ 2624666 w 3951112"/>
                <a:gd name="connsiteY4" fmla="*/ 57121 h 1030789"/>
                <a:gd name="connsiteX5" fmla="*/ 3951112 w 3951112"/>
                <a:gd name="connsiteY5" fmla="*/ 889678 h 1030789"/>
                <a:gd name="connsiteX0" fmla="*/ 0 w 3951112"/>
                <a:gd name="connsiteY0" fmla="*/ 1030789 h 1030789"/>
                <a:gd name="connsiteX1" fmla="*/ 508000 w 3951112"/>
                <a:gd name="connsiteY1" fmla="*/ 522788 h 1030789"/>
                <a:gd name="connsiteX2" fmla="*/ 2596444 w 3951112"/>
                <a:gd name="connsiteY2" fmla="*/ 184122 h 1030789"/>
                <a:gd name="connsiteX3" fmla="*/ 2610555 w 3951112"/>
                <a:gd name="connsiteY3" fmla="*/ 85345 h 1030789"/>
                <a:gd name="connsiteX4" fmla="*/ 2624666 w 3951112"/>
                <a:gd name="connsiteY4" fmla="*/ 57121 h 1030789"/>
                <a:gd name="connsiteX5" fmla="*/ 3951112 w 3951112"/>
                <a:gd name="connsiteY5" fmla="*/ 889678 h 1030789"/>
                <a:gd name="connsiteX0" fmla="*/ 0 w 3951112"/>
                <a:gd name="connsiteY0" fmla="*/ 1312646 h 1312646"/>
                <a:gd name="connsiteX1" fmla="*/ 508000 w 3951112"/>
                <a:gd name="connsiteY1" fmla="*/ 804645 h 1312646"/>
                <a:gd name="connsiteX2" fmla="*/ 1622777 w 3951112"/>
                <a:gd name="connsiteY2" fmla="*/ 313 h 1312646"/>
                <a:gd name="connsiteX3" fmla="*/ 2610555 w 3951112"/>
                <a:gd name="connsiteY3" fmla="*/ 367202 h 1312646"/>
                <a:gd name="connsiteX4" fmla="*/ 2624666 w 3951112"/>
                <a:gd name="connsiteY4" fmla="*/ 338978 h 1312646"/>
                <a:gd name="connsiteX5" fmla="*/ 3951112 w 3951112"/>
                <a:gd name="connsiteY5" fmla="*/ 1171535 h 1312646"/>
                <a:gd name="connsiteX0" fmla="*/ 0 w 3951112"/>
                <a:gd name="connsiteY0" fmla="*/ 1323852 h 1323852"/>
                <a:gd name="connsiteX1" fmla="*/ 508000 w 3951112"/>
                <a:gd name="connsiteY1" fmla="*/ 815851 h 1323852"/>
                <a:gd name="connsiteX2" fmla="*/ 1241777 w 3951112"/>
                <a:gd name="connsiteY2" fmla="*/ 265519 h 1323852"/>
                <a:gd name="connsiteX3" fmla="*/ 1622777 w 3951112"/>
                <a:gd name="connsiteY3" fmla="*/ 11519 h 1323852"/>
                <a:gd name="connsiteX4" fmla="*/ 2610555 w 3951112"/>
                <a:gd name="connsiteY4" fmla="*/ 378408 h 1323852"/>
                <a:gd name="connsiteX5" fmla="*/ 2624666 w 3951112"/>
                <a:gd name="connsiteY5" fmla="*/ 350184 h 1323852"/>
                <a:gd name="connsiteX6" fmla="*/ 3951112 w 3951112"/>
                <a:gd name="connsiteY6" fmla="*/ 1182741 h 1323852"/>
                <a:gd name="connsiteX0" fmla="*/ 0 w 3951112"/>
                <a:gd name="connsiteY0" fmla="*/ 1323852 h 1323852"/>
                <a:gd name="connsiteX1" fmla="*/ 508000 w 3951112"/>
                <a:gd name="connsiteY1" fmla="*/ 815851 h 1323852"/>
                <a:gd name="connsiteX2" fmla="*/ 1241777 w 3951112"/>
                <a:gd name="connsiteY2" fmla="*/ 265519 h 1323852"/>
                <a:gd name="connsiteX3" fmla="*/ 1622777 w 3951112"/>
                <a:gd name="connsiteY3" fmla="*/ 11519 h 1323852"/>
                <a:gd name="connsiteX4" fmla="*/ 2610555 w 3951112"/>
                <a:gd name="connsiteY4" fmla="*/ 378408 h 1323852"/>
                <a:gd name="connsiteX5" fmla="*/ 2624666 w 3951112"/>
                <a:gd name="connsiteY5" fmla="*/ 350184 h 1323852"/>
                <a:gd name="connsiteX6" fmla="*/ 3951112 w 3951112"/>
                <a:gd name="connsiteY6" fmla="*/ 1182741 h 1323852"/>
                <a:gd name="connsiteX0" fmla="*/ 0 w 3951112"/>
                <a:gd name="connsiteY0" fmla="*/ 1221052 h 1221052"/>
                <a:gd name="connsiteX1" fmla="*/ 508000 w 3951112"/>
                <a:gd name="connsiteY1" fmla="*/ 713051 h 1221052"/>
                <a:gd name="connsiteX2" fmla="*/ 1241777 w 3951112"/>
                <a:gd name="connsiteY2" fmla="*/ 162719 h 1221052"/>
                <a:gd name="connsiteX3" fmla="*/ 2342443 w 3951112"/>
                <a:gd name="connsiteY3" fmla="*/ 21608 h 1221052"/>
                <a:gd name="connsiteX4" fmla="*/ 2610555 w 3951112"/>
                <a:gd name="connsiteY4" fmla="*/ 275608 h 1221052"/>
                <a:gd name="connsiteX5" fmla="*/ 2624666 w 3951112"/>
                <a:gd name="connsiteY5" fmla="*/ 247384 h 1221052"/>
                <a:gd name="connsiteX6" fmla="*/ 3951112 w 3951112"/>
                <a:gd name="connsiteY6" fmla="*/ 1079941 h 1221052"/>
                <a:gd name="connsiteX0" fmla="*/ 0 w 3951112"/>
                <a:gd name="connsiteY0" fmla="*/ 1250639 h 1250639"/>
                <a:gd name="connsiteX1" fmla="*/ 508000 w 3951112"/>
                <a:gd name="connsiteY1" fmla="*/ 742638 h 1250639"/>
                <a:gd name="connsiteX2" fmla="*/ 1157110 w 3951112"/>
                <a:gd name="connsiteY2" fmla="*/ 93529 h 1250639"/>
                <a:gd name="connsiteX3" fmla="*/ 2342443 w 3951112"/>
                <a:gd name="connsiteY3" fmla="*/ 51195 h 1250639"/>
                <a:gd name="connsiteX4" fmla="*/ 2610555 w 3951112"/>
                <a:gd name="connsiteY4" fmla="*/ 305195 h 1250639"/>
                <a:gd name="connsiteX5" fmla="*/ 2624666 w 3951112"/>
                <a:gd name="connsiteY5" fmla="*/ 276971 h 1250639"/>
                <a:gd name="connsiteX6" fmla="*/ 3951112 w 3951112"/>
                <a:gd name="connsiteY6" fmla="*/ 1109528 h 1250639"/>
                <a:gd name="connsiteX0" fmla="*/ 0 w 3951112"/>
                <a:gd name="connsiteY0" fmla="*/ 1221052 h 1221052"/>
                <a:gd name="connsiteX1" fmla="*/ 508000 w 3951112"/>
                <a:gd name="connsiteY1" fmla="*/ 713051 h 1221052"/>
                <a:gd name="connsiteX2" fmla="*/ 1255888 w 3951112"/>
                <a:gd name="connsiteY2" fmla="*/ 162720 h 1221052"/>
                <a:gd name="connsiteX3" fmla="*/ 2342443 w 3951112"/>
                <a:gd name="connsiteY3" fmla="*/ 21608 h 1221052"/>
                <a:gd name="connsiteX4" fmla="*/ 2610555 w 3951112"/>
                <a:gd name="connsiteY4" fmla="*/ 275608 h 1221052"/>
                <a:gd name="connsiteX5" fmla="*/ 2624666 w 3951112"/>
                <a:gd name="connsiteY5" fmla="*/ 247384 h 1221052"/>
                <a:gd name="connsiteX6" fmla="*/ 3951112 w 3951112"/>
                <a:gd name="connsiteY6" fmla="*/ 1079941 h 1221052"/>
                <a:gd name="connsiteX0" fmla="*/ 0 w 3951112"/>
                <a:gd name="connsiteY0" fmla="*/ 1221052 h 1221052"/>
                <a:gd name="connsiteX1" fmla="*/ 508000 w 3951112"/>
                <a:gd name="connsiteY1" fmla="*/ 713051 h 1221052"/>
                <a:gd name="connsiteX2" fmla="*/ 1255888 w 3951112"/>
                <a:gd name="connsiteY2" fmla="*/ 162720 h 1221052"/>
                <a:gd name="connsiteX3" fmla="*/ 2342443 w 3951112"/>
                <a:gd name="connsiteY3" fmla="*/ 21608 h 1221052"/>
                <a:gd name="connsiteX4" fmla="*/ 2610555 w 3951112"/>
                <a:gd name="connsiteY4" fmla="*/ 275608 h 1221052"/>
                <a:gd name="connsiteX5" fmla="*/ 2624666 w 3951112"/>
                <a:gd name="connsiteY5" fmla="*/ 247384 h 1221052"/>
                <a:gd name="connsiteX6" fmla="*/ 3951112 w 3951112"/>
                <a:gd name="connsiteY6" fmla="*/ 1079941 h 1221052"/>
                <a:gd name="connsiteX0" fmla="*/ 0 w 3951112"/>
                <a:gd name="connsiteY0" fmla="*/ 1221052 h 1221052"/>
                <a:gd name="connsiteX1" fmla="*/ 508000 w 3951112"/>
                <a:gd name="connsiteY1" fmla="*/ 713051 h 1221052"/>
                <a:gd name="connsiteX2" fmla="*/ 1255888 w 3951112"/>
                <a:gd name="connsiteY2" fmla="*/ 162720 h 1221052"/>
                <a:gd name="connsiteX3" fmla="*/ 2342443 w 3951112"/>
                <a:gd name="connsiteY3" fmla="*/ 21608 h 1221052"/>
                <a:gd name="connsiteX4" fmla="*/ 2610555 w 3951112"/>
                <a:gd name="connsiteY4" fmla="*/ 275608 h 1221052"/>
                <a:gd name="connsiteX5" fmla="*/ 2624666 w 3951112"/>
                <a:gd name="connsiteY5" fmla="*/ 247384 h 1221052"/>
                <a:gd name="connsiteX6" fmla="*/ 3951112 w 3951112"/>
                <a:gd name="connsiteY6" fmla="*/ 1079941 h 1221052"/>
                <a:gd name="connsiteX0" fmla="*/ 0 w 3951112"/>
                <a:gd name="connsiteY0" fmla="*/ 1229761 h 1229761"/>
                <a:gd name="connsiteX1" fmla="*/ 508000 w 3951112"/>
                <a:gd name="connsiteY1" fmla="*/ 721760 h 1229761"/>
                <a:gd name="connsiteX2" fmla="*/ 1326443 w 3951112"/>
                <a:gd name="connsiteY2" fmla="*/ 129095 h 1229761"/>
                <a:gd name="connsiteX3" fmla="*/ 2342443 w 3951112"/>
                <a:gd name="connsiteY3" fmla="*/ 30317 h 1229761"/>
                <a:gd name="connsiteX4" fmla="*/ 2610555 w 3951112"/>
                <a:gd name="connsiteY4" fmla="*/ 284317 h 1229761"/>
                <a:gd name="connsiteX5" fmla="*/ 2624666 w 3951112"/>
                <a:gd name="connsiteY5" fmla="*/ 256093 h 1229761"/>
                <a:gd name="connsiteX6" fmla="*/ 3951112 w 3951112"/>
                <a:gd name="connsiteY6" fmla="*/ 1088650 h 1229761"/>
                <a:gd name="connsiteX0" fmla="*/ 0 w 3951112"/>
                <a:gd name="connsiteY0" fmla="*/ 1229761 h 1229761"/>
                <a:gd name="connsiteX1" fmla="*/ 508000 w 3951112"/>
                <a:gd name="connsiteY1" fmla="*/ 721760 h 1229761"/>
                <a:gd name="connsiteX2" fmla="*/ 1326443 w 3951112"/>
                <a:gd name="connsiteY2" fmla="*/ 129095 h 1229761"/>
                <a:gd name="connsiteX3" fmla="*/ 2342443 w 3951112"/>
                <a:gd name="connsiteY3" fmla="*/ 30317 h 1229761"/>
                <a:gd name="connsiteX4" fmla="*/ 2610555 w 3951112"/>
                <a:gd name="connsiteY4" fmla="*/ 284317 h 1229761"/>
                <a:gd name="connsiteX5" fmla="*/ 2624666 w 3951112"/>
                <a:gd name="connsiteY5" fmla="*/ 256093 h 1229761"/>
                <a:gd name="connsiteX6" fmla="*/ 3951112 w 3951112"/>
                <a:gd name="connsiteY6" fmla="*/ 1088650 h 1229761"/>
                <a:gd name="connsiteX0" fmla="*/ 0 w 3951112"/>
                <a:gd name="connsiteY0" fmla="*/ 1229761 h 1229761"/>
                <a:gd name="connsiteX1" fmla="*/ 508000 w 3951112"/>
                <a:gd name="connsiteY1" fmla="*/ 721760 h 1229761"/>
                <a:gd name="connsiteX2" fmla="*/ 1326443 w 3951112"/>
                <a:gd name="connsiteY2" fmla="*/ 129095 h 1229761"/>
                <a:gd name="connsiteX3" fmla="*/ 2342443 w 3951112"/>
                <a:gd name="connsiteY3" fmla="*/ 30317 h 1229761"/>
                <a:gd name="connsiteX4" fmla="*/ 2610555 w 3951112"/>
                <a:gd name="connsiteY4" fmla="*/ 284317 h 1229761"/>
                <a:gd name="connsiteX5" fmla="*/ 2624666 w 3951112"/>
                <a:gd name="connsiteY5" fmla="*/ 256093 h 1229761"/>
                <a:gd name="connsiteX6" fmla="*/ 3951112 w 3951112"/>
                <a:gd name="connsiteY6" fmla="*/ 1088650 h 1229761"/>
                <a:gd name="connsiteX0" fmla="*/ 0 w 3951112"/>
                <a:gd name="connsiteY0" fmla="*/ 1303450 h 1303450"/>
                <a:gd name="connsiteX1" fmla="*/ 508000 w 3951112"/>
                <a:gd name="connsiteY1" fmla="*/ 795449 h 1303450"/>
                <a:gd name="connsiteX2" fmla="*/ 1665110 w 3951112"/>
                <a:gd name="connsiteY2" fmla="*/ 61673 h 1303450"/>
                <a:gd name="connsiteX3" fmla="*/ 2342443 w 3951112"/>
                <a:gd name="connsiteY3" fmla="*/ 104006 h 1303450"/>
                <a:gd name="connsiteX4" fmla="*/ 2610555 w 3951112"/>
                <a:gd name="connsiteY4" fmla="*/ 358006 h 1303450"/>
                <a:gd name="connsiteX5" fmla="*/ 2624666 w 3951112"/>
                <a:gd name="connsiteY5" fmla="*/ 329782 h 1303450"/>
                <a:gd name="connsiteX6" fmla="*/ 3951112 w 3951112"/>
                <a:gd name="connsiteY6" fmla="*/ 1162339 h 1303450"/>
                <a:gd name="connsiteX0" fmla="*/ 0 w 3951112"/>
                <a:gd name="connsiteY0" fmla="*/ 1272096 h 1272096"/>
                <a:gd name="connsiteX1" fmla="*/ 508000 w 3951112"/>
                <a:gd name="connsiteY1" fmla="*/ 764095 h 1272096"/>
                <a:gd name="connsiteX2" fmla="*/ 1665110 w 3951112"/>
                <a:gd name="connsiteY2" fmla="*/ 30319 h 1272096"/>
                <a:gd name="connsiteX3" fmla="*/ 2342443 w 3951112"/>
                <a:gd name="connsiteY3" fmla="*/ 72652 h 1272096"/>
                <a:gd name="connsiteX4" fmla="*/ 2610555 w 3951112"/>
                <a:gd name="connsiteY4" fmla="*/ 326652 h 1272096"/>
                <a:gd name="connsiteX5" fmla="*/ 2624666 w 3951112"/>
                <a:gd name="connsiteY5" fmla="*/ 298428 h 1272096"/>
                <a:gd name="connsiteX6" fmla="*/ 3951112 w 3951112"/>
                <a:gd name="connsiteY6" fmla="*/ 1130985 h 1272096"/>
                <a:gd name="connsiteX0" fmla="*/ 0 w 3951112"/>
                <a:gd name="connsiteY0" fmla="*/ 1272096 h 1272096"/>
                <a:gd name="connsiteX1" fmla="*/ 508000 w 3951112"/>
                <a:gd name="connsiteY1" fmla="*/ 764095 h 1272096"/>
                <a:gd name="connsiteX2" fmla="*/ 1665110 w 3951112"/>
                <a:gd name="connsiteY2" fmla="*/ 30319 h 1272096"/>
                <a:gd name="connsiteX3" fmla="*/ 2342443 w 3951112"/>
                <a:gd name="connsiteY3" fmla="*/ 72652 h 1272096"/>
                <a:gd name="connsiteX4" fmla="*/ 2610555 w 3951112"/>
                <a:gd name="connsiteY4" fmla="*/ 326652 h 1272096"/>
                <a:gd name="connsiteX5" fmla="*/ 2624666 w 3951112"/>
                <a:gd name="connsiteY5" fmla="*/ 298428 h 1272096"/>
                <a:gd name="connsiteX6" fmla="*/ 3951112 w 3951112"/>
                <a:gd name="connsiteY6" fmla="*/ 1130985 h 1272096"/>
                <a:gd name="connsiteX0" fmla="*/ 0 w 3951112"/>
                <a:gd name="connsiteY0" fmla="*/ 1272096 h 1272096"/>
                <a:gd name="connsiteX1" fmla="*/ 282221 w 3951112"/>
                <a:gd name="connsiteY1" fmla="*/ 1018097 h 1272096"/>
                <a:gd name="connsiteX2" fmla="*/ 508000 w 3951112"/>
                <a:gd name="connsiteY2" fmla="*/ 764095 h 1272096"/>
                <a:gd name="connsiteX3" fmla="*/ 1665110 w 3951112"/>
                <a:gd name="connsiteY3" fmla="*/ 30319 h 1272096"/>
                <a:gd name="connsiteX4" fmla="*/ 2342443 w 3951112"/>
                <a:gd name="connsiteY4" fmla="*/ 72652 h 1272096"/>
                <a:gd name="connsiteX5" fmla="*/ 2610555 w 3951112"/>
                <a:gd name="connsiteY5" fmla="*/ 326652 h 1272096"/>
                <a:gd name="connsiteX6" fmla="*/ 2624666 w 3951112"/>
                <a:gd name="connsiteY6" fmla="*/ 298428 h 1272096"/>
                <a:gd name="connsiteX7" fmla="*/ 3951112 w 3951112"/>
                <a:gd name="connsiteY7" fmla="*/ 1130985 h 1272096"/>
                <a:gd name="connsiteX0" fmla="*/ 1583486 w 5534598"/>
                <a:gd name="connsiteY0" fmla="*/ 1486664 h 1486664"/>
                <a:gd name="connsiteX1" fmla="*/ 3040 w 5534598"/>
                <a:gd name="connsiteY1" fmla="*/ 4998 h 1486664"/>
                <a:gd name="connsiteX2" fmla="*/ 2091486 w 5534598"/>
                <a:gd name="connsiteY2" fmla="*/ 978663 h 1486664"/>
                <a:gd name="connsiteX3" fmla="*/ 3248596 w 5534598"/>
                <a:gd name="connsiteY3" fmla="*/ 244887 h 1486664"/>
                <a:gd name="connsiteX4" fmla="*/ 3925929 w 5534598"/>
                <a:gd name="connsiteY4" fmla="*/ 287220 h 1486664"/>
                <a:gd name="connsiteX5" fmla="*/ 4194041 w 5534598"/>
                <a:gd name="connsiteY5" fmla="*/ 541220 h 1486664"/>
                <a:gd name="connsiteX6" fmla="*/ 4208152 w 5534598"/>
                <a:gd name="connsiteY6" fmla="*/ 512996 h 1486664"/>
                <a:gd name="connsiteX7" fmla="*/ 5534598 w 5534598"/>
                <a:gd name="connsiteY7" fmla="*/ 1345553 h 1486664"/>
                <a:gd name="connsiteX0" fmla="*/ 0 w 3951112"/>
                <a:gd name="connsiteY0" fmla="*/ 1272096 h 1272096"/>
                <a:gd name="connsiteX1" fmla="*/ 508000 w 3951112"/>
                <a:gd name="connsiteY1" fmla="*/ 764095 h 1272096"/>
                <a:gd name="connsiteX2" fmla="*/ 1665110 w 3951112"/>
                <a:gd name="connsiteY2" fmla="*/ 30319 h 1272096"/>
                <a:gd name="connsiteX3" fmla="*/ 2342443 w 3951112"/>
                <a:gd name="connsiteY3" fmla="*/ 72652 h 1272096"/>
                <a:gd name="connsiteX4" fmla="*/ 2610555 w 3951112"/>
                <a:gd name="connsiteY4" fmla="*/ 326652 h 1272096"/>
                <a:gd name="connsiteX5" fmla="*/ 2624666 w 3951112"/>
                <a:gd name="connsiteY5" fmla="*/ 298428 h 1272096"/>
                <a:gd name="connsiteX6" fmla="*/ 3951112 w 3951112"/>
                <a:gd name="connsiteY6" fmla="*/ 1130985 h 1272096"/>
                <a:gd name="connsiteX0" fmla="*/ 0 w 3951112"/>
                <a:gd name="connsiteY0" fmla="*/ 1272096 h 1272096"/>
                <a:gd name="connsiteX1" fmla="*/ 508000 w 3951112"/>
                <a:gd name="connsiteY1" fmla="*/ 764095 h 1272096"/>
                <a:gd name="connsiteX2" fmla="*/ 1665110 w 3951112"/>
                <a:gd name="connsiteY2" fmla="*/ 30319 h 1272096"/>
                <a:gd name="connsiteX3" fmla="*/ 2342443 w 3951112"/>
                <a:gd name="connsiteY3" fmla="*/ 72652 h 1272096"/>
                <a:gd name="connsiteX4" fmla="*/ 2610555 w 3951112"/>
                <a:gd name="connsiteY4" fmla="*/ 326652 h 1272096"/>
                <a:gd name="connsiteX5" fmla="*/ 2624666 w 3951112"/>
                <a:gd name="connsiteY5" fmla="*/ 298428 h 1272096"/>
                <a:gd name="connsiteX6" fmla="*/ 3951112 w 3951112"/>
                <a:gd name="connsiteY6" fmla="*/ 1130985 h 1272096"/>
                <a:gd name="connsiteX0" fmla="*/ 0 w 3951112"/>
                <a:gd name="connsiteY0" fmla="*/ 1272096 h 1272096"/>
                <a:gd name="connsiteX1" fmla="*/ 508000 w 3951112"/>
                <a:gd name="connsiteY1" fmla="*/ 764095 h 1272096"/>
                <a:gd name="connsiteX2" fmla="*/ 1665110 w 3951112"/>
                <a:gd name="connsiteY2" fmla="*/ 30319 h 1272096"/>
                <a:gd name="connsiteX3" fmla="*/ 2342443 w 3951112"/>
                <a:gd name="connsiteY3" fmla="*/ 72652 h 1272096"/>
                <a:gd name="connsiteX4" fmla="*/ 2610555 w 3951112"/>
                <a:gd name="connsiteY4" fmla="*/ 326652 h 1272096"/>
                <a:gd name="connsiteX5" fmla="*/ 2624666 w 3951112"/>
                <a:gd name="connsiteY5" fmla="*/ 298428 h 1272096"/>
                <a:gd name="connsiteX6" fmla="*/ 3951112 w 3951112"/>
                <a:gd name="connsiteY6" fmla="*/ 1130985 h 1272096"/>
                <a:gd name="connsiteX0" fmla="*/ 0 w 3951112"/>
                <a:gd name="connsiteY0" fmla="*/ 1272096 h 1272096"/>
                <a:gd name="connsiteX1" fmla="*/ 508000 w 3951112"/>
                <a:gd name="connsiteY1" fmla="*/ 764095 h 1272096"/>
                <a:gd name="connsiteX2" fmla="*/ 1665110 w 3951112"/>
                <a:gd name="connsiteY2" fmla="*/ 30319 h 1272096"/>
                <a:gd name="connsiteX3" fmla="*/ 2342443 w 3951112"/>
                <a:gd name="connsiteY3" fmla="*/ 72652 h 1272096"/>
                <a:gd name="connsiteX4" fmla="*/ 2610555 w 3951112"/>
                <a:gd name="connsiteY4" fmla="*/ 326652 h 1272096"/>
                <a:gd name="connsiteX5" fmla="*/ 2624666 w 3951112"/>
                <a:gd name="connsiteY5" fmla="*/ 298428 h 1272096"/>
                <a:gd name="connsiteX6" fmla="*/ 3951112 w 3951112"/>
                <a:gd name="connsiteY6" fmla="*/ 1130985 h 1272096"/>
                <a:gd name="connsiteX0" fmla="*/ 0 w 3951112"/>
                <a:gd name="connsiteY0" fmla="*/ 1272096 h 1272096"/>
                <a:gd name="connsiteX1" fmla="*/ 508000 w 3951112"/>
                <a:gd name="connsiteY1" fmla="*/ 764095 h 1272096"/>
                <a:gd name="connsiteX2" fmla="*/ 1665110 w 3951112"/>
                <a:gd name="connsiteY2" fmla="*/ 30319 h 1272096"/>
                <a:gd name="connsiteX3" fmla="*/ 2342443 w 3951112"/>
                <a:gd name="connsiteY3" fmla="*/ 72652 h 1272096"/>
                <a:gd name="connsiteX4" fmla="*/ 2610555 w 3951112"/>
                <a:gd name="connsiteY4" fmla="*/ 326652 h 1272096"/>
                <a:gd name="connsiteX5" fmla="*/ 2624666 w 3951112"/>
                <a:gd name="connsiteY5" fmla="*/ 298428 h 1272096"/>
                <a:gd name="connsiteX6" fmla="*/ 3951112 w 3951112"/>
                <a:gd name="connsiteY6" fmla="*/ 1130985 h 1272096"/>
                <a:gd name="connsiteX0" fmla="*/ 0 w 3951112"/>
                <a:gd name="connsiteY0" fmla="*/ 1272096 h 1272096"/>
                <a:gd name="connsiteX1" fmla="*/ 508000 w 3951112"/>
                <a:gd name="connsiteY1" fmla="*/ 764095 h 1272096"/>
                <a:gd name="connsiteX2" fmla="*/ 1665110 w 3951112"/>
                <a:gd name="connsiteY2" fmla="*/ 30319 h 1272096"/>
                <a:gd name="connsiteX3" fmla="*/ 2342443 w 3951112"/>
                <a:gd name="connsiteY3" fmla="*/ 72652 h 1272096"/>
                <a:gd name="connsiteX4" fmla="*/ 2610555 w 3951112"/>
                <a:gd name="connsiteY4" fmla="*/ 326652 h 1272096"/>
                <a:gd name="connsiteX5" fmla="*/ 2624666 w 3951112"/>
                <a:gd name="connsiteY5" fmla="*/ 298428 h 1272096"/>
                <a:gd name="connsiteX6" fmla="*/ 3951112 w 3951112"/>
                <a:gd name="connsiteY6" fmla="*/ 1130985 h 1272096"/>
                <a:gd name="connsiteX0" fmla="*/ 0 w 3951112"/>
                <a:gd name="connsiteY0" fmla="*/ 1218008 h 1218008"/>
                <a:gd name="connsiteX1" fmla="*/ 508000 w 3951112"/>
                <a:gd name="connsiteY1" fmla="*/ 710007 h 1218008"/>
                <a:gd name="connsiteX2" fmla="*/ 1608665 w 3951112"/>
                <a:gd name="connsiteY2" fmla="*/ 117342 h 1218008"/>
                <a:gd name="connsiteX3" fmla="*/ 2342443 w 3951112"/>
                <a:gd name="connsiteY3" fmla="*/ 18564 h 1218008"/>
                <a:gd name="connsiteX4" fmla="*/ 2610555 w 3951112"/>
                <a:gd name="connsiteY4" fmla="*/ 272564 h 1218008"/>
                <a:gd name="connsiteX5" fmla="*/ 2624666 w 3951112"/>
                <a:gd name="connsiteY5" fmla="*/ 244340 h 1218008"/>
                <a:gd name="connsiteX6" fmla="*/ 3951112 w 3951112"/>
                <a:gd name="connsiteY6" fmla="*/ 1076897 h 1218008"/>
                <a:gd name="connsiteX0" fmla="*/ 0 w 3951112"/>
                <a:gd name="connsiteY0" fmla="*/ 1218008 h 1218008"/>
                <a:gd name="connsiteX1" fmla="*/ 508000 w 3951112"/>
                <a:gd name="connsiteY1" fmla="*/ 710007 h 1218008"/>
                <a:gd name="connsiteX2" fmla="*/ 1608665 w 3951112"/>
                <a:gd name="connsiteY2" fmla="*/ 117342 h 1218008"/>
                <a:gd name="connsiteX3" fmla="*/ 2342443 w 3951112"/>
                <a:gd name="connsiteY3" fmla="*/ 18564 h 1218008"/>
                <a:gd name="connsiteX4" fmla="*/ 2610555 w 3951112"/>
                <a:gd name="connsiteY4" fmla="*/ 272564 h 1218008"/>
                <a:gd name="connsiteX5" fmla="*/ 3951112 w 3951112"/>
                <a:gd name="connsiteY5" fmla="*/ 1076897 h 1218008"/>
                <a:gd name="connsiteX0" fmla="*/ 0 w 3951112"/>
                <a:gd name="connsiteY0" fmla="*/ 1129833 h 1129833"/>
                <a:gd name="connsiteX1" fmla="*/ 508000 w 3951112"/>
                <a:gd name="connsiteY1" fmla="*/ 621832 h 1129833"/>
                <a:gd name="connsiteX2" fmla="*/ 1608665 w 3951112"/>
                <a:gd name="connsiteY2" fmla="*/ 29167 h 1129833"/>
                <a:gd name="connsiteX3" fmla="*/ 2610555 w 3951112"/>
                <a:gd name="connsiteY3" fmla="*/ 184389 h 1129833"/>
                <a:gd name="connsiteX4" fmla="*/ 3951112 w 3951112"/>
                <a:gd name="connsiteY4" fmla="*/ 988722 h 1129833"/>
                <a:gd name="connsiteX0" fmla="*/ 0 w 3951112"/>
                <a:gd name="connsiteY0" fmla="*/ 1132648 h 1132648"/>
                <a:gd name="connsiteX1" fmla="*/ 508000 w 3951112"/>
                <a:gd name="connsiteY1" fmla="*/ 624647 h 1132648"/>
                <a:gd name="connsiteX2" fmla="*/ 1608665 w 3951112"/>
                <a:gd name="connsiteY2" fmla="*/ 31982 h 1132648"/>
                <a:gd name="connsiteX3" fmla="*/ 2610555 w 3951112"/>
                <a:gd name="connsiteY3" fmla="*/ 187204 h 1132648"/>
                <a:gd name="connsiteX4" fmla="*/ 3951112 w 3951112"/>
                <a:gd name="connsiteY4" fmla="*/ 991537 h 1132648"/>
                <a:gd name="connsiteX0" fmla="*/ 0 w 4064001"/>
                <a:gd name="connsiteY0" fmla="*/ 1293038 h 1293038"/>
                <a:gd name="connsiteX1" fmla="*/ 508000 w 4064001"/>
                <a:gd name="connsiteY1" fmla="*/ 785037 h 1293038"/>
                <a:gd name="connsiteX2" fmla="*/ 1608665 w 4064001"/>
                <a:gd name="connsiteY2" fmla="*/ 192372 h 1293038"/>
                <a:gd name="connsiteX3" fmla="*/ 2610555 w 4064001"/>
                <a:gd name="connsiteY3" fmla="*/ 347594 h 1293038"/>
                <a:gd name="connsiteX4" fmla="*/ 4064001 w 4064001"/>
                <a:gd name="connsiteY4" fmla="*/ 37149 h 1293038"/>
                <a:gd name="connsiteX0" fmla="*/ 0 w 4064001"/>
                <a:gd name="connsiteY0" fmla="*/ 1328860 h 1328860"/>
                <a:gd name="connsiteX1" fmla="*/ 508000 w 4064001"/>
                <a:gd name="connsiteY1" fmla="*/ 820859 h 1328860"/>
                <a:gd name="connsiteX2" fmla="*/ 1608665 w 4064001"/>
                <a:gd name="connsiteY2" fmla="*/ 228194 h 1328860"/>
                <a:gd name="connsiteX3" fmla="*/ 2610555 w 4064001"/>
                <a:gd name="connsiteY3" fmla="*/ 101194 h 1328860"/>
                <a:gd name="connsiteX4" fmla="*/ 4064001 w 4064001"/>
                <a:gd name="connsiteY4" fmla="*/ 72971 h 1328860"/>
                <a:gd name="connsiteX0" fmla="*/ 0 w 4064001"/>
                <a:gd name="connsiteY0" fmla="*/ 1255889 h 1255889"/>
                <a:gd name="connsiteX1" fmla="*/ 508000 w 4064001"/>
                <a:gd name="connsiteY1" fmla="*/ 747888 h 1255889"/>
                <a:gd name="connsiteX2" fmla="*/ 1608665 w 4064001"/>
                <a:gd name="connsiteY2" fmla="*/ 155223 h 1255889"/>
                <a:gd name="connsiteX3" fmla="*/ 2610555 w 4064001"/>
                <a:gd name="connsiteY3" fmla="*/ 28223 h 1255889"/>
                <a:gd name="connsiteX4" fmla="*/ 4064001 w 4064001"/>
                <a:gd name="connsiteY4" fmla="*/ 0 h 1255889"/>
                <a:gd name="connsiteX0" fmla="*/ 0 w 4064001"/>
                <a:gd name="connsiteY0" fmla="*/ 1255889 h 1255889"/>
                <a:gd name="connsiteX1" fmla="*/ 508000 w 4064001"/>
                <a:gd name="connsiteY1" fmla="*/ 747888 h 1255889"/>
                <a:gd name="connsiteX2" fmla="*/ 1608665 w 4064001"/>
                <a:gd name="connsiteY2" fmla="*/ 155223 h 1255889"/>
                <a:gd name="connsiteX3" fmla="*/ 2610555 w 4064001"/>
                <a:gd name="connsiteY3" fmla="*/ 28223 h 1255889"/>
                <a:gd name="connsiteX4" fmla="*/ 4064001 w 4064001"/>
                <a:gd name="connsiteY4" fmla="*/ 0 h 1255889"/>
                <a:gd name="connsiteX0" fmla="*/ 0 w 4064001"/>
                <a:gd name="connsiteY0" fmla="*/ 1255889 h 1255889"/>
                <a:gd name="connsiteX1" fmla="*/ 508000 w 4064001"/>
                <a:gd name="connsiteY1" fmla="*/ 747888 h 1255889"/>
                <a:gd name="connsiteX2" fmla="*/ 1608665 w 4064001"/>
                <a:gd name="connsiteY2" fmla="*/ 155223 h 1255889"/>
                <a:gd name="connsiteX3" fmla="*/ 2610555 w 4064001"/>
                <a:gd name="connsiteY3" fmla="*/ 28223 h 1255889"/>
                <a:gd name="connsiteX4" fmla="*/ 4064001 w 4064001"/>
                <a:gd name="connsiteY4" fmla="*/ 0 h 1255889"/>
                <a:gd name="connsiteX0" fmla="*/ 0 w 4064001"/>
                <a:gd name="connsiteY0" fmla="*/ 1255889 h 1255889"/>
                <a:gd name="connsiteX1" fmla="*/ 508000 w 4064001"/>
                <a:gd name="connsiteY1" fmla="*/ 747888 h 1255889"/>
                <a:gd name="connsiteX2" fmla="*/ 1608665 w 4064001"/>
                <a:gd name="connsiteY2" fmla="*/ 155223 h 1255889"/>
                <a:gd name="connsiteX3" fmla="*/ 2610555 w 4064001"/>
                <a:gd name="connsiteY3" fmla="*/ 28223 h 1255889"/>
                <a:gd name="connsiteX4" fmla="*/ 4064001 w 4064001"/>
                <a:gd name="connsiteY4" fmla="*/ 0 h 1255889"/>
                <a:gd name="connsiteX0" fmla="*/ 0 w 4064001"/>
                <a:gd name="connsiteY0" fmla="*/ 1255889 h 1255889"/>
                <a:gd name="connsiteX1" fmla="*/ 508000 w 4064001"/>
                <a:gd name="connsiteY1" fmla="*/ 747888 h 1255889"/>
                <a:gd name="connsiteX2" fmla="*/ 1608665 w 4064001"/>
                <a:gd name="connsiteY2" fmla="*/ 155223 h 1255889"/>
                <a:gd name="connsiteX3" fmla="*/ 2610555 w 4064001"/>
                <a:gd name="connsiteY3" fmla="*/ 28223 h 1255889"/>
                <a:gd name="connsiteX4" fmla="*/ 4064001 w 4064001"/>
                <a:gd name="connsiteY4" fmla="*/ 0 h 1255889"/>
                <a:gd name="connsiteX0" fmla="*/ 0 w 4064001"/>
                <a:gd name="connsiteY0" fmla="*/ 1326444 h 1326444"/>
                <a:gd name="connsiteX1" fmla="*/ 508000 w 4064001"/>
                <a:gd name="connsiteY1" fmla="*/ 818443 h 1326444"/>
                <a:gd name="connsiteX2" fmla="*/ 1608665 w 4064001"/>
                <a:gd name="connsiteY2" fmla="*/ 225778 h 1326444"/>
                <a:gd name="connsiteX3" fmla="*/ 2624666 w 4064001"/>
                <a:gd name="connsiteY3" fmla="*/ 0 h 1326444"/>
                <a:gd name="connsiteX4" fmla="*/ 4064001 w 4064001"/>
                <a:gd name="connsiteY4" fmla="*/ 70555 h 1326444"/>
                <a:gd name="connsiteX0" fmla="*/ 0 w 4064001"/>
                <a:gd name="connsiteY0" fmla="*/ 1329134 h 1329134"/>
                <a:gd name="connsiteX1" fmla="*/ 508000 w 4064001"/>
                <a:gd name="connsiteY1" fmla="*/ 821133 h 1329134"/>
                <a:gd name="connsiteX2" fmla="*/ 1523998 w 4064001"/>
                <a:gd name="connsiteY2" fmla="*/ 172023 h 1329134"/>
                <a:gd name="connsiteX3" fmla="*/ 2624666 w 4064001"/>
                <a:gd name="connsiteY3" fmla="*/ 2690 h 1329134"/>
                <a:gd name="connsiteX4" fmla="*/ 4064001 w 4064001"/>
                <a:gd name="connsiteY4" fmla="*/ 73245 h 1329134"/>
                <a:gd name="connsiteX0" fmla="*/ 0 w 4120446"/>
                <a:gd name="connsiteY0" fmla="*/ 1377049 h 1377049"/>
                <a:gd name="connsiteX1" fmla="*/ 508000 w 4120446"/>
                <a:gd name="connsiteY1" fmla="*/ 869048 h 1377049"/>
                <a:gd name="connsiteX2" fmla="*/ 1523998 w 4120446"/>
                <a:gd name="connsiteY2" fmla="*/ 219938 h 1377049"/>
                <a:gd name="connsiteX3" fmla="*/ 2624666 w 4120446"/>
                <a:gd name="connsiteY3" fmla="*/ 50605 h 1377049"/>
                <a:gd name="connsiteX4" fmla="*/ 4120446 w 4120446"/>
                <a:gd name="connsiteY4" fmla="*/ 8271 h 1377049"/>
                <a:gd name="connsiteX0" fmla="*/ 0 w 4120446"/>
                <a:gd name="connsiteY0" fmla="*/ 1410947 h 1410947"/>
                <a:gd name="connsiteX1" fmla="*/ 508000 w 4120446"/>
                <a:gd name="connsiteY1" fmla="*/ 902946 h 1410947"/>
                <a:gd name="connsiteX2" fmla="*/ 1523998 w 4120446"/>
                <a:gd name="connsiteY2" fmla="*/ 253836 h 1410947"/>
                <a:gd name="connsiteX3" fmla="*/ 2596443 w 4120446"/>
                <a:gd name="connsiteY3" fmla="*/ 13947 h 1410947"/>
                <a:gd name="connsiteX4" fmla="*/ 4120446 w 4120446"/>
                <a:gd name="connsiteY4" fmla="*/ 42169 h 1410947"/>
                <a:gd name="connsiteX0" fmla="*/ 0 w 4120446"/>
                <a:gd name="connsiteY0" fmla="*/ 1449457 h 1449457"/>
                <a:gd name="connsiteX1" fmla="*/ 508000 w 4120446"/>
                <a:gd name="connsiteY1" fmla="*/ 941456 h 1449457"/>
                <a:gd name="connsiteX2" fmla="*/ 1523998 w 4120446"/>
                <a:gd name="connsiteY2" fmla="*/ 292346 h 1449457"/>
                <a:gd name="connsiteX3" fmla="*/ 2596443 w 4120446"/>
                <a:gd name="connsiteY3" fmla="*/ 52457 h 1449457"/>
                <a:gd name="connsiteX4" fmla="*/ 4120446 w 4120446"/>
                <a:gd name="connsiteY4" fmla="*/ 10124 h 1449457"/>
                <a:gd name="connsiteX0" fmla="*/ 0 w 4120446"/>
                <a:gd name="connsiteY0" fmla="*/ 1449457 h 1449457"/>
                <a:gd name="connsiteX1" fmla="*/ 508000 w 4120446"/>
                <a:gd name="connsiteY1" fmla="*/ 941456 h 1449457"/>
                <a:gd name="connsiteX2" fmla="*/ 1523998 w 4120446"/>
                <a:gd name="connsiteY2" fmla="*/ 292346 h 1449457"/>
                <a:gd name="connsiteX3" fmla="*/ 2596443 w 4120446"/>
                <a:gd name="connsiteY3" fmla="*/ 52457 h 1449457"/>
                <a:gd name="connsiteX4" fmla="*/ 4120446 w 4120446"/>
                <a:gd name="connsiteY4" fmla="*/ 10124 h 1449457"/>
                <a:gd name="connsiteX0" fmla="*/ 0 w 4120446"/>
                <a:gd name="connsiteY0" fmla="*/ 1449457 h 1449457"/>
                <a:gd name="connsiteX1" fmla="*/ 508000 w 4120446"/>
                <a:gd name="connsiteY1" fmla="*/ 941456 h 1449457"/>
                <a:gd name="connsiteX2" fmla="*/ 1523998 w 4120446"/>
                <a:gd name="connsiteY2" fmla="*/ 292346 h 1449457"/>
                <a:gd name="connsiteX3" fmla="*/ 2596443 w 4120446"/>
                <a:gd name="connsiteY3" fmla="*/ 52457 h 1449457"/>
                <a:gd name="connsiteX4" fmla="*/ 4120446 w 4120446"/>
                <a:gd name="connsiteY4" fmla="*/ 10124 h 1449457"/>
                <a:gd name="connsiteX0" fmla="*/ 0 w 4120446"/>
                <a:gd name="connsiteY0" fmla="*/ 1449457 h 1449457"/>
                <a:gd name="connsiteX1" fmla="*/ 508000 w 4120446"/>
                <a:gd name="connsiteY1" fmla="*/ 941456 h 1449457"/>
                <a:gd name="connsiteX2" fmla="*/ 1523998 w 4120446"/>
                <a:gd name="connsiteY2" fmla="*/ 292346 h 1449457"/>
                <a:gd name="connsiteX3" fmla="*/ 2596443 w 4120446"/>
                <a:gd name="connsiteY3" fmla="*/ 52457 h 1449457"/>
                <a:gd name="connsiteX4" fmla="*/ 4120446 w 4120446"/>
                <a:gd name="connsiteY4" fmla="*/ 10124 h 1449457"/>
                <a:gd name="connsiteX0" fmla="*/ 0 w 4120446"/>
                <a:gd name="connsiteY0" fmla="*/ 1452447 h 1452447"/>
                <a:gd name="connsiteX1" fmla="*/ 508000 w 4120446"/>
                <a:gd name="connsiteY1" fmla="*/ 944446 h 1452447"/>
                <a:gd name="connsiteX2" fmla="*/ 1340553 w 4120446"/>
                <a:gd name="connsiteY2" fmla="*/ 380003 h 1452447"/>
                <a:gd name="connsiteX3" fmla="*/ 2596443 w 4120446"/>
                <a:gd name="connsiteY3" fmla="*/ 55447 h 1452447"/>
                <a:gd name="connsiteX4" fmla="*/ 4120446 w 4120446"/>
                <a:gd name="connsiteY4" fmla="*/ 13114 h 1452447"/>
                <a:gd name="connsiteX0" fmla="*/ 0 w 4600224"/>
                <a:gd name="connsiteY0" fmla="*/ 1501526 h 1501526"/>
                <a:gd name="connsiteX1" fmla="*/ 508000 w 4600224"/>
                <a:gd name="connsiteY1" fmla="*/ 993525 h 1501526"/>
                <a:gd name="connsiteX2" fmla="*/ 1340553 w 4600224"/>
                <a:gd name="connsiteY2" fmla="*/ 429082 h 1501526"/>
                <a:gd name="connsiteX3" fmla="*/ 2596443 w 4600224"/>
                <a:gd name="connsiteY3" fmla="*/ 104526 h 1501526"/>
                <a:gd name="connsiteX4" fmla="*/ 4600224 w 4600224"/>
                <a:gd name="connsiteY4" fmla="*/ 5748 h 1501526"/>
                <a:gd name="connsiteX0" fmla="*/ 0 w 4600224"/>
                <a:gd name="connsiteY0" fmla="*/ 1501526 h 1501526"/>
                <a:gd name="connsiteX1" fmla="*/ 508000 w 4600224"/>
                <a:gd name="connsiteY1" fmla="*/ 993525 h 1501526"/>
                <a:gd name="connsiteX2" fmla="*/ 1340553 w 4600224"/>
                <a:gd name="connsiteY2" fmla="*/ 429082 h 1501526"/>
                <a:gd name="connsiteX3" fmla="*/ 2596443 w 4600224"/>
                <a:gd name="connsiteY3" fmla="*/ 104526 h 1501526"/>
                <a:gd name="connsiteX4" fmla="*/ 4600224 w 4600224"/>
                <a:gd name="connsiteY4" fmla="*/ 5748 h 1501526"/>
                <a:gd name="connsiteX0" fmla="*/ 0 w 4600224"/>
                <a:gd name="connsiteY0" fmla="*/ 1501526 h 1501526"/>
                <a:gd name="connsiteX1" fmla="*/ 508000 w 4600224"/>
                <a:gd name="connsiteY1" fmla="*/ 993525 h 1501526"/>
                <a:gd name="connsiteX2" fmla="*/ 1340553 w 4600224"/>
                <a:gd name="connsiteY2" fmla="*/ 429082 h 1501526"/>
                <a:gd name="connsiteX3" fmla="*/ 2596443 w 4600224"/>
                <a:gd name="connsiteY3" fmla="*/ 104526 h 1501526"/>
                <a:gd name="connsiteX4" fmla="*/ 4600224 w 4600224"/>
                <a:gd name="connsiteY4" fmla="*/ 5748 h 1501526"/>
                <a:gd name="connsiteX0" fmla="*/ 0 w 4614335"/>
                <a:gd name="connsiteY0" fmla="*/ 1569546 h 1569546"/>
                <a:gd name="connsiteX1" fmla="*/ 508000 w 4614335"/>
                <a:gd name="connsiteY1" fmla="*/ 1061545 h 1569546"/>
                <a:gd name="connsiteX2" fmla="*/ 1340553 w 4614335"/>
                <a:gd name="connsiteY2" fmla="*/ 497102 h 1569546"/>
                <a:gd name="connsiteX3" fmla="*/ 2596443 w 4614335"/>
                <a:gd name="connsiteY3" fmla="*/ 172546 h 1569546"/>
                <a:gd name="connsiteX4" fmla="*/ 4614335 w 4614335"/>
                <a:gd name="connsiteY4" fmla="*/ 3213 h 1569546"/>
                <a:gd name="connsiteX0" fmla="*/ 0 w 4614335"/>
                <a:gd name="connsiteY0" fmla="*/ 1566333 h 1566333"/>
                <a:gd name="connsiteX1" fmla="*/ 508000 w 4614335"/>
                <a:gd name="connsiteY1" fmla="*/ 1058332 h 1566333"/>
                <a:gd name="connsiteX2" fmla="*/ 1340553 w 4614335"/>
                <a:gd name="connsiteY2" fmla="*/ 493889 h 1566333"/>
                <a:gd name="connsiteX3" fmla="*/ 2596443 w 4614335"/>
                <a:gd name="connsiteY3" fmla="*/ 169333 h 1566333"/>
                <a:gd name="connsiteX4" fmla="*/ 4614335 w 4614335"/>
                <a:gd name="connsiteY4" fmla="*/ 0 h 1566333"/>
                <a:gd name="connsiteX0" fmla="*/ 0 w 4614335"/>
                <a:gd name="connsiteY0" fmla="*/ 1566333 h 1566333"/>
                <a:gd name="connsiteX1" fmla="*/ 508000 w 4614335"/>
                <a:gd name="connsiteY1" fmla="*/ 1058332 h 1566333"/>
                <a:gd name="connsiteX2" fmla="*/ 1269998 w 4614335"/>
                <a:gd name="connsiteY2" fmla="*/ 451555 h 1566333"/>
                <a:gd name="connsiteX3" fmla="*/ 2596443 w 4614335"/>
                <a:gd name="connsiteY3" fmla="*/ 169333 h 1566333"/>
                <a:gd name="connsiteX4" fmla="*/ 4614335 w 4614335"/>
                <a:gd name="connsiteY4" fmla="*/ 0 h 1566333"/>
                <a:gd name="connsiteX0" fmla="*/ 0 w 4614335"/>
                <a:gd name="connsiteY0" fmla="*/ 1566333 h 1566333"/>
                <a:gd name="connsiteX1" fmla="*/ 451555 w 4614335"/>
                <a:gd name="connsiteY1" fmla="*/ 1001888 h 1566333"/>
                <a:gd name="connsiteX2" fmla="*/ 1269998 w 4614335"/>
                <a:gd name="connsiteY2" fmla="*/ 451555 h 1566333"/>
                <a:gd name="connsiteX3" fmla="*/ 2596443 w 4614335"/>
                <a:gd name="connsiteY3" fmla="*/ 169333 h 1566333"/>
                <a:gd name="connsiteX4" fmla="*/ 4614335 w 4614335"/>
                <a:gd name="connsiteY4" fmla="*/ 0 h 1566333"/>
                <a:gd name="connsiteX0" fmla="*/ 0 w 4614335"/>
                <a:gd name="connsiteY0" fmla="*/ 1566333 h 1566333"/>
                <a:gd name="connsiteX1" fmla="*/ 451555 w 4614335"/>
                <a:gd name="connsiteY1" fmla="*/ 1001888 h 1566333"/>
                <a:gd name="connsiteX2" fmla="*/ 1269998 w 4614335"/>
                <a:gd name="connsiteY2" fmla="*/ 451555 h 1566333"/>
                <a:gd name="connsiteX3" fmla="*/ 2596443 w 4614335"/>
                <a:gd name="connsiteY3" fmla="*/ 98778 h 1566333"/>
                <a:gd name="connsiteX4" fmla="*/ 4614335 w 4614335"/>
                <a:gd name="connsiteY4" fmla="*/ 0 h 1566333"/>
                <a:gd name="connsiteX0" fmla="*/ 0 w 4614335"/>
                <a:gd name="connsiteY0" fmla="*/ 1566333 h 1566333"/>
                <a:gd name="connsiteX1" fmla="*/ 451555 w 4614335"/>
                <a:gd name="connsiteY1" fmla="*/ 1001888 h 1566333"/>
                <a:gd name="connsiteX2" fmla="*/ 1456813 w 4614335"/>
                <a:gd name="connsiteY2" fmla="*/ 502632 h 1566333"/>
                <a:gd name="connsiteX3" fmla="*/ 2596443 w 4614335"/>
                <a:gd name="connsiteY3" fmla="*/ 98778 h 1566333"/>
                <a:gd name="connsiteX4" fmla="*/ 4614335 w 4614335"/>
                <a:gd name="connsiteY4" fmla="*/ 0 h 1566333"/>
                <a:gd name="connsiteX0" fmla="*/ 0 w 4614335"/>
                <a:gd name="connsiteY0" fmla="*/ 1566333 h 1566333"/>
                <a:gd name="connsiteX1" fmla="*/ 451555 w 4614335"/>
                <a:gd name="connsiteY1" fmla="*/ 1001888 h 1566333"/>
                <a:gd name="connsiteX2" fmla="*/ 1456813 w 4614335"/>
                <a:gd name="connsiteY2" fmla="*/ 502632 h 1566333"/>
                <a:gd name="connsiteX3" fmla="*/ 2801940 w 4614335"/>
                <a:gd name="connsiteY3" fmla="*/ 269032 h 1566333"/>
                <a:gd name="connsiteX4" fmla="*/ 4614335 w 4614335"/>
                <a:gd name="connsiteY4" fmla="*/ 0 h 1566333"/>
                <a:gd name="connsiteX0" fmla="*/ 0 w 4670379"/>
                <a:gd name="connsiteY0" fmla="*/ 1396079 h 1396079"/>
                <a:gd name="connsiteX1" fmla="*/ 451555 w 4670379"/>
                <a:gd name="connsiteY1" fmla="*/ 831634 h 1396079"/>
                <a:gd name="connsiteX2" fmla="*/ 1456813 w 4670379"/>
                <a:gd name="connsiteY2" fmla="*/ 332378 h 1396079"/>
                <a:gd name="connsiteX3" fmla="*/ 2801940 w 4670379"/>
                <a:gd name="connsiteY3" fmla="*/ 98778 h 1396079"/>
                <a:gd name="connsiteX4" fmla="*/ 4670379 w 4670379"/>
                <a:gd name="connsiteY4" fmla="*/ 0 h 1396079"/>
                <a:gd name="connsiteX0" fmla="*/ 0 w 4390156"/>
                <a:gd name="connsiteY0" fmla="*/ 1413104 h 1413104"/>
                <a:gd name="connsiteX1" fmla="*/ 451555 w 4390156"/>
                <a:gd name="connsiteY1" fmla="*/ 848659 h 1413104"/>
                <a:gd name="connsiteX2" fmla="*/ 1456813 w 4390156"/>
                <a:gd name="connsiteY2" fmla="*/ 349403 h 1413104"/>
                <a:gd name="connsiteX3" fmla="*/ 2801940 w 4390156"/>
                <a:gd name="connsiteY3" fmla="*/ 115803 h 1413104"/>
                <a:gd name="connsiteX4" fmla="*/ 4390156 w 4390156"/>
                <a:gd name="connsiteY4" fmla="*/ 0 h 1413104"/>
                <a:gd name="connsiteX0" fmla="*/ 0 w 4390156"/>
                <a:gd name="connsiteY0" fmla="*/ 1413104 h 1413104"/>
                <a:gd name="connsiteX1" fmla="*/ 451555 w 4390156"/>
                <a:gd name="connsiteY1" fmla="*/ 848659 h 1413104"/>
                <a:gd name="connsiteX2" fmla="*/ 1456813 w 4390156"/>
                <a:gd name="connsiteY2" fmla="*/ 349403 h 1413104"/>
                <a:gd name="connsiteX3" fmla="*/ 2801940 w 4390156"/>
                <a:gd name="connsiteY3" fmla="*/ 115803 h 1413104"/>
                <a:gd name="connsiteX4" fmla="*/ 4390156 w 4390156"/>
                <a:gd name="connsiteY4" fmla="*/ 0 h 1413104"/>
                <a:gd name="connsiteX0" fmla="*/ 0 w 4390156"/>
                <a:gd name="connsiteY0" fmla="*/ 1413104 h 1413104"/>
                <a:gd name="connsiteX1" fmla="*/ 451555 w 4390156"/>
                <a:gd name="connsiteY1" fmla="*/ 848659 h 1413104"/>
                <a:gd name="connsiteX2" fmla="*/ 1456813 w 4390156"/>
                <a:gd name="connsiteY2" fmla="*/ 349403 h 1413104"/>
                <a:gd name="connsiteX3" fmla="*/ 2801940 w 4390156"/>
                <a:gd name="connsiteY3" fmla="*/ 115803 h 1413104"/>
                <a:gd name="connsiteX4" fmla="*/ 4390156 w 4390156"/>
                <a:gd name="connsiteY4" fmla="*/ 0 h 1413104"/>
                <a:gd name="connsiteX0" fmla="*/ 0 w 4390156"/>
                <a:gd name="connsiteY0" fmla="*/ 1413104 h 1413104"/>
                <a:gd name="connsiteX1" fmla="*/ 451555 w 4390156"/>
                <a:gd name="connsiteY1" fmla="*/ 848659 h 1413104"/>
                <a:gd name="connsiteX2" fmla="*/ 1456813 w 4390156"/>
                <a:gd name="connsiteY2" fmla="*/ 349403 h 1413104"/>
                <a:gd name="connsiteX3" fmla="*/ 2801940 w 4390156"/>
                <a:gd name="connsiteY3" fmla="*/ 115803 h 1413104"/>
                <a:gd name="connsiteX4" fmla="*/ 4390156 w 4390156"/>
                <a:gd name="connsiteY4" fmla="*/ 0 h 1413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90156" h="1413104">
                  <a:moveTo>
                    <a:pt x="0" y="1413104"/>
                  </a:moveTo>
                  <a:cubicBezTo>
                    <a:pt x="105833" y="1307271"/>
                    <a:pt x="208753" y="1025942"/>
                    <a:pt x="451555" y="848659"/>
                  </a:cubicBezTo>
                  <a:cubicBezTo>
                    <a:pt x="694357" y="671376"/>
                    <a:pt x="1065082" y="471546"/>
                    <a:pt x="1456813" y="349403"/>
                  </a:cubicBezTo>
                  <a:cubicBezTo>
                    <a:pt x="1848544" y="227260"/>
                    <a:pt x="2313049" y="174037"/>
                    <a:pt x="2801940" y="115803"/>
                  </a:cubicBezTo>
                  <a:cubicBezTo>
                    <a:pt x="3290831" y="57569"/>
                    <a:pt x="3910378" y="18815"/>
                    <a:pt x="4390156" y="0"/>
                  </a:cubicBezTo>
                </a:path>
              </a:pathLst>
            </a:cu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GB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cxnSp>
          <p:nvCxnSpPr>
            <p:cNvPr id="50" name="Straight Arrow Connector 49"/>
            <p:cNvCxnSpPr/>
            <p:nvPr/>
          </p:nvCxnSpPr>
          <p:spPr bwMode="auto">
            <a:xfrm>
              <a:off x="169333" y="3273778"/>
              <a:ext cx="3315553" cy="6830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52" name="TextBox 51"/>
            <p:cNvSpPr txBox="1"/>
            <p:nvPr/>
          </p:nvSpPr>
          <p:spPr>
            <a:xfrm>
              <a:off x="310445" y="3287891"/>
              <a:ext cx="28927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buNone/>
              </a:pPr>
              <a:r>
                <a:rPr lang="en-GB" sz="1400" dirty="0" smtClean="0"/>
                <a:t>Number of Incident Photons </a:t>
              </a:r>
              <a:endParaRPr lang="en-GB" sz="1400" dirty="0"/>
            </a:p>
          </p:txBody>
        </p:sp>
        <p:sp>
          <p:nvSpPr>
            <p:cNvPr id="53" name="TextBox 52"/>
            <p:cNvSpPr txBox="1"/>
            <p:nvPr/>
          </p:nvSpPr>
          <p:spPr>
            <a:xfrm rot="16200000">
              <a:off x="-1066723" y="2090223"/>
              <a:ext cx="2384778" cy="2985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buNone/>
              </a:pPr>
              <a:r>
                <a:rPr lang="en-GB" sz="1400" dirty="0" smtClean="0"/>
                <a:t>Digital Output</a:t>
              </a:r>
              <a:endParaRPr lang="en-GB" sz="1400" dirty="0"/>
            </a:p>
          </p:txBody>
        </p:sp>
        <p:cxnSp>
          <p:nvCxnSpPr>
            <p:cNvPr id="55" name="Straight Arrow Connector 54"/>
            <p:cNvCxnSpPr/>
            <p:nvPr/>
          </p:nvCxnSpPr>
          <p:spPr bwMode="auto">
            <a:xfrm flipV="1">
              <a:off x="321733" y="1128889"/>
              <a:ext cx="2823" cy="2283178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56" name="Freeform 55"/>
            <p:cNvSpPr/>
            <p:nvPr/>
          </p:nvSpPr>
          <p:spPr>
            <a:xfrm>
              <a:off x="-28819" y="1804085"/>
              <a:ext cx="2977335" cy="1955126"/>
            </a:xfrm>
            <a:custGeom>
              <a:avLst/>
              <a:gdLst>
                <a:gd name="connsiteX0" fmla="*/ 1256486 w 2977335"/>
                <a:gd name="connsiteY0" fmla="*/ 933471 h 1955126"/>
                <a:gd name="connsiteX1" fmla="*/ 2949819 w 2977335"/>
                <a:gd name="connsiteY1" fmla="*/ 30359 h 1955126"/>
                <a:gd name="connsiteX2" fmla="*/ 42930 w 2977335"/>
                <a:gd name="connsiteY2" fmla="*/ 1921248 h 1955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977335" h="1955126">
                  <a:moveTo>
                    <a:pt x="1256486" y="933471"/>
                  </a:moveTo>
                  <a:cubicBezTo>
                    <a:pt x="2204282" y="399600"/>
                    <a:pt x="3152078" y="-134271"/>
                    <a:pt x="2949819" y="30359"/>
                  </a:cubicBezTo>
                  <a:cubicBezTo>
                    <a:pt x="2747560" y="194988"/>
                    <a:pt x="-401570" y="2241100"/>
                    <a:pt x="42930" y="1921248"/>
                  </a:cubicBezTo>
                </a:path>
              </a:pathLst>
            </a:custGeom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GB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</p:grpSp>
      <p:sp>
        <p:nvSpPr>
          <p:cNvPr id="65" name="Rectangle 15"/>
          <p:cNvSpPr txBox="1">
            <a:spLocks noChangeAspect="1" noChangeArrowheads="1"/>
          </p:cNvSpPr>
          <p:nvPr/>
        </p:nvSpPr>
        <p:spPr bwMode="auto">
          <a:xfrm>
            <a:off x="137460" y="1111026"/>
            <a:ext cx="3616320" cy="317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0" rIns="91440" bIns="45720" numCol="1" anchor="t" anchorCtr="0" compatLnSpc="1">
            <a:prstTxWarp prst="textNoShape">
              <a:avLst/>
            </a:prstTxWarp>
          </a:bodyPr>
          <a:lstStyle>
            <a:lvl1pPr marL="298450" indent="-298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n"/>
              <a:defRPr sz="2400">
                <a:solidFill>
                  <a:schemeClr val="tx2"/>
                </a:solidFill>
                <a:latin typeface="+mn-lt"/>
                <a:ea typeface="+mn-ea"/>
                <a:cs typeface="ＭＳ Ｐゴシック" charset="-128"/>
              </a:defRPr>
            </a:lvl1pPr>
            <a:lvl2pPr marL="558800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400">
                <a:solidFill>
                  <a:schemeClr val="tx2"/>
                </a:solidFill>
                <a:latin typeface="+mn-lt"/>
                <a:ea typeface="+mn-ea"/>
              </a:defRPr>
            </a:lvl2pPr>
            <a:lvl3pPr marL="817563" indent="-2571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charset="2"/>
              <a:buChar char=""/>
              <a:defRPr sz="2400">
                <a:solidFill>
                  <a:schemeClr val="tx2"/>
                </a:solidFill>
                <a:latin typeface="+mn-lt"/>
                <a:ea typeface="+mn-ea"/>
              </a:defRPr>
            </a:lvl3pPr>
            <a:lvl4pPr marL="1077913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charset="2"/>
              <a:buChar char="§"/>
              <a:defRPr sz="2400">
                <a:solidFill>
                  <a:srgbClr val="100F2E"/>
                </a:solidFill>
                <a:latin typeface="+mn-lt"/>
                <a:ea typeface="+mn-ea"/>
              </a:defRPr>
            </a:lvl4pPr>
            <a:lvl5pPr marL="1312863" indent="-223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5pPr>
            <a:lvl6pPr marL="17700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6pPr>
            <a:lvl7pPr marL="22272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7pPr>
            <a:lvl8pPr marL="26844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8pPr>
            <a:lvl9pPr marL="31416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buSzPct val="100000"/>
              <a:buNone/>
            </a:pPr>
            <a:r>
              <a:rPr lang="en-US" sz="1600" b="1" dirty="0" smtClean="0">
                <a:solidFill>
                  <a:srgbClr val="FD930A"/>
                </a:solidFill>
              </a:rPr>
              <a:t>Single Linear Amplifier + ADC</a:t>
            </a:r>
            <a:endParaRPr lang="en-GB" sz="1600" baseline="30000" dirty="0" smtClean="0">
              <a:solidFill>
                <a:srgbClr val="FD930A"/>
              </a:solidFill>
              <a:latin typeface="Arial" charset="0"/>
              <a:ea typeface="ＭＳ Ｐゴシック" charset="0"/>
              <a:sym typeface="Wingdings" charset="0"/>
            </a:endParaRPr>
          </a:p>
        </p:txBody>
      </p:sp>
      <p:grpSp>
        <p:nvGrpSpPr>
          <p:cNvPr id="36" name="Group 35"/>
          <p:cNvGrpSpPr/>
          <p:nvPr/>
        </p:nvGrpSpPr>
        <p:grpSpPr>
          <a:xfrm>
            <a:off x="24530" y="2782415"/>
            <a:ext cx="3766600" cy="1886068"/>
            <a:chOff x="21157" y="3556076"/>
            <a:chExt cx="3248760" cy="2703769"/>
          </a:xfrm>
        </p:grpSpPr>
        <p:cxnSp>
          <p:nvCxnSpPr>
            <p:cNvPr id="38" name="Straight Connector 37"/>
            <p:cNvCxnSpPr/>
            <p:nvPr/>
          </p:nvCxnSpPr>
          <p:spPr bwMode="auto">
            <a:xfrm flipV="1">
              <a:off x="366889" y="4279507"/>
              <a:ext cx="238801" cy="1647162"/>
            </a:xfrm>
            <a:prstGeom prst="line">
              <a:avLst/>
            </a:prstGeom>
            <a:ln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/>
            <p:cNvCxnSpPr/>
            <p:nvPr/>
          </p:nvCxnSpPr>
          <p:spPr bwMode="auto">
            <a:xfrm>
              <a:off x="198152" y="5937955"/>
              <a:ext cx="3071765" cy="54190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40" name="TextBox 39"/>
            <p:cNvSpPr txBox="1"/>
            <p:nvPr/>
          </p:nvSpPr>
          <p:spPr>
            <a:xfrm>
              <a:off x="339264" y="5952068"/>
              <a:ext cx="28927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buNone/>
              </a:pPr>
              <a:r>
                <a:rPr lang="en-GB" sz="1400" dirty="0" smtClean="0"/>
                <a:t>Number of Incident Photons </a:t>
              </a:r>
              <a:endParaRPr lang="en-GB" sz="1400" dirty="0"/>
            </a:p>
          </p:txBody>
        </p:sp>
        <p:cxnSp>
          <p:nvCxnSpPr>
            <p:cNvPr id="41" name="Straight Arrow Connector 40"/>
            <p:cNvCxnSpPr/>
            <p:nvPr/>
          </p:nvCxnSpPr>
          <p:spPr bwMode="auto">
            <a:xfrm flipV="1">
              <a:off x="350552" y="3793066"/>
              <a:ext cx="2823" cy="2283178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42" name="Straight Connector 41"/>
            <p:cNvCxnSpPr/>
            <p:nvPr/>
          </p:nvCxnSpPr>
          <p:spPr bwMode="auto">
            <a:xfrm flipV="1">
              <a:off x="603939" y="4343763"/>
              <a:ext cx="762086" cy="1592488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 bwMode="auto">
            <a:xfrm flipV="1">
              <a:off x="1366025" y="4418729"/>
              <a:ext cx="1636653" cy="1542161"/>
            </a:xfrm>
            <a:prstGeom prst="line">
              <a:avLst/>
            </a:prstGeom>
            <a:ln>
              <a:solidFill>
                <a:srgbClr val="008000"/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Box 46"/>
            <p:cNvSpPr txBox="1"/>
            <p:nvPr/>
          </p:nvSpPr>
          <p:spPr>
            <a:xfrm rot="16200000">
              <a:off x="-1038501" y="4615734"/>
              <a:ext cx="2384779" cy="2654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buNone/>
              </a:pPr>
              <a:r>
                <a:rPr lang="en-GB" sz="1400" dirty="0" smtClean="0"/>
                <a:t>Digital Output</a:t>
              </a:r>
              <a:endParaRPr lang="en-GB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583682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43" descr="Parallel-Gain-Schematic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2754" y="1212128"/>
            <a:ext cx="2116489" cy="1801673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7F17373-7C45-4563-BAB1-D7F59A214E86}" type="slidenum">
              <a:rPr lang="en-GB" smtClean="0"/>
              <a:pPr>
                <a:defRPr/>
              </a:pPr>
              <a:t>24</a:t>
            </a:fld>
            <a:endParaRPr lang="en-GB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093788" y="541338"/>
            <a:ext cx="7283450" cy="481012"/>
          </a:xfrm>
        </p:spPr>
        <p:txBody>
          <a:bodyPr/>
          <a:lstStyle/>
          <a:p>
            <a:r>
              <a:rPr lang="en-US" dirty="0" smtClean="0"/>
              <a:t>The Dynamic Range</a:t>
            </a:r>
            <a:endParaRPr lang="en-US" dirty="0"/>
          </a:p>
        </p:txBody>
      </p:sp>
      <p:sp>
        <p:nvSpPr>
          <p:cNvPr id="18" name="Rectangle 15"/>
          <p:cNvSpPr txBox="1">
            <a:spLocks noChangeAspect="1" noChangeArrowheads="1"/>
          </p:cNvSpPr>
          <p:nvPr/>
        </p:nvSpPr>
        <p:spPr bwMode="auto">
          <a:xfrm>
            <a:off x="3701171" y="1086143"/>
            <a:ext cx="2836417" cy="528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0" rIns="91440" bIns="45720" numCol="1" anchor="t" anchorCtr="0" compatLnSpc="1">
            <a:prstTxWarp prst="textNoShape">
              <a:avLst/>
            </a:prstTxWarp>
          </a:bodyPr>
          <a:lstStyle>
            <a:lvl1pPr marL="298450" indent="-298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n"/>
              <a:defRPr sz="2400">
                <a:solidFill>
                  <a:schemeClr val="tx2"/>
                </a:solidFill>
                <a:latin typeface="+mn-lt"/>
                <a:ea typeface="+mn-ea"/>
                <a:cs typeface="ＭＳ Ｐゴシック" charset="-128"/>
              </a:defRPr>
            </a:lvl1pPr>
            <a:lvl2pPr marL="558800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400">
                <a:solidFill>
                  <a:schemeClr val="tx2"/>
                </a:solidFill>
                <a:latin typeface="+mn-lt"/>
                <a:ea typeface="+mn-ea"/>
              </a:defRPr>
            </a:lvl2pPr>
            <a:lvl3pPr marL="817563" indent="-2571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charset="2"/>
              <a:buChar char=""/>
              <a:defRPr sz="2400">
                <a:solidFill>
                  <a:schemeClr val="tx2"/>
                </a:solidFill>
                <a:latin typeface="+mn-lt"/>
                <a:ea typeface="+mn-ea"/>
              </a:defRPr>
            </a:lvl3pPr>
            <a:lvl4pPr marL="1077913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charset="2"/>
              <a:buChar char="§"/>
              <a:defRPr sz="2400">
                <a:solidFill>
                  <a:srgbClr val="100F2E"/>
                </a:solidFill>
                <a:latin typeface="+mn-lt"/>
                <a:ea typeface="+mn-ea"/>
              </a:defRPr>
            </a:lvl4pPr>
            <a:lvl5pPr marL="1312863" indent="-223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5pPr>
            <a:lvl6pPr marL="17700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6pPr>
            <a:lvl7pPr marL="22272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7pPr>
            <a:lvl8pPr marL="26844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8pPr>
            <a:lvl9pPr marL="31416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9pPr>
          </a:lstStyle>
          <a:p>
            <a:pPr marL="0" lvl="1" indent="0">
              <a:buClr>
                <a:schemeClr val="accent2"/>
              </a:buClr>
              <a:buSzPct val="150000"/>
              <a:buNone/>
            </a:pPr>
            <a:r>
              <a:rPr lang="en-GB" sz="2000" b="1" dirty="0" smtClean="0">
                <a:solidFill>
                  <a:srgbClr val="FD930A"/>
                </a:solidFill>
                <a:sym typeface="Wingdings" panose="05000000000000000000" pitchFamily="2" charset="2"/>
              </a:rPr>
              <a:t>Possible Solutions</a:t>
            </a:r>
            <a:endParaRPr lang="en-GB" sz="2000" dirty="0" smtClean="0">
              <a:solidFill>
                <a:schemeClr val="tx1">
                  <a:lumMod val="90000"/>
                  <a:lumOff val="10000"/>
                </a:schemeClr>
              </a:solidFill>
              <a:latin typeface="Arial" charset="0"/>
              <a:ea typeface="ＭＳ Ｐゴシック" charset="0"/>
              <a:sym typeface="Wingdings" panose="05000000000000000000" pitchFamily="2" charset="2"/>
            </a:endParaRPr>
          </a:p>
          <a:p>
            <a:pPr marL="0" lvl="1" indent="0">
              <a:buClr>
                <a:schemeClr val="accent2"/>
              </a:buClr>
              <a:buSzPct val="150000"/>
              <a:buNone/>
            </a:pPr>
            <a:r>
              <a:rPr lang="en-GB" sz="20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panose="05000000000000000000" pitchFamily="2" charset="2"/>
              </a:rPr>
              <a:t>Multiple </a:t>
            </a:r>
          </a:p>
          <a:p>
            <a:pPr marL="0" lvl="1" indent="0">
              <a:buClr>
                <a:schemeClr val="accent2"/>
              </a:buClr>
              <a:buSzPct val="150000"/>
              <a:buNone/>
            </a:pPr>
            <a:r>
              <a:rPr lang="en-GB" sz="20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panose="05000000000000000000" pitchFamily="2" charset="2"/>
              </a:rPr>
              <a:t>parallel amplification </a:t>
            </a:r>
          </a:p>
          <a:p>
            <a:pPr marL="0" lvl="1" indent="0">
              <a:buClr>
                <a:schemeClr val="accent2"/>
              </a:buClr>
              <a:buSzPct val="150000"/>
              <a:buNone/>
            </a:pPr>
            <a:r>
              <a:rPr lang="en-GB" sz="20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panose="05000000000000000000" pitchFamily="2" charset="2"/>
              </a:rPr>
              <a:t>stages</a:t>
            </a:r>
          </a:p>
          <a:p>
            <a:pPr marL="342900" lvl="1" indent="-342900">
              <a:buClr>
                <a:schemeClr val="accent2"/>
              </a:buClr>
              <a:buSzPct val="150000"/>
              <a:buFont typeface="Arial"/>
              <a:buChar char="•"/>
            </a:pPr>
            <a:endParaRPr lang="en-GB" sz="2000" dirty="0" smtClean="0">
              <a:solidFill>
                <a:schemeClr val="tx1">
                  <a:lumMod val="90000"/>
                  <a:lumOff val="10000"/>
                </a:schemeClr>
              </a:solidFill>
              <a:latin typeface="Arial" charset="0"/>
              <a:ea typeface="ＭＳ Ｐゴシック" charset="0"/>
              <a:sym typeface="Wingdings" panose="05000000000000000000" pitchFamily="2" charset="2"/>
            </a:endParaRPr>
          </a:p>
          <a:p>
            <a:pPr marL="342900" lvl="1" indent="-342900">
              <a:buClr>
                <a:schemeClr val="accent2"/>
              </a:buClr>
              <a:buSzPct val="150000"/>
              <a:buFont typeface="Arial"/>
              <a:buChar char="•"/>
            </a:pPr>
            <a:endParaRPr lang="en-GB" sz="2000" dirty="0">
              <a:solidFill>
                <a:schemeClr val="tx1">
                  <a:lumMod val="90000"/>
                  <a:lumOff val="10000"/>
                </a:schemeClr>
              </a:solidFill>
              <a:latin typeface="Arial" charset="0"/>
              <a:ea typeface="ＭＳ Ｐゴシック" charset="0"/>
              <a:sym typeface="Wingdings" panose="05000000000000000000" pitchFamily="2" charset="2"/>
            </a:endParaRPr>
          </a:p>
          <a:p>
            <a:pPr marL="0" lvl="1" indent="0">
              <a:buClr>
                <a:schemeClr val="accent2"/>
              </a:buClr>
              <a:buSzPct val="150000"/>
              <a:buNone/>
            </a:pPr>
            <a:r>
              <a:rPr lang="en-GB" sz="20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panose="05000000000000000000" pitchFamily="2" charset="2"/>
              </a:rPr>
              <a:t>Gain switching or charge resetting mechanism</a:t>
            </a:r>
          </a:p>
          <a:p>
            <a:pPr marL="0" lvl="1" indent="0">
              <a:buClr>
                <a:schemeClr val="accent2"/>
              </a:buClr>
              <a:buSzPct val="150000"/>
              <a:buNone/>
            </a:pPr>
            <a:endParaRPr lang="en-GB" sz="2000" dirty="0" smtClean="0">
              <a:solidFill>
                <a:schemeClr val="tx1">
                  <a:lumMod val="90000"/>
                  <a:lumOff val="10000"/>
                </a:schemeClr>
              </a:solidFill>
              <a:latin typeface="Arial" charset="0"/>
              <a:ea typeface="ＭＳ Ｐゴシック" charset="0"/>
              <a:sym typeface="Wingdings" panose="05000000000000000000" pitchFamily="2" charset="2"/>
            </a:endParaRPr>
          </a:p>
          <a:p>
            <a:pPr marL="0" lvl="1" indent="0">
              <a:buClr>
                <a:schemeClr val="accent2"/>
              </a:buClr>
              <a:buSzPct val="150000"/>
              <a:buNone/>
            </a:pPr>
            <a:endParaRPr lang="en-GB" sz="2000" dirty="0" smtClean="0">
              <a:solidFill>
                <a:schemeClr val="tx1">
                  <a:lumMod val="90000"/>
                  <a:lumOff val="10000"/>
                </a:schemeClr>
              </a:solidFill>
              <a:latin typeface="Arial" charset="0"/>
              <a:ea typeface="ＭＳ Ｐゴシック" charset="0"/>
              <a:sym typeface="Wingdings" panose="05000000000000000000" pitchFamily="2" charset="2"/>
            </a:endParaRPr>
          </a:p>
          <a:p>
            <a:pPr marL="0" lvl="1" indent="0">
              <a:buClr>
                <a:schemeClr val="accent2"/>
              </a:buClr>
              <a:buSzPct val="150000"/>
              <a:buNone/>
            </a:pPr>
            <a:r>
              <a:rPr lang="en-GB" sz="20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panose="05000000000000000000" pitchFamily="2" charset="2"/>
              </a:rPr>
              <a:t>Non linear component on front-end or sensor level (sensor, preamplifier)</a:t>
            </a:r>
          </a:p>
          <a:p>
            <a:pPr marL="0" lvl="1" indent="0">
              <a:buClr>
                <a:schemeClr val="accent2"/>
              </a:buClr>
              <a:buSzPct val="150000"/>
              <a:buNone/>
            </a:pPr>
            <a:endParaRPr lang="en-GB" sz="2000" dirty="0" smtClean="0">
              <a:solidFill>
                <a:schemeClr val="tx1">
                  <a:lumMod val="90000"/>
                  <a:lumOff val="10000"/>
                </a:schemeClr>
              </a:solidFill>
              <a:latin typeface="Arial" charset="0"/>
              <a:ea typeface="ＭＳ Ｐゴシック" charset="0"/>
              <a:sym typeface="Wingdings" panose="05000000000000000000" pitchFamily="2" charset="2"/>
            </a:endParaRPr>
          </a:p>
          <a:p>
            <a:pPr marL="0" lvl="1" indent="0">
              <a:buClr>
                <a:schemeClr val="accent2"/>
              </a:buClr>
              <a:buSzPct val="150000"/>
              <a:buNone/>
            </a:pPr>
            <a:endParaRPr lang="en-US" sz="2000" b="1" dirty="0" smtClean="0">
              <a:solidFill>
                <a:srgbClr val="FD930A"/>
              </a:solidFill>
            </a:endParaRPr>
          </a:p>
          <a:p>
            <a:pPr marL="0" lvl="1" indent="0">
              <a:buClr>
                <a:schemeClr val="accent2"/>
              </a:buClr>
              <a:buSzPct val="150000"/>
              <a:buNone/>
            </a:pPr>
            <a:endParaRPr lang="de-DE" sz="2000" b="1" dirty="0" smtClean="0">
              <a:solidFill>
                <a:srgbClr val="FD930A"/>
              </a:solidFill>
            </a:endParaRPr>
          </a:p>
          <a:p>
            <a:pPr marL="0" lvl="1" indent="0" algn="ctr">
              <a:buClr>
                <a:schemeClr val="accent2"/>
              </a:buClr>
              <a:buSzPct val="150000"/>
              <a:buNone/>
            </a:pPr>
            <a:endParaRPr lang="en-GB" sz="2000" dirty="0" smtClean="0">
              <a:solidFill>
                <a:srgbClr val="000090"/>
              </a:solidFill>
              <a:latin typeface="Arial" charset="0"/>
              <a:ea typeface="ＭＳ Ｐゴシック" charset="0"/>
              <a:sym typeface="Wingdings" panose="05000000000000000000" pitchFamily="2" charset="2"/>
            </a:endParaRPr>
          </a:p>
          <a:p>
            <a:pPr marL="0" lvl="1" indent="0" algn="ctr">
              <a:buClr>
                <a:schemeClr val="accent2"/>
              </a:buClr>
              <a:buSzPct val="150000"/>
              <a:buNone/>
            </a:pPr>
            <a:endParaRPr lang="en-GB" sz="2000" dirty="0">
              <a:solidFill>
                <a:srgbClr val="000090"/>
              </a:solidFill>
              <a:latin typeface="Arial" charset="0"/>
              <a:ea typeface="ＭＳ Ｐゴシック" charset="0"/>
              <a:sym typeface="Wingdings" panose="05000000000000000000" pitchFamily="2" charset="2"/>
            </a:endParaRPr>
          </a:p>
        </p:txBody>
      </p:sp>
      <p:sp>
        <p:nvSpPr>
          <p:cNvPr id="26" name="Freeform 25"/>
          <p:cNvSpPr/>
          <p:nvPr/>
        </p:nvSpPr>
        <p:spPr>
          <a:xfrm>
            <a:off x="14111" y="3467906"/>
            <a:ext cx="8452556" cy="3083632"/>
          </a:xfrm>
          <a:custGeom>
            <a:avLst/>
            <a:gdLst>
              <a:gd name="connsiteX0" fmla="*/ 0 w 8452556"/>
              <a:gd name="connsiteY0" fmla="*/ 327983 h 3083632"/>
              <a:gd name="connsiteX1" fmla="*/ 2413000 w 8452556"/>
              <a:gd name="connsiteY1" fmla="*/ 200983 h 3083632"/>
              <a:gd name="connsiteX2" fmla="*/ 4938889 w 8452556"/>
              <a:gd name="connsiteY2" fmla="*/ 2684538 h 3083632"/>
              <a:gd name="connsiteX3" fmla="*/ 8452556 w 8452556"/>
              <a:gd name="connsiteY3" fmla="*/ 2416427 h 3083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52556" h="3083632">
                <a:moveTo>
                  <a:pt x="0" y="327983"/>
                </a:moveTo>
                <a:cubicBezTo>
                  <a:pt x="794926" y="68103"/>
                  <a:pt x="1589852" y="-191776"/>
                  <a:pt x="2413000" y="200983"/>
                </a:cubicBezTo>
                <a:cubicBezTo>
                  <a:pt x="3236148" y="593742"/>
                  <a:pt x="3932296" y="2315297"/>
                  <a:pt x="4938889" y="2684538"/>
                </a:cubicBezTo>
                <a:cubicBezTo>
                  <a:pt x="5945482" y="3053779"/>
                  <a:pt x="8377297" y="3465353"/>
                  <a:pt x="8452556" y="2416427"/>
                </a:cubicBezTo>
              </a:path>
            </a:pathLst>
          </a:custGeom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Font typeface="Wingdings" pitchFamily="2" charset="2"/>
              <a:buChar char="n"/>
              <a:tabLst/>
            </a:pPr>
            <a:endParaRPr kumimoji="0" lang="en-GB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8" charset="-128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0" y="4593785"/>
            <a:ext cx="3791130" cy="1904741"/>
            <a:chOff x="-28819" y="1047121"/>
            <a:chExt cx="3513705" cy="2712090"/>
          </a:xfrm>
        </p:grpSpPr>
        <p:sp>
          <p:nvSpPr>
            <p:cNvPr id="27" name="Freeform 26"/>
            <p:cNvSpPr/>
            <p:nvPr/>
          </p:nvSpPr>
          <p:spPr>
            <a:xfrm>
              <a:off x="324560" y="2102555"/>
              <a:ext cx="2969929" cy="1171220"/>
            </a:xfrm>
            <a:custGeom>
              <a:avLst/>
              <a:gdLst>
                <a:gd name="connsiteX0" fmla="*/ 0 w 3922889"/>
                <a:gd name="connsiteY0" fmla="*/ 877902 h 1315573"/>
                <a:gd name="connsiteX1" fmla="*/ 1284111 w 3922889"/>
                <a:gd name="connsiteY1" fmla="*/ 3013 h 1315573"/>
                <a:gd name="connsiteX2" fmla="*/ 2257778 w 3922889"/>
                <a:gd name="connsiteY2" fmla="*/ 1146013 h 1315573"/>
                <a:gd name="connsiteX3" fmla="*/ 3922889 w 3922889"/>
                <a:gd name="connsiteY3" fmla="*/ 793235 h 1315573"/>
                <a:gd name="connsiteX0" fmla="*/ 0 w 3922889"/>
                <a:gd name="connsiteY0" fmla="*/ 1022888 h 1164887"/>
                <a:gd name="connsiteX1" fmla="*/ 1284111 w 3922889"/>
                <a:gd name="connsiteY1" fmla="*/ 147999 h 1164887"/>
                <a:gd name="connsiteX2" fmla="*/ 2610555 w 3922889"/>
                <a:gd name="connsiteY2" fmla="*/ 77444 h 1164887"/>
                <a:gd name="connsiteX3" fmla="*/ 3922889 w 3922889"/>
                <a:gd name="connsiteY3" fmla="*/ 938221 h 1164887"/>
                <a:gd name="connsiteX0" fmla="*/ 0 w 3951112"/>
                <a:gd name="connsiteY0" fmla="*/ 1018841 h 1109698"/>
                <a:gd name="connsiteX1" fmla="*/ 1284111 w 3951112"/>
                <a:gd name="connsiteY1" fmla="*/ 143952 h 1109698"/>
                <a:gd name="connsiteX2" fmla="*/ 2610555 w 3951112"/>
                <a:gd name="connsiteY2" fmla="*/ 73397 h 1109698"/>
                <a:gd name="connsiteX3" fmla="*/ 3951112 w 3951112"/>
                <a:gd name="connsiteY3" fmla="*/ 877730 h 1109698"/>
                <a:gd name="connsiteX0" fmla="*/ 0 w 3951112"/>
                <a:gd name="connsiteY0" fmla="*/ 1029843 h 1029843"/>
                <a:gd name="connsiteX1" fmla="*/ 1284111 w 3951112"/>
                <a:gd name="connsiteY1" fmla="*/ 154954 h 1029843"/>
                <a:gd name="connsiteX2" fmla="*/ 2610555 w 3951112"/>
                <a:gd name="connsiteY2" fmla="*/ 84399 h 1029843"/>
                <a:gd name="connsiteX3" fmla="*/ 2624666 w 3951112"/>
                <a:gd name="connsiteY3" fmla="*/ 56175 h 1029843"/>
                <a:gd name="connsiteX4" fmla="*/ 3951112 w 3951112"/>
                <a:gd name="connsiteY4" fmla="*/ 888732 h 1029843"/>
                <a:gd name="connsiteX0" fmla="*/ 0 w 3951112"/>
                <a:gd name="connsiteY0" fmla="*/ 1030789 h 1030789"/>
                <a:gd name="connsiteX1" fmla="*/ 1284111 w 3951112"/>
                <a:gd name="connsiteY1" fmla="*/ 155900 h 1030789"/>
                <a:gd name="connsiteX2" fmla="*/ 2596444 w 3951112"/>
                <a:gd name="connsiteY2" fmla="*/ 184122 h 1030789"/>
                <a:gd name="connsiteX3" fmla="*/ 2610555 w 3951112"/>
                <a:gd name="connsiteY3" fmla="*/ 85345 h 1030789"/>
                <a:gd name="connsiteX4" fmla="*/ 2624666 w 3951112"/>
                <a:gd name="connsiteY4" fmla="*/ 57121 h 1030789"/>
                <a:gd name="connsiteX5" fmla="*/ 3951112 w 3951112"/>
                <a:gd name="connsiteY5" fmla="*/ 889678 h 1030789"/>
                <a:gd name="connsiteX0" fmla="*/ 0 w 3951112"/>
                <a:gd name="connsiteY0" fmla="*/ 1030789 h 1030789"/>
                <a:gd name="connsiteX1" fmla="*/ 874889 w 3951112"/>
                <a:gd name="connsiteY1" fmla="*/ 339344 h 1030789"/>
                <a:gd name="connsiteX2" fmla="*/ 2596444 w 3951112"/>
                <a:gd name="connsiteY2" fmla="*/ 184122 h 1030789"/>
                <a:gd name="connsiteX3" fmla="*/ 2610555 w 3951112"/>
                <a:gd name="connsiteY3" fmla="*/ 85345 h 1030789"/>
                <a:gd name="connsiteX4" fmla="*/ 2624666 w 3951112"/>
                <a:gd name="connsiteY4" fmla="*/ 57121 h 1030789"/>
                <a:gd name="connsiteX5" fmla="*/ 3951112 w 3951112"/>
                <a:gd name="connsiteY5" fmla="*/ 889678 h 1030789"/>
                <a:gd name="connsiteX0" fmla="*/ 0 w 3951112"/>
                <a:gd name="connsiteY0" fmla="*/ 1030789 h 1030789"/>
                <a:gd name="connsiteX1" fmla="*/ 874889 w 3951112"/>
                <a:gd name="connsiteY1" fmla="*/ 339344 h 1030789"/>
                <a:gd name="connsiteX2" fmla="*/ 2596444 w 3951112"/>
                <a:gd name="connsiteY2" fmla="*/ 184122 h 1030789"/>
                <a:gd name="connsiteX3" fmla="*/ 2610555 w 3951112"/>
                <a:gd name="connsiteY3" fmla="*/ 85345 h 1030789"/>
                <a:gd name="connsiteX4" fmla="*/ 2624666 w 3951112"/>
                <a:gd name="connsiteY4" fmla="*/ 57121 h 1030789"/>
                <a:gd name="connsiteX5" fmla="*/ 3951112 w 3951112"/>
                <a:gd name="connsiteY5" fmla="*/ 889678 h 1030789"/>
                <a:gd name="connsiteX0" fmla="*/ 0 w 3951112"/>
                <a:gd name="connsiteY0" fmla="*/ 1030789 h 1030789"/>
                <a:gd name="connsiteX1" fmla="*/ 804333 w 3951112"/>
                <a:gd name="connsiteY1" fmla="*/ 212344 h 1030789"/>
                <a:gd name="connsiteX2" fmla="*/ 2596444 w 3951112"/>
                <a:gd name="connsiteY2" fmla="*/ 184122 h 1030789"/>
                <a:gd name="connsiteX3" fmla="*/ 2610555 w 3951112"/>
                <a:gd name="connsiteY3" fmla="*/ 85345 h 1030789"/>
                <a:gd name="connsiteX4" fmla="*/ 2624666 w 3951112"/>
                <a:gd name="connsiteY4" fmla="*/ 57121 h 1030789"/>
                <a:gd name="connsiteX5" fmla="*/ 3951112 w 3951112"/>
                <a:gd name="connsiteY5" fmla="*/ 889678 h 1030789"/>
                <a:gd name="connsiteX0" fmla="*/ 0 w 3951112"/>
                <a:gd name="connsiteY0" fmla="*/ 1030789 h 1030789"/>
                <a:gd name="connsiteX1" fmla="*/ 804333 w 3951112"/>
                <a:gd name="connsiteY1" fmla="*/ 212344 h 1030789"/>
                <a:gd name="connsiteX2" fmla="*/ 2596444 w 3951112"/>
                <a:gd name="connsiteY2" fmla="*/ 184122 h 1030789"/>
                <a:gd name="connsiteX3" fmla="*/ 2610555 w 3951112"/>
                <a:gd name="connsiteY3" fmla="*/ 85345 h 1030789"/>
                <a:gd name="connsiteX4" fmla="*/ 2624666 w 3951112"/>
                <a:gd name="connsiteY4" fmla="*/ 57121 h 1030789"/>
                <a:gd name="connsiteX5" fmla="*/ 3951112 w 3951112"/>
                <a:gd name="connsiteY5" fmla="*/ 889678 h 1030789"/>
                <a:gd name="connsiteX0" fmla="*/ 0 w 3951112"/>
                <a:gd name="connsiteY0" fmla="*/ 1030789 h 1030789"/>
                <a:gd name="connsiteX1" fmla="*/ 508000 w 3951112"/>
                <a:gd name="connsiteY1" fmla="*/ 522788 h 1030789"/>
                <a:gd name="connsiteX2" fmla="*/ 2596444 w 3951112"/>
                <a:gd name="connsiteY2" fmla="*/ 184122 h 1030789"/>
                <a:gd name="connsiteX3" fmla="*/ 2610555 w 3951112"/>
                <a:gd name="connsiteY3" fmla="*/ 85345 h 1030789"/>
                <a:gd name="connsiteX4" fmla="*/ 2624666 w 3951112"/>
                <a:gd name="connsiteY4" fmla="*/ 57121 h 1030789"/>
                <a:gd name="connsiteX5" fmla="*/ 3951112 w 3951112"/>
                <a:gd name="connsiteY5" fmla="*/ 889678 h 1030789"/>
                <a:gd name="connsiteX0" fmla="*/ 0 w 3951112"/>
                <a:gd name="connsiteY0" fmla="*/ 1312646 h 1312646"/>
                <a:gd name="connsiteX1" fmla="*/ 508000 w 3951112"/>
                <a:gd name="connsiteY1" fmla="*/ 804645 h 1312646"/>
                <a:gd name="connsiteX2" fmla="*/ 1622777 w 3951112"/>
                <a:gd name="connsiteY2" fmla="*/ 313 h 1312646"/>
                <a:gd name="connsiteX3" fmla="*/ 2610555 w 3951112"/>
                <a:gd name="connsiteY3" fmla="*/ 367202 h 1312646"/>
                <a:gd name="connsiteX4" fmla="*/ 2624666 w 3951112"/>
                <a:gd name="connsiteY4" fmla="*/ 338978 h 1312646"/>
                <a:gd name="connsiteX5" fmla="*/ 3951112 w 3951112"/>
                <a:gd name="connsiteY5" fmla="*/ 1171535 h 1312646"/>
                <a:gd name="connsiteX0" fmla="*/ 0 w 3951112"/>
                <a:gd name="connsiteY0" fmla="*/ 1323852 h 1323852"/>
                <a:gd name="connsiteX1" fmla="*/ 508000 w 3951112"/>
                <a:gd name="connsiteY1" fmla="*/ 815851 h 1323852"/>
                <a:gd name="connsiteX2" fmla="*/ 1241777 w 3951112"/>
                <a:gd name="connsiteY2" fmla="*/ 265519 h 1323852"/>
                <a:gd name="connsiteX3" fmla="*/ 1622777 w 3951112"/>
                <a:gd name="connsiteY3" fmla="*/ 11519 h 1323852"/>
                <a:gd name="connsiteX4" fmla="*/ 2610555 w 3951112"/>
                <a:gd name="connsiteY4" fmla="*/ 378408 h 1323852"/>
                <a:gd name="connsiteX5" fmla="*/ 2624666 w 3951112"/>
                <a:gd name="connsiteY5" fmla="*/ 350184 h 1323852"/>
                <a:gd name="connsiteX6" fmla="*/ 3951112 w 3951112"/>
                <a:gd name="connsiteY6" fmla="*/ 1182741 h 1323852"/>
                <a:gd name="connsiteX0" fmla="*/ 0 w 3951112"/>
                <a:gd name="connsiteY0" fmla="*/ 1323852 h 1323852"/>
                <a:gd name="connsiteX1" fmla="*/ 508000 w 3951112"/>
                <a:gd name="connsiteY1" fmla="*/ 815851 h 1323852"/>
                <a:gd name="connsiteX2" fmla="*/ 1241777 w 3951112"/>
                <a:gd name="connsiteY2" fmla="*/ 265519 h 1323852"/>
                <a:gd name="connsiteX3" fmla="*/ 1622777 w 3951112"/>
                <a:gd name="connsiteY3" fmla="*/ 11519 h 1323852"/>
                <a:gd name="connsiteX4" fmla="*/ 2610555 w 3951112"/>
                <a:gd name="connsiteY4" fmla="*/ 378408 h 1323852"/>
                <a:gd name="connsiteX5" fmla="*/ 2624666 w 3951112"/>
                <a:gd name="connsiteY5" fmla="*/ 350184 h 1323852"/>
                <a:gd name="connsiteX6" fmla="*/ 3951112 w 3951112"/>
                <a:gd name="connsiteY6" fmla="*/ 1182741 h 1323852"/>
                <a:gd name="connsiteX0" fmla="*/ 0 w 3951112"/>
                <a:gd name="connsiteY0" fmla="*/ 1221052 h 1221052"/>
                <a:gd name="connsiteX1" fmla="*/ 508000 w 3951112"/>
                <a:gd name="connsiteY1" fmla="*/ 713051 h 1221052"/>
                <a:gd name="connsiteX2" fmla="*/ 1241777 w 3951112"/>
                <a:gd name="connsiteY2" fmla="*/ 162719 h 1221052"/>
                <a:gd name="connsiteX3" fmla="*/ 2342443 w 3951112"/>
                <a:gd name="connsiteY3" fmla="*/ 21608 h 1221052"/>
                <a:gd name="connsiteX4" fmla="*/ 2610555 w 3951112"/>
                <a:gd name="connsiteY4" fmla="*/ 275608 h 1221052"/>
                <a:gd name="connsiteX5" fmla="*/ 2624666 w 3951112"/>
                <a:gd name="connsiteY5" fmla="*/ 247384 h 1221052"/>
                <a:gd name="connsiteX6" fmla="*/ 3951112 w 3951112"/>
                <a:gd name="connsiteY6" fmla="*/ 1079941 h 1221052"/>
                <a:gd name="connsiteX0" fmla="*/ 0 w 3951112"/>
                <a:gd name="connsiteY0" fmla="*/ 1250639 h 1250639"/>
                <a:gd name="connsiteX1" fmla="*/ 508000 w 3951112"/>
                <a:gd name="connsiteY1" fmla="*/ 742638 h 1250639"/>
                <a:gd name="connsiteX2" fmla="*/ 1157110 w 3951112"/>
                <a:gd name="connsiteY2" fmla="*/ 93529 h 1250639"/>
                <a:gd name="connsiteX3" fmla="*/ 2342443 w 3951112"/>
                <a:gd name="connsiteY3" fmla="*/ 51195 h 1250639"/>
                <a:gd name="connsiteX4" fmla="*/ 2610555 w 3951112"/>
                <a:gd name="connsiteY4" fmla="*/ 305195 h 1250639"/>
                <a:gd name="connsiteX5" fmla="*/ 2624666 w 3951112"/>
                <a:gd name="connsiteY5" fmla="*/ 276971 h 1250639"/>
                <a:gd name="connsiteX6" fmla="*/ 3951112 w 3951112"/>
                <a:gd name="connsiteY6" fmla="*/ 1109528 h 1250639"/>
                <a:gd name="connsiteX0" fmla="*/ 0 w 3951112"/>
                <a:gd name="connsiteY0" fmla="*/ 1221052 h 1221052"/>
                <a:gd name="connsiteX1" fmla="*/ 508000 w 3951112"/>
                <a:gd name="connsiteY1" fmla="*/ 713051 h 1221052"/>
                <a:gd name="connsiteX2" fmla="*/ 1255888 w 3951112"/>
                <a:gd name="connsiteY2" fmla="*/ 162720 h 1221052"/>
                <a:gd name="connsiteX3" fmla="*/ 2342443 w 3951112"/>
                <a:gd name="connsiteY3" fmla="*/ 21608 h 1221052"/>
                <a:gd name="connsiteX4" fmla="*/ 2610555 w 3951112"/>
                <a:gd name="connsiteY4" fmla="*/ 275608 h 1221052"/>
                <a:gd name="connsiteX5" fmla="*/ 2624666 w 3951112"/>
                <a:gd name="connsiteY5" fmla="*/ 247384 h 1221052"/>
                <a:gd name="connsiteX6" fmla="*/ 3951112 w 3951112"/>
                <a:gd name="connsiteY6" fmla="*/ 1079941 h 1221052"/>
                <a:gd name="connsiteX0" fmla="*/ 0 w 3951112"/>
                <a:gd name="connsiteY0" fmla="*/ 1221052 h 1221052"/>
                <a:gd name="connsiteX1" fmla="*/ 508000 w 3951112"/>
                <a:gd name="connsiteY1" fmla="*/ 713051 h 1221052"/>
                <a:gd name="connsiteX2" fmla="*/ 1255888 w 3951112"/>
                <a:gd name="connsiteY2" fmla="*/ 162720 h 1221052"/>
                <a:gd name="connsiteX3" fmla="*/ 2342443 w 3951112"/>
                <a:gd name="connsiteY3" fmla="*/ 21608 h 1221052"/>
                <a:gd name="connsiteX4" fmla="*/ 2610555 w 3951112"/>
                <a:gd name="connsiteY4" fmla="*/ 275608 h 1221052"/>
                <a:gd name="connsiteX5" fmla="*/ 2624666 w 3951112"/>
                <a:gd name="connsiteY5" fmla="*/ 247384 h 1221052"/>
                <a:gd name="connsiteX6" fmla="*/ 3951112 w 3951112"/>
                <a:gd name="connsiteY6" fmla="*/ 1079941 h 1221052"/>
                <a:gd name="connsiteX0" fmla="*/ 0 w 3951112"/>
                <a:gd name="connsiteY0" fmla="*/ 1221052 h 1221052"/>
                <a:gd name="connsiteX1" fmla="*/ 508000 w 3951112"/>
                <a:gd name="connsiteY1" fmla="*/ 713051 h 1221052"/>
                <a:gd name="connsiteX2" fmla="*/ 1255888 w 3951112"/>
                <a:gd name="connsiteY2" fmla="*/ 162720 h 1221052"/>
                <a:gd name="connsiteX3" fmla="*/ 2342443 w 3951112"/>
                <a:gd name="connsiteY3" fmla="*/ 21608 h 1221052"/>
                <a:gd name="connsiteX4" fmla="*/ 2610555 w 3951112"/>
                <a:gd name="connsiteY4" fmla="*/ 275608 h 1221052"/>
                <a:gd name="connsiteX5" fmla="*/ 2624666 w 3951112"/>
                <a:gd name="connsiteY5" fmla="*/ 247384 h 1221052"/>
                <a:gd name="connsiteX6" fmla="*/ 3951112 w 3951112"/>
                <a:gd name="connsiteY6" fmla="*/ 1079941 h 1221052"/>
                <a:gd name="connsiteX0" fmla="*/ 0 w 3951112"/>
                <a:gd name="connsiteY0" fmla="*/ 1229761 h 1229761"/>
                <a:gd name="connsiteX1" fmla="*/ 508000 w 3951112"/>
                <a:gd name="connsiteY1" fmla="*/ 721760 h 1229761"/>
                <a:gd name="connsiteX2" fmla="*/ 1326443 w 3951112"/>
                <a:gd name="connsiteY2" fmla="*/ 129095 h 1229761"/>
                <a:gd name="connsiteX3" fmla="*/ 2342443 w 3951112"/>
                <a:gd name="connsiteY3" fmla="*/ 30317 h 1229761"/>
                <a:gd name="connsiteX4" fmla="*/ 2610555 w 3951112"/>
                <a:gd name="connsiteY4" fmla="*/ 284317 h 1229761"/>
                <a:gd name="connsiteX5" fmla="*/ 2624666 w 3951112"/>
                <a:gd name="connsiteY5" fmla="*/ 256093 h 1229761"/>
                <a:gd name="connsiteX6" fmla="*/ 3951112 w 3951112"/>
                <a:gd name="connsiteY6" fmla="*/ 1088650 h 1229761"/>
                <a:gd name="connsiteX0" fmla="*/ 0 w 3951112"/>
                <a:gd name="connsiteY0" fmla="*/ 1229761 h 1229761"/>
                <a:gd name="connsiteX1" fmla="*/ 508000 w 3951112"/>
                <a:gd name="connsiteY1" fmla="*/ 721760 h 1229761"/>
                <a:gd name="connsiteX2" fmla="*/ 1326443 w 3951112"/>
                <a:gd name="connsiteY2" fmla="*/ 129095 h 1229761"/>
                <a:gd name="connsiteX3" fmla="*/ 2342443 w 3951112"/>
                <a:gd name="connsiteY3" fmla="*/ 30317 h 1229761"/>
                <a:gd name="connsiteX4" fmla="*/ 2610555 w 3951112"/>
                <a:gd name="connsiteY4" fmla="*/ 284317 h 1229761"/>
                <a:gd name="connsiteX5" fmla="*/ 2624666 w 3951112"/>
                <a:gd name="connsiteY5" fmla="*/ 256093 h 1229761"/>
                <a:gd name="connsiteX6" fmla="*/ 3951112 w 3951112"/>
                <a:gd name="connsiteY6" fmla="*/ 1088650 h 1229761"/>
                <a:gd name="connsiteX0" fmla="*/ 0 w 3951112"/>
                <a:gd name="connsiteY0" fmla="*/ 1229761 h 1229761"/>
                <a:gd name="connsiteX1" fmla="*/ 508000 w 3951112"/>
                <a:gd name="connsiteY1" fmla="*/ 721760 h 1229761"/>
                <a:gd name="connsiteX2" fmla="*/ 1326443 w 3951112"/>
                <a:gd name="connsiteY2" fmla="*/ 129095 h 1229761"/>
                <a:gd name="connsiteX3" fmla="*/ 2342443 w 3951112"/>
                <a:gd name="connsiteY3" fmla="*/ 30317 h 1229761"/>
                <a:gd name="connsiteX4" fmla="*/ 2610555 w 3951112"/>
                <a:gd name="connsiteY4" fmla="*/ 284317 h 1229761"/>
                <a:gd name="connsiteX5" fmla="*/ 2624666 w 3951112"/>
                <a:gd name="connsiteY5" fmla="*/ 256093 h 1229761"/>
                <a:gd name="connsiteX6" fmla="*/ 3951112 w 3951112"/>
                <a:gd name="connsiteY6" fmla="*/ 1088650 h 1229761"/>
                <a:gd name="connsiteX0" fmla="*/ 0 w 3951112"/>
                <a:gd name="connsiteY0" fmla="*/ 1303450 h 1303450"/>
                <a:gd name="connsiteX1" fmla="*/ 508000 w 3951112"/>
                <a:gd name="connsiteY1" fmla="*/ 795449 h 1303450"/>
                <a:gd name="connsiteX2" fmla="*/ 1665110 w 3951112"/>
                <a:gd name="connsiteY2" fmla="*/ 61673 h 1303450"/>
                <a:gd name="connsiteX3" fmla="*/ 2342443 w 3951112"/>
                <a:gd name="connsiteY3" fmla="*/ 104006 h 1303450"/>
                <a:gd name="connsiteX4" fmla="*/ 2610555 w 3951112"/>
                <a:gd name="connsiteY4" fmla="*/ 358006 h 1303450"/>
                <a:gd name="connsiteX5" fmla="*/ 2624666 w 3951112"/>
                <a:gd name="connsiteY5" fmla="*/ 329782 h 1303450"/>
                <a:gd name="connsiteX6" fmla="*/ 3951112 w 3951112"/>
                <a:gd name="connsiteY6" fmla="*/ 1162339 h 1303450"/>
                <a:gd name="connsiteX0" fmla="*/ 0 w 3951112"/>
                <a:gd name="connsiteY0" fmla="*/ 1272096 h 1272096"/>
                <a:gd name="connsiteX1" fmla="*/ 508000 w 3951112"/>
                <a:gd name="connsiteY1" fmla="*/ 764095 h 1272096"/>
                <a:gd name="connsiteX2" fmla="*/ 1665110 w 3951112"/>
                <a:gd name="connsiteY2" fmla="*/ 30319 h 1272096"/>
                <a:gd name="connsiteX3" fmla="*/ 2342443 w 3951112"/>
                <a:gd name="connsiteY3" fmla="*/ 72652 h 1272096"/>
                <a:gd name="connsiteX4" fmla="*/ 2610555 w 3951112"/>
                <a:gd name="connsiteY4" fmla="*/ 326652 h 1272096"/>
                <a:gd name="connsiteX5" fmla="*/ 2624666 w 3951112"/>
                <a:gd name="connsiteY5" fmla="*/ 298428 h 1272096"/>
                <a:gd name="connsiteX6" fmla="*/ 3951112 w 3951112"/>
                <a:gd name="connsiteY6" fmla="*/ 1130985 h 1272096"/>
                <a:gd name="connsiteX0" fmla="*/ 0 w 3951112"/>
                <a:gd name="connsiteY0" fmla="*/ 1272096 h 1272096"/>
                <a:gd name="connsiteX1" fmla="*/ 508000 w 3951112"/>
                <a:gd name="connsiteY1" fmla="*/ 764095 h 1272096"/>
                <a:gd name="connsiteX2" fmla="*/ 1665110 w 3951112"/>
                <a:gd name="connsiteY2" fmla="*/ 30319 h 1272096"/>
                <a:gd name="connsiteX3" fmla="*/ 2342443 w 3951112"/>
                <a:gd name="connsiteY3" fmla="*/ 72652 h 1272096"/>
                <a:gd name="connsiteX4" fmla="*/ 2610555 w 3951112"/>
                <a:gd name="connsiteY4" fmla="*/ 326652 h 1272096"/>
                <a:gd name="connsiteX5" fmla="*/ 2624666 w 3951112"/>
                <a:gd name="connsiteY5" fmla="*/ 298428 h 1272096"/>
                <a:gd name="connsiteX6" fmla="*/ 3951112 w 3951112"/>
                <a:gd name="connsiteY6" fmla="*/ 1130985 h 1272096"/>
                <a:gd name="connsiteX0" fmla="*/ 0 w 3951112"/>
                <a:gd name="connsiteY0" fmla="*/ 1272096 h 1272096"/>
                <a:gd name="connsiteX1" fmla="*/ 282221 w 3951112"/>
                <a:gd name="connsiteY1" fmla="*/ 1018097 h 1272096"/>
                <a:gd name="connsiteX2" fmla="*/ 508000 w 3951112"/>
                <a:gd name="connsiteY2" fmla="*/ 764095 h 1272096"/>
                <a:gd name="connsiteX3" fmla="*/ 1665110 w 3951112"/>
                <a:gd name="connsiteY3" fmla="*/ 30319 h 1272096"/>
                <a:gd name="connsiteX4" fmla="*/ 2342443 w 3951112"/>
                <a:gd name="connsiteY4" fmla="*/ 72652 h 1272096"/>
                <a:gd name="connsiteX5" fmla="*/ 2610555 w 3951112"/>
                <a:gd name="connsiteY5" fmla="*/ 326652 h 1272096"/>
                <a:gd name="connsiteX6" fmla="*/ 2624666 w 3951112"/>
                <a:gd name="connsiteY6" fmla="*/ 298428 h 1272096"/>
                <a:gd name="connsiteX7" fmla="*/ 3951112 w 3951112"/>
                <a:gd name="connsiteY7" fmla="*/ 1130985 h 1272096"/>
                <a:gd name="connsiteX0" fmla="*/ 1583486 w 5534598"/>
                <a:gd name="connsiteY0" fmla="*/ 1486664 h 1486664"/>
                <a:gd name="connsiteX1" fmla="*/ 3040 w 5534598"/>
                <a:gd name="connsiteY1" fmla="*/ 4998 h 1486664"/>
                <a:gd name="connsiteX2" fmla="*/ 2091486 w 5534598"/>
                <a:gd name="connsiteY2" fmla="*/ 978663 h 1486664"/>
                <a:gd name="connsiteX3" fmla="*/ 3248596 w 5534598"/>
                <a:gd name="connsiteY3" fmla="*/ 244887 h 1486664"/>
                <a:gd name="connsiteX4" fmla="*/ 3925929 w 5534598"/>
                <a:gd name="connsiteY4" fmla="*/ 287220 h 1486664"/>
                <a:gd name="connsiteX5" fmla="*/ 4194041 w 5534598"/>
                <a:gd name="connsiteY5" fmla="*/ 541220 h 1486664"/>
                <a:gd name="connsiteX6" fmla="*/ 4208152 w 5534598"/>
                <a:gd name="connsiteY6" fmla="*/ 512996 h 1486664"/>
                <a:gd name="connsiteX7" fmla="*/ 5534598 w 5534598"/>
                <a:gd name="connsiteY7" fmla="*/ 1345553 h 1486664"/>
                <a:gd name="connsiteX0" fmla="*/ 0 w 3951112"/>
                <a:gd name="connsiteY0" fmla="*/ 1272096 h 1272096"/>
                <a:gd name="connsiteX1" fmla="*/ 508000 w 3951112"/>
                <a:gd name="connsiteY1" fmla="*/ 764095 h 1272096"/>
                <a:gd name="connsiteX2" fmla="*/ 1665110 w 3951112"/>
                <a:gd name="connsiteY2" fmla="*/ 30319 h 1272096"/>
                <a:gd name="connsiteX3" fmla="*/ 2342443 w 3951112"/>
                <a:gd name="connsiteY3" fmla="*/ 72652 h 1272096"/>
                <a:gd name="connsiteX4" fmla="*/ 2610555 w 3951112"/>
                <a:gd name="connsiteY4" fmla="*/ 326652 h 1272096"/>
                <a:gd name="connsiteX5" fmla="*/ 2624666 w 3951112"/>
                <a:gd name="connsiteY5" fmla="*/ 298428 h 1272096"/>
                <a:gd name="connsiteX6" fmla="*/ 3951112 w 3951112"/>
                <a:gd name="connsiteY6" fmla="*/ 1130985 h 1272096"/>
                <a:gd name="connsiteX0" fmla="*/ 0 w 3951112"/>
                <a:gd name="connsiteY0" fmla="*/ 1272096 h 1272096"/>
                <a:gd name="connsiteX1" fmla="*/ 508000 w 3951112"/>
                <a:gd name="connsiteY1" fmla="*/ 764095 h 1272096"/>
                <a:gd name="connsiteX2" fmla="*/ 1665110 w 3951112"/>
                <a:gd name="connsiteY2" fmla="*/ 30319 h 1272096"/>
                <a:gd name="connsiteX3" fmla="*/ 2342443 w 3951112"/>
                <a:gd name="connsiteY3" fmla="*/ 72652 h 1272096"/>
                <a:gd name="connsiteX4" fmla="*/ 2610555 w 3951112"/>
                <a:gd name="connsiteY4" fmla="*/ 326652 h 1272096"/>
                <a:gd name="connsiteX5" fmla="*/ 2624666 w 3951112"/>
                <a:gd name="connsiteY5" fmla="*/ 298428 h 1272096"/>
                <a:gd name="connsiteX6" fmla="*/ 3951112 w 3951112"/>
                <a:gd name="connsiteY6" fmla="*/ 1130985 h 1272096"/>
                <a:gd name="connsiteX0" fmla="*/ 0 w 3951112"/>
                <a:gd name="connsiteY0" fmla="*/ 1272096 h 1272096"/>
                <a:gd name="connsiteX1" fmla="*/ 508000 w 3951112"/>
                <a:gd name="connsiteY1" fmla="*/ 764095 h 1272096"/>
                <a:gd name="connsiteX2" fmla="*/ 1665110 w 3951112"/>
                <a:gd name="connsiteY2" fmla="*/ 30319 h 1272096"/>
                <a:gd name="connsiteX3" fmla="*/ 2342443 w 3951112"/>
                <a:gd name="connsiteY3" fmla="*/ 72652 h 1272096"/>
                <a:gd name="connsiteX4" fmla="*/ 2610555 w 3951112"/>
                <a:gd name="connsiteY4" fmla="*/ 326652 h 1272096"/>
                <a:gd name="connsiteX5" fmla="*/ 2624666 w 3951112"/>
                <a:gd name="connsiteY5" fmla="*/ 298428 h 1272096"/>
                <a:gd name="connsiteX6" fmla="*/ 3951112 w 3951112"/>
                <a:gd name="connsiteY6" fmla="*/ 1130985 h 1272096"/>
                <a:gd name="connsiteX0" fmla="*/ 0 w 3951112"/>
                <a:gd name="connsiteY0" fmla="*/ 1272096 h 1272096"/>
                <a:gd name="connsiteX1" fmla="*/ 508000 w 3951112"/>
                <a:gd name="connsiteY1" fmla="*/ 764095 h 1272096"/>
                <a:gd name="connsiteX2" fmla="*/ 1665110 w 3951112"/>
                <a:gd name="connsiteY2" fmla="*/ 30319 h 1272096"/>
                <a:gd name="connsiteX3" fmla="*/ 2342443 w 3951112"/>
                <a:gd name="connsiteY3" fmla="*/ 72652 h 1272096"/>
                <a:gd name="connsiteX4" fmla="*/ 2610555 w 3951112"/>
                <a:gd name="connsiteY4" fmla="*/ 326652 h 1272096"/>
                <a:gd name="connsiteX5" fmla="*/ 2624666 w 3951112"/>
                <a:gd name="connsiteY5" fmla="*/ 298428 h 1272096"/>
                <a:gd name="connsiteX6" fmla="*/ 3951112 w 3951112"/>
                <a:gd name="connsiteY6" fmla="*/ 1130985 h 1272096"/>
                <a:gd name="connsiteX0" fmla="*/ 0 w 3951112"/>
                <a:gd name="connsiteY0" fmla="*/ 1272096 h 1272096"/>
                <a:gd name="connsiteX1" fmla="*/ 508000 w 3951112"/>
                <a:gd name="connsiteY1" fmla="*/ 764095 h 1272096"/>
                <a:gd name="connsiteX2" fmla="*/ 1665110 w 3951112"/>
                <a:gd name="connsiteY2" fmla="*/ 30319 h 1272096"/>
                <a:gd name="connsiteX3" fmla="*/ 2342443 w 3951112"/>
                <a:gd name="connsiteY3" fmla="*/ 72652 h 1272096"/>
                <a:gd name="connsiteX4" fmla="*/ 2610555 w 3951112"/>
                <a:gd name="connsiteY4" fmla="*/ 326652 h 1272096"/>
                <a:gd name="connsiteX5" fmla="*/ 2624666 w 3951112"/>
                <a:gd name="connsiteY5" fmla="*/ 298428 h 1272096"/>
                <a:gd name="connsiteX6" fmla="*/ 3951112 w 3951112"/>
                <a:gd name="connsiteY6" fmla="*/ 1130985 h 1272096"/>
                <a:gd name="connsiteX0" fmla="*/ 0 w 3951112"/>
                <a:gd name="connsiteY0" fmla="*/ 1272096 h 1272096"/>
                <a:gd name="connsiteX1" fmla="*/ 508000 w 3951112"/>
                <a:gd name="connsiteY1" fmla="*/ 764095 h 1272096"/>
                <a:gd name="connsiteX2" fmla="*/ 1665110 w 3951112"/>
                <a:gd name="connsiteY2" fmla="*/ 30319 h 1272096"/>
                <a:gd name="connsiteX3" fmla="*/ 2342443 w 3951112"/>
                <a:gd name="connsiteY3" fmla="*/ 72652 h 1272096"/>
                <a:gd name="connsiteX4" fmla="*/ 2610555 w 3951112"/>
                <a:gd name="connsiteY4" fmla="*/ 326652 h 1272096"/>
                <a:gd name="connsiteX5" fmla="*/ 2624666 w 3951112"/>
                <a:gd name="connsiteY5" fmla="*/ 298428 h 1272096"/>
                <a:gd name="connsiteX6" fmla="*/ 3951112 w 3951112"/>
                <a:gd name="connsiteY6" fmla="*/ 1130985 h 1272096"/>
                <a:gd name="connsiteX0" fmla="*/ 0 w 3951112"/>
                <a:gd name="connsiteY0" fmla="*/ 1218008 h 1218008"/>
                <a:gd name="connsiteX1" fmla="*/ 508000 w 3951112"/>
                <a:gd name="connsiteY1" fmla="*/ 710007 h 1218008"/>
                <a:gd name="connsiteX2" fmla="*/ 1608665 w 3951112"/>
                <a:gd name="connsiteY2" fmla="*/ 117342 h 1218008"/>
                <a:gd name="connsiteX3" fmla="*/ 2342443 w 3951112"/>
                <a:gd name="connsiteY3" fmla="*/ 18564 h 1218008"/>
                <a:gd name="connsiteX4" fmla="*/ 2610555 w 3951112"/>
                <a:gd name="connsiteY4" fmla="*/ 272564 h 1218008"/>
                <a:gd name="connsiteX5" fmla="*/ 2624666 w 3951112"/>
                <a:gd name="connsiteY5" fmla="*/ 244340 h 1218008"/>
                <a:gd name="connsiteX6" fmla="*/ 3951112 w 3951112"/>
                <a:gd name="connsiteY6" fmla="*/ 1076897 h 1218008"/>
                <a:gd name="connsiteX0" fmla="*/ 0 w 3951112"/>
                <a:gd name="connsiteY0" fmla="*/ 1218008 h 1218008"/>
                <a:gd name="connsiteX1" fmla="*/ 508000 w 3951112"/>
                <a:gd name="connsiteY1" fmla="*/ 710007 h 1218008"/>
                <a:gd name="connsiteX2" fmla="*/ 1608665 w 3951112"/>
                <a:gd name="connsiteY2" fmla="*/ 117342 h 1218008"/>
                <a:gd name="connsiteX3" fmla="*/ 2342443 w 3951112"/>
                <a:gd name="connsiteY3" fmla="*/ 18564 h 1218008"/>
                <a:gd name="connsiteX4" fmla="*/ 2610555 w 3951112"/>
                <a:gd name="connsiteY4" fmla="*/ 272564 h 1218008"/>
                <a:gd name="connsiteX5" fmla="*/ 3951112 w 3951112"/>
                <a:gd name="connsiteY5" fmla="*/ 1076897 h 1218008"/>
                <a:gd name="connsiteX0" fmla="*/ 0 w 3951112"/>
                <a:gd name="connsiteY0" fmla="*/ 1129833 h 1129833"/>
                <a:gd name="connsiteX1" fmla="*/ 508000 w 3951112"/>
                <a:gd name="connsiteY1" fmla="*/ 621832 h 1129833"/>
                <a:gd name="connsiteX2" fmla="*/ 1608665 w 3951112"/>
                <a:gd name="connsiteY2" fmla="*/ 29167 h 1129833"/>
                <a:gd name="connsiteX3" fmla="*/ 2610555 w 3951112"/>
                <a:gd name="connsiteY3" fmla="*/ 184389 h 1129833"/>
                <a:gd name="connsiteX4" fmla="*/ 3951112 w 3951112"/>
                <a:gd name="connsiteY4" fmla="*/ 988722 h 1129833"/>
                <a:gd name="connsiteX0" fmla="*/ 0 w 3951112"/>
                <a:gd name="connsiteY0" fmla="*/ 1132648 h 1132648"/>
                <a:gd name="connsiteX1" fmla="*/ 508000 w 3951112"/>
                <a:gd name="connsiteY1" fmla="*/ 624647 h 1132648"/>
                <a:gd name="connsiteX2" fmla="*/ 1608665 w 3951112"/>
                <a:gd name="connsiteY2" fmla="*/ 31982 h 1132648"/>
                <a:gd name="connsiteX3" fmla="*/ 2610555 w 3951112"/>
                <a:gd name="connsiteY3" fmla="*/ 187204 h 1132648"/>
                <a:gd name="connsiteX4" fmla="*/ 3951112 w 3951112"/>
                <a:gd name="connsiteY4" fmla="*/ 991537 h 1132648"/>
                <a:gd name="connsiteX0" fmla="*/ 0 w 4064001"/>
                <a:gd name="connsiteY0" fmla="*/ 1293038 h 1293038"/>
                <a:gd name="connsiteX1" fmla="*/ 508000 w 4064001"/>
                <a:gd name="connsiteY1" fmla="*/ 785037 h 1293038"/>
                <a:gd name="connsiteX2" fmla="*/ 1608665 w 4064001"/>
                <a:gd name="connsiteY2" fmla="*/ 192372 h 1293038"/>
                <a:gd name="connsiteX3" fmla="*/ 2610555 w 4064001"/>
                <a:gd name="connsiteY3" fmla="*/ 347594 h 1293038"/>
                <a:gd name="connsiteX4" fmla="*/ 4064001 w 4064001"/>
                <a:gd name="connsiteY4" fmla="*/ 37149 h 1293038"/>
                <a:gd name="connsiteX0" fmla="*/ 0 w 4064001"/>
                <a:gd name="connsiteY0" fmla="*/ 1328860 h 1328860"/>
                <a:gd name="connsiteX1" fmla="*/ 508000 w 4064001"/>
                <a:gd name="connsiteY1" fmla="*/ 820859 h 1328860"/>
                <a:gd name="connsiteX2" fmla="*/ 1608665 w 4064001"/>
                <a:gd name="connsiteY2" fmla="*/ 228194 h 1328860"/>
                <a:gd name="connsiteX3" fmla="*/ 2610555 w 4064001"/>
                <a:gd name="connsiteY3" fmla="*/ 101194 h 1328860"/>
                <a:gd name="connsiteX4" fmla="*/ 4064001 w 4064001"/>
                <a:gd name="connsiteY4" fmla="*/ 72971 h 1328860"/>
                <a:gd name="connsiteX0" fmla="*/ 0 w 4064001"/>
                <a:gd name="connsiteY0" fmla="*/ 1255889 h 1255889"/>
                <a:gd name="connsiteX1" fmla="*/ 508000 w 4064001"/>
                <a:gd name="connsiteY1" fmla="*/ 747888 h 1255889"/>
                <a:gd name="connsiteX2" fmla="*/ 1608665 w 4064001"/>
                <a:gd name="connsiteY2" fmla="*/ 155223 h 1255889"/>
                <a:gd name="connsiteX3" fmla="*/ 2610555 w 4064001"/>
                <a:gd name="connsiteY3" fmla="*/ 28223 h 1255889"/>
                <a:gd name="connsiteX4" fmla="*/ 4064001 w 4064001"/>
                <a:gd name="connsiteY4" fmla="*/ 0 h 1255889"/>
                <a:gd name="connsiteX0" fmla="*/ 0 w 4064001"/>
                <a:gd name="connsiteY0" fmla="*/ 1255889 h 1255889"/>
                <a:gd name="connsiteX1" fmla="*/ 508000 w 4064001"/>
                <a:gd name="connsiteY1" fmla="*/ 747888 h 1255889"/>
                <a:gd name="connsiteX2" fmla="*/ 1608665 w 4064001"/>
                <a:gd name="connsiteY2" fmla="*/ 155223 h 1255889"/>
                <a:gd name="connsiteX3" fmla="*/ 2610555 w 4064001"/>
                <a:gd name="connsiteY3" fmla="*/ 28223 h 1255889"/>
                <a:gd name="connsiteX4" fmla="*/ 4064001 w 4064001"/>
                <a:gd name="connsiteY4" fmla="*/ 0 h 1255889"/>
                <a:gd name="connsiteX0" fmla="*/ 0 w 4064001"/>
                <a:gd name="connsiteY0" fmla="*/ 1255889 h 1255889"/>
                <a:gd name="connsiteX1" fmla="*/ 508000 w 4064001"/>
                <a:gd name="connsiteY1" fmla="*/ 747888 h 1255889"/>
                <a:gd name="connsiteX2" fmla="*/ 1608665 w 4064001"/>
                <a:gd name="connsiteY2" fmla="*/ 155223 h 1255889"/>
                <a:gd name="connsiteX3" fmla="*/ 2610555 w 4064001"/>
                <a:gd name="connsiteY3" fmla="*/ 28223 h 1255889"/>
                <a:gd name="connsiteX4" fmla="*/ 4064001 w 4064001"/>
                <a:gd name="connsiteY4" fmla="*/ 0 h 1255889"/>
                <a:gd name="connsiteX0" fmla="*/ 0 w 4064001"/>
                <a:gd name="connsiteY0" fmla="*/ 1255889 h 1255889"/>
                <a:gd name="connsiteX1" fmla="*/ 508000 w 4064001"/>
                <a:gd name="connsiteY1" fmla="*/ 747888 h 1255889"/>
                <a:gd name="connsiteX2" fmla="*/ 1608665 w 4064001"/>
                <a:gd name="connsiteY2" fmla="*/ 155223 h 1255889"/>
                <a:gd name="connsiteX3" fmla="*/ 2610555 w 4064001"/>
                <a:gd name="connsiteY3" fmla="*/ 28223 h 1255889"/>
                <a:gd name="connsiteX4" fmla="*/ 4064001 w 4064001"/>
                <a:gd name="connsiteY4" fmla="*/ 0 h 1255889"/>
                <a:gd name="connsiteX0" fmla="*/ 0 w 4064001"/>
                <a:gd name="connsiteY0" fmla="*/ 1255889 h 1255889"/>
                <a:gd name="connsiteX1" fmla="*/ 508000 w 4064001"/>
                <a:gd name="connsiteY1" fmla="*/ 747888 h 1255889"/>
                <a:gd name="connsiteX2" fmla="*/ 1608665 w 4064001"/>
                <a:gd name="connsiteY2" fmla="*/ 155223 h 1255889"/>
                <a:gd name="connsiteX3" fmla="*/ 2610555 w 4064001"/>
                <a:gd name="connsiteY3" fmla="*/ 28223 h 1255889"/>
                <a:gd name="connsiteX4" fmla="*/ 4064001 w 4064001"/>
                <a:gd name="connsiteY4" fmla="*/ 0 h 1255889"/>
                <a:gd name="connsiteX0" fmla="*/ 0 w 4064001"/>
                <a:gd name="connsiteY0" fmla="*/ 1326444 h 1326444"/>
                <a:gd name="connsiteX1" fmla="*/ 508000 w 4064001"/>
                <a:gd name="connsiteY1" fmla="*/ 818443 h 1326444"/>
                <a:gd name="connsiteX2" fmla="*/ 1608665 w 4064001"/>
                <a:gd name="connsiteY2" fmla="*/ 225778 h 1326444"/>
                <a:gd name="connsiteX3" fmla="*/ 2624666 w 4064001"/>
                <a:gd name="connsiteY3" fmla="*/ 0 h 1326444"/>
                <a:gd name="connsiteX4" fmla="*/ 4064001 w 4064001"/>
                <a:gd name="connsiteY4" fmla="*/ 70555 h 1326444"/>
                <a:gd name="connsiteX0" fmla="*/ 0 w 4064001"/>
                <a:gd name="connsiteY0" fmla="*/ 1329134 h 1329134"/>
                <a:gd name="connsiteX1" fmla="*/ 508000 w 4064001"/>
                <a:gd name="connsiteY1" fmla="*/ 821133 h 1329134"/>
                <a:gd name="connsiteX2" fmla="*/ 1523998 w 4064001"/>
                <a:gd name="connsiteY2" fmla="*/ 172023 h 1329134"/>
                <a:gd name="connsiteX3" fmla="*/ 2624666 w 4064001"/>
                <a:gd name="connsiteY3" fmla="*/ 2690 h 1329134"/>
                <a:gd name="connsiteX4" fmla="*/ 4064001 w 4064001"/>
                <a:gd name="connsiteY4" fmla="*/ 73245 h 1329134"/>
                <a:gd name="connsiteX0" fmla="*/ 0 w 4120446"/>
                <a:gd name="connsiteY0" fmla="*/ 1377049 h 1377049"/>
                <a:gd name="connsiteX1" fmla="*/ 508000 w 4120446"/>
                <a:gd name="connsiteY1" fmla="*/ 869048 h 1377049"/>
                <a:gd name="connsiteX2" fmla="*/ 1523998 w 4120446"/>
                <a:gd name="connsiteY2" fmla="*/ 219938 h 1377049"/>
                <a:gd name="connsiteX3" fmla="*/ 2624666 w 4120446"/>
                <a:gd name="connsiteY3" fmla="*/ 50605 h 1377049"/>
                <a:gd name="connsiteX4" fmla="*/ 4120446 w 4120446"/>
                <a:gd name="connsiteY4" fmla="*/ 8271 h 1377049"/>
                <a:gd name="connsiteX0" fmla="*/ 0 w 4120446"/>
                <a:gd name="connsiteY0" fmla="*/ 1410947 h 1410947"/>
                <a:gd name="connsiteX1" fmla="*/ 508000 w 4120446"/>
                <a:gd name="connsiteY1" fmla="*/ 902946 h 1410947"/>
                <a:gd name="connsiteX2" fmla="*/ 1523998 w 4120446"/>
                <a:gd name="connsiteY2" fmla="*/ 253836 h 1410947"/>
                <a:gd name="connsiteX3" fmla="*/ 2596443 w 4120446"/>
                <a:gd name="connsiteY3" fmla="*/ 13947 h 1410947"/>
                <a:gd name="connsiteX4" fmla="*/ 4120446 w 4120446"/>
                <a:gd name="connsiteY4" fmla="*/ 42169 h 1410947"/>
                <a:gd name="connsiteX0" fmla="*/ 0 w 4120446"/>
                <a:gd name="connsiteY0" fmla="*/ 1449457 h 1449457"/>
                <a:gd name="connsiteX1" fmla="*/ 508000 w 4120446"/>
                <a:gd name="connsiteY1" fmla="*/ 941456 h 1449457"/>
                <a:gd name="connsiteX2" fmla="*/ 1523998 w 4120446"/>
                <a:gd name="connsiteY2" fmla="*/ 292346 h 1449457"/>
                <a:gd name="connsiteX3" fmla="*/ 2596443 w 4120446"/>
                <a:gd name="connsiteY3" fmla="*/ 52457 h 1449457"/>
                <a:gd name="connsiteX4" fmla="*/ 4120446 w 4120446"/>
                <a:gd name="connsiteY4" fmla="*/ 10124 h 1449457"/>
                <a:gd name="connsiteX0" fmla="*/ 0 w 4120446"/>
                <a:gd name="connsiteY0" fmla="*/ 1449457 h 1449457"/>
                <a:gd name="connsiteX1" fmla="*/ 508000 w 4120446"/>
                <a:gd name="connsiteY1" fmla="*/ 941456 h 1449457"/>
                <a:gd name="connsiteX2" fmla="*/ 1523998 w 4120446"/>
                <a:gd name="connsiteY2" fmla="*/ 292346 h 1449457"/>
                <a:gd name="connsiteX3" fmla="*/ 2596443 w 4120446"/>
                <a:gd name="connsiteY3" fmla="*/ 52457 h 1449457"/>
                <a:gd name="connsiteX4" fmla="*/ 4120446 w 4120446"/>
                <a:gd name="connsiteY4" fmla="*/ 10124 h 1449457"/>
                <a:gd name="connsiteX0" fmla="*/ 0 w 4120446"/>
                <a:gd name="connsiteY0" fmla="*/ 1449457 h 1449457"/>
                <a:gd name="connsiteX1" fmla="*/ 508000 w 4120446"/>
                <a:gd name="connsiteY1" fmla="*/ 941456 h 1449457"/>
                <a:gd name="connsiteX2" fmla="*/ 1523998 w 4120446"/>
                <a:gd name="connsiteY2" fmla="*/ 292346 h 1449457"/>
                <a:gd name="connsiteX3" fmla="*/ 2596443 w 4120446"/>
                <a:gd name="connsiteY3" fmla="*/ 52457 h 1449457"/>
                <a:gd name="connsiteX4" fmla="*/ 4120446 w 4120446"/>
                <a:gd name="connsiteY4" fmla="*/ 10124 h 1449457"/>
                <a:gd name="connsiteX0" fmla="*/ 0 w 4120446"/>
                <a:gd name="connsiteY0" fmla="*/ 1449457 h 1449457"/>
                <a:gd name="connsiteX1" fmla="*/ 508000 w 4120446"/>
                <a:gd name="connsiteY1" fmla="*/ 941456 h 1449457"/>
                <a:gd name="connsiteX2" fmla="*/ 1523998 w 4120446"/>
                <a:gd name="connsiteY2" fmla="*/ 292346 h 1449457"/>
                <a:gd name="connsiteX3" fmla="*/ 2596443 w 4120446"/>
                <a:gd name="connsiteY3" fmla="*/ 52457 h 1449457"/>
                <a:gd name="connsiteX4" fmla="*/ 4120446 w 4120446"/>
                <a:gd name="connsiteY4" fmla="*/ 10124 h 1449457"/>
                <a:gd name="connsiteX0" fmla="*/ 0 w 4120446"/>
                <a:gd name="connsiteY0" fmla="*/ 1452447 h 1452447"/>
                <a:gd name="connsiteX1" fmla="*/ 508000 w 4120446"/>
                <a:gd name="connsiteY1" fmla="*/ 944446 h 1452447"/>
                <a:gd name="connsiteX2" fmla="*/ 1340553 w 4120446"/>
                <a:gd name="connsiteY2" fmla="*/ 380003 h 1452447"/>
                <a:gd name="connsiteX3" fmla="*/ 2596443 w 4120446"/>
                <a:gd name="connsiteY3" fmla="*/ 55447 h 1452447"/>
                <a:gd name="connsiteX4" fmla="*/ 4120446 w 4120446"/>
                <a:gd name="connsiteY4" fmla="*/ 13114 h 1452447"/>
                <a:gd name="connsiteX0" fmla="*/ 0 w 4600224"/>
                <a:gd name="connsiteY0" fmla="*/ 1501526 h 1501526"/>
                <a:gd name="connsiteX1" fmla="*/ 508000 w 4600224"/>
                <a:gd name="connsiteY1" fmla="*/ 993525 h 1501526"/>
                <a:gd name="connsiteX2" fmla="*/ 1340553 w 4600224"/>
                <a:gd name="connsiteY2" fmla="*/ 429082 h 1501526"/>
                <a:gd name="connsiteX3" fmla="*/ 2596443 w 4600224"/>
                <a:gd name="connsiteY3" fmla="*/ 104526 h 1501526"/>
                <a:gd name="connsiteX4" fmla="*/ 4600224 w 4600224"/>
                <a:gd name="connsiteY4" fmla="*/ 5748 h 1501526"/>
                <a:gd name="connsiteX0" fmla="*/ 0 w 4600224"/>
                <a:gd name="connsiteY0" fmla="*/ 1501526 h 1501526"/>
                <a:gd name="connsiteX1" fmla="*/ 508000 w 4600224"/>
                <a:gd name="connsiteY1" fmla="*/ 993525 h 1501526"/>
                <a:gd name="connsiteX2" fmla="*/ 1340553 w 4600224"/>
                <a:gd name="connsiteY2" fmla="*/ 429082 h 1501526"/>
                <a:gd name="connsiteX3" fmla="*/ 2596443 w 4600224"/>
                <a:gd name="connsiteY3" fmla="*/ 104526 h 1501526"/>
                <a:gd name="connsiteX4" fmla="*/ 4600224 w 4600224"/>
                <a:gd name="connsiteY4" fmla="*/ 5748 h 1501526"/>
                <a:gd name="connsiteX0" fmla="*/ 0 w 4600224"/>
                <a:gd name="connsiteY0" fmla="*/ 1501526 h 1501526"/>
                <a:gd name="connsiteX1" fmla="*/ 508000 w 4600224"/>
                <a:gd name="connsiteY1" fmla="*/ 993525 h 1501526"/>
                <a:gd name="connsiteX2" fmla="*/ 1340553 w 4600224"/>
                <a:gd name="connsiteY2" fmla="*/ 429082 h 1501526"/>
                <a:gd name="connsiteX3" fmla="*/ 2596443 w 4600224"/>
                <a:gd name="connsiteY3" fmla="*/ 104526 h 1501526"/>
                <a:gd name="connsiteX4" fmla="*/ 4600224 w 4600224"/>
                <a:gd name="connsiteY4" fmla="*/ 5748 h 1501526"/>
                <a:gd name="connsiteX0" fmla="*/ 0 w 4614335"/>
                <a:gd name="connsiteY0" fmla="*/ 1569546 h 1569546"/>
                <a:gd name="connsiteX1" fmla="*/ 508000 w 4614335"/>
                <a:gd name="connsiteY1" fmla="*/ 1061545 h 1569546"/>
                <a:gd name="connsiteX2" fmla="*/ 1340553 w 4614335"/>
                <a:gd name="connsiteY2" fmla="*/ 497102 h 1569546"/>
                <a:gd name="connsiteX3" fmla="*/ 2596443 w 4614335"/>
                <a:gd name="connsiteY3" fmla="*/ 172546 h 1569546"/>
                <a:gd name="connsiteX4" fmla="*/ 4614335 w 4614335"/>
                <a:gd name="connsiteY4" fmla="*/ 3213 h 1569546"/>
                <a:gd name="connsiteX0" fmla="*/ 0 w 4614335"/>
                <a:gd name="connsiteY0" fmla="*/ 1566333 h 1566333"/>
                <a:gd name="connsiteX1" fmla="*/ 508000 w 4614335"/>
                <a:gd name="connsiteY1" fmla="*/ 1058332 h 1566333"/>
                <a:gd name="connsiteX2" fmla="*/ 1340553 w 4614335"/>
                <a:gd name="connsiteY2" fmla="*/ 493889 h 1566333"/>
                <a:gd name="connsiteX3" fmla="*/ 2596443 w 4614335"/>
                <a:gd name="connsiteY3" fmla="*/ 169333 h 1566333"/>
                <a:gd name="connsiteX4" fmla="*/ 4614335 w 4614335"/>
                <a:gd name="connsiteY4" fmla="*/ 0 h 1566333"/>
                <a:gd name="connsiteX0" fmla="*/ 0 w 4614335"/>
                <a:gd name="connsiteY0" fmla="*/ 1566333 h 1566333"/>
                <a:gd name="connsiteX1" fmla="*/ 508000 w 4614335"/>
                <a:gd name="connsiteY1" fmla="*/ 1058332 h 1566333"/>
                <a:gd name="connsiteX2" fmla="*/ 1269998 w 4614335"/>
                <a:gd name="connsiteY2" fmla="*/ 451555 h 1566333"/>
                <a:gd name="connsiteX3" fmla="*/ 2596443 w 4614335"/>
                <a:gd name="connsiteY3" fmla="*/ 169333 h 1566333"/>
                <a:gd name="connsiteX4" fmla="*/ 4614335 w 4614335"/>
                <a:gd name="connsiteY4" fmla="*/ 0 h 1566333"/>
                <a:gd name="connsiteX0" fmla="*/ 0 w 4614335"/>
                <a:gd name="connsiteY0" fmla="*/ 1566333 h 1566333"/>
                <a:gd name="connsiteX1" fmla="*/ 451555 w 4614335"/>
                <a:gd name="connsiteY1" fmla="*/ 1001888 h 1566333"/>
                <a:gd name="connsiteX2" fmla="*/ 1269998 w 4614335"/>
                <a:gd name="connsiteY2" fmla="*/ 451555 h 1566333"/>
                <a:gd name="connsiteX3" fmla="*/ 2596443 w 4614335"/>
                <a:gd name="connsiteY3" fmla="*/ 169333 h 1566333"/>
                <a:gd name="connsiteX4" fmla="*/ 4614335 w 4614335"/>
                <a:gd name="connsiteY4" fmla="*/ 0 h 1566333"/>
                <a:gd name="connsiteX0" fmla="*/ 0 w 4614335"/>
                <a:gd name="connsiteY0" fmla="*/ 1566333 h 1566333"/>
                <a:gd name="connsiteX1" fmla="*/ 451555 w 4614335"/>
                <a:gd name="connsiteY1" fmla="*/ 1001888 h 1566333"/>
                <a:gd name="connsiteX2" fmla="*/ 1269998 w 4614335"/>
                <a:gd name="connsiteY2" fmla="*/ 451555 h 1566333"/>
                <a:gd name="connsiteX3" fmla="*/ 2596443 w 4614335"/>
                <a:gd name="connsiteY3" fmla="*/ 98778 h 1566333"/>
                <a:gd name="connsiteX4" fmla="*/ 4614335 w 4614335"/>
                <a:gd name="connsiteY4" fmla="*/ 0 h 1566333"/>
                <a:gd name="connsiteX0" fmla="*/ 0 w 4614335"/>
                <a:gd name="connsiteY0" fmla="*/ 1566333 h 1566333"/>
                <a:gd name="connsiteX1" fmla="*/ 451555 w 4614335"/>
                <a:gd name="connsiteY1" fmla="*/ 1001888 h 1566333"/>
                <a:gd name="connsiteX2" fmla="*/ 1456813 w 4614335"/>
                <a:gd name="connsiteY2" fmla="*/ 502632 h 1566333"/>
                <a:gd name="connsiteX3" fmla="*/ 2596443 w 4614335"/>
                <a:gd name="connsiteY3" fmla="*/ 98778 h 1566333"/>
                <a:gd name="connsiteX4" fmla="*/ 4614335 w 4614335"/>
                <a:gd name="connsiteY4" fmla="*/ 0 h 1566333"/>
                <a:gd name="connsiteX0" fmla="*/ 0 w 4614335"/>
                <a:gd name="connsiteY0" fmla="*/ 1566333 h 1566333"/>
                <a:gd name="connsiteX1" fmla="*/ 451555 w 4614335"/>
                <a:gd name="connsiteY1" fmla="*/ 1001888 h 1566333"/>
                <a:gd name="connsiteX2" fmla="*/ 1456813 w 4614335"/>
                <a:gd name="connsiteY2" fmla="*/ 502632 h 1566333"/>
                <a:gd name="connsiteX3" fmla="*/ 2801940 w 4614335"/>
                <a:gd name="connsiteY3" fmla="*/ 269032 h 1566333"/>
                <a:gd name="connsiteX4" fmla="*/ 4614335 w 4614335"/>
                <a:gd name="connsiteY4" fmla="*/ 0 h 1566333"/>
                <a:gd name="connsiteX0" fmla="*/ 0 w 4670379"/>
                <a:gd name="connsiteY0" fmla="*/ 1396079 h 1396079"/>
                <a:gd name="connsiteX1" fmla="*/ 451555 w 4670379"/>
                <a:gd name="connsiteY1" fmla="*/ 831634 h 1396079"/>
                <a:gd name="connsiteX2" fmla="*/ 1456813 w 4670379"/>
                <a:gd name="connsiteY2" fmla="*/ 332378 h 1396079"/>
                <a:gd name="connsiteX3" fmla="*/ 2801940 w 4670379"/>
                <a:gd name="connsiteY3" fmla="*/ 98778 h 1396079"/>
                <a:gd name="connsiteX4" fmla="*/ 4670379 w 4670379"/>
                <a:gd name="connsiteY4" fmla="*/ 0 h 1396079"/>
                <a:gd name="connsiteX0" fmla="*/ 0 w 4390156"/>
                <a:gd name="connsiteY0" fmla="*/ 1413104 h 1413104"/>
                <a:gd name="connsiteX1" fmla="*/ 451555 w 4390156"/>
                <a:gd name="connsiteY1" fmla="*/ 848659 h 1413104"/>
                <a:gd name="connsiteX2" fmla="*/ 1456813 w 4390156"/>
                <a:gd name="connsiteY2" fmla="*/ 349403 h 1413104"/>
                <a:gd name="connsiteX3" fmla="*/ 2801940 w 4390156"/>
                <a:gd name="connsiteY3" fmla="*/ 115803 h 1413104"/>
                <a:gd name="connsiteX4" fmla="*/ 4390156 w 4390156"/>
                <a:gd name="connsiteY4" fmla="*/ 0 h 1413104"/>
                <a:gd name="connsiteX0" fmla="*/ 0 w 4390156"/>
                <a:gd name="connsiteY0" fmla="*/ 1413104 h 1413104"/>
                <a:gd name="connsiteX1" fmla="*/ 451555 w 4390156"/>
                <a:gd name="connsiteY1" fmla="*/ 848659 h 1413104"/>
                <a:gd name="connsiteX2" fmla="*/ 1456813 w 4390156"/>
                <a:gd name="connsiteY2" fmla="*/ 349403 h 1413104"/>
                <a:gd name="connsiteX3" fmla="*/ 2801940 w 4390156"/>
                <a:gd name="connsiteY3" fmla="*/ 115803 h 1413104"/>
                <a:gd name="connsiteX4" fmla="*/ 4390156 w 4390156"/>
                <a:gd name="connsiteY4" fmla="*/ 0 h 1413104"/>
                <a:gd name="connsiteX0" fmla="*/ 0 w 4390156"/>
                <a:gd name="connsiteY0" fmla="*/ 1413104 h 1413104"/>
                <a:gd name="connsiteX1" fmla="*/ 451555 w 4390156"/>
                <a:gd name="connsiteY1" fmla="*/ 848659 h 1413104"/>
                <a:gd name="connsiteX2" fmla="*/ 1456813 w 4390156"/>
                <a:gd name="connsiteY2" fmla="*/ 349403 h 1413104"/>
                <a:gd name="connsiteX3" fmla="*/ 2801940 w 4390156"/>
                <a:gd name="connsiteY3" fmla="*/ 115803 h 1413104"/>
                <a:gd name="connsiteX4" fmla="*/ 4390156 w 4390156"/>
                <a:gd name="connsiteY4" fmla="*/ 0 h 1413104"/>
                <a:gd name="connsiteX0" fmla="*/ 0 w 4390156"/>
                <a:gd name="connsiteY0" fmla="*/ 1413104 h 1413104"/>
                <a:gd name="connsiteX1" fmla="*/ 451555 w 4390156"/>
                <a:gd name="connsiteY1" fmla="*/ 848659 h 1413104"/>
                <a:gd name="connsiteX2" fmla="*/ 1456813 w 4390156"/>
                <a:gd name="connsiteY2" fmla="*/ 349403 h 1413104"/>
                <a:gd name="connsiteX3" fmla="*/ 2801940 w 4390156"/>
                <a:gd name="connsiteY3" fmla="*/ 115803 h 1413104"/>
                <a:gd name="connsiteX4" fmla="*/ 4390156 w 4390156"/>
                <a:gd name="connsiteY4" fmla="*/ 0 h 1413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90156" h="1413104">
                  <a:moveTo>
                    <a:pt x="0" y="1413104"/>
                  </a:moveTo>
                  <a:cubicBezTo>
                    <a:pt x="105833" y="1307271"/>
                    <a:pt x="208753" y="1025942"/>
                    <a:pt x="451555" y="848659"/>
                  </a:cubicBezTo>
                  <a:cubicBezTo>
                    <a:pt x="694357" y="671376"/>
                    <a:pt x="1065082" y="471546"/>
                    <a:pt x="1456813" y="349403"/>
                  </a:cubicBezTo>
                  <a:cubicBezTo>
                    <a:pt x="1848544" y="227260"/>
                    <a:pt x="2313049" y="174037"/>
                    <a:pt x="2801940" y="115803"/>
                  </a:cubicBezTo>
                  <a:cubicBezTo>
                    <a:pt x="3290831" y="57569"/>
                    <a:pt x="3910378" y="18815"/>
                    <a:pt x="4390156" y="0"/>
                  </a:cubicBezTo>
                </a:path>
              </a:pathLst>
            </a:cu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GB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cxnSp>
          <p:nvCxnSpPr>
            <p:cNvPr id="7" name="Straight Arrow Connector 6"/>
            <p:cNvCxnSpPr/>
            <p:nvPr/>
          </p:nvCxnSpPr>
          <p:spPr bwMode="auto">
            <a:xfrm>
              <a:off x="169333" y="3273778"/>
              <a:ext cx="3315553" cy="6830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1" name="TextBox 10"/>
            <p:cNvSpPr txBox="1"/>
            <p:nvPr/>
          </p:nvSpPr>
          <p:spPr>
            <a:xfrm>
              <a:off x="310445" y="3287891"/>
              <a:ext cx="28927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buNone/>
              </a:pPr>
              <a:r>
                <a:rPr lang="en-GB" sz="1400" dirty="0" smtClean="0"/>
                <a:t>Number of Incident Photons </a:t>
              </a:r>
              <a:endParaRPr lang="en-GB" sz="1400" dirty="0"/>
            </a:p>
          </p:txBody>
        </p:sp>
        <p:sp>
          <p:nvSpPr>
            <p:cNvPr id="20" name="TextBox 19"/>
            <p:cNvSpPr txBox="1"/>
            <p:nvPr/>
          </p:nvSpPr>
          <p:spPr>
            <a:xfrm rot="16200000">
              <a:off x="-1066723" y="2090223"/>
              <a:ext cx="2384778" cy="2985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buNone/>
              </a:pPr>
              <a:r>
                <a:rPr lang="en-GB" sz="1400" dirty="0" smtClean="0"/>
                <a:t>Digital Output</a:t>
              </a:r>
              <a:endParaRPr lang="en-GB" sz="1400" dirty="0"/>
            </a:p>
          </p:txBody>
        </p:sp>
        <p:cxnSp>
          <p:nvCxnSpPr>
            <p:cNvPr id="21" name="Straight Arrow Connector 20"/>
            <p:cNvCxnSpPr/>
            <p:nvPr/>
          </p:nvCxnSpPr>
          <p:spPr bwMode="auto">
            <a:xfrm flipV="1">
              <a:off x="321733" y="1128889"/>
              <a:ext cx="2823" cy="2283178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25" name="Freeform 24"/>
            <p:cNvSpPr/>
            <p:nvPr/>
          </p:nvSpPr>
          <p:spPr>
            <a:xfrm>
              <a:off x="-28819" y="1804085"/>
              <a:ext cx="2977335" cy="1955126"/>
            </a:xfrm>
            <a:custGeom>
              <a:avLst/>
              <a:gdLst>
                <a:gd name="connsiteX0" fmla="*/ 1256486 w 2977335"/>
                <a:gd name="connsiteY0" fmla="*/ 933471 h 1955126"/>
                <a:gd name="connsiteX1" fmla="*/ 2949819 w 2977335"/>
                <a:gd name="connsiteY1" fmla="*/ 30359 h 1955126"/>
                <a:gd name="connsiteX2" fmla="*/ 42930 w 2977335"/>
                <a:gd name="connsiteY2" fmla="*/ 1921248 h 1955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977335" h="1955126">
                  <a:moveTo>
                    <a:pt x="1256486" y="933471"/>
                  </a:moveTo>
                  <a:cubicBezTo>
                    <a:pt x="2204282" y="399600"/>
                    <a:pt x="3152078" y="-134271"/>
                    <a:pt x="2949819" y="30359"/>
                  </a:cubicBezTo>
                  <a:cubicBezTo>
                    <a:pt x="2747560" y="194988"/>
                    <a:pt x="-401570" y="2241100"/>
                    <a:pt x="42930" y="1921248"/>
                  </a:cubicBezTo>
                </a:path>
              </a:pathLst>
            </a:custGeom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GB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24530" y="2782415"/>
            <a:ext cx="3766600" cy="1886068"/>
            <a:chOff x="21157" y="3556076"/>
            <a:chExt cx="3248760" cy="2703769"/>
          </a:xfrm>
        </p:grpSpPr>
        <p:cxnSp>
          <p:nvCxnSpPr>
            <p:cNvPr id="46" name="Straight Connector 45"/>
            <p:cNvCxnSpPr/>
            <p:nvPr/>
          </p:nvCxnSpPr>
          <p:spPr bwMode="auto">
            <a:xfrm flipV="1">
              <a:off x="366889" y="4279507"/>
              <a:ext cx="238801" cy="1647162"/>
            </a:xfrm>
            <a:prstGeom prst="line">
              <a:avLst/>
            </a:prstGeom>
            <a:ln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/>
            <p:nvPr/>
          </p:nvCxnSpPr>
          <p:spPr bwMode="auto">
            <a:xfrm>
              <a:off x="198152" y="5937955"/>
              <a:ext cx="3071765" cy="54190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41" name="TextBox 40"/>
            <p:cNvSpPr txBox="1"/>
            <p:nvPr/>
          </p:nvSpPr>
          <p:spPr>
            <a:xfrm>
              <a:off x="339264" y="5952068"/>
              <a:ext cx="28927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buNone/>
              </a:pPr>
              <a:r>
                <a:rPr lang="en-GB" sz="1400" dirty="0" smtClean="0"/>
                <a:t>Number of Incident Photons </a:t>
              </a:r>
              <a:endParaRPr lang="en-GB" sz="1400" dirty="0"/>
            </a:p>
          </p:txBody>
        </p:sp>
        <p:cxnSp>
          <p:nvCxnSpPr>
            <p:cNvPr id="42" name="Straight Arrow Connector 41"/>
            <p:cNvCxnSpPr/>
            <p:nvPr/>
          </p:nvCxnSpPr>
          <p:spPr bwMode="auto">
            <a:xfrm flipV="1">
              <a:off x="350552" y="3793066"/>
              <a:ext cx="2823" cy="2283178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47" name="Straight Connector 46"/>
            <p:cNvCxnSpPr/>
            <p:nvPr/>
          </p:nvCxnSpPr>
          <p:spPr bwMode="auto">
            <a:xfrm flipV="1">
              <a:off x="603939" y="4343763"/>
              <a:ext cx="762086" cy="1592488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 bwMode="auto">
            <a:xfrm flipV="1">
              <a:off x="1366025" y="4418729"/>
              <a:ext cx="1636653" cy="1542161"/>
            </a:xfrm>
            <a:prstGeom prst="line">
              <a:avLst/>
            </a:prstGeom>
            <a:ln>
              <a:solidFill>
                <a:srgbClr val="008000"/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TextBox 53"/>
            <p:cNvSpPr txBox="1"/>
            <p:nvPr/>
          </p:nvSpPr>
          <p:spPr>
            <a:xfrm rot="16200000">
              <a:off x="-1038501" y="4615734"/>
              <a:ext cx="2384779" cy="2654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buNone/>
              </a:pPr>
              <a:r>
                <a:rPr lang="en-GB" sz="1400" dirty="0" smtClean="0"/>
                <a:t>Digital Output</a:t>
              </a:r>
              <a:endParaRPr lang="en-GB" sz="1400" dirty="0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-130732" y="1101761"/>
            <a:ext cx="3940537" cy="1904741"/>
            <a:chOff x="-3772455" y="3708476"/>
            <a:chExt cx="3539663" cy="2867312"/>
          </a:xfrm>
        </p:grpSpPr>
        <p:sp>
          <p:nvSpPr>
            <p:cNvPr id="43" name="Freeform 42"/>
            <p:cNvSpPr/>
            <p:nvPr/>
          </p:nvSpPr>
          <p:spPr>
            <a:xfrm>
              <a:off x="-3772455" y="4468262"/>
              <a:ext cx="2977335" cy="1955126"/>
            </a:xfrm>
            <a:custGeom>
              <a:avLst/>
              <a:gdLst>
                <a:gd name="connsiteX0" fmla="*/ 1256486 w 2977335"/>
                <a:gd name="connsiteY0" fmla="*/ 933471 h 1955126"/>
                <a:gd name="connsiteX1" fmla="*/ 2949819 w 2977335"/>
                <a:gd name="connsiteY1" fmla="*/ 30359 h 1955126"/>
                <a:gd name="connsiteX2" fmla="*/ 42930 w 2977335"/>
                <a:gd name="connsiteY2" fmla="*/ 1921248 h 1955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977335" h="1955126">
                  <a:moveTo>
                    <a:pt x="1256486" y="933471"/>
                  </a:moveTo>
                  <a:cubicBezTo>
                    <a:pt x="2204282" y="399600"/>
                    <a:pt x="3152078" y="-134271"/>
                    <a:pt x="2949819" y="30359"/>
                  </a:cubicBezTo>
                  <a:cubicBezTo>
                    <a:pt x="2747560" y="194988"/>
                    <a:pt x="-401570" y="2241100"/>
                    <a:pt x="42930" y="1921248"/>
                  </a:cubicBezTo>
                </a:path>
              </a:pathLst>
            </a:custGeom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GB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-3280791" y="6104468"/>
              <a:ext cx="28927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buNone/>
              </a:pPr>
              <a:r>
                <a:rPr lang="en-GB" sz="1400" dirty="0" smtClean="0"/>
                <a:t>Number of Incident Photons </a:t>
              </a:r>
              <a:endParaRPr lang="en-GB" sz="1400" dirty="0"/>
            </a:p>
          </p:txBody>
        </p:sp>
        <p:sp>
          <p:nvSpPr>
            <p:cNvPr id="28" name="Freeform 27"/>
            <p:cNvSpPr/>
            <p:nvPr/>
          </p:nvSpPr>
          <p:spPr>
            <a:xfrm>
              <a:off x="-3620055" y="4620662"/>
              <a:ext cx="2977335" cy="1955126"/>
            </a:xfrm>
            <a:custGeom>
              <a:avLst/>
              <a:gdLst>
                <a:gd name="connsiteX0" fmla="*/ 1256486 w 2977335"/>
                <a:gd name="connsiteY0" fmla="*/ 933471 h 1955126"/>
                <a:gd name="connsiteX1" fmla="*/ 2949819 w 2977335"/>
                <a:gd name="connsiteY1" fmla="*/ 30359 h 1955126"/>
                <a:gd name="connsiteX2" fmla="*/ 42930 w 2977335"/>
                <a:gd name="connsiteY2" fmla="*/ 1921248 h 1955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977335" h="1955126">
                  <a:moveTo>
                    <a:pt x="1256486" y="933471"/>
                  </a:moveTo>
                  <a:cubicBezTo>
                    <a:pt x="2204282" y="399600"/>
                    <a:pt x="3152078" y="-134271"/>
                    <a:pt x="2949819" y="30359"/>
                  </a:cubicBezTo>
                  <a:cubicBezTo>
                    <a:pt x="2747560" y="194988"/>
                    <a:pt x="-401570" y="2241100"/>
                    <a:pt x="42930" y="1921248"/>
                  </a:cubicBezTo>
                </a:path>
              </a:pathLst>
            </a:custGeom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GB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cxnSp>
          <p:nvCxnSpPr>
            <p:cNvPr id="29" name="Straight Connector 28"/>
            <p:cNvCxnSpPr/>
            <p:nvPr/>
          </p:nvCxnSpPr>
          <p:spPr bwMode="auto">
            <a:xfrm flipV="1">
              <a:off x="-3253166" y="4519091"/>
              <a:ext cx="507865" cy="1559976"/>
            </a:xfrm>
            <a:prstGeom prst="line">
              <a:avLst/>
            </a:prstGeom>
            <a:ln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 bwMode="auto">
            <a:xfrm flipV="1">
              <a:off x="-3234877" y="4500417"/>
              <a:ext cx="1273948" cy="1558622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 bwMode="auto">
            <a:xfrm flipV="1">
              <a:off x="-3270339" y="4519090"/>
              <a:ext cx="2840801" cy="1576604"/>
            </a:xfrm>
            <a:prstGeom prst="line">
              <a:avLst/>
            </a:prstGeom>
            <a:ln>
              <a:solidFill>
                <a:srgbClr val="008000"/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 rot="16200000">
              <a:off x="-4658556" y="4756473"/>
              <a:ext cx="2384779" cy="2887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buNone/>
              </a:pPr>
              <a:r>
                <a:rPr lang="en-GB" sz="1400" dirty="0" smtClean="0"/>
                <a:t>Digital Output</a:t>
              </a:r>
              <a:endParaRPr lang="en-GB" sz="1400" dirty="0"/>
            </a:p>
          </p:txBody>
        </p:sp>
        <p:cxnSp>
          <p:nvCxnSpPr>
            <p:cNvPr id="22" name="Straight Arrow Connector 21"/>
            <p:cNvCxnSpPr/>
            <p:nvPr/>
          </p:nvCxnSpPr>
          <p:spPr bwMode="auto">
            <a:xfrm>
              <a:off x="-3421903" y="6090355"/>
              <a:ext cx="3189111" cy="28222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4" name="Straight Arrow Connector 23"/>
            <p:cNvCxnSpPr/>
            <p:nvPr/>
          </p:nvCxnSpPr>
          <p:spPr bwMode="auto">
            <a:xfrm flipV="1">
              <a:off x="-3269503" y="3945466"/>
              <a:ext cx="2823" cy="2283178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37" name="TextBox 36"/>
          <p:cNvSpPr txBox="1"/>
          <p:nvPr/>
        </p:nvSpPr>
        <p:spPr>
          <a:xfrm>
            <a:off x="2282493" y="1547170"/>
            <a:ext cx="7802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GB" sz="1400" dirty="0" smtClean="0"/>
              <a:t>Low</a:t>
            </a:r>
            <a:endParaRPr lang="en-GB" sz="1400" dirty="0"/>
          </a:p>
        </p:txBody>
      </p:sp>
      <p:sp>
        <p:nvSpPr>
          <p:cNvPr id="38" name="TextBox 37"/>
          <p:cNvSpPr txBox="1"/>
          <p:nvPr/>
        </p:nvSpPr>
        <p:spPr>
          <a:xfrm>
            <a:off x="1407735" y="1344766"/>
            <a:ext cx="9640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GB" sz="1400" dirty="0" smtClean="0"/>
              <a:t>Medium</a:t>
            </a:r>
            <a:endParaRPr lang="en-GB" sz="1400" dirty="0"/>
          </a:p>
        </p:txBody>
      </p:sp>
      <p:sp>
        <p:nvSpPr>
          <p:cNvPr id="39" name="TextBox 38"/>
          <p:cNvSpPr txBox="1"/>
          <p:nvPr/>
        </p:nvSpPr>
        <p:spPr>
          <a:xfrm>
            <a:off x="551661" y="1291753"/>
            <a:ext cx="9640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GB" sz="1400" dirty="0" smtClean="0"/>
              <a:t>High</a:t>
            </a:r>
            <a:endParaRPr lang="en-GB" sz="1400" dirty="0"/>
          </a:p>
        </p:txBody>
      </p:sp>
      <p:sp>
        <p:nvSpPr>
          <p:cNvPr id="45" name="Rectangle 15"/>
          <p:cNvSpPr txBox="1">
            <a:spLocks noChangeAspect="1" noChangeArrowheads="1"/>
          </p:cNvSpPr>
          <p:nvPr/>
        </p:nvSpPr>
        <p:spPr bwMode="auto">
          <a:xfrm>
            <a:off x="137460" y="1111026"/>
            <a:ext cx="3616320" cy="317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0" rIns="91440" bIns="45720" numCol="1" anchor="t" anchorCtr="0" compatLnSpc="1">
            <a:prstTxWarp prst="textNoShape">
              <a:avLst/>
            </a:prstTxWarp>
          </a:bodyPr>
          <a:lstStyle>
            <a:lvl1pPr marL="298450" indent="-298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n"/>
              <a:defRPr sz="2400">
                <a:solidFill>
                  <a:schemeClr val="tx2"/>
                </a:solidFill>
                <a:latin typeface="+mn-lt"/>
                <a:ea typeface="+mn-ea"/>
                <a:cs typeface="ＭＳ Ｐゴシック" charset="-128"/>
              </a:defRPr>
            </a:lvl1pPr>
            <a:lvl2pPr marL="558800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400">
                <a:solidFill>
                  <a:schemeClr val="tx2"/>
                </a:solidFill>
                <a:latin typeface="+mn-lt"/>
                <a:ea typeface="+mn-ea"/>
              </a:defRPr>
            </a:lvl2pPr>
            <a:lvl3pPr marL="817563" indent="-2571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charset="2"/>
              <a:buChar char=""/>
              <a:defRPr sz="2400">
                <a:solidFill>
                  <a:schemeClr val="tx2"/>
                </a:solidFill>
                <a:latin typeface="+mn-lt"/>
                <a:ea typeface="+mn-ea"/>
              </a:defRPr>
            </a:lvl3pPr>
            <a:lvl4pPr marL="1077913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charset="2"/>
              <a:buChar char="§"/>
              <a:defRPr sz="2400">
                <a:solidFill>
                  <a:srgbClr val="100F2E"/>
                </a:solidFill>
                <a:latin typeface="+mn-lt"/>
                <a:ea typeface="+mn-ea"/>
              </a:defRPr>
            </a:lvl4pPr>
            <a:lvl5pPr marL="1312863" indent="-223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5pPr>
            <a:lvl6pPr marL="17700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6pPr>
            <a:lvl7pPr marL="22272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7pPr>
            <a:lvl8pPr marL="26844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8pPr>
            <a:lvl9pPr marL="31416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buSzPct val="100000"/>
              <a:buNone/>
            </a:pPr>
            <a:r>
              <a:rPr lang="en-US" sz="1500" b="1" dirty="0" err="1" smtClean="0">
                <a:solidFill>
                  <a:srgbClr val="FD930A"/>
                </a:solidFill>
              </a:rPr>
              <a:t>Mult</a:t>
            </a:r>
            <a:r>
              <a:rPr lang="en-US" sz="1500" b="1" dirty="0" smtClean="0">
                <a:solidFill>
                  <a:srgbClr val="FD930A"/>
                </a:solidFill>
              </a:rPr>
              <a:t>. Linear Amplifiers + ADC</a:t>
            </a:r>
            <a:endParaRPr lang="en-GB" sz="1500" baseline="30000" dirty="0" smtClean="0">
              <a:solidFill>
                <a:srgbClr val="FD930A"/>
              </a:solidFill>
              <a:latin typeface="Arial" charset="0"/>
              <a:ea typeface="ＭＳ Ｐゴシック" charset="0"/>
              <a:sym typeface="Wingdings" charset="0"/>
            </a:endParaRPr>
          </a:p>
        </p:txBody>
      </p:sp>
      <p:sp>
        <p:nvSpPr>
          <p:cNvPr id="48" name="Rectangle 15"/>
          <p:cNvSpPr txBox="1">
            <a:spLocks noChangeAspect="1" noChangeArrowheads="1"/>
          </p:cNvSpPr>
          <p:nvPr/>
        </p:nvSpPr>
        <p:spPr bwMode="auto">
          <a:xfrm>
            <a:off x="289860" y="2933097"/>
            <a:ext cx="3616320" cy="317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0" rIns="91440" bIns="45720" numCol="1" anchor="t" anchorCtr="0" compatLnSpc="1">
            <a:prstTxWarp prst="textNoShape">
              <a:avLst/>
            </a:prstTxWarp>
          </a:bodyPr>
          <a:lstStyle>
            <a:lvl1pPr marL="298450" indent="-298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n"/>
              <a:defRPr sz="2400">
                <a:solidFill>
                  <a:schemeClr val="tx2"/>
                </a:solidFill>
                <a:latin typeface="+mn-lt"/>
                <a:ea typeface="+mn-ea"/>
                <a:cs typeface="ＭＳ Ｐゴシック" charset="-128"/>
              </a:defRPr>
            </a:lvl1pPr>
            <a:lvl2pPr marL="558800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400">
                <a:solidFill>
                  <a:schemeClr val="tx2"/>
                </a:solidFill>
                <a:latin typeface="+mn-lt"/>
                <a:ea typeface="+mn-ea"/>
              </a:defRPr>
            </a:lvl2pPr>
            <a:lvl3pPr marL="817563" indent="-2571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charset="2"/>
              <a:buChar char=""/>
              <a:defRPr sz="2400">
                <a:solidFill>
                  <a:schemeClr val="tx2"/>
                </a:solidFill>
                <a:latin typeface="+mn-lt"/>
                <a:ea typeface="+mn-ea"/>
              </a:defRPr>
            </a:lvl3pPr>
            <a:lvl4pPr marL="1077913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charset="2"/>
              <a:buChar char="§"/>
              <a:defRPr sz="2400">
                <a:solidFill>
                  <a:srgbClr val="100F2E"/>
                </a:solidFill>
                <a:latin typeface="+mn-lt"/>
                <a:ea typeface="+mn-ea"/>
              </a:defRPr>
            </a:lvl4pPr>
            <a:lvl5pPr marL="1312863" indent="-223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5pPr>
            <a:lvl6pPr marL="17700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6pPr>
            <a:lvl7pPr marL="22272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7pPr>
            <a:lvl8pPr marL="26844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8pPr>
            <a:lvl9pPr marL="31416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buSzPct val="100000"/>
              <a:buNone/>
            </a:pPr>
            <a:r>
              <a:rPr lang="en-US" sz="1500" b="1" dirty="0" err="1" smtClean="0">
                <a:solidFill>
                  <a:srgbClr val="FD930A"/>
                </a:solidFill>
              </a:rPr>
              <a:t>Mult</a:t>
            </a:r>
            <a:r>
              <a:rPr lang="en-US" sz="1500" b="1" dirty="0" smtClean="0">
                <a:solidFill>
                  <a:srgbClr val="FD930A"/>
                </a:solidFill>
              </a:rPr>
              <a:t>. Switching Amplifiers + ADC</a:t>
            </a:r>
            <a:endParaRPr lang="en-GB" sz="1500" baseline="30000" dirty="0" smtClean="0">
              <a:solidFill>
                <a:srgbClr val="FD930A"/>
              </a:solidFill>
              <a:latin typeface="Arial" charset="0"/>
              <a:ea typeface="ＭＳ Ｐゴシック" charset="0"/>
              <a:sym typeface="Wingdings" charset="0"/>
            </a:endParaRPr>
          </a:p>
        </p:txBody>
      </p:sp>
      <p:sp>
        <p:nvSpPr>
          <p:cNvPr id="49" name="Rectangle 15"/>
          <p:cNvSpPr txBox="1">
            <a:spLocks noChangeAspect="1" noChangeArrowheads="1"/>
          </p:cNvSpPr>
          <p:nvPr/>
        </p:nvSpPr>
        <p:spPr bwMode="auto">
          <a:xfrm>
            <a:off x="442260" y="4766927"/>
            <a:ext cx="3616320" cy="317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0" rIns="91440" bIns="45720" numCol="1" anchor="t" anchorCtr="0" compatLnSpc="1">
            <a:prstTxWarp prst="textNoShape">
              <a:avLst/>
            </a:prstTxWarp>
          </a:bodyPr>
          <a:lstStyle>
            <a:lvl1pPr marL="298450" indent="-298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n"/>
              <a:defRPr sz="2400">
                <a:solidFill>
                  <a:schemeClr val="tx2"/>
                </a:solidFill>
                <a:latin typeface="+mn-lt"/>
                <a:ea typeface="+mn-ea"/>
                <a:cs typeface="ＭＳ Ｐゴシック" charset="-128"/>
              </a:defRPr>
            </a:lvl1pPr>
            <a:lvl2pPr marL="558800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400">
                <a:solidFill>
                  <a:schemeClr val="tx2"/>
                </a:solidFill>
                <a:latin typeface="+mn-lt"/>
                <a:ea typeface="+mn-ea"/>
              </a:defRPr>
            </a:lvl2pPr>
            <a:lvl3pPr marL="817563" indent="-2571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charset="2"/>
              <a:buChar char=""/>
              <a:defRPr sz="2400">
                <a:solidFill>
                  <a:schemeClr val="tx2"/>
                </a:solidFill>
                <a:latin typeface="+mn-lt"/>
                <a:ea typeface="+mn-ea"/>
              </a:defRPr>
            </a:lvl3pPr>
            <a:lvl4pPr marL="1077913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charset="2"/>
              <a:buChar char="§"/>
              <a:defRPr sz="2400">
                <a:solidFill>
                  <a:srgbClr val="100F2E"/>
                </a:solidFill>
                <a:latin typeface="+mn-lt"/>
                <a:ea typeface="+mn-ea"/>
              </a:defRPr>
            </a:lvl4pPr>
            <a:lvl5pPr marL="1312863" indent="-223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5pPr>
            <a:lvl6pPr marL="17700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6pPr>
            <a:lvl7pPr marL="22272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7pPr>
            <a:lvl8pPr marL="26844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8pPr>
            <a:lvl9pPr marL="31416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buSzPct val="100000"/>
              <a:buNone/>
            </a:pPr>
            <a:r>
              <a:rPr lang="en-US" sz="1500" b="1" dirty="0" smtClean="0">
                <a:solidFill>
                  <a:srgbClr val="FD930A"/>
                </a:solidFill>
              </a:rPr>
              <a:t>None Linear System + ADC</a:t>
            </a:r>
            <a:endParaRPr lang="en-GB" sz="1500" baseline="30000" dirty="0" smtClean="0">
              <a:solidFill>
                <a:srgbClr val="FD930A"/>
              </a:solidFill>
              <a:latin typeface="Arial" charset="0"/>
              <a:ea typeface="ＭＳ Ｐゴシック" charset="0"/>
              <a:sym typeface="Wingdings" charset="0"/>
            </a:endParaRPr>
          </a:p>
        </p:txBody>
      </p:sp>
      <p:pic>
        <p:nvPicPr>
          <p:cNvPr id="2" name="Picture 1" descr="AGIPD-Gain-Switching-Concep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6903" y="3104620"/>
            <a:ext cx="1828378" cy="1633351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 bwMode="auto">
          <a:xfrm>
            <a:off x="7840934" y="3724511"/>
            <a:ext cx="680197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0" name="TextBox 49"/>
          <p:cNvSpPr txBox="1"/>
          <p:nvPr/>
        </p:nvSpPr>
        <p:spPr>
          <a:xfrm>
            <a:off x="6881431" y="4751295"/>
            <a:ext cx="21178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buNone/>
            </a:pPr>
            <a:r>
              <a:rPr lang="da-DK" sz="1200" dirty="0" smtClean="0"/>
              <a:t>Image: AGIPD Collaboration</a:t>
            </a:r>
            <a:endParaRPr lang="da-DK" sz="1200" dirty="0"/>
          </a:p>
        </p:txBody>
      </p:sp>
      <p:sp>
        <p:nvSpPr>
          <p:cNvPr id="52" name="TextBox 51"/>
          <p:cNvSpPr txBox="1"/>
          <p:nvPr/>
        </p:nvSpPr>
        <p:spPr>
          <a:xfrm>
            <a:off x="8045136" y="2991225"/>
            <a:ext cx="9541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buNone/>
            </a:pPr>
            <a:r>
              <a:rPr lang="da-DK" sz="1200" dirty="0" err="1" smtClean="0"/>
              <a:t>Image:RAL</a:t>
            </a:r>
            <a:endParaRPr lang="da-DK" sz="1200" dirty="0"/>
          </a:p>
        </p:txBody>
      </p:sp>
      <p:sp>
        <p:nvSpPr>
          <p:cNvPr id="53" name="TextBox 52"/>
          <p:cNvSpPr txBox="1"/>
          <p:nvPr/>
        </p:nvSpPr>
        <p:spPr>
          <a:xfrm>
            <a:off x="6940970" y="6143813"/>
            <a:ext cx="20749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buNone/>
            </a:pPr>
            <a:r>
              <a:rPr lang="da-DK" sz="1200" dirty="0" smtClean="0"/>
              <a:t>Image: DSSC Collaboration</a:t>
            </a:r>
            <a:endParaRPr lang="da-DK" sz="1200" dirty="0"/>
          </a:p>
        </p:txBody>
      </p:sp>
      <p:pic>
        <p:nvPicPr>
          <p:cNvPr id="6" name="Picture 5" descr="DSSC-DePFET-Cross-Section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4471" y="5182571"/>
            <a:ext cx="2554942" cy="943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3514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6F024603-50EC-45A7-88E9-780BAF159FCE}" type="slidenum">
              <a:rPr lang="en-GB" sz="1000">
                <a:solidFill>
                  <a:schemeClr val="bg1"/>
                </a:solidFill>
              </a:rPr>
              <a:pPr/>
              <a:t>25</a:t>
            </a:fld>
            <a:endParaRPr lang="en-GB" sz="100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4003" y="1741897"/>
            <a:ext cx="2624753" cy="1917700"/>
          </a:xfrm>
          <a:prstGeom prst="rect">
            <a:avLst/>
          </a:prstGeom>
        </p:spPr>
      </p:pic>
      <p:sp>
        <p:nvSpPr>
          <p:cNvPr id="7" name="Rectangle 15"/>
          <p:cNvSpPr txBox="1">
            <a:spLocks noChangeAspect="1" noChangeArrowheads="1"/>
          </p:cNvSpPr>
          <p:nvPr/>
        </p:nvSpPr>
        <p:spPr bwMode="auto">
          <a:xfrm>
            <a:off x="-133684" y="1073728"/>
            <a:ext cx="4585368" cy="583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0" rIns="91440" bIns="45720" numCol="1" anchor="t" anchorCtr="0" compatLnSpc="1">
            <a:prstTxWarp prst="textNoShape">
              <a:avLst/>
            </a:prstTxWarp>
          </a:bodyPr>
          <a:lstStyle>
            <a:lvl1pPr marL="298450" indent="-298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n"/>
              <a:defRPr sz="2400">
                <a:solidFill>
                  <a:schemeClr val="tx2"/>
                </a:solidFill>
                <a:latin typeface="+mn-lt"/>
                <a:ea typeface="+mn-ea"/>
                <a:cs typeface="ＭＳ Ｐゴシック" charset="-128"/>
              </a:defRPr>
            </a:lvl1pPr>
            <a:lvl2pPr marL="558800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400">
                <a:solidFill>
                  <a:schemeClr val="tx2"/>
                </a:solidFill>
                <a:latin typeface="+mn-lt"/>
                <a:ea typeface="+mn-ea"/>
              </a:defRPr>
            </a:lvl2pPr>
            <a:lvl3pPr marL="817563" indent="-2571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charset="2"/>
              <a:buChar char=""/>
              <a:defRPr sz="2400">
                <a:solidFill>
                  <a:schemeClr val="tx2"/>
                </a:solidFill>
                <a:latin typeface="+mn-lt"/>
                <a:ea typeface="+mn-ea"/>
              </a:defRPr>
            </a:lvl3pPr>
            <a:lvl4pPr marL="1077913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charset="2"/>
              <a:buChar char="§"/>
              <a:defRPr sz="2400">
                <a:solidFill>
                  <a:srgbClr val="100F2E"/>
                </a:solidFill>
                <a:latin typeface="+mn-lt"/>
                <a:ea typeface="+mn-ea"/>
              </a:defRPr>
            </a:lvl4pPr>
            <a:lvl5pPr marL="1312863" indent="-223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5pPr>
            <a:lvl6pPr marL="17700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6pPr>
            <a:lvl7pPr marL="22272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7pPr>
            <a:lvl8pPr marL="26844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8pPr>
            <a:lvl9pPr marL="31416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9pPr>
          </a:lstStyle>
          <a:p>
            <a:pPr marL="0" indent="0">
              <a:buSzPct val="100000"/>
              <a:buNone/>
            </a:pPr>
            <a:r>
              <a:rPr lang="en-US" sz="1800" b="1" dirty="0" smtClean="0">
                <a:solidFill>
                  <a:srgbClr val="FD930A"/>
                </a:solidFill>
              </a:rPr>
              <a:t>Adaptive Gain Integrating Pixel De-</a:t>
            </a:r>
            <a:r>
              <a:rPr lang="en-US" sz="1800" b="1" dirty="0" err="1" smtClean="0">
                <a:solidFill>
                  <a:srgbClr val="FD930A"/>
                </a:solidFill>
              </a:rPr>
              <a:t>tector</a:t>
            </a:r>
            <a:r>
              <a:rPr lang="en-US" sz="1800" b="1" dirty="0" smtClean="0">
                <a:solidFill>
                  <a:srgbClr val="FD930A"/>
                </a:solidFill>
              </a:rPr>
              <a:t> (AGIPD)</a:t>
            </a:r>
            <a:endParaRPr lang="en-GB" sz="1600" baseline="30000" dirty="0" smtClean="0">
              <a:solidFill>
                <a:srgbClr val="FD930A"/>
              </a:solidFill>
              <a:latin typeface="Arial" charset="0"/>
              <a:ea typeface="ＭＳ Ｐゴシック" charset="0"/>
              <a:sym typeface="Wingdings" charset="0"/>
            </a:endParaRPr>
          </a:p>
        </p:txBody>
      </p:sp>
      <p:sp>
        <p:nvSpPr>
          <p:cNvPr id="8" name="Rectangle 15"/>
          <p:cNvSpPr txBox="1">
            <a:spLocks noChangeAspect="1" noChangeArrowheads="1"/>
          </p:cNvSpPr>
          <p:nvPr/>
        </p:nvSpPr>
        <p:spPr bwMode="auto">
          <a:xfrm>
            <a:off x="1737895" y="1520238"/>
            <a:ext cx="2473158" cy="2289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0" rIns="91440" bIns="45720" numCol="1" anchor="t" anchorCtr="0" compatLnSpc="1">
            <a:prstTxWarp prst="textNoShape">
              <a:avLst/>
            </a:prstTxWarp>
          </a:bodyPr>
          <a:lstStyle>
            <a:lvl1pPr marL="298450" indent="-298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n"/>
              <a:defRPr sz="2400">
                <a:solidFill>
                  <a:schemeClr val="tx2"/>
                </a:solidFill>
                <a:latin typeface="+mn-lt"/>
                <a:ea typeface="+mn-ea"/>
                <a:cs typeface="ＭＳ Ｐゴシック" charset="-128"/>
              </a:defRPr>
            </a:lvl1pPr>
            <a:lvl2pPr marL="558800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400">
                <a:solidFill>
                  <a:schemeClr val="tx2"/>
                </a:solidFill>
                <a:latin typeface="+mn-lt"/>
                <a:ea typeface="+mn-ea"/>
              </a:defRPr>
            </a:lvl2pPr>
            <a:lvl3pPr marL="817563" indent="-2571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charset="2"/>
              <a:buChar char=""/>
              <a:defRPr sz="2400">
                <a:solidFill>
                  <a:schemeClr val="tx2"/>
                </a:solidFill>
                <a:latin typeface="+mn-lt"/>
                <a:ea typeface="+mn-ea"/>
              </a:defRPr>
            </a:lvl3pPr>
            <a:lvl4pPr marL="1077913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charset="2"/>
              <a:buChar char="§"/>
              <a:defRPr sz="2400">
                <a:solidFill>
                  <a:srgbClr val="100F2E"/>
                </a:solidFill>
                <a:latin typeface="+mn-lt"/>
                <a:ea typeface="+mn-ea"/>
              </a:defRPr>
            </a:lvl4pPr>
            <a:lvl5pPr marL="1312863" indent="-223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5pPr>
            <a:lvl6pPr marL="17700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6pPr>
            <a:lvl7pPr marL="22272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7pPr>
            <a:lvl8pPr marL="26844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8pPr>
            <a:lvl9pPr marL="31416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9pPr>
          </a:lstStyle>
          <a:p>
            <a:pPr marL="0" lvl="1" indent="0">
              <a:buClr>
                <a:schemeClr val="accent2"/>
              </a:buClr>
              <a:buSzPct val="100000"/>
              <a:buNone/>
            </a:pPr>
            <a:r>
              <a:rPr lang="en-GB" sz="1500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Energy Range</a:t>
            </a:r>
          </a:p>
          <a:p>
            <a:pPr marL="0" lvl="1" indent="0" algn="r">
              <a:buClr>
                <a:schemeClr val="accent2"/>
              </a:buClr>
              <a:buSzPct val="100000"/>
              <a:buNone/>
            </a:pPr>
            <a:r>
              <a:rPr lang="en-GB" sz="15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3 – 13 (25) </a:t>
            </a:r>
            <a:r>
              <a:rPr lang="en-GB" sz="1500" dirty="0" err="1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keV</a:t>
            </a:r>
            <a:endParaRPr lang="en-GB" sz="1500" dirty="0" smtClean="0">
              <a:solidFill>
                <a:schemeClr val="tx1">
                  <a:lumMod val="90000"/>
                  <a:lumOff val="10000"/>
                </a:schemeClr>
              </a:solidFill>
              <a:latin typeface="Arial" charset="0"/>
              <a:ea typeface="ＭＳ Ｐゴシック" charset="0"/>
              <a:sym typeface="Wingdings" charset="0"/>
            </a:endParaRPr>
          </a:p>
          <a:p>
            <a:pPr marL="0" lvl="1" indent="0">
              <a:buClr>
                <a:schemeClr val="accent2"/>
              </a:buClr>
              <a:buSzPct val="100000"/>
              <a:buNone/>
            </a:pPr>
            <a:r>
              <a:rPr lang="en-GB" sz="1500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Dynamic Range</a:t>
            </a:r>
          </a:p>
          <a:p>
            <a:pPr marL="0" lvl="1" indent="0" algn="ctr">
              <a:buClr>
                <a:schemeClr val="accent2"/>
              </a:buClr>
              <a:buSzPct val="100000"/>
              <a:buNone/>
            </a:pPr>
            <a:r>
              <a:rPr lang="en-GB" sz="15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10</a:t>
            </a:r>
            <a:r>
              <a:rPr lang="en-GB" sz="1500" baseline="300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4 </a:t>
            </a:r>
            <a:r>
              <a:rPr lang="en-GB" sz="1500" dirty="0" err="1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p</a:t>
            </a:r>
            <a:r>
              <a:rPr lang="en-GB" sz="1500" dirty="0" err="1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h</a:t>
            </a:r>
            <a:r>
              <a:rPr lang="en-GB" sz="15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/</a:t>
            </a:r>
            <a:r>
              <a:rPr lang="en-GB" sz="1500" dirty="0" err="1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px</a:t>
            </a:r>
            <a:r>
              <a:rPr lang="en-GB" sz="15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/pulse@12 </a:t>
            </a:r>
            <a:r>
              <a:rPr lang="en-GB" sz="1500" dirty="0" err="1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keV</a:t>
            </a:r>
            <a:endParaRPr lang="en-GB" sz="1500" dirty="0" smtClean="0">
              <a:solidFill>
                <a:schemeClr val="tx1">
                  <a:lumMod val="90000"/>
                  <a:lumOff val="10000"/>
                </a:schemeClr>
              </a:solidFill>
              <a:latin typeface="Arial" charset="0"/>
              <a:ea typeface="ＭＳ Ｐゴシック" charset="0"/>
              <a:sym typeface="Wingdings" charset="0"/>
            </a:endParaRPr>
          </a:p>
          <a:p>
            <a:pPr marL="0" lvl="1" indent="0">
              <a:buClr>
                <a:schemeClr val="accent2"/>
              </a:buClr>
              <a:buSzPct val="100000"/>
              <a:buNone/>
            </a:pPr>
            <a:r>
              <a:rPr lang="en-GB" sz="1500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Single Photon Sens.</a:t>
            </a:r>
          </a:p>
          <a:p>
            <a:pPr marL="0" lvl="1" indent="0" algn="r">
              <a:buClr>
                <a:schemeClr val="accent2"/>
              </a:buClr>
              <a:buSzPct val="100000"/>
              <a:buNone/>
            </a:pPr>
            <a:r>
              <a:rPr lang="en-GB" sz="15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Yes</a:t>
            </a:r>
          </a:p>
          <a:p>
            <a:pPr marL="0" lvl="1" indent="0">
              <a:buClr>
                <a:schemeClr val="accent2"/>
              </a:buClr>
              <a:buSzPct val="100000"/>
              <a:buNone/>
            </a:pPr>
            <a:r>
              <a:rPr lang="en-GB" sz="1500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Memory</a:t>
            </a:r>
            <a:r>
              <a:rPr lang="en-GB" sz="15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     ≈380 images</a:t>
            </a:r>
          </a:p>
          <a:p>
            <a:pPr marL="0" lvl="1" indent="0">
              <a:buClr>
                <a:schemeClr val="accent2"/>
              </a:buClr>
              <a:buSzPct val="100000"/>
              <a:buNone/>
            </a:pPr>
            <a:r>
              <a:rPr lang="en-GB" sz="1500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Pixel Size</a:t>
            </a:r>
            <a:r>
              <a:rPr lang="en-GB" sz="15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 200×200 μm</a:t>
            </a:r>
            <a:r>
              <a:rPr lang="en-GB" sz="1500" baseline="300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2</a:t>
            </a:r>
          </a:p>
        </p:txBody>
      </p:sp>
      <p:sp>
        <p:nvSpPr>
          <p:cNvPr id="9" name="Rectangle 15"/>
          <p:cNvSpPr txBox="1">
            <a:spLocks noChangeAspect="1" noChangeArrowheads="1"/>
          </p:cNvSpPr>
          <p:nvPr/>
        </p:nvSpPr>
        <p:spPr bwMode="auto">
          <a:xfrm>
            <a:off x="4343065" y="1073728"/>
            <a:ext cx="4653881" cy="583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0" rIns="91440" bIns="45720" numCol="1" anchor="t" anchorCtr="0" compatLnSpc="1">
            <a:prstTxWarp prst="textNoShape">
              <a:avLst/>
            </a:prstTxWarp>
          </a:bodyPr>
          <a:lstStyle>
            <a:lvl1pPr marL="298450" indent="-298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n"/>
              <a:defRPr sz="2400">
                <a:solidFill>
                  <a:schemeClr val="tx2"/>
                </a:solidFill>
                <a:latin typeface="+mn-lt"/>
                <a:ea typeface="+mn-ea"/>
                <a:cs typeface="ＭＳ Ｐゴシック" charset="-128"/>
              </a:defRPr>
            </a:lvl1pPr>
            <a:lvl2pPr marL="558800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400">
                <a:solidFill>
                  <a:schemeClr val="tx2"/>
                </a:solidFill>
                <a:latin typeface="+mn-lt"/>
                <a:ea typeface="+mn-ea"/>
              </a:defRPr>
            </a:lvl2pPr>
            <a:lvl3pPr marL="817563" indent="-2571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charset="2"/>
              <a:buChar char=""/>
              <a:defRPr sz="2400">
                <a:solidFill>
                  <a:schemeClr val="tx2"/>
                </a:solidFill>
                <a:latin typeface="+mn-lt"/>
                <a:ea typeface="+mn-ea"/>
              </a:defRPr>
            </a:lvl3pPr>
            <a:lvl4pPr marL="1077913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charset="2"/>
              <a:buChar char="§"/>
              <a:defRPr sz="2400">
                <a:solidFill>
                  <a:srgbClr val="100F2E"/>
                </a:solidFill>
                <a:latin typeface="+mn-lt"/>
                <a:ea typeface="+mn-ea"/>
              </a:defRPr>
            </a:lvl4pPr>
            <a:lvl5pPr marL="1312863" indent="-223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5pPr>
            <a:lvl6pPr marL="17700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6pPr>
            <a:lvl7pPr marL="22272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7pPr>
            <a:lvl8pPr marL="26844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8pPr>
            <a:lvl9pPr marL="31416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9pPr>
          </a:lstStyle>
          <a:p>
            <a:pPr marL="0" indent="0">
              <a:buSzPct val="100000"/>
              <a:buNone/>
            </a:pPr>
            <a:r>
              <a:rPr lang="en-US" sz="1800" b="1" dirty="0" smtClean="0">
                <a:solidFill>
                  <a:srgbClr val="FD930A"/>
                </a:solidFill>
              </a:rPr>
              <a:t>DePFET Sensor with Signal </a:t>
            </a:r>
            <a:r>
              <a:rPr lang="en-US" sz="1800" b="1" dirty="0" err="1" smtClean="0">
                <a:solidFill>
                  <a:srgbClr val="FD930A"/>
                </a:solidFill>
              </a:rPr>
              <a:t>Compre-ssion</a:t>
            </a:r>
            <a:r>
              <a:rPr lang="en-US" sz="1800" b="1" dirty="0" smtClean="0">
                <a:solidFill>
                  <a:srgbClr val="FD930A"/>
                </a:solidFill>
              </a:rPr>
              <a:t> (DSSC)</a:t>
            </a:r>
            <a:endParaRPr lang="en-GB" sz="1800" baseline="30000" dirty="0" smtClean="0">
              <a:solidFill>
                <a:srgbClr val="FD930A"/>
              </a:solidFill>
              <a:latin typeface="Arial" charset="0"/>
              <a:ea typeface="ＭＳ Ｐゴシック" charset="0"/>
              <a:sym typeface="Wingdings" charset="0"/>
            </a:endParaRPr>
          </a:p>
        </p:txBody>
      </p:sp>
      <p:sp>
        <p:nvSpPr>
          <p:cNvPr id="10" name="Rectangle 15"/>
          <p:cNvSpPr txBox="1">
            <a:spLocks noChangeAspect="1" noChangeArrowheads="1"/>
          </p:cNvSpPr>
          <p:nvPr/>
        </p:nvSpPr>
        <p:spPr bwMode="auto">
          <a:xfrm>
            <a:off x="6390106" y="1520239"/>
            <a:ext cx="2652294" cy="2289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0" rIns="91440" bIns="45720" numCol="1" anchor="t" anchorCtr="0" compatLnSpc="1">
            <a:prstTxWarp prst="textNoShape">
              <a:avLst/>
            </a:prstTxWarp>
          </a:bodyPr>
          <a:lstStyle>
            <a:lvl1pPr marL="298450" indent="-298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n"/>
              <a:defRPr sz="2400">
                <a:solidFill>
                  <a:schemeClr val="tx2"/>
                </a:solidFill>
                <a:latin typeface="+mn-lt"/>
                <a:ea typeface="+mn-ea"/>
                <a:cs typeface="ＭＳ Ｐゴシック" charset="-128"/>
              </a:defRPr>
            </a:lvl1pPr>
            <a:lvl2pPr marL="558800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400">
                <a:solidFill>
                  <a:schemeClr val="tx2"/>
                </a:solidFill>
                <a:latin typeface="+mn-lt"/>
                <a:ea typeface="+mn-ea"/>
              </a:defRPr>
            </a:lvl2pPr>
            <a:lvl3pPr marL="817563" indent="-2571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charset="2"/>
              <a:buChar char=""/>
              <a:defRPr sz="2400">
                <a:solidFill>
                  <a:schemeClr val="tx2"/>
                </a:solidFill>
                <a:latin typeface="+mn-lt"/>
                <a:ea typeface="+mn-ea"/>
              </a:defRPr>
            </a:lvl3pPr>
            <a:lvl4pPr marL="1077913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charset="2"/>
              <a:buChar char="§"/>
              <a:defRPr sz="2400">
                <a:solidFill>
                  <a:srgbClr val="100F2E"/>
                </a:solidFill>
                <a:latin typeface="+mn-lt"/>
                <a:ea typeface="+mn-ea"/>
              </a:defRPr>
            </a:lvl4pPr>
            <a:lvl5pPr marL="1312863" indent="-223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5pPr>
            <a:lvl6pPr marL="17700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6pPr>
            <a:lvl7pPr marL="22272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7pPr>
            <a:lvl8pPr marL="26844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8pPr>
            <a:lvl9pPr marL="31416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9pPr>
          </a:lstStyle>
          <a:p>
            <a:pPr marL="0" lvl="1" indent="0">
              <a:buClr>
                <a:schemeClr val="accent2"/>
              </a:buClr>
              <a:buSzPct val="100000"/>
              <a:buNone/>
            </a:pPr>
            <a:r>
              <a:rPr lang="en-GB" sz="1500" b="1" dirty="0" smtClean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charset="0"/>
              </a:rPr>
              <a:t>Energy Range</a:t>
            </a:r>
          </a:p>
          <a:p>
            <a:pPr marL="0" lvl="1" indent="0" algn="r">
              <a:buClr>
                <a:schemeClr val="accent2"/>
              </a:buClr>
              <a:buSzPct val="100000"/>
              <a:buNone/>
            </a:pPr>
            <a:r>
              <a:rPr lang="en-GB" sz="1500" dirty="0" smtClean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charset="0"/>
              </a:rPr>
              <a:t>0.5 – 6 (25) </a:t>
            </a:r>
            <a:r>
              <a:rPr lang="en-GB" sz="1500" dirty="0" err="1" smtClean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charset="0"/>
              </a:rPr>
              <a:t>keV</a:t>
            </a:r>
            <a:endParaRPr lang="en-GB" sz="1500" dirty="0" smtClean="0">
              <a:solidFill>
                <a:srgbClr val="372167"/>
              </a:solidFill>
              <a:latin typeface="Arial" charset="0"/>
              <a:ea typeface="ＭＳ Ｐゴシック" charset="0"/>
              <a:sym typeface="Wingdings" charset="0"/>
            </a:endParaRPr>
          </a:p>
          <a:p>
            <a:pPr marL="0" lvl="1" indent="0">
              <a:buClr>
                <a:schemeClr val="accent2"/>
              </a:buClr>
              <a:buSzPct val="100000"/>
              <a:buNone/>
            </a:pPr>
            <a:r>
              <a:rPr lang="en-GB" sz="1500" b="1" dirty="0" smtClean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charset="0"/>
              </a:rPr>
              <a:t>Dynamic Range</a:t>
            </a:r>
          </a:p>
          <a:p>
            <a:pPr marL="0" lvl="1" indent="0" algn="r">
              <a:buClr>
                <a:schemeClr val="accent2"/>
              </a:buClr>
              <a:buSzPct val="100000"/>
              <a:buNone/>
            </a:pPr>
            <a:r>
              <a:rPr lang="en-GB" sz="1400" dirty="0" smtClean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charset="0"/>
              </a:rPr>
              <a:t>6000 </a:t>
            </a:r>
            <a:r>
              <a:rPr lang="en-GB" sz="1400" dirty="0" err="1" smtClean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charset="0"/>
              </a:rPr>
              <a:t>ph</a:t>
            </a:r>
            <a:r>
              <a:rPr lang="en-GB" sz="1400" dirty="0" smtClean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charset="0"/>
              </a:rPr>
              <a:t>/</a:t>
            </a:r>
            <a:r>
              <a:rPr lang="en-GB" sz="1400" dirty="0" err="1" smtClean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charset="0"/>
              </a:rPr>
              <a:t>px</a:t>
            </a:r>
            <a:r>
              <a:rPr lang="en-GB" sz="1400" dirty="0" smtClean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charset="0"/>
              </a:rPr>
              <a:t>/pulse@1 </a:t>
            </a:r>
            <a:r>
              <a:rPr lang="en-GB" sz="1400" dirty="0" err="1" smtClean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charset="0"/>
              </a:rPr>
              <a:t>keV</a:t>
            </a:r>
            <a:endParaRPr lang="en-GB" sz="1400" dirty="0" smtClean="0">
              <a:solidFill>
                <a:srgbClr val="372167"/>
              </a:solidFill>
              <a:latin typeface="Arial" charset="0"/>
              <a:ea typeface="ＭＳ Ｐゴシック" charset="0"/>
              <a:sym typeface="Wingdings" charset="0"/>
            </a:endParaRPr>
          </a:p>
          <a:p>
            <a:pPr marL="0" lvl="1" indent="0">
              <a:buClr>
                <a:schemeClr val="accent2"/>
              </a:buClr>
              <a:buSzPct val="100000"/>
              <a:buNone/>
            </a:pPr>
            <a:r>
              <a:rPr lang="en-GB" sz="1500" b="1" dirty="0" smtClean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charset="0"/>
              </a:rPr>
              <a:t>Single Photon Sens.</a:t>
            </a:r>
          </a:p>
          <a:p>
            <a:pPr marL="0" lvl="1" indent="0" algn="r">
              <a:buClr>
                <a:schemeClr val="accent2"/>
              </a:buClr>
              <a:buSzPct val="100000"/>
              <a:buNone/>
            </a:pPr>
            <a:r>
              <a:rPr lang="en-GB" sz="1500" dirty="0" smtClean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charset="0"/>
              </a:rPr>
              <a:t>Yes</a:t>
            </a:r>
          </a:p>
          <a:p>
            <a:pPr marL="0" lvl="1" indent="0">
              <a:buClr>
                <a:schemeClr val="accent2"/>
              </a:buClr>
              <a:buSzPct val="100000"/>
              <a:buNone/>
            </a:pPr>
            <a:r>
              <a:rPr lang="en-GB" sz="1500" b="1" dirty="0" smtClean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charset="0"/>
              </a:rPr>
              <a:t>Memory</a:t>
            </a:r>
            <a:r>
              <a:rPr lang="en-GB" sz="1500" dirty="0" smtClean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charset="0"/>
              </a:rPr>
              <a:t>         </a:t>
            </a:r>
            <a:r>
              <a:rPr lang="en-GB" sz="15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≈</a:t>
            </a:r>
            <a:r>
              <a:rPr lang="en-GB" sz="1500" dirty="0" smtClean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charset="0"/>
              </a:rPr>
              <a:t>800 images</a:t>
            </a:r>
          </a:p>
          <a:p>
            <a:pPr marL="0" lvl="1" indent="0">
              <a:buClr>
                <a:schemeClr val="accent2"/>
              </a:buClr>
              <a:buSzPct val="100000"/>
              <a:buNone/>
            </a:pPr>
            <a:r>
              <a:rPr lang="en-GB" sz="1500" b="1" dirty="0" smtClean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charset="0"/>
              </a:rPr>
              <a:t>Pixel Size </a:t>
            </a:r>
            <a:r>
              <a:rPr lang="en-GB" sz="1500" dirty="0" smtClean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charset="0"/>
              </a:rPr>
              <a:t>    </a:t>
            </a:r>
            <a:r>
              <a:rPr lang="en-GB" sz="15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236×236 μm</a:t>
            </a:r>
            <a:r>
              <a:rPr lang="en-GB" sz="1500" baseline="300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2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1093788" y="541338"/>
            <a:ext cx="7283450" cy="481012"/>
          </a:xfrm>
        </p:spPr>
        <p:txBody>
          <a:bodyPr/>
          <a:lstStyle/>
          <a:p>
            <a:r>
              <a:rPr lang="en-US" dirty="0" smtClean="0"/>
              <a:t>Detectors for Day One Operation at XFEL.EU</a:t>
            </a:r>
            <a:endParaRPr lang="en-US" dirty="0"/>
          </a:p>
        </p:txBody>
      </p:sp>
      <p:sp>
        <p:nvSpPr>
          <p:cNvPr id="13" name="Rectangle 15"/>
          <p:cNvSpPr txBox="1">
            <a:spLocks noChangeAspect="1" noChangeArrowheads="1"/>
          </p:cNvSpPr>
          <p:nvPr/>
        </p:nvSpPr>
        <p:spPr bwMode="auto">
          <a:xfrm>
            <a:off x="-133680" y="3779506"/>
            <a:ext cx="4585368" cy="3174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0" rIns="91440" bIns="45720" numCol="1" anchor="t" anchorCtr="0" compatLnSpc="1">
            <a:prstTxWarp prst="textNoShape">
              <a:avLst/>
            </a:prstTxWarp>
          </a:bodyPr>
          <a:lstStyle>
            <a:lvl1pPr marL="298450" indent="-298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n"/>
              <a:defRPr sz="2400">
                <a:solidFill>
                  <a:schemeClr val="tx2"/>
                </a:solidFill>
                <a:latin typeface="+mn-lt"/>
                <a:ea typeface="+mn-ea"/>
                <a:cs typeface="ＭＳ Ｐゴシック" charset="-128"/>
              </a:defRPr>
            </a:lvl1pPr>
            <a:lvl2pPr marL="558800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400">
                <a:solidFill>
                  <a:schemeClr val="tx2"/>
                </a:solidFill>
                <a:latin typeface="+mn-lt"/>
                <a:ea typeface="+mn-ea"/>
              </a:defRPr>
            </a:lvl2pPr>
            <a:lvl3pPr marL="817563" indent="-2571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charset="2"/>
              <a:buChar char=""/>
              <a:defRPr sz="2400">
                <a:solidFill>
                  <a:schemeClr val="tx2"/>
                </a:solidFill>
                <a:latin typeface="+mn-lt"/>
                <a:ea typeface="+mn-ea"/>
              </a:defRPr>
            </a:lvl3pPr>
            <a:lvl4pPr marL="1077913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charset="2"/>
              <a:buChar char="§"/>
              <a:defRPr sz="2400">
                <a:solidFill>
                  <a:srgbClr val="100F2E"/>
                </a:solidFill>
                <a:latin typeface="+mn-lt"/>
                <a:ea typeface="+mn-ea"/>
              </a:defRPr>
            </a:lvl4pPr>
            <a:lvl5pPr marL="1312863" indent="-223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5pPr>
            <a:lvl6pPr marL="17700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6pPr>
            <a:lvl7pPr marL="22272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7pPr>
            <a:lvl8pPr marL="26844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8pPr>
            <a:lvl9pPr marL="31416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9pPr>
          </a:lstStyle>
          <a:p>
            <a:pPr marL="0" indent="0">
              <a:buSzPct val="100000"/>
              <a:buNone/>
            </a:pPr>
            <a:r>
              <a:rPr lang="en-US" sz="1800" b="1" dirty="0" smtClean="0">
                <a:solidFill>
                  <a:srgbClr val="FD930A"/>
                </a:solidFill>
              </a:rPr>
              <a:t>Large Pixel Detector (LPD)</a:t>
            </a:r>
            <a:endParaRPr lang="en-GB" sz="1600" baseline="30000" dirty="0" smtClean="0">
              <a:solidFill>
                <a:srgbClr val="FD930A"/>
              </a:solidFill>
              <a:latin typeface="Arial" charset="0"/>
              <a:ea typeface="ＭＳ Ｐゴシック" charset="0"/>
              <a:sym typeface="Wingdings" charset="0"/>
            </a:endParaRPr>
          </a:p>
        </p:txBody>
      </p:sp>
      <p:sp>
        <p:nvSpPr>
          <p:cNvPr id="15" name="Rectangle 15"/>
          <p:cNvSpPr txBox="1">
            <a:spLocks noChangeAspect="1" noChangeArrowheads="1"/>
          </p:cNvSpPr>
          <p:nvPr/>
        </p:nvSpPr>
        <p:spPr bwMode="auto">
          <a:xfrm>
            <a:off x="1697790" y="4132350"/>
            <a:ext cx="2513264" cy="2271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0" rIns="91440" bIns="45720" numCol="1" anchor="t" anchorCtr="0" compatLnSpc="1">
            <a:prstTxWarp prst="textNoShape">
              <a:avLst/>
            </a:prstTxWarp>
          </a:bodyPr>
          <a:lstStyle>
            <a:lvl1pPr marL="298450" indent="-298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n"/>
              <a:defRPr sz="2400">
                <a:solidFill>
                  <a:schemeClr val="tx2"/>
                </a:solidFill>
                <a:latin typeface="+mn-lt"/>
                <a:ea typeface="+mn-ea"/>
                <a:cs typeface="ＭＳ Ｐゴシック" charset="-128"/>
              </a:defRPr>
            </a:lvl1pPr>
            <a:lvl2pPr marL="558800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400">
                <a:solidFill>
                  <a:schemeClr val="tx2"/>
                </a:solidFill>
                <a:latin typeface="+mn-lt"/>
                <a:ea typeface="+mn-ea"/>
              </a:defRPr>
            </a:lvl2pPr>
            <a:lvl3pPr marL="817563" indent="-2571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charset="2"/>
              <a:buChar char=""/>
              <a:defRPr sz="2400">
                <a:solidFill>
                  <a:schemeClr val="tx2"/>
                </a:solidFill>
                <a:latin typeface="+mn-lt"/>
                <a:ea typeface="+mn-ea"/>
              </a:defRPr>
            </a:lvl3pPr>
            <a:lvl4pPr marL="1077913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charset="2"/>
              <a:buChar char="§"/>
              <a:defRPr sz="2400">
                <a:solidFill>
                  <a:srgbClr val="100F2E"/>
                </a:solidFill>
                <a:latin typeface="+mn-lt"/>
                <a:ea typeface="+mn-ea"/>
              </a:defRPr>
            </a:lvl4pPr>
            <a:lvl5pPr marL="1312863" indent="-223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5pPr>
            <a:lvl6pPr marL="17700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6pPr>
            <a:lvl7pPr marL="22272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7pPr>
            <a:lvl8pPr marL="26844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8pPr>
            <a:lvl9pPr marL="31416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9pPr>
          </a:lstStyle>
          <a:p>
            <a:pPr marL="0" lvl="1" indent="0">
              <a:buClr>
                <a:schemeClr val="accent2"/>
              </a:buClr>
              <a:buSzPct val="100000"/>
              <a:buNone/>
            </a:pPr>
            <a:r>
              <a:rPr lang="en-GB" sz="1500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Energy Range</a:t>
            </a:r>
          </a:p>
          <a:p>
            <a:pPr marL="0" lvl="1" indent="0" algn="r">
              <a:buClr>
                <a:schemeClr val="accent2"/>
              </a:buClr>
              <a:buSzPct val="100000"/>
              <a:buNone/>
            </a:pPr>
            <a:r>
              <a:rPr lang="en-GB" sz="15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3 – 13 (25) </a:t>
            </a:r>
            <a:r>
              <a:rPr lang="en-GB" sz="1500" dirty="0" err="1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keV</a:t>
            </a:r>
            <a:endParaRPr lang="en-GB" sz="1500" dirty="0" smtClean="0">
              <a:solidFill>
                <a:schemeClr val="tx1">
                  <a:lumMod val="90000"/>
                  <a:lumOff val="10000"/>
                </a:schemeClr>
              </a:solidFill>
              <a:latin typeface="Arial" charset="0"/>
              <a:ea typeface="ＭＳ Ｐゴシック" charset="0"/>
              <a:sym typeface="Wingdings" charset="0"/>
            </a:endParaRPr>
          </a:p>
          <a:p>
            <a:pPr marL="0" lvl="1" indent="0">
              <a:buClr>
                <a:schemeClr val="accent2"/>
              </a:buClr>
              <a:buSzPct val="100000"/>
              <a:buNone/>
            </a:pPr>
            <a:r>
              <a:rPr lang="en-GB" sz="1500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Dynamic Range</a:t>
            </a:r>
          </a:p>
          <a:p>
            <a:pPr marL="0" lvl="1" indent="0" algn="r">
              <a:buClr>
                <a:schemeClr val="accent2"/>
              </a:buClr>
              <a:buSzPct val="100000"/>
              <a:buNone/>
            </a:pPr>
            <a:r>
              <a:rPr lang="en-GB" sz="15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10</a:t>
            </a:r>
            <a:r>
              <a:rPr lang="en-GB" sz="1500" baseline="30000" dirty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5</a:t>
            </a:r>
            <a:r>
              <a:rPr lang="en-GB" sz="1500" baseline="300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 </a:t>
            </a:r>
            <a:r>
              <a:rPr lang="en-GB" sz="1500" dirty="0" err="1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p</a:t>
            </a:r>
            <a:r>
              <a:rPr lang="en-GB" sz="1500" dirty="0" err="1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h</a:t>
            </a:r>
            <a:r>
              <a:rPr lang="en-GB" sz="15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/</a:t>
            </a:r>
            <a:r>
              <a:rPr lang="en-GB" sz="1500" dirty="0" err="1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px</a:t>
            </a:r>
            <a:r>
              <a:rPr lang="en-GB" sz="15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/pulse@12 keV</a:t>
            </a:r>
          </a:p>
          <a:p>
            <a:pPr marL="0" lvl="1" indent="0">
              <a:buClr>
                <a:schemeClr val="accent2"/>
              </a:buClr>
              <a:buSzPct val="100000"/>
              <a:buNone/>
            </a:pPr>
            <a:r>
              <a:rPr lang="en-GB" sz="1500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Single Photon Sens.</a:t>
            </a:r>
          </a:p>
          <a:p>
            <a:pPr marL="0" lvl="1" indent="0" algn="r">
              <a:buClr>
                <a:schemeClr val="accent2"/>
              </a:buClr>
              <a:buSzPct val="100000"/>
              <a:buNone/>
            </a:pPr>
            <a:r>
              <a:rPr lang="en-GB" sz="15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Yes</a:t>
            </a:r>
          </a:p>
          <a:p>
            <a:pPr marL="0" lvl="1" indent="0">
              <a:buClr>
                <a:schemeClr val="accent2"/>
              </a:buClr>
              <a:buSzPct val="100000"/>
              <a:buNone/>
            </a:pPr>
            <a:r>
              <a:rPr lang="en-GB" sz="1500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Memory</a:t>
            </a:r>
            <a:r>
              <a:rPr lang="en-GB" sz="1500" dirty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      </a:t>
            </a:r>
            <a:r>
              <a:rPr lang="en-GB" sz="15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≈</a:t>
            </a:r>
            <a:r>
              <a:rPr lang="en-GB" sz="1500" dirty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512 </a:t>
            </a:r>
            <a:r>
              <a:rPr lang="en-GB" sz="15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images</a:t>
            </a:r>
          </a:p>
          <a:p>
            <a:pPr marL="0" lvl="1" indent="0">
              <a:buClr>
                <a:schemeClr val="accent2"/>
              </a:buClr>
              <a:buSzPct val="100000"/>
              <a:buNone/>
            </a:pPr>
            <a:r>
              <a:rPr lang="en-GB" sz="1500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Pixel Size</a:t>
            </a:r>
            <a:r>
              <a:rPr lang="en-GB" sz="15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  500×500 μm</a:t>
            </a:r>
            <a:r>
              <a:rPr lang="en-GB" sz="1500" baseline="300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2</a:t>
            </a:r>
          </a:p>
        </p:txBody>
      </p:sp>
      <p:sp>
        <p:nvSpPr>
          <p:cNvPr id="16" name="Rectangle 15"/>
          <p:cNvSpPr txBox="1">
            <a:spLocks noChangeAspect="1" noChangeArrowheads="1"/>
          </p:cNvSpPr>
          <p:nvPr/>
        </p:nvSpPr>
        <p:spPr bwMode="auto">
          <a:xfrm>
            <a:off x="4343065" y="3779506"/>
            <a:ext cx="4379491" cy="30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0" rIns="91440" bIns="45720" numCol="1" anchor="t" anchorCtr="0" compatLnSpc="1">
            <a:prstTxWarp prst="textNoShape">
              <a:avLst/>
            </a:prstTxWarp>
          </a:bodyPr>
          <a:lstStyle>
            <a:lvl1pPr marL="298450" indent="-298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n"/>
              <a:defRPr sz="2400">
                <a:solidFill>
                  <a:schemeClr val="tx2"/>
                </a:solidFill>
                <a:latin typeface="+mn-lt"/>
                <a:ea typeface="+mn-ea"/>
                <a:cs typeface="ＭＳ Ｐゴシック" charset="-128"/>
              </a:defRPr>
            </a:lvl1pPr>
            <a:lvl2pPr marL="558800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400">
                <a:solidFill>
                  <a:schemeClr val="tx2"/>
                </a:solidFill>
                <a:latin typeface="+mn-lt"/>
                <a:ea typeface="+mn-ea"/>
              </a:defRPr>
            </a:lvl2pPr>
            <a:lvl3pPr marL="817563" indent="-2571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charset="2"/>
              <a:buChar char=""/>
              <a:defRPr sz="2400">
                <a:solidFill>
                  <a:schemeClr val="tx2"/>
                </a:solidFill>
                <a:latin typeface="+mn-lt"/>
                <a:ea typeface="+mn-ea"/>
              </a:defRPr>
            </a:lvl3pPr>
            <a:lvl4pPr marL="1077913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charset="2"/>
              <a:buChar char="§"/>
              <a:defRPr sz="2400">
                <a:solidFill>
                  <a:srgbClr val="100F2E"/>
                </a:solidFill>
                <a:latin typeface="+mn-lt"/>
                <a:ea typeface="+mn-ea"/>
              </a:defRPr>
            </a:lvl4pPr>
            <a:lvl5pPr marL="1312863" indent="-223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5pPr>
            <a:lvl6pPr marL="17700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6pPr>
            <a:lvl7pPr marL="22272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7pPr>
            <a:lvl8pPr marL="26844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8pPr>
            <a:lvl9pPr marL="31416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9pPr>
          </a:lstStyle>
          <a:p>
            <a:pPr marL="0" indent="0">
              <a:buSzPct val="100000"/>
              <a:buNone/>
            </a:pPr>
            <a:r>
              <a:rPr lang="en-US" sz="1800" b="1" dirty="0" smtClean="0">
                <a:solidFill>
                  <a:srgbClr val="FD930A"/>
                </a:solidFill>
              </a:rPr>
              <a:t>FastCCD</a:t>
            </a:r>
            <a:endParaRPr lang="en-GB" sz="1600" baseline="30000" dirty="0" smtClean="0">
              <a:solidFill>
                <a:srgbClr val="FD930A"/>
              </a:solidFill>
              <a:latin typeface="Arial" charset="0"/>
              <a:ea typeface="ＭＳ Ｐゴシック" charset="0"/>
              <a:sym typeface="Wingdings" charset="0"/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4222" y="1647897"/>
            <a:ext cx="1929787" cy="1797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8" descr="Screen Shot 2015-04-21 at 14.35.20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5718" y="4166682"/>
            <a:ext cx="2230755" cy="1257300"/>
          </a:xfrm>
          <a:prstGeom prst="rect">
            <a:avLst/>
          </a:prstGeom>
        </p:spPr>
      </p:pic>
      <p:sp>
        <p:nvSpPr>
          <p:cNvPr id="20" name="Rectangle 15"/>
          <p:cNvSpPr txBox="1">
            <a:spLocks noChangeAspect="1" noChangeArrowheads="1"/>
          </p:cNvSpPr>
          <p:nvPr/>
        </p:nvSpPr>
        <p:spPr bwMode="auto">
          <a:xfrm>
            <a:off x="6331284" y="4159158"/>
            <a:ext cx="2652294" cy="2289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0" rIns="91440" bIns="45720" numCol="1" anchor="t" anchorCtr="0" compatLnSpc="1">
            <a:prstTxWarp prst="textNoShape">
              <a:avLst/>
            </a:prstTxWarp>
          </a:bodyPr>
          <a:lstStyle>
            <a:lvl1pPr marL="298450" indent="-298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n"/>
              <a:defRPr sz="2400">
                <a:solidFill>
                  <a:schemeClr val="tx2"/>
                </a:solidFill>
                <a:latin typeface="+mn-lt"/>
                <a:ea typeface="+mn-ea"/>
                <a:cs typeface="ＭＳ Ｐゴシック" charset="-128"/>
              </a:defRPr>
            </a:lvl1pPr>
            <a:lvl2pPr marL="558800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400">
                <a:solidFill>
                  <a:schemeClr val="tx2"/>
                </a:solidFill>
                <a:latin typeface="+mn-lt"/>
                <a:ea typeface="+mn-ea"/>
              </a:defRPr>
            </a:lvl2pPr>
            <a:lvl3pPr marL="817563" indent="-2571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charset="2"/>
              <a:buChar char=""/>
              <a:defRPr sz="2400">
                <a:solidFill>
                  <a:schemeClr val="tx2"/>
                </a:solidFill>
                <a:latin typeface="+mn-lt"/>
                <a:ea typeface="+mn-ea"/>
              </a:defRPr>
            </a:lvl3pPr>
            <a:lvl4pPr marL="1077913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charset="2"/>
              <a:buChar char="§"/>
              <a:defRPr sz="2400">
                <a:solidFill>
                  <a:srgbClr val="100F2E"/>
                </a:solidFill>
                <a:latin typeface="+mn-lt"/>
                <a:ea typeface="+mn-ea"/>
              </a:defRPr>
            </a:lvl4pPr>
            <a:lvl5pPr marL="1312863" indent="-223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5pPr>
            <a:lvl6pPr marL="17700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6pPr>
            <a:lvl7pPr marL="22272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7pPr>
            <a:lvl8pPr marL="26844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8pPr>
            <a:lvl9pPr marL="31416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9pPr>
          </a:lstStyle>
          <a:p>
            <a:pPr marL="0" lvl="1" indent="0">
              <a:buClr>
                <a:schemeClr val="accent2"/>
              </a:buClr>
              <a:buSzPct val="100000"/>
              <a:buNone/>
            </a:pPr>
            <a:r>
              <a:rPr lang="en-GB" sz="1500" b="1" dirty="0" smtClean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charset="0"/>
              </a:rPr>
              <a:t>Energy Range</a:t>
            </a:r>
          </a:p>
          <a:p>
            <a:pPr marL="0" lvl="1" indent="0" algn="r">
              <a:buClr>
                <a:schemeClr val="accent2"/>
              </a:buClr>
              <a:buSzPct val="100000"/>
              <a:buNone/>
            </a:pPr>
            <a:r>
              <a:rPr lang="en-GB" sz="1500" dirty="0" smtClean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charset="0"/>
              </a:rPr>
              <a:t>0.25 – 6 keV</a:t>
            </a:r>
          </a:p>
          <a:p>
            <a:pPr marL="0" lvl="1" indent="0">
              <a:buClr>
                <a:schemeClr val="accent2"/>
              </a:buClr>
              <a:buSzPct val="100000"/>
              <a:buNone/>
            </a:pPr>
            <a:r>
              <a:rPr lang="en-GB" sz="1500" b="1" dirty="0" smtClean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charset="0"/>
              </a:rPr>
              <a:t>Dynamic Range</a:t>
            </a:r>
          </a:p>
          <a:p>
            <a:pPr marL="0" lvl="1" indent="0" algn="r">
              <a:buClr>
                <a:schemeClr val="accent2"/>
              </a:buClr>
              <a:buSzPct val="100000"/>
              <a:buNone/>
            </a:pPr>
            <a:r>
              <a:rPr lang="en-GB" sz="1400" dirty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≈</a:t>
            </a:r>
            <a:r>
              <a:rPr lang="en-GB" sz="1400" dirty="0" smtClean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charset="0"/>
              </a:rPr>
              <a:t>100</a:t>
            </a:r>
            <a:r>
              <a:rPr lang="en-GB" sz="1400" baseline="30000" dirty="0" smtClean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charset="0"/>
              </a:rPr>
              <a:t> </a:t>
            </a:r>
            <a:r>
              <a:rPr lang="en-GB" sz="1400" dirty="0" err="1" smtClean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charset="0"/>
              </a:rPr>
              <a:t>ph</a:t>
            </a:r>
            <a:r>
              <a:rPr lang="en-GB" sz="1400" dirty="0" smtClean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charset="0"/>
              </a:rPr>
              <a:t>/</a:t>
            </a:r>
            <a:r>
              <a:rPr lang="en-GB" sz="1400" dirty="0" err="1" smtClean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charset="0"/>
              </a:rPr>
              <a:t>px</a:t>
            </a:r>
            <a:r>
              <a:rPr lang="en-GB" sz="1400" dirty="0" smtClean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charset="0"/>
              </a:rPr>
              <a:t>/pulse@0.5 keV</a:t>
            </a:r>
          </a:p>
          <a:p>
            <a:pPr marL="0" lvl="1" indent="0">
              <a:buClr>
                <a:schemeClr val="accent2"/>
              </a:buClr>
              <a:buSzPct val="100000"/>
              <a:buNone/>
            </a:pPr>
            <a:r>
              <a:rPr lang="en-GB" sz="1500" b="1" dirty="0" smtClean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charset="0"/>
              </a:rPr>
              <a:t>Single Photon Sens.</a:t>
            </a:r>
          </a:p>
          <a:p>
            <a:pPr marL="0" lvl="1" indent="0" algn="r">
              <a:buClr>
                <a:schemeClr val="accent2"/>
              </a:buClr>
              <a:buSzPct val="100000"/>
              <a:buNone/>
            </a:pPr>
            <a:r>
              <a:rPr lang="en-GB" sz="1500" dirty="0" smtClean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charset="0"/>
              </a:rPr>
              <a:t>Yes</a:t>
            </a:r>
          </a:p>
          <a:p>
            <a:pPr marL="0" lvl="1" indent="0">
              <a:buClr>
                <a:schemeClr val="accent2"/>
              </a:buClr>
              <a:buSzPct val="100000"/>
              <a:buNone/>
            </a:pPr>
            <a:r>
              <a:rPr lang="en-GB" sz="1500" b="1" dirty="0" smtClean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charset="0"/>
              </a:rPr>
              <a:t>Memory</a:t>
            </a:r>
            <a:r>
              <a:rPr lang="en-GB" sz="1500" dirty="0" smtClean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charset="0"/>
              </a:rPr>
              <a:t>                        No</a:t>
            </a:r>
          </a:p>
          <a:p>
            <a:pPr marL="0" lvl="1" indent="0">
              <a:buClr>
                <a:schemeClr val="accent2"/>
              </a:buClr>
              <a:buSzPct val="100000"/>
              <a:buNone/>
            </a:pPr>
            <a:r>
              <a:rPr lang="en-GB" sz="1500" b="1" dirty="0" smtClean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charset="0"/>
              </a:rPr>
              <a:t>Pixel Size </a:t>
            </a:r>
            <a:r>
              <a:rPr lang="en-GB" sz="1500" dirty="0" smtClean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charset="0"/>
              </a:rPr>
              <a:t>        </a:t>
            </a:r>
            <a:r>
              <a:rPr lang="en-GB" sz="15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30×30 μm</a:t>
            </a:r>
            <a:r>
              <a:rPr lang="en-GB" sz="1500" baseline="300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2</a:t>
            </a:r>
          </a:p>
        </p:txBody>
      </p:sp>
      <p:grpSp>
        <p:nvGrpSpPr>
          <p:cNvPr id="32" name="Group 31"/>
          <p:cNvGrpSpPr>
            <a:grpSpLocks noChangeAspect="1"/>
          </p:cNvGrpSpPr>
          <p:nvPr/>
        </p:nvGrpSpPr>
        <p:grpSpPr>
          <a:xfrm>
            <a:off x="8283611" y="1274951"/>
            <a:ext cx="683684" cy="486000"/>
            <a:chOff x="3481136" y="1310106"/>
            <a:chExt cx="704964" cy="486613"/>
          </a:xfrm>
        </p:grpSpPr>
        <p:sp>
          <p:nvSpPr>
            <p:cNvPr id="33" name="Explosion 2 32"/>
            <p:cNvSpPr/>
            <p:nvPr/>
          </p:nvSpPr>
          <p:spPr bwMode="auto">
            <a:xfrm>
              <a:off x="3481136" y="1310106"/>
              <a:ext cx="704964" cy="486613"/>
            </a:xfrm>
            <a:prstGeom prst="irregularSeal2">
              <a:avLst/>
            </a:prstGeom>
            <a:solidFill>
              <a:srgbClr val="FFD72E"/>
            </a:solidFill>
            <a:ln>
              <a:solidFill>
                <a:schemeClr val="tx1">
                  <a:lumMod val="90000"/>
                  <a:lumOff val="10000"/>
                </a:schemeClr>
              </a:solidFill>
              <a:headEnd type="none" w="med" len="med"/>
              <a:tailEnd type="none" w="med" len="med"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None/>
                <a:tabLst/>
              </a:pPr>
              <a:endPara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3561563" y="1463440"/>
              <a:ext cx="500961" cy="187881"/>
            </a:xfrm>
            <a:prstGeom prst="rect">
              <a:avLst/>
            </a:prstGeom>
            <a:noFill/>
            <a:scene3d>
              <a:camera prst="orthographicFront">
                <a:rot lat="0" lon="0" rev="1500000"/>
              </a:camera>
              <a:lightRig rig="threePt" dir="t"/>
            </a:scene3d>
          </p:spPr>
          <p:txBody>
            <a:bodyPr wrap="square" rtlCol="0">
              <a:spAutoFit/>
            </a:bodyPr>
            <a:lstStyle/>
            <a:p>
              <a:pPr algn="ctr">
                <a:buNone/>
              </a:pPr>
              <a:r>
                <a:rPr lang="en-US" sz="600" b="1" dirty="0" smtClean="0">
                  <a:solidFill>
                    <a:srgbClr val="FF0000"/>
                  </a:solidFill>
                </a:rPr>
                <a:t>4.5 MHz</a:t>
              </a:r>
              <a:endParaRPr lang="en-US" sz="6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35" name="Group 34"/>
          <p:cNvGrpSpPr>
            <a:grpSpLocks noChangeAspect="1"/>
          </p:cNvGrpSpPr>
          <p:nvPr/>
        </p:nvGrpSpPr>
        <p:grpSpPr>
          <a:xfrm>
            <a:off x="3457611" y="3757801"/>
            <a:ext cx="683684" cy="486000"/>
            <a:chOff x="3481136" y="1310106"/>
            <a:chExt cx="704964" cy="486613"/>
          </a:xfrm>
        </p:grpSpPr>
        <p:sp>
          <p:nvSpPr>
            <p:cNvPr id="36" name="Explosion 2 35"/>
            <p:cNvSpPr/>
            <p:nvPr/>
          </p:nvSpPr>
          <p:spPr bwMode="auto">
            <a:xfrm>
              <a:off x="3481136" y="1310106"/>
              <a:ext cx="704964" cy="486613"/>
            </a:xfrm>
            <a:prstGeom prst="irregularSeal2">
              <a:avLst/>
            </a:prstGeom>
            <a:solidFill>
              <a:srgbClr val="FFD72E"/>
            </a:solidFill>
            <a:ln>
              <a:solidFill>
                <a:schemeClr val="tx1">
                  <a:lumMod val="90000"/>
                  <a:lumOff val="10000"/>
                </a:schemeClr>
              </a:solidFill>
              <a:headEnd type="none" w="med" len="med"/>
              <a:tailEnd type="none" w="med" len="med"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None/>
                <a:tabLst/>
              </a:pPr>
              <a:endPara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3561563" y="1463440"/>
              <a:ext cx="500961" cy="187881"/>
            </a:xfrm>
            <a:prstGeom prst="rect">
              <a:avLst/>
            </a:prstGeom>
            <a:noFill/>
            <a:scene3d>
              <a:camera prst="orthographicFront">
                <a:rot lat="0" lon="0" rev="1500000"/>
              </a:camera>
              <a:lightRig rig="threePt" dir="t"/>
            </a:scene3d>
          </p:spPr>
          <p:txBody>
            <a:bodyPr wrap="square" rtlCol="0">
              <a:spAutoFit/>
            </a:bodyPr>
            <a:lstStyle/>
            <a:p>
              <a:pPr algn="ctr">
                <a:buNone/>
              </a:pPr>
              <a:r>
                <a:rPr lang="en-US" sz="600" b="1" dirty="0" smtClean="0">
                  <a:solidFill>
                    <a:srgbClr val="FF0000"/>
                  </a:solidFill>
                </a:rPr>
                <a:t>4.5 MHz</a:t>
              </a:r>
              <a:endParaRPr lang="en-US" sz="6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38" name="Group 37"/>
          <p:cNvGrpSpPr>
            <a:grpSpLocks noChangeAspect="1"/>
          </p:cNvGrpSpPr>
          <p:nvPr/>
        </p:nvGrpSpPr>
        <p:grpSpPr>
          <a:xfrm>
            <a:off x="3483011" y="1313051"/>
            <a:ext cx="683684" cy="486000"/>
            <a:chOff x="3481136" y="1310106"/>
            <a:chExt cx="704964" cy="486613"/>
          </a:xfrm>
        </p:grpSpPr>
        <p:sp>
          <p:nvSpPr>
            <p:cNvPr id="39" name="Explosion 2 38"/>
            <p:cNvSpPr/>
            <p:nvPr/>
          </p:nvSpPr>
          <p:spPr bwMode="auto">
            <a:xfrm>
              <a:off x="3481136" y="1310106"/>
              <a:ext cx="704964" cy="486613"/>
            </a:xfrm>
            <a:prstGeom prst="irregularSeal2">
              <a:avLst/>
            </a:prstGeom>
            <a:solidFill>
              <a:srgbClr val="FFD72E"/>
            </a:solidFill>
            <a:ln>
              <a:solidFill>
                <a:schemeClr val="tx1">
                  <a:lumMod val="90000"/>
                  <a:lumOff val="10000"/>
                </a:schemeClr>
              </a:solidFill>
              <a:headEnd type="none" w="med" len="med"/>
              <a:tailEnd type="none" w="med" len="med"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None/>
                <a:tabLst/>
              </a:pPr>
              <a:endPara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3561563" y="1463440"/>
              <a:ext cx="500961" cy="187881"/>
            </a:xfrm>
            <a:prstGeom prst="rect">
              <a:avLst/>
            </a:prstGeom>
            <a:noFill/>
            <a:scene3d>
              <a:camera prst="orthographicFront">
                <a:rot lat="0" lon="0" rev="1500000"/>
              </a:camera>
              <a:lightRig rig="threePt" dir="t"/>
            </a:scene3d>
          </p:spPr>
          <p:txBody>
            <a:bodyPr wrap="square" rtlCol="0">
              <a:spAutoFit/>
            </a:bodyPr>
            <a:lstStyle/>
            <a:p>
              <a:pPr algn="ctr">
                <a:buNone/>
              </a:pPr>
              <a:r>
                <a:rPr lang="en-US" sz="600" b="1" dirty="0" smtClean="0">
                  <a:solidFill>
                    <a:srgbClr val="FF0000"/>
                  </a:solidFill>
                </a:rPr>
                <a:t>4.5 MHz</a:t>
              </a:r>
              <a:endParaRPr lang="en-US" sz="600" b="1" dirty="0">
                <a:solidFill>
                  <a:srgbClr val="FF0000"/>
                </a:solidFill>
              </a:endParaRPr>
            </a:p>
          </p:txBody>
        </p:sp>
      </p:grpSp>
      <p:pic>
        <p:nvPicPr>
          <p:cNvPr id="26" name="Picture 25" descr="LPD-MPx-Detector-Drawing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27" y="4001199"/>
            <a:ext cx="1790821" cy="1831129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31359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6F024603-50EC-45A7-88E9-780BAF159FCE}" type="slidenum">
              <a:rPr lang="en-GB" sz="1000">
                <a:solidFill>
                  <a:schemeClr val="bg1"/>
                </a:solidFill>
              </a:rPr>
              <a:pPr/>
              <a:t>26</a:t>
            </a:fld>
            <a:endParaRPr lang="en-GB" sz="100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4003" y="1741897"/>
            <a:ext cx="2624753" cy="1917700"/>
          </a:xfrm>
          <a:prstGeom prst="rect">
            <a:avLst/>
          </a:prstGeom>
        </p:spPr>
      </p:pic>
      <p:sp>
        <p:nvSpPr>
          <p:cNvPr id="7" name="Rectangle 15"/>
          <p:cNvSpPr txBox="1">
            <a:spLocks noChangeAspect="1" noChangeArrowheads="1"/>
          </p:cNvSpPr>
          <p:nvPr/>
        </p:nvSpPr>
        <p:spPr bwMode="auto">
          <a:xfrm>
            <a:off x="-133684" y="1073728"/>
            <a:ext cx="4585368" cy="583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0" rIns="91440" bIns="45720" numCol="1" anchor="t" anchorCtr="0" compatLnSpc="1">
            <a:prstTxWarp prst="textNoShape">
              <a:avLst/>
            </a:prstTxWarp>
          </a:bodyPr>
          <a:lstStyle>
            <a:lvl1pPr marL="298450" indent="-298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n"/>
              <a:defRPr sz="2400">
                <a:solidFill>
                  <a:schemeClr val="tx2"/>
                </a:solidFill>
                <a:latin typeface="+mn-lt"/>
                <a:ea typeface="+mn-ea"/>
                <a:cs typeface="ＭＳ Ｐゴシック" charset="-128"/>
              </a:defRPr>
            </a:lvl1pPr>
            <a:lvl2pPr marL="558800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400">
                <a:solidFill>
                  <a:schemeClr val="tx2"/>
                </a:solidFill>
                <a:latin typeface="+mn-lt"/>
                <a:ea typeface="+mn-ea"/>
              </a:defRPr>
            </a:lvl2pPr>
            <a:lvl3pPr marL="817563" indent="-2571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charset="2"/>
              <a:buChar char=""/>
              <a:defRPr sz="2400">
                <a:solidFill>
                  <a:schemeClr val="tx2"/>
                </a:solidFill>
                <a:latin typeface="+mn-lt"/>
                <a:ea typeface="+mn-ea"/>
              </a:defRPr>
            </a:lvl3pPr>
            <a:lvl4pPr marL="1077913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charset="2"/>
              <a:buChar char="§"/>
              <a:defRPr sz="2400">
                <a:solidFill>
                  <a:srgbClr val="100F2E"/>
                </a:solidFill>
                <a:latin typeface="+mn-lt"/>
                <a:ea typeface="+mn-ea"/>
              </a:defRPr>
            </a:lvl4pPr>
            <a:lvl5pPr marL="1312863" indent="-223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5pPr>
            <a:lvl6pPr marL="17700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6pPr>
            <a:lvl7pPr marL="22272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7pPr>
            <a:lvl8pPr marL="26844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8pPr>
            <a:lvl9pPr marL="31416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9pPr>
          </a:lstStyle>
          <a:p>
            <a:pPr marL="0" indent="0">
              <a:buSzPct val="100000"/>
              <a:buNone/>
            </a:pPr>
            <a:r>
              <a:rPr lang="en-US" sz="1800" b="1" dirty="0" smtClean="0">
                <a:solidFill>
                  <a:srgbClr val="FD930A"/>
                </a:solidFill>
              </a:rPr>
              <a:t>Adaptive Gain Integrating Pixel De-</a:t>
            </a:r>
            <a:r>
              <a:rPr lang="en-US" sz="1800" b="1" dirty="0" err="1" smtClean="0">
                <a:solidFill>
                  <a:srgbClr val="FD930A"/>
                </a:solidFill>
              </a:rPr>
              <a:t>tector</a:t>
            </a:r>
            <a:r>
              <a:rPr lang="en-US" sz="1800" b="1" dirty="0" smtClean="0">
                <a:solidFill>
                  <a:srgbClr val="FD930A"/>
                </a:solidFill>
              </a:rPr>
              <a:t> (AGIPD)</a:t>
            </a:r>
            <a:endParaRPr lang="en-GB" sz="1600" baseline="30000" dirty="0" smtClean="0">
              <a:solidFill>
                <a:srgbClr val="FD930A"/>
              </a:solidFill>
              <a:latin typeface="Arial" charset="0"/>
              <a:ea typeface="ＭＳ Ｐゴシック" charset="0"/>
              <a:sym typeface="Wingdings" charset="0"/>
            </a:endParaRPr>
          </a:p>
        </p:txBody>
      </p:sp>
      <p:sp>
        <p:nvSpPr>
          <p:cNvPr id="8" name="Rectangle 15"/>
          <p:cNvSpPr txBox="1">
            <a:spLocks noChangeAspect="1" noChangeArrowheads="1"/>
          </p:cNvSpPr>
          <p:nvPr/>
        </p:nvSpPr>
        <p:spPr bwMode="auto">
          <a:xfrm>
            <a:off x="1737895" y="1520238"/>
            <a:ext cx="2473158" cy="2289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0" rIns="91440" bIns="45720" numCol="1" anchor="t" anchorCtr="0" compatLnSpc="1">
            <a:prstTxWarp prst="textNoShape">
              <a:avLst/>
            </a:prstTxWarp>
          </a:bodyPr>
          <a:lstStyle>
            <a:lvl1pPr marL="298450" indent="-298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n"/>
              <a:defRPr sz="2400">
                <a:solidFill>
                  <a:schemeClr val="tx2"/>
                </a:solidFill>
                <a:latin typeface="+mn-lt"/>
                <a:ea typeface="+mn-ea"/>
                <a:cs typeface="ＭＳ Ｐゴシック" charset="-128"/>
              </a:defRPr>
            </a:lvl1pPr>
            <a:lvl2pPr marL="558800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400">
                <a:solidFill>
                  <a:schemeClr val="tx2"/>
                </a:solidFill>
                <a:latin typeface="+mn-lt"/>
                <a:ea typeface="+mn-ea"/>
              </a:defRPr>
            </a:lvl2pPr>
            <a:lvl3pPr marL="817563" indent="-2571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charset="2"/>
              <a:buChar char=""/>
              <a:defRPr sz="2400">
                <a:solidFill>
                  <a:schemeClr val="tx2"/>
                </a:solidFill>
                <a:latin typeface="+mn-lt"/>
                <a:ea typeface="+mn-ea"/>
              </a:defRPr>
            </a:lvl3pPr>
            <a:lvl4pPr marL="1077913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charset="2"/>
              <a:buChar char="§"/>
              <a:defRPr sz="2400">
                <a:solidFill>
                  <a:srgbClr val="100F2E"/>
                </a:solidFill>
                <a:latin typeface="+mn-lt"/>
                <a:ea typeface="+mn-ea"/>
              </a:defRPr>
            </a:lvl4pPr>
            <a:lvl5pPr marL="1312863" indent="-223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5pPr>
            <a:lvl6pPr marL="17700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6pPr>
            <a:lvl7pPr marL="22272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7pPr>
            <a:lvl8pPr marL="26844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8pPr>
            <a:lvl9pPr marL="31416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9pPr>
          </a:lstStyle>
          <a:p>
            <a:pPr marL="0" lvl="1" indent="0">
              <a:buClr>
                <a:schemeClr val="accent2"/>
              </a:buClr>
              <a:buSzPct val="100000"/>
              <a:buNone/>
            </a:pPr>
            <a:r>
              <a:rPr lang="en-GB" sz="1500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Energy Range</a:t>
            </a:r>
          </a:p>
          <a:p>
            <a:pPr marL="0" lvl="1" indent="0" algn="r">
              <a:buClr>
                <a:schemeClr val="accent2"/>
              </a:buClr>
              <a:buSzPct val="100000"/>
              <a:buNone/>
            </a:pPr>
            <a:r>
              <a:rPr lang="en-GB" sz="15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3 – 13 (25) </a:t>
            </a:r>
            <a:r>
              <a:rPr lang="en-GB" sz="1500" dirty="0" err="1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keV</a:t>
            </a:r>
            <a:endParaRPr lang="en-GB" sz="1500" dirty="0" smtClean="0">
              <a:solidFill>
                <a:schemeClr val="tx1">
                  <a:lumMod val="90000"/>
                  <a:lumOff val="10000"/>
                </a:schemeClr>
              </a:solidFill>
              <a:latin typeface="Arial" charset="0"/>
              <a:ea typeface="ＭＳ Ｐゴシック" charset="0"/>
              <a:sym typeface="Wingdings" charset="0"/>
            </a:endParaRPr>
          </a:p>
          <a:p>
            <a:pPr marL="0" lvl="1" indent="0">
              <a:buClr>
                <a:schemeClr val="accent2"/>
              </a:buClr>
              <a:buSzPct val="100000"/>
              <a:buNone/>
            </a:pPr>
            <a:r>
              <a:rPr lang="en-GB" sz="1500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Dynamic Range</a:t>
            </a:r>
          </a:p>
          <a:p>
            <a:pPr marL="0" lvl="1" indent="0" algn="ctr">
              <a:buClr>
                <a:schemeClr val="accent2"/>
              </a:buClr>
              <a:buSzPct val="100000"/>
              <a:buNone/>
            </a:pPr>
            <a:r>
              <a:rPr lang="en-GB" sz="15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10</a:t>
            </a:r>
            <a:r>
              <a:rPr lang="en-GB" sz="1500" baseline="300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4 </a:t>
            </a:r>
            <a:r>
              <a:rPr lang="en-GB" sz="1500" dirty="0" err="1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p</a:t>
            </a:r>
            <a:r>
              <a:rPr lang="en-GB" sz="1500" dirty="0" err="1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h</a:t>
            </a:r>
            <a:r>
              <a:rPr lang="en-GB" sz="15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/</a:t>
            </a:r>
            <a:r>
              <a:rPr lang="en-GB" sz="1500" dirty="0" err="1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px</a:t>
            </a:r>
            <a:r>
              <a:rPr lang="en-GB" sz="15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/pulse@12 </a:t>
            </a:r>
            <a:r>
              <a:rPr lang="en-GB" sz="1500" dirty="0" err="1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keV</a:t>
            </a:r>
            <a:endParaRPr lang="en-GB" sz="1500" dirty="0" smtClean="0">
              <a:solidFill>
                <a:schemeClr val="tx1">
                  <a:lumMod val="90000"/>
                  <a:lumOff val="10000"/>
                </a:schemeClr>
              </a:solidFill>
              <a:latin typeface="Arial" charset="0"/>
              <a:ea typeface="ＭＳ Ｐゴシック" charset="0"/>
              <a:sym typeface="Wingdings" charset="0"/>
            </a:endParaRPr>
          </a:p>
          <a:p>
            <a:pPr marL="0" lvl="1" indent="0">
              <a:buClr>
                <a:schemeClr val="accent2"/>
              </a:buClr>
              <a:buSzPct val="100000"/>
              <a:buNone/>
            </a:pPr>
            <a:r>
              <a:rPr lang="en-GB" sz="1500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Single Photon Sens.</a:t>
            </a:r>
          </a:p>
          <a:p>
            <a:pPr marL="0" lvl="1" indent="0" algn="r">
              <a:buClr>
                <a:schemeClr val="accent2"/>
              </a:buClr>
              <a:buSzPct val="100000"/>
              <a:buNone/>
            </a:pPr>
            <a:r>
              <a:rPr lang="en-GB" sz="15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Yes</a:t>
            </a:r>
          </a:p>
          <a:p>
            <a:pPr marL="0" lvl="1" indent="0">
              <a:buClr>
                <a:schemeClr val="accent2"/>
              </a:buClr>
              <a:buSzPct val="100000"/>
              <a:buNone/>
            </a:pPr>
            <a:r>
              <a:rPr lang="en-GB" sz="1500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Memory</a:t>
            </a:r>
            <a:r>
              <a:rPr lang="en-GB" sz="15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     ≈380 images</a:t>
            </a:r>
          </a:p>
          <a:p>
            <a:pPr marL="0" lvl="1" indent="0">
              <a:buClr>
                <a:schemeClr val="accent2"/>
              </a:buClr>
              <a:buSzPct val="100000"/>
              <a:buNone/>
            </a:pPr>
            <a:r>
              <a:rPr lang="en-GB" sz="1500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Pixel Size</a:t>
            </a:r>
            <a:r>
              <a:rPr lang="en-GB" sz="15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 200×200 μm</a:t>
            </a:r>
            <a:r>
              <a:rPr lang="en-GB" sz="1500" baseline="300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2</a:t>
            </a:r>
          </a:p>
        </p:txBody>
      </p:sp>
      <p:sp>
        <p:nvSpPr>
          <p:cNvPr id="9" name="Rectangle 15"/>
          <p:cNvSpPr txBox="1">
            <a:spLocks noChangeAspect="1" noChangeArrowheads="1"/>
          </p:cNvSpPr>
          <p:nvPr/>
        </p:nvSpPr>
        <p:spPr bwMode="auto">
          <a:xfrm>
            <a:off x="4343065" y="1073728"/>
            <a:ext cx="4653881" cy="583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0" rIns="91440" bIns="45720" numCol="1" anchor="t" anchorCtr="0" compatLnSpc="1">
            <a:prstTxWarp prst="textNoShape">
              <a:avLst/>
            </a:prstTxWarp>
          </a:bodyPr>
          <a:lstStyle>
            <a:lvl1pPr marL="298450" indent="-298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n"/>
              <a:defRPr sz="2400">
                <a:solidFill>
                  <a:schemeClr val="tx2"/>
                </a:solidFill>
                <a:latin typeface="+mn-lt"/>
                <a:ea typeface="+mn-ea"/>
                <a:cs typeface="ＭＳ Ｐゴシック" charset="-128"/>
              </a:defRPr>
            </a:lvl1pPr>
            <a:lvl2pPr marL="558800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400">
                <a:solidFill>
                  <a:schemeClr val="tx2"/>
                </a:solidFill>
                <a:latin typeface="+mn-lt"/>
                <a:ea typeface="+mn-ea"/>
              </a:defRPr>
            </a:lvl2pPr>
            <a:lvl3pPr marL="817563" indent="-2571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charset="2"/>
              <a:buChar char=""/>
              <a:defRPr sz="2400">
                <a:solidFill>
                  <a:schemeClr val="tx2"/>
                </a:solidFill>
                <a:latin typeface="+mn-lt"/>
                <a:ea typeface="+mn-ea"/>
              </a:defRPr>
            </a:lvl3pPr>
            <a:lvl4pPr marL="1077913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charset="2"/>
              <a:buChar char="§"/>
              <a:defRPr sz="2400">
                <a:solidFill>
                  <a:srgbClr val="100F2E"/>
                </a:solidFill>
                <a:latin typeface="+mn-lt"/>
                <a:ea typeface="+mn-ea"/>
              </a:defRPr>
            </a:lvl4pPr>
            <a:lvl5pPr marL="1312863" indent="-223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5pPr>
            <a:lvl6pPr marL="17700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6pPr>
            <a:lvl7pPr marL="22272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7pPr>
            <a:lvl8pPr marL="26844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8pPr>
            <a:lvl9pPr marL="31416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9pPr>
          </a:lstStyle>
          <a:p>
            <a:pPr marL="0" indent="0">
              <a:buSzPct val="100000"/>
              <a:buNone/>
            </a:pPr>
            <a:r>
              <a:rPr lang="en-US" sz="1800" b="1" dirty="0" smtClean="0">
                <a:solidFill>
                  <a:srgbClr val="FD930A"/>
                </a:solidFill>
              </a:rPr>
              <a:t>DePFET Sensor with Signal </a:t>
            </a:r>
            <a:r>
              <a:rPr lang="en-US" sz="1800" b="1" dirty="0" err="1" smtClean="0">
                <a:solidFill>
                  <a:srgbClr val="FD930A"/>
                </a:solidFill>
              </a:rPr>
              <a:t>Compre-ssion</a:t>
            </a:r>
            <a:r>
              <a:rPr lang="en-US" sz="1800" b="1" dirty="0" smtClean="0">
                <a:solidFill>
                  <a:srgbClr val="FD930A"/>
                </a:solidFill>
              </a:rPr>
              <a:t> (DSSC)</a:t>
            </a:r>
            <a:endParaRPr lang="en-GB" sz="1800" baseline="30000" dirty="0" smtClean="0">
              <a:solidFill>
                <a:srgbClr val="FD930A"/>
              </a:solidFill>
              <a:latin typeface="Arial" charset="0"/>
              <a:ea typeface="ＭＳ Ｐゴシック" charset="0"/>
              <a:sym typeface="Wingdings" charset="0"/>
            </a:endParaRPr>
          </a:p>
        </p:txBody>
      </p:sp>
      <p:sp>
        <p:nvSpPr>
          <p:cNvPr id="10" name="Rectangle 15"/>
          <p:cNvSpPr txBox="1">
            <a:spLocks noChangeAspect="1" noChangeArrowheads="1"/>
          </p:cNvSpPr>
          <p:nvPr/>
        </p:nvSpPr>
        <p:spPr bwMode="auto">
          <a:xfrm>
            <a:off x="6390106" y="1520239"/>
            <a:ext cx="2652294" cy="2289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0" rIns="91440" bIns="45720" numCol="1" anchor="t" anchorCtr="0" compatLnSpc="1">
            <a:prstTxWarp prst="textNoShape">
              <a:avLst/>
            </a:prstTxWarp>
          </a:bodyPr>
          <a:lstStyle>
            <a:lvl1pPr marL="298450" indent="-298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n"/>
              <a:defRPr sz="2400">
                <a:solidFill>
                  <a:schemeClr val="tx2"/>
                </a:solidFill>
                <a:latin typeface="+mn-lt"/>
                <a:ea typeface="+mn-ea"/>
                <a:cs typeface="ＭＳ Ｐゴシック" charset="-128"/>
              </a:defRPr>
            </a:lvl1pPr>
            <a:lvl2pPr marL="558800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400">
                <a:solidFill>
                  <a:schemeClr val="tx2"/>
                </a:solidFill>
                <a:latin typeface="+mn-lt"/>
                <a:ea typeface="+mn-ea"/>
              </a:defRPr>
            </a:lvl2pPr>
            <a:lvl3pPr marL="817563" indent="-2571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charset="2"/>
              <a:buChar char=""/>
              <a:defRPr sz="2400">
                <a:solidFill>
                  <a:schemeClr val="tx2"/>
                </a:solidFill>
                <a:latin typeface="+mn-lt"/>
                <a:ea typeface="+mn-ea"/>
              </a:defRPr>
            </a:lvl3pPr>
            <a:lvl4pPr marL="1077913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charset="2"/>
              <a:buChar char="§"/>
              <a:defRPr sz="2400">
                <a:solidFill>
                  <a:srgbClr val="100F2E"/>
                </a:solidFill>
                <a:latin typeface="+mn-lt"/>
                <a:ea typeface="+mn-ea"/>
              </a:defRPr>
            </a:lvl4pPr>
            <a:lvl5pPr marL="1312863" indent="-223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5pPr>
            <a:lvl6pPr marL="17700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6pPr>
            <a:lvl7pPr marL="22272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7pPr>
            <a:lvl8pPr marL="26844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8pPr>
            <a:lvl9pPr marL="31416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9pPr>
          </a:lstStyle>
          <a:p>
            <a:pPr marL="0" lvl="1" indent="0">
              <a:buClr>
                <a:schemeClr val="accent2"/>
              </a:buClr>
              <a:buSzPct val="100000"/>
              <a:buNone/>
            </a:pPr>
            <a:r>
              <a:rPr lang="en-GB" sz="1500" b="1" dirty="0" smtClean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charset="0"/>
              </a:rPr>
              <a:t>Energy Range</a:t>
            </a:r>
          </a:p>
          <a:p>
            <a:pPr marL="0" lvl="1" indent="0" algn="r">
              <a:buClr>
                <a:schemeClr val="accent2"/>
              </a:buClr>
              <a:buSzPct val="100000"/>
              <a:buNone/>
            </a:pPr>
            <a:r>
              <a:rPr lang="en-GB" sz="1500" dirty="0" smtClean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charset="0"/>
              </a:rPr>
              <a:t>0.5 – 6 (25) </a:t>
            </a:r>
            <a:r>
              <a:rPr lang="en-GB" sz="1500" dirty="0" err="1" smtClean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charset="0"/>
              </a:rPr>
              <a:t>keV</a:t>
            </a:r>
            <a:endParaRPr lang="en-GB" sz="1500" dirty="0" smtClean="0">
              <a:solidFill>
                <a:srgbClr val="372167"/>
              </a:solidFill>
              <a:latin typeface="Arial" charset="0"/>
              <a:ea typeface="ＭＳ Ｐゴシック" charset="0"/>
              <a:sym typeface="Wingdings" charset="0"/>
            </a:endParaRPr>
          </a:p>
          <a:p>
            <a:pPr marL="0" lvl="1" indent="0">
              <a:buClr>
                <a:schemeClr val="accent2"/>
              </a:buClr>
              <a:buSzPct val="100000"/>
              <a:buNone/>
            </a:pPr>
            <a:r>
              <a:rPr lang="en-GB" sz="1500" b="1" dirty="0" smtClean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charset="0"/>
              </a:rPr>
              <a:t>Dynamic Range</a:t>
            </a:r>
          </a:p>
          <a:p>
            <a:pPr marL="0" lvl="1" indent="0" algn="r">
              <a:buClr>
                <a:schemeClr val="accent2"/>
              </a:buClr>
              <a:buSzPct val="100000"/>
              <a:buNone/>
            </a:pPr>
            <a:r>
              <a:rPr lang="en-GB" sz="1400" dirty="0" smtClean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charset="0"/>
              </a:rPr>
              <a:t>6000 </a:t>
            </a:r>
            <a:r>
              <a:rPr lang="en-GB" sz="1400" dirty="0" err="1" smtClean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charset="0"/>
              </a:rPr>
              <a:t>ph</a:t>
            </a:r>
            <a:r>
              <a:rPr lang="en-GB" sz="1400" dirty="0" smtClean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charset="0"/>
              </a:rPr>
              <a:t>/</a:t>
            </a:r>
            <a:r>
              <a:rPr lang="en-GB" sz="1400" dirty="0" err="1" smtClean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charset="0"/>
              </a:rPr>
              <a:t>px</a:t>
            </a:r>
            <a:r>
              <a:rPr lang="en-GB" sz="1400" dirty="0" smtClean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charset="0"/>
              </a:rPr>
              <a:t>/pulse@1 </a:t>
            </a:r>
            <a:r>
              <a:rPr lang="en-GB" sz="1400" dirty="0" err="1" smtClean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charset="0"/>
              </a:rPr>
              <a:t>keV</a:t>
            </a:r>
            <a:endParaRPr lang="en-GB" sz="1400" dirty="0" smtClean="0">
              <a:solidFill>
                <a:srgbClr val="372167"/>
              </a:solidFill>
              <a:latin typeface="Arial" charset="0"/>
              <a:ea typeface="ＭＳ Ｐゴシック" charset="0"/>
              <a:sym typeface="Wingdings" charset="0"/>
            </a:endParaRPr>
          </a:p>
          <a:p>
            <a:pPr marL="0" lvl="1" indent="0">
              <a:buClr>
                <a:schemeClr val="accent2"/>
              </a:buClr>
              <a:buSzPct val="100000"/>
              <a:buNone/>
            </a:pPr>
            <a:r>
              <a:rPr lang="en-GB" sz="1500" b="1" dirty="0" smtClean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charset="0"/>
              </a:rPr>
              <a:t>Single Photon Sens.</a:t>
            </a:r>
          </a:p>
          <a:p>
            <a:pPr marL="0" lvl="1" indent="0" algn="r">
              <a:buClr>
                <a:schemeClr val="accent2"/>
              </a:buClr>
              <a:buSzPct val="100000"/>
              <a:buNone/>
            </a:pPr>
            <a:r>
              <a:rPr lang="en-GB" sz="1500" dirty="0" smtClean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charset="0"/>
              </a:rPr>
              <a:t>Yes</a:t>
            </a:r>
          </a:p>
          <a:p>
            <a:pPr marL="0" lvl="1" indent="0">
              <a:buClr>
                <a:schemeClr val="accent2"/>
              </a:buClr>
              <a:buSzPct val="100000"/>
              <a:buNone/>
            </a:pPr>
            <a:r>
              <a:rPr lang="en-GB" sz="1500" b="1" dirty="0" smtClean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charset="0"/>
              </a:rPr>
              <a:t>Memory</a:t>
            </a:r>
            <a:r>
              <a:rPr lang="en-GB" sz="1500" dirty="0" smtClean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charset="0"/>
              </a:rPr>
              <a:t>         </a:t>
            </a:r>
            <a:r>
              <a:rPr lang="en-GB" sz="15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≈</a:t>
            </a:r>
            <a:r>
              <a:rPr lang="en-GB" sz="1500" dirty="0" smtClean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charset="0"/>
              </a:rPr>
              <a:t>800 images</a:t>
            </a:r>
          </a:p>
          <a:p>
            <a:pPr marL="0" lvl="1" indent="0">
              <a:buClr>
                <a:schemeClr val="accent2"/>
              </a:buClr>
              <a:buSzPct val="100000"/>
              <a:buNone/>
            </a:pPr>
            <a:r>
              <a:rPr lang="en-GB" sz="1500" b="1" dirty="0" smtClean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charset="0"/>
              </a:rPr>
              <a:t>Pixel Size </a:t>
            </a:r>
            <a:r>
              <a:rPr lang="en-GB" sz="1500" dirty="0" smtClean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charset="0"/>
              </a:rPr>
              <a:t>    </a:t>
            </a:r>
            <a:r>
              <a:rPr lang="en-GB" sz="15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236×236 μm</a:t>
            </a:r>
            <a:r>
              <a:rPr lang="en-GB" sz="1500" baseline="300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2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1093788" y="541338"/>
            <a:ext cx="7283450" cy="481012"/>
          </a:xfrm>
        </p:spPr>
        <p:txBody>
          <a:bodyPr/>
          <a:lstStyle/>
          <a:p>
            <a:r>
              <a:rPr lang="en-US" dirty="0" smtClean="0"/>
              <a:t>Detectors for Day One Operation at XFEL.EU</a:t>
            </a:r>
            <a:endParaRPr lang="en-US" dirty="0"/>
          </a:p>
        </p:txBody>
      </p:sp>
      <p:sp>
        <p:nvSpPr>
          <p:cNvPr id="13" name="Rectangle 15"/>
          <p:cNvSpPr txBox="1">
            <a:spLocks noChangeAspect="1" noChangeArrowheads="1"/>
          </p:cNvSpPr>
          <p:nvPr/>
        </p:nvSpPr>
        <p:spPr bwMode="auto">
          <a:xfrm>
            <a:off x="-133680" y="3779506"/>
            <a:ext cx="4585368" cy="3174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0" rIns="91440" bIns="45720" numCol="1" anchor="t" anchorCtr="0" compatLnSpc="1">
            <a:prstTxWarp prst="textNoShape">
              <a:avLst/>
            </a:prstTxWarp>
          </a:bodyPr>
          <a:lstStyle>
            <a:lvl1pPr marL="298450" indent="-298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n"/>
              <a:defRPr sz="2400">
                <a:solidFill>
                  <a:schemeClr val="tx2"/>
                </a:solidFill>
                <a:latin typeface="+mn-lt"/>
                <a:ea typeface="+mn-ea"/>
                <a:cs typeface="ＭＳ Ｐゴシック" charset="-128"/>
              </a:defRPr>
            </a:lvl1pPr>
            <a:lvl2pPr marL="558800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400">
                <a:solidFill>
                  <a:schemeClr val="tx2"/>
                </a:solidFill>
                <a:latin typeface="+mn-lt"/>
                <a:ea typeface="+mn-ea"/>
              </a:defRPr>
            </a:lvl2pPr>
            <a:lvl3pPr marL="817563" indent="-2571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charset="2"/>
              <a:buChar char=""/>
              <a:defRPr sz="2400">
                <a:solidFill>
                  <a:schemeClr val="tx2"/>
                </a:solidFill>
                <a:latin typeface="+mn-lt"/>
                <a:ea typeface="+mn-ea"/>
              </a:defRPr>
            </a:lvl3pPr>
            <a:lvl4pPr marL="1077913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charset="2"/>
              <a:buChar char="§"/>
              <a:defRPr sz="2400">
                <a:solidFill>
                  <a:srgbClr val="100F2E"/>
                </a:solidFill>
                <a:latin typeface="+mn-lt"/>
                <a:ea typeface="+mn-ea"/>
              </a:defRPr>
            </a:lvl4pPr>
            <a:lvl5pPr marL="1312863" indent="-223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5pPr>
            <a:lvl6pPr marL="17700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6pPr>
            <a:lvl7pPr marL="22272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7pPr>
            <a:lvl8pPr marL="26844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8pPr>
            <a:lvl9pPr marL="31416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9pPr>
          </a:lstStyle>
          <a:p>
            <a:pPr marL="0" indent="0">
              <a:buSzPct val="100000"/>
              <a:buNone/>
            </a:pPr>
            <a:r>
              <a:rPr lang="en-US" sz="1800" b="1" dirty="0" smtClean="0">
                <a:solidFill>
                  <a:srgbClr val="FD930A"/>
                </a:solidFill>
              </a:rPr>
              <a:t>Large Pixel Detector (LPD)</a:t>
            </a:r>
            <a:endParaRPr lang="en-GB" sz="1600" baseline="30000" dirty="0" smtClean="0">
              <a:solidFill>
                <a:srgbClr val="FD930A"/>
              </a:solidFill>
              <a:latin typeface="Arial" charset="0"/>
              <a:ea typeface="ＭＳ Ｐゴシック" charset="0"/>
              <a:sym typeface="Wingdings" charset="0"/>
            </a:endParaRPr>
          </a:p>
        </p:txBody>
      </p:sp>
      <p:sp>
        <p:nvSpPr>
          <p:cNvPr id="15" name="Rectangle 15"/>
          <p:cNvSpPr txBox="1">
            <a:spLocks noChangeAspect="1" noChangeArrowheads="1"/>
          </p:cNvSpPr>
          <p:nvPr/>
        </p:nvSpPr>
        <p:spPr bwMode="auto">
          <a:xfrm>
            <a:off x="1697790" y="4132350"/>
            <a:ext cx="2513264" cy="2271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0" rIns="91440" bIns="45720" numCol="1" anchor="t" anchorCtr="0" compatLnSpc="1">
            <a:prstTxWarp prst="textNoShape">
              <a:avLst/>
            </a:prstTxWarp>
          </a:bodyPr>
          <a:lstStyle>
            <a:lvl1pPr marL="298450" indent="-298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n"/>
              <a:defRPr sz="2400">
                <a:solidFill>
                  <a:schemeClr val="tx2"/>
                </a:solidFill>
                <a:latin typeface="+mn-lt"/>
                <a:ea typeface="+mn-ea"/>
                <a:cs typeface="ＭＳ Ｐゴシック" charset="-128"/>
              </a:defRPr>
            </a:lvl1pPr>
            <a:lvl2pPr marL="558800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400">
                <a:solidFill>
                  <a:schemeClr val="tx2"/>
                </a:solidFill>
                <a:latin typeface="+mn-lt"/>
                <a:ea typeface="+mn-ea"/>
              </a:defRPr>
            </a:lvl2pPr>
            <a:lvl3pPr marL="817563" indent="-2571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charset="2"/>
              <a:buChar char=""/>
              <a:defRPr sz="2400">
                <a:solidFill>
                  <a:schemeClr val="tx2"/>
                </a:solidFill>
                <a:latin typeface="+mn-lt"/>
                <a:ea typeface="+mn-ea"/>
              </a:defRPr>
            </a:lvl3pPr>
            <a:lvl4pPr marL="1077913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charset="2"/>
              <a:buChar char="§"/>
              <a:defRPr sz="2400">
                <a:solidFill>
                  <a:srgbClr val="100F2E"/>
                </a:solidFill>
                <a:latin typeface="+mn-lt"/>
                <a:ea typeface="+mn-ea"/>
              </a:defRPr>
            </a:lvl4pPr>
            <a:lvl5pPr marL="1312863" indent="-223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5pPr>
            <a:lvl6pPr marL="17700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6pPr>
            <a:lvl7pPr marL="22272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7pPr>
            <a:lvl8pPr marL="26844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8pPr>
            <a:lvl9pPr marL="31416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9pPr>
          </a:lstStyle>
          <a:p>
            <a:pPr marL="0" lvl="1" indent="0">
              <a:buClr>
                <a:schemeClr val="accent2"/>
              </a:buClr>
              <a:buSzPct val="100000"/>
              <a:buNone/>
            </a:pPr>
            <a:r>
              <a:rPr lang="en-GB" sz="1500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Energy Range</a:t>
            </a:r>
          </a:p>
          <a:p>
            <a:pPr marL="0" lvl="1" indent="0" algn="r">
              <a:buClr>
                <a:schemeClr val="accent2"/>
              </a:buClr>
              <a:buSzPct val="100000"/>
              <a:buNone/>
            </a:pPr>
            <a:r>
              <a:rPr lang="en-GB" sz="15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3 – 13 (25) </a:t>
            </a:r>
            <a:r>
              <a:rPr lang="en-GB" sz="1500" dirty="0" err="1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keV</a:t>
            </a:r>
            <a:endParaRPr lang="en-GB" sz="1500" dirty="0" smtClean="0">
              <a:solidFill>
                <a:schemeClr val="tx1">
                  <a:lumMod val="90000"/>
                  <a:lumOff val="10000"/>
                </a:schemeClr>
              </a:solidFill>
              <a:latin typeface="Arial" charset="0"/>
              <a:ea typeface="ＭＳ Ｐゴシック" charset="0"/>
              <a:sym typeface="Wingdings" charset="0"/>
            </a:endParaRPr>
          </a:p>
          <a:p>
            <a:pPr marL="0" lvl="1" indent="0">
              <a:buClr>
                <a:schemeClr val="accent2"/>
              </a:buClr>
              <a:buSzPct val="100000"/>
              <a:buNone/>
            </a:pPr>
            <a:r>
              <a:rPr lang="en-GB" sz="1500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Dynamic Range</a:t>
            </a:r>
          </a:p>
          <a:p>
            <a:pPr marL="0" lvl="1" indent="0" algn="r">
              <a:buClr>
                <a:schemeClr val="accent2"/>
              </a:buClr>
              <a:buSzPct val="100000"/>
              <a:buNone/>
            </a:pPr>
            <a:r>
              <a:rPr lang="en-GB" sz="15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10</a:t>
            </a:r>
            <a:r>
              <a:rPr lang="en-GB" sz="1500" baseline="30000" dirty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5</a:t>
            </a:r>
            <a:r>
              <a:rPr lang="en-GB" sz="1500" baseline="300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 </a:t>
            </a:r>
            <a:r>
              <a:rPr lang="en-GB" sz="1500" dirty="0" err="1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p</a:t>
            </a:r>
            <a:r>
              <a:rPr lang="en-GB" sz="1500" dirty="0" err="1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h</a:t>
            </a:r>
            <a:r>
              <a:rPr lang="en-GB" sz="15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/</a:t>
            </a:r>
            <a:r>
              <a:rPr lang="en-GB" sz="1500" dirty="0" err="1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px</a:t>
            </a:r>
            <a:r>
              <a:rPr lang="en-GB" sz="15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/pulse@12 keV</a:t>
            </a:r>
          </a:p>
          <a:p>
            <a:pPr marL="0" lvl="1" indent="0">
              <a:buClr>
                <a:schemeClr val="accent2"/>
              </a:buClr>
              <a:buSzPct val="100000"/>
              <a:buNone/>
            </a:pPr>
            <a:r>
              <a:rPr lang="en-GB" sz="1500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Single Photon Sens.</a:t>
            </a:r>
          </a:p>
          <a:p>
            <a:pPr marL="0" lvl="1" indent="0" algn="r">
              <a:buClr>
                <a:schemeClr val="accent2"/>
              </a:buClr>
              <a:buSzPct val="100000"/>
              <a:buNone/>
            </a:pPr>
            <a:r>
              <a:rPr lang="en-GB" sz="15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Yes</a:t>
            </a:r>
          </a:p>
          <a:p>
            <a:pPr marL="0" lvl="1" indent="0">
              <a:buClr>
                <a:schemeClr val="accent2"/>
              </a:buClr>
              <a:buSzPct val="100000"/>
              <a:buNone/>
            </a:pPr>
            <a:r>
              <a:rPr lang="en-GB" sz="1500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Memory</a:t>
            </a:r>
            <a:r>
              <a:rPr lang="en-GB" sz="1500" dirty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      </a:t>
            </a:r>
            <a:r>
              <a:rPr lang="en-GB" sz="15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≈</a:t>
            </a:r>
            <a:r>
              <a:rPr lang="en-GB" sz="1500" dirty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512 </a:t>
            </a:r>
            <a:r>
              <a:rPr lang="en-GB" sz="15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images</a:t>
            </a:r>
          </a:p>
          <a:p>
            <a:pPr marL="0" lvl="1" indent="0">
              <a:buClr>
                <a:schemeClr val="accent2"/>
              </a:buClr>
              <a:buSzPct val="100000"/>
              <a:buNone/>
            </a:pPr>
            <a:r>
              <a:rPr lang="en-GB" sz="1500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Pixel Size</a:t>
            </a:r>
            <a:r>
              <a:rPr lang="en-GB" sz="15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  500×500 μm</a:t>
            </a:r>
            <a:r>
              <a:rPr lang="en-GB" sz="1500" baseline="300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2</a:t>
            </a:r>
          </a:p>
        </p:txBody>
      </p:sp>
      <p:sp>
        <p:nvSpPr>
          <p:cNvPr id="16" name="Rectangle 15"/>
          <p:cNvSpPr txBox="1">
            <a:spLocks noChangeAspect="1" noChangeArrowheads="1"/>
          </p:cNvSpPr>
          <p:nvPr/>
        </p:nvSpPr>
        <p:spPr bwMode="auto">
          <a:xfrm>
            <a:off x="4343065" y="3779506"/>
            <a:ext cx="4379491" cy="30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0" rIns="91440" bIns="45720" numCol="1" anchor="t" anchorCtr="0" compatLnSpc="1">
            <a:prstTxWarp prst="textNoShape">
              <a:avLst/>
            </a:prstTxWarp>
          </a:bodyPr>
          <a:lstStyle>
            <a:lvl1pPr marL="298450" indent="-298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n"/>
              <a:defRPr sz="2400">
                <a:solidFill>
                  <a:schemeClr val="tx2"/>
                </a:solidFill>
                <a:latin typeface="+mn-lt"/>
                <a:ea typeface="+mn-ea"/>
                <a:cs typeface="ＭＳ Ｐゴシック" charset="-128"/>
              </a:defRPr>
            </a:lvl1pPr>
            <a:lvl2pPr marL="558800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400">
                <a:solidFill>
                  <a:schemeClr val="tx2"/>
                </a:solidFill>
                <a:latin typeface="+mn-lt"/>
                <a:ea typeface="+mn-ea"/>
              </a:defRPr>
            </a:lvl2pPr>
            <a:lvl3pPr marL="817563" indent="-2571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charset="2"/>
              <a:buChar char=""/>
              <a:defRPr sz="2400">
                <a:solidFill>
                  <a:schemeClr val="tx2"/>
                </a:solidFill>
                <a:latin typeface="+mn-lt"/>
                <a:ea typeface="+mn-ea"/>
              </a:defRPr>
            </a:lvl3pPr>
            <a:lvl4pPr marL="1077913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charset="2"/>
              <a:buChar char="§"/>
              <a:defRPr sz="2400">
                <a:solidFill>
                  <a:srgbClr val="100F2E"/>
                </a:solidFill>
                <a:latin typeface="+mn-lt"/>
                <a:ea typeface="+mn-ea"/>
              </a:defRPr>
            </a:lvl4pPr>
            <a:lvl5pPr marL="1312863" indent="-223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5pPr>
            <a:lvl6pPr marL="17700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6pPr>
            <a:lvl7pPr marL="22272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7pPr>
            <a:lvl8pPr marL="26844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8pPr>
            <a:lvl9pPr marL="31416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9pPr>
          </a:lstStyle>
          <a:p>
            <a:pPr marL="0" indent="0">
              <a:buSzPct val="100000"/>
              <a:buNone/>
            </a:pPr>
            <a:r>
              <a:rPr lang="en-US" sz="1800" b="1" dirty="0" smtClean="0">
                <a:solidFill>
                  <a:srgbClr val="FD930A"/>
                </a:solidFill>
              </a:rPr>
              <a:t>FastCCD</a:t>
            </a:r>
            <a:endParaRPr lang="en-GB" sz="1600" baseline="30000" dirty="0" smtClean="0">
              <a:solidFill>
                <a:srgbClr val="FD930A"/>
              </a:solidFill>
              <a:latin typeface="Arial" charset="0"/>
              <a:ea typeface="ＭＳ Ｐゴシック" charset="0"/>
              <a:sym typeface="Wingdings" charset="0"/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4222" y="1647897"/>
            <a:ext cx="1929787" cy="1797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8" descr="Screen Shot 2015-04-21 at 14.35.20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5718" y="4166682"/>
            <a:ext cx="2230755" cy="1257300"/>
          </a:xfrm>
          <a:prstGeom prst="rect">
            <a:avLst/>
          </a:prstGeom>
        </p:spPr>
      </p:pic>
      <p:sp>
        <p:nvSpPr>
          <p:cNvPr id="20" name="Rectangle 15"/>
          <p:cNvSpPr txBox="1">
            <a:spLocks noChangeAspect="1" noChangeArrowheads="1"/>
          </p:cNvSpPr>
          <p:nvPr/>
        </p:nvSpPr>
        <p:spPr bwMode="auto">
          <a:xfrm>
            <a:off x="6331284" y="4159158"/>
            <a:ext cx="2652294" cy="2289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0" rIns="91440" bIns="45720" numCol="1" anchor="t" anchorCtr="0" compatLnSpc="1">
            <a:prstTxWarp prst="textNoShape">
              <a:avLst/>
            </a:prstTxWarp>
          </a:bodyPr>
          <a:lstStyle>
            <a:lvl1pPr marL="298450" indent="-298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n"/>
              <a:defRPr sz="2400">
                <a:solidFill>
                  <a:schemeClr val="tx2"/>
                </a:solidFill>
                <a:latin typeface="+mn-lt"/>
                <a:ea typeface="+mn-ea"/>
                <a:cs typeface="ＭＳ Ｐゴシック" charset="-128"/>
              </a:defRPr>
            </a:lvl1pPr>
            <a:lvl2pPr marL="558800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400">
                <a:solidFill>
                  <a:schemeClr val="tx2"/>
                </a:solidFill>
                <a:latin typeface="+mn-lt"/>
                <a:ea typeface="+mn-ea"/>
              </a:defRPr>
            </a:lvl2pPr>
            <a:lvl3pPr marL="817563" indent="-2571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charset="2"/>
              <a:buChar char=""/>
              <a:defRPr sz="2400">
                <a:solidFill>
                  <a:schemeClr val="tx2"/>
                </a:solidFill>
                <a:latin typeface="+mn-lt"/>
                <a:ea typeface="+mn-ea"/>
              </a:defRPr>
            </a:lvl3pPr>
            <a:lvl4pPr marL="1077913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charset="2"/>
              <a:buChar char="§"/>
              <a:defRPr sz="2400">
                <a:solidFill>
                  <a:srgbClr val="100F2E"/>
                </a:solidFill>
                <a:latin typeface="+mn-lt"/>
                <a:ea typeface="+mn-ea"/>
              </a:defRPr>
            </a:lvl4pPr>
            <a:lvl5pPr marL="1312863" indent="-223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5pPr>
            <a:lvl6pPr marL="17700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6pPr>
            <a:lvl7pPr marL="22272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7pPr>
            <a:lvl8pPr marL="26844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8pPr>
            <a:lvl9pPr marL="31416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9pPr>
          </a:lstStyle>
          <a:p>
            <a:pPr marL="0" lvl="1" indent="0">
              <a:buClr>
                <a:schemeClr val="accent2"/>
              </a:buClr>
              <a:buSzPct val="100000"/>
              <a:buNone/>
            </a:pPr>
            <a:r>
              <a:rPr lang="en-GB" sz="1500" b="1" dirty="0" smtClean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charset="0"/>
              </a:rPr>
              <a:t>Energy Range</a:t>
            </a:r>
          </a:p>
          <a:p>
            <a:pPr marL="0" lvl="1" indent="0" algn="r">
              <a:buClr>
                <a:schemeClr val="accent2"/>
              </a:buClr>
              <a:buSzPct val="100000"/>
              <a:buNone/>
            </a:pPr>
            <a:r>
              <a:rPr lang="en-GB" sz="1500" dirty="0" smtClean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charset="0"/>
              </a:rPr>
              <a:t>0.25 – 6 keV</a:t>
            </a:r>
          </a:p>
          <a:p>
            <a:pPr marL="0" lvl="1" indent="0">
              <a:buClr>
                <a:schemeClr val="accent2"/>
              </a:buClr>
              <a:buSzPct val="100000"/>
              <a:buNone/>
            </a:pPr>
            <a:r>
              <a:rPr lang="en-GB" sz="1500" b="1" dirty="0" smtClean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charset="0"/>
              </a:rPr>
              <a:t>Dynamic Range</a:t>
            </a:r>
          </a:p>
          <a:p>
            <a:pPr marL="0" lvl="1" indent="0" algn="r">
              <a:buClr>
                <a:schemeClr val="accent2"/>
              </a:buClr>
              <a:buSzPct val="100000"/>
              <a:buNone/>
            </a:pPr>
            <a:r>
              <a:rPr lang="en-GB" sz="1400" dirty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≈</a:t>
            </a:r>
            <a:r>
              <a:rPr lang="en-GB" sz="1400" dirty="0" smtClean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charset="0"/>
              </a:rPr>
              <a:t>100</a:t>
            </a:r>
            <a:r>
              <a:rPr lang="en-GB" sz="1400" baseline="30000" dirty="0" smtClean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charset="0"/>
              </a:rPr>
              <a:t> </a:t>
            </a:r>
            <a:r>
              <a:rPr lang="en-GB" sz="1400" dirty="0" err="1" smtClean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charset="0"/>
              </a:rPr>
              <a:t>ph</a:t>
            </a:r>
            <a:r>
              <a:rPr lang="en-GB" sz="1400" dirty="0" smtClean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charset="0"/>
              </a:rPr>
              <a:t>/</a:t>
            </a:r>
            <a:r>
              <a:rPr lang="en-GB" sz="1400" dirty="0" err="1" smtClean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charset="0"/>
              </a:rPr>
              <a:t>px</a:t>
            </a:r>
            <a:r>
              <a:rPr lang="en-GB" sz="1400" dirty="0" smtClean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charset="0"/>
              </a:rPr>
              <a:t>/pulse@0.5 keV</a:t>
            </a:r>
          </a:p>
          <a:p>
            <a:pPr marL="0" lvl="1" indent="0">
              <a:buClr>
                <a:schemeClr val="accent2"/>
              </a:buClr>
              <a:buSzPct val="100000"/>
              <a:buNone/>
            </a:pPr>
            <a:r>
              <a:rPr lang="en-GB" sz="1500" b="1" dirty="0" smtClean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charset="0"/>
              </a:rPr>
              <a:t>Single Photon Sens.</a:t>
            </a:r>
          </a:p>
          <a:p>
            <a:pPr marL="0" lvl="1" indent="0" algn="r">
              <a:buClr>
                <a:schemeClr val="accent2"/>
              </a:buClr>
              <a:buSzPct val="100000"/>
              <a:buNone/>
            </a:pPr>
            <a:r>
              <a:rPr lang="en-GB" sz="1500" dirty="0" smtClean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charset="0"/>
              </a:rPr>
              <a:t>Yes</a:t>
            </a:r>
          </a:p>
          <a:p>
            <a:pPr marL="0" lvl="1" indent="0">
              <a:buClr>
                <a:schemeClr val="accent2"/>
              </a:buClr>
              <a:buSzPct val="100000"/>
              <a:buNone/>
            </a:pPr>
            <a:r>
              <a:rPr lang="en-GB" sz="1500" b="1" dirty="0" smtClean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charset="0"/>
              </a:rPr>
              <a:t>Memory</a:t>
            </a:r>
            <a:r>
              <a:rPr lang="en-GB" sz="1500" dirty="0" smtClean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charset="0"/>
              </a:rPr>
              <a:t>                        No</a:t>
            </a:r>
          </a:p>
          <a:p>
            <a:pPr marL="0" lvl="1" indent="0">
              <a:buClr>
                <a:schemeClr val="accent2"/>
              </a:buClr>
              <a:buSzPct val="100000"/>
              <a:buNone/>
            </a:pPr>
            <a:r>
              <a:rPr lang="en-GB" sz="1500" b="1" dirty="0" smtClean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charset="0"/>
              </a:rPr>
              <a:t>Pixel Size </a:t>
            </a:r>
            <a:r>
              <a:rPr lang="en-GB" sz="1500" dirty="0" smtClean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charset="0"/>
              </a:rPr>
              <a:t>        </a:t>
            </a:r>
            <a:r>
              <a:rPr lang="en-GB" sz="15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30×30 μm</a:t>
            </a:r>
            <a:r>
              <a:rPr lang="en-GB" sz="1500" baseline="300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2</a:t>
            </a:r>
          </a:p>
        </p:txBody>
      </p:sp>
      <p:grpSp>
        <p:nvGrpSpPr>
          <p:cNvPr id="32" name="Group 31"/>
          <p:cNvGrpSpPr>
            <a:grpSpLocks noChangeAspect="1"/>
          </p:cNvGrpSpPr>
          <p:nvPr/>
        </p:nvGrpSpPr>
        <p:grpSpPr>
          <a:xfrm>
            <a:off x="8283611" y="1274951"/>
            <a:ext cx="683684" cy="486000"/>
            <a:chOff x="3481136" y="1310106"/>
            <a:chExt cx="704964" cy="486613"/>
          </a:xfrm>
        </p:grpSpPr>
        <p:sp>
          <p:nvSpPr>
            <p:cNvPr id="33" name="Explosion 2 32"/>
            <p:cNvSpPr/>
            <p:nvPr/>
          </p:nvSpPr>
          <p:spPr bwMode="auto">
            <a:xfrm>
              <a:off x="3481136" y="1310106"/>
              <a:ext cx="704964" cy="486613"/>
            </a:xfrm>
            <a:prstGeom prst="irregularSeal2">
              <a:avLst/>
            </a:prstGeom>
            <a:solidFill>
              <a:srgbClr val="FFD72E"/>
            </a:solidFill>
            <a:ln>
              <a:solidFill>
                <a:schemeClr val="tx1">
                  <a:lumMod val="90000"/>
                  <a:lumOff val="10000"/>
                </a:schemeClr>
              </a:solidFill>
              <a:headEnd type="none" w="med" len="med"/>
              <a:tailEnd type="none" w="med" len="med"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None/>
                <a:tabLst/>
              </a:pPr>
              <a:endPara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3561563" y="1463440"/>
              <a:ext cx="500961" cy="187881"/>
            </a:xfrm>
            <a:prstGeom prst="rect">
              <a:avLst/>
            </a:prstGeom>
            <a:noFill/>
            <a:scene3d>
              <a:camera prst="orthographicFront">
                <a:rot lat="0" lon="0" rev="1500000"/>
              </a:camera>
              <a:lightRig rig="threePt" dir="t"/>
            </a:scene3d>
          </p:spPr>
          <p:txBody>
            <a:bodyPr wrap="square" rtlCol="0">
              <a:spAutoFit/>
            </a:bodyPr>
            <a:lstStyle/>
            <a:p>
              <a:pPr algn="ctr">
                <a:buNone/>
              </a:pPr>
              <a:r>
                <a:rPr lang="en-US" sz="600" b="1" dirty="0" smtClean="0">
                  <a:solidFill>
                    <a:srgbClr val="FF0000"/>
                  </a:solidFill>
                </a:rPr>
                <a:t>4.5 MHz</a:t>
              </a:r>
              <a:endParaRPr lang="en-US" sz="6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35" name="Group 34"/>
          <p:cNvGrpSpPr>
            <a:grpSpLocks noChangeAspect="1"/>
          </p:cNvGrpSpPr>
          <p:nvPr/>
        </p:nvGrpSpPr>
        <p:grpSpPr>
          <a:xfrm>
            <a:off x="3457611" y="3757801"/>
            <a:ext cx="683684" cy="486000"/>
            <a:chOff x="3481136" y="1310106"/>
            <a:chExt cx="704964" cy="486613"/>
          </a:xfrm>
        </p:grpSpPr>
        <p:sp>
          <p:nvSpPr>
            <p:cNvPr id="36" name="Explosion 2 35"/>
            <p:cNvSpPr/>
            <p:nvPr/>
          </p:nvSpPr>
          <p:spPr bwMode="auto">
            <a:xfrm>
              <a:off x="3481136" y="1310106"/>
              <a:ext cx="704964" cy="486613"/>
            </a:xfrm>
            <a:prstGeom prst="irregularSeal2">
              <a:avLst/>
            </a:prstGeom>
            <a:solidFill>
              <a:srgbClr val="FFD72E"/>
            </a:solidFill>
            <a:ln>
              <a:solidFill>
                <a:schemeClr val="tx1">
                  <a:lumMod val="90000"/>
                  <a:lumOff val="10000"/>
                </a:schemeClr>
              </a:solidFill>
              <a:headEnd type="none" w="med" len="med"/>
              <a:tailEnd type="none" w="med" len="med"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None/>
                <a:tabLst/>
              </a:pPr>
              <a:endPara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3561563" y="1463440"/>
              <a:ext cx="500961" cy="187881"/>
            </a:xfrm>
            <a:prstGeom prst="rect">
              <a:avLst/>
            </a:prstGeom>
            <a:noFill/>
            <a:scene3d>
              <a:camera prst="orthographicFront">
                <a:rot lat="0" lon="0" rev="1500000"/>
              </a:camera>
              <a:lightRig rig="threePt" dir="t"/>
            </a:scene3d>
          </p:spPr>
          <p:txBody>
            <a:bodyPr wrap="square" rtlCol="0">
              <a:spAutoFit/>
            </a:bodyPr>
            <a:lstStyle/>
            <a:p>
              <a:pPr algn="ctr">
                <a:buNone/>
              </a:pPr>
              <a:r>
                <a:rPr lang="en-US" sz="600" b="1" dirty="0" smtClean="0">
                  <a:solidFill>
                    <a:srgbClr val="FF0000"/>
                  </a:solidFill>
                </a:rPr>
                <a:t>4.5 MHz</a:t>
              </a:r>
              <a:endParaRPr lang="en-US" sz="6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38" name="Group 37"/>
          <p:cNvGrpSpPr>
            <a:grpSpLocks noChangeAspect="1"/>
          </p:cNvGrpSpPr>
          <p:nvPr/>
        </p:nvGrpSpPr>
        <p:grpSpPr>
          <a:xfrm>
            <a:off x="3483011" y="1313051"/>
            <a:ext cx="683684" cy="486000"/>
            <a:chOff x="3481136" y="1310106"/>
            <a:chExt cx="704964" cy="486613"/>
          </a:xfrm>
        </p:grpSpPr>
        <p:sp>
          <p:nvSpPr>
            <p:cNvPr id="39" name="Explosion 2 38"/>
            <p:cNvSpPr/>
            <p:nvPr/>
          </p:nvSpPr>
          <p:spPr bwMode="auto">
            <a:xfrm>
              <a:off x="3481136" y="1310106"/>
              <a:ext cx="704964" cy="486613"/>
            </a:xfrm>
            <a:prstGeom prst="irregularSeal2">
              <a:avLst/>
            </a:prstGeom>
            <a:solidFill>
              <a:srgbClr val="FFD72E"/>
            </a:solidFill>
            <a:ln>
              <a:solidFill>
                <a:schemeClr val="tx1">
                  <a:lumMod val="90000"/>
                  <a:lumOff val="10000"/>
                </a:schemeClr>
              </a:solidFill>
              <a:headEnd type="none" w="med" len="med"/>
              <a:tailEnd type="none" w="med" len="med"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None/>
                <a:tabLst/>
              </a:pPr>
              <a:endPara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3561563" y="1463440"/>
              <a:ext cx="500961" cy="187881"/>
            </a:xfrm>
            <a:prstGeom prst="rect">
              <a:avLst/>
            </a:prstGeom>
            <a:noFill/>
            <a:scene3d>
              <a:camera prst="orthographicFront">
                <a:rot lat="0" lon="0" rev="1500000"/>
              </a:camera>
              <a:lightRig rig="threePt" dir="t"/>
            </a:scene3d>
          </p:spPr>
          <p:txBody>
            <a:bodyPr wrap="square" rtlCol="0">
              <a:spAutoFit/>
            </a:bodyPr>
            <a:lstStyle/>
            <a:p>
              <a:pPr algn="ctr">
                <a:buNone/>
              </a:pPr>
              <a:r>
                <a:rPr lang="en-US" sz="600" b="1" dirty="0" smtClean="0">
                  <a:solidFill>
                    <a:srgbClr val="FF0000"/>
                  </a:solidFill>
                </a:rPr>
                <a:t>4.5 MHz</a:t>
              </a:r>
              <a:endParaRPr lang="en-US" sz="6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26" name="TextShape 3"/>
          <p:cNvSpPr txBox="1"/>
          <p:nvPr/>
        </p:nvSpPr>
        <p:spPr>
          <a:xfrm>
            <a:off x="41963" y="1342501"/>
            <a:ext cx="4492800" cy="1484280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72000" tIns="36000" rIns="72000" bIns="36000"/>
          <a:lstStyle/>
          <a:p>
            <a:pPr>
              <a:buNone/>
            </a:pPr>
            <a:r>
              <a:rPr lang="en-US" sz="2000" b="1" strike="noStrike" dirty="0">
                <a:solidFill>
                  <a:srgbClr val="0000FF"/>
                </a:solidFill>
                <a:latin typeface="Arial"/>
                <a:ea typeface="Arial Unicode MS"/>
              </a:rPr>
              <a:t>AGIPD Adaptive Gain Integrating Pixel Detector Consortium (AGIPD)</a:t>
            </a:r>
            <a:endParaRPr dirty="0"/>
          </a:p>
          <a:p>
            <a:pPr>
              <a:buNone/>
            </a:pPr>
            <a:r>
              <a:rPr lang="en-US" sz="1600" dirty="0">
                <a:solidFill>
                  <a:srgbClr val="372167"/>
                </a:solidFill>
                <a:latin typeface="Arial"/>
              </a:rPr>
              <a:t>Project Leader: H. Graafsma, DESY</a:t>
            </a:r>
            <a:endParaRPr dirty="0">
              <a:solidFill>
                <a:srgbClr val="372167"/>
              </a:solidFill>
            </a:endParaRPr>
          </a:p>
          <a:p>
            <a:pPr>
              <a:buNone/>
            </a:pPr>
            <a:r>
              <a:rPr lang="en-US" sz="1600" dirty="0">
                <a:solidFill>
                  <a:srgbClr val="372167"/>
                </a:solidFill>
                <a:latin typeface="Arial"/>
              </a:rPr>
              <a:t>PSI/SLS </a:t>
            </a:r>
            <a:r>
              <a:rPr lang="en-US" sz="1600" dirty="0" err="1">
                <a:solidFill>
                  <a:srgbClr val="372167"/>
                </a:solidFill>
                <a:latin typeface="Arial"/>
              </a:rPr>
              <a:t>Villingen</a:t>
            </a:r>
            <a:r>
              <a:rPr lang="en-US" sz="1600" dirty="0">
                <a:solidFill>
                  <a:srgbClr val="372167"/>
                </a:solidFill>
                <a:latin typeface="Arial"/>
              </a:rPr>
              <a:t>, </a:t>
            </a:r>
            <a:r>
              <a:rPr lang="en-US" sz="1600" dirty="0" err="1">
                <a:solidFill>
                  <a:srgbClr val="372167"/>
                </a:solidFill>
                <a:latin typeface="Arial"/>
              </a:rPr>
              <a:t>Universität</a:t>
            </a:r>
            <a:r>
              <a:rPr lang="en-US" sz="1600" dirty="0">
                <a:solidFill>
                  <a:srgbClr val="372167"/>
                </a:solidFill>
                <a:latin typeface="Arial"/>
              </a:rPr>
              <a:t> Bonn, </a:t>
            </a:r>
            <a:r>
              <a:rPr lang="en-US" sz="1600" dirty="0" err="1">
                <a:solidFill>
                  <a:srgbClr val="372167"/>
                </a:solidFill>
                <a:latin typeface="Arial"/>
              </a:rPr>
              <a:t>Universität</a:t>
            </a:r>
            <a:r>
              <a:rPr lang="en-US" sz="1600" dirty="0">
                <a:solidFill>
                  <a:srgbClr val="372167"/>
                </a:solidFill>
                <a:latin typeface="Arial"/>
              </a:rPr>
              <a:t> Hamburg, DESY</a:t>
            </a:r>
            <a:endParaRPr dirty="0">
              <a:solidFill>
                <a:srgbClr val="372167"/>
              </a:solidFill>
            </a:endParaRPr>
          </a:p>
        </p:txBody>
      </p:sp>
      <p:sp>
        <p:nvSpPr>
          <p:cNvPr id="27" name="TextShape 4"/>
          <p:cNvSpPr txBox="1"/>
          <p:nvPr/>
        </p:nvSpPr>
        <p:spPr>
          <a:xfrm>
            <a:off x="4645962" y="1342501"/>
            <a:ext cx="4345200" cy="1788854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72000" tIns="36000" rIns="72000" bIns="36000"/>
          <a:lstStyle/>
          <a:p>
            <a:pPr>
              <a:buNone/>
            </a:pPr>
            <a:r>
              <a:rPr lang="en-US" sz="2000" b="1" strike="noStrike" dirty="0">
                <a:solidFill>
                  <a:srgbClr val="0000FF"/>
                </a:solidFill>
                <a:latin typeface="Arial"/>
                <a:ea typeface="Arial Unicode MS"/>
              </a:rPr>
              <a:t>DEPFET Sensor with Signal Compression Consortium (DSSC)</a:t>
            </a:r>
            <a:endParaRPr dirty="0"/>
          </a:p>
          <a:p>
            <a:pPr>
              <a:buNone/>
            </a:pPr>
            <a:r>
              <a:rPr lang="en-US" sz="1600" dirty="0">
                <a:solidFill>
                  <a:schemeClr val="tx1">
                    <a:lumMod val="90000"/>
                    <a:lumOff val="10000"/>
                  </a:schemeClr>
                </a:solidFill>
                <a:latin typeface="Arial"/>
              </a:rPr>
              <a:t>Project Leader: M. </a:t>
            </a:r>
            <a:r>
              <a:rPr lang="en-US" sz="1600" dirty="0" err="1">
                <a:solidFill>
                  <a:schemeClr val="tx1">
                    <a:lumMod val="90000"/>
                    <a:lumOff val="10000"/>
                  </a:schemeClr>
                </a:solidFill>
                <a:latin typeface="Arial"/>
              </a:rPr>
              <a:t>Porro</a:t>
            </a:r>
            <a:r>
              <a:rPr lang="en-US" sz="1600" dirty="0">
                <a:solidFill>
                  <a:schemeClr val="tx1">
                    <a:lumMod val="90000"/>
                    <a:lumOff val="10000"/>
                  </a:schemeClr>
                </a:solidFill>
                <a:latin typeface="Arial"/>
              </a:rPr>
              <a:t>, </a:t>
            </a:r>
            <a:r>
              <a:rPr lang="en-US" sz="16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/>
              </a:rPr>
              <a:t>MPE</a:t>
            </a:r>
            <a:endParaRPr lang="en-US" dirty="0">
              <a:solidFill>
                <a:schemeClr val="tx1">
                  <a:lumMod val="90000"/>
                  <a:lumOff val="10000"/>
                </a:schemeClr>
              </a:solidFill>
            </a:endParaRPr>
          </a:p>
          <a:p>
            <a:pPr>
              <a:buNone/>
            </a:pPr>
            <a:r>
              <a:rPr lang="en-US" sz="1600" dirty="0" err="1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/>
              </a:rPr>
              <a:t>Universität</a:t>
            </a:r>
            <a:r>
              <a:rPr lang="en-US" sz="16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/>
              </a:rPr>
              <a:t> </a:t>
            </a:r>
            <a:r>
              <a:rPr lang="en-US" sz="1600" dirty="0">
                <a:solidFill>
                  <a:schemeClr val="tx1">
                    <a:lumMod val="90000"/>
                    <a:lumOff val="10000"/>
                  </a:schemeClr>
                </a:solidFill>
                <a:latin typeface="Arial"/>
              </a:rPr>
              <a:t>Heidelberg, </a:t>
            </a:r>
            <a:r>
              <a:rPr lang="en-US" sz="1600" dirty="0" err="1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/>
              </a:rPr>
              <a:t>Politecnico</a:t>
            </a:r>
            <a:r>
              <a:rPr lang="en-US" sz="16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/>
              </a:rPr>
              <a:t> </a:t>
            </a:r>
            <a:r>
              <a:rPr lang="en-US" sz="1600" dirty="0">
                <a:solidFill>
                  <a:schemeClr val="tx1">
                    <a:lumMod val="90000"/>
                    <a:lumOff val="10000"/>
                  </a:schemeClr>
                </a:solidFill>
                <a:latin typeface="Arial"/>
              </a:rPr>
              <a:t>di Milano, </a:t>
            </a:r>
            <a:r>
              <a:rPr lang="en-US" sz="1600" dirty="0" err="1">
                <a:solidFill>
                  <a:schemeClr val="tx1">
                    <a:lumMod val="90000"/>
                    <a:lumOff val="10000"/>
                  </a:schemeClr>
                </a:solidFill>
                <a:latin typeface="Arial"/>
              </a:rPr>
              <a:t>Universit</a:t>
            </a:r>
            <a:r>
              <a:rPr lang="en-US" sz="1600" dirty="0" err="1">
                <a:solidFill>
                  <a:schemeClr val="tx1">
                    <a:lumMod val="90000"/>
                    <a:lumOff val="10000"/>
                  </a:schemeClr>
                </a:solidFill>
                <a:latin typeface="Arial"/>
                <a:ea typeface="Arial"/>
              </a:rPr>
              <a:t>à</a:t>
            </a:r>
            <a:r>
              <a:rPr lang="en-US" sz="1600" dirty="0">
                <a:solidFill>
                  <a:schemeClr val="tx1">
                    <a:lumMod val="90000"/>
                    <a:lumOff val="10000"/>
                  </a:schemeClr>
                </a:solidFill>
                <a:latin typeface="Arial"/>
              </a:rPr>
              <a:t> di Bergamo, </a:t>
            </a:r>
            <a:r>
              <a:rPr lang="en-US" sz="16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/>
              </a:rPr>
              <a:t>DESY, European XFEL GmbH, </a:t>
            </a:r>
            <a:r>
              <a:rPr lang="en-US" sz="1600" dirty="0" err="1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/>
              </a:rPr>
              <a:t>pnSensor</a:t>
            </a:r>
            <a:r>
              <a:rPr lang="en-US" sz="16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/>
              </a:rPr>
              <a:t> GmbH</a:t>
            </a:r>
            <a:endParaRPr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29" name="TextShape 6"/>
          <p:cNvSpPr txBox="1"/>
          <p:nvPr/>
        </p:nvSpPr>
        <p:spPr>
          <a:xfrm>
            <a:off x="4591417" y="4184593"/>
            <a:ext cx="4417200" cy="1002600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72000" tIns="36000" rIns="72000" bIns="36000"/>
          <a:lstStyle/>
          <a:p>
            <a:pPr>
              <a:buNone/>
            </a:pPr>
            <a:r>
              <a:rPr lang="en-US" sz="2000" b="1" strike="noStrike" dirty="0">
                <a:solidFill>
                  <a:srgbClr val="0000FF"/>
                </a:solidFill>
                <a:latin typeface="Arial"/>
                <a:ea typeface="Arial Unicode MS"/>
              </a:rPr>
              <a:t>Fast CCD</a:t>
            </a:r>
            <a:endParaRPr dirty="0"/>
          </a:p>
          <a:p>
            <a:pPr>
              <a:buNone/>
            </a:pPr>
            <a:r>
              <a:rPr lang="en-US" sz="1600" strike="noStrike" dirty="0">
                <a:solidFill>
                  <a:srgbClr val="372167"/>
                </a:solidFill>
                <a:latin typeface="Arial"/>
              </a:rPr>
              <a:t>Peter Denes, John Joseph, </a:t>
            </a:r>
            <a:r>
              <a:rPr lang="en-US" sz="1600" strike="noStrike" dirty="0" err="1">
                <a:solidFill>
                  <a:srgbClr val="372167"/>
                </a:solidFill>
                <a:latin typeface="Arial"/>
              </a:rPr>
              <a:t>Dionisio</a:t>
            </a:r>
            <a:r>
              <a:rPr lang="en-US" sz="1600" strike="noStrike" dirty="0">
                <a:solidFill>
                  <a:srgbClr val="372167"/>
                </a:solidFill>
                <a:latin typeface="Arial"/>
              </a:rPr>
              <a:t> </a:t>
            </a:r>
            <a:r>
              <a:rPr lang="en-US" sz="1600" strike="noStrike" dirty="0" err="1">
                <a:solidFill>
                  <a:srgbClr val="372167"/>
                </a:solidFill>
                <a:latin typeface="Arial"/>
              </a:rPr>
              <a:t>Doering</a:t>
            </a:r>
            <a:r>
              <a:rPr lang="en-US" sz="1600" strike="noStrike" dirty="0">
                <a:solidFill>
                  <a:srgbClr val="372167"/>
                </a:solidFill>
                <a:latin typeface="Arial"/>
              </a:rPr>
              <a:t>, Nord Andersen LBNL</a:t>
            </a:r>
            <a:endParaRPr dirty="0">
              <a:solidFill>
                <a:srgbClr val="372167"/>
              </a:solidFill>
            </a:endParaRPr>
          </a:p>
        </p:txBody>
      </p:sp>
      <p:pic>
        <p:nvPicPr>
          <p:cNvPr id="30" name="Picture 29" descr="LPD-MPx-Detector-Drawing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27" y="4001199"/>
            <a:ext cx="1790821" cy="1831129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8" name="TextShape 5"/>
          <p:cNvSpPr txBox="1"/>
          <p:nvPr/>
        </p:nvSpPr>
        <p:spPr>
          <a:xfrm>
            <a:off x="72204" y="4184593"/>
            <a:ext cx="4351680" cy="1581840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72000" tIns="36000" rIns="72000" bIns="36000"/>
          <a:lstStyle/>
          <a:p>
            <a:pPr>
              <a:buNone/>
            </a:pPr>
            <a:r>
              <a:rPr lang="en-US" sz="2000" b="1" strike="noStrike" dirty="0">
                <a:solidFill>
                  <a:srgbClr val="0000FF"/>
                </a:solidFill>
                <a:latin typeface="Arial"/>
                <a:ea typeface="Arial Unicode MS"/>
              </a:rPr>
              <a:t>Large Pixel Detector Consortium (LPD)</a:t>
            </a:r>
            <a:endParaRPr dirty="0"/>
          </a:p>
          <a:p>
            <a:pPr>
              <a:buNone/>
            </a:pPr>
            <a:r>
              <a:rPr lang="en-US" sz="1600" dirty="0">
                <a:solidFill>
                  <a:srgbClr val="372167"/>
                </a:solidFill>
                <a:latin typeface="Arial"/>
              </a:rPr>
              <a:t>Project Leader: M. French, RAL/STFC</a:t>
            </a:r>
            <a:endParaRPr dirty="0">
              <a:solidFill>
                <a:srgbClr val="372167"/>
              </a:solidFill>
            </a:endParaRPr>
          </a:p>
          <a:p>
            <a:pPr>
              <a:buNone/>
            </a:pPr>
            <a:r>
              <a:rPr lang="en-US" sz="1600" dirty="0">
                <a:solidFill>
                  <a:srgbClr val="372167"/>
                </a:solidFill>
                <a:latin typeface="Arial"/>
              </a:rPr>
              <a:t>Rutherford Appleton Laboratory/STFC</a:t>
            </a:r>
            <a:endParaRPr dirty="0">
              <a:solidFill>
                <a:srgbClr val="372167"/>
              </a:solidFill>
            </a:endParaRPr>
          </a:p>
          <a:p>
            <a:pPr>
              <a:buNone/>
            </a:pPr>
            <a:r>
              <a:rPr lang="en-US" sz="1600" dirty="0">
                <a:solidFill>
                  <a:srgbClr val="372167"/>
                </a:solidFill>
                <a:latin typeface="Arial"/>
              </a:rPr>
              <a:t>University of Glasgow</a:t>
            </a:r>
            <a:endParaRPr dirty="0">
              <a:solidFill>
                <a:srgbClr val="37216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3381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6F024603-50EC-45A7-88E9-780BAF159FCE}" type="slidenum">
              <a:rPr lang="en-GB" sz="1000">
                <a:solidFill>
                  <a:schemeClr val="bg1"/>
                </a:solidFill>
              </a:rPr>
              <a:pPr/>
              <a:t>27</a:t>
            </a:fld>
            <a:endParaRPr lang="en-GB" sz="100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4003" y="1741897"/>
            <a:ext cx="2624753" cy="1917700"/>
          </a:xfrm>
          <a:prstGeom prst="rect">
            <a:avLst/>
          </a:prstGeom>
        </p:spPr>
      </p:pic>
      <p:sp>
        <p:nvSpPr>
          <p:cNvPr id="7" name="Rectangle 15"/>
          <p:cNvSpPr txBox="1">
            <a:spLocks noChangeAspect="1" noChangeArrowheads="1"/>
          </p:cNvSpPr>
          <p:nvPr/>
        </p:nvSpPr>
        <p:spPr bwMode="auto">
          <a:xfrm>
            <a:off x="-133684" y="1073728"/>
            <a:ext cx="4585368" cy="583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0" rIns="91440" bIns="45720" numCol="1" anchor="t" anchorCtr="0" compatLnSpc="1">
            <a:prstTxWarp prst="textNoShape">
              <a:avLst/>
            </a:prstTxWarp>
          </a:bodyPr>
          <a:lstStyle>
            <a:lvl1pPr marL="298450" indent="-298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n"/>
              <a:defRPr sz="2400">
                <a:solidFill>
                  <a:schemeClr val="tx2"/>
                </a:solidFill>
                <a:latin typeface="+mn-lt"/>
                <a:ea typeface="+mn-ea"/>
                <a:cs typeface="ＭＳ Ｐゴシック" charset="-128"/>
              </a:defRPr>
            </a:lvl1pPr>
            <a:lvl2pPr marL="558800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400">
                <a:solidFill>
                  <a:schemeClr val="tx2"/>
                </a:solidFill>
                <a:latin typeface="+mn-lt"/>
                <a:ea typeface="+mn-ea"/>
              </a:defRPr>
            </a:lvl2pPr>
            <a:lvl3pPr marL="817563" indent="-2571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charset="2"/>
              <a:buChar char=""/>
              <a:defRPr sz="2400">
                <a:solidFill>
                  <a:schemeClr val="tx2"/>
                </a:solidFill>
                <a:latin typeface="+mn-lt"/>
                <a:ea typeface="+mn-ea"/>
              </a:defRPr>
            </a:lvl3pPr>
            <a:lvl4pPr marL="1077913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charset="2"/>
              <a:buChar char="§"/>
              <a:defRPr sz="2400">
                <a:solidFill>
                  <a:srgbClr val="100F2E"/>
                </a:solidFill>
                <a:latin typeface="+mn-lt"/>
                <a:ea typeface="+mn-ea"/>
              </a:defRPr>
            </a:lvl4pPr>
            <a:lvl5pPr marL="1312863" indent="-223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5pPr>
            <a:lvl6pPr marL="17700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6pPr>
            <a:lvl7pPr marL="22272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7pPr>
            <a:lvl8pPr marL="26844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8pPr>
            <a:lvl9pPr marL="31416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9pPr>
          </a:lstStyle>
          <a:p>
            <a:pPr marL="0" indent="0">
              <a:buSzPct val="100000"/>
              <a:buNone/>
            </a:pPr>
            <a:r>
              <a:rPr lang="en-US" sz="1800" b="1" dirty="0" smtClean="0">
                <a:solidFill>
                  <a:srgbClr val="FD930A"/>
                </a:solidFill>
              </a:rPr>
              <a:t>Adaptive Gain Integrating Pixel De-</a:t>
            </a:r>
            <a:r>
              <a:rPr lang="en-US" sz="1800" b="1" dirty="0" err="1" smtClean="0">
                <a:solidFill>
                  <a:srgbClr val="FD930A"/>
                </a:solidFill>
              </a:rPr>
              <a:t>tector</a:t>
            </a:r>
            <a:r>
              <a:rPr lang="en-US" sz="1800" b="1" dirty="0" smtClean="0">
                <a:solidFill>
                  <a:srgbClr val="FD930A"/>
                </a:solidFill>
              </a:rPr>
              <a:t> (AGIPD)</a:t>
            </a:r>
            <a:endParaRPr lang="en-GB" sz="1600" baseline="30000" dirty="0" smtClean="0">
              <a:solidFill>
                <a:srgbClr val="FD930A"/>
              </a:solidFill>
              <a:latin typeface="Arial" charset="0"/>
              <a:ea typeface="ＭＳ Ｐゴシック" charset="0"/>
              <a:sym typeface="Wingdings" charset="0"/>
            </a:endParaRPr>
          </a:p>
        </p:txBody>
      </p:sp>
      <p:sp>
        <p:nvSpPr>
          <p:cNvPr id="8" name="Rectangle 15"/>
          <p:cNvSpPr txBox="1">
            <a:spLocks noChangeAspect="1" noChangeArrowheads="1"/>
          </p:cNvSpPr>
          <p:nvPr/>
        </p:nvSpPr>
        <p:spPr bwMode="auto">
          <a:xfrm>
            <a:off x="1737895" y="1520238"/>
            <a:ext cx="2473158" cy="2289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0" rIns="91440" bIns="45720" numCol="1" anchor="t" anchorCtr="0" compatLnSpc="1">
            <a:prstTxWarp prst="textNoShape">
              <a:avLst/>
            </a:prstTxWarp>
          </a:bodyPr>
          <a:lstStyle>
            <a:lvl1pPr marL="298450" indent="-298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n"/>
              <a:defRPr sz="2400">
                <a:solidFill>
                  <a:schemeClr val="tx2"/>
                </a:solidFill>
                <a:latin typeface="+mn-lt"/>
                <a:ea typeface="+mn-ea"/>
                <a:cs typeface="ＭＳ Ｐゴシック" charset="-128"/>
              </a:defRPr>
            </a:lvl1pPr>
            <a:lvl2pPr marL="558800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400">
                <a:solidFill>
                  <a:schemeClr val="tx2"/>
                </a:solidFill>
                <a:latin typeface="+mn-lt"/>
                <a:ea typeface="+mn-ea"/>
              </a:defRPr>
            </a:lvl2pPr>
            <a:lvl3pPr marL="817563" indent="-2571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charset="2"/>
              <a:buChar char=""/>
              <a:defRPr sz="2400">
                <a:solidFill>
                  <a:schemeClr val="tx2"/>
                </a:solidFill>
                <a:latin typeface="+mn-lt"/>
                <a:ea typeface="+mn-ea"/>
              </a:defRPr>
            </a:lvl3pPr>
            <a:lvl4pPr marL="1077913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charset="2"/>
              <a:buChar char="§"/>
              <a:defRPr sz="2400">
                <a:solidFill>
                  <a:srgbClr val="100F2E"/>
                </a:solidFill>
                <a:latin typeface="+mn-lt"/>
                <a:ea typeface="+mn-ea"/>
              </a:defRPr>
            </a:lvl4pPr>
            <a:lvl5pPr marL="1312863" indent="-223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5pPr>
            <a:lvl6pPr marL="17700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6pPr>
            <a:lvl7pPr marL="22272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7pPr>
            <a:lvl8pPr marL="26844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8pPr>
            <a:lvl9pPr marL="31416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9pPr>
          </a:lstStyle>
          <a:p>
            <a:pPr marL="0" lvl="1" indent="0">
              <a:buClr>
                <a:schemeClr val="accent2"/>
              </a:buClr>
              <a:buSzPct val="100000"/>
              <a:buNone/>
            </a:pPr>
            <a:r>
              <a:rPr lang="en-GB" sz="1500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Energy Range</a:t>
            </a:r>
          </a:p>
          <a:p>
            <a:pPr marL="0" lvl="1" indent="0" algn="r">
              <a:buClr>
                <a:schemeClr val="accent2"/>
              </a:buClr>
              <a:buSzPct val="100000"/>
              <a:buNone/>
            </a:pPr>
            <a:r>
              <a:rPr lang="en-GB" sz="15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3 – 13 (25) </a:t>
            </a:r>
            <a:r>
              <a:rPr lang="en-GB" sz="1500" dirty="0" err="1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keV</a:t>
            </a:r>
            <a:endParaRPr lang="en-GB" sz="1500" dirty="0" smtClean="0">
              <a:solidFill>
                <a:schemeClr val="tx1">
                  <a:lumMod val="90000"/>
                  <a:lumOff val="10000"/>
                </a:schemeClr>
              </a:solidFill>
              <a:latin typeface="Arial" charset="0"/>
              <a:ea typeface="ＭＳ Ｐゴシック" charset="0"/>
              <a:sym typeface="Wingdings" charset="0"/>
            </a:endParaRPr>
          </a:p>
          <a:p>
            <a:pPr marL="0" lvl="1" indent="0">
              <a:buClr>
                <a:schemeClr val="accent2"/>
              </a:buClr>
              <a:buSzPct val="100000"/>
              <a:buNone/>
            </a:pPr>
            <a:r>
              <a:rPr lang="en-GB" sz="1500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Dynamic Range</a:t>
            </a:r>
          </a:p>
          <a:p>
            <a:pPr marL="0" lvl="1" indent="0" algn="ctr">
              <a:buClr>
                <a:schemeClr val="accent2"/>
              </a:buClr>
              <a:buSzPct val="100000"/>
              <a:buNone/>
            </a:pPr>
            <a:r>
              <a:rPr lang="en-GB" sz="15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10</a:t>
            </a:r>
            <a:r>
              <a:rPr lang="en-GB" sz="1500" baseline="300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4 </a:t>
            </a:r>
            <a:r>
              <a:rPr lang="en-GB" sz="1500" dirty="0" err="1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p</a:t>
            </a:r>
            <a:r>
              <a:rPr lang="en-GB" sz="1500" dirty="0" err="1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h</a:t>
            </a:r>
            <a:r>
              <a:rPr lang="en-GB" sz="15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/</a:t>
            </a:r>
            <a:r>
              <a:rPr lang="en-GB" sz="1500" dirty="0" err="1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px</a:t>
            </a:r>
            <a:r>
              <a:rPr lang="en-GB" sz="15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/pulse@12 </a:t>
            </a:r>
            <a:r>
              <a:rPr lang="en-GB" sz="1500" dirty="0" err="1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keV</a:t>
            </a:r>
            <a:endParaRPr lang="en-GB" sz="1500" dirty="0" smtClean="0">
              <a:solidFill>
                <a:schemeClr val="tx1">
                  <a:lumMod val="90000"/>
                  <a:lumOff val="10000"/>
                </a:schemeClr>
              </a:solidFill>
              <a:latin typeface="Arial" charset="0"/>
              <a:ea typeface="ＭＳ Ｐゴシック" charset="0"/>
              <a:sym typeface="Wingdings" charset="0"/>
            </a:endParaRPr>
          </a:p>
          <a:p>
            <a:pPr marL="0" lvl="1" indent="0">
              <a:buClr>
                <a:schemeClr val="accent2"/>
              </a:buClr>
              <a:buSzPct val="100000"/>
              <a:buNone/>
            </a:pPr>
            <a:r>
              <a:rPr lang="en-GB" sz="1500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Single Photon Sens.</a:t>
            </a:r>
          </a:p>
          <a:p>
            <a:pPr marL="0" lvl="1" indent="0" algn="r">
              <a:buClr>
                <a:schemeClr val="accent2"/>
              </a:buClr>
              <a:buSzPct val="100000"/>
              <a:buNone/>
            </a:pPr>
            <a:r>
              <a:rPr lang="en-GB" sz="15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Yes</a:t>
            </a:r>
          </a:p>
          <a:p>
            <a:pPr marL="0" lvl="1" indent="0">
              <a:buClr>
                <a:schemeClr val="accent2"/>
              </a:buClr>
              <a:buSzPct val="100000"/>
              <a:buNone/>
            </a:pPr>
            <a:r>
              <a:rPr lang="en-GB" sz="1500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Memory</a:t>
            </a:r>
            <a:r>
              <a:rPr lang="en-GB" sz="1500" dirty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     </a:t>
            </a:r>
            <a:r>
              <a:rPr lang="en-GB" sz="15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≈</a:t>
            </a:r>
            <a:r>
              <a:rPr lang="en-GB" sz="1500" dirty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380 </a:t>
            </a:r>
            <a:r>
              <a:rPr lang="en-GB" sz="15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images</a:t>
            </a:r>
          </a:p>
          <a:p>
            <a:pPr marL="0" lvl="1" indent="0">
              <a:buClr>
                <a:schemeClr val="accent2"/>
              </a:buClr>
              <a:buSzPct val="100000"/>
              <a:buNone/>
            </a:pPr>
            <a:r>
              <a:rPr lang="en-GB" sz="1500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Pixel Size</a:t>
            </a:r>
            <a:r>
              <a:rPr lang="en-GB" sz="15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 200×200 μm</a:t>
            </a:r>
            <a:r>
              <a:rPr lang="en-GB" sz="1500" baseline="300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2</a:t>
            </a:r>
          </a:p>
        </p:txBody>
      </p:sp>
      <p:sp>
        <p:nvSpPr>
          <p:cNvPr id="9" name="Rectangle 15"/>
          <p:cNvSpPr txBox="1">
            <a:spLocks noChangeAspect="1" noChangeArrowheads="1"/>
          </p:cNvSpPr>
          <p:nvPr/>
        </p:nvSpPr>
        <p:spPr bwMode="auto">
          <a:xfrm>
            <a:off x="4343065" y="1073728"/>
            <a:ext cx="4653881" cy="583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0" rIns="91440" bIns="45720" numCol="1" anchor="t" anchorCtr="0" compatLnSpc="1">
            <a:prstTxWarp prst="textNoShape">
              <a:avLst/>
            </a:prstTxWarp>
          </a:bodyPr>
          <a:lstStyle>
            <a:lvl1pPr marL="298450" indent="-298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n"/>
              <a:defRPr sz="2400">
                <a:solidFill>
                  <a:schemeClr val="tx2"/>
                </a:solidFill>
                <a:latin typeface="+mn-lt"/>
                <a:ea typeface="+mn-ea"/>
                <a:cs typeface="ＭＳ Ｐゴシック" charset="-128"/>
              </a:defRPr>
            </a:lvl1pPr>
            <a:lvl2pPr marL="558800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400">
                <a:solidFill>
                  <a:schemeClr val="tx2"/>
                </a:solidFill>
                <a:latin typeface="+mn-lt"/>
                <a:ea typeface="+mn-ea"/>
              </a:defRPr>
            </a:lvl2pPr>
            <a:lvl3pPr marL="817563" indent="-2571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charset="2"/>
              <a:buChar char=""/>
              <a:defRPr sz="2400">
                <a:solidFill>
                  <a:schemeClr val="tx2"/>
                </a:solidFill>
                <a:latin typeface="+mn-lt"/>
                <a:ea typeface="+mn-ea"/>
              </a:defRPr>
            </a:lvl3pPr>
            <a:lvl4pPr marL="1077913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charset="2"/>
              <a:buChar char="§"/>
              <a:defRPr sz="2400">
                <a:solidFill>
                  <a:srgbClr val="100F2E"/>
                </a:solidFill>
                <a:latin typeface="+mn-lt"/>
                <a:ea typeface="+mn-ea"/>
              </a:defRPr>
            </a:lvl4pPr>
            <a:lvl5pPr marL="1312863" indent="-223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5pPr>
            <a:lvl6pPr marL="17700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6pPr>
            <a:lvl7pPr marL="22272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7pPr>
            <a:lvl8pPr marL="26844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8pPr>
            <a:lvl9pPr marL="31416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9pPr>
          </a:lstStyle>
          <a:p>
            <a:pPr marL="0" indent="0">
              <a:buSzPct val="100000"/>
              <a:buNone/>
            </a:pPr>
            <a:r>
              <a:rPr lang="en-US" sz="1800" b="1" dirty="0" smtClean="0">
                <a:solidFill>
                  <a:srgbClr val="FD930A"/>
                </a:solidFill>
              </a:rPr>
              <a:t>DePFET Sensor with Signal </a:t>
            </a:r>
            <a:r>
              <a:rPr lang="en-US" sz="1800" b="1" dirty="0" err="1" smtClean="0">
                <a:solidFill>
                  <a:srgbClr val="FD930A"/>
                </a:solidFill>
              </a:rPr>
              <a:t>Compre-ssion</a:t>
            </a:r>
            <a:r>
              <a:rPr lang="en-US" sz="1800" b="1" dirty="0" smtClean="0">
                <a:solidFill>
                  <a:srgbClr val="FD930A"/>
                </a:solidFill>
              </a:rPr>
              <a:t> (DSSC)</a:t>
            </a:r>
            <a:endParaRPr lang="en-GB" sz="1800" baseline="30000" dirty="0" smtClean="0">
              <a:solidFill>
                <a:srgbClr val="FD930A"/>
              </a:solidFill>
              <a:latin typeface="Arial" charset="0"/>
              <a:ea typeface="ＭＳ Ｐゴシック" charset="0"/>
              <a:sym typeface="Wingdings" charset="0"/>
            </a:endParaRPr>
          </a:p>
        </p:txBody>
      </p:sp>
      <p:sp>
        <p:nvSpPr>
          <p:cNvPr id="10" name="Rectangle 15"/>
          <p:cNvSpPr txBox="1">
            <a:spLocks noChangeAspect="1" noChangeArrowheads="1"/>
          </p:cNvSpPr>
          <p:nvPr/>
        </p:nvSpPr>
        <p:spPr bwMode="auto">
          <a:xfrm>
            <a:off x="6390106" y="1520239"/>
            <a:ext cx="2652294" cy="2289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0" rIns="91440" bIns="45720" numCol="1" anchor="t" anchorCtr="0" compatLnSpc="1">
            <a:prstTxWarp prst="textNoShape">
              <a:avLst/>
            </a:prstTxWarp>
          </a:bodyPr>
          <a:lstStyle>
            <a:lvl1pPr marL="298450" indent="-298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n"/>
              <a:defRPr sz="2400">
                <a:solidFill>
                  <a:schemeClr val="tx2"/>
                </a:solidFill>
                <a:latin typeface="+mn-lt"/>
                <a:ea typeface="+mn-ea"/>
                <a:cs typeface="ＭＳ Ｐゴシック" charset="-128"/>
              </a:defRPr>
            </a:lvl1pPr>
            <a:lvl2pPr marL="558800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400">
                <a:solidFill>
                  <a:schemeClr val="tx2"/>
                </a:solidFill>
                <a:latin typeface="+mn-lt"/>
                <a:ea typeface="+mn-ea"/>
              </a:defRPr>
            </a:lvl2pPr>
            <a:lvl3pPr marL="817563" indent="-2571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charset="2"/>
              <a:buChar char=""/>
              <a:defRPr sz="2400">
                <a:solidFill>
                  <a:schemeClr val="tx2"/>
                </a:solidFill>
                <a:latin typeface="+mn-lt"/>
                <a:ea typeface="+mn-ea"/>
              </a:defRPr>
            </a:lvl3pPr>
            <a:lvl4pPr marL="1077913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charset="2"/>
              <a:buChar char="§"/>
              <a:defRPr sz="2400">
                <a:solidFill>
                  <a:srgbClr val="100F2E"/>
                </a:solidFill>
                <a:latin typeface="+mn-lt"/>
                <a:ea typeface="+mn-ea"/>
              </a:defRPr>
            </a:lvl4pPr>
            <a:lvl5pPr marL="1312863" indent="-223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5pPr>
            <a:lvl6pPr marL="17700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6pPr>
            <a:lvl7pPr marL="22272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7pPr>
            <a:lvl8pPr marL="26844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8pPr>
            <a:lvl9pPr marL="31416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9pPr>
          </a:lstStyle>
          <a:p>
            <a:pPr marL="0" lvl="1" indent="0">
              <a:buClr>
                <a:schemeClr val="accent2"/>
              </a:buClr>
              <a:buSzPct val="100000"/>
              <a:buNone/>
            </a:pPr>
            <a:r>
              <a:rPr lang="en-GB" sz="1500" b="1" dirty="0" smtClean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charset="0"/>
              </a:rPr>
              <a:t>Energy Range</a:t>
            </a:r>
          </a:p>
          <a:p>
            <a:pPr marL="0" lvl="1" indent="0" algn="r">
              <a:buClr>
                <a:schemeClr val="accent2"/>
              </a:buClr>
              <a:buSzPct val="100000"/>
              <a:buNone/>
            </a:pPr>
            <a:r>
              <a:rPr lang="en-GB" sz="1500" dirty="0" smtClean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charset="0"/>
              </a:rPr>
              <a:t>0.5 – 6 (25) </a:t>
            </a:r>
            <a:r>
              <a:rPr lang="en-GB" sz="1500" dirty="0" err="1" smtClean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charset="0"/>
              </a:rPr>
              <a:t>keV</a:t>
            </a:r>
            <a:endParaRPr lang="en-GB" sz="1500" dirty="0" smtClean="0">
              <a:solidFill>
                <a:srgbClr val="372167"/>
              </a:solidFill>
              <a:latin typeface="Arial" charset="0"/>
              <a:ea typeface="ＭＳ Ｐゴシック" charset="0"/>
              <a:sym typeface="Wingdings" charset="0"/>
            </a:endParaRPr>
          </a:p>
          <a:p>
            <a:pPr marL="0" lvl="1" indent="0">
              <a:buClr>
                <a:schemeClr val="accent2"/>
              </a:buClr>
              <a:buSzPct val="100000"/>
              <a:buNone/>
            </a:pPr>
            <a:r>
              <a:rPr lang="en-GB" sz="1500" b="1" dirty="0" smtClean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charset="0"/>
              </a:rPr>
              <a:t>Dynamic Range</a:t>
            </a:r>
          </a:p>
          <a:p>
            <a:pPr marL="0" lvl="1" indent="0" algn="r">
              <a:buClr>
                <a:schemeClr val="accent2"/>
              </a:buClr>
              <a:buSzPct val="100000"/>
              <a:buNone/>
            </a:pPr>
            <a:r>
              <a:rPr lang="en-GB" sz="1400" dirty="0" smtClean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charset="0"/>
              </a:rPr>
              <a:t>6000 </a:t>
            </a:r>
            <a:r>
              <a:rPr lang="en-GB" sz="1400" dirty="0" err="1" smtClean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charset="0"/>
              </a:rPr>
              <a:t>ph</a:t>
            </a:r>
            <a:r>
              <a:rPr lang="en-GB" sz="1400" dirty="0" smtClean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charset="0"/>
              </a:rPr>
              <a:t>/</a:t>
            </a:r>
            <a:r>
              <a:rPr lang="en-GB" sz="1400" dirty="0" err="1" smtClean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charset="0"/>
              </a:rPr>
              <a:t>px</a:t>
            </a:r>
            <a:r>
              <a:rPr lang="en-GB" sz="1400" dirty="0" smtClean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charset="0"/>
              </a:rPr>
              <a:t>/pulse@1 </a:t>
            </a:r>
            <a:r>
              <a:rPr lang="en-GB" sz="1400" dirty="0" err="1" smtClean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charset="0"/>
              </a:rPr>
              <a:t>keV</a:t>
            </a:r>
            <a:endParaRPr lang="en-GB" sz="1400" dirty="0" smtClean="0">
              <a:solidFill>
                <a:srgbClr val="372167"/>
              </a:solidFill>
              <a:latin typeface="Arial" charset="0"/>
              <a:ea typeface="ＭＳ Ｐゴシック" charset="0"/>
              <a:sym typeface="Wingdings" charset="0"/>
            </a:endParaRPr>
          </a:p>
          <a:p>
            <a:pPr marL="0" lvl="1" indent="0">
              <a:buClr>
                <a:schemeClr val="accent2"/>
              </a:buClr>
              <a:buSzPct val="100000"/>
              <a:buNone/>
            </a:pPr>
            <a:r>
              <a:rPr lang="en-GB" sz="1500" b="1" dirty="0" smtClean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charset="0"/>
              </a:rPr>
              <a:t>Single Photon Sens.</a:t>
            </a:r>
          </a:p>
          <a:p>
            <a:pPr marL="0" lvl="1" indent="0" algn="r">
              <a:buClr>
                <a:schemeClr val="accent2"/>
              </a:buClr>
              <a:buSzPct val="100000"/>
              <a:buNone/>
            </a:pPr>
            <a:r>
              <a:rPr lang="en-GB" sz="1500" dirty="0" smtClean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charset="0"/>
              </a:rPr>
              <a:t>Yes</a:t>
            </a:r>
          </a:p>
          <a:p>
            <a:pPr marL="0" lvl="1" indent="0">
              <a:buClr>
                <a:schemeClr val="accent2"/>
              </a:buClr>
              <a:buSzPct val="100000"/>
              <a:buNone/>
            </a:pPr>
            <a:r>
              <a:rPr lang="en-GB" sz="1500" b="1" dirty="0" smtClean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charset="0"/>
              </a:rPr>
              <a:t>Memory</a:t>
            </a:r>
            <a:r>
              <a:rPr lang="en-GB" sz="1500" dirty="0" smtClean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charset="0"/>
              </a:rPr>
              <a:t>         </a:t>
            </a:r>
            <a:r>
              <a:rPr lang="en-GB" sz="1500" dirty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≈</a:t>
            </a:r>
            <a:r>
              <a:rPr lang="en-GB" sz="1500" dirty="0" smtClean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charset="0"/>
              </a:rPr>
              <a:t>800 images</a:t>
            </a:r>
          </a:p>
          <a:p>
            <a:pPr marL="0" lvl="1" indent="0">
              <a:buClr>
                <a:schemeClr val="accent2"/>
              </a:buClr>
              <a:buSzPct val="100000"/>
              <a:buNone/>
            </a:pPr>
            <a:r>
              <a:rPr lang="en-GB" sz="1500" b="1" dirty="0" smtClean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charset="0"/>
              </a:rPr>
              <a:t>Pixel Size </a:t>
            </a:r>
            <a:r>
              <a:rPr lang="en-GB" sz="1500" dirty="0" smtClean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charset="0"/>
              </a:rPr>
              <a:t>    </a:t>
            </a:r>
            <a:r>
              <a:rPr lang="en-GB" sz="15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236×236 μm</a:t>
            </a:r>
            <a:r>
              <a:rPr lang="en-GB" sz="1500" baseline="300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2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1093788" y="541338"/>
            <a:ext cx="7283450" cy="481012"/>
          </a:xfrm>
        </p:spPr>
        <p:txBody>
          <a:bodyPr/>
          <a:lstStyle/>
          <a:p>
            <a:r>
              <a:rPr lang="en-US" dirty="0" smtClean="0"/>
              <a:t>Detectors for Day One Operation at XFEL.EU</a:t>
            </a:r>
            <a:endParaRPr lang="en-US" dirty="0"/>
          </a:p>
        </p:txBody>
      </p:sp>
      <p:sp>
        <p:nvSpPr>
          <p:cNvPr id="13" name="Rectangle 15"/>
          <p:cNvSpPr txBox="1">
            <a:spLocks noChangeAspect="1" noChangeArrowheads="1"/>
          </p:cNvSpPr>
          <p:nvPr/>
        </p:nvSpPr>
        <p:spPr bwMode="auto">
          <a:xfrm>
            <a:off x="-133680" y="3779506"/>
            <a:ext cx="4585368" cy="3174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0" rIns="91440" bIns="45720" numCol="1" anchor="t" anchorCtr="0" compatLnSpc="1">
            <a:prstTxWarp prst="textNoShape">
              <a:avLst/>
            </a:prstTxWarp>
          </a:bodyPr>
          <a:lstStyle>
            <a:lvl1pPr marL="298450" indent="-298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n"/>
              <a:defRPr sz="2400">
                <a:solidFill>
                  <a:schemeClr val="tx2"/>
                </a:solidFill>
                <a:latin typeface="+mn-lt"/>
                <a:ea typeface="+mn-ea"/>
                <a:cs typeface="ＭＳ Ｐゴシック" charset="-128"/>
              </a:defRPr>
            </a:lvl1pPr>
            <a:lvl2pPr marL="558800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400">
                <a:solidFill>
                  <a:schemeClr val="tx2"/>
                </a:solidFill>
                <a:latin typeface="+mn-lt"/>
                <a:ea typeface="+mn-ea"/>
              </a:defRPr>
            </a:lvl2pPr>
            <a:lvl3pPr marL="817563" indent="-2571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charset="2"/>
              <a:buChar char=""/>
              <a:defRPr sz="2400">
                <a:solidFill>
                  <a:schemeClr val="tx2"/>
                </a:solidFill>
                <a:latin typeface="+mn-lt"/>
                <a:ea typeface="+mn-ea"/>
              </a:defRPr>
            </a:lvl3pPr>
            <a:lvl4pPr marL="1077913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charset="2"/>
              <a:buChar char="§"/>
              <a:defRPr sz="2400">
                <a:solidFill>
                  <a:srgbClr val="100F2E"/>
                </a:solidFill>
                <a:latin typeface="+mn-lt"/>
                <a:ea typeface="+mn-ea"/>
              </a:defRPr>
            </a:lvl4pPr>
            <a:lvl5pPr marL="1312863" indent="-223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5pPr>
            <a:lvl6pPr marL="17700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6pPr>
            <a:lvl7pPr marL="22272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7pPr>
            <a:lvl8pPr marL="26844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8pPr>
            <a:lvl9pPr marL="31416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9pPr>
          </a:lstStyle>
          <a:p>
            <a:pPr marL="0" indent="0">
              <a:buSzPct val="100000"/>
              <a:buNone/>
            </a:pPr>
            <a:r>
              <a:rPr lang="en-US" sz="1800" b="1" dirty="0" smtClean="0">
                <a:solidFill>
                  <a:srgbClr val="FD930A"/>
                </a:solidFill>
              </a:rPr>
              <a:t>Large Pixel Detector (LPD)</a:t>
            </a:r>
            <a:endParaRPr lang="en-GB" sz="1600" baseline="30000" dirty="0" smtClean="0">
              <a:solidFill>
                <a:srgbClr val="FD930A"/>
              </a:solidFill>
              <a:latin typeface="Arial" charset="0"/>
              <a:ea typeface="ＭＳ Ｐゴシック" charset="0"/>
              <a:sym typeface="Wingdings" charset="0"/>
            </a:endParaRPr>
          </a:p>
        </p:txBody>
      </p:sp>
      <p:sp>
        <p:nvSpPr>
          <p:cNvPr id="15" name="Rectangle 15"/>
          <p:cNvSpPr txBox="1">
            <a:spLocks noChangeAspect="1" noChangeArrowheads="1"/>
          </p:cNvSpPr>
          <p:nvPr/>
        </p:nvSpPr>
        <p:spPr bwMode="auto">
          <a:xfrm>
            <a:off x="1697790" y="4132350"/>
            <a:ext cx="2513264" cy="2271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0" rIns="91440" bIns="45720" numCol="1" anchor="t" anchorCtr="0" compatLnSpc="1">
            <a:prstTxWarp prst="textNoShape">
              <a:avLst/>
            </a:prstTxWarp>
          </a:bodyPr>
          <a:lstStyle>
            <a:lvl1pPr marL="298450" indent="-298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n"/>
              <a:defRPr sz="2400">
                <a:solidFill>
                  <a:schemeClr val="tx2"/>
                </a:solidFill>
                <a:latin typeface="+mn-lt"/>
                <a:ea typeface="+mn-ea"/>
                <a:cs typeface="ＭＳ Ｐゴシック" charset="-128"/>
              </a:defRPr>
            </a:lvl1pPr>
            <a:lvl2pPr marL="558800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400">
                <a:solidFill>
                  <a:schemeClr val="tx2"/>
                </a:solidFill>
                <a:latin typeface="+mn-lt"/>
                <a:ea typeface="+mn-ea"/>
              </a:defRPr>
            </a:lvl2pPr>
            <a:lvl3pPr marL="817563" indent="-2571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charset="2"/>
              <a:buChar char=""/>
              <a:defRPr sz="2400">
                <a:solidFill>
                  <a:schemeClr val="tx2"/>
                </a:solidFill>
                <a:latin typeface="+mn-lt"/>
                <a:ea typeface="+mn-ea"/>
              </a:defRPr>
            </a:lvl3pPr>
            <a:lvl4pPr marL="1077913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charset="2"/>
              <a:buChar char="§"/>
              <a:defRPr sz="2400">
                <a:solidFill>
                  <a:srgbClr val="100F2E"/>
                </a:solidFill>
                <a:latin typeface="+mn-lt"/>
                <a:ea typeface="+mn-ea"/>
              </a:defRPr>
            </a:lvl4pPr>
            <a:lvl5pPr marL="1312863" indent="-223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5pPr>
            <a:lvl6pPr marL="17700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6pPr>
            <a:lvl7pPr marL="22272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7pPr>
            <a:lvl8pPr marL="26844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8pPr>
            <a:lvl9pPr marL="31416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9pPr>
          </a:lstStyle>
          <a:p>
            <a:pPr marL="0" lvl="1" indent="0">
              <a:buClr>
                <a:schemeClr val="accent2"/>
              </a:buClr>
              <a:buSzPct val="100000"/>
              <a:buNone/>
            </a:pPr>
            <a:r>
              <a:rPr lang="en-GB" sz="1500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Energy Range</a:t>
            </a:r>
          </a:p>
          <a:p>
            <a:pPr marL="0" lvl="1" indent="0" algn="r">
              <a:buClr>
                <a:schemeClr val="accent2"/>
              </a:buClr>
              <a:buSzPct val="100000"/>
              <a:buNone/>
            </a:pPr>
            <a:r>
              <a:rPr lang="en-GB" sz="15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3 – 13 (25) </a:t>
            </a:r>
            <a:r>
              <a:rPr lang="en-GB" sz="1500" dirty="0" err="1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keV</a:t>
            </a:r>
            <a:endParaRPr lang="en-GB" sz="1500" dirty="0" smtClean="0">
              <a:solidFill>
                <a:schemeClr val="tx1">
                  <a:lumMod val="90000"/>
                  <a:lumOff val="10000"/>
                </a:schemeClr>
              </a:solidFill>
              <a:latin typeface="Arial" charset="0"/>
              <a:ea typeface="ＭＳ Ｐゴシック" charset="0"/>
              <a:sym typeface="Wingdings" charset="0"/>
            </a:endParaRPr>
          </a:p>
          <a:p>
            <a:pPr marL="0" lvl="1" indent="0">
              <a:buClr>
                <a:schemeClr val="accent2"/>
              </a:buClr>
              <a:buSzPct val="100000"/>
              <a:buNone/>
            </a:pPr>
            <a:r>
              <a:rPr lang="en-GB" sz="1500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Dynamic Range</a:t>
            </a:r>
          </a:p>
          <a:p>
            <a:pPr marL="0" lvl="1" indent="0" algn="r">
              <a:buClr>
                <a:schemeClr val="accent2"/>
              </a:buClr>
              <a:buSzPct val="100000"/>
              <a:buNone/>
            </a:pPr>
            <a:r>
              <a:rPr lang="en-GB" sz="15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10</a:t>
            </a:r>
            <a:r>
              <a:rPr lang="en-GB" sz="1500" baseline="300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4 </a:t>
            </a:r>
            <a:r>
              <a:rPr lang="en-GB" sz="1500" dirty="0" err="1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p</a:t>
            </a:r>
            <a:r>
              <a:rPr lang="en-GB" sz="1500" dirty="0" err="1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h</a:t>
            </a:r>
            <a:r>
              <a:rPr lang="en-GB" sz="15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/</a:t>
            </a:r>
            <a:r>
              <a:rPr lang="en-GB" sz="1500" dirty="0" err="1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px</a:t>
            </a:r>
            <a:r>
              <a:rPr lang="en-GB" sz="15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/pulse@12 </a:t>
            </a:r>
            <a:r>
              <a:rPr lang="en-GB" sz="1500" dirty="0" err="1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keV</a:t>
            </a:r>
            <a:endParaRPr lang="en-GB" sz="1500" dirty="0" smtClean="0">
              <a:solidFill>
                <a:schemeClr val="tx1">
                  <a:lumMod val="90000"/>
                  <a:lumOff val="10000"/>
                </a:schemeClr>
              </a:solidFill>
              <a:latin typeface="Arial" charset="0"/>
              <a:ea typeface="ＭＳ Ｐゴシック" charset="0"/>
              <a:sym typeface="Wingdings" charset="0"/>
            </a:endParaRPr>
          </a:p>
          <a:p>
            <a:pPr marL="0" lvl="1" indent="0">
              <a:buClr>
                <a:schemeClr val="accent2"/>
              </a:buClr>
              <a:buSzPct val="100000"/>
              <a:buNone/>
            </a:pPr>
            <a:r>
              <a:rPr lang="en-GB" sz="1500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Single Photon Sens.</a:t>
            </a:r>
          </a:p>
          <a:p>
            <a:pPr marL="0" lvl="1" indent="0" algn="r">
              <a:buClr>
                <a:schemeClr val="accent2"/>
              </a:buClr>
              <a:buSzPct val="100000"/>
              <a:buNone/>
            </a:pPr>
            <a:r>
              <a:rPr lang="en-GB" sz="15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Yes</a:t>
            </a:r>
          </a:p>
          <a:p>
            <a:pPr marL="0" lvl="1" indent="0">
              <a:buClr>
                <a:schemeClr val="accent2"/>
              </a:buClr>
              <a:buSzPct val="100000"/>
              <a:buNone/>
            </a:pPr>
            <a:r>
              <a:rPr lang="en-GB" sz="1500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Memory</a:t>
            </a:r>
            <a:r>
              <a:rPr lang="en-GB" sz="1500" dirty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      </a:t>
            </a:r>
            <a:r>
              <a:rPr lang="en-GB" sz="15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≈</a:t>
            </a:r>
            <a:r>
              <a:rPr lang="en-GB" sz="1500" dirty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512 </a:t>
            </a:r>
            <a:r>
              <a:rPr lang="en-GB" sz="15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images</a:t>
            </a:r>
          </a:p>
          <a:p>
            <a:pPr marL="0" lvl="1" indent="0">
              <a:buClr>
                <a:schemeClr val="accent2"/>
              </a:buClr>
              <a:buSzPct val="100000"/>
              <a:buNone/>
            </a:pPr>
            <a:r>
              <a:rPr lang="en-GB" sz="1500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Pixel Size</a:t>
            </a:r>
            <a:r>
              <a:rPr lang="en-GB" sz="15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  500×500 μm</a:t>
            </a:r>
            <a:r>
              <a:rPr lang="en-GB" sz="1500" baseline="300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2</a:t>
            </a:r>
          </a:p>
        </p:txBody>
      </p:sp>
      <p:sp>
        <p:nvSpPr>
          <p:cNvPr id="16" name="Rectangle 15"/>
          <p:cNvSpPr txBox="1">
            <a:spLocks noChangeAspect="1" noChangeArrowheads="1"/>
          </p:cNvSpPr>
          <p:nvPr/>
        </p:nvSpPr>
        <p:spPr bwMode="auto">
          <a:xfrm>
            <a:off x="4343065" y="3779506"/>
            <a:ext cx="4379491" cy="30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0" rIns="91440" bIns="45720" numCol="1" anchor="t" anchorCtr="0" compatLnSpc="1">
            <a:prstTxWarp prst="textNoShape">
              <a:avLst/>
            </a:prstTxWarp>
          </a:bodyPr>
          <a:lstStyle>
            <a:lvl1pPr marL="298450" indent="-298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n"/>
              <a:defRPr sz="2400">
                <a:solidFill>
                  <a:schemeClr val="tx2"/>
                </a:solidFill>
                <a:latin typeface="+mn-lt"/>
                <a:ea typeface="+mn-ea"/>
                <a:cs typeface="ＭＳ Ｐゴシック" charset="-128"/>
              </a:defRPr>
            </a:lvl1pPr>
            <a:lvl2pPr marL="558800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400">
                <a:solidFill>
                  <a:schemeClr val="tx2"/>
                </a:solidFill>
                <a:latin typeface="+mn-lt"/>
                <a:ea typeface="+mn-ea"/>
              </a:defRPr>
            </a:lvl2pPr>
            <a:lvl3pPr marL="817563" indent="-2571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charset="2"/>
              <a:buChar char=""/>
              <a:defRPr sz="2400">
                <a:solidFill>
                  <a:schemeClr val="tx2"/>
                </a:solidFill>
                <a:latin typeface="+mn-lt"/>
                <a:ea typeface="+mn-ea"/>
              </a:defRPr>
            </a:lvl3pPr>
            <a:lvl4pPr marL="1077913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charset="2"/>
              <a:buChar char="§"/>
              <a:defRPr sz="2400">
                <a:solidFill>
                  <a:srgbClr val="100F2E"/>
                </a:solidFill>
                <a:latin typeface="+mn-lt"/>
                <a:ea typeface="+mn-ea"/>
              </a:defRPr>
            </a:lvl4pPr>
            <a:lvl5pPr marL="1312863" indent="-223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5pPr>
            <a:lvl6pPr marL="17700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6pPr>
            <a:lvl7pPr marL="22272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7pPr>
            <a:lvl8pPr marL="26844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8pPr>
            <a:lvl9pPr marL="31416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9pPr>
          </a:lstStyle>
          <a:p>
            <a:pPr marL="0" indent="0">
              <a:buSzPct val="100000"/>
              <a:buNone/>
            </a:pPr>
            <a:r>
              <a:rPr lang="en-US" sz="1800" b="1" dirty="0" smtClean="0">
                <a:solidFill>
                  <a:srgbClr val="FD930A"/>
                </a:solidFill>
              </a:rPr>
              <a:t>Other Detectors</a:t>
            </a:r>
            <a:endParaRPr lang="en-GB" sz="1600" baseline="30000" dirty="0" smtClean="0">
              <a:solidFill>
                <a:srgbClr val="FD930A"/>
              </a:solidFill>
              <a:latin typeface="Arial" charset="0"/>
              <a:ea typeface="ＭＳ Ｐゴシック" charset="0"/>
              <a:sym typeface="Wingdings" charset="0"/>
            </a:endParaRPr>
          </a:p>
        </p:txBody>
      </p:sp>
      <p:sp>
        <p:nvSpPr>
          <p:cNvPr id="17" name="Rectangle 15"/>
          <p:cNvSpPr txBox="1">
            <a:spLocks noChangeAspect="1" noChangeArrowheads="1"/>
          </p:cNvSpPr>
          <p:nvPr/>
        </p:nvSpPr>
        <p:spPr bwMode="auto">
          <a:xfrm>
            <a:off x="4318001" y="4151065"/>
            <a:ext cx="4678946" cy="2271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0" rIns="91440" bIns="45720" numCol="1" anchor="t" anchorCtr="0" compatLnSpc="1">
            <a:prstTxWarp prst="textNoShape">
              <a:avLst/>
            </a:prstTxWarp>
          </a:bodyPr>
          <a:lstStyle>
            <a:lvl1pPr marL="298450" indent="-298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n"/>
              <a:defRPr sz="2400">
                <a:solidFill>
                  <a:schemeClr val="tx2"/>
                </a:solidFill>
                <a:latin typeface="+mn-lt"/>
                <a:ea typeface="+mn-ea"/>
                <a:cs typeface="ＭＳ Ｐゴシック" charset="-128"/>
              </a:defRPr>
            </a:lvl1pPr>
            <a:lvl2pPr marL="558800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400">
                <a:solidFill>
                  <a:schemeClr val="tx2"/>
                </a:solidFill>
                <a:latin typeface="+mn-lt"/>
                <a:ea typeface="+mn-ea"/>
              </a:defRPr>
            </a:lvl2pPr>
            <a:lvl3pPr marL="817563" indent="-2571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charset="2"/>
              <a:buChar char=""/>
              <a:defRPr sz="2400">
                <a:solidFill>
                  <a:schemeClr val="tx2"/>
                </a:solidFill>
                <a:latin typeface="+mn-lt"/>
                <a:ea typeface="+mn-ea"/>
              </a:defRPr>
            </a:lvl3pPr>
            <a:lvl4pPr marL="1077913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charset="2"/>
              <a:buChar char="§"/>
              <a:defRPr sz="2400">
                <a:solidFill>
                  <a:srgbClr val="100F2E"/>
                </a:solidFill>
                <a:latin typeface="+mn-lt"/>
                <a:ea typeface="+mn-ea"/>
              </a:defRPr>
            </a:lvl4pPr>
            <a:lvl5pPr marL="1312863" indent="-223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5pPr>
            <a:lvl6pPr marL="17700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6pPr>
            <a:lvl7pPr marL="22272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7pPr>
            <a:lvl8pPr marL="26844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8pPr>
            <a:lvl9pPr marL="31416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9pPr>
          </a:lstStyle>
          <a:p>
            <a:pPr marL="285750" lvl="1" indent="-285750">
              <a:buClr>
                <a:schemeClr val="accent2"/>
              </a:buClr>
              <a:buSzPct val="100000"/>
            </a:pPr>
            <a:r>
              <a:rPr lang="en-GB" sz="18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1D detectors for high repetition rate applications</a:t>
            </a:r>
          </a:p>
          <a:p>
            <a:pPr marL="285750" lvl="1" indent="-285750">
              <a:buClr>
                <a:schemeClr val="accent2"/>
              </a:buClr>
              <a:buSzPct val="100000"/>
            </a:pPr>
            <a:r>
              <a:rPr lang="en-GB" sz="18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Small area, low repetition rate, low energy 2D detectors</a:t>
            </a:r>
          </a:p>
          <a:p>
            <a:pPr marL="285750" lvl="1" indent="-285750">
              <a:buClr>
                <a:schemeClr val="accent2"/>
              </a:buClr>
              <a:buSzPct val="100000"/>
            </a:pPr>
            <a:r>
              <a:rPr lang="en-GB" sz="18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CCDs for low speed imaging</a:t>
            </a:r>
          </a:p>
          <a:p>
            <a:pPr marL="285750" lvl="1" indent="-285750">
              <a:buClr>
                <a:schemeClr val="accent2"/>
              </a:buClr>
              <a:buSzPct val="100000"/>
            </a:pPr>
            <a:r>
              <a:rPr lang="en-GB" sz="18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Point like detectors for veto applications</a:t>
            </a:r>
          </a:p>
        </p:txBody>
      </p:sp>
      <p:sp>
        <p:nvSpPr>
          <p:cNvPr id="19" name="Slide Number Placeholder 3"/>
          <p:cNvSpPr txBox="1">
            <a:spLocks/>
          </p:cNvSpPr>
          <p:nvPr/>
        </p:nvSpPr>
        <p:spPr bwMode="auto">
          <a:xfrm>
            <a:off x="8442325" y="114300"/>
            <a:ext cx="576263" cy="91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4000" tIns="45720" rIns="54000" bIns="18000" numCol="1" anchor="b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 sz="900" b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fld id="{6F024603-50EC-45A7-88E9-780BAF159FCE}" type="slidenum">
              <a:rPr lang="en-GB" sz="1000" smtClean="0">
                <a:solidFill>
                  <a:schemeClr val="bg1"/>
                </a:solidFill>
              </a:rPr>
              <a:pPr/>
              <a:t>27</a:t>
            </a:fld>
            <a:endParaRPr lang="en-GB" sz="1000">
              <a:solidFill>
                <a:schemeClr val="bg1"/>
              </a:solidFill>
            </a:endParaRPr>
          </a:p>
        </p:txBody>
      </p:sp>
      <p:grpSp>
        <p:nvGrpSpPr>
          <p:cNvPr id="29" name="Group 28"/>
          <p:cNvGrpSpPr>
            <a:grpSpLocks noChangeAspect="1"/>
          </p:cNvGrpSpPr>
          <p:nvPr/>
        </p:nvGrpSpPr>
        <p:grpSpPr>
          <a:xfrm>
            <a:off x="8283611" y="1274951"/>
            <a:ext cx="683684" cy="486000"/>
            <a:chOff x="3481136" y="1310106"/>
            <a:chExt cx="704964" cy="486613"/>
          </a:xfrm>
        </p:grpSpPr>
        <p:sp>
          <p:nvSpPr>
            <p:cNvPr id="30" name="Explosion 2 29"/>
            <p:cNvSpPr/>
            <p:nvPr/>
          </p:nvSpPr>
          <p:spPr bwMode="auto">
            <a:xfrm>
              <a:off x="3481136" y="1310106"/>
              <a:ext cx="704964" cy="486613"/>
            </a:xfrm>
            <a:prstGeom prst="irregularSeal2">
              <a:avLst/>
            </a:prstGeom>
            <a:solidFill>
              <a:srgbClr val="FFD72E"/>
            </a:solidFill>
            <a:ln>
              <a:solidFill>
                <a:schemeClr val="tx1">
                  <a:lumMod val="90000"/>
                  <a:lumOff val="10000"/>
                </a:schemeClr>
              </a:solidFill>
              <a:headEnd type="none" w="med" len="med"/>
              <a:tailEnd type="none" w="med" len="med"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None/>
                <a:tabLst/>
              </a:pPr>
              <a:endPara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561563" y="1463440"/>
              <a:ext cx="500961" cy="187881"/>
            </a:xfrm>
            <a:prstGeom prst="rect">
              <a:avLst/>
            </a:prstGeom>
            <a:noFill/>
            <a:scene3d>
              <a:camera prst="orthographicFront">
                <a:rot lat="0" lon="0" rev="1500000"/>
              </a:camera>
              <a:lightRig rig="threePt" dir="t"/>
            </a:scene3d>
          </p:spPr>
          <p:txBody>
            <a:bodyPr wrap="square" rtlCol="0">
              <a:spAutoFit/>
            </a:bodyPr>
            <a:lstStyle/>
            <a:p>
              <a:pPr algn="ctr">
                <a:buNone/>
              </a:pPr>
              <a:r>
                <a:rPr lang="en-US" sz="600" b="1" dirty="0" smtClean="0">
                  <a:solidFill>
                    <a:srgbClr val="FF0000"/>
                  </a:solidFill>
                </a:rPr>
                <a:t>4.5 MHz</a:t>
              </a:r>
              <a:endParaRPr lang="en-US" sz="6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35" name="Group 34"/>
          <p:cNvGrpSpPr>
            <a:grpSpLocks noChangeAspect="1"/>
          </p:cNvGrpSpPr>
          <p:nvPr/>
        </p:nvGrpSpPr>
        <p:grpSpPr>
          <a:xfrm>
            <a:off x="3457611" y="3757801"/>
            <a:ext cx="683684" cy="486000"/>
            <a:chOff x="3481136" y="1310106"/>
            <a:chExt cx="704964" cy="486613"/>
          </a:xfrm>
        </p:grpSpPr>
        <p:sp>
          <p:nvSpPr>
            <p:cNvPr id="36" name="Explosion 2 35"/>
            <p:cNvSpPr/>
            <p:nvPr/>
          </p:nvSpPr>
          <p:spPr bwMode="auto">
            <a:xfrm>
              <a:off x="3481136" y="1310106"/>
              <a:ext cx="704964" cy="486613"/>
            </a:xfrm>
            <a:prstGeom prst="irregularSeal2">
              <a:avLst/>
            </a:prstGeom>
            <a:solidFill>
              <a:srgbClr val="FFD72E"/>
            </a:solidFill>
            <a:ln>
              <a:solidFill>
                <a:schemeClr val="tx1">
                  <a:lumMod val="90000"/>
                  <a:lumOff val="10000"/>
                </a:schemeClr>
              </a:solidFill>
              <a:headEnd type="none" w="med" len="med"/>
              <a:tailEnd type="none" w="med" len="med"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None/>
                <a:tabLst/>
              </a:pPr>
              <a:endPara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3561563" y="1463440"/>
              <a:ext cx="500961" cy="187881"/>
            </a:xfrm>
            <a:prstGeom prst="rect">
              <a:avLst/>
            </a:prstGeom>
            <a:noFill/>
            <a:scene3d>
              <a:camera prst="orthographicFront">
                <a:rot lat="0" lon="0" rev="1500000"/>
              </a:camera>
              <a:lightRig rig="threePt" dir="t"/>
            </a:scene3d>
          </p:spPr>
          <p:txBody>
            <a:bodyPr wrap="square" rtlCol="0">
              <a:spAutoFit/>
            </a:bodyPr>
            <a:lstStyle/>
            <a:p>
              <a:pPr algn="ctr">
                <a:buNone/>
              </a:pPr>
              <a:r>
                <a:rPr lang="en-US" sz="600" b="1" dirty="0" smtClean="0">
                  <a:solidFill>
                    <a:srgbClr val="FF0000"/>
                  </a:solidFill>
                </a:rPr>
                <a:t>4.5 MHz</a:t>
              </a:r>
              <a:endParaRPr lang="en-US" sz="6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32" name="Group 31"/>
          <p:cNvGrpSpPr>
            <a:grpSpLocks noChangeAspect="1"/>
          </p:cNvGrpSpPr>
          <p:nvPr/>
        </p:nvGrpSpPr>
        <p:grpSpPr>
          <a:xfrm>
            <a:off x="3483011" y="1313051"/>
            <a:ext cx="683684" cy="486000"/>
            <a:chOff x="3481136" y="1310106"/>
            <a:chExt cx="704964" cy="486613"/>
          </a:xfrm>
        </p:grpSpPr>
        <p:sp>
          <p:nvSpPr>
            <p:cNvPr id="33" name="Explosion 2 32"/>
            <p:cNvSpPr/>
            <p:nvPr/>
          </p:nvSpPr>
          <p:spPr bwMode="auto">
            <a:xfrm>
              <a:off x="3481136" y="1310106"/>
              <a:ext cx="704964" cy="486613"/>
            </a:xfrm>
            <a:prstGeom prst="irregularSeal2">
              <a:avLst/>
            </a:prstGeom>
            <a:solidFill>
              <a:srgbClr val="FFD72E"/>
            </a:solidFill>
            <a:ln>
              <a:solidFill>
                <a:schemeClr val="tx1">
                  <a:lumMod val="90000"/>
                  <a:lumOff val="10000"/>
                </a:schemeClr>
              </a:solidFill>
              <a:headEnd type="none" w="med" len="med"/>
              <a:tailEnd type="none" w="med" len="med"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None/>
                <a:tabLst/>
              </a:pPr>
              <a:endPara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3561563" y="1463440"/>
              <a:ext cx="500961" cy="187881"/>
            </a:xfrm>
            <a:prstGeom prst="rect">
              <a:avLst/>
            </a:prstGeom>
            <a:noFill/>
            <a:scene3d>
              <a:camera prst="orthographicFront">
                <a:rot lat="0" lon="0" rev="1500000"/>
              </a:camera>
              <a:lightRig rig="threePt" dir="t"/>
            </a:scene3d>
          </p:spPr>
          <p:txBody>
            <a:bodyPr wrap="square" rtlCol="0">
              <a:spAutoFit/>
            </a:bodyPr>
            <a:lstStyle/>
            <a:p>
              <a:pPr algn="ctr">
                <a:buNone/>
              </a:pPr>
              <a:r>
                <a:rPr lang="en-US" sz="600" b="1" dirty="0" smtClean="0">
                  <a:solidFill>
                    <a:srgbClr val="FF0000"/>
                  </a:solidFill>
                </a:rPr>
                <a:t>4.5 MHz</a:t>
              </a:r>
              <a:endParaRPr lang="en-US" sz="600" b="1" dirty="0">
                <a:solidFill>
                  <a:srgbClr val="FF0000"/>
                </a:solidFill>
              </a:endParaRPr>
            </a:p>
          </p:txBody>
        </p:sp>
      </p:grpSp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4222" y="1647897"/>
            <a:ext cx="1929787" cy="1797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24" descr="LPD-MPx-Detector-Drawing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27" y="4001199"/>
            <a:ext cx="1790821" cy="1831129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31903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7F17373-7C45-4563-BAB1-D7F59A214E86}" type="slidenum">
              <a:rPr lang="en-GB" smtClean="0"/>
              <a:pPr>
                <a:defRPr/>
              </a:pPr>
              <a:t>28</a:t>
            </a:fld>
            <a:endParaRPr lang="en-GB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093788" y="541338"/>
            <a:ext cx="7283450" cy="481012"/>
          </a:xfrm>
        </p:spPr>
        <p:txBody>
          <a:bodyPr/>
          <a:lstStyle/>
          <a:p>
            <a:r>
              <a:rPr lang="en-US" dirty="0" smtClean="0"/>
              <a:t>AGIPD – Gain Switching Concept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059" y="1142253"/>
            <a:ext cx="8873544" cy="28575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711" y="4242548"/>
            <a:ext cx="4061760" cy="210752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43294" y="4019924"/>
            <a:ext cx="4731594" cy="2452255"/>
          </a:xfrm>
          <a:prstGeom prst="rect">
            <a:avLst/>
          </a:prstGeom>
        </p:spPr>
      </p:pic>
      <p:sp>
        <p:nvSpPr>
          <p:cNvPr id="7" name="Rectangle 15"/>
          <p:cNvSpPr txBox="1">
            <a:spLocks noChangeAspect="1" noChangeArrowheads="1"/>
          </p:cNvSpPr>
          <p:nvPr/>
        </p:nvSpPr>
        <p:spPr bwMode="auto">
          <a:xfrm>
            <a:off x="179294" y="4032080"/>
            <a:ext cx="3839882" cy="390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0" rIns="91440" bIns="45720" numCol="1" anchor="t" anchorCtr="0" compatLnSpc="1">
            <a:prstTxWarp prst="textNoShape">
              <a:avLst/>
            </a:prstTxWarp>
          </a:bodyPr>
          <a:lstStyle>
            <a:lvl1pPr marL="298450" indent="-298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n"/>
              <a:defRPr sz="2400">
                <a:solidFill>
                  <a:schemeClr val="tx2"/>
                </a:solidFill>
                <a:latin typeface="+mn-lt"/>
                <a:ea typeface="+mn-ea"/>
                <a:cs typeface="ＭＳ Ｐゴシック" charset="-128"/>
              </a:defRPr>
            </a:lvl1pPr>
            <a:lvl2pPr marL="558800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400">
                <a:solidFill>
                  <a:schemeClr val="tx2"/>
                </a:solidFill>
                <a:latin typeface="+mn-lt"/>
                <a:ea typeface="+mn-ea"/>
              </a:defRPr>
            </a:lvl2pPr>
            <a:lvl3pPr marL="817563" indent="-2571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charset="2"/>
              <a:buChar char=""/>
              <a:defRPr sz="2400">
                <a:solidFill>
                  <a:schemeClr val="tx2"/>
                </a:solidFill>
                <a:latin typeface="+mn-lt"/>
                <a:ea typeface="+mn-ea"/>
              </a:defRPr>
            </a:lvl3pPr>
            <a:lvl4pPr marL="1077913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charset="2"/>
              <a:buChar char="§"/>
              <a:defRPr sz="2400">
                <a:solidFill>
                  <a:srgbClr val="100F2E"/>
                </a:solidFill>
                <a:latin typeface="+mn-lt"/>
                <a:ea typeface="+mn-ea"/>
              </a:defRPr>
            </a:lvl4pPr>
            <a:lvl5pPr marL="1312863" indent="-223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5pPr>
            <a:lvl6pPr marL="17700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6pPr>
            <a:lvl7pPr marL="22272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7pPr>
            <a:lvl8pPr marL="26844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8pPr>
            <a:lvl9pPr marL="31416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buSzPct val="100000"/>
              <a:buNone/>
            </a:pPr>
            <a:r>
              <a:rPr lang="en-US" sz="1800" b="1" dirty="0" smtClean="0">
                <a:solidFill>
                  <a:srgbClr val="FD930A"/>
                </a:solidFill>
              </a:rPr>
              <a:t>Gain Switching</a:t>
            </a:r>
            <a:endParaRPr lang="en-GB" sz="1600" baseline="30000" dirty="0" smtClean="0">
              <a:solidFill>
                <a:srgbClr val="FD930A"/>
              </a:solidFill>
              <a:latin typeface="Arial" charset="0"/>
              <a:ea typeface="ＭＳ Ｐゴシック" charset="0"/>
              <a:sym typeface="Wingdings" charset="0"/>
            </a:endParaRPr>
          </a:p>
        </p:txBody>
      </p:sp>
      <p:sp>
        <p:nvSpPr>
          <p:cNvPr id="8" name="Rectangle 15"/>
          <p:cNvSpPr txBox="1">
            <a:spLocks noChangeAspect="1" noChangeArrowheads="1"/>
          </p:cNvSpPr>
          <p:nvPr/>
        </p:nvSpPr>
        <p:spPr bwMode="auto">
          <a:xfrm>
            <a:off x="4437529" y="4035067"/>
            <a:ext cx="4362823" cy="444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0" rIns="91440" bIns="45720" numCol="1" anchor="t" anchorCtr="0" compatLnSpc="1">
            <a:prstTxWarp prst="textNoShape">
              <a:avLst/>
            </a:prstTxWarp>
          </a:bodyPr>
          <a:lstStyle>
            <a:lvl1pPr marL="298450" indent="-298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n"/>
              <a:defRPr sz="2400">
                <a:solidFill>
                  <a:schemeClr val="tx2"/>
                </a:solidFill>
                <a:latin typeface="+mn-lt"/>
                <a:ea typeface="+mn-ea"/>
                <a:cs typeface="ＭＳ Ｐゴシック" charset="-128"/>
              </a:defRPr>
            </a:lvl1pPr>
            <a:lvl2pPr marL="558800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400">
                <a:solidFill>
                  <a:schemeClr val="tx2"/>
                </a:solidFill>
                <a:latin typeface="+mn-lt"/>
                <a:ea typeface="+mn-ea"/>
              </a:defRPr>
            </a:lvl2pPr>
            <a:lvl3pPr marL="817563" indent="-2571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charset="2"/>
              <a:buChar char=""/>
              <a:defRPr sz="2400">
                <a:solidFill>
                  <a:schemeClr val="tx2"/>
                </a:solidFill>
                <a:latin typeface="+mn-lt"/>
                <a:ea typeface="+mn-ea"/>
              </a:defRPr>
            </a:lvl3pPr>
            <a:lvl4pPr marL="1077913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charset="2"/>
              <a:buChar char="§"/>
              <a:defRPr sz="2400">
                <a:solidFill>
                  <a:srgbClr val="100F2E"/>
                </a:solidFill>
                <a:latin typeface="+mn-lt"/>
                <a:ea typeface="+mn-ea"/>
              </a:defRPr>
            </a:lvl4pPr>
            <a:lvl5pPr marL="1312863" indent="-223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5pPr>
            <a:lvl6pPr marL="17700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6pPr>
            <a:lvl7pPr marL="22272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7pPr>
            <a:lvl8pPr marL="26844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8pPr>
            <a:lvl9pPr marL="31416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buSzPct val="100000"/>
              <a:buNone/>
            </a:pPr>
            <a:r>
              <a:rPr lang="en-US" sz="1800" b="1" dirty="0" smtClean="0">
                <a:solidFill>
                  <a:srgbClr val="FD930A"/>
                </a:solidFill>
              </a:rPr>
              <a:t>Gain Linearity</a:t>
            </a:r>
            <a:endParaRPr lang="en-GB" sz="1600" baseline="30000" dirty="0" smtClean="0">
              <a:solidFill>
                <a:srgbClr val="FD930A"/>
              </a:solidFill>
              <a:latin typeface="Arial" charset="0"/>
              <a:ea typeface="ＭＳ Ｐゴシック" charset="0"/>
              <a:sym typeface="Wingdings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882" y="4297829"/>
            <a:ext cx="214685" cy="2053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8976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7F17373-7C45-4563-BAB1-D7F59A214E86}" type="slidenum">
              <a:rPr lang="en-GB" smtClean="0"/>
              <a:pPr>
                <a:defRPr/>
              </a:pPr>
              <a:t>29</a:t>
            </a:fld>
            <a:endParaRPr lang="en-GB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093788" y="541338"/>
            <a:ext cx="7283450" cy="481012"/>
          </a:xfrm>
        </p:spPr>
        <p:txBody>
          <a:bodyPr/>
          <a:lstStyle/>
          <a:p>
            <a:r>
              <a:rPr lang="en-US" dirty="0" smtClean="0"/>
              <a:t>Large Pixel Detector – Pixel Cell and ASIC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793" y="1041410"/>
            <a:ext cx="8908677" cy="2927850"/>
          </a:xfrm>
          <a:prstGeom prst="rect">
            <a:avLst/>
          </a:prstGeom>
        </p:spPr>
      </p:pic>
      <p:sp>
        <p:nvSpPr>
          <p:cNvPr id="5" name="Content Placeholder 9"/>
          <p:cNvSpPr>
            <a:spLocks noGrp="1"/>
          </p:cNvSpPr>
          <p:nvPr>
            <p:ph idx="1"/>
          </p:nvPr>
        </p:nvSpPr>
        <p:spPr>
          <a:xfrm>
            <a:off x="-194037" y="3935836"/>
            <a:ext cx="4833289" cy="2569262"/>
          </a:xfrm>
        </p:spPr>
        <p:txBody>
          <a:bodyPr/>
          <a:lstStyle/>
          <a:p>
            <a:pPr marL="39687" indent="0" eaLnBrk="1" hangingPunct="1">
              <a:buNone/>
            </a:pPr>
            <a:r>
              <a:rPr lang="de-DE" sz="2100" b="1" dirty="0" smtClean="0">
                <a:solidFill>
                  <a:srgbClr val="FD930A"/>
                </a:solidFill>
                <a:sym typeface="Wingdings" charset="0"/>
              </a:rPr>
              <a:t>LPD ASIC V2</a:t>
            </a:r>
            <a:endParaRPr lang="en-US" sz="2100" dirty="0" smtClean="0">
              <a:solidFill>
                <a:srgbClr val="372167"/>
              </a:solidFill>
            </a:endParaRPr>
          </a:p>
          <a:p>
            <a:pPr marL="382587" indent="-342900" eaLnBrk="1" hangingPunct="1">
              <a:buFont typeface="Arial"/>
              <a:buChar char="•"/>
            </a:pPr>
            <a:r>
              <a:rPr lang="en-US" sz="2100" dirty="0" smtClean="0">
                <a:solidFill>
                  <a:srgbClr val="372167"/>
                </a:solidFill>
              </a:rPr>
              <a:t>Adjustable </a:t>
            </a:r>
            <a:r>
              <a:rPr lang="en-US" sz="2100" dirty="0">
                <a:solidFill>
                  <a:srgbClr val="372167"/>
                </a:solidFill>
              </a:rPr>
              <a:t>d</a:t>
            </a:r>
            <a:r>
              <a:rPr lang="en-US" sz="2100" dirty="0" smtClean="0">
                <a:solidFill>
                  <a:srgbClr val="372167"/>
                </a:solidFill>
              </a:rPr>
              <a:t>ynamic </a:t>
            </a:r>
            <a:r>
              <a:rPr lang="en-US" sz="2100" dirty="0">
                <a:solidFill>
                  <a:srgbClr val="372167"/>
                </a:solidFill>
              </a:rPr>
              <a:t>r</a:t>
            </a:r>
            <a:r>
              <a:rPr lang="en-US" sz="2100" dirty="0" smtClean="0">
                <a:solidFill>
                  <a:srgbClr val="372167"/>
                </a:solidFill>
              </a:rPr>
              <a:t>ange </a:t>
            </a:r>
          </a:p>
          <a:p>
            <a:pPr marL="382587" indent="-342900" eaLnBrk="1" hangingPunct="1">
              <a:buFont typeface="Arial"/>
              <a:buChar char="•"/>
            </a:pPr>
            <a:r>
              <a:rPr lang="en-US" sz="2100" dirty="0" smtClean="0">
                <a:solidFill>
                  <a:srgbClr val="372167"/>
                </a:solidFill>
              </a:rPr>
              <a:t>3 fold multi-gain concept and  analog storage (1x,10x,100x)</a:t>
            </a:r>
          </a:p>
          <a:p>
            <a:pPr marL="382587" indent="-342900" eaLnBrk="1" hangingPunct="1">
              <a:buFont typeface="Arial"/>
              <a:buChar char="•"/>
            </a:pPr>
            <a:r>
              <a:rPr lang="en-US" sz="2100" dirty="0" smtClean="0">
                <a:solidFill>
                  <a:srgbClr val="372167"/>
                </a:solidFill>
              </a:rPr>
              <a:t>512 images memory </a:t>
            </a:r>
            <a:r>
              <a:rPr lang="en-US" sz="2100" dirty="0">
                <a:solidFill>
                  <a:srgbClr val="372167"/>
                </a:solidFill>
              </a:rPr>
              <a:t>d</a:t>
            </a:r>
            <a:r>
              <a:rPr lang="en-US" sz="2100" dirty="0" smtClean="0">
                <a:solidFill>
                  <a:srgbClr val="372167"/>
                </a:solidFill>
              </a:rPr>
              <a:t>epth with veto (trigger)</a:t>
            </a:r>
          </a:p>
          <a:p>
            <a:pPr marL="382587" indent="-342900" eaLnBrk="1" hangingPunct="1">
              <a:buFont typeface="Arial"/>
              <a:buChar char="•"/>
            </a:pPr>
            <a:r>
              <a:rPr lang="en-US" sz="2100" dirty="0" smtClean="0">
                <a:solidFill>
                  <a:srgbClr val="372167"/>
                </a:solidFill>
              </a:rPr>
              <a:t>16x 12 Bit on chip ADCs</a:t>
            </a:r>
            <a:endParaRPr lang="en-US" sz="1600" dirty="0" smtClean="0"/>
          </a:p>
          <a:p>
            <a:pPr eaLnBrk="1" hangingPunct="1"/>
            <a:endParaRPr lang="en-GB" sz="2800" dirty="0" smtClean="0"/>
          </a:p>
        </p:txBody>
      </p:sp>
      <p:pic>
        <p:nvPicPr>
          <p:cNvPr id="7" name="Picture 3" descr="\\te9files.te.rl.ac.uk\projects\XFELdocs\Pictures\4 ASIC\ASIC V2\LDP ASIC Log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7220" y="4253489"/>
            <a:ext cx="4321161" cy="1814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Shape 5"/>
          <p:cNvSpPr txBox="1"/>
          <p:nvPr/>
        </p:nvSpPr>
        <p:spPr>
          <a:xfrm>
            <a:off x="4636686" y="6171280"/>
            <a:ext cx="4374720" cy="254880"/>
          </a:xfrm>
          <a:prstGeom prst="rect">
            <a:avLst/>
          </a:prstGeom>
          <a:noFill/>
          <a:ln w="36000">
            <a:noFill/>
          </a:ln>
        </p:spPr>
        <p:txBody>
          <a:bodyPr lIns="72000" tIns="36000" rIns="72000" bIns="36000"/>
          <a:lstStyle/>
          <a:p>
            <a:pPr algn="r">
              <a:lnSpc>
                <a:spcPct val="100000"/>
              </a:lnSpc>
              <a:buNone/>
            </a:pPr>
            <a:r>
              <a:rPr lang="en-US" sz="1200" strike="noStrike" dirty="0" smtClean="0">
                <a:solidFill>
                  <a:srgbClr val="000000"/>
                </a:solidFill>
                <a:latin typeface="Arial"/>
                <a:ea typeface="Arial Unicode MS"/>
              </a:rPr>
              <a:t>Images: LPD Collaboration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702005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576" y="3175880"/>
            <a:ext cx="4871946" cy="330331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European XFEL Time Structure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7F17373-7C45-4563-BAB1-D7F59A214E86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26735" y="2473160"/>
            <a:ext cx="493294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US" sz="2200" b="1" dirty="0" smtClean="0">
                <a:solidFill>
                  <a:srgbClr val="FD930A"/>
                </a:solidFill>
              </a:rPr>
              <a:t>e</a:t>
            </a:r>
            <a:r>
              <a:rPr lang="en-US" sz="2200" b="1" baseline="30000" dirty="0" smtClean="0">
                <a:solidFill>
                  <a:srgbClr val="FD930A"/>
                </a:solidFill>
              </a:rPr>
              <a:t>-</a:t>
            </a:r>
            <a:r>
              <a:rPr lang="en-US" sz="2200" b="1" dirty="0" smtClean="0">
                <a:solidFill>
                  <a:srgbClr val="FD930A"/>
                </a:solidFill>
              </a:rPr>
              <a:t> Bunch and X-ray Pulse Structure</a:t>
            </a:r>
            <a:endParaRPr lang="en-US" sz="2200" b="1" dirty="0">
              <a:solidFill>
                <a:srgbClr val="FD930A"/>
              </a:solidFill>
            </a:endParaRPr>
          </a:p>
        </p:txBody>
      </p:sp>
      <p:sp>
        <p:nvSpPr>
          <p:cNvPr id="7" name="Rectangle 15"/>
          <p:cNvSpPr txBox="1">
            <a:spLocks noChangeAspect="1" noChangeArrowheads="1"/>
          </p:cNvSpPr>
          <p:nvPr/>
        </p:nvSpPr>
        <p:spPr bwMode="auto">
          <a:xfrm>
            <a:off x="-106947" y="1082798"/>
            <a:ext cx="9090526" cy="1457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0" rIns="91440" bIns="45720" numCol="1" anchor="t" anchorCtr="0" compatLnSpc="1">
            <a:prstTxWarp prst="textNoShape">
              <a:avLst/>
            </a:prstTxWarp>
          </a:bodyPr>
          <a:lstStyle>
            <a:lvl1pPr marL="298450" indent="-298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n"/>
              <a:defRPr sz="2400">
                <a:solidFill>
                  <a:schemeClr val="tx2"/>
                </a:solidFill>
                <a:latin typeface="+mn-lt"/>
                <a:ea typeface="+mn-ea"/>
                <a:cs typeface="ＭＳ Ｐゴシック" charset="-128"/>
              </a:defRPr>
            </a:lvl1pPr>
            <a:lvl2pPr marL="558800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400">
                <a:solidFill>
                  <a:schemeClr val="tx2"/>
                </a:solidFill>
                <a:latin typeface="+mn-lt"/>
                <a:ea typeface="+mn-ea"/>
              </a:defRPr>
            </a:lvl2pPr>
            <a:lvl3pPr marL="817563" indent="-2571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charset="2"/>
              <a:buChar char=""/>
              <a:defRPr sz="2400">
                <a:solidFill>
                  <a:schemeClr val="tx2"/>
                </a:solidFill>
                <a:latin typeface="+mn-lt"/>
                <a:ea typeface="+mn-ea"/>
              </a:defRPr>
            </a:lvl3pPr>
            <a:lvl4pPr marL="1077913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charset="2"/>
              <a:buChar char="§"/>
              <a:defRPr sz="2400">
                <a:solidFill>
                  <a:srgbClr val="100F2E"/>
                </a:solidFill>
                <a:latin typeface="+mn-lt"/>
                <a:ea typeface="+mn-ea"/>
              </a:defRPr>
            </a:lvl4pPr>
            <a:lvl5pPr marL="1312863" indent="-223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5pPr>
            <a:lvl6pPr marL="17700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6pPr>
            <a:lvl7pPr marL="22272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7pPr>
            <a:lvl8pPr marL="26844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8pPr>
            <a:lvl9pPr marL="31416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9pPr>
          </a:lstStyle>
          <a:p>
            <a:pPr marL="0" lvl="1" indent="0">
              <a:buClr>
                <a:schemeClr val="accent2"/>
              </a:buClr>
              <a:buSzPct val="150000"/>
              <a:buNone/>
            </a:pPr>
            <a:r>
              <a:rPr lang="en-GB" sz="2000" dirty="0" smtClean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panose="05000000000000000000" pitchFamily="2" charset="2"/>
              </a:rPr>
              <a:t>The European XFEL unique features poses strict constraints on detectors. </a:t>
            </a:r>
          </a:p>
          <a:p>
            <a:pPr marL="0" lvl="1" indent="0">
              <a:buClr>
                <a:schemeClr val="accent2"/>
              </a:buClr>
              <a:buSzPct val="150000"/>
              <a:buNone/>
            </a:pPr>
            <a:r>
              <a:rPr lang="en-GB" sz="2000" dirty="0" smtClean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panose="05000000000000000000" pitchFamily="2" charset="2"/>
              </a:rPr>
              <a:t>One of the main issues are the intensity and distinctive XFEL time structure. </a:t>
            </a:r>
          </a:p>
          <a:p>
            <a:pPr marL="0" lvl="1" indent="0">
              <a:buClr>
                <a:schemeClr val="accent2"/>
              </a:buClr>
              <a:buSzPct val="150000"/>
              <a:buNone/>
            </a:pPr>
            <a:r>
              <a:rPr lang="en-GB" sz="2000" dirty="0" smtClean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panose="05000000000000000000" pitchFamily="2" charset="2"/>
              </a:rPr>
              <a:t>Most of the time the use of commercial detectors is excluded.</a:t>
            </a:r>
          </a:p>
          <a:p>
            <a:pPr marL="0" lvl="1" indent="0">
              <a:buClr>
                <a:schemeClr val="accent2"/>
              </a:buClr>
              <a:buSzPct val="150000"/>
              <a:buNone/>
            </a:pPr>
            <a:r>
              <a:rPr lang="en-GB" sz="2000" dirty="0" smtClean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panose="05000000000000000000" pitchFamily="2" charset="2"/>
              </a:rPr>
              <a:t>Most applications require 4.5 MHz repetition rate detectors</a:t>
            </a:r>
          </a:p>
        </p:txBody>
      </p:sp>
      <p:sp useBgFill="1">
        <p:nvSpPr>
          <p:cNvPr id="8" name="Rectangle 7"/>
          <p:cNvSpPr/>
          <p:nvPr/>
        </p:nvSpPr>
        <p:spPr>
          <a:xfrm>
            <a:off x="80208" y="2808722"/>
            <a:ext cx="2004922" cy="56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US" sz="1400" b="1" dirty="0">
                <a:solidFill>
                  <a:srgbClr val="372167"/>
                </a:solidFill>
              </a:rPr>
              <a:t>e</a:t>
            </a:r>
            <a:r>
              <a:rPr lang="en-US" sz="1400" b="1" baseline="30000" dirty="0" smtClean="0">
                <a:solidFill>
                  <a:srgbClr val="372167"/>
                </a:solidFill>
              </a:rPr>
              <a:t>-</a:t>
            </a:r>
            <a:r>
              <a:rPr lang="en-US" sz="1400" b="1" dirty="0" smtClean="0">
                <a:solidFill>
                  <a:srgbClr val="372167"/>
                </a:solidFill>
              </a:rPr>
              <a:t> Bunch Train</a:t>
            </a:r>
          </a:p>
          <a:p>
            <a:pPr marL="0" indent="0" algn="ctr">
              <a:buNone/>
            </a:pPr>
            <a:r>
              <a:rPr lang="en-US" sz="1400" b="1" dirty="0" smtClean="0">
                <a:solidFill>
                  <a:srgbClr val="372167"/>
                </a:solidFill>
              </a:rPr>
              <a:t>2700 Bunches 600 </a:t>
            </a:r>
            <a:r>
              <a:rPr lang="en-US" sz="1400" b="1" dirty="0" err="1" smtClean="0">
                <a:solidFill>
                  <a:srgbClr val="372167"/>
                </a:solidFill>
              </a:rPr>
              <a:t>μs</a:t>
            </a:r>
            <a:endParaRPr lang="en-US" sz="1400" b="1" dirty="0">
              <a:solidFill>
                <a:srgbClr val="372167"/>
              </a:solidFill>
            </a:endParaRPr>
          </a:p>
        </p:txBody>
      </p:sp>
      <p:sp>
        <p:nvSpPr>
          <p:cNvPr id="9" name="Rectangle 15"/>
          <p:cNvSpPr txBox="1">
            <a:spLocks noChangeAspect="1" noChangeArrowheads="1"/>
          </p:cNvSpPr>
          <p:nvPr/>
        </p:nvSpPr>
        <p:spPr bwMode="auto">
          <a:xfrm>
            <a:off x="4892840" y="2580104"/>
            <a:ext cx="4170948" cy="38768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0" rIns="91440" bIns="45720" numCol="1" anchor="t" anchorCtr="0" compatLnSpc="1">
            <a:prstTxWarp prst="textNoShape">
              <a:avLst/>
            </a:prstTxWarp>
          </a:bodyPr>
          <a:lstStyle>
            <a:lvl1pPr marL="298450" indent="-298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n"/>
              <a:defRPr sz="2400">
                <a:solidFill>
                  <a:schemeClr val="tx2"/>
                </a:solidFill>
                <a:latin typeface="+mn-lt"/>
                <a:ea typeface="+mn-ea"/>
                <a:cs typeface="ＭＳ Ｐゴシック" charset="-128"/>
              </a:defRPr>
            </a:lvl1pPr>
            <a:lvl2pPr marL="558800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400">
                <a:solidFill>
                  <a:schemeClr val="tx2"/>
                </a:solidFill>
                <a:latin typeface="+mn-lt"/>
                <a:ea typeface="+mn-ea"/>
              </a:defRPr>
            </a:lvl2pPr>
            <a:lvl3pPr marL="817563" indent="-2571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charset="2"/>
              <a:buChar char=""/>
              <a:defRPr sz="2400">
                <a:solidFill>
                  <a:schemeClr val="tx2"/>
                </a:solidFill>
                <a:latin typeface="+mn-lt"/>
                <a:ea typeface="+mn-ea"/>
              </a:defRPr>
            </a:lvl3pPr>
            <a:lvl4pPr marL="1077913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charset="2"/>
              <a:buChar char="§"/>
              <a:defRPr sz="2400">
                <a:solidFill>
                  <a:srgbClr val="100F2E"/>
                </a:solidFill>
                <a:latin typeface="+mn-lt"/>
                <a:ea typeface="+mn-ea"/>
              </a:defRPr>
            </a:lvl4pPr>
            <a:lvl5pPr marL="1312863" indent="-223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5pPr>
            <a:lvl6pPr marL="17700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6pPr>
            <a:lvl7pPr marL="22272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7pPr>
            <a:lvl8pPr marL="26844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8pPr>
            <a:lvl9pPr marL="31416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9pPr>
          </a:lstStyle>
          <a:p>
            <a:pPr marL="0" lvl="1" indent="0">
              <a:buClr>
                <a:schemeClr val="accent2"/>
              </a:buClr>
              <a:buSzPct val="150000"/>
              <a:buNone/>
            </a:pPr>
            <a:r>
              <a:rPr lang="en-GB" sz="2000" dirty="0" smtClean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panose="05000000000000000000" pitchFamily="2" charset="2"/>
              </a:rPr>
              <a:t>On average up to 27.000 pulses/s</a:t>
            </a:r>
          </a:p>
          <a:p>
            <a:pPr marL="0" lvl="1" indent="0">
              <a:buClr>
                <a:schemeClr val="accent2"/>
              </a:buClr>
              <a:buSzPct val="150000"/>
              <a:buNone/>
            </a:pPr>
            <a:r>
              <a:rPr lang="en-GB" sz="2000" dirty="0" smtClean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panose="05000000000000000000" pitchFamily="2" charset="2"/>
              </a:rPr>
              <a:t>Pulse duration</a:t>
            </a:r>
          </a:p>
          <a:p>
            <a:pPr marL="0" lvl="1" indent="0" algn="ctr">
              <a:buClr>
                <a:schemeClr val="accent2"/>
              </a:buClr>
              <a:buSzPct val="150000"/>
              <a:buNone/>
            </a:pPr>
            <a:r>
              <a:rPr lang="en-GB" sz="2000" dirty="0" smtClean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panose="05000000000000000000" pitchFamily="2" charset="2"/>
              </a:rPr>
              <a:t>&lt; 100 fs</a:t>
            </a:r>
          </a:p>
          <a:p>
            <a:pPr marL="0" lvl="1" indent="0">
              <a:buClr>
                <a:schemeClr val="accent2"/>
              </a:buClr>
              <a:buSzPct val="150000"/>
              <a:buNone/>
            </a:pPr>
            <a:r>
              <a:rPr lang="en-GB" sz="2000" dirty="0" smtClean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panose="05000000000000000000" pitchFamily="2" charset="2"/>
              </a:rPr>
              <a:t>High peak intensities</a:t>
            </a:r>
          </a:p>
          <a:p>
            <a:pPr marL="0" lvl="1" indent="0" algn="ctr">
              <a:buClr>
                <a:schemeClr val="accent2"/>
              </a:buClr>
              <a:buSzPct val="150000"/>
              <a:buNone/>
            </a:pPr>
            <a:r>
              <a:rPr lang="en-GB" sz="2000" dirty="0" smtClean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panose="05000000000000000000" pitchFamily="2" charset="2"/>
              </a:rPr>
              <a:t>up to 10</a:t>
            </a:r>
            <a:r>
              <a:rPr lang="en-GB" sz="2000" baseline="30000" dirty="0" smtClean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panose="05000000000000000000" pitchFamily="2" charset="2"/>
              </a:rPr>
              <a:t>12</a:t>
            </a:r>
            <a:r>
              <a:rPr lang="en-GB" sz="2000" dirty="0" smtClean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panose="05000000000000000000" pitchFamily="2" charset="2"/>
              </a:rPr>
              <a:t> photons/pulse</a:t>
            </a:r>
            <a:endParaRPr lang="en-GB" sz="2000" dirty="0">
              <a:solidFill>
                <a:srgbClr val="372167"/>
              </a:solidFill>
              <a:latin typeface="Arial" charset="0"/>
              <a:ea typeface="ＭＳ Ｐゴシック" charset="0"/>
              <a:sym typeface="Wingdings" panose="05000000000000000000" pitchFamily="2" charset="2"/>
            </a:endParaRPr>
          </a:p>
          <a:p>
            <a:pPr marL="0" lvl="1" indent="0">
              <a:buClr>
                <a:schemeClr val="accent2"/>
              </a:buClr>
              <a:buSzPct val="150000"/>
              <a:buNone/>
            </a:pPr>
            <a:r>
              <a:rPr lang="en-GB" sz="2000" dirty="0" smtClean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panose="05000000000000000000" pitchFamily="2" charset="2"/>
              </a:rPr>
              <a:t>Various different pulse patterns possible</a:t>
            </a:r>
          </a:p>
          <a:p>
            <a:pPr marL="0" lvl="1" indent="0" algn="ctr">
              <a:buClr>
                <a:schemeClr val="accent2"/>
              </a:buClr>
              <a:buSzPct val="150000"/>
              <a:buNone/>
            </a:pPr>
            <a:r>
              <a:rPr lang="en-GB" sz="2000" dirty="0" smtClean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panose="05000000000000000000" pitchFamily="2" charset="2"/>
              </a:rPr>
              <a:t>1 pulse per train</a:t>
            </a:r>
          </a:p>
          <a:p>
            <a:pPr marL="0" lvl="1" indent="0" algn="ctr">
              <a:buClr>
                <a:schemeClr val="accent2"/>
              </a:buClr>
              <a:buSzPct val="150000"/>
              <a:buNone/>
            </a:pPr>
            <a:r>
              <a:rPr lang="en-GB" sz="2000" dirty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panose="05000000000000000000" pitchFamily="2" charset="2"/>
              </a:rPr>
              <a:t>n</a:t>
            </a:r>
            <a:r>
              <a:rPr lang="en-GB" sz="2000" dirty="0" smtClean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panose="05000000000000000000" pitchFamily="2" charset="2"/>
              </a:rPr>
              <a:t> pulses per train …</a:t>
            </a:r>
          </a:p>
          <a:p>
            <a:pPr marL="0" lvl="1" indent="0">
              <a:buClr>
                <a:schemeClr val="accent2"/>
              </a:buClr>
              <a:buSzPct val="150000"/>
              <a:buNone/>
            </a:pPr>
            <a:r>
              <a:rPr lang="en-GB" sz="2000" dirty="0" smtClean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panose="05000000000000000000" pitchFamily="2" charset="2"/>
              </a:rPr>
              <a:t>Linear, logarithmic or random dis-</a:t>
            </a:r>
            <a:r>
              <a:rPr lang="en-GB" sz="2000" dirty="0" err="1" smtClean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panose="05000000000000000000" pitchFamily="2" charset="2"/>
              </a:rPr>
              <a:t>tribution</a:t>
            </a:r>
            <a:r>
              <a:rPr lang="en-GB" sz="2000" dirty="0" smtClean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panose="05000000000000000000" pitchFamily="2" charset="2"/>
              </a:rPr>
              <a:t> </a:t>
            </a:r>
          </a:p>
          <a:p>
            <a:pPr marL="0" lvl="1" indent="0" algn="ctr">
              <a:buClr>
                <a:schemeClr val="accent2"/>
              </a:buClr>
              <a:buSzPct val="150000"/>
              <a:buNone/>
            </a:pPr>
            <a:endParaRPr lang="en-GB" sz="2000" dirty="0">
              <a:solidFill>
                <a:srgbClr val="000090"/>
              </a:solidFill>
              <a:latin typeface="Arial" charset="0"/>
              <a:ea typeface="ＭＳ Ｐゴシック" charset="0"/>
              <a:sym typeface="Wingdings" panose="05000000000000000000" pitchFamily="2" charset="2"/>
            </a:endParaRPr>
          </a:p>
        </p:txBody>
      </p:sp>
      <p:sp useBgFill="1">
        <p:nvSpPr>
          <p:cNvPr id="10" name="Rectangle 9"/>
          <p:cNvSpPr/>
          <p:nvPr/>
        </p:nvSpPr>
        <p:spPr>
          <a:xfrm>
            <a:off x="1831474" y="3589437"/>
            <a:ext cx="136357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US" sz="1400" b="1" dirty="0" smtClean="0">
                <a:solidFill>
                  <a:srgbClr val="372167"/>
                </a:solidFill>
              </a:rPr>
              <a:t>99.3 </a:t>
            </a:r>
            <a:r>
              <a:rPr lang="en-US" sz="1400" b="1" dirty="0" err="1" smtClean="0">
                <a:solidFill>
                  <a:srgbClr val="372167"/>
                </a:solidFill>
              </a:rPr>
              <a:t>ms</a:t>
            </a:r>
            <a:endParaRPr lang="en-US" sz="1400" b="1" dirty="0">
              <a:solidFill>
                <a:srgbClr val="372167"/>
              </a:solidFill>
            </a:endParaRPr>
          </a:p>
        </p:txBody>
      </p:sp>
      <p:sp useBgFill="1">
        <p:nvSpPr>
          <p:cNvPr id="11" name="Rectangle 10"/>
          <p:cNvSpPr/>
          <p:nvPr/>
        </p:nvSpPr>
        <p:spPr>
          <a:xfrm>
            <a:off x="2540000" y="5773839"/>
            <a:ext cx="10026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US" sz="1400" b="1" dirty="0" smtClean="0">
                <a:solidFill>
                  <a:srgbClr val="372167"/>
                </a:solidFill>
              </a:rPr>
              <a:t>FEL Process</a:t>
            </a:r>
            <a:endParaRPr lang="en-US" sz="1400" b="1" dirty="0">
              <a:solidFill>
                <a:srgbClr val="372167"/>
              </a:solidFill>
            </a:endParaRPr>
          </a:p>
        </p:txBody>
      </p:sp>
      <p:sp useBgFill="1">
        <p:nvSpPr>
          <p:cNvPr id="12" name="Rectangle 11"/>
          <p:cNvSpPr/>
          <p:nvPr/>
        </p:nvSpPr>
        <p:spPr>
          <a:xfrm>
            <a:off x="3173660" y="4497141"/>
            <a:ext cx="166570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US" sz="1600" b="1" dirty="0" smtClean="0">
                <a:solidFill>
                  <a:srgbClr val="FD930A"/>
                </a:solidFill>
              </a:rPr>
              <a:t>X-ray Photons</a:t>
            </a:r>
            <a:endParaRPr lang="en-US" sz="1600" b="1" dirty="0">
              <a:solidFill>
                <a:srgbClr val="FD930A"/>
              </a:solidFill>
            </a:endParaRPr>
          </a:p>
        </p:txBody>
      </p:sp>
      <p:sp useBgFill="1">
        <p:nvSpPr>
          <p:cNvPr id="13" name="Rectangle 12"/>
          <p:cNvSpPr/>
          <p:nvPr/>
        </p:nvSpPr>
        <p:spPr>
          <a:xfrm>
            <a:off x="935789" y="5051942"/>
            <a:ext cx="895685" cy="3087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US" sz="1400" b="1" dirty="0" smtClean="0">
                <a:solidFill>
                  <a:srgbClr val="372167"/>
                </a:solidFill>
              </a:rPr>
              <a:t>220 </a:t>
            </a:r>
            <a:r>
              <a:rPr lang="en-US" sz="1400" b="1" dirty="0">
                <a:solidFill>
                  <a:srgbClr val="372167"/>
                </a:solidFill>
              </a:rPr>
              <a:t>n</a:t>
            </a:r>
            <a:r>
              <a:rPr lang="en-US" sz="1400" b="1" dirty="0" smtClean="0">
                <a:solidFill>
                  <a:srgbClr val="372167"/>
                </a:solidFill>
              </a:rPr>
              <a:t>s</a:t>
            </a:r>
            <a:endParaRPr lang="en-US" sz="1400" b="1" dirty="0">
              <a:solidFill>
                <a:srgbClr val="372167"/>
              </a:solidFill>
            </a:endParaRPr>
          </a:p>
        </p:txBody>
      </p:sp>
      <p:sp useBgFill="1">
        <p:nvSpPr>
          <p:cNvPr id="14" name="Rectangle 13"/>
          <p:cNvSpPr/>
          <p:nvPr/>
        </p:nvSpPr>
        <p:spPr>
          <a:xfrm>
            <a:off x="4096083" y="4990448"/>
            <a:ext cx="97054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1400" b="1" dirty="0" smtClean="0">
                <a:solidFill>
                  <a:srgbClr val="372167"/>
                </a:solidFill>
              </a:rPr>
              <a:t>&lt; 100 </a:t>
            </a:r>
            <a:r>
              <a:rPr lang="en-US" sz="1400" b="1" dirty="0" err="1" smtClean="0">
                <a:solidFill>
                  <a:srgbClr val="372167"/>
                </a:solidFill>
              </a:rPr>
              <a:t>fs</a:t>
            </a:r>
            <a:endParaRPr lang="en-US" sz="1400" b="1" dirty="0">
              <a:solidFill>
                <a:srgbClr val="372167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672" y="7058539"/>
            <a:ext cx="9144000" cy="2699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2017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Straight Connector 25"/>
          <p:cNvCxnSpPr/>
          <p:nvPr/>
        </p:nvCxnSpPr>
        <p:spPr bwMode="auto">
          <a:xfrm flipV="1">
            <a:off x="5429628" y="1680654"/>
            <a:ext cx="3497269" cy="2091751"/>
          </a:xfrm>
          <a:prstGeom prst="line">
            <a:avLst/>
          </a:prstGeom>
          <a:ln>
            <a:solidFill>
              <a:srgbClr val="008000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7F17373-7C45-4563-BAB1-D7F59A214E86}" type="slidenum">
              <a:rPr lang="en-GB" smtClean="0"/>
              <a:pPr>
                <a:defRPr/>
              </a:pPr>
              <a:t>30</a:t>
            </a:fld>
            <a:endParaRPr lang="en-GB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093788" y="541338"/>
            <a:ext cx="7283450" cy="481012"/>
          </a:xfrm>
        </p:spPr>
        <p:txBody>
          <a:bodyPr/>
          <a:lstStyle/>
          <a:p>
            <a:r>
              <a:rPr lang="en-US" dirty="0" smtClean="0"/>
              <a:t>Standard </a:t>
            </a:r>
            <a:r>
              <a:rPr lang="en-US" dirty="0" err="1" smtClean="0"/>
              <a:t>DePFET</a:t>
            </a:r>
            <a:r>
              <a:rPr lang="en-US" dirty="0" smtClean="0"/>
              <a:t> without Signal Compression</a:t>
            </a:r>
            <a:endParaRPr lang="en-US" dirty="0"/>
          </a:p>
        </p:txBody>
      </p:sp>
      <p:sp>
        <p:nvSpPr>
          <p:cNvPr id="7" name="Rectangle 15"/>
          <p:cNvSpPr txBox="1">
            <a:spLocks noChangeAspect="1" noChangeArrowheads="1"/>
          </p:cNvSpPr>
          <p:nvPr/>
        </p:nvSpPr>
        <p:spPr bwMode="auto">
          <a:xfrm>
            <a:off x="5042389" y="1103610"/>
            <a:ext cx="3982081" cy="46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0" rIns="91440" bIns="45720" numCol="1" anchor="t" anchorCtr="0" compatLnSpc="1">
            <a:prstTxWarp prst="textNoShape">
              <a:avLst/>
            </a:prstTxWarp>
          </a:bodyPr>
          <a:lstStyle>
            <a:lvl1pPr marL="298450" indent="-298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n"/>
              <a:defRPr sz="2400">
                <a:solidFill>
                  <a:schemeClr val="tx2"/>
                </a:solidFill>
                <a:latin typeface="+mn-lt"/>
                <a:ea typeface="+mn-ea"/>
                <a:cs typeface="ＭＳ Ｐゴシック" charset="-128"/>
              </a:defRPr>
            </a:lvl1pPr>
            <a:lvl2pPr marL="558800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400">
                <a:solidFill>
                  <a:schemeClr val="tx2"/>
                </a:solidFill>
                <a:latin typeface="+mn-lt"/>
                <a:ea typeface="+mn-ea"/>
              </a:defRPr>
            </a:lvl2pPr>
            <a:lvl3pPr marL="817563" indent="-2571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charset="2"/>
              <a:buChar char=""/>
              <a:defRPr sz="2400">
                <a:solidFill>
                  <a:schemeClr val="tx2"/>
                </a:solidFill>
                <a:latin typeface="+mn-lt"/>
                <a:ea typeface="+mn-ea"/>
              </a:defRPr>
            </a:lvl3pPr>
            <a:lvl4pPr marL="1077913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charset="2"/>
              <a:buChar char="§"/>
              <a:defRPr sz="2400">
                <a:solidFill>
                  <a:srgbClr val="100F2E"/>
                </a:solidFill>
                <a:latin typeface="+mn-lt"/>
                <a:ea typeface="+mn-ea"/>
              </a:defRPr>
            </a:lvl4pPr>
            <a:lvl5pPr marL="1312863" indent="-223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5pPr>
            <a:lvl6pPr marL="17700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6pPr>
            <a:lvl7pPr marL="22272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7pPr>
            <a:lvl8pPr marL="26844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8pPr>
            <a:lvl9pPr marL="31416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buSzPct val="100000"/>
              <a:buNone/>
            </a:pPr>
            <a:r>
              <a:rPr lang="en-US" sz="2000" b="1" dirty="0" smtClean="0">
                <a:solidFill>
                  <a:srgbClr val="FD930A"/>
                </a:solidFill>
              </a:rPr>
              <a:t>Linear System Response</a:t>
            </a:r>
            <a:endParaRPr lang="en-GB" sz="2000" baseline="30000" dirty="0" smtClean="0">
              <a:solidFill>
                <a:srgbClr val="FD930A"/>
              </a:solidFill>
              <a:latin typeface="Arial" charset="0"/>
              <a:ea typeface="ＭＳ Ｐゴシック" charset="0"/>
              <a:sym typeface="Wingdings" charset="0"/>
            </a:endParaRPr>
          </a:p>
        </p:txBody>
      </p:sp>
      <p:sp>
        <p:nvSpPr>
          <p:cNvPr id="9" name="Rectangle 15"/>
          <p:cNvSpPr txBox="1">
            <a:spLocks noChangeAspect="1" noChangeArrowheads="1"/>
          </p:cNvSpPr>
          <p:nvPr/>
        </p:nvSpPr>
        <p:spPr bwMode="auto">
          <a:xfrm>
            <a:off x="102634" y="1078829"/>
            <a:ext cx="4746798" cy="3637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0" rIns="91440" bIns="45720" numCol="1" anchor="t" anchorCtr="0" compatLnSpc="1">
            <a:prstTxWarp prst="textNoShape">
              <a:avLst/>
            </a:prstTxWarp>
          </a:bodyPr>
          <a:lstStyle>
            <a:lvl1pPr marL="298450" indent="-298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n"/>
              <a:defRPr sz="2400">
                <a:solidFill>
                  <a:schemeClr val="tx2"/>
                </a:solidFill>
                <a:latin typeface="+mn-lt"/>
                <a:ea typeface="+mn-ea"/>
                <a:cs typeface="ＭＳ Ｐゴシック" charset="-128"/>
              </a:defRPr>
            </a:lvl1pPr>
            <a:lvl2pPr marL="558800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400">
                <a:solidFill>
                  <a:schemeClr val="tx2"/>
                </a:solidFill>
                <a:latin typeface="+mn-lt"/>
                <a:ea typeface="+mn-ea"/>
              </a:defRPr>
            </a:lvl2pPr>
            <a:lvl3pPr marL="817563" indent="-2571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charset="2"/>
              <a:buChar char=""/>
              <a:defRPr sz="2400">
                <a:solidFill>
                  <a:schemeClr val="tx2"/>
                </a:solidFill>
                <a:latin typeface="+mn-lt"/>
                <a:ea typeface="+mn-ea"/>
              </a:defRPr>
            </a:lvl3pPr>
            <a:lvl4pPr marL="1077913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charset="2"/>
              <a:buChar char="§"/>
              <a:defRPr sz="2400">
                <a:solidFill>
                  <a:srgbClr val="100F2E"/>
                </a:solidFill>
                <a:latin typeface="+mn-lt"/>
                <a:ea typeface="+mn-ea"/>
              </a:defRPr>
            </a:lvl4pPr>
            <a:lvl5pPr marL="1312863" indent="-223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5pPr>
            <a:lvl6pPr marL="17700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6pPr>
            <a:lvl7pPr marL="22272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7pPr>
            <a:lvl8pPr marL="26844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8pPr>
            <a:lvl9pPr marL="31416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buSzPct val="100000"/>
              <a:buNone/>
            </a:pPr>
            <a:r>
              <a:rPr lang="en-US" sz="2000" b="1" dirty="0" smtClean="0">
                <a:solidFill>
                  <a:srgbClr val="FD930A"/>
                </a:solidFill>
              </a:rPr>
              <a:t>DePFET Working Principle</a:t>
            </a:r>
            <a:endParaRPr lang="en-GB" sz="2000" baseline="30000" dirty="0" smtClean="0">
              <a:solidFill>
                <a:srgbClr val="FD930A"/>
              </a:solidFill>
              <a:latin typeface="Arial" charset="0"/>
              <a:ea typeface="ＭＳ Ｐゴシック" charset="0"/>
              <a:sym typeface="Wingdings" charset="0"/>
            </a:endParaRPr>
          </a:p>
        </p:txBody>
      </p:sp>
      <p:sp>
        <p:nvSpPr>
          <p:cNvPr id="16" name="Rectangle 15"/>
          <p:cNvSpPr txBox="1">
            <a:spLocks noChangeAspect="1" noChangeArrowheads="1"/>
          </p:cNvSpPr>
          <p:nvPr/>
        </p:nvSpPr>
        <p:spPr bwMode="auto">
          <a:xfrm>
            <a:off x="-123744" y="4720584"/>
            <a:ext cx="5255418" cy="171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0" rIns="91440" bIns="45720" numCol="1" anchor="t" anchorCtr="0" compatLnSpc="1">
            <a:prstTxWarp prst="textNoShape">
              <a:avLst/>
            </a:prstTxWarp>
          </a:bodyPr>
          <a:lstStyle>
            <a:lvl1pPr marL="298450" indent="-298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n"/>
              <a:defRPr sz="2400">
                <a:solidFill>
                  <a:schemeClr val="tx2"/>
                </a:solidFill>
                <a:latin typeface="+mn-lt"/>
                <a:ea typeface="+mn-ea"/>
                <a:cs typeface="ＭＳ Ｐゴシック" charset="-128"/>
              </a:defRPr>
            </a:lvl1pPr>
            <a:lvl2pPr marL="558800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400">
                <a:solidFill>
                  <a:schemeClr val="tx2"/>
                </a:solidFill>
                <a:latin typeface="+mn-lt"/>
                <a:ea typeface="+mn-ea"/>
              </a:defRPr>
            </a:lvl2pPr>
            <a:lvl3pPr marL="817563" indent="-2571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charset="2"/>
              <a:buChar char=""/>
              <a:defRPr sz="2400">
                <a:solidFill>
                  <a:schemeClr val="tx2"/>
                </a:solidFill>
                <a:latin typeface="+mn-lt"/>
                <a:ea typeface="+mn-ea"/>
              </a:defRPr>
            </a:lvl3pPr>
            <a:lvl4pPr marL="1077913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charset="2"/>
              <a:buChar char="§"/>
              <a:defRPr sz="2400">
                <a:solidFill>
                  <a:srgbClr val="100F2E"/>
                </a:solidFill>
                <a:latin typeface="+mn-lt"/>
                <a:ea typeface="+mn-ea"/>
              </a:defRPr>
            </a:lvl4pPr>
            <a:lvl5pPr marL="1312863" indent="-223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5pPr>
            <a:lvl6pPr marL="17700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6pPr>
            <a:lvl7pPr marL="22272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7pPr>
            <a:lvl8pPr marL="26844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8pPr>
            <a:lvl9pPr marL="31416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9pPr>
          </a:lstStyle>
          <a:p>
            <a:pPr marL="0" lvl="1" indent="0">
              <a:buClr>
                <a:schemeClr val="accent2"/>
              </a:buClr>
              <a:buSzPct val="150000"/>
              <a:buNone/>
            </a:pPr>
            <a:r>
              <a:rPr lang="en-GB" sz="17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panose="05000000000000000000" pitchFamily="2" charset="2"/>
              </a:rPr>
              <a:t>Source drain current is steered by the amount of free charge carriers in the external gate</a:t>
            </a:r>
          </a:p>
          <a:p>
            <a:pPr marL="0" lvl="1" indent="0">
              <a:buClr>
                <a:schemeClr val="accent2"/>
              </a:buClr>
              <a:buSzPct val="150000"/>
              <a:buNone/>
            </a:pPr>
            <a:r>
              <a:rPr lang="en-GB" sz="17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panose="05000000000000000000" pitchFamily="2" charset="2"/>
              </a:rPr>
              <a:t>Incident photon produces electron hole pairs</a:t>
            </a:r>
          </a:p>
          <a:p>
            <a:pPr marL="0" lvl="1" indent="0">
              <a:buClr>
                <a:schemeClr val="accent2"/>
              </a:buClr>
              <a:buSzPct val="150000"/>
              <a:buNone/>
            </a:pPr>
            <a:r>
              <a:rPr lang="en-GB" sz="17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panose="05000000000000000000" pitchFamily="2" charset="2"/>
              </a:rPr>
              <a:t>Electrons drift to potential minimum at internal gate, holes to back contract</a:t>
            </a:r>
          </a:p>
          <a:p>
            <a:pPr marL="0" lvl="1" indent="0">
              <a:buClr>
                <a:schemeClr val="accent2"/>
              </a:buClr>
              <a:buSzPct val="150000"/>
              <a:buNone/>
            </a:pPr>
            <a:r>
              <a:rPr lang="en-GB" sz="1700" dirty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panose="05000000000000000000" pitchFamily="2" charset="2"/>
              </a:rPr>
              <a:t>Mirror charges created </a:t>
            </a:r>
            <a:r>
              <a:rPr lang="en-GB" sz="17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panose="05000000000000000000" pitchFamily="2" charset="2"/>
              </a:rPr>
              <a:t>in </a:t>
            </a:r>
            <a:r>
              <a:rPr lang="en-GB" sz="1700" dirty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panose="05000000000000000000" pitchFamily="2" charset="2"/>
              </a:rPr>
              <a:t>external gate steer I</a:t>
            </a:r>
            <a:r>
              <a:rPr lang="en-GB" sz="1700" baseline="-25000" dirty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panose="05000000000000000000" pitchFamily="2" charset="2"/>
              </a:rPr>
              <a:t>SD</a:t>
            </a:r>
            <a:endParaRPr lang="en-GB" sz="1700" dirty="0">
              <a:solidFill>
                <a:schemeClr val="tx1">
                  <a:lumMod val="90000"/>
                  <a:lumOff val="10000"/>
                </a:schemeClr>
              </a:solidFill>
              <a:latin typeface="Arial" charset="0"/>
              <a:ea typeface="ＭＳ Ｐゴシック" charset="0"/>
              <a:sym typeface="Wingdings" panose="05000000000000000000" pitchFamily="2" charset="2"/>
            </a:endParaRPr>
          </a:p>
          <a:p>
            <a:pPr marL="0" lvl="1" indent="0">
              <a:buClr>
                <a:schemeClr val="accent2"/>
              </a:buClr>
              <a:buSzPct val="150000"/>
              <a:buNone/>
            </a:pPr>
            <a:endParaRPr lang="en-GB" sz="1700" dirty="0" smtClean="0">
              <a:solidFill>
                <a:schemeClr val="tx1">
                  <a:lumMod val="90000"/>
                  <a:lumOff val="10000"/>
                </a:schemeClr>
              </a:solidFill>
              <a:latin typeface="Arial" charset="0"/>
              <a:ea typeface="ＭＳ Ｐゴシック" charset="0"/>
              <a:sym typeface="Wingdings" panose="05000000000000000000" pitchFamily="2" charset="2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28292" y="4398002"/>
            <a:ext cx="339973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200" dirty="0"/>
              <a:t>J. </a:t>
            </a:r>
            <a:r>
              <a:rPr lang="en-US" sz="1200" dirty="0" err="1"/>
              <a:t>Kemmer</a:t>
            </a:r>
            <a:r>
              <a:rPr lang="en-US" sz="1200" dirty="0"/>
              <a:t>  </a:t>
            </a:r>
            <a:r>
              <a:rPr lang="en-US" sz="1200" dirty="0" smtClean="0"/>
              <a:t>G</a:t>
            </a:r>
            <a:r>
              <a:rPr lang="en-US" sz="1200" dirty="0"/>
              <a:t>. </a:t>
            </a:r>
            <a:r>
              <a:rPr lang="en-US" sz="1200" dirty="0" smtClean="0"/>
              <a:t>Lutz, </a:t>
            </a:r>
            <a:r>
              <a:rPr lang="en-US" sz="1200" i="1" dirty="0" smtClean="0"/>
              <a:t>NIM A</a:t>
            </a:r>
            <a:r>
              <a:rPr lang="en-US" sz="1200" dirty="0" smtClean="0"/>
              <a:t>. </a:t>
            </a:r>
            <a:r>
              <a:rPr lang="en-US" sz="1200" dirty="0"/>
              <a:t>253, Nr. </a:t>
            </a:r>
            <a:r>
              <a:rPr lang="en-US" sz="1200" dirty="0" smtClean="0"/>
              <a:t>3,1987</a:t>
            </a:r>
            <a:endParaRPr lang="fr-FR" sz="1200" dirty="0"/>
          </a:p>
        </p:txBody>
      </p:sp>
      <p:cxnSp>
        <p:nvCxnSpPr>
          <p:cNvPr id="18" name="Straight Arrow Connector 17"/>
          <p:cNvCxnSpPr/>
          <p:nvPr/>
        </p:nvCxnSpPr>
        <p:spPr bwMode="auto">
          <a:xfrm>
            <a:off x="5247820" y="3772133"/>
            <a:ext cx="3735103" cy="1100"/>
          </a:xfrm>
          <a:prstGeom prst="straightConnector1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1" name="TextBox 20"/>
          <p:cNvSpPr txBox="1"/>
          <p:nvPr/>
        </p:nvSpPr>
        <p:spPr>
          <a:xfrm>
            <a:off x="5987381" y="3818917"/>
            <a:ext cx="22671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GB" sz="1400" dirty="0" smtClean="0"/>
              <a:t>Signal Charge</a:t>
            </a:r>
            <a:endParaRPr lang="en-GB" sz="1400" dirty="0"/>
          </a:p>
        </p:txBody>
      </p:sp>
      <p:sp>
        <p:nvSpPr>
          <p:cNvPr id="22" name="TextBox 21"/>
          <p:cNvSpPr txBox="1"/>
          <p:nvPr/>
        </p:nvSpPr>
        <p:spPr>
          <a:xfrm rot="16200000">
            <a:off x="4133775" y="2572504"/>
            <a:ext cx="21288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GB" sz="1400" dirty="0" smtClean="0"/>
              <a:t>Current Change</a:t>
            </a:r>
            <a:endParaRPr lang="en-GB" sz="1400" dirty="0"/>
          </a:p>
        </p:txBody>
      </p:sp>
      <p:cxnSp>
        <p:nvCxnSpPr>
          <p:cNvPr id="23" name="Straight Arrow Connector 22"/>
          <p:cNvCxnSpPr/>
          <p:nvPr/>
        </p:nvCxnSpPr>
        <p:spPr bwMode="auto">
          <a:xfrm flipH="1" flipV="1">
            <a:off x="5423665" y="1630820"/>
            <a:ext cx="10910" cy="2290705"/>
          </a:xfrm>
          <a:prstGeom prst="straightConnector1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4" name="Freeform 23"/>
          <p:cNvSpPr/>
          <p:nvPr/>
        </p:nvSpPr>
        <p:spPr>
          <a:xfrm>
            <a:off x="-2857355" y="2551093"/>
            <a:ext cx="3212411" cy="2826999"/>
          </a:xfrm>
          <a:custGeom>
            <a:avLst/>
            <a:gdLst>
              <a:gd name="connsiteX0" fmla="*/ 1256486 w 2977335"/>
              <a:gd name="connsiteY0" fmla="*/ 933471 h 1955126"/>
              <a:gd name="connsiteX1" fmla="*/ 2949819 w 2977335"/>
              <a:gd name="connsiteY1" fmla="*/ 30359 h 1955126"/>
              <a:gd name="connsiteX2" fmla="*/ 42930 w 2977335"/>
              <a:gd name="connsiteY2" fmla="*/ 1921248 h 1955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77335" h="1955126">
                <a:moveTo>
                  <a:pt x="1256486" y="933471"/>
                </a:moveTo>
                <a:cubicBezTo>
                  <a:pt x="2204282" y="399600"/>
                  <a:pt x="3152078" y="-134271"/>
                  <a:pt x="2949819" y="30359"/>
                </a:cubicBezTo>
                <a:cubicBezTo>
                  <a:pt x="2747560" y="194988"/>
                  <a:pt x="-401570" y="2241100"/>
                  <a:pt x="42930" y="1921248"/>
                </a:cubicBezTo>
              </a:path>
            </a:pathLst>
          </a:custGeom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Font typeface="Wingdings" pitchFamily="2" charset="2"/>
              <a:buChar char="n"/>
              <a:tabLst/>
            </a:pPr>
            <a:endParaRPr kumimoji="0" lang="en-GB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8" charset="-128"/>
            </a:endParaRPr>
          </a:p>
        </p:txBody>
      </p:sp>
      <p:sp>
        <p:nvSpPr>
          <p:cNvPr id="27" name="Rectangle 15"/>
          <p:cNvSpPr txBox="1">
            <a:spLocks noChangeAspect="1" noChangeArrowheads="1"/>
          </p:cNvSpPr>
          <p:nvPr/>
        </p:nvSpPr>
        <p:spPr bwMode="auto">
          <a:xfrm>
            <a:off x="4829976" y="4310101"/>
            <a:ext cx="4314023" cy="2103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0" rIns="91440" bIns="45720" numCol="1" anchor="t" anchorCtr="0" compatLnSpc="1">
            <a:prstTxWarp prst="textNoShape">
              <a:avLst/>
            </a:prstTxWarp>
          </a:bodyPr>
          <a:lstStyle>
            <a:lvl1pPr marL="298450" indent="-298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n"/>
              <a:defRPr sz="2400">
                <a:solidFill>
                  <a:schemeClr val="tx2"/>
                </a:solidFill>
                <a:latin typeface="+mn-lt"/>
                <a:ea typeface="+mn-ea"/>
                <a:cs typeface="ＭＳ Ｐゴシック" charset="-128"/>
              </a:defRPr>
            </a:lvl1pPr>
            <a:lvl2pPr marL="558800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400">
                <a:solidFill>
                  <a:schemeClr val="tx2"/>
                </a:solidFill>
                <a:latin typeface="+mn-lt"/>
                <a:ea typeface="+mn-ea"/>
              </a:defRPr>
            </a:lvl2pPr>
            <a:lvl3pPr marL="817563" indent="-2571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charset="2"/>
              <a:buChar char=""/>
              <a:defRPr sz="2400">
                <a:solidFill>
                  <a:schemeClr val="tx2"/>
                </a:solidFill>
                <a:latin typeface="+mn-lt"/>
                <a:ea typeface="+mn-ea"/>
              </a:defRPr>
            </a:lvl3pPr>
            <a:lvl4pPr marL="1077913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charset="2"/>
              <a:buChar char="§"/>
              <a:defRPr sz="2400">
                <a:solidFill>
                  <a:srgbClr val="100F2E"/>
                </a:solidFill>
                <a:latin typeface="+mn-lt"/>
                <a:ea typeface="+mn-ea"/>
              </a:defRPr>
            </a:lvl4pPr>
            <a:lvl5pPr marL="1312863" indent="-223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5pPr>
            <a:lvl6pPr marL="17700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6pPr>
            <a:lvl7pPr marL="22272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7pPr>
            <a:lvl8pPr marL="26844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8pPr>
            <a:lvl9pPr marL="31416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9pPr>
          </a:lstStyle>
          <a:p>
            <a:pPr marL="0" lvl="1" indent="0">
              <a:buClr>
                <a:schemeClr val="accent2"/>
              </a:buClr>
              <a:buSzPct val="150000"/>
              <a:buNone/>
            </a:pPr>
            <a:r>
              <a:rPr lang="en-GB" sz="17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panose="05000000000000000000" pitchFamily="2" charset="2"/>
              </a:rPr>
              <a:t>Measure I</a:t>
            </a:r>
            <a:r>
              <a:rPr lang="en-GB" sz="1700" baseline="-250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panose="05000000000000000000" pitchFamily="2" charset="2"/>
              </a:rPr>
              <a:t>SD</a:t>
            </a:r>
            <a:r>
              <a:rPr lang="en-GB" sz="17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panose="05000000000000000000" pitchFamily="2" charset="2"/>
              </a:rPr>
              <a:t> which is proportional to the signal charge</a:t>
            </a:r>
          </a:p>
          <a:p>
            <a:pPr marL="0" lvl="1" indent="0">
              <a:buClr>
                <a:schemeClr val="accent2"/>
              </a:buClr>
              <a:buSzPct val="150000"/>
              <a:buNone/>
            </a:pPr>
            <a:r>
              <a:rPr lang="en-GB" sz="17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panose="05000000000000000000" pitchFamily="2" charset="2"/>
              </a:rPr>
              <a:t>Signal clearing is required to remove signal e</a:t>
            </a:r>
            <a:r>
              <a:rPr lang="en-GB" sz="1700" baseline="300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panose="05000000000000000000" pitchFamily="2" charset="2"/>
              </a:rPr>
              <a:t>-</a:t>
            </a:r>
            <a:r>
              <a:rPr lang="en-GB" sz="17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panose="05000000000000000000" pitchFamily="2" charset="2"/>
              </a:rPr>
              <a:t> and e</a:t>
            </a:r>
            <a:r>
              <a:rPr lang="en-GB" sz="1700" baseline="300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panose="05000000000000000000" pitchFamily="2" charset="2"/>
              </a:rPr>
              <a:t>-</a:t>
            </a:r>
            <a:r>
              <a:rPr lang="en-GB" sz="17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panose="05000000000000000000" pitchFamily="2" charset="2"/>
              </a:rPr>
              <a:t> from leakage current</a:t>
            </a:r>
            <a:endParaRPr lang="en-GB" sz="1700" baseline="30000" dirty="0" smtClean="0">
              <a:solidFill>
                <a:schemeClr val="tx1">
                  <a:lumMod val="90000"/>
                  <a:lumOff val="10000"/>
                </a:schemeClr>
              </a:solidFill>
              <a:latin typeface="Arial" charset="0"/>
              <a:ea typeface="ＭＳ Ｐゴシック" charset="0"/>
              <a:sym typeface="Wingdings" panose="05000000000000000000" pitchFamily="2" charset="2"/>
            </a:endParaRPr>
          </a:p>
          <a:p>
            <a:pPr marL="0" lvl="1" indent="0">
              <a:buClr>
                <a:schemeClr val="accent2"/>
              </a:buClr>
              <a:buSzPct val="150000"/>
              <a:buNone/>
            </a:pPr>
            <a:r>
              <a:rPr lang="en-GB" sz="1700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panose="05000000000000000000" pitchFamily="2" charset="2"/>
              </a:rPr>
              <a:t>Advantages</a:t>
            </a:r>
            <a:endParaRPr lang="en-GB" sz="1700" dirty="0" smtClean="0">
              <a:solidFill>
                <a:schemeClr val="tx1">
                  <a:lumMod val="90000"/>
                  <a:lumOff val="10000"/>
                </a:schemeClr>
              </a:solidFill>
              <a:latin typeface="Arial" charset="0"/>
              <a:ea typeface="ＭＳ Ｐゴシック" charset="0"/>
              <a:sym typeface="Wingdings" panose="05000000000000000000" pitchFamily="2" charset="2"/>
            </a:endParaRPr>
          </a:p>
          <a:p>
            <a:pPr marL="0" lvl="1" indent="0">
              <a:buClr>
                <a:schemeClr val="accent2"/>
              </a:buClr>
              <a:buSzPct val="150000"/>
              <a:buNone/>
            </a:pPr>
            <a:r>
              <a:rPr lang="en-GB" sz="17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panose="05000000000000000000" pitchFamily="2" charset="2"/>
              </a:rPr>
              <a:t>Low internal capacitance </a:t>
            </a:r>
            <a:r>
              <a:rPr lang="en-US" sz="1800" dirty="0">
                <a:solidFill>
                  <a:srgbClr val="372167"/>
                </a:solidFill>
              </a:rPr>
              <a:t>→ </a:t>
            </a:r>
            <a:r>
              <a:rPr lang="en-GB" sz="17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panose="05000000000000000000" pitchFamily="2" charset="2"/>
              </a:rPr>
              <a:t>low noise</a:t>
            </a:r>
          </a:p>
          <a:p>
            <a:pPr marL="0" lvl="1" indent="0">
              <a:buClr>
                <a:schemeClr val="accent2"/>
              </a:buClr>
              <a:buSzPct val="150000"/>
              <a:buNone/>
            </a:pPr>
            <a:r>
              <a:rPr lang="en-GB" sz="1700" dirty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panose="05000000000000000000" pitchFamily="2" charset="2"/>
              </a:rPr>
              <a:t>Non destructive </a:t>
            </a:r>
            <a:r>
              <a:rPr lang="en-GB" sz="17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panose="05000000000000000000" pitchFamily="2" charset="2"/>
              </a:rPr>
              <a:t>measurement</a:t>
            </a:r>
            <a:endParaRPr lang="en-GB" sz="1700" dirty="0">
              <a:solidFill>
                <a:schemeClr val="tx1">
                  <a:lumMod val="90000"/>
                  <a:lumOff val="10000"/>
                </a:schemeClr>
              </a:solidFill>
              <a:latin typeface="Arial" charset="0"/>
              <a:ea typeface="ＭＳ Ｐゴシック" charset="0"/>
              <a:sym typeface="Wingdings" panose="05000000000000000000" pitchFamily="2" charset="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8399522" y="3803251"/>
            <a:ext cx="7514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GB" sz="1800" dirty="0" err="1" smtClean="0"/>
              <a:t>Q</a:t>
            </a:r>
            <a:r>
              <a:rPr lang="en-GB" sz="1800" baseline="-25000" dirty="0" err="1" smtClean="0"/>
              <a:t>Sig</a:t>
            </a:r>
            <a:endParaRPr lang="en-GB" sz="1800" baseline="-25000" dirty="0"/>
          </a:p>
        </p:txBody>
      </p:sp>
      <p:sp>
        <p:nvSpPr>
          <p:cNvPr id="29" name="TextBox 28"/>
          <p:cNvSpPr txBox="1"/>
          <p:nvPr/>
        </p:nvSpPr>
        <p:spPr>
          <a:xfrm>
            <a:off x="4846400" y="1546715"/>
            <a:ext cx="662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GB" sz="1800" dirty="0" smtClean="0"/>
              <a:t>ΔI</a:t>
            </a:r>
            <a:endParaRPr lang="en-GB" sz="1800" dirty="0"/>
          </a:p>
        </p:txBody>
      </p:sp>
      <p:pic>
        <p:nvPicPr>
          <p:cNvPr id="30" name="Picture 29" descr="DEPFET-Pixel-Cel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239" y="1358571"/>
            <a:ext cx="3476708" cy="3107402"/>
          </a:xfrm>
          <a:prstGeom prst="rect">
            <a:avLst/>
          </a:prstGeom>
        </p:spPr>
      </p:pic>
      <p:cxnSp>
        <p:nvCxnSpPr>
          <p:cNvPr id="34" name="Straight Arrow Connector 33"/>
          <p:cNvCxnSpPr/>
          <p:nvPr/>
        </p:nvCxnSpPr>
        <p:spPr bwMode="auto">
          <a:xfrm flipV="1">
            <a:off x="2237920" y="3415998"/>
            <a:ext cx="564671" cy="791400"/>
          </a:xfrm>
          <a:prstGeom prst="straightConnector1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/>
            <a:tailEnd type="stealth" w="lg" len="lg"/>
          </a:ln>
          <a:effectLst/>
        </p:spPr>
      </p:cxnSp>
      <p:grpSp>
        <p:nvGrpSpPr>
          <p:cNvPr id="40" name="Group 39"/>
          <p:cNvGrpSpPr/>
          <p:nvPr/>
        </p:nvGrpSpPr>
        <p:grpSpPr>
          <a:xfrm>
            <a:off x="2616546" y="3194281"/>
            <a:ext cx="187902" cy="194393"/>
            <a:chOff x="4710273" y="2691927"/>
            <a:chExt cx="194381" cy="230832"/>
          </a:xfrm>
        </p:grpSpPr>
        <p:sp>
          <p:nvSpPr>
            <p:cNvPr id="38" name="Oval 37"/>
            <p:cNvSpPr/>
            <p:nvPr/>
          </p:nvSpPr>
          <p:spPr bwMode="auto">
            <a:xfrm>
              <a:off x="4755852" y="2773330"/>
              <a:ext cx="136067" cy="142555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None/>
                <a:tabLst/>
              </a:pPr>
              <a:endPara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4710273" y="2691927"/>
              <a:ext cx="194381" cy="230832"/>
            </a:xfrm>
            <a:prstGeom prst="rect">
              <a:avLst/>
            </a:prstGeom>
            <a:noFill/>
            <a:ln w="0" cmpd="sng">
              <a:noFill/>
            </a:ln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dirty="0" smtClean="0"/>
                <a:t>-</a:t>
              </a:r>
              <a:endParaRPr lang="en-US" dirty="0"/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2723590" y="3100451"/>
            <a:ext cx="187902" cy="194393"/>
            <a:chOff x="4710273" y="2691927"/>
            <a:chExt cx="194381" cy="230832"/>
          </a:xfrm>
        </p:grpSpPr>
        <p:sp>
          <p:nvSpPr>
            <p:cNvPr id="43" name="Oval 42"/>
            <p:cNvSpPr/>
            <p:nvPr/>
          </p:nvSpPr>
          <p:spPr bwMode="auto">
            <a:xfrm>
              <a:off x="4755852" y="2773330"/>
              <a:ext cx="136067" cy="142555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None/>
                <a:tabLst/>
              </a:pPr>
              <a:endPara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4710273" y="2691927"/>
              <a:ext cx="194381" cy="230832"/>
            </a:xfrm>
            <a:prstGeom prst="rect">
              <a:avLst/>
            </a:prstGeom>
            <a:noFill/>
            <a:ln w="0" cmpd="sng">
              <a:noFill/>
            </a:ln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dirty="0" smtClean="0"/>
                <a:t>-</a:t>
              </a:r>
              <a:endParaRPr lang="en-US" dirty="0"/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2820781" y="3217086"/>
            <a:ext cx="187902" cy="194393"/>
            <a:chOff x="4710273" y="2691927"/>
            <a:chExt cx="194381" cy="230832"/>
          </a:xfrm>
        </p:grpSpPr>
        <p:sp>
          <p:nvSpPr>
            <p:cNvPr id="48" name="Oval 47"/>
            <p:cNvSpPr/>
            <p:nvPr/>
          </p:nvSpPr>
          <p:spPr bwMode="auto">
            <a:xfrm>
              <a:off x="4755852" y="2773330"/>
              <a:ext cx="136067" cy="142555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None/>
                <a:tabLst/>
              </a:pPr>
              <a:endPara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4710273" y="2691927"/>
              <a:ext cx="194381" cy="230832"/>
            </a:xfrm>
            <a:prstGeom prst="rect">
              <a:avLst/>
            </a:prstGeom>
            <a:noFill/>
            <a:ln w="0" cmpd="sng">
              <a:noFill/>
            </a:ln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dirty="0" smtClean="0"/>
                <a:t>-</a:t>
              </a:r>
              <a:endParaRPr lang="en-US" dirty="0"/>
            </a:p>
          </p:txBody>
        </p:sp>
      </p:grpSp>
      <p:sp>
        <p:nvSpPr>
          <p:cNvPr id="53" name="TextBox 52"/>
          <p:cNvSpPr txBox="1"/>
          <p:nvPr/>
        </p:nvSpPr>
        <p:spPr>
          <a:xfrm rot="18480000">
            <a:off x="1823623" y="3617253"/>
            <a:ext cx="11446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GB" sz="1200" dirty="0" smtClean="0"/>
              <a:t>Photon</a:t>
            </a:r>
            <a:endParaRPr lang="en-GB" sz="1200" dirty="0"/>
          </a:p>
        </p:txBody>
      </p:sp>
      <p:grpSp>
        <p:nvGrpSpPr>
          <p:cNvPr id="59" name="Group 58"/>
          <p:cNvGrpSpPr/>
          <p:nvPr/>
        </p:nvGrpSpPr>
        <p:grpSpPr>
          <a:xfrm>
            <a:off x="2631137" y="3652280"/>
            <a:ext cx="189198" cy="230832"/>
            <a:chOff x="4696197" y="2702699"/>
            <a:chExt cx="195722" cy="274101"/>
          </a:xfrm>
        </p:grpSpPr>
        <p:sp>
          <p:nvSpPr>
            <p:cNvPr id="60" name="Oval 59"/>
            <p:cNvSpPr/>
            <p:nvPr/>
          </p:nvSpPr>
          <p:spPr bwMode="auto">
            <a:xfrm>
              <a:off x="4755852" y="2773330"/>
              <a:ext cx="136067" cy="142555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None/>
                <a:tabLst/>
              </a:pPr>
              <a:endPara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4696197" y="2702699"/>
              <a:ext cx="194381" cy="274101"/>
            </a:xfrm>
            <a:prstGeom prst="rect">
              <a:avLst/>
            </a:prstGeom>
            <a:noFill/>
            <a:ln w="0" cmpd="sng">
              <a:noFill/>
            </a:ln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dirty="0"/>
                <a:t>+</a:t>
              </a: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2688286" y="3509858"/>
            <a:ext cx="189198" cy="230832"/>
            <a:chOff x="4696197" y="2702699"/>
            <a:chExt cx="195722" cy="274101"/>
          </a:xfrm>
        </p:grpSpPr>
        <p:sp>
          <p:nvSpPr>
            <p:cNvPr id="63" name="Oval 62"/>
            <p:cNvSpPr/>
            <p:nvPr/>
          </p:nvSpPr>
          <p:spPr bwMode="auto">
            <a:xfrm>
              <a:off x="4755852" y="2773330"/>
              <a:ext cx="136067" cy="142555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None/>
                <a:tabLst/>
              </a:pPr>
              <a:endPara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4696197" y="2702699"/>
              <a:ext cx="194381" cy="274101"/>
            </a:xfrm>
            <a:prstGeom prst="rect">
              <a:avLst/>
            </a:prstGeom>
            <a:noFill/>
            <a:ln w="0" cmpd="sng">
              <a:noFill/>
            </a:ln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dirty="0"/>
                <a:t>+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8550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7F17373-7C45-4563-BAB1-D7F59A214E86}" type="slidenum">
              <a:rPr lang="en-GB" smtClean="0"/>
              <a:pPr>
                <a:defRPr/>
              </a:pPr>
              <a:t>31</a:t>
            </a:fld>
            <a:endParaRPr lang="en-GB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093788" y="541338"/>
            <a:ext cx="7283450" cy="481012"/>
          </a:xfrm>
        </p:spPr>
        <p:txBody>
          <a:bodyPr/>
          <a:lstStyle/>
          <a:p>
            <a:r>
              <a:rPr lang="en-US" dirty="0" smtClean="0"/>
              <a:t>DSSC </a:t>
            </a:r>
            <a:r>
              <a:rPr lang="en-US" dirty="0" err="1" smtClean="0"/>
              <a:t>DePFET</a:t>
            </a:r>
            <a:r>
              <a:rPr lang="en-US" dirty="0" smtClean="0"/>
              <a:t> with Signal Compression</a:t>
            </a:r>
            <a:endParaRPr lang="en-US" dirty="0"/>
          </a:p>
        </p:txBody>
      </p:sp>
      <p:sp>
        <p:nvSpPr>
          <p:cNvPr id="7" name="Rectangle 15"/>
          <p:cNvSpPr txBox="1">
            <a:spLocks noChangeAspect="1" noChangeArrowheads="1"/>
          </p:cNvSpPr>
          <p:nvPr/>
        </p:nvSpPr>
        <p:spPr bwMode="auto">
          <a:xfrm>
            <a:off x="2816502" y="-707761"/>
            <a:ext cx="4452470" cy="390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0" rIns="91440" bIns="45720" numCol="1" anchor="t" anchorCtr="0" compatLnSpc="1">
            <a:prstTxWarp prst="textNoShape">
              <a:avLst/>
            </a:prstTxWarp>
          </a:bodyPr>
          <a:lstStyle>
            <a:lvl1pPr marL="298450" indent="-298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n"/>
              <a:defRPr sz="2400">
                <a:solidFill>
                  <a:schemeClr val="tx2"/>
                </a:solidFill>
                <a:latin typeface="+mn-lt"/>
                <a:ea typeface="+mn-ea"/>
                <a:cs typeface="ＭＳ Ｐゴシック" charset="-128"/>
              </a:defRPr>
            </a:lvl1pPr>
            <a:lvl2pPr marL="558800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400">
                <a:solidFill>
                  <a:schemeClr val="tx2"/>
                </a:solidFill>
                <a:latin typeface="+mn-lt"/>
                <a:ea typeface="+mn-ea"/>
              </a:defRPr>
            </a:lvl2pPr>
            <a:lvl3pPr marL="817563" indent="-2571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charset="2"/>
              <a:buChar char=""/>
              <a:defRPr sz="2400">
                <a:solidFill>
                  <a:schemeClr val="tx2"/>
                </a:solidFill>
                <a:latin typeface="+mn-lt"/>
                <a:ea typeface="+mn-ea"/>
              </a:defRPr>
            </a:lvl3pPr>
            <a:lvl4pPr marL="1077913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charset="2"/>
              <a:buChar char="§"/>
              <a:defRPr sz="2400">
                <a:solidFill>
                  <a:srgbClr val="100F2E"/>
                </a:solidFill>
                <a:latin typeface="+mn-lt"/>
                <a:ea typeface="+mn-ea"/>
              </a:defRPr>
            </a:lvl4pPr>
            <a:lvl5pPr marL="1312863" indent="-223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5pPr>
            <a:lvl6pPr marL="17700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6pPr>
            <a:lvl7pPr marL="22272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7pPr>
            <a:lvl8pPr marL="26844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8pPr>
            <a:lvl9pPr marL="31416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buSzPct val="100000"/>
              <a:buNone/>
            </a:pPr>
            <a:r>
              <a:rPr lang="en-US" sz="2000" b="1" dirty="0" smtClean="0">
                <a:solidFill>
                  <a:srgbClr val="FD930A"/>
                </a:solidFill>
              </a:rPr>
              <a:t>Non Linear System Response</a:t>
            </a:r>
            <a:endParaRPr lang="en-GB" sz="2000" baseline="30000" dirty="0" smtClean="0">
              <a:solidFill>
                <a:srgbClr val="FD930A"/>
              </a:solidFill>
              <a:latin typeface="Arial" charset="0"/>
              <a:ea typeface="ＭＳ Ｐゴシック" charset="0"/>
              <a:sym typeface="Wingdings" charset="0"/>
            </a:endParaRPr>
          </a:p>
        </p:txBody>
      </p:sp>
      <p:sp>
        <p:nvSpPr>
          <p:cNvPr id="9" name="Rectangle 15"/>
          <p:cNvSpPr txBox="1">
            <a:spLocks noChangeAspect="1" noChangeArrowheads="1"/>
          </p:cNvSpPr>
          <p:nvPr/>
        </p:nvSpPr>
        <p:spPr bwMode="auto">
          <a:xfrm>
            <a:off x="137459" y="1091658"/>
            <a:ext cx="4452470" cy="390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0" rIns="91440" bIns="45720" numCol="1" anchor="t" anchorCtr="0" compatLnSpc="1">
            <a:prstTxWarp prst="textNoShape">
              <a:avLst/>
            </a:prstTxWarp>
          </a:bodyPr>
          <a:lstStyle>
            <a:lvl1pPr marL="298450" indent="-298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n"/>
              <a:defRPr sz="2400">
                <a:solidFill>
                  <a:schemeClr val="tx2"/>
                </a:solidFill>
                <a:latin typeface="+mn-lt"/>
                <a:ea typeface="+mn-ea"/>
                <a:cs typeface="ＭＳ Ｐゴシック" charset="-128"/>
              </a:defRPr>
            </a:lvl1pPr>
            <a:lvl2pPr marL="558800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400">
                <a:solidFill>
                  <a:schemeClr val="tx2"/>
                </a:solidFill>
                <a:latin typeface="+mn-lt"/>
                <a:ea typeface="+mn-ea"/>
              </a:defRPr>
            </a:lvl2pPr>
            <a:lvl3pPr marL="817563" indent="-2571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charset="2"/>
              <a:buChar char=""/>
              <a:defRPr sz="2400">
                <a:solidFill>
                  <a:schemeClr val="tx2"/>
                </a:solidFill>
                <a:latin typeface="+mn-lt"/>
                <a:ea typeface="+mn-ea"/>
              </a:defRPr>
            </a:lvl3pPr>
            <a:lvl4pPr marL="1077913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charset="2"/>
              <a:buChar char="§"/>
              <a:defRPr sz="2400">
                <a:solidFill>
                  <a:srgbClr val="100F2E"/>
                </a:solidFill>
                <a:latin typeface="+mn-lt"/>
                <a:ea typeface="+mn-ea"/>
              </a:defRPr>
            </a:lvl4pPr>
            <a:lvl5pPr marL="1312863" indent="-223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5pPr>
            <a:lvl6pPr marL="17700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6pPr>
            <a:lvl7pPr marL="22272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7pPr>
            <a:lvl8pPr marL="26844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8pPr>
            <a:lvl9pPr marL="31416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buSzPct val="100000"/>
              <a:buNone/>
            </a:pPr>
            <a:r>
              <a:rPr lang="en-US" sz="2000" b="1" dirty="0" smtClean="0">
                <a:solidFill>
                  <a:srgbClr val="FD930A"/>
                </a:solidFill>
              </a:rPr>
              <a:t>DSSC DePFET Working Principle</a:t>
            </a:r>
            <a:endParaRPr lang="en-GB" sz="2000" baseline="30000" dirty="0" smtClean="0">
              <a:solidFill>
                <a:srgbClr val="FD930A"/>
              </a:solidFill>
              <a:latin typeface="Arial" charset="0"/>
              <a:ea typeface="ＭＳ Ｐゴシック" charset="0"/>
              <a:sym typeface="Wingdings" charset="0"/>
            </a:endParaRPr>
          </a:p>
        </p:txBody>
      </p:sp>
      <p:sp>
        <p:nvSpPr>
          <p:cNvPr id="16" name="Rectangle 15"/>
          <p:cNvSpPr txBox="1">
            <a:spLocks noChangeAspect="1" noChangeArrowheads="1"/>
          </p:cNvSpPr>
          <p:nvPr/>
        </p:nvSpPr>
        <p:spPr bwMode="auto">
          <a:xfrm>
            <a:off x="-89644" y="4617965"/>
            <a:ext cx="4885764" cy="18665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0" rIns="91440" bIns="45720" numCol="1" anchor="t" anchorCtr="0" compatLnSpc="1">
            <a:prstTxWarp prst="textNoShape">
              <a:avLst/>
            </a:prstTxWarp>
          </a:bodyPr>
          <a:lstStyle>
            <a:lvl1pPr marL="298450" indent="-298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n"/>
              <a:defRPr sz="2400">
                <a:solidFill>
                  <a:schemeClr val="tx2"/>
                </a:solidFill>
                <a:latin typeface="+mn-lt"/>
                <a:ea typeface="+mn-ea"/>
                <a:cs typeface="ＭＳ Ｐゴシック" charset="-128"/>
              </a:defRPr>
            </a:lvl1pPr>
            <a:lvl2pPr marL="558800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400">
                <a:solidFill>
                  <a:schemeClr val="tx2"/>
                </a:solidFill>
                <a:latin typeface="+mn-lt"/>
                <a:ea typeface="+mn-ea"/>
              </a:defRPr>
            </a:lvl2pPr>
            <a:lvl3pPr marL="817563" indent="-2571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charset="2"/>
              <a:buChar char=""/>
              <a:defRPr sz="2400">
                <a:solidFill>
                  <a:schemeClr val="tx2"/>
                </a:solidFill>
                <a:latin typeface="+mn-lt"/>
                <a:ea typeface="+mn-ea"/>
              </a:defRPr>
            </a:lvl3pPr>
            <a:lvl4pPr marL="1077913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charset="2"/>
              <a:buChar char="§"/>
              <a:defRPr sz="2400">
                <a:solidFill>
                  <a:srgbClr val="100F2E"/>
                </a:solidFill>
                <a:latin typeface="+mn-lt"/>
                <a:ea typeface="+mn-ea"/>
              </a:defRPr>
            </a:lvl4pPr>
            <a:lvl5pPr marL="1312863" indent="-223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5pPr>
            <a:lvl6pPr marL="17700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6pPr>
            <a:lvl7pPr marL="22272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7pPr>
            <a:lvl8pPr marL="26844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8pPr>
            <a:lvl9pPr marL="31416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9pPr>
          </a:lstStyle>
          <a:p>
            <a:pPr marL="0" lvl="1" indent="0">
              <a:buClr>
                <a:schemeClr val="accent2"/>
              </a:buClr>
              <a:buSzPct val="150000"/>
              <a:buNone/>
            </a:pPr>
            <a:r>
              <a:rPr lang="en-GB" sz="18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panose="05000000000000000000" pitchFamily="2" charset="2"/>
              </a:rPr>
              <a:t>Extend internal gate towards source region</a:t>
            </a:r>
          </a:p>
          <a:p>
            <a:pPr marL="0" lvl="1" indent="0">
              <a:buClr>
                <a:schemeClr val="accent2"/>
              </a:buClr>
              <a:buSzPct val="150000"/>
              <a:buNone/>
            </a:pPr>
            <a:r>
              <a:rPr lang="en-GB" sz="18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panose="05000000000000000000" pitchFamily="2" charset="2"/>
              </a:rPr>
              <a:t>Only charges collected under external gate contribute to I</a:t>
            </a:r>
            <a:r>
              <a:rPr lang="en-GB" sz="1800" baseline="-250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panose="05000000000000000000" pitchFamily="2" charset="2"/>
              </a:rPr>
              <a:t>SD</a:t>
            </a:r>
            <a:endParaRPr lang="en-GB" sz="1800" dirty="0" smtClean="0">
              <a:solidFill>
                <a:schemeClr val="tx1">
                  <a:lumMod val="90000"/>
                  <a:lumOff val="10000"/>
                </a:schemeClr>
              </a:solidFill>
              <a:latin typeface="Arial" charset="0"/>
              <a:ea typeface="ＭＳ Ｐゴシック" charset="0"/>
              <a:sym typeface="Wingdings" panose="05000000000000000000" pitchFamily="2" charset="2"/>
            </a:endParaRPr>
          </a:p>
          <a:p>
            <a:pPr marL="0" lvl="1" indent="0">
              <a:buClr>
                <a:schemeClr val="accent2"/>
              </a:buClr>
              <a:buSzPct val="150000"/>
              <a:buNone/>
            </a:pPr>
            <a:r>
              <a:rPr lang="en-GB" sz="1800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panose="05000000000000000000" pitchFamily="2" charset="2"/>
              </a:rPr>
              <a:t>Small Signals</a:t>
            </a:r>
          </a:p>
          <a:p>
            <a:pPr marL="0" lvl="1" indent="0">
              <a:buClr>
                <a:schemeClr val="accent2"/>
              </a:buClr>
              <a:buSzPct val="150000"/>
              <a:buNone/>
            </a:pPr>
            <a:r>
              <a:rPr lang="en-GB" sz="18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panose="05000000000000000000" pitchFamily="2" charset="2"/>
              </a:rPr>
              <a:t>All charge is collected at internal gate under the external gate</a:t>
            </a:r>
            <a:endParaRPr lang="en-GB" sz="1800" b="1" dirty="0">
              <a:solidFill>
                <a:schemeClr val="tx1">
                  <a:lumMod val="90000"/>
                  <a:lumOff val="10000"/>
                </a:schemeClr>
              </a:solidFill>
              <a:latin typeface="Arial" charset="0"/>
              <a:ea typeface="ＭＳ Ｐゴシック" charset="0"/>
              <a:sym typeface="Wingdings" panose="05000000000000000000" pitchFamily="2" charset="2"/>
            </a:endParaRPr>
          </a:p>
          <a:p>
            <a:pPr marL="0" indent="0">
              <a:buSzPct val="150000"/>
              <a:buNone/>
            </a:pPr>
            <a:endParaRPr lang="en-GB" sz="1700" dirty="0" smtClean="0">
              <a:solidFill>
                <a:schemeClr val="tx1">
                  <a:lumMod val="90000"/>
                  <a:lumOff val="10000"/>
                </a:schemeClr>
              </a:solidFill>
              <a:latin typeface="Arial" charset="0"/>
              <a:ea typeface="ＭＳ Ｐゴシック" charset="0"/>
              <a:sym typeface="Wingdings" panose="05000000000000000000" pitchFamily="2" charset="2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045122" y="6155395"/>
            <a:ext cx="305887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fr-FR" sz="1200" dirty="0" err="1"/>
              <a:t>Porro</a:t>
            </a:r>
            <a:r>
              <a:rPr lang="fr-FR" sz="1200" dirty="0"/>
              <a:t> et al. NIM  A (2010) vol. 624 pp. </a:t>
            </a:r>
            <a:r>
              <a:rPr lang="fr-FR" sz="1200" dirty="0" smtClean="0"/>
              <a:t>509</a:t>
            </a:r>
            <a:endParaRPr lang="fr-FR" sz="1200" dirty="0"/>
          </a:p>
        </p:txBody>
      </p:sp>
      <p:sp>
        <p:nvSpPr>
          <p:cNvPr id="24" name="Rectangle 15"/>
          <p:cNvSpPr txBox="1">
            <a:spLocks noChangeAspect="1" noChangeArrowheads="1"/>
          </p:cNvSpPr>
          <p:nvPr/>
        </p:nvSpPr>
        <p:spPr bwMode="auto">
          <a:xfrm>
            <a:off x="5042389" y="1103610"/>
            <a:ext cx="3982081" cy="46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0" rIns="91440" bIns="45720" numCol="1" anchor="t" anchorCtr="0" compatLnSpc="1">
            <a:prstTxWarp prst="textNoShape">
              <a:avLst/>
            </a:prstTxWarp>
          </a:bodyPr>
          <a:lstStyle>
            <a:lvl1pPr marL="298450" indent="-298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n"/>
              <a:defRPr sz="2400">
                <a:solidFill>
                  <a:schemeClr val="tx2"/>
                </a:solidFill>
                <a:latin typeface="+mn-lt"/>
                <a:ea typeface="+mn-ea"/>
                <a:cs typeface="ＭＳ Ｐゴシック" charset="-128"/>
              </a:defRPr>
            </a:lvl1pPr>
            <a:lvl2pPr marL="558800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400">
                <a:solidFill>
                  <a:schemeClr val="tx2"/>
                </a:solidFill>
                <a:latin typeface="+mn-lt"/>
                <a:ea typeface="+mn-ea"/>
              </a:defRPr>
            </a:lvl2pPr>
            <a:lvl3pPr marL="817563" indent="-2571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charset="2"/>
              <a:buChar char=""/>
              <a:defRPr sz="2400">
                <a:solidFill>
                  <a:schemeClr val="tx2"/>
                </a:solidFill>
                <a:latin typeface="+mn-lt"/>
                <a:ea typeface="+mn-ea"/>
              </a:defRPr>
            </a:lvl3pPr>
            <a:lvl4pPr marL="1077913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charset="2"/>
              <a:buChar char="§"/>
              <a:defRPr sz="2400">
                <a:solidFill>
                  <a:srgbClr val="100F2E"/>
                </a:solidFill>
                <a:latin typeface="+mn-lt"/>
                <a:ea typeface="+mn-ea"/>
              </a:defRPr>
            </a:lvl4pPr>
            <a:lvl5pPr marL="1312863" indent="-223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5pPr>
            <a:lvl6pPr marL="17700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6pPr>
            <a:lvl7pPr marL="22272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7pPr>
            <a:lvl8pPr marL="26844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8pPr>
            <a:lvl9pPr marL="31416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buSzPct val="100000"/>
              <a:buNone/>
            </a:pPr>
            <a:r>
              <a:rPr lang="en-US" sz="2000" b="1" dirty="0" smtClean="0">
                <a:solidFill>
                  <a:srgbClr val="FD930A"/>
                </a:solidFill>
              </a:rPr>
              <a:t>Non Linear System Response</a:t>
            </a:r>
            <a:endParaRPr lang="en-GB" sz="2000" baseline="30000" dirty="0" smtClean="0">
              <a:solidFill>
                <a:srgbClr val="FD930A"/>
              </a:solidFill>
              <a:latin typeface="Arial" charset="0"/>
              <a:ea typeface="ＭＳ Ｐゴシック" charset="0"/>
              <a:sym typeface="Wingdings" charset="0"/>
            </a:endParaRPr>
          </a:p>
        </p:txBody>
      </p:sp>
      <p:cxnSp>
        <p:nvCxnSpPr>
          <p:cNvPr id="25" name="Straight Arrow Connector 24"/>
          <p:cNvCxnSpPr/>
          <p:nvPr/>
        </p:nvCxnSpPr>
        <p:spPr bwMode="auto">
          <a:xfrm>
            <a:off x="5247820" y="3772133"/>
            <a:ext cx="3735103" cy="1100"/>
          </a:xfrm>
          <a:prstGeom prst="straightConnector1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6" name="TextBox 25"/>
          <p:cNvSpPr txBox="1"/>
          <p:nvPr/>
        </p:nvSpPr>
        <p:spPr>
          <a:xfrm>
            <a:off x="5987381" y="3818917"/>
            <a:ext cx="22671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GB" sz="1400" dirty="0" smtClean="0"/>
              <a:t>Signal Charge</a:t>
            </a:r>
            <a:endParaRPr lang="en-GB" sz="1400" dirty="0"/>
          </a:p>
        </p:txBody>
      </p:sp>
      <p:sp>
        <p:nvSpPr>
          <p:cNvPr id="27" name="TextBox 26"/>
          <p:cNvSpPr txBox="1"/>
          <p:nvPr/>
        </p:nvSpPr>
        <p:spPr>
          <a:xfrm rot="16200000">
            <a:off x="4133775" y="2572504"/>
            <a:ext cx="21288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GB" sz="1400" dirty="0" smtClean="0"/>
              <a:t>Current Change</a:t>
            </a:r>
            <a:endParaRPr lang="en-GB" sz="1400" dirty="0"/>
          </a:p>
        </p:txBody>
      </p:sp>
      <p:cxnSp>
        <p:nvCxnSpPr>
          <p:cNvPr id="28" name="Straight Arrow Connector 27"/>
          <p:cNvCxnSpPr/>
          <p:nvPr/>
        </p:nvCxnSpPr>
        <p:spPr bwMode="auto">
          <a:xfrm flipH="1" flipV="1">
            <a:off x="5423665" y="1630820"/>
            <a:ext cx="10910" cy="2290705"/>
          </a:xfrm>
          <a:prstGeom prst="straightConnector1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9" name="Straight Connector 28"/>
          <p:cNvCxnSpPr/>
          <p:nvPr/>
        </p:nvCxnSpPr>
        <p:spPr bwMode="auto">
          <a:xfrm flipV="1">
            <a:off x="5426255" y="3099872"/>
            <a:ext cx="549910" cy="647262"/>
          </a:xfrm>
          <a:prstGeom prst="line">
            <a:avLst/>
          </a:prstGeom>
          <a:ln>
            <a:solidFill>
              <a:srgbClr val="004400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8399522" y="3803251"/>
            <a:ext cx="7514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GB" sz="1800" dirty="0" err="1" smtClean="0"/>
              <a:t>Q</a:t>
            </a:r>
            <a:r>
              <a:rPr lang="en-GB" sz="1800" baseline="-25000" dirty="0" err="1" smtClean="0"/>
              <a:t>Sig</a:t>
            </a:r>
            <a:endParaRPr lang="en-GB" sz="1800" baseline="-25000" dirty="0"/>
          </a:p>
        </p:txBody>
      </p:sp>
      <p:sp>
        <p:nvSpPr>
          <p:cNvPr id="31" name="TextBox 30"/>
          <p:cNvSpPr txBox="1"/>
          <p:nvPr/>
        </p:nvSpPr>
        <p:spPr>
          <a:xfrm>
            <a:off x="4846400" y="1546715"/>
            <a:ext cx="662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GB" sz="1800" dirty="0" smtClean="0"/>
              <a:t>ΔI</a:t>
            </a:r>
            <a:endParaRPr lang="en-GB" sz="1800" dirty="0"/>
          </a:p>
        </p:txBody>
      </p:sp>
      <p:cxnSp>
        <p:nvCxnSpPr>
          <p:cNvPr id="33" name="Straight Connector 32"/>
          <p:cNvCxnSpPr/>
          <p:nvPr/>
        </p:nvCxnSpPr>
        <p:spPr bwMode="auto">
          <a:xfrm flipV="1">
            <a:off x="5965163" y="2502307"/>
            <a:ext cx="832725" cy="607636"/>
          </a:xfrm>
          <a:prstGeom prst="line">
            <a:avLst/>
          </a:prstGeom>
          <a:ln>
            <a:solidFill>
              <a:srgbClr val="008000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 bwMode="auto">
          <a:xfrm flipV="1">
            <a:off x="6784975" y="2184855"/>
            <a:ext cx="984040" cy="320220"/>
          </a:xfrm>
          <a:prstGeom prst="line">
            <a:avLst/>
          </a:prstGeom>
          <a:ln>
            <a:solidFill>
              <a:srgbClr val="00B000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 bwMode="auto">
          <a:xfrm flipV="1">
            <a:off x="7762875" y="2035459"/>
            <a:ext cx="1014618" cy="145766"/>
          </a:xfrm>
          <a:prstGeom prst="line">
            <a:avLst/>
          </a:prstGeom>
          <a:ln>
            <a:solidFill>
              <a:srgbClr val="00E502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2" name="Picture 41" descr="DSSC-DEPFET-Principl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45" y="1462357"/>
            <a:ext cx="4818504" cy="297602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86514" y="3183573"/>
            <a:ext cx="44244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800" b="1" dirty="0" smtClean="0"/>
              <a:t>Photon Irradiation</a:t>
            </a:r>
          </a:p>
        </p:txBody>
      </p:sp>
      <p:sp>
        <p:nvSpPr>
          <p:cNvPr id="12" name="Striped Right Arrow 11"/>
          <p:cNvSpPr/>
          <p:nvPr/>
        </p:nvSpPr>
        <p:spPr bwMode="auto">
          <a:xfrm rot="16200000">
            <a:off x="3863782" y="3247569"/>
            <a:ext cx="289019" cy="271069"/>
          </a:xfrm>
          <a:prstGeom prst="stripedRightArrow">
            <a:avLst/>
          </a:prstGeom>
          <a:noFill/>
          <a:ln w="28575" cap="flat" cmpd="sng" algn="ctr">
            <a:solidFill>
              <a:schemeClr val="folHlink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Font typeface="Wingdings" pitchFamily="2" charset="2"/>
              <a:buChar char="n"/>
              <a:tabLst/>
            </a:pPr>
            <a:endParaRPr kumimoji="0" lang="en-US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8" charset="-128"/>
            </a:endParaRPr>
          </a:p>
        </p:txBody>
      </p:sp>
      <p:sp>
        <p:nvSpPr>
          <p:cNvPr id="43" name="Striped Right Arrow 42"/>
          <p:cNvSpPr/>
          <p:nvPr/>
        </p:nvSpPr>
        <p:spPr bwMode="auto">
          <a:xfrm rot="16200000">
            <a:off x="4311253" y="3246037"/>
            <a:ext cx="289019" cy="271069"/>
          </a:xfrm>
          <a:prstGeom prst="stripedRightArrow">
            <a:avLst/>
          </a:prstGeom>
          <a:noFill/>
          <a:ln w="28575" cap="flat" cmpd="sng" algn="ctr">
            <a:solidFill>
              <a:schemeClr val="folHlink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Font typeface="Wingdings" pitchFamily="2" charset="2"/>
              <a:buChar char="n"/>
              <a:tabLst/>
            </a:pPr>
            <a:endParaRPr kumimoji="0" lang="en-US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8" charset="-128"/>
            </a:endParaRPr>
          </a:p>
        </p:txBody>
      </p:sp>
      <p:sp>
        <p:nvSpPr>
          <p:cNvPr id="44" name="Striped Right Arrow 43"/>
          <p:cNvSpPr/>
          <p:nvPr/>
        </p:nvSpPr>
        <p:spPr bwMode="auto">
          <a:xfrm rot="16200000">
            <a:off x="1089579" y="3244505"/>
            <a:ext cx="289019" cy="271069"/>
          </a:xfrm>
          <a:prstGeom prst="stripedRightArrow">
            <a:avLst/>
          </a:prstGeom>
          <a:noFill/>
          <a:ln w="28575" cap="flat" cmpd="sng" algn="ctr">
            <a:solidFill>
              <a:schemeClr val="folHlink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Font typeface="Wingdings" pitchFamily="2" charset="2"/>
              <a:buChar char="n"/>
              <a:tabLst/>
            </a:pPr>
            <a:endParaRPr kumimoji="0" lang="en-US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8" charset="-128"/>
            </a:endParaRPr>
          </a:p>
        </p:txBody>
      </p:sp>
      <p:sp>
        <p:nvSpPr>
          <p:cNvPr id="45" name="Striped Right Arrow 44"/>
          <p:cNvSpPr/>
          <p:nvPr/>
        </p:nvSpPr>
        <p:spPr bwMode="auto">
          <a:xfrm rot="16200000">
            <a:off x="677495" y="3242973"/>
            <a:ext cx="289019" cy="271069"/>
          </a:xfrm>
          <a:prstGeom prst="stripedRightArrow">
            <a:avLst/>
          </a:prstGeom>
          <a:noFill/>
          <a:ln w="28575" cap="flat" cmpd="sng" algn="ctr">
            <a:solidFill>
              <a:schemeClr val="folHlink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Font typeface="Wingdings" pitchFamily="2" charset="2"/>
              <a:buChar char="n"/>
              <a:tabLst/>
            </a:pPr>
            <a:endParaRPr kumimoji="0" lang="en-US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8" charset="-128"/>
            </a:endParaRPr>
          </a:p>
        </p:txBody>
      </p:sp>
      <p:sp>
        <p:nvSpPr>
          <p:cNvPr id="46" name="Oval 45"/>
          <p:cNvSpPr/>
          <p:nvPr/>
        </p:nvSpPr>
        <p:spPr bwMode="auto">
          <a:xfrm>
            <a:off x="5298453" y="3117128"/>
            <a:ext cx="744092" cy="615727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Font typeface="Wingdings" pitchFamily="2" charset="2"/>
              <a:buChar char="n"/>
              <a:tabLst/>
            </a:pPr>
            <a:endParaRPr kumimoji="0" lang="en-US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8" charset="-128"/>
            </a:endParaRPr>
          </a:p>
        </p:txBody>
      </p:sp>
      <p:cxnSp>
        <p:nvCxnSpPr>
          <p:cNvPr id="47" name="Straight Arrow Connector 46"/>
          <p:cNvCxnSpPr>
            <a:stCxn id="48" idx="1"/>
            <a:endCxn id="46" idx="5"/>
          </p:cNvCxnSpPr>
          <p:nvPr/>
        </p:nvCxnSpPr>
        <p:spPr bwMode="auto">
          <a:xfrm flipH="1" flipV="1">
            <a:off x="5933575" y="3642684"/>
            <a:ext cx="1306858" cy="925165"/>
          </a:xfrm>
          <a:prstGeom prst="straightConnector1">
            <a:avLst/>
          </a:prstGeom>
          <a:noFill/>
          <a:ln w="38100" cap="flat" cmpd="sng" algn="ctr">
            <a:solidFill>
              <a:schemeClr val="folHlink"/>
            </a:solidFill>
            <a:prstDash val="solid"/>
            <a:round/>
            <a:headEnd type="none"/>
            <a:tailEnd type="stealth" w="lg" len="lg"/>
          </a:ln>
          <a:effectLst/>
        </p:spPr>
      </p:cxnSp>
      <p:sp>
        <p:nvSpPr>
          <p:cNvPr id="48" name="Oval 47"/>
          <p:cNvSpPr/>
          <p:nvPr/>
        </p:nvSpPr>
        <p:spPr bwMode="auto">
          <a:xfrm>
            <a:off x="7037524" y="4488259"/>
            <a:ext cx="1385552" cy="543473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Font typeface="Wingdings" pitchFamily="2" charset="2"/>
              <a:buChar char="n"/>
              <a:tabLst/>
            </a:pPr>
            <a:endParaRPr kumimoji="0" lang="en-US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8" charset="-128"/>
            </a:endParaRPr>
          </a:p>
        </p:txBody>
      </p:sp>
      <p:sp>
        <p:nvSpPr>
          <p:cNvPr id="58" name="Oval 57"/>
          <p:cNvSpPr/>
          <p:nvPr/>
        </p:nvSpPr>
        <p:spPr bwMode="auto">
          <a:xfrm>
            <a:off x="6664954" y="2049255"/>
            <a:ext cx="1218773" cy="564418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Font typeface="Wingdings" pitchFamily="2" charset="2"/>
              <a:buChar char="n"/>
              <a:tabLst/>
            </a:pPr>
            <a:endParaRPr kumimoji="0" lang="en-US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8" charset="-128"/>
            </a:endParaRPr>
          </a:p>
        </p:txBody>
      </p:sp>
      <p:cxnSp>
        <p:nvCxnSpPr>
          <p:cNvPr id="59" name="Straight Arrow Connector 58"/>
          <p:cNvCxnSpPr>
            <a:stCxn id="60" idx="1"/>
            <a:endCxn id="58" idx="4"/>
          </p:cNvCxnSpPr>
          <p:nvPr/>
        </p:nvCxnSpPr>
        <p:spPr bwMode="auto">
          <a:xfrm flipH="1" flipV="1">
            <a:off x="7274341" y="2613673"/>
            <a:ext cx="687016" cy="3191226"/>
          </a:xfrm>
          <a:prstGeom prst="straightConnector1">
            <a:avLst/>
          </a:prstGeom>
          <a:noFill/>
          <a:ln w="38100" cap="flat" cmpd="sng" algn="ctr">
            <a:solidFill>
              <a:schemeClr val="folHlink"/>
            </a:solidFill>
            <a:prstDash val="solid"/>
            <a:round/>
            <a:headEnd type="none"/>
            <a:tailEnd type="stealth" w="lg" len="lg"/>
          </a:ln>
          <a:effectLst/>
        </p:spPr>
      </p:cxnSp>
      <p:sp>
        <p:nvSpPr>
          <p:cNvPr id="60" name="Oval 59"/>
          <p:cNvSpPr/>
          <p:nvPr/>
        </p:nvSpPr>
        <p:spPr bwMode="auto">
          <a:xfrm>
            <a:off x="7758448" y="5725309"/>
            <a:ext cx="1385552" cy="543473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Font typeface="Wingdings" pitchFamily="2" charset="2"/>
              <a:buChar char="n"/>
              <a:tabLst/>
            </a:pPr>
            <a:endParaRPr kumimoji="0" lang="en-US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8" charset="-128"/>
            </a:endParaRPr>
          </a:p>
        </p:txBody>
      </p:sp>
      <p:sp>
        <p:nvSpPr>
          <p:cNvPr id="63" name="Oval 62"/>
          <p:cNvSpPr/>
          <p:nvPr/>
        </p:nvSpPr>
        <p:spPr bwMode="auto">
          <a:xfrm>
            <a:off x="7654265" y="1831297"/>
            <a:ext cx="1262017" cy="615727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Font typeface="Wingdings" pitchFamily="2" charset="2"/>
              <a:buChar char="n"/>
              <a:tabLst/>
            </a:pPr>
            <a:endParaRPr kumimoji="0" lang="en-US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8" charset="-128"/>
            </a:endParaRPr>
          </a:p>
        </p:txBody>
      </p:sp>
      <p:cxnSp>
        <p:nvCxnSpPr>
          <p:cNvPr id="64" name="Straight Arrow Connector 63"/>
          <p:cNvCxnSpPr>
            <a:stCxn id="60" idx="0"/>
            <a:endCxn id="63" idx="4"/>
          </p:cNvCxnSpPr>
          <p:nvPr/>
        </p:nvCxnSpPr>
        <p:spPr bwMode="auto">
          <a:xfrm flipH="1" flipV="1">
            <a:off x="8285274" y="2447024"/>
            <a:ext cx="165950" cy="3278285"/>
          </a:xfrm>
          <a:prstGeom prst="straightConnector1">
            <a:avLst/>
          </a:prstGeom>
          <a:noFill/>
          <a:ln w="38100" cap="flat" cmpd="sng" algn="ctr">
            <a:solidFill>
              <a:schemeClr val="folHlink"/>
            </a:solidFill>
            <a:prstDash val="solid"/>
            <a:round/>
            <a:headEnd type="none"/>
            <a:tailEnd type="stealth" w="lg" len="lg"/>
          </a:ln>
          <a:effectLst/>
        </p:spPr>
      </p:cxnSp>
      <p:sp>
        <p:nvSpPr>
          <p:cNvPr id="92" name="Rectangle 15"/>
          <p:cNvSpPr txBox="1">
            <a:spLocks noChangeAspect="1" noChangeArrowheads="1"/>
          </p:cNvSpPr>
          <p:nvPr/>
        </p:nvSpPr>
        <p:spPr bwMode="auto">
          <a:xfrm>
            <a:off x="4705103" y="4594212"/>
            <a:ext cx="4557567" cy="1781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0" rIns="91440" bIns="45720" numCol="1" anchor="t" anchorCtr="0" compatLnSpc="1">
            <a:prstTxWarp prst="textNoShape">
              <a:avLst/>
            </a:prstTxWarp>
          </a:bodyPr>
          <a:lstStyle>
            <a:lvl1pPr marL="298450" indent="-298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n"/>
              <a:defRPr sz="2400">
                <a:solidFill>
                  <a:schemeClr val="tx2"/>
                </a:solidFill>
                <a:latin typeface="+mn-lt"/>
                <a:ea typeface="+mn-ea"/>
                <a:cs typeface="ＭＳ Ｐゴシック" charset="-128"/>
              </a:defRPr>
            </a:lvl1pPr>
            <a:lvl2pPr marL="558800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400">
                <a:solidFill>
                  <a:schemeClr val="tx2"/>
                </a:solidFill>
                <a:latin typeface="+mn-lt"/>
                <a:ea typeface="+mn-ea"/>
              </a:defRPr>
            </a:lvl2pPr>
            <a:lvl3pPr marL="817563" indent="-2571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charset="2"/>
              <a:buChar char=""/>
              <a:defRPr sz="2400">
                <a:solidFill>
                  <a:schemeClr val="tx2"/>
                </a:solidFill>
                <a:latin typeface="+mn-lt"/>
                <a:ea typeface="+mn-ea"/>
              </a:defRPr>
            </a:lvl3pPr>
            <a:lvl4pPr marL="1077913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charset="2"/>
              <a:buChar char="§"/>
              <a:defRPr sz="2400">
                <a:solidFill>
                  <a:srgbClr val="100F2E"/>
                </a:solidFill>
                <a:latin typeface="+mn-lt"/>
                <a:ea typeface="+mn-ea"/>
              </a:defRPr>
            </a:lvl4pPr>
            <a:lvl5pPr marL="1312863" indent="-223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5pPr>
            <a:lvl6pPr marL="17700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6pPr>
            <a:lvl7pPr marL="22272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7pPr>
            <a:lvl8pPr marL="26844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8pPr>
            <a:lvl9pPr marL="31416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9pPr>
          </a:lstStyle>
          <a:p>
            <a:pPr marL="0" lvl="1" indent="0">
              <a:buClr>
                <a:schemeClr val="accent2"/>
              </a:buClr>
              <a:buSzPct val="150000"/>
              <a:buNone/>
            </a:pPr>
            <a:r>
              <a:rPr lang="en-US" sz="1800" dirty="0">
                <a:solidFill>
                  <a:srgbClr val="372167"/>
                </a:solidFill>
              </a:rPr>
              <a:t>→ </a:t>
            </a:r>
            <a:r>
              <a:rPr lang="en-GB" sz="1800" dirty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panose="05000000000000000000" pitchFamily="2" charset="2"/>
              </a:rPr>
              <a:t>full steering of I</a:t>
            </a:r>
            <a:r>
              <a:rPr lang="en-GB" sz="1800" baseline="-25000" dirty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panose="05000000000000000000" pitchFamily="2" charset="2"/>
              </a:rPr>
              <a:t>SD </a:t>
            </a:r>
            <a:r>
              <a:rPr lang="en-US" sz="1800" dirty="0">
                <a:solidFill>
                  <a:srgbClr val="372167"/>
                </a:solidFill>
              </a:rPr>
              <a:t>→ </a:t>
            </a:r>
            <a:r>
              <a:rPr lang="en-US" sz="1800" b="1" dirty="0">
                <a:solidFill>
                  <a:srgbClr val="372167"/>
                </a:solidFill>
              </a:rPr>
              <a:t>high gain</a:t>
            </a:r>
            <a:endParaRPr lang="en-GB" sz="1800" b="1" dirty="0" smtClean="0">
              <a:solidFill>
                <a:schemeClr val="tx1">
                  <a:lumMod val="90000"/>
                  <a:lumOff val="10000"/>
                </a:schemeClr>
              </a:solidFill>
              <a:latin typeface="Arial" charset="0"/>
              <a:ea typeface="ＭＳ Ｐゴシック" charset="0"/>
              <a:sym typeface="Wingdings" panose="05000000000000000000" pitchFamily="2" charset="2"/>
            </a:endParaRPr>
          </a:p>
          <a:p>
            <a:pPr marL="0" lvl="1" indent="0">
              <a:buClr>
                <a:schemeClr val="accent2"/>
              </a:buClr>
              <a:buSzPct val="150000"/>
              <a:buNone/>
            </a:pPr>
            <a:r>
              <a:rPr lang="en-GB" sz="1800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panose="05000000000000000000" pitchFamily="2" charset="2"/>
              </a:rPr>
              <a:t>Large Signals</a:t>
            </a:r>
          </a:p>
          <a:p>
            <a:pPr marL="0" indent="0">
              <a:buSzPct val="150000"/>
              <a:buNone/>
            </a:pPr>
            <a:r>
              <a:rPr lang="en-GB" sz="18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panose="05000000000000000000" pitchFamily="2" charset="2"/>
              </a:rPr>
              <a:t>Charge spills over into extended source region</a:t>
            </a:r>
          </a:p>
          <a:p>
            <a:pPr marL="0" indent="0">
              <a:buSzPct val="150000"/>
              <a:buNone/>
            </a:pPr>
            <a:r>
              <a:rPr lang="en-GB" sz="18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panose="05000000000000000000" pitchFamily="2" charset="2"/>
              </a:rPr>
              <a:t>No or little contribution to I</a:t>
            </a:r>
            <a:r>
              <a:rPr lang="en-GB" sz="1800" baseline="-250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panose="05000000000000000000" pitchFamily="2" charset="2"/>
              </a:rPr>
              <a:t>SD </a:t>
            </a:r>
            <a:r>
              <a:rPr lang="en-US" sz="1800" dirty="0" smtClean="0">
                <a:solidFill>
                  <a:srgbClr val="372167"/>
                </a:solidFill>
              </a:rPr>
              <a:t>→ </a:t>
            </a:r>
            <a:r>
              <a:rPr lang="en-US" sz="1800" b="1" dirty="0" smtClean="0">
                <a:solidFill>
                  <a:srgbClr val="372167"/>
                </a:solidFill>
              </a:rPr>
              <a:t>low gain</a:t>
            </a:r>
            <a:endParaRPr lang="en-GB" sz="1800" b="1" dirty="0" smtClean="0">
              <a:solidFill>
                <a:schemeClr val="tx1">
                  <a:lumMod val="90000"/>
                  <a:lumOff val="10000"/>
                </a:schemeClr>
              </a:solidFill>
              <a:latin typeface="Arial" charset="0"/>
              <a:ea typeface="ＭＳ Ｐゴシック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159803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48" grpId="0" animBg="1"/>
      <p:bldP spid="58" grpId="0" animBg="1"/>
      <p:bldP spid="60" grpId="0" animBg="1"/>
      <p:bldP spid="63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7F17373-7C45-4563-BAB1-D7F59A214E86}" type="slidenum">
              <a:rPr lang="en-GB" smtClean="0"/>
              <a:pPr>
                <a:defRPr/>
              </a:pPr>
              <a:t>32</a:t>
            </a:fld>
            <a:endParaRPr lang="en-GB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093788" y="541338"/>
            <a:ext cx="7283450" cy="481012"/>
          </a:xfrm>
        </p:spPr>
        <p:txBody>
          <a:bodyPr/>
          <a:lstStyle/>
          <a:p>
            <a:r>
              <a:rPr lang="en-US" dirty="0" smtClean="0"/>
              <a:t>DSSC </a:t>
            </a:r>
            <a:r>
              <a:rPr lang="en-US" dirty="0" err="1" smtClean="0"/>
              <a:t>DePFET</a:t>
            </a:r>
            <a:r>
              <a:rPr lang="en-US" dirty="0" smtClean="0"/>
              <a:t> with Signal Compression</a:t>
            </a:r>
            <a:endParaRPr lang="en-US" dirty="0"/>
          </a:p>
        </p:txBody>
      </p:sp>
      <p:sp>
        <p:nvSpPr>
          <p:cNvPr id="9" name="Rectangle 15"/>
          <p:cNvSpPr txBox="1">
            <a:spLocks noChangeAspect="1" noChangeArrowheads="1"/>
          </p:cNvSpPr>
          <p:nvPr/>
        </p:nvSpPr>
        <p:spPr bwMode="auto">
          <a:xfrm>
            <a:off x="137459" y="1091658"/>
            <a:ext cx="4452470" cy="390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0" rIns="91440" bIns="45720" numCol="1" anchor="t" anchorCtr="0" compatLnSpc="1">
            <a:prstTxWarp prst="textNoShape">
              <a:avLst/>
            </a:prstTxWarp>
          </a:bodyPr>
          <a:lstStyle>
            <a:lvl1pPr marL="298450" indent="-298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n"/>
              <a:defRPr sz="2400">
                <a:solidFill>
                  <a:schemeClr val="tx2"/>
                </a:solidFill>
                <a:latin typeface="+mn-lt"/>
                <a:ea typeface="+mn-ea"/>
                <a:cs typeface="ＭＳ Ｐゴシック" charset="-128"/>
              </a:defRPr>
            </a:lvl1pPr>
            <a:lvl2pPr marL="558800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400">
                <a:solidFill>
                  <a:schemeClr val="tx2"/>
                </a:solidFill>
                <a:latin typeface="+mn-lt"/>
                <a:ea typeface="+mn-ea"/>
              </a:defRPr>
            </a:lvl2pPr>
            <a:lvl3pPr marL="817563" indent="-2571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charset="2"/>
              <a:buChar char=""/>
              <a:defRPr sz="2400">
                <a:solidFill>
                  <a:schemeClr val="tx2"/>
                </a:solidFill>
                <a:latin typeface="+mn-lt"/>
                <a:ea typeface="+mn-ea"/>
              </a:defRPr>
            </a:lvl3pPr>
            <a:lvl4pPr marL="1077913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charset="2"/>
              <a:buChar char="§"/>
              <a:defRPr sz="2400">
                <a:solidFill>
                  <a:srgbClr val="100F2E"/>
                </a:solidFill>
                <a:latin typeface="+mn-lt"/>
                <a:ea typeface="+mn-ea"/>
              </a:defRPr>
            </a:lvl4pPr>
            <a:lvl5pPr marL="1312863" indent="-223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5pPr>
            <a:lvl6pPr marL="17700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6pPr>
            <a:lvl7pPr marL="22272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7pPr>
            <a:lvl8pPr marL="26844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8pPr>
            <a:lvl9pPr marL="31416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buSzPct val="100000"/>
              <a:buNone/>
            </a:pPr>
            <a:r>
              <a:rPr lang="en-US" sz="2000" b="1" dirty="0" smtClean="0">
                <a:solidFill>
                  <a:srgbClr val="FD930A"/>
                </a:solidFill>
              </a:rPr>
              <a:t>DSSC DePFET Working Principle</a:t>
            </a:r>
            <a:endParaRPr lang="en-GB" sz="2000" baseline="30000" dirty="0" smtClean="0">
              <a:solidFill>
                <a:srgbClr val="FD930A"/>
              </a:solidFill>
              <a:latin typeface="Arial" charset="0"/>
              <a:ea typeface="ＭＳ Ｐゴシック" charset="0"/>
              <a:sym typeface="Wingdings" charset="0"/>
            </a:endParaRPr>
          </a:p>
        </p:txBody>
      </p:sp>
      <p:sp>
        <p:nvSpPr>
          <p:cNvPr id="16" name="Rectangle 15"/>
          <p:cNvSpPr txBox="1">
            <a:spLocks noChangeAspect="1" noChangeArrowheads="1"/>
          </p:cNvSpPr>
          <p:nvPr/>
        </p:nvSpPr>
        <p:spPr bwMode="auto">
          <a:xfrm>
            <a:off x="-89644" y="4617965"/>
            <a:ext cx="4885764" cy="18665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0" rIns="91440" bIns="45720" numCol="1" anchor="t" anchorCtr="0" compatLnSpc="1">
            <a:prstTxWarp prst="textNoShape">
              <a:avLst/>
            </a:prstTxWarp>
          </a:bodyPr>
          <a:lstStyle>
            <a:lvl1pPr marL="298450" indent="-298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n"/>
              <a:defRPr sz="2400">
                <a:solidFill>
                  <a:schemeClr val="tx2"/>
                </a:solidFill>
                <a:latin typeface="+mn-lt"/>
                <a:ea typeface="+mn-ea"/>
                <a:cs typeface="ＭＳ Ｐゴシック" charset="-128"/>
              </a:defRPr>
            </a:lvl1pPr>
            <a:lvl2pPr marL="558800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400">
                <a:solidFill>
                  <a:schemeClr val="tx2"/>
                </a:solidFill>
                <a:latin typeface="+mn-lt"/>
                <a:ea typeface="+mn-ea"/>
              </a:defRPr>
            </a:lvl2pPr>
            <a:lvl3pPr marL="817563" indent="-2571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charset="2"/>
              <a:buChar char=""/>
              <a:defRPr sz="2400">
                <a:solidFill>
                  <a:schemeClr val="tx2"/>
                </a:solidFill>
                <a:latin typeface="+mn-lt"/>
                <a:ea typeface="+mn-ea"/>
              </a:defRPr>
            </a:lvl3pPr>
            <a:lvl4pPr marL="1077913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charset="2"/>
              <a:buChar char="§"/>
              <a:defRPr sz="2400">
                <a:solidFill>
                  <a:srgbClr val="100F2E"/>
                </a:solidFill>
                <a:latin typeface="+mn-lt"/>
                <a:ea typeface="+mn-ea"/>
              </a:defRPr>
            </a:lvl4pPr>
            <a:lvl5pPr marL="1312863" indent="-223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5pPr>
            <a:lvl6pPr marL="17700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6pPr>
            <a:lvl7pPr marL="22272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7pPr>
            <a:lvl8pPr marL="26844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8pPr>
            <a:lvl9pPr marL="31416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9pPr>
          </a:lstStyle>
          <a:p>
            <a:pPr marL="0" lvl="1" indent="0">
              <a:buClr>
                <a:schemeClr val="accent2"/>
              </a:buClr>
              <a:buSzPct val="150000"/>
              <a:buNone/>
            </a:pPr>
            <a:r>
              <a:rPr lang="en-GB" sz="18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panose="05000000000000000000" pitchFamily="2" charset="2"/>
              </a:rPr>
              <a:t>Extend internal gate towards source region</a:t>
            </a:r>
          </a:p>
          <a:p>
            <a:pPr marL="0" lvl="1" indent="0">
              <a:buClr>
                <a:schemeClr val="accent2"/>
              </a:buClr>
              <a:buSzPct val="150000"/>
              <a:buNone/>
            </a:pPr>
            <a:r>
              <a:rPr lang="en-GB" sz="18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panose="05000000000000000000" pitchFamily="2" charset="2"/>
              </a:rPr>
              <a:t>Only charges collected under external gate contribute to I</a:t>
            </a:r>
            <a:r>
              <a:rPr lang="en-GB" sz="1800" baseline="-250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panose="05000000000000000000" pitchFamily="2" charset="2"/>
              </a:rPr>
              <a:t>SD</a:t>
            </a:r>
            <a:endParaRPr lang="en-GB" sz="1800" dirty="0" smtClean="0">
              <a:solidFill>
                <a:schemeClr val="tx1">
                  <a:lumMod val="90000"/>
                  <a:lumOff val="10000"/>
                </a:schemeClr>
              </a:solidFill>
              <a:latin typeface="Arial" charset="0"/>
              <a:ea typeface="ＭＳ Ｐゴシック" charset="0"/>
              <a:sym typeface="Wingdings" panose="05000000000000000000" pitchFamily="2" charset="2"/>
            </a:endParaRPr>
          </a:p>
          <a:p>
            <a:pPr marL="0" lvl="1" indent="0">
              <a:buClr>
                <a:schemeClr val="accent2"/>
              </a:buClr>
              <a:buSzPct val="150000"/>
              <a:buNone/>
            </a:pPr>
            <a:r>
              <a:rPr lang="en-GB" sz="1800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panose="05000000000000000000" pitchFamily="2" charset="2"/>
              </a:rPr>
              <a:t>Small Signals</a:t>
            </a:r>
          </a:p>
          <a:p>
            <a:pPr marL="0" lvl="1" indent="0">
              <a:buClr>
                <a:schemeClr val="accent2"/>
              </a:buClr>
              <a:buSzPct val="150000"/>
              <a:buNone/>
            </a:pPr>
            <a:r>
              <a:rPr lang="en-GB" sz="18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panose="05000000000000000000" pitchFamily="2" charset="2"/>
              </a:rPr>
              <a:t>All charge is collected at internal gate under the external gate</a:t>
            </a:r>
            <a:endParaRPr lang="en-GB" sz="1800" b="1" dirty="0">
              <a:solidFill>
                <a:schemeClr val="tx1">
                  <a:lumMod val="90000"/>
                  <a:lumOff val="10000"/>
                </a:schemeClr>
              </a:solidFill>
              <a:latin typeface="Arial" charset="0"/>
              <a:ea typeface="ＭＳ Ｐゴシック" charset="0"/>
              <a:sym typeface="Wingdings" panose="05000000000000000000" pitchFamily="2" charset="2"/>
            </a:endParaRPr>
          </a:p>
          <a:p>
            <a:pPr marL="0" indent="0">
              <a:buSzPct val="150000"/>
              <a:buNone/>
            </a:pPr>
            <a:endParaRPr lang="en-GB" sz="1700" dirty="0" smtClean="0">
              <a:solidFill>
                <a:schemeClr val="tx1">
                  <a:lumMod val="90000"/>
                  <a:lumOff val="10000"/>
                </a:schemeClr>
              </a:solidFill>
              <a:latin typeface="Arial" charset="0"/>
              <a:ea typeface="ＭＳ Ｐゴシック" charset="0"/>
              <a:sym typeface="Wingdings" panose="05000000000000000000" pitchFamily="2" charset="2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060800" y="6155395"/>
            <a:ext cx="305887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fr-FR" sz="1200" dirty="0" err="1"/>
              <a:t>Porro</a:t>
            </a:r>
            <a:r>
              <a:rPr lang="fr-FR" sz="1200" dirty="0"/>
              <a:t> et al. NIM  A (2010) vol. 624 pp. </a:t>
            </a:r>
            <a:r>
              <a:rPr lang="fr-FR" sz="1200" dirty="0" smtClean="0"/>
              <a:t>509</a:t>
            </a:r>
            <a:endParaRPr lang="fr-FR" sz="1200" dirty="0"/>
          </a:p>
        </p:txBody>
      </p:sp>
      <p:sp>
        <p:nvSpPr>
          <p:cNvPr id="15" name="Rectangle 15"/>
          <p:cNvSpPr txBox="1">
            <a:spLocks noChangeAspect="1" noChangeArrowheads="1"/>
          </p:cNvSpPr>
          <p:nvPr/>
        </p:nvSpPr>
        <p:spPr bwMode="auto">
          <a:xfrm>
            <a:off x="4705103" y="4594212"/>
            <a:ext cx="4557567" cy="1781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0" rIns="91440" bIns="45720" numCol="1" anchor="t" anchorCtr="0" compatLnSpc="1">
            <a:prstTxWarp prst="textNoShape">
              <a:avLst/>
            </a:prstTxWarp>
          </a:bodyPr>
          <a:lstStyle>
            <a:lvl1pPr marL="298450" indent="-298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n"/>
              <a:defRPr sz="2400">
                <a:solidFill>
                  <a:schemeClr val="tx2"/>
                </a:solidFill>
                <a:latin typeface="+mn-lt"/>
                <a:ea typeface="+mn-ea"/>
                <a:cs typeface="ＭＳ Ｐゴシック" charset="-128"/>
              </a:defRPr>
            </a:lvl1pPr>
            <a:lvl2pPr marL="558800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400">
                <a:solidFill>
                  <a:schemeClr val="tx2"/>
                </a:solidFill>
                <a:latin typeface="+mn-lt"/>
                <a:ea typeface="+mn-ea"/>
              </a:defRPr>
            </a:lvl2pPr>
            <a:lvl3pPr marL="817563" indent="-2571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charset="2"/>
              <a:buChar char=""/>
              <a:defRPr sz="2400">
                <a:solidFill>
                  <a:schemeClr val="tx2"/>
                </a:solidFill>
                <a:latin typeface="+mn-lt"/>
                <a:ea typeface="+mn-ea"/>
              </a:defRPr>
            </a:lvl3pPr>
            <a:lvl4pPr marL="1077913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charset="2"/>
              <a:buChar char="§"/>
              <a:defRPr sz="2400">
                <a:solidFill>
                  <a:srgbClr val="100F2E"/>
                </a:solidFill>
                <a:latin typeface="+mn-lt"/>
                <a:ea typeface="+mn-ea"/>
              </a:defRPr>
            </a:lvl4pPr>
            <a:lvl5pPr marL="1312863" indent="-223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5pPr>
            <a:lvl6pPr marL="17700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6pPr>
            <a:lvl7pPr marL="22272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7pPr>
            <a:lvl8pPr marL="26844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8pPr>
            <a:lvl9pPr marL="31416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9pPr>
          </a:lstStyle>
          <a:p>
            <a:pPr marL="0" lvl="1" indent="0">
              <a:buClr>
                <a:schemeClr val="accent2"/>
              </a:buClr>
              <a:buSzPct val="150000"/>
              <a:buNone/>
            </a:pPr>
            <a:r>
              <a:rPr lang="en-US" sz="1800" dirty="0">
                <a:solidFill>
                  <a:srgbClr val="372167"/>
                </a:solidFill>
              </a:rPr>
              <a:t>→ </a:t>
            </a:r>
            <a:r>
              <a:rPr lang="en-GB" sz="1800" dirty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panose="05000000000000000000" pitchFamily="2" charset="2"/>
              </a:rPr>
              <a:t>full steering of I</a:t>
            </a:r>
            <a:r>
              <a:rPr lang="en-GB" sz="1800" baseline="-25000" dirty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panose="05000000000000000000" pitchFamily="2" charset="2"/>
              </a:rPr>
              <a:t>SD </a:t>
            </a:r>
            <a:r>
              <a:rPr lang="en-US" sz="1800" dirty="0">
                <a:solidFill>
                  <a:srgbClr val="372167"/>
                </a:solidFill>
              </a:rPr>
              <a:t>→ high gain</a:t>
            </a:r>
            <a:endParaRPr lang="en-GB" sz="1800" b="1" dirty="0" smtClean="0">
              <a:solidFill>
                <a:schemeClr val="tx1">
                  <a:lumMod val="90000"/>
                  <a:lumOff val="10000"/>
                </a:schemeClr>
              </a:solidFill>
              <a:latin typeface="Arial" charset="0"/>
              <a:ea typeface="ＭＳ Ｐゴシック" charset="0"/>
              <a:sym typeface="Wingdings" panose="05000000000000000000" pitchFamily="2" charset="2"/>
            </a:endParaRPr>
          </a:p>
          <a:p>
            <a:pPr marL="0" lvl="1" indent="0">
              <a:buClr>
                <a:schemeClr val="accent2"/>
              </a:buClr>
              <a:buSzPct val="150000"/>
              <a:buNone/>
            </a:pPr>
            <a:r>
              <a:rPr lang="en-GB" sz="1800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panose="05000000000000000000" pitchFamily="2" charset="2"/>
              </a:rPr>
              <a:t>Large Signals</a:t>
            </a:r>
          </a:p>
          <a:p>
            <a:pPr marL="0" indent="0">
              <a:buSzPct val="150000"/>
              <a:buNone/>
            </a:pPr>
            <a:r>
              <a:rPr lang="en-GB" sz="18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panose="05000000000000000000" pitchFamily="2" charset="2"/>
              </a:rPr>
              <a:t>Charge spills over into extended source region</a:t>
            </a:r>
          </a:p>
          <a:p>
            <a:pPr marL="0" indent="0">
              <a:buSzPct val="150000"/>
              <a:buNone/>
            </a:pPr>
            <a:r>
              <a:rPr lang="en-GB" sz="18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panose="05000000000000000000" pitchFamily="2" charset="2"/>
              </a:rPr>
              <a:t>No or little contribution to I</a:t>
            </a:r>
            <a:r>
              <a:rPr lang="en-GB" sz="1800" baseline="-250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panose="05000000000000000000" pitchFamily="2" charset="2"/>
              </a:rPr>
              <a:t>SD </a:t>
            </a:r>
            <a:r>
              <a:rPr lang="en-US" sz="1800" dirty="0" smtClean="0">
                <a:solidFill>
                  <a:srgbClr val="372167"/>
                </a:solidFill>
              </a:rPr>
              <a:t>→ low gain</a:t>
            </a:r>
            <a:endParaRPr lang="en-GB" sz="1800" dirty="0" smtClean="0">
              <a:solidFill>
                <a:schemeClr val="tx1">
                  <a:lumMod val="90000"/>
                  <a:lumOff val="10000"/>
                </a:schemeClr>
              </a:solidFill>
              <a:latin typeface="Arial" charset="0"/>
              <a:ea typeface="ＭＳ Ｐゴシック" charset="0"/>
              <a:sym typeface="Wingdings" panose="05000000000000000000" pitchFamily="2" charset="2"/>
            </a:endParaRPr>
          </a:p>
        </p:txBody>
      </p:sp>
      <p:pic>
        <p:nvPicPr>
          <p:cNvPr id="42" name="Picture 41" descr="DSSC-DEPFET-Principl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45" y="1462357"/>
            <a:ext cx="4818504" cy="297602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86514" y="3183573"/>
            <a:ext cx="44244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800" b="1" dirty="0" smtClean="0"/>
              <a:t>Photon Irradiation</a:t>
            </a:r>
          </a:p>
        </p:txBody>
      </p:sp>
      <p:sp>
        <p:nvSpPr>
          <p:cNvPr id="12" name="Striped Right Arrow 11"/>
          <p:cNvSpPr/>
          <p:nvPr/>
        </p:nvSpPr>
        <p:spPr bwMode="auto">
          <a:xfrm rot="16200000">
            <a:off x="3863782" y="3247569"/>
            <a:ext cx="289019" cy="271069"/>
          </a:xfrm>
          <a:prstGeom prst="stripedRightArrow">
            <a:avLst/>
          </a:prstGeom>
          <a:noFill/>
          <a:ln w="28575" cap="flat" cmpd="sng" algn="ctr">
            <a:solidFill>
              <a:schemeClr val="folHlink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Font typeface="Wingdings" pitchFamily="2" charset="2"/>
              <a:buChar char="n"/>
              <a:tabLst/>
            </a:pPr>
            <a:endParaRPr kumimoji="0" lang="en-US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8" charset="-128"/>
            </a:endParaRPr>
          </a:p>
        </p:txBody>
      </p:sp>
      <p:sp>
        <p:nvSpPr>
          <p:cNvPr id="43" name="Striped Right Arrow 42"/>
          <p:cNvSpPr/>
          <p:nvPr/>
        </p:nvSpPr>
        <p:spPr bwMode="auto">
          <a:xfrm rot="16200000">
            <a:off x="4311253" y="3246037"/>
            <a:ext cx="289019" cy="271069"/>
          </a:xfrm>
          <a:prstGeom prst="stripedRightArrow">
            <a:avLst/>
          </a:prstGeom>
          <a:noFill/>
          <a:ln w="28575" cap="flat" cmpd="sng" algn="ctr">
            <a:solidFill>
              <a:schemeClr val="folHlink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Font typeface="Wingdings" pitchFamily="2" charset="2"/>
              <a:buChar char="n"/>
              <a:tabLst/>
            </a:pPr>
            <a:endParaRPr kumimoji="0" lang="en-US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8" charset="-128"/>
            </a:endParaRPr>
          </a:p>
        </p:txBody>
      </p:sp>
      <p:sp>
        <p:nvSpPr>
          <p:cNvPr id="44" name="Striped Right Arrow 43"/>
          <p:cNvSpPr/>
          <p:nvPr/>
        </p:nvSpPr>
        <p:spPr bwMode="auto">
          <a:xfrm rot="16200000">
            <a:off x="1089579" y="3244505"/>
            <a:ext cx="289019" cy="271069"/>
          </a:xfrm>
          <a:prstGeom prst="stripedRightArrow">
            <a:avLst/>
          </a:prstGeom>
          <a:noFill/>
          <a:ln w="28575" cap="flat" cmpd="sng" algn="ctr">
            <a:solidFill>
              <a:schemeClr val="folHlink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Font typeface="Wingdings" pitchFamily="2" charset="2"/>
              <a:buChar char="n"/>
              <a:tabLst/>
            </a:pPr>
            <a:endParaRPr kumimoji="0" lang="en-US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8" charset="-128"/>
            </a:endParaRPr>
          </a:p>
        </p:txBody>
      </p:sp>
      <p:sp>
        <p:nvSpPr>
          <p:cNvPr id="45" name="Striped Right Arrow 44"/>
          <p:cNvSpPr/>
          <p:nvPr/>
        </p:nvSpPr>
        <p:spPr bwMode="auto">
          <a:xfrm rot="16200000">
            <a:off x="677495" y="3242973"/>
            <a:ext cx="289019" cy="271069"/>
          </a:xfrm>
          <a:prstGeom prst="stripedRightArrow">
            <a:avLst/>
          </a:prstGeom>
          <a:noFill/>
          <a:ln w="28575" cap="flat" cmpd="sng" algn="ctr">
            <a:solidFill>
              <a:schemeClr val="folHlink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Font typeface="Wingdings" pitchFamily="2" charset="2"/>
              <a:buChar char="n"/>
              <a:tabLst/>
            </a:pPr>
            <a:endParaRPr kumimoji="0" lang="en-US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8" charset="-128"/>
            </a:endParaRPr>
          </a:p>
        </p:txBody>
      </p:sp>
      <p:sp>
        <p:nvSpPr>
          <p:cNvPr id="35" name="Rectangle 15"/>
          <p:cNvSpPr txBox="1">
            <a:spLocks noChangeAspect="1" noChangeArrowheads="1"/>
          </p:cNvSpPr>
          <p:nvPr/>
        </p:nvSpPr>
        <p:spPr bwMode="auto">
          <a:xfrm>
            <a:off x="5042389" y="1103610"/>
            <a:ext cx="3982081" cy="338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0" rIns="91440" bIns="45720" numCol="1" anchor="t" anchorCtr="0" compatLnSpc="1">
            <a:prstTxWarp prst="textNoShape">
              <a:avLst/>
            </a:prstTxWarp>
          </a:bodyPr>
          <a:lstStyle>
            <a:lvl1pPr marL="298450" indent="-298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n"/>
              <a:defRPr sz="2400">
                <a:solidFill>
                  <a:schemeClr val="tx2"/>
                </a:solidFill>
                <a:latin typeface="+mn-lt"/>
                <a:ea typeface="+mn-ea"/>
                <a:cs typeface="ＭＳ Ｐゴシック" charset="-128"/>
              </a:defRPr>
            </a:lvl1pPr>
            <a:lvl2pPr marL="558800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400">
                <a:solidFill>
                  <a:schemeClr val="tx2"/>
                </a:solidFill>
                <a:latin typeface="+mn-lt"/>
                <a:ea typeface="+mn-ea"/>
              </a:defRPr>
            </a:lvl2pPr>
            <a:lvl3pPr marL="817563" indent="-2571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charset="2"/>
              <a:buChar char=""/>
              <a:defRPr sz="2400">
                <a:solidFill>
                  <a:schemeClr val="tx2"/>
                </a:solidFill>
                <a:latin typeface="+mn-lt"/>
                <a:ea typeface="+mn-ea"/>
              </a:defRPr>
            </a:lvl3pPr>
            <a:lvl4pPr marL="1077913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charset="2"/>
              <a:buChar char="§"/>
              <a:defRPr sz="2400">
                <a:solidFill>
                  <a:srgbClr val="100F2E"/>
                </a:solidFill>
                <a:latin typeface="+mn-lt"/>
                <a:ea typeface="+mn-ea"/>
              </a:defRPr>
            </a:lvl4pPr>
            <a:lvl5pPr marL="1312863" indent="-223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5pPr>
            <a:lvl6pPr marL="17700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6pPr>
            <a:lvl7pPr marL="22272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7pPr>
            <a:lvl8pPr marL="26844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8pPr>
            <a:lvl9pPr marL="31416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buSzPct val="100000"/>
              <a:buNone/>
            </a:pPr>
            <a:r>
              <a:rPr lang="en-US" sz="2000" b="1" dirty="0" smtClean="0">
                <a:solidFill>
                  <a:srgbClr val="FD930A"/>
                </a:solidFill>
              </a:rPr>
              <a:t>Measured System Response</a:t>
            </a:r>
            <a:endParaRPr lang="en-GB" sz="2000" baseline="30000" dirty="0" smtClean="0">
              <a:solidFill>
                <a:srgbClr val="FD930A"/>
              </a:solidFill>
              <a:latin typeface="Arial" charset="0"/>
              <a:ea typeface="ＭＳ Ｐゴシック" charset="0"/>
              <a:sym typeface="Wingdings" charset="0"/>
            </a:endParaRPr>
          </a:p>
        </p:txBody>
      </p:sp>
      <p:pic>
        <p:nvPicPr>
          <p:cNvPr id="36" name="Grafi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2701" y="1575421"/>
            <a:ext cx="4088841" cy="2927610"/>
          </a:xfrm>
          <a:prstGeom prst="rect">
            <a:avLst/>
          </a:prstGeom>
        </p:spPr>
      </p:pic>
      <p:sp>
        <p:nvSpPr>
          <p:cNvPr id="37" name="TextBox 36"/>
          <p:cNvSpPr txBox="1"/>
          <p:nvPr/>
        </p:nvSpPr>
        <p:spPr>
          <a:xfrm>
            <a:off x="5426745" y="4280725"/>
            <a:ext cx="343822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GB" sz="1400" dirty="0" smtClean="0"/>
              <a:t>Equivalent Energy Deposition [keV]</a:t>
            </a:r>
            <a:endParaRPr lang="en-GB" sz="1400" dirty="0"/>
          </a:p>
        </p:txBody>
      </p:sp>
      <p:sp>
        <p:nvSpPr>
          <p:cNvPr id="39" name="TextBox 38"/>
          <p:cNvSpPr txBox="1"/>
          <p:nvPr/>
        </p:nvSpPr>
        <p:spPr>
          <a:xfrm>
            <a:off x="7735998" y="3419738"/>
            <a:ext cx="975018" cy="56630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buNone/>
            </a:pPr>
            <a:endParaRPr lang="en-GB" sz="1400" dirty="0" smtClean="0"/>
          </a:p>
          <a:p>
            <a:pPr algn="ctr">
              <a:buNone/>
            </a:pPr>
            <a:endParaRPr lang="en-GB" sz="1400" dirty="0"/>
          </a:p>
        </p:txBody>
      </p:sp>
      <p:sp>
        <p:nvSpPr>
          <p:cNvPr id="41" name="TextBox 40"/>
          <p:cNvSpPr txBox="1"/>
          <p:nvPr/>
        </p:nvSpPr>
        <p:spPr>
          <a:xfrm>
            <a:off x="7182181" y="3803124"/>
            <a:ext cx="165881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buNone/>
            </a:pPr>
            <a:r>
              <a:rPr lang="en-US" sz="1100" dirty="0" smtClean="0"/>
              <a:t>S. </a:t>
            </a:r>
            <a:r>
              <a:rPr lang="en-US" sz="1100" dirty="0" err="1" smtClean="0"/>
              <a:t>Aschauer</a:t>
            </a:r>
            <a:r>
              <a:rPr lang="en-US" sz="1100" dirty="0" smtClean="0"/>
              <a:t>, </a:t>
            </a:r>
            <a:r>
              <a:rPr lang="en-US" sz="1100" dirty="0" err="1" smtClean="0"/>
              <a:t>PNSensor</a:t>
            </a:r>
            <a:endParaRPr lang="en-US" sz="1100" dirty="0"/>
          </a:p>
        </p:txBody>
      </p:sp>
      <p:sp>
        <p:nvSpPr>
          <p:cNvPr id="49" name="TextBox 48"/>
          <p:cNvSpPr txBox="1"/>
          <p:nvPr/>
        </p:nvSpPr>
        <p:spPr>
          <a:xfrm rot="16200000">
            <a:off x="3789654" y="2631011"/>
            <a:ext cx="252705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GB" sz="1800" dirty="0" smtClean="0"/>
              <a:t>ΔI [</a:t>
            </a:r>
            <a:r>
              <a:rPr lang="en-GB" sz="1800" dirty="0" err="1" smtClean="0"/>
              <a:t>μA</a:t>
            </a:r>
            <a:r>
              <a:rPr lang="en-GB" sz="1800" dirty="0" smtClean="0"/>
              <a:t>]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2985028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LPD – Detector Systems</a:t>
            </a:r>
            <a:endParaRPr lang="en-US" dirty="0"/>
          </a:p>
        </p:txBody>
      </p:sp>
      <p:graphicFrame>
        <p:nvGraphicFramePr>
          <p:cNvPr id="8" name="Inhaltsplatzhalter 7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158612800"/>
              </p:ext>
            </p:extLst>
          </p:nvPr>
        </p:nvGraphicFramePr>
        <p:xfrm>
          <a:off x="199333" y="4032096"/>
          <a:ext cx="8603040" cy="23774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67680"/>
                <a:gridCol w="2867680"/>
                <a:gridCol w="2867680"/>
              </a:tblGrid>
              <a:tr h="321266">
                <a:tc>
                  <a:txBody>
                    <a:bodyPr/>
                    <a:lstStyle/>
                    <a:p>
                      <a:r>
                        <a:rPr lang="en-US" dirty="0" smtClean="0"/>
                        <a:t>2-Tile System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¼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Megapixel Detector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Megapixel Detector</a:t>
                      </a:r>
                      <a:endParaRPr lang="en-US" dirty="0"/>
                    </a:p>
                  </a:txBody>
                  <a:tcPr/>
                </a:tc>
              </a:tr>
              <a:tr h="1766966">
                <a:tc>
                  <a:txBody>
                    <a:bodyPr/>
                    <a:lstStyle/>
                    <a:p>
                      <a:r>
                        <a:rPr lang="en-US" dirty="0" smtClean="0"/>
                        <a:t>Small</a:t>
                      </a:r>
                      <a:r>
                        <a:rPr lang="en-US" baseline="0" dirty="0" smtClean="0"/>
                        <a:t> flexible test system</a:t>
                      </a:r>
                    </a:p>
                    <a:p>
                      <a:pPr algn="ctr"/>
                      <a:r>
                        <a:rPr lang="en-US" baseline="0" dirty="0" smtClean="0"/>
                        <a:t>(32 x 256 pixels)</a:t>
                      </a:r>
                    </a:p>
                    <a:p>
                      <a:endParaRPr lang="en-US" baseline="0" dirty="0" smtClean="0"/>
                    </a:p>
                    <a:p>
                      <a:r>
                        <a:rPr lang="en-US" baseline="0" dirty="0" smtClean="0"/>
                        <a:t>Used for firmware tests, tests at </a:t>
                      </a:r>
                      <a:r>
                        <a:rPr lang="en-US" baseline="0" dirty="0" err="1" smtClean="0"/>
                        <a:t>beamlines</a:t>
                      </a:r>
                      <a:r>
                        <a:rPr lang="en-US" baseline="0" dirty="0" smtClean="0"/>
                        <a:t>, veto tests, …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Test system</a:t>
                      </a:r>
                      <a:r>
                        <a:rPr lang="en-US" baseline="0" dirty="0" smtClean="0"/>
                        <a:t> at XFEL.EU</a:t>
                      </a:r>
                    </a:p>
                    <a:p>
                      <a:pPr algn="ctr"/>
                      <a:r>
                        <a:rPr lang="en-US" baseline="0" dirty="0" smtClean="0"/>
                        <a:t>(512 x 512 pixels)</a:t>
                      </a:r>
                    </a:p>
                    <a:p>
                      <a:endParaRPr lang="en-US" baseline="0" dirty="0" smtClean="0"/>
                    </a:p>
                    <a:p>
                      <a:r>
                        <a:rPr lang="en-US" baseline="0" dirty="0" smtClean="0"/>
                        <a:t>Temp. stabilized (water cooling)</a:t>
                      </a:r>
                    </a:p>
                    <a:p>
                      <a:r>
                        <a:rPr lang="en-US" baseline="0" dirty="0" smtClean="0"/>
                        <a:t>Connected to XFEL DAQ system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Final system</a:t>
                      </a:r>
                    </a:p>
                    <a:p>
                      <a:pPr algn="ctr"/>
                      <a:r>
                        <a:rPr lang="en-US" dirty="0" smtClean="0"/>
                        <a:t>(1024 x 1024 Pixels)</a:t>
                      </a:r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Movable</a:t>
                      </a:r>
                      <a:r>
                        <a:rPr lang="en-US" baseline="0" dirty="0" smtClean="0"/>
                        <a:t> Quadrants</a:t>
                      </a:r>
                    </a:p>
                    <a:p>
                      <a:r>
                        <a:rPr lang="en-US" baseline="0" dirty="0" smtClean="0"/>
                        <a:t>Currently under construction at STFC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891" y="1570886"/>
            <a:ext cx="2603184" cy="1510918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3000" y="1336924"/>
            <a:ext cx="2701986" cy="1968446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LPD-MPx-Detector-Drawing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2790" y="923188"/>
            <a:ext cx="2676398" cy="2736639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6" descr="C:\Documents and Settings\vgt73462\Desktop\Tennis Ball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3919" y="1086226"/>
            <a:ext cx="684213" cy="278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6000547" y="3316951"/>
            <a:ext cx="3143453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9pPr>
          </a:lstStyle>
          <a:p>
            <a:pPr algn="r">
              <a:spcBef>
                <a:spcPct val="0"/>
              </a:spcBef>
              <a:buNone/>
            </a:pPr>
            <a:r>
              <a:rPr lang="en-GB" altLang="en-US" sz="1400" dirty="0" smtClean="0">
                <a:solidFill>
                  <a:srgbClr val="372167"/>
                </a:solidFill>
                <a:latin typeface="Lucida Grande"/>
              </a:rPr>
              <a:t>16 </a:t>
            </a:r>
            <a:r>
              <a:rPr lang="en-GB" altLang="en-US" sz="1400" dirty="0">
                <a:solidFill>
                  <a:srgbClr val="372167"/>
                </a:solidFill>
                <a:latin typeface="Lucida Grande"/>
              </a:rPr>
              <a:t>Super Modules</a:t>
            </a:r>
          </a:p>
          <a:p>
            <a:pPr algn="r" eaLnBrk="1" hangingPunct="1">
              <a:spcBef>
                <a:spcPct val="0"/>
              </a:spcBef>
              <a:buNone/>
            </a:pPr>
            <a:r>
              <a:rPr lang="en-GB" altLang="en-US" sz="1400" dirty="0">
                <a:solidFill>
                  <a:srgbClr val="372167"/>
                </a:solidFill>
                <a:latin typeface="Lucida Grande"/>
              </a:rPr>
              <a:t> 256 Detector Tiles</a:t>
            </a:r>
          </a:p>
          <a:p>
            <a:pPr algn="r" eaLnBrk="1" hangingPunct="1">
              <a:spcBef>
                <a:spcPct val="0"/>
              </a:spcBef>
              <a:buNone/>
            </a:pPr>
            <a:r>
              <a:rPr lang="en-GB" altLang="en-US" sz="1400" dirty="0">
                <a:solidFill>
                  <a:srgbClr val="372167"/>
                </a:solidFill>
                <a:latin typeface="Lucida Grande"/>
              </a:rPr>
              <a:t> 2048 ASICs</a:t>
            </a:r>
            <a:endParaRPr lang="en-US" altLang="en-US" sz="1400" dirty="0">
              <a:solidFill>
                <a:srgbClr val="372167"/>
              </a:solidFill>
              <a:latin typeface="Lucida Grande"/>
            </a:endParaRPr>
          </a:p>
        </p:txBody>
      </p:sp>
    </p:spTree>
    <p:extLst>
      <p:ext uri="{BB962C8B-B14F-4D97-AF65-F5344CB8AC3E}">
        <p14:creationId xmlns:p14="http://schemas.microsoft.com/office/powerpoint/2010/main" val="2400826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5"/>
    </mc:Choice>
    <mc:Fallback xmlns="">
      <p:transition xmlns:p14="http://schemas.microsoft.com/office/powerpoint/2010/main" spd="slow" advTm="405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LPD – Detector Systems</a:t>
            </a:r>
            <a:endParaRPr lang="en-US" dirty="0"/>
          </a:p>
        </p:txBody>
      </p:sp>
      <p:graphicFrame>
        <p:nvGraphicFramePr>
          <p:cNvPr id="8" name="Inhaltsplatzhalter 7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050657154"/>
              </p:ext>
            </p:extLst>
          </p:nvPr>
        </p:nvGraphicFramePr>
        <p:xfrm>
          <a:off x="199333" y="4032096"/>
          <a:ext cx="8603040" cy="23774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67680"/>
                <a:gridCol w="2867680"/>
                <a:gridCol w="2867680"/>
              </a:tblGrid>
              <a:tr h="321266">
                <a:tc>
                  <a:txBody>
                    <a:bodyPr/>
                    <a:lstStyle/>
                    <a:p>
                      <a:r>
                        <a:rPr lang="en-US" dirty="0" smtClean="0"/>
                        <a:t>2-Tile System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¼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Megapixel Detector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Megapixel Detector</a:t>
                      </a:r>
                      <a:endParaRPr lang="en-US" dirty="0"/>
                    </a:p>
                  </a:txBody>
                  <a:tcPr/>
                </a:tc>
              </a:tr>
              <a:tr h="1766966">
                <a:tc>
                  <a:txBody>
                    <a:bodyPr/>
                    <a:lstStyle/>
                    <a:p>
                      <a:r>
                        <a:rPr lang="en-US" dirty="0" smtClean="0"/>
                        <a:t>Small</a:t>
                      </a:r>
                      <a:r>
                        <a:rPr lang="en-US" baseline="0" dirty="0" smtClean="0"/>
                        <a:t> flexible test system</a:t>
                      </a:r>
                    </a:p>
                    <a:p>
                      <a:pPr algn="ctr"/>
                      <a:r>
                        <a:rPr lang="en-US" baseline="0" dirty="0" smtClean="0"/>
                        <a:t>(32 x 256 pixels)</a:t>
                      </a:r>
                    </a:p>
                    <a:p>
                      <a:endParaRPr lang="en-US" baseline="0" dirty="0" smtClean="0"/>
                    </a:p>
                    <a:p>
                      <a:r>
                        <a:rPr lang="en-US" baseline="0" dirty="0" smtClean="0"/>
                        <a:t>Used for firmware tests, tests at </a:t>
                      </a:r>
                      <a:r>
                        <a:rPr lang="en-US" baseline="0" dirty="0" err="1" smtClean="0"/>
                        <a:t>beamlines</a:t>
                      </a:r>
                      <a:r>
                        <a:rPr lang="en-US" baseline="0" dirty="0" smtClean="0"/>
                        <a:t>, veto tests, …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Test system</a:t>
                      </a:r>
                      <a:r>
                        <a:rPr lang="en-US" baseline="0" dirty="0" smtClean="0"/>
                        <a:t> at XFEL.EU</a:t>
                      </a:r>
                    </a:p>
                    <a:p>
                      <a:pPr algn="ctr"/>
                      <a:r>
                        <a:rPr lang="en-US" baseline="0" dirty="0" smtClean="0"/>
                        <a:t>(512 x 512 pixels)</a:t>
                      </a:r>
                    </a:p>
                    <a:p>
                      <a:endParaRPr lang="en-US" baseline="0" dirty="0" smtClean="0"/>
                    </a:p>
                    <a:p>
                      <a:r>
                        <a:rPr lang="en-US" baseline="0" dirty="0" smtClean="0"/>
                        <a:t>Temp. stabilized (water cooling)</a:t>
                      </a:r>
                    </a:p>
                    <a:p>
                      <a:r>
                        <a:rPr lang="en-US" baseline="0" dirty="0" smtClean="0"/>
                        <a:t>Connected to XFEL DAQ system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Final system</a:t>
                      </a:r>
                    </a:p>
                    <a:p>
                      <a:pPr algn="ctr"/>
                      <a:r>
                        <a:rPr lang="en-US" dirty="0" smtClean="0"/>
                        <a:t>(1024 x 1024 Pixels)</a:t>
                      </a:r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Movable</a:t>
                      </a:r>
                      <a:r>
                        <a:rPr lang="en-US" baseline="0" dirty="0" smtClean="0"/>
                        <a:t> Quadrants</a:t>
                      </a:r>
                    </a:p>
                    <a:p>
                      <a:r>
                        <a:rPr lang="en-US" baseline="0" dirty="0" smtClean="0"/>
                        <a:t>Currently under construction at STFC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9" name="Picture 8" descr="LPD-MPx-Detector-Drawi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2790" y="923188"/>
            <a:ext cx="2676398" cy="2736639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6" descr="C:\Documents and Settings\vgt73462\Desktop\Tennis Bal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3919" y="1086226"/>
            <a:ext cx="684213" cy="278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6000547" y="3316951"/>
            <a:ext cx="3143453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9pPr>
          </a:lstStyle>
          <a:p>
            <a:pPr algn="r">
              <a:spcBef>
                <a:spcPct val="0"/>
              </a:spcBef>
              <a:buNone/>
            </a:pPr>
            <a:r>
              <a:rPr lang="en-GB" altLang="en-US" sz="1400" dirty="0" smtClean="0">
                <a:solidFill>
                  <a:srgbClr val="372167"/>
                </a:solidFill>
                <a:latin typeface="Lucida Grande"/>
              </a:rPr>
              <a:t>16 </a:t>
            </a:r>
            <a:r>
              <a:rPr lang="en-GB" altLang="en-US" sz="1400" dirty="0">
                <a:solidFill>
                  <a:srgbClr val="372167"/>
                </a:solidFill>
                <a:latin typeface="Lucida Grande"/>
              </a:rPr>
              <a:t>Super Modules</a:t>
            </a:r>
          </a:p>
          <a:p>
            <a:pPr algn="r" eaLnBrk="1" hangingPunct="1">
              <a:spcBef>
                <a:spcPct val="0"/>
              </a:spcBef>
              <a:buNone/>
            </a:pPr>
            <a:r>
              <a:rPr lang="en-GB" altLang="en-US" sz="1400" dirty="0">
                <a:solidFill>
                  <a:srgbClr val="372167"/>
                </a:solidFill>
                <a:latin typeface="Lucida Grande"/>
              </a:rPr>
              <a:t> 256 Detector Tiles</a:t>
            </a:r>
          </a:p>
          <a:p>
            <a:pPr algn="r" eaLnBrk="1" hangingPunct="1">
              <a:spcBef>
                <a:spcPct val="0"/>
              </a:spcBef>
              <a:buNone/>
            </a:pPr>
            <a:r>
              <a:rPr lang="en-GB" altLang="en-US" sz="1400" dirty="0">
                <a:solidFill>
                  <a:srgbClr val="372167"/>
                </a:solidFill>
                <a:latin typeface="Lucida Grande"/>
              </a:rPr>
              <a:t> 2048 ASICs</a:t>
            </a:r>
            <a:endParaRPr lang="en-US" altLang="en-US" sz="1400" dirty="0">
              <a:solidFill>
                <a:srgbClr val="372167"/>
              </a:solidFill>
              <a:latin typeface="Lucida Grande"/>
            </a:endParaRPr>
          </a:p>
        </p:txBody>
      </p:sp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684" y="1682555"/>
            <a:ext cx="2306638" cy="1581150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3" name="Picture 4" descr="\\te9files.te.rl.ac.uk\projects\XFELdocs\Pictures\8 Quadrant system\Shipping\DSC0894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9609" y="1495659"/>
            <a:ext cx="2816363" cy="1871536"/>
          </a:xfrm>
          <a:prstGeom prst="rect">
            <a:avLst/>
          </a:prstGeom>
          <a:noFill/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9920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5"/>
    </mc:Choice>
    <mc:Fallback xmlns="">
      <p:transition xmlns:p14="http://schemas.microsoft.com/office/powerpoint/2010/main" spd="slow" advTm="405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TextShape 1"/>
          <p:cNvSpPr txBox="1"/>
          <p:nvPr/>
        </p:nvSpPr>
        <p:spPr>
          <a:xfrm>
            <a:off x="1088640" y="537120"/>
            <a:ext cx="7283520" cy="481320"/>
          </a:xfrm>
          <a:prstGeom prst="rect">
            <a:avLst/>
          </a:prstGeom>
          <a:noFill/>
          <a:ln>
            <a:noFill/>
          </a:ln>
        </p:spPr>
        <p:txBody>
          <a:bodyPr lIns="72000" tIns="46800" rIns="90000" bIns="0" anchor="b"/>
          <a:lstStyle/>
          <a:p>
            <a:pPr>
              <a:buNone/>
            </a:pPr>
            <a:r>
              <a:rPr lang="en-US" sz="2400" b="1" dirty="0" smtClean="0">
                <a:solidFill>
                  <a:schemeClr val="bg1"/>
                </a:solidFill>
                <a:latin typeface="Arial"/>
              </a:rPr>
              <a:t>AGIPD – Direct </a:t>
            </a:r>
            <a:r>
              <a:rPr lang="en-US" sz="2400" b="1" dirty="0">
                <a:solidFill>
                  <a:schemeClr val="bg1"/>
                </a:solidFill>
                <a:latin typeface="Arial"/>
              </a:rPr>
              <a:t>Beam Measurements at PETRA III</a:t>
            </a:r>
            <a:endParaRPr dirty="0">
              <a:solidFill>
                <a:schemeClr val="bg1"/>
              </a:solidFill>
            </a:endParaRPr>
          </a:p>
        </p:txBody>
      </p:sp>
      <p:sp>
        <p:nvSpPr>
          <p:cNvPr id="390" name="TextShape 2"/>
          <p:cNvSpPr txBox="1"/>
          <p:nvPr/>
        </p:nvSpPr>
        <p:spPr>
          <a:xfrm>
            <a:off x="4644000" y="1099440"/>
            <a:ext cx="4345200" cy="3052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0" tIns="0" rIns="0" bIns="0"/>
          <a:lstStyle/>
          <a:p>
            <a:pPr algn="ctr">
              <a:buNone/>
            </a:pPr>
            <a:r>
              <a:rPr lang="en-US" sz="2000" b="1" dirty="0" smtClean="0">
                <a:solidFill>
                  <a:srgbClr val="FD930A"/>
                </a:solidFill>
                <a:latin typeface="Arial"/>
              </a:rPr>
              <a:t>Image of the Direct Beam </a:t>
            </a:r>
            <a:endParaRPr dirty="0">
              <a:solidFill>
                <a:srgbClr val="FD930A"/>
              </a:solidFill>
            </a:endParaRPr>
          </a:p>
        </p:txBody>
      </p:sp>
      <p:pic>
        <p:nvPicPr>
          <p:cNvPr id="391" name="Picture 390"/>
          <p:cNvPicPr/>
          <p:nvPr/>
        </p:nvPicPr>
        <p:blipFill>
          <a:blip r:embed="rId3"/>
          <a:stretch/>
        </p:blipFill>
        <p:spPr>
          <a:xfrm>
            <a:off x="5363589" y="1514419"/>
            <a:ext cx="3113032" cy="3198226"/>
          </a:xfrm>
          <a:prstGeom prst="rect">
            <a:avLst/>
          </a:prstGeom>
          <a:ln>
            <a:noFill/>
          </a:ln>
        </p:spPr>
      </p:pic>
      <p:sp>
        <p:nvSpPr>
          <p:cNvPr id="395" name="TextShape 6"/>
          <p:cNvSpPr txBox="1"/>
          <p:nvPr/>
        </p:nvSpPr>
        <p:spPr>
          <a:xfrm>
            <a:off x="105120" y="6084000"/>
            <a:ext cx="4413240" cy="315720"/>
          </a:xfrm>
          <a:prstGeom prst="rect">
            <a:avLst/>
          </a:prstGeom>
          <a:noFill/>
          <a:ln w="54000">
            <a:noFill/>
          </a:ln>
        </p:spPr>
        <p:txBody>
          <a:bodyPr lIns="72000" tIns="36000" rIns="72000" bIns="36000"/>
          <a:lstStyle/>
          <a:p>
            <a:pPr>
              <a:buNone/>
            </a:pPr>
            <a:r>
              <a:rPr lang="en-US" sz="1600" strike="noStrike" dirty="0">
                <a:solidFill>
                  <a:srgbClr val="000000"/>
                </a:solidFill>
                <a:latin typeface="Arial"/>
                <a:ea typeface="ＭＳ Ｐゴシック"/>
              </a:rPr>
              <a:t>J. Becker et al. </a:t>
            </a:r>
            <a:r>
              <a:rPr lang="en-US" sz="1600" strike="noStrike" dirty="0" err="1">
                <a:solidFill>
                  <a:srgbClr val="000000"/>
                </a:solidFill>
                <a:latin typeface="Arial"/>
                <a:ea typeface="ＭＳ Ｐゴシック"/>
              </a:rPr>
              <a:t>arXiv</a:t>
            </a:r>
            <a:r>
              <a:rPr lang="en-US" sz="1600" strike="noStrike" dirty="0">
                <a:solidFill>
                  <a:srgbClr val="000000"/>
                </a:solidFill>
                <a:latin typeface="Arial"/>
                <a:ea typeface="ＭＳ Ｐゴシック"/>
              </a:rPr>
              <a:t> 1303.2502V1</a:t>
            </a:r>
            <a:endParaRPr dirty="0"/>
          </a:p>
        </p:txBody>
      </p:sp>
      <p:pic>
        <p:nvPicPr>
          <p:cNvPr id="2" name="Picture 1" descr="AGIPD-Direct-Beam-Profile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730" y="1391389"/>
            <a:ext cx="4744057" cy="3839323"/>
          </a:xfrm>
          <a:prstGeom prst="rect">
            <a:avLst/>
          </a:prstGeom>
        </p:spPr>
      </p:pic>
      <p:cxnSp>
        <p:nvCxnSpPr>
          <p:cNvPr id="4" name="Straight Connector 3"/>
          <p:cNvCxnSpPr/>
          <p:nvPr/>
        </p:nvCxnSpPr>
        <p:spPr bwMode="auto">
          <a:xfrm>
            <a:off x="4826846" y="2707265"/>
            <a:ext cx="4045633" cy="33423"/>
          </a:xfrm>
          <a:prstGeom prst="line">
            <a:avLst/>
          </a:prstGeom>
          <a:noFill/>
          <a:ln w="63500" cap="flat" cmpd="sng" algn="ctr">
            <a:solidFill>
              <a:schemeClr val="folHlink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TextBox 14"/>
          <p:cNvSpPr txBox="1"/>
          <p:nvPr/>
        </p:nvSpPr>
        <p:spPr>
          <a:xfrm>
            <a:off x="334180" y="4853239"/>
            <a:ext cx="4411175" cy="36076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buNone/>
            </a:pPr>
            <a:endParaRPr lang="en-GB" sz="1400" dirty="0"/>
          </a:p>
        </p:txBody>
      </p:sp>
      <p:sp>
        <p:nvSpPr>
          <p:cNvPr id="16" name="TextShape 2"/>
          <p:cNvSpPr txBox="1"/>
          <p:nvPr/>
        </p:nvSpPr>
        <p:spPr>
          <a:xfrm>
            <a:off x="335097" y="1118149"/>
            <a:ext cx="4345200" cy="3052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0" tIns="0" rIns="0" bIns="0"/>
          <a:lstStyle/>
          <a:p>
            <a:pPr algn="ctr">
              <a:buNone/>
            </a:pPr>
            <a:r>
              <a:rPr lang="en-US" sz="2000" b="1" dirty="0" smtClean="0">
                <a:solidFill>
                  <a:srgbClr val="FD930A"/>
                </a:solidFill>
                <a:latin typeface="Arial"/>
              </a:rPr>
              <a:t>Intensity Distribution</a:t>
            </a:r>
            <a:endParaRPr dirty="0">
              <a:solidFill>
                <a:srgbClr val="FD930A"/>
              </a:solidFill>
            </a:endParaRPr>
          </a:p>
        </p:txBody>
      </p:sp>
      <p:sp>
        <p:nvSpPr>
          <p:cNvPr id="394" name="TextShape 5"/>
          <p:cNvSpPr txBox="1"/>
          <p:nvPr/>
        </p:nvSpPr>
        <p:spPr>
          <a:xfrm>
            <a:off x="102600" y="4906080"/>
            <a:ext cx="6732000" cy="10854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buSzPct val="80000"/>
              <a:buNone/>
            </a:pPr>
            <a:r>
              <a:rPr lang="de-DE" sz="20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/>
              </a:rPr>
              <a:t>Primary </a:t>
            </a:r>
            <a:r>
              <a:rPr lang="de-DE" sz="2000" dirty="0" err="1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/>
              </a:rPr>
              <a:t>intensity</a:t>
            </a:r>
            <a:r>
              <a:rPr lang="de-DE" sz="20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/>
              </a:rPr>
              <a:t> 10</a:t>
            </a:r>
            <a:r>
              <a:rPr lang="de-DE" sz="2000" baseline="300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/>
              </a:rPr>
              <a:t>4</a:t>
            </a:r>
            <a:r>
              <a:rPr lang="de-DE" sz="20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/>
              </a:rPr>
              <a:t> </a:t>
            </a:r>
            <a:r>
              <a:rPr lang="de-DE" sz="2000" dirty="0" err="1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/>
              </a:rPr>
              <a:t>photons</a:t>
            </a:r>
            <a:r>
              <a:rPr lang="de-DE" sz="20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/>
              </a:rPr>
              <a:t>/pulse </a:t>
            </a:r>
            <a:endParaRPr dirty="0">
              <a:solidFill>
                <a:schemeClr val="tx1">
                  <a:lumMod val="90000"/>
                  <a:lumOff val="10000"/>
                </a:schemeClr>
              </a:solidFill>
            </a:endParaRPr>
          </a:p>
          <a:p>
            <a:pPr>
              <a:buSzPct val="80000"/>
              <a:buNone/>
            </a:pPr>
            <a:r>
              <a:rPr lang="de-DE" sz="20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/>
              </a:rPr>
              <a:t>Single </a:t>
            </a:r>
            <a:r>
              <a:rPr lang="de-DE" sz="2000" dirty="0" err="1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/>
              </a:rPr>
              <a:t>photon</a:t>
            </a:r>
            <a:r>
              <a:rPr lang="de-DE" sz="20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/>
              </a:rPr>
              <a:t> </a:t>
            </a:r>
            <a:r>
              <a:rPr lang="de-DE" sz="2000" dirty="0" err="1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/>
              </a:rPr>
              <a:t>sensitivity</a:t>
            </a:r>
            <a:endParaRPr dirty="0">
              <a:solidFill>
                <a:schemeClr val="tx1">
                  <a:lumMod val="90000"/>
                  <a:lumOff val="10000"/>
                </a:schemeClr>
              </a:solidFill>
            </a:endParaRPr>
          </a:p>
          <a:p>
            <a:pPr>
              <a:buSzPct val="80000"/>
              <a:buNone/>
            </a:pPr>
            <a:r>
              <a:rPr lang="en-US" sz="20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/>
              </a:rPr>
              <a:t>Operated at 4.5 MHz</a:t>
            </a:r>
            <a:endParaRPr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2090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val 11"/>
          <p:cNvSpPr/>
          <p:nvPr/>
        </p:nvSpPr>
        <p:spPr bwMode="auto">
          <a:xfrm>
            <a:off x="-901171" y="-1134716"/>
            <a:ext cx="9720000" cy="9720000"/>
          </a:xfrm>
          <a:prstGeom prst="ellipse">
            <a:avLst/>
          </a:prstGeom>
          <a:noFill/>
          <a:ln w="28575" cap="flat" cmpd="sng" algn="ctr">
            <a:solidFill>
              <a:schemeClr val="tx1">
                <a:lumMod val="90000"/>
                <a:lumOff val="10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Font typeface="Wingdings" pitchFamily="2" charset="2"/>
              <a:buChar char="n"/>
              <a:tabLst/>
            </a:pPr>
            <a:endParaRPr kumimoji="0" lang="en-US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8" charset="-128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1074720" y="768732"/>
            <a:ext cx="5900400" cy="5899176"/>
          </a:xfrm>
          <a:prstGeom prst="ellipse">
            <a:avLst/>
          </a:prstGeom>
          <a:noFill/>
          <a:ln w="28575" cap="flat" cmpd="sng" algn="ctr">
            <a:solidFill>
              <a:schemeClr val="tx1">
                <a:lumMod val="90000"/>
                <a:lumOff val="10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Font typeface="Wingdings" pitchFamily="2" charset="2"/>
              <a:buChar char="n"/>
              <a:tabLst/>
            </a:pPr>
            <a:endParaRPr kumimoji="0" lang="en-US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8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7F17373-7C45-4563-BAB1-D7F59A214E86}" type="slidenum">
              <a:rPr lang="en-GB" smtClean="0"/>
              <a:pPr>
                <a:defRPr/>
              </a:pPr>
              <a:t>36</a:t>
            </a:fld>
            <a:endParaRPr lang="en-GB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093788" y="541338"/>
            <a:ext cx="7283450" cy="481012"/>
          </a:xfrm>
        </p:spPr>
        <p:txBody>
          <a:bodyPr/>
          <a:lstStyle/>
          <a:p>
            <a:r>
              <a:rPr lang="en-US" dirty="0" smtClean="0"/>
              <a:t>Large Pixel Detector – Performance</a:t>
            </a:r>
            <a:endParaRPr lang="en-US" dirty="0"/>
          </a:p>
        </p:txBody>
      </p:sp>
      <p:sp>
        <p:nvSpPr>
          <p:cNvPr id="8" name="Content Placeholder 9"/>
          <p:cNvSpPr>
            <a:spLocks noGrp="1"/>
          </p:cNvSpPr>
          <p:nvPr>
            <p:ph idx="1"/>
          </p:nvPr>
        </p:nvSpPr>
        <p:spPr>
          <a:xfrm>
            <a:off x="-194037" y="1028027"/>
            <a:ext cx="5340409" cy="2414551"/>
          </a:xfrm>
          <a:solidFill>
            <a:schemeClr val="bg1"/>
          </a:solidFill>
        </p:spPr>
        <p:txBody>
          <a:bodyPr/>
          <a:lstStyle/>
          <a:p>
            <a:pPr marL="39687" indent="0" eaLnBrk="1" hangingPunct="1">
              <a:spcBef>
                <a:spcPts val="0"/>
              </a:spcBef>
              <a:buNone/>
            </a:pPr>
            <a:r>
              <a:rPr lang="de-DE" sz="2300" b="1" dirty="0" smtClean="0">
                <a:solidFill>
                  <a:srgbClr val="FD930A"/>
                </a:solidFill>
                <a:sym typeface="Wingdings" charset="0"/>
              </a:rPr>
              <a:t>Diffraction Experiment </a:t>
            </a:r>
            <a:r>
              <a:rPr lang="de-DE" sz="2300" b="1" dirty="0" err="1" smtClean="0">
                <a:solidFill>
                  <a:srgbClr val="FD930A"/>
                </a:solidFill>
                <a:sym typeface="Wingdings" charset="0"/>
              </a:rPr>
              <a:t>at</a:t>
            </a:r>
            <a:r>
              <a:rPr lang="de-DE" sz="2300" b="1" dirty="0" smtClean="0">
                <a:solidFill>
                  <a:srgbClr val="FD930A"/>
                </a:solidFill>
                <a:sym typeface="Wingdings" charset="0"/>
              </a:rPr>
              <a:t> LCLS</a:t>
            </a:r>
          </a:p>
          <a:p>
            <a:pPr marL="39687" indent="0" eaLnBrk="1" hangingPunct="1">
              <a:spcBef>
                <a:spcPts val="0"/>
              </a:spcBef>
              <a:buNone/>
            </a:pPr>
            <a:r>
              <a:rPr lang="de-DE" sz="2300" b="1" dirty="0" err="1" smtClean="0">
                <a:solidFill>
                  <a:srgbClr val="FD930A"/>
                </a:solidFill>
                <a:sym typeface="Wingdings" charset="0"/>
              </a:rPr>
              <a:t>at</a:t>
            </a:r>
            <a:r>
              <a:rPr lang="de-DE" sz="2300" b="1" dirty="0" smtClean="0">
                <a:solidFill>
                  <a:srgbClr val="FD930A"/>
                </a:solidFill>
                <a:sym typeface="Wingdings" charset="0"/>
              </a:rPr>
              <a:t> 9 keV </a:t>
            </a:r>
            <a:endParaRPr lang="en-US" sz="2300" dirty="0" smtClean="0">
              <a:solidFill>
                <a:srgbClr val="372167"/>
              </a:solidFill>
            </a:endParaRPr>
          </a:p>
          <a:p>
            <a:pPr marL="39687" indent="0" eaLnBrk="1" hangingPunct="1">
              <a:buNone/>
            </a:pPr>
            <a:r>
              <a:rPr lang="en-US" sz="2100" b="1" dirty="0" smtClean="0">
                <a:solidFill>
                  <a:srgbClr val="372167"/>
                </a:solidFill>
              </a:rPr>
              <a:t>Sample</a:t>
            </a:r>
            <a:r>
              <a:rPr lang="en-US" sz="2100" dirty="0" smtClean="0">
                <a:solidFill>
                  <a:srgbClr val="372167"/>
                </a:solidFill>
              </a:rPr>
              <a:t> 	     Titanium dioxide (TiO</a:t>
            </a:r>
            <a:r>
              <a:rPr lang="en-US" sz="2100" baseline="-25000" dirty="0" smtClean="0">
                <a:solidFill>
                  <a:srgbClr val="372167"/>
                </a:solidFill>
              </a:rPr>
              <a:t>2</a:t>
            </a:r>
            <a:r>
              <a:rPr lang="en-US" sz="2100" dirty="0" smtClean="0">
                <a:solidFill>
                  <a:srgbClr val="372167"/>
                </a:solidFill>
              </a:rPr>
              <a:t>) 		     on </a:t>
            </a:r>
            <a:r>
              <a:rPr lang="en-US" sz="2100" dirty="0" err="1" smtClean="0">
                <a:solidFill>
                  <a:srgbClr val="372167"/>
                </a:solidFill>
              </a:rPr>
              <a:t>Kapton</a:t>
            </a:r>
            <a:endParaRPr lang="en-US" sz="2100" dirty="0" smtClean="0">
              <a:solidFill>
                <a:srgbClr val="372167"/>
              </a:solidFill>
            </a:endParaRPr>
          </a:p>
          <a:p>
            <a:pPr marL="0" indent="0" eaLnBrk="1" hangingPunct="1">
              <a:buNone/>
            </a:pPr>
            <a:r>
              <a:rPr lang="en-US" sz="2100" b="1" dirty="0" smtClean="0">
                <a:solidFill>
                  <a:srgbClr val="372167"/>
                </a:solidFill>
              </a:rPr>
              <a:t>Detectors	     </a:t>
            </a:r>
            <a:r>
              <a:rPr lang="en-US" sz="2100" dirty="0" smtClean="0">
                <a:solidFill>
                  <a:srgbClr val="372167"/>
                </a:solidFill>
              </a:rPr>
              <a:t>CSPAD and </a:t>
            </a:r>
          </a:p>
          <a:p>
            <a:pPr marL="0" indent="0" eaLnBrk="1" hangingPunct="1">
              <a:buNone/>
            </a:pPr>
            <a:r>
              <a:rPr lang="en-US" sz="2100" dirty="0">
                <a:solidFill>
                  <a:srgbClr val="372167"/>
                </a:solidFill>
              </a:rPr>
              <a:t>	</a:t>
            </a:r>
            <a:r>
              <a:rPr lang="en-US" sz="2100" dirty="0" smtClean="0">
                <a:solidFill>
                  <a:srgbClr val="372167"/>
                </a:solidFill>
              </a:rPr>
              <a:t>	     LPD Two Tile system</a:t>
            </a:r>
            <a:endParaRPr lang="en-GB" sz="2100" dirty="0" smtClean="0"/>
          </a:p>
        </p:txBody>
      </p:sp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9450" y="1639888"/>
            <a:ext cx="3384550" cy="2405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842" y="3497671"/>
            <a:ext cx="1963738" cy="1646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2" descr="\\te9files.te.rl.ac.uk\Projects\XFELdocs\Pictures\14 System Testing\13_05_05 LCLS\DSC0249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6389" y="3781938"/>
            <a:ext cx="3711575" cy="2560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2573186" y="3358561"/>
            <a:ext cx="39089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2000" b="1" dirty="0" smtClean="0">
                <a:solidFill>
                  <a:srgbClr val="FD930A"/>
                </a:solidFill>
              </a:rPr>
              <a:t>LPD Super Module</a:t>
            </a:r>
            <a:endParaRPr lang="en-US" sz="2000" b="1" dirty="0" smtClean="0"/>
          </a:p>
        </p:txBody>
      </p:sp>
    </p:spTree>
    <p:extLst>
      <p:ext uri="{BB962C8B-B14F-4D97-AF65-F5344CB8AC3E}">
        <p14:creationId xmlns:p14="http://schemas.microsoft.com/office/powerpoint/2010/main" val="2857432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 rot="16200000">
            <a:off x="4359386" y="4921435"/>
            <a:ext cx="1413748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GB" sz="1400" dirty="0" smtClean="0"/>
              <a:t>Column</a:t>
            </a:r>
            <a:endParaRPr lang="en-GB" sz="1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Large Pixel Detector – Performance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7F17373-7C45-4563-BAB1-D7F59A214E86}" type="slidenum">
              <a:rPr lang="en-GB" smtClean="0"/>
              <a:pPr>
                <a:defRPr/>
              </a:pPr>
              <a:t>37</a:t>
            </a:fld>
            <a:endParaRPr lang="en-GB"/>
          </a:p>
        </p:txBody>
      </p:sp>
      <p:pic>
        <p:nvPicPr>
          <p:cNvPr id="8" name="Picture 7" descr="lpdData-01715_18keV_3mmAl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5483" y="1490469"/>
            <a:ext cx="4205353" cy="2592231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777812" y="1552500"/>
            <a:ext cx="12827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1200" b="1" dirty="0" smtClean="0"/>
              <a:t>Noise Peak</a:t>
            </a:r>
            <a:endParaRPr lang="en-US" sz="1200" dirty="0"/>
          </a:p>
        </p:txBody>
      </p:sp>
      <p:sp>
        <p:nvSpPr>
          <p:cNvPr id="11" name="Rectangle 10"/>
          <p:cNvSpPr/>
          <p:nvPr/>
        </p:nvSpPr>
        <p:spPr>
          <a:xfrm>
            <a:off x="6047017" y="1984140"/>
            <a:ext cx="9144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1200" b="1" dirty="0" smtClean="0"/>
              <a:t>1 Photon</a:t>
            </a:r>
            <a:endParaRPr lang="en-US" sz="1200" dirty="0"/>
          </a:p>
        </p:txBody>
      </p:sp>
      <p:sp>
        <p:nvSpPr>
          <p:cNvPr id="12" name="Rectangle 11"/>
          <p:cNvSpPr/>
          <p:nvPr/>
        </p:nvSpPr>
        <p:spPr>
          <a:xfrm>
            <a:off x="6557680" y="2658596"/>
            <a:ext cx="9906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1200" b="1" dirty="0"/>
              <a:t>2</a:t>
            </a:r>
            <a:r>
              <a:rPr lang="en-US" sz="1200" b="1" dirty="0" smtClean="0"/>
              <a:t> Photons</a:t>
            </a:r>
            <a:endParaRPr lang="en-US" sz="1200" dirty="0"/>
          </a:p>
        </p:txBody>
      </p:sp>
      <p:sp>
        <p:nvSpPr>
          <p:cNvPr id="13" name="Rectangle 12"/>
          <p:cNvSpPr/>
          <p:nvPr/>
        </p:nvSpPr>
        <p:spPr>
          <a:xfrm>
            <a:off x="7080370" y="3101768"/>
            <a:ext cx="9906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1200" b="1" dirty="0" smtClean="0"/>
              <a:t>3 Photons</a:t>
            </a:r>
            <a:endParaRPr lang="en-US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4995991" y="1085787"/>
            <a:ext cx="390892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2200" b="1" dirty="0" smtClean="0">
                <a:solidFill>
                  <a:srgbClr val="FD930A"/>
                </a:solidFill>
              </a:rPr>
              <a:t>Photon Spectrum at 18 keV</a:t>
            </a:r>
            <a:endParaRPr lang="en-US" sz="2200" b="1" dirty="0" smtClean="0"/>
          </a:p>
        </p:txBody>
      </p:sp>
      <p:pic>
        <p:nvPicPr>
          <p:cNvPr id="15" name="Grafi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5491" y="4362538"/>
            <a:ext cx="3611278" cy="1591059"/>
          </a:xfrm>
          <a:prstGeom prst="rect">
            <a:avLst/>
          </a:prstGeom>
        </p:spPr>
      </p:pic>
      <p:pic>
        <p:nvPicPr>
          <p:cNvPr id="17" name="Grafik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131" y="4812802"/>
            <a:ext cx="4565986" cy="1429858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0" y="3928737"/>
            <a:ext cx="454282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2200" b="1" dirty="0" smtClean="0">
                <a:solidFill>
                  <a:srgbClr val="FD930A"/>
                </a:solidFill>
              </a:rPr>
              <a:t>Imaging and Charge Sharing Properties</a:t>
            </a:r>
            <a:endParaRPr lang="en-US" sz="2200" b="1" dirty="0" smtClean="0"/>
          </a:p>
        </p:txBody>
      </p:sp>
      <p:sp>
        <p:nvSpPr>
          <p:cNvPr id="21" name="Oval 20"/>
          <p:cNvSpPr/>
          <p:nvPr/>
        </p:nvSpPr>
        <p:spPr bwMode="auto">
          <a:xfrm>
            <a:off x="2039487" y="4909778"/>
            <a:ext cx="728346" cy="522870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Font typeface="Wingdings" pitchFamily="2" charset="2"/>
              <a:buChar char="n"/>
              <a:tabLst/>
            </a:pPr>
            <a:endParaRPr kumimoji="0" lang="en-US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8" charset="-128"/>
            </a:endParaRPr>
          </a:p>
        </p:txBody>
      </p:sp>
      <p:cxnSp>
        <p:nvCxnSpPr>
          <p:cNvPr id="22" name="Straight Arrow Connector 21"/>
          <p:cNvCxnSpPr>
            <a:stCxn id="21" idx="0"/>
          </p:cNvCxnSpPr>
          <p:nvPr/>
        </p:nvCxnSpPr>
        <p:spPr bwMode="auto">
          <a:xfrm flipV="1">
            <a:off x="2403660" y="4428559"/>
            <a:ext cx="2776130" cy="481219"/>
          </a:xfrm>
          <a:prstGeom prst="straightConnector1">
            <a:avLst/>
          </a:prstGeom>
          <a:noFill/>
          <a:ln w="38100" cap="flat" cmpd="sng" algn="ctr">
            <a:solidFill>
              <a:schemeClr val="folHlink"/>
            </a:solidFill>
            <a:prstDash val="solid"/>
            <a:round/>
            <a:headEnd type="none"/>
            <a:tailEnd type="none" w="lg" len="lg"/>
          </a:ln>
          <a:effectLst/>
        </p:spPr>
      </p:cxnSp>
      <p:cxnSp>
        <p:nvCxnSpPr>
          <p:cNvPr id="23" name="Straight Arrow Connector 22"/>
          <p:cNvCxnSpPr>
            <a:stCxn id="21" idx="4"/>
          </p:cNvCxnSpPr>
          <p:nvPr/>
        </p:nvCxnSpPr>
        <p:spPr bwMode="auto">
          <a:xfrm>
            <a:off x="2403660" y="5432648"/>
            <a:ext cx="2826257" cy="366258"/>
          </a:xfrm>
          <a:prstGeom prst="straightConnector1">
            <a:avLst/>
          </a:prstGeom>
          <a:noFill/>
          <a:ln w="38100" cap="flat" cmpd="sng" algn="ctr">
            <a:solidFill>
              <a:schemeClr val="folHlink"/>
            </a:solidFill>
            <a:prstDash val="solid"/>
            <a:round/>
            <a:headEnd type="none"/>
            <a:tailEnd type="none" w="lg" len="lg"/>
          </a:ln>
          <a:effectLst/>
        </p:spPr>
      </p:cxnSp>
      <p:sp>
        <p:nvSpPr>
          <p:cNvPr id="28" name="TextBox 27"/>
          <p:cNvSpPr txBox="1"/>
          <p:nvPr/>
        </p:nvSpPr>
        <p:spPr>
          <a:xfrm rot="16200000">
            <a:off x="3682807" y="2528315"/>
            <a:ext cx="2289483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GB" sz="1400" dirty="0" smtClean="0"/>
              <a:t>Counts per Bin</a:t>
            </a:r>
            <a:endParaRPr lang="en-GB" sz="1400" dirty="0"/>
          </a:p>
        </p:txBody>
      </p:sp>
      <p:sp>
        <p:nvSpPr>
          <p:cNvPr id="29" name="TextBox 28"/>
          <p:cNvSpPr txBox="1"/>
          <p:nvPr/>
        </p:nvSpPr>
        <p:spPr>
          <a:xfrm>
            <a:off x="4995992" y="3883947"/>
            <a:ext cx="3876488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GB" sz="1400" dirty="0" smtClean="0"/>
              <a:t>Energy [ADU]</a:t>
            </a:r>
            <a:endParaRPr lang="en-GB" sz="1400" dirty="0"/>
          </a:p>
        </p:txBody>
      </p:sp>
      <p:sp>
        <p:nvSpPr>
          <p:cNvPr id="30" name="TextBox 29"/>
          <p:cNvSpPr txBox="1"/>
          <p:nvPr/>
        </p:nvSpPr>
        <p:spPr>
          <a:xfrm>
            <a:off x="5346879" y="5908041"/>
            <a:ext cx="3057747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GB" sz="1400" dirty="0" smtClean="0"/>
              <a:t>Row</a:t>
            </a:r>
            <a:endParaRPr lang="en-GB" sz="1400" dirty="0"/>
          </a:p>
        </p:txBody>
      </p:sp>
      <p:sp>
        <p:nvSpPr>
          <p:cNvPr id="32" name="TextBox 31"/>
          <p:cNvSpPr txBox="1"/>
          <p:nvPr/>
        </p:nvSpPr>
        <p:spPr>
          <a:xfrm>
            <a:off x="334180" y="6110571"/>
            <a:ext cx="3909906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GB" sz="1400" dirty="0" smtClean="0"/>
              <a:t>Row</a:t>
            </a:r>
            <a:endParaRPr lang="en-GB" sz="1400" dirty="0"/>
          </a:p>
        </p:txBody>
      </p:sp>
      <p:sp>
        <p:nvSpPr>
          <p:cNvPr id="34" name="TextBox 33"/>
          <p:cNvSpPr txBox="1"/>
          <p:nvPr/>
        </p:nvSpPr>
        <p:spPr>
          <a:xfrm rot="16200000">
            <a:off x="-519569" y="5391353"/>
            <a:ext cx="1413748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GB" sz="1400" dirty="0" smtClean="0"/>
              <a:t>Column</a:t>
            </a:r>
            <a:endParaRPr lang="en-GB" sz="1400" dirty="0"/>
          </a:p>
        </p:txBody>
      </p:sp>
      <p:sp>
        <p:nvSpPr>
          <p:cNvPr id="37" name="Rectangle 36"/>
          <p:cNvSpPr/>
          <p:nvPr/>
        </p:nvSpPr>
        <p:spPr>
          <a:xfrm>
            <a:off x="7633786" y="3371146"/>
            <a:ext cx="9906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1200" b="1" dirty="0"/>
              <a:t>4</a:t>
            </a:r>
            <a:r>
              <a:rPr lang="en-US" sz="1200" b="1" dirty="0" smtClean="0"/>
              <a:t> Photons</a:t>
            </a:r>
            <a:endParaRPr lang="en-US" sz="1200" dirty="0"/>
          </a:p>
        </p:txBody>
      </p:sp>
      <p:sp>
        <p:nvSpPr>
          <p:cNvPr id="45" name="Content Placeholder 9"/>
          <p:cNvSpPr txBox="1">
            <a:spLocks/>
          </p:cNvSpPr>
          <p:nvPr/>
        </p:nvSpPr>
        <p:spPr bwMode="auto">
          <a:xfrm>
            <a:off x="-127201" y="1111587"/>
            <a:ext cx="4855848" cy="258166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0" rIns="91440" bIns="45720" numCol="1" anchor="t" anchorCtr="0" compatLnSpc="1">
            <a:prstTxWarp prst="textNoShape">
              <a:avLst/>
            </a:prstTxWarp>
          </a:bodyPr>
          <a:lstStyle>
            <a:lvl1pPr marL="298450" indent="-298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n"/>
              <a:defRPr sz="2400">
                <a:solidFill>
                  <a:schemeClr val="tx2"/>
                </a:solidFill>
                <a:latin typeface="+mn-lt"/>
                <a:ea typeface="+mn-ea"/>
                <a:cs typeface="ＭＳ Ｐゴシック" charset="-128"/>
              </a:defRPr>
            </a:lvl1pPr>
            <a:lvl2pPr marL="558800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400">
                <a:solidFill>
                  <a:schemeClr val="tx2"/>
                </a:solidFill>
                <a:latin typeface="+mn-lt"/>
                <a:ea typeface="+mn-ea"/>
              </a:defRPr>
            </a:lvl2pPr>
            <a:lvl3pPr marL="817563" indent="-2571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charset="2"/>
              <a:buChar char=""/>
              <a:defRPr sz="2400">
                <a:solidFill>
                  <a:schemeClr val="tx2"/>
                </a:solidFill>
                <a:latin typeface="+mn-lt"/>
                <a:ea typeface="+mn-ea"/>
              </a:defRPr>
            </a:lvl3pPr>
            <a:lvl4pPr marL="1077913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charset="2"/>
              <a:buChar char="§"/>
              <a:defRPr sz="2400">
                <a:solidFill>
                  <a:srgbClr val="100F2E"/>
                </a:solidFill>
                <a:latin typeface="+mn-lt"/>
                <a:ea typeface="+mn-ea"/>
              </a:defRPr>
            </a:lvl4pPr>
            <a:lvl5pPr marL="1312863" indent="-223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5pPr>
            <a:lvl6pPr marL="17700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6pPr>
            <a:lvl7pPr marL="22272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7pPr>
            <a:lvl8pPr marL="26844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8pPr>
            <a:lvl9pPr marL="31416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9pPr>
          </a:lstStyle>
          <a:p>
            <a:pPr marL="39687" indent="0" eaLnBrk="1" hangingPunct="1">
              <a:buFont typeface="Wingdings" charset="2"/>
              <a:buNone/>
            </a:pPr>
            <a:r>
              <a:rPr lang="de-DE" sz="2300" b="1" dirty="0" smtClean="0">
                <a:solidFill>
                  <a:srgbClr val="FD930A"/>
                </a:solidFill>
                <a:sym typeface="Wingdings" charset="0"/>
              </a:rPr>
              <a:t>Performance </a:t>
            </a:r>
            <a:r>
              <a:rPr lang="de-DE" sz="2300" b="1" dirty="0" err="1" smtClean="0">
                <a:solidFill>
                  <a:srgbClr val="FD930A"/>
                </a:solidFill>
                <a:sym typeface="Wingdings" charset="0"/>
              </a:rPr>
              <a:t>tests</a:t>
            </a:r>
            <a:r>
              <a:rPr lang="de-DE" sz="2300" b="1" dirty="0" smtClean="0">
                <a:solidFill>
                  <a:srgbClr val="FD930A"/>
                </a:solidFill>
                <a:sym typeface="Wingdings" charset="0"/>
              </a:rPr>
              <a:t> </a:t>
            </a:r>
            <a:r>
              <a:rPr lang="de-DE" sz="2300" b="1" dirty="0" err="1" smtClean="0">
                <a:solidFill>
                  <a:srgbClr val="FD930A"/>
                </a:solidFill>
                <a:sym typeface="Wingdings" charset="0"/>
              </a:rPr>
              <a:t>at</a:t>
            </a:r>
            <a:r>
              <a:rPr lang="de-DE" sz="2300" b="1" dirty="0" smtClean="0">
                <a:solidFill>
                  <a:srgbClr val="FD930A"/>
                </a:solidFill>
                <a:sym typeface="Wingdings" charset="0"/>
              </a:rPr>
              <a:t> Diamond, LCLS, Petra III </a:t>
            </a:r>
            <a:r>
              <a:rPr lang="de-DE" sz="2300" b="1" dirty="0" err="1" smtClean="0">
                <a:solidFill>
                  <a:srgbClr val="FD930A"/>
                </a:solidFill>
                <a:sym typeface="Wingdings" charset="0"/>
              </a:rPr>
              <a:t>and</a:t>
            </a:r>
            <a:r>
              <a:rPr lang="de-DE" sz="2300" b="1" dirty="0" smtClean="0">
                <a:solidFill>
                  <a:srgbClr val="FD930A"/>
                </a:solidFill>
                <a:sym typeface="Wingdings" charset="0"/>
              </a:rPr>
              <a:t> in </a:t>
            </a:r>
            <a:r>
              <a:rPr lang="de-DE" sz="2300" b="1" dirty="0" err="1" smtClean="0">
                <a:solidFill>
                  <a:srgbClr val="FD930A"/>
                </a:solidFill>
                <a:sym typeface="Wingdings" charset="0"/>
              </a:rPr>
              <a:t>our</a:t>
            </a:r>
            <a:r>
              <a:rPr lang="de-DE" sz="2300" b="1" dirty="0" smtClean="0">
                <a:solidFill>
                  <a:srgbClr val="FD930A"/>
                </a:solidFill>
                <a:sym typeface="Wingdings" charset="0"/>
              </a:rPr>
              <a:t> Lab </a:t>
            </a:r>
            <a:endParaRPr lang="en-US" sz="2300" dirty="0" smtClean="0">
              <a:solidFill>
                <a:srgbClr val="372167"/>
              </a:solidFill>
            </a:endParaRPr>
          </a:p>
          <a:p>
            <a:pPr marL="39687" indent="0" eaLnBrk="1" hangingPunct="1">
              <a:buFont typeface="Wingdings" charset="2"/>
              <a:buNone/>
            </a:pPr>
            <a:r>
              <a:rPr lang="en-US" sz="21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Single photon sensitivity demonstrated down to 12 keV</a:t>
            </a:r>
          </a:p>
          <a:p>
            <a:pPr marL="39687" indent="0" eaLnBrk="1" hangingPunct="1">
              <a:buFont typeface="Wingdings" charset="2"/>
              <a:buNone/>
            </a:pPr>
            <a:r>
              <a:rPr lang="en-GB" sz="21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Noise 0.35 photons @ 12 keV</a:t>
            </a:r>
          </a:p>
          <a:p>
            <a:pPr marL="39687" indent="0" eaLnBrk="1" hangingPunct="1">
              <a:buFont typeface="Wingdings" charset="2"/>
              <a:buNone/>
            </a:pPr>
            <a:r>
              <a:rPr lang="en-GB" sz="21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Tests with final hardware at ESRF and APS this fall</a:t>
            </a:r>
          </a:p>
        </p:txBody>
      </p:sp>
    </p:spTree>
    <p:extLst>
      <p:ext uri="{BB962C8B-B14F-4D97-AF65-F5344CB8AC3E}">
        <p14:creationId xmlns:p14="http://schemas.microsoft.com/office/powerpoint/2010/main" val="2839285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Large Pixel Detector – Performance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7F17373-7C45-4563-BAB1-D7F59A214E86}" type="slidenum">
              <a:rPr lang="en-GB" smtClean="0"/>
              <a:pPr>
                <a:defRPr/>
              </a:pPr>
              <a:t>38</a:t>
            </a:fld>
            <a:endParaRPr lang="en-GB" dirty="0"/>
          </a:p>
        </p:txBody>
      </p:sp>
      <p:pic>
        <p:nvPicPr>
          <p:cNvPr id="8" name="Picture 7" descr="lpdData-01715_18keV_3mmAl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5483" y="1490469"/>
            <a:ext cx="4205353" cy="2592231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777812" y="1552500"/>
            <a:ext cx="12827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1200" b="1" dirty="0" smtClean="0"/>
              <a:t>Noise Peak</a:t>
            </a:r>
            <a:endParaRPr lang="en-US" sz="1200" dirty="0"/>
          </a:p>
        </p:txBody>
      </p:sp>
      <p:sp>
        <p:nvSpPr>
          <p:cNvPr id="11" name="Rectangle 10"/>
          <p:cNvSpPr/>
          <p:nvPr/>
        </p:nvSpPr>
        <p:spPr>
          <a:xfrm>
            <a:off x="6047017" y="1984140"/>
            <a:ext cx="9144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1200" b="1" dirty="0" smtClean="0"/>
              <a:t>1 Photon</a:t>
            </a:r>
            <a:endParaRPr lang="en-US" sz="1200" dirty="0"/>
          </a:p>
        </p:txBody>
      </p:sp>
      <p:sp>
        <p:nvSpPr>
          <p:cNvPr id="12" name="Rectangle 11"/>
          <p:cNvSpPr/>
          <p:nvPr/>
        </p:nvSpPr>
        <p:spPr>
          <a:xfrm>
            <a:off x="6557680" y="2658596"/>
            <a:ext cx="9906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1200" b="1" dirty="0"/>
              <a:t>2</a:t>
            </a:r>
            <a:r>
              <a:rPr lang="en-US" sz="1200" b="1" dirty="0" smtClean="0"/>
              <a:t> Photons</a:t>
            </a:r>
            <a:endParaRPr lang="en-US" sz="1200" dirty="0"/>
          </a:p>
        </p:txBody>
      </p:sp>
      <p:sp>
        <p:nvSpPr>
          <p:cNvPr id="13" name="Rectangle 12"/>
          <p:cNvSpPr/>
          <p:nvPr/>
        </p:nvSpPr>
        <p:spPr>
          <a:xfrm>
            <a:off x="7080370" y="3101768"/>
            <a:ext cx="9906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1200" b="1" dirty="0" smtClean="0"/>
              <a:t>3 Photons</a:t>
            </a:r>
            <a:endParaRPr lang="en-US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4995991" y="1085787"/>
            <a:ext cx="390892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2200" b="1" dirty="0" smtClean="0">
                <a:solidFill>
                  <a:srgbClr val="FD930A"/>
                </a:solidFill>
              </a:rPr>
              <a:t>Photon Spectrum at 18 keV</a:t>
            </a:r>
            <a:endParaRPr lang="en-US" sz="2200" b="1" dirty="0" smtClean="0"/>
          </a:p>
        </p:txBody>
      </p:sp>
      <p:sp>
        <p:nvSpPr>
          <p:cNvPr id="20" name="TextBox 19"/>
          <p:cNvSpPr txBox="1"/>
          <p:nvPr/>
        </p:nvSpPr>
        <p:spPr>
          <a:xfrm>
            <a:off x="0" y="3928737"/>
            <a:ext cx="454282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2200" b="1" dirty="0" smtClean="0">
                <a:solidFill>
                  <a:srgbClr val="FD930A"/>
                </a:solidFill>
              </a:rPr>
              <a:t>Spatial Resolution</a:t>
            </a:r>
            <a:endParaRPr lang="en-US" sz="2200" b="1" dirty="0" smtClean="0"/>
          </a:p>
        </p:txBody>
      </p:sp>
      <p:sp>
        <p:nvSpPr>
          <p:cNvPr id="28" name="TextBox 27"/>
          <p:cNvSpPr txBox="1"/>
          <p:nvPr/>
        </p:nvSpPr>
        <p:spPr>
          <a:xfrm rot="16200000">
            <a:off x="3682807" y="2528315"/>
            <a:ext cx="2289483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GB" sz="1400" dirty="0" smtClean="0"/>
              <a:t>Counts per Bin</a:t>
            </a:r>
            <a:endParaRPr lang="en-GB" sz="1400" dirty="0"/>
          </a:p>
        </p:txBody>
      </p:sp>
      <p:sp>
        <p:nvSpPr>
          <p:cNvPr id="29" name="TextBox 28"/>
          <p:cNvSpPr txBox="1"/>
          <p:nvPr/>
        </p:nvSpPr>
        <p:spPr>
          <a:xfrm>
            <a:off x="4995992" y="3883947"/>
            <a:ext cx="3876488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GB" sz="1400" dirty="0" smtClean="0"/>
              <a:t>Energy [ADU]</a:t>
            </a:r>
            <a:endParaRPr lang="en-GB" sz="1400" dirty="0"/>
          </a:p>
        </p:txBody>
      </p:sp>
      <p:sp>
        <p:nvSpPr>
          <p:cNvPr id="37" name="Rectangle 36"/>
          <p:cNvSpPr/>
          <p:nvPr/>
        </p:nvSpPr>
        <p:spPr>
          <a:xfrm>
            <a:off x="7633786" y="3371146"/>
            <a:ext cx="9906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1200" b="1" dirty="0"/>
              <a:t>4</a:t>
            </a:r>
            <a:r>
              <a:rPr lang="en-US" sz="1200" b="1" dirty="0" smtClean="0"/>
              <a:t> Photons</a:t>
            </a:r>
            <a:endParaRPr lang="en-US" sz="1200" dirty="0"/>
          </a:p>
        </p:txBody>
      </p:sp>
      <p:pic>
        <p:nvPicPr>
          <p:cNvPr id="41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09" y="4406235"/>
            <a:ext cx="4319587" cy="198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25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3195" y="4330769"/>
            <a:ext cx="4319587" cy="199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33" name="Content Placeholder 9"/>
          <p:cNvSpPr txBox="1">
            <a:spLocks/>
          </p:cNvSpPr>
          <p:nvPr/>
        </p:nvSpPr>
        <p:spPr bwMode="auto">
          <a:xfrm>
            <a:off x="-127201" y="1111587"/>
            <a:ext cx="4855848" cy="258166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0" rIns="91440" bIns="45720" numCol="1" anchor="t" anchorCtr="0" compatLnSpc="1">
            <a:prstTxWarp prst="textNoShape">
              <a:avLst/>
            </a:prstTxWarp>
          </a:bodyPr>
          <a:lstStyle>
            <a:lvl1pPr marL="298450" indent="-298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n"/>
              <a:defRPr sz="2400">
                <a:solidFill>
                  <a:schemeClr val="tx2"/>
                </a:solidFill>
                <a:latin typeface="+mn-lt"/>
                <a:ea typeface="+mn-ea"/>
                <a:cs typeface="ＭＳ Ｐゴシック" charset="-128"/>
              </a:defRPr>
            </a:lvl1pPr>
            <a:lvl2pPr marL="558800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400">
                <a:solidFill>
                  <a:schemeClr val="tx2"/>
                </a:solidFill>
                <a:latin typeface="+mn-lt"/>
                <a:ea typeface="+mn-ea"/>
              </a:defRPr>
            </a:lvl2pPr>
            <a:lvl3pPr marL="817563" indent="-2571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charset="2"/>
              <a:buChar char=""/>
              <a:defRPr sz="2400">
                <a:solidFill>
                  <a:schemeClr val="tx2"/>
                </a:solidFill>
                <a:latin typeface="+mn-lt"/>
                <a:ea typeface="+mn-ea"/>
              </a:defRPr>
            </a:lvl3pPr>
            <a:lvl4pPr marL="1077913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charset="2"/>
              <a:buChar char="§"/>
              <a:defRPr sz="2400">
                <a:solidFill>
                  <a:srgbClr val="100F2E"/>
                </a:solidFill>
                <a:latin typeface="+mn-lt"/>
                <a:ea typeface="+mn-ea"/>
              </a:defRPr>
            </a:lvl4pPr>
            <a:lvl5pPr marL="1312863" indent="-223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5pPr>
            <a:lvl6pPr marL="17700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6pPr>
            <a:lvl7pPr marL="22272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7pPr>
            <a:lvl8pPr marL="26844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8pPr>
            <a:lvl9pPr marL="31416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9pPr>
          </a:lstStyle>
          <a:p>
            <a:pPr marL="39687" indent="0" eaLnBrk="1" hangingPunct="1">
              <a:buFont typeface="Wingdings" charset="2"/>
              <a:buNone/>
            </a:pPr>
            <a:r>
              <a:rPr lang="de-DE" sz="2300" b="1" dirty="0" smtClean="0">
                <a:solidFill>
                  <a:srgbClr val="FD930A"/>
                </a:solidFill>
                <a:sym typeface="Wingdings" charset="0"/>
              </a:rPr>
              <a:t>Performance </a:t>
            </a:r>
            <a:r>
              <a:rPr lang="de-DE" sz="2300" b="1" dirty="0" err="1" smtClean="0">
                <a:solidFill>
                  <a:srgbClr val="FD930A"/>
                </a:solidFill>
                <a:sym typeface="Wingdings" charset="0"/>
              </a:rPr>
              <a:t>tests</a:t>
            </a:r>
            <a:r>
              <a:rPr lang="de-DE" sz="2300" b="1" dirty="0" smtClean="0">
                <a:solidFill>
                  <a:srgbClr val="FD930A"/>
                </a:solidFill>
                <a:sym typeface="Wingdings" charset="0"/>
              </a:rPr>
              <a:t> </a:t>
            </a:r>
            <a:r>
              <a:rPr lang="de-DE" sz="2300" b="1" dirty="0" err="1" smtClean="0">
                <a:solidFill>
                  <a:srgbClr val="FD930A"/>
                </a:solidFill>
                <a:sym typeface="Wingdings" charset="0"/>
              </a:rPr>
              <a:t>at</a:t>
            </a:r>
            <a:r>
              <a:rPr lang="de-DE" sz="2300" b="1" dirty="0" smtClean="0">
                <a:solidFill>
                  <a:srgbClr val="FD930A"/>
                </a:solidFill>
                <a:sym typeface="Wingdings" charset="0"/>
              </a:rPr>
              <a:t> Diamond, LCLS, Petra III </a:t>
            </a:r>
            <a:r>
              <a:rPr lang="de-DE" sz="2300" b="1" dirty="0" err="1" smtClean="0">
                <a:solidFill>
                  <a:srgbClr val="FD930A"/>
                </a:solidFill>
                <a:sym typeface="Wingdings" charset="0"/>
              </a:rPr>
              <a:t>and</a:t>
            </a:r>
            <a:r>
              <a:rPr lang="de-DE" sz="2300" b="1" dirty="0" smtClean="0">
                <a:solidFill>
                  <a:srgbClr val="FD930A"/>
                </a:solidFill>
                <a:sym typeface="Wingdings" charset="0"/>
              </a:rPr>
              <a:t> in </a:t>
            </a:r>
            <a:r>
              <a:rPr lang="de-DE" sz="2300" b="1" dirty="0" err="1" smtClean="0">
                <a:solidFill>
                  <a:srgbClr val="FD930A"/>
                </a:solidFill>
                <a:sym typeface="Wingdings" charset="0"/>
              </a:rPr>
              <a:t>our</a:t>
            </a:r>
            <a:r>
              <a:rPr lang="de-DE" sz="2300" b="1" dirty="0" smtClean="0">
                <a:solidFill>
                  <a:srgbClr val="FD930A"/>
                </a:solidFill>
                <a:sym typeface="Wingdings" charset="0"/>
              </a:rPr>
              <a:t> Lab </a:t>
            </a:r>
            <a:endParaRPr lang="en-US" sz="2300" dirty="0" smtClean="0">
              <a:solidFill>
                <a:srgbClr val="372167"/>
              </a:solidFill>
            </a:endParaRPr>
          </a:p>
          <a:p>
            <a:pPr marL="39687" indent="0" eaLnBrk="1" hangingPunct="1">
              <a:buFont typeface="Wingdings" charset="2"/>
              <a:buNone/>
            </a:pPr>
            <a:r>
              <a:rPr lang="en-US" sz="21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Single photon sensitivity demonstrated down to 12 keV</a:t>
            </a:r>
          </a:p>
          <a:p>
            <a:pPr marL="39687" indent="0" eaLnBrk="1" hangingPunct="1">
              <a:buFont typeface="Wingdings" charset="2"/>
              <a:buNone/>
            </a:pPr>
            <a:r>
              <a:rPr lang="en-GB" sz="21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Noise 0.35 photons @ 12 keV</a:t>
            </a:r>
          </a:p>
          <a:p>
            <a:pPr marL="39687" indent="0" eaLnBrk="1" hangingPunct="1">
              <a:buFont typeface="Wingdings" charset="2"/>
              <a:buNone/>
            </a:pPr>
            <a:r>
              <a:rPr lang="en-GB" sz="21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Tests with final hardware at ESRF and APS this fall</a:t>
            </a:r>
          </a:p>
        </p:txBody>
      </p:sp>
    </p:spTree>
    <p:extLst>
      <p:ext uri="{BB962C8B-B14F-4D97-AF65-F5344CB8AC3E}">
        <p14:creationId xmlns:p14="http://schemas.microsoft.com/office/powerpoint/2010/main" val="3876640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Content Placeholder 9"/>
          <p:cNvSpPr>
            <a:spLocks noGrp="1"/>
          </p:cNvSpPr>
          <p:nvPr>
            <p:ph idx="1"/>
          </p:nvPr>
        </p:nvSpPr>
        <p:spPr>
          <a:xfrm>
            <a:off x="-127201" y="1111587"/>
            <a:ext cx="4956102" cy="5188665"/>
          </a:xfrm>
          <a:solidFill>
            <a:schemeClr val="bg1"/>
          </a:solidFill>
        </p:spPr>
        <p:txBody>
          <a:bodyPr/>
          <a:lstStyle/>
          <a:p>
            <a:pPr marL="39687" indent="0" eaLnBrk="1" hangingPunct="1">
              <a:buNone/>
            </a:pPr>
            <a:r>
              <a:rPr lang="en-GB" sz="2300" b="1" dirty="0" smtClean="0">
                <a:solidFill>
                  <a:srgbClr val="FD930A"/>
                </a:solidFill>
                <a:sym typeface="Wingdings" charset="0"/>
              </a:rPr>
              <a:t>X-ray of a Pen Drive</a:t>
            </a:r>
          </a:p>
          <a:p>
            <a:pPr marL="39687" indent="0" eaLnBrk="1" hangingPunct="1">
              <a:buNone/>
            </a:pPr>
            <a:r>
              <a:rPr lang="en-GB" sz="21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Mean of 10.000 images with an integration time of 50 </a:t>
            </a:r>
            <a:r>
              <a:rPr lang="en-GB" sz="2100" dirty="0" err="1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μs</a:t>
            </a:r>
            <a:endParaRPr lang="en-GB" sz="2100" dirty="0" smtClean="0">
              <a:solidFill>
                <a:schemeClr val="tx1">
                  <a:lumMod val="90000"/>
                  <a:lumOff val="10000"/>
                </a:schemeClr>
              </a:solidFill>
            </a:endParaRPr>
          </a:p>
          <a:p>
            <a:pPr marL="39687" indent="0" eaLnBrk="1" hangingPunct="1">
              <a:buNone/>
            </a:pPr>
            <a:endParaRPr lang="en-GB" sz="2100" dirty="0">
              <a:solidFill>
                <a:schemeClr val="tx1">
                  <a:lumMod val="90000"/>
                  <a:lumOff val="10000"/>
                </a:schemeClr>
              </a:solidFill>
            </a:endParaRPr>
          </a:p>
          <a:p>
            <a:pPr marL="39687" indent="0" eaLnBrk="1" hangingPunct="1">
              <a:buNone/>
            </a:pPr>
            <a:endParaRPr lang="en-GB" sz="2100" dirty="0" smtClean="0">
              <a:solidFill>
                <a:schemeClr val="tx1">
                  <a:lumMod val="90000"/>
                  <a:lumOff val="10000"/>
                </a:schemeClr>
              </a:solidFill>
            </a:endParaRPr>
          </a:p>
          <a:p>
            <a:pPr marL="39687" indent="0" eaLnBrk="1" hangingPunct="1">
              <a:buNone/>
            </a:pPr>
            <a:endParaRPr lang="en-GB" sz="2100" dirty="0">
              <a:solidFill>
                <a:schemeClr val="tx1">
                  <a:lumMod val="90000"/>
                  <a:lumOff val="10000"/>
                </a:schemeClr>
              </a:solidFill>
            </a:endParaRPr>
          </a:p>
          <a:p>
            <a:pPr marL="39687" indent="0" eaLnBrk="1" hangingPunct="1">
              <a:buNone/>
            </a:pPr>
            <a:r>
              <a:rPr lang="en-GB" sz="21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After dark field correction</a:t>
            </a:r>
          </a:p>
          <a:p>
            <a:pPr marL="39687" indent="0" eaLnBrk="1" hangingPunct="1">
              <a:buNone/>
            </a:pPr>
            <a:endParaRPr lang="en-GB" sz="2100" dirty="0">
              <a:solidFill>
                <a:schemeClr val="tx1">
                  <a:lumMod val="90000"/>
                  <a:lumOff val="10000"/>
                </a:schemeClr>
              </a:solidFill>
            </a:endParaRPr>
          </a:p>
          <a:p>
            <a:pPr marL="39687" indent="0" eaLnBrk="1" hangingPunct="1">
              <a:buNone/>
            </a:pPr>
            <a:endParaRPr lang="en-GB" sz="2100" dirty="0" smtClean="0">
              <a:solidFill>
                <a:schemeClr val="tx1">
                  <a:lumMod val="90000"/>
                  <a:lumOff val="10000"/>
                </a:schemeClr>
              </a:solidFill>
            </a:endParaRPr>
          </a:p>
          <a:p>
            <a:pPr marL="39687" indent="0" eaLnBrk="1" hangingPunct="1">
              <a:buNone/>
            </a:pPr>
            <a:endParaRPr lang="en-GB" sz="2100" dirty="0">
              <a:solidFill>
                <a:schemeClr val="tx1">
                  <a:lumMod val="90000"/>
                  <a:lumOff val="10000"/>
                </a:schemeClr>
              </a:solidFill>
            </a:endParaRPr>
          </a:p>
          <a:p>
            <a:pPr marL="39687" indent="0" eaLnBrk="1" hangingPunct="1">
              <a:buNone/>
            </a:pPr>
            <a:r>
              <a:rPr lang="en-GB" sz="21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After correcting for gain variation of different amplifiers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Image Corrections – Example AGIPD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7F17373-7C45-4563-BAB1-D7F59A214E86}" type="slidenum">
              <a:rPr lang="en-GB" smtClean="0"/>
              <a:pPr>
                <a:defRPr/>
              </a:pPr>
              <a:t>39</a:t>
            </a:fld>
            <a:endParaRPr lang="en-GB"/>
          </a:p>
        </p:txBody>
      </p:sp>
      <p:pic>
        <p:nvPicPr>
          <p:cNvPr id="27" name="Picture 3" descr="C:\Users\aschkan\Documents\XFEL Calibration Meeting_20150323\X-ray_imaging_USB_sticker_with_AGIP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0350" y="1038031"/>
            <a:ext cx="4520779" cy="5128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6" descr="C:\Users\aschkan\Documents\XFEL Calibration Meeting_20150323\USB_sticker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6948" y="121395"/>
            <a:ext cx="1886728" cy="914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TextBox 37"/>
          <p:cNvSpPr txBox="1"/>
          <p:nvPr/>
        </p:nvSpPr>
        <p:spPr>
          <a:xfrm>
            <a:off x="4511430" y="6106579"/>
            <a:ext cx="4377757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GB" sz="1400" dirty="0" smtClean="0"/>
              <a:t>Intensity [Arbitrary Units]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81903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LysozymeCrystalDiffractionPattern-LCL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1" y="1041400"/>
            <a:ext cx="5386158" cy="498297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SPB/SFX-I: Serial Femtosecond </a:t>
            </a:r>
            <a:r>
              <a:rPr lang="en-US" dirty="0"/>
              <a:t>C</a:t>
            </a:r>
            <a:r>
              <a:rPr lang="en-US" dirty="0" smtClean="0"/>
              <a:t>rystallography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FDF152-CCDD-45D2-A883-C8FA0039B151}" type="slidenum">
              <a:rPr lang="en-GB" smtClean="0"/>
              <a:pPr/>
              <a:t>4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28558" y="1183790"/>
            <a:ext cx="3151562" cy="283538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725607" y="4025583"/>
            <a:ext cx="34183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000" dirty="0"/>
              <a:t>Falkner, J. C., et </a:t>
            </a:r>
            <a:r>
              <a:rPr lang="en-US" sz="1000" dirty="0" smtClean="0"/>
              <a:t>al., </a:t>
            </a:r>
            <a:r>
              <a:rPr lang="en-US" sz="1000" i="1" dirty="0" smtClean="0"/>
              <a:t>Chem</a:t>
            </a:r>
            <a:r>
              <a:rPr lang="en-US" sz="1000" i="1" dirty="0"/>
              <a:t>. Mater. </a:t>
            </a:r>
            <a:r>
              <a:rPr lang="en-US" sz="1000" b="1" dirty="0"/>
              <a:t>17</a:t>
            </a:r>
            <a:r>
              <a:rPr lang="en-US" sz="1000" dirty="0"/>
              <a:t>, 2679-2686 (2005) </a:t>
            </a:r>
          </a:p>
        </p:txBody>
      </p:sp>
      <p:sp>
        <p:nvSpPr>
          <p:cNvPr id="8" name="Rectangle 7"/>
          <p:cNvSpPr/>
          <p:nvPr/>
        </p:nvSpPr>
        <p:spPr>
          <a:xfrm>
            <a:off x="6146082" y="1038295"/>
            <a:ext cx="27895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US" sz="1800" b="1" dirty="0" smtClean="0">
                <a:solidFill>
                  <a:srgbClr val="FD930A"/>
                </a:solidFill>
              </a:rPr>
              <a:t>Lysozyme Crystals</a:t>
            </a:r>
            <a:endParaRPr lang="en-US" sz="1800" b="1" dirty="0">
              <a:solidFill>
                <a:srgbClr val="FD930A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4362" y="6140039"/>
            <a:ext cx="43606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200" dirty="0" smtClean="0"/>
              <a:t>After Lukas </a:t>
            </a:r>
            <a:r>
              <a:rPr lang="en-US" sz="1200" dirty="0"/>
              <a:t>Lomb </a:t>
            </a:r>
            <a:r>
              <a:rPr lang="en-US" sz="1200" i="1" dirty="0"/>
              <a:t>et al</a:t>
            </a:r>
            <a:r>
              <a:rPr lang="en-US" sz="1200" i="1" dirty="0" smtClean="0"/>
              <a:t>., </a:t>
            </a:r>
            <a:r>
              <a:rPr lang="en-US" sz="1200" dirty="0"/>
              <a:t>Phys. Rev. B 84, </a:t>
            </a:r>
            <a:r>
              <a:rPr lang="en-US" sz="1200" dirty="0" smtClean="0"/>
              <a:t>214111 (2011)</a:t>
            </a:r>
            <a:endParaRPr lang="en-US" sz="1200" dirty="0"/>
          </a:p>
        </p:txBody>
      </p:sp>
      <p:sp>
        <p:nvSpPr>
          <p:cNvPr id="13" name="TextBox 12"/>
          <p:cNvSpPr txBox="1"/>
          <p:nvPr/>
        </p:nvSpPr>
        <p:spPr>
          <a:xfrm rot="120000">
            <a:off x="1585715" y="1069094"/>
            <a:ext cx="23766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600" b="1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2D Imaging Detector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278115" y="4066294"/>
            <a:ext cx="13987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600" b="1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Liquid Jet</a:t>
            </a:r>
          </a:p>
        </p:txBody>
      </p:sp>
      <p:sp>
        <p:nvSpPr>
          <p:cNvPr id="15" name="TextBox 14"/>
          <p:cNvSpPr txBox="1"/>
          <p:nvPr/>
        </p:nvSpPr>
        <p:spPr>
          <a:xfrm rot="18960000">
            <a:off x="-78701" y="5044193"/>
            <a:ext cx="13987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600" b="1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FEL Beam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-88900" y="2783594"/>
            <a:ext cx="151129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600" b="1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Single Nano-Crystals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254500" y="2059694"/>
            <a:ext cx="15112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600" b="1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Bragg Spots</a:t>
            </a:r>
          </a:p>
        </p:txBody>
      </p:sp>
      <p:cxnSp>
        <p:nvCxnSpPr>
          <p:cNvPr id="18" name="Straight Arrow Connector 17"/>
          <p:cNvCxnSpPr/>
          <p:nvPr/>
        </p:nvCxnSpPr>
        <p:spPr bwMode="auto">
          <a:xfrm flipH="1">
            <a:off x="3784600" y="2413000"/>
            <a:ext cx="838200" cy="609600"/>
          </a:xfrm>
          <a:prstGeom prst="straightConnector1">
            <a:avLst/>
          </a:prstGeom>
          <a:ln>
            <a:headEnd type="none" w="med" len="med"/>
            <a:tailEnd type="stealth" w="lg" len="lg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 bwMode="auto">
          <a:xfrm flipH="1" flipV="1">
            <a:off x="2882900" y="2324100"/>
            <a:ext cx="1727003" cy="101605"/>
          </a:xfrm>
          <a:prstGeom prst="straightConnector1">
            <a:avLst/>
          </a:prstGeom>
          <a:ln>
            <a:headEnd type="none" w="med" len="med"/>
            <a:tailEnd type="stealth" w="lg" len="lg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 bwMode="auto">
          <a:xfrm flipH="1">
            <a:off x="2501900" y="2425705"/>
            <a:ext cx="2108003" cy="609595"/>
          </a:xfrm>
          <a:prstGeom prst="straightConnector1">
            <a:avLst/>
          </a:prstGeom>
          <a:ln>
            <a:headEnd type="none" w="med" len="med"/>
            <a:tailEnd type="stealth" w="lg" len="lg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 bwMode="auto">
          <a:xfrm>
            <a:off x="685800" y="3390900"/>
            <a:ext cx="254000" cy="368300"/>
          </a:xfrm>
          <a:prstGeom prst="straightConnector1">
            <a:avLst/>
          </a:prstGeom>
          <a:noFill/>
          <a:ln w="38100" cap="flat" cmpd="sng" algn="ctr">
            <a:solidFill>
              <a:schemeClr val="folHlink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30" name="Straight Arrow Connector 29"/>
          <p:cNvCxnSpPr/>
          <p:nvPr/>
        </p:nvCxnSpPr>
        <p:spPr bwMode="auto">
          <a:xfrm flipH="1">
            <a:off x="317500" y="3390900"/>
            <a:ext cx="368300" cy="279400"/>
          </a:xfrm>
          <a:prstGeom prst="straightConnector1">
            <a:avLst/>
          </a:prstGeom>
          <a:noFill/>
          <a:ln w="38100" cap="flat" cmpd="sng" algn="ctr">
            <a:solidFill>
              <a:schemeClr val="folHlink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sp>
        <p:nvSpPr>
          <p:cNvPr id="34" name="Rectangle 15"/>
          <p:cNvSpPr txBox="1">
            <a:spLocks noChangeAspect="1" noChangeArrowheads="1"/>
          </p:cNvSpPr>
          <p:nvPr/>
        </p:nvSpPr>
        <p:spPr bwMode="auto">
          <a:xfrm>
            <a:off x="5445189" y="4401377"/>
            <a:ext cx="3562495" cy="2003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0" rIns="91440" bIns="45720" numCol="1" anchor="t" anchorCtr="0" compatLnSpc="1">
            <a:prstTxWarp prst="textNoShape">
              <a:avLst/>
            </a:prstTxWarp>
          </a:bodyPr>
          <a:lstStyle>
            <a:lvl1pPr marL="298450" indent="-298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n"/>
              <a:defRPr sz="2400">
                <a:solidFill>
                  <a:schemeClr val="tx2"/>
                </a:solidFill>
                <a:latin typeface="+mn-lt"/>
                <a:ea typeface="+mn-ea"/>
                <a:cs typeface="ＭＳ Ｐゴシック" charset="-128"/>
              </a:defRPr>
            </a:lvl1pPr>
            <a:lvl2pPr marL="558800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400">
                <a:solidFill>
                  <a:schemeClr val="tx2"/>
                </a:solidFill>
                <a:latin typeface="+mn-lt"/>
                <a:ea typeface="+mn-ea"/>
              </a:defRPr>
            </a:lvl2pPr>
            <a:lvl3pPr marL="817563" indent="-2571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charset="2"/>
              <a:buChar char=""/>
              <a:defRPr sz="2400">
                <a:solidFill>
                  <a:schemeClr val="tx2"/>
                </a:solidFill>
                <a:latin typeface="+mn-lt"/>
                <a:ea typeface="+mn-ea"/>
              </a:defRPr>
            </a:lvl3pPr>
            <a:lvl4pPr marL="1077913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charset="2"/>
              <a:buChar char="§"/>
              <a:defRPr sz="2400">
                <a:solidFill>
                  <a:srgbClr val="100F2E"/>
                </a:solidFill>
                <a:latin typeface="+mn-lt"/>
                <a:ea typeface="+mn-ea"/>
              </a:defRPr>
            </a:lvl4pPr>
            <a:lvl5pPr marL="1312863" indent="-223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5pPr>
            <a:lvl6pPr marL="17700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6pPr>
            <a:lvl7pPr marL="22272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7pPr>
            <a:lvl8pPr marL="26844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8pPr>
            <a:lvl9pPr marL="31416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9pPr>
          </a:lstStyle>
          <a:p>
            <a:pPr marL="0" lvl="1" indent="0">
              <a:buClr>
                <a:schemeClr val="accent2"/>
              </a:buClr>
              <a:buSzPct val="100000"/>
              <a:buNone/>
            </a:pPr>
            <a:r>
              <a:rPr lang="en-US" sz="1800" b="1" dirty="0" smtClean="0">
                <a:solidFill>
                  <a:srgbClr val="FD930A"/>
                </a:solidFill>
                <a:latin typeface="+mj-lt"/>
                <a:sym typeface="Wingdings" charset="0"/>
              </a:rPr>
              <a:t>Experiment Parameters</a:t>
            </a:r>
            <a:endParaRPr lang="en-GB" sz="1800" b="1" dirty="0">
              <a:solidFill>
                <a:schemeClr val="tx1">
                  <a:lumMod val="90000"/>
                  <a:lumOff val="10000"/>
                </a:schemeClr>
              </a:solidFill>
              <a:latin typeface="+mj-lt"/>
              <a:ea typeface="ＭＳ Ｐゴシック" charset="0"/>
              <a:sym typeface="Wingdings" charset="0"/>
            </a:endParaRPr>
          </a:p>
          <a:p>
            <a:pPr marL="0" lvl="1" indent="0">
              <a:buClr>
                <a:schemeClr val="accent2"/>
              </a:buClr>
              <a:buSzPct val="100000"/>
              <a:buNone/>
            </a:pPr>
            <a:r>
              <a:rPr lang="en-GB" sz="1500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Photon Energy Range   </a:t>
            </a:r>
            <a:r>
              <a:rPr lang="en-GB" sz="15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≈ 3 – 6  keV</a:t>
            </a:r>
            <a:endParaRPr lang="en-GB" sz="1500" b="1" dirty="0" smtClean="0">
              <a:solidFill>
                <a:schemeClr val="tx1">
                  <a:lumMod val="90000"/>
                  <a:lumOff val="10000"/>
                </a:schemeClr>
              </a:solidFill>
              <a:latin typeface="Arial" charset="0"/>
              <a:ea typeface="ＭＳ Ｐゴシック" charset="0"/>
              <a:sym typeface="Wingdings" charset="0"/>
            </a:endParaRPr>
          </a:p>
          <a:p>
            <a:pPr marL="0" lvl="1" indent="0">
              <a:buClr>
                <a:schemeClr val="accent2"/>
              </a:buClr>
              <a:buSzPct val="100000"/>
              <a:buNone/>
            </a:pPr>
            <a:r>
              <a:rPr lang="en-GB" sz="1500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Sample Size</a:t>
            </a:r>
            <a:r>
              <a:rPr lang="en-GB" sz="15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 </a:t>
            </a:r>
            <a:r>
              <a:rPr lang="en-GB" sz="1500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                     </a:t>
            </a:r>
            <a:r>
              <a:rPr lang="en-GB" sz="15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0.1 – 2 μm</a:t>
            </a:r>
          </a:p>
          <a:p>
            <a:pPr marL="0" lvl="1" indent="0">
              <a:buClr>
                <a:schemeClr val="accent2"/>
              </a:buClr>
              <a:buSzPct val="100000"/>
              <a:buNone/>
            </a:pPr>
            <a:r>
              <a:rPr lang="en-GB" sz="1500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Desired max. Resolution	  </a:t>
            </a:r>
            <a:r>
              <a:rPr lang="en-GB" sz="15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2 </a:t>
            </a:r>
            <a:r>
              <a:rPr lang="en-GB" sz="1500" dirty="0" err="1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Å</a:t>
            </a:r>
            <a:endParaRPr lang="en-GB" sz="1500" dirty="0" smtClean="0">
              <a:solidFill>
                <a:schemeClr val="tx1">
                  <a:lumMod val="90000"/>
                  <a:lumOff val="10000"/>
                </a:schemeClr>
              </a:solidFill>
              <a:latin typeface="Arial" charset="0"/>
              <a:ea typeface="ＭＳ Ｐゴシック" charset="0"/>
              <a:sym typeface="Wingdings" charset="0"/>
            </a:endParaRPr>
          </a:p>
          <a:p>
            <a:pPr marL="0" lvl="1" indent="0">
              <a:buClr>
                <a:schemeClr val="accent2"/>
              </a:buClr>
              <a:buSzPct val="100000"/>
              <a:buNone/>
            </a:pPr>
            <a:r>
              <a:rPr lang="en-GB" sz="1500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Injection Method	</a:t>
            </a:r>
            <a:r>
              <a:rPr lang="en-GB" sz="15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 </a:t>
            </a:r>
            <a:r>
              <a:rPr lang="en-GB" sz="1500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       </a:t>
            </a:r>
            <a:r>
              <a:rPr lang="en-GB" sz="15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Liquid Jets</a:t>
            </a:r>
          </a:p>
          <a:p>
            <a:pPr marL="0" lvl="1" indent="0">
              <a:buClr>
                <a:schemeClr val="accent2"/>
              </a:buClr>
              <a:buSzPct val="100000"/>
              <a:buNone/>
            </a:pPr>
            <a:r>
              <a:rPr lang="en-GB" sz="1500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Exp. Environment</a:t>
            </a:r>
          </a:p>
          <a:p>
            <a:pPr marL="0" lvl="1" indent="0" algn="r">
              <a:buClr>
                <a:schemeClr val="accent2"/>
              </a:buClr>
              <a:buSzPct val="100000"/>
              <a:buNone/>
            </a:pPr>
            <a:r>
              <a:rPr lang="en-GB" sz="15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Vacuum 10</a:t>
            </a:r>
            <a:r>
              <a:rPr lang="en-GB" sz="1500" baseline="300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-4</a:t>
            </a:r>
            <a:r>
              <a:rPr lang="en-GB" sz="15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 – 10</a:t>
            </a:r>
            <a:r>
              <a:rPr lang="en-GB" sz="1500" baseline="300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-6</a:t>
            </a:r>
            <a:r>
              <a:rPr lang="en-GB" sz="15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 mbar</a:t>
            </a:r>
          </a:p>
        </p:txBody>
      </p:sp>
    </p:spTree>
    <p:extLst>
      <p:ext uri="{BB962C8B-B14F-4D97-AF65-F5344CB8AC3E}">
        <p14:creationId xmlns:p14="http://schemas.microsoft.com/office/powerpoint/2010/main" val="3067917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itle 1"/>
          <p:cNvSpPr>
            <a:spLocks noGrp="1"/>
          </p:cNvSpPr>
          <p:nvPr>
            <p:ph type="title"/>
          </p:nvPr>
        </p:nvSpPr>
        <p:spPr>
          <a:xfrm>
            <a:off x="1093788" y="541338"/>
            <a:ext cx="7283450" cy="481012"/>
          </a:xfrm>
        </p:spPr>
        <p:txBody>
          <a:bodyPr/>
          <a:lstStyle/>
          <a:p>
            <a:r>
              <a:rPr lang="en-US" dirty="0" smtClean="0"/>
              <a:t>LPD – 1 </a:t>
            </a:r>
            <a:r>
              <a:rPr lang="en-US" dirty="0" err="1" smtClean="0"/>
              <a:t>Mpx</a:t>
            </a:r>
            <a:r>
              <a:rPr lang="en-US" dirty="0" smtClean="0"/>
              <a:t> Detector Power Dissipation</a:t>
            </a:r>
            <a:endParaRPr lang="en-US" dirty="0"/>
          </a:p>
        </p:txBody>
      </p:sp>
      <p:pic>
        <p:nvPicPr>
          <p:cNvPr id="56" name="Picture 25" descr="C:\Users\vgt73462\Desktop\Super-module picture set\SuperModulePerspecDark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190" y="3301604"/>
            <a:ext cx="2499064" cy="1507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" name="Down Arrow 56"/>
          <p:cNvSpPr/>
          <p:nvPr/>
        </p:nvSpPr>
        <p:spPr bwMode="auto">
          <a:xfrm rot="10800000">
            <a:off x="1250688" y="2085169"/>
            <a:ext cx="1074025" cy="1529487"/>
          </a:xfrm>
          <a:prstGeom prst="downArrow">
            <a:avLst/>
          </a:prstGeom>
          <a:solidFill>
            <a:srgbClr val="FF0000">
              <a:alpha val="71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OffAxis1Right"/>
            <a:lightRig rig="threePt" dir="t"/>
          </a:scene3d>
        </p:spPr>
        <p:txBody>
          <a:bodyPr rot="0" spcFirstLastPara="0" vertOverflow="overflow" horzOverflow="overflow" vert="vert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eaLnBrk="0" hangingPunct="0">
              <a:buNone/>
            </a:pPr>
            <a:r>
              <a:rPr lang="en-GB" sz="2000" dirty="0" smtClean="0">
                <a:latin typeface="Lucida Grande" pitchFamily="84" charset="0"/>
                <a:ea typeface="ヒラギノ角ゴ Pro W3" pitchFamily="84" charset="-128"/>
              </a:rPr>
              <a:t>213 W</a:t>
            </a:r>
            <a:endParaRPr lang="en-GB" sz="2000" dirty="0"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58" name="Right Arrow 57"/>
          <p:cNvSpPr/>
          <p:nvPr/>
        </p:nvSpPr>
        <p:spPr bwMode="auto">
          <a:xfrm>
            <a:off x="1051473" y="3453260"/>
            <a:ext cx="1842868" cy="1091054"/>
          </a:xfrm>
          <a:prstGeom prst="rightArrow">
            <a:avLst/>
          </a:prstGeom>
          <a:solidFill>
            <a:srgbClr val="1EC1FF">
              <a:alpha val="76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OffAxis1Right">
              <a:rot lat="1375626" lon="19715434" rev="21499454"/>
            </a:camera>
            <a:lightRig rig="threePt" dir="t"/>
          </a:scene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2400" dirty="0" smtClean="0">
                <a:latin typeface="Lucida Grande" pitchFamily="84" charset="0"/>
                <a:ea typeface="ヒラギノ角ゴ Pro W3" pitchFamily="84" charset="-128"/>
              </a:rPr>
              <a:t>480</a:t>
            </a: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rPr>
              <a:t>W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2279745" y="2340760"/>
            <a:ext cx="18807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GB" sz="2000" dirty="0"/>
              <a:t>x</a:t>
            </a:r>
            <a:r>
              <a:rPr lang="en-GB" sz="2000" dirty="0" smtClean="0"/>
              <a:t>16 = </a:t>
            </a:r>
            <a:r>
              <a:rPr lang="en-GB" sz="2000" b="1" dirty="0" smtClean="0"/>
              <a:t>3408W</a:t>
            </a:r>
            <a:endParaRPr lang="en-GB" sz="2000" b="1" dirty="0"/>
          </a:p>
        </p:txBody>
      </p:sp>
      <p:sp>
        <p:nvSpPr>
          <p:cNvPr id="62" name="TextBox 61"/>
          <p:cNvSpPr txBox="1"/>
          <p:nvPr/>
        </p:nvSpPr>
        <p:spPr>
          <a:xfrm>
            <a:off x="2447895" y="4137920"/>
            <a:ext cx="17627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GB" sz="2000" dirty="0"/>
              <a:t>x</a:t>
            </a:r>
            <a:r>
              <a:rPr lang="en-GB" sz="2000" dirty="0" smtClean="0"/>
              <a:t>16 = </a:t>
            </a:r>
            <a:r>
              <a:rPr lang="en-GB" sz="2000" b="1" dirty="0" smtClean="0"/>
              <a:t>7680 W</a:t>
            </a:r>
            <a:endParaRPr lang="en-GB" sz="2000" b="1" dirty="0"/>
          </a:p>
        </p:txBody>
      </p:sp>
      <p:grpSp>
        <p:nvGrpSpPr>
          <p:cNvPr id="63" name="Group 62"/>
          <p:cNvGrpSpPr/>
          <p:nvPr/>
        </p:nvGrpSpPr>
        <p:grpSpPr>
          <a:xfrm>
            <a:off x="5202826" y="3015317"/>
            <a:ext cx="1798820" cy="1693888"/>
            <a:chOff x="4826833" y="1244184"/>
            <a:chExt cx="2068642" cy="2068642"/>
          </a:xfrm>
        </p:grpSpPr>
        <p:sp>
          <p:nvSpPr>
            <p:cNvPr id="64" name="Rectangle 63"/>
            <p:cNvSpPr/>
            <p:nvPr/>
          </p:nvSpPr>
          <p:spPr bwMode="auto">
            <a:xfrm>
              <a:off x="4826833" y="1244184"/>
              <a:ext cx="2068642" cy="2068642"/>
            </a:xfrm>
            <a:prstGeom prst="rect">
              <a:avLst/>
            </a:prstGeom>
            <a:solidFill>
              <a:srgbClr val="1EC1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endParaRPr>
            </a:p>
          </p:txBody>
        </p:sp>
        <p:sp>
          <p:nvSpPr>
            <p:cNvPr id="65" name="Rectangle 64"/>
            <p:cNvSpPr/>
            <p:nvPr/>
          </p:nvSpPr>
          <p:spPr bwMode="auto">
            <a:xfrm>
              <a:off x="4976734" y="1858780"/>
              <a:ext cx="1753850" cy="1274163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4931764" y="1304144"/>
              <a:ext cx="1828800" cy="4510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GB" sz="1800" dirty="0" smtClean="0">
                  <a:solidFill>
                    <a:schemeClr val="bg1"/>
                  </a:solidFill>
                </a:rPr>
                <a:t>Chiller</a:t>
              </a:r>
              <a:endParaRPr lang="en-GB" sz="1800" dirty="0">
                <a:solidFill>
                  <a:schemeClr val="bg1"/>
                </a:solidFill>
              </a:endParaRPr>
            </a:p>
          </p:txBody>
        </p:sp>
      </p:grpSp>
      <p:sp>
        <p:nvSpPr>
          <p:cNvPr id="67" name="Rectangle 66"/>
          <p:cNvSpPr/>
          <p:nvPr/>
        </p:nvSpPr>
        <p:spPr bwMode="auto">
          <a:xfrm>
            <a:off x="5157857" y="2265809"/>
            <a:ext cx="1888760" cy="659567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68" name="Rectangle 67"/>
          <p:cNvSpPr/>
          <p:nvPr/>
        </p:nvSpPr>
        <p:spPr bwMode="auto">
          <a:xfrm>
            <a:off x="5280274" y="2355747"/>
            <a:ext cx="1661411" cy="452203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400" dirty="0" smtClean="0">
                <a:latin typeface="Lucida Grande" pitchFamily="84" charset="0"/>
                <a:ea typeface="ヒラギノ角ゴ Pro W3" pitchFamily="84" charset="-128"/>
              </a:rPr>
              <a:t>LPD 48V Power</a:t>
            </a:r>
            <a:endParaRPr kumimoji="0" lang="en-GB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69" name="Oval 68"/>
          <p:cNvSpPr/>
          <p:nvPr/>
        </p:nvSpPr>
        <p:spPr bwMode="auto">
          <a:xfrm>
            <a:off x="6596912" y="3135239"/>
            <a:ext cx="314794" cy="314794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70" name="Rectangle 69"/>
          <p:cNvSpPr/>
          <p:nvPr/>
        </p:nvSpPr>
        <p:spPr bwMode="auto">
          <a:xfrm>
            <a:off x="6147207" y="3210189"/>
            <a:ext cx="404734" cy="179882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71" name="Right Arrow 70"/>
          <p:cNvSpPr/>
          <p:nvPr/>
        </p:nvSpPr>
        <p:spPr bwMode="auto">
          <a:xfrm rot="16200000">
            <a:off x="5589463" y="1374169"/>
            <a:ext cx="1365349" cy="789506"/>
          </a:xfrm>
          <a:prstGeom prst="rightArrow">
            <a:avLst/>
          </a:prstGeom>
          <a:solidFill>
            <a:srgbClr val="FF0000">
              <a:alpha val="84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eaLnBrk="0" hangingPunct="0">
              <a:spcBef>
                <a:spcPct val="0"/>
              </a:spcBef>
              <a:buClrTx/>
              <a:buNone/>
            </a:pPr>
            <a:r>
              <a:rPr kumimoji="0" lang="en-GB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rPr>
              <a:t>1344</a:t>
            </a: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rPr>
              <a:t> W</a:t>
            </a:r>
          </a:p>
        </p:txBody>
      </p:sp>
      <p:cxnSp>
        <p:nvCxnSpPr>
          <p:cNvPr id="72" name="Straight Arrow Connector 71"/>
          <p:cNvCxnSpPr/>
          <p:nvPr/>
        </p:nvCxnSpPr>
        <p:spPr bwMode="auto">
          <a:xfrm flipV="1">
            <a:off x="2759430" y="3742340"/>
            <a:ext cx="1109272" cy="2248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73" name="Straight Arrow Connector 72"/>
          <p:cNvCxnSpPr>
            <a:stCxn id="67" idx="1"/>
          </p:cNvCxnSpPr>
          <p:nvPr/>
        </p:nvCxnSpPr>
        <p:spPr bwMode="auto">
          <a:xfrm flipH="1">
            <a:off x="2699469" y="2595593"/>
            <a:ext cx="2458388" cy="83944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74" name="TextBox 73"/>
          <p:cNvSpPr txBox="1"/>
          <p:nvPr/>
        </p:nvSpPr>
        <p:spPr>
          <a:xfrm>
            <a:off x="483205" y="1328307"/>
            <a:ext cx="25411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GB" sz="2400" b="1" dirty="0" smtClean="0">
                <a:solidFill>
                  <a:schemeClr val="accent2"/>
                </a:solidFill>
              </a:rPr>
              <a:t>Detector Head</a:t>
            </a:r>
            <a:endParaRPr lang="en-GB" sz="2400" b="1" dirty="0">
              <a:solidFill>
                <a:schemeClr val="accent2"/>
              </a:solidFill>
            </a:endParaRPr>
          </a:p>
        </p:txBody>
      </p:sp>
      <p:sp>
        <p:nvSpPr>
          <p:cNvPr id="76" name="U-Turn Arrow 75"/>
          <p:cNvSpPr/>
          <p:nvPr/>
        </p:nvSpPr>
        <p:spPr bwMode="auto">
          <a:xfrm rot="16200000">
            <a:off x="6967919" y="3064036"/>
            <a:ext cx="1161737" cy="1888761"/>
          </a:xfrm>
          <a:prstGeom prst="uturnArrow">
            <a:avLst>
              <a:gd name="adj1" fmla="val 10149"/>
              <a:gd name="adj2" fmla="val 13614"/>
              <a:gd name="adj3" fmla="val 21040"/>
              <a:gd name="adj4" fmla="val 43750"/>
              <a:gd name="adj5" fmla="val 72619"/>
            </a:avLst>
          </a:prstGeom>
          <a:solidFill>
            <a:srgbClr val="1EC1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77" name="Right Arrow 76"/>
          <p:cNvSpPr/>
          <p:nvPr/>
        </p:nvSpPr>
        <p:spPr bwMode="auto">
          <a:xfrm>
            <a:off x="6929193" y="3587441"/>
            <a:ext cx="1379095" cy="914400"/>
          </a:xfrm>
          <a:prstGeom prst="rightArrow">
            <a:avLst/>
          </a:prstGeom>
          <a:solidFill>
            <a:srgbClr val="1EC1FF"/>
          </a:solidFill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rPr>
              <a:t>7680 W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7376400" y="4636754"/>
            <a:ext cx="16339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GB" sz="2000" dirty="0" smtClean="0">
                <a:solidFill>
                  <a:srgbClr val="372167"/>
                </a:solidFill>
              </a:rPr>
              <a:t>20-25°C</a:t>
            </a:r>
          </a:p>
          <a:p>
            <a:pPr>
              <a:buNone/>
            </a:pPr>
            <a:r>
              <a:rPr lang="en-GB" sz="2000" dirty="0" smtClean="0">
                <a:solidFill>
                  <a:srgbClr val="372167"/>
                </a:solidFill>
              </a:rPr>
              <a:t>XFEL water</a:t>
            </a:r>
            <a:endParaRPr lang="en-GB" sz="2000" dirty="0">
              <a:solidFill>
                <a:srgbClr val="372167"/>
              </a:solidFill>
            </a:endParaRPr>
          </a:p>
        </p:txBody>
      </p:sp>
      <p:sp>
        <p:nvSpPr>
          <p:cNvPr id="79" name="U-Turn Arrow 78"/>
          <p:cNvSpPr/>
          <p:nvPr/>
        </p:nvSpPr>
        <p:spPr bwMode="auto">
          <a:xfrm rot="16200000" flipH="1" flipV="1">
            <a:off x="4302166" y="3228925"/>
            <a:ext cx="851941" cy="1748853"/>
          </a:xfrm>
          <a:prstGeom prst="uturnArrow">
            <a:avLst>
              <a:gd name="adj1" fmla="val 10149"/>
              <a:gd name="adj2" fmla="val 13614"/>
              <a:gd name="adj3" fmla="val 21040"/>
              <a:gd name="adj4" fmla="val 43750"/>
              <a:gd name="adj5" fmla="val 72619"/>
            </a:avLst>
          </a:prstGeom>
          <a:solidFill>
            <a:srgbClr val="1EC1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3868020" y="4513118"/>
            <a:ext cx="148539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GB" sz="20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15°C</a:t>
            </a:r>
          </a:p>
          <a:p>
            <a:pPr>
              <a:buNone/>
            </a:pPr>
            <a:r>
              <a:rPr lang="en-GB" sz="20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LPD water</a:t>
            </a:r>
            <a:endParaRPr lang="en-GB" sz="2000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81" name="Right Arrow 80"/>
          <p:cNvSpPr/>
          <p:nvPr/>
        </p:nvSpPr>
        <p:spPr bwMode="auto">
          <a:xfrm>
            <a:off x="3598879" y="3225179"/>
            <a:ext cx="1379095" cy="914400"/>
          </a:xfrm>
          <a:prstGeom prst="rightArrow">
            <a:avLst/>
          </a:prstGeom>
          <a:solidFill>
            <a:srgbClr val="1EC1FF">
              <a:alpha val="81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rPr>
              <a:t>7680 W</a:t>
            </a:r>
          </a:p>
        </p:txBody>
      </p:sp>
      <p:sp>
        <p:nvSpPr>
          <p:cNvPr id="82" name="Right Arrow 81"/>
          <p:cNvSpPr/>
          <p:nvPr/>
        </p:nvSpPr>
        <p:spPr bwMode="auto">
          <a:xfrm rot="17627272">
            <a:off x="6443278" y="2351603"/>
            <a:ext cx="1477336" cy="779484"/>
          </a:xfrm>
          <a:prstGeom prst="rightArrow">
            <a:avLst/>
          </a:prstGeom>
          <a:solidFill>
            <a:srgbClr val="FF0000">
              <a:alpha val="84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rPr>
              <a:t>1500 W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6932977" y="6104931"/>
            <a:ext cx="20662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buNone/>
            </a:pPr>
            <a:r>
              <a:rPr lang="da-DK" sz="1200" dirty="0" smtClean="0"/>
              <a:t>M. Hart,  LPD Collaboration</a:t>
            </a:r>
            <a:endParaRPr lang="da-DK" sz="1200" dirty="0"/>
          </a:p>
        </p:txBody>
      </p:sp>
      <p:sp>
        <p:nvSpPr>
          <p:cNvPr id="84" name="Oval 83"/>
          <p:cNvSpPr/>
          <p:nvPr/>
        </p:nvSpPr>
        <p:spPr bwMode="auto">
          <a:xfrm>
            <a:off x="2941772" y="2286056"/>
            <a:ext cx="1051679" cy="522870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Font typeface="Wingdings" pitchFamily="2" charset="2"/>
              <a:buChar char="n"/>
              <a:tabLst/>
            </a:pPr>
            <a:endParaRPr kumimoji="0" lang="en-US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8" charset="-128"/>
            </a:endParaRPr>
          </a:p>
        </p:txBody>
      </p:sp>
      <p:sp>
        <p:nvSpPr>
          <p:cNvPr id="85" name="Oval 84"/>
          <p:cNvSpPr/>
          <p:nvPr/>
        </p:nvSpPr>
        <p:spPr bwMode="auto">
          <a:xfrm>
            <a:off x="3144299" y="4076188"/>
            <a:ext cx="1051679" cy="522870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Font typeface="Wingdings" pitchFamily="2" charset="2"/>
              <a:buChar char="n"/>
              <a:tabLst/>
            </a:pPr>
            <a:endParaRPr kumimoji="0" lang="en-US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8" charset="-128"/>
            </a:endParaRPr>
          </a:p>
        </p:txBody>
      </p:sp>
      <p:sp>
        <p:nvSpPr>
          <p:cNvPr id="86" name="Content Placeholder 9"/>
          <p:cNvSpPr txBox="1">
            <a:spLocks/>
          </p:cNvSpPr>
          <p:nvPr/>
        </p:nvSpPr>
        <p:spPr bwMode="auto">
          <a:xfrm>
            <a:off x="0" y="4980047"/>
            <a:ext cx="3709398" cy="143719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0" rIns="91440" bIns="45720" numCol="1" anchor="t" anchorCtr="0" compatLnSpc="1">
            <a:prstTxWarp prst="textNoShape">
              <a:avLst/>
            </a:prstTxWarp>
          </a:bodyPr>
          <a:lstStyle>
            <a:lvl1pPr marL="298450" indent="-298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n"/>
              <a:defRPr sz="2400">
                <a:solidFill>
                  <a:schemeClr val="tx2"/>
                </a:solidFill>
                <a:latin typeface="+mn-lt"/>
                <a:ea typeface="+mn-ea"/>
                <a:cs typeface="ＭＳ Ｐゴシック" charset="-128"/>
              </a:defRPr>
            </a:lvl1pPr>
            <a:lvl2pPr marL="558800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400">
                <a:solidFill>
                  <a:schemeClr val="tx2"/>
                </a:solidFill>
                <a:latin typeface="+mn-lt"/>
                <a:ea typeface="+mn-ea"/>
              </a:defRPr>
            </a:lvl2pPr>
            <a:lvl3pPr marL="817563" indent="-2571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charset="2"/>
              <a:buChar char=""/>
              <a:defRPr sz="2400">
                <a:solidFill>
                  <a:schemeClr val="tx2"/>
                </a:solidFill>
                <a:latin typeface="+mn-lt"/>
                <a:ea typeface="+mn-ea"/>
              </a:defRPr>
            </a:lvl3pPr>
            <a:lvl4pPr marL="1077913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charset="2"/>
              <a:buChar char="§"/>
              <a:defRPr sz="2400">
                <a:solidFill>
                  <a:srgbClr val="100F2E"/>
                </a:solidFill>
                <a:latin typeface="+mn-lt"/>
                <a:ea typeface="+mn-ea"/>
              </a:defRPr>
            </a:lvl4pPr>
            <a:lvl5pPr marL="1312863" indent="-223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5pPr>
            <a:lvl6pPr marL="17700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6pPr>
            <a:lvl7pPr marL="22272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7pPr>
            <a:lvl8pPr marL="26844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8pPr>
            <a:lvl9pPr marL="31416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9pPr>
          </a:lstStyle>
          <a:p>
            <a:pPr marL="39687" indent="0" eaLnBrk="1" hangingPunct="1">
              <a:buFont typeface="Wingdings" charset="2"/>
              <a:buNone/>
            </a:pPr>
            <a:r>
              <a:rPr lang="en-US" sz="21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Total power dissipated to air and water</a:t>
            </a:r>
          </a:p>
          <a:p>
            <a:pPr marL="39687" indent="0" algn="ctr" eaLnBrk="1" hangingPunct="1">
              <a:buFont typeface="Wingdings" charset="2"/>
              <a:buNone/>
            </a:pPr>
            <a:r>
              <a:rPr lang="en-US" sz="21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≈ 13 kW</a:t>
            </a:r>
          </a:p>
          <a:p>
            <a:pPr marL="39687" indent="0" eaLnBrk="1" hangingPunct="1">
              <a:buNone/>
            </a:pPr>
            <a:r>
              <a:rPr lang="en-US" sz="2000" dirty="0">
                <a:solidFill>
                  <a:srgbClr val="372167"/>
                </a:solidFill>
              </a:rPr>
              <a:t>→ </a:t>
            </a:r>
            <a:r>
              <a:rPr lang="en-US" sz="2000" dirty="0" smtClean="0">
                <a:solidFill>
                  <a:srgbClr val="372167"/>
                </a:solidFill>
              </a:rPr>
              <a:t>Liquid cooling mandatory</a:t>
            </a:r>
            <a:endParaRPr lang="en-US" sz="2100" dirty="0" smtClean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3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442325" y="114300"/>
            <a:ext cx="576263" cy="911225"/>
          </a:xfrm>
        </p:spPr>
        <p:txBody>
          <a:bodyPr/>
          <a:lstStyle/>
          <a:p>
            <a:pPr>
              <a:defRPr/>
            </a:pPr>
            <a:fld id="{57F17373-7C45-4563-BAB1-D7F59A214E86}" type="slidenum">
              <a:rPr lang="en-GB" smtClean="0"/>
              <a:pPr>
                <a:defRPr/>
              </a:pPr>
              <a:t>40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4177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Expected Data Rates</a:t>
            </a:r>
            <a:endParaRPr lang="en-US" dirty="0"/>
          </a:p>
        </p:txBody>
      </p:sp>
      <p:pic>
        <p:nvPicPr>
          <p:cNvPr id="20" name="Picture 19" descr="Screen Shot 2015-06-17 at 23.01.1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0017" y="1228913"/>
            <a:ext cx="3710946" cy="2096684"/>
          </a:xfrm>
          <a:prstGeom prst="rect">
            <a:avLst/>
          </a:prstGeom>
        </p:spPr>
      </p:pic>
      <p:pic>
        <p:nvPicPr>
          <p:cNvPr id="21" name="Picture 20" descr="Screen Shot 2015-06-17 at 23.01.53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46487"/>
            <a:ext cx="9144000" cy="1163624"/>
          </a:xfrm>
          <a:prstGeom prst="rect">
            <a:avLst/>
          </a:prstGeom>
        </p:spPr>
      </p:pic>
      <p:sp>
        <p:nvSpPr>
          <p:cNvPr id="98" name="Rectangle 8"/>
          <p:cNvSpPr txBox="1">
            <a:spLocks noChangeArrowheads="1"/>
          </p:cNvSpPr>
          <p:nvPr/>
        </p:nvSpPr>
        <p:spPr bwMode="auto">
          <a:xfrm>
            <a:off x="-98425" y="1089415"/>
            <a:ext cx="4598988" cy="2658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0" rIns="182880" bIns="45720" numCol="1" anchor="t" anchorCtr="0" compatLnSpc="1">
            <a:prstTxWarp prst="textNoShape">
              <a:avLst/>
            </a:prstTxWarp>
          </a:bodyPr>
          <a:lstStyle>
            <a:lvl1pPr marL="298450" indent="-298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n"/>
              <a:defRPr sz="2400">
                <a:solidFill>
                  <a:schemeClr val="tx2"/>
                </a:solidFill>
                <a:latin typeface="+mn-lt"/>
                <a:ea typeface="+mn-ea"/>
                <a:cs typeface="ＭＳ Ｐゴシック" charset="-128"/>
              </a:defRPr>
            </a:lvl1pPr>
            <a:lvl2pPr marL="558800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400">
                <a:solidFill>
                  <a:schemeClr val="tx2"/>
                </a:solidFill>
                <a:latin typeface="+mn-lt"/>
                <a:ea typeface="+mn-ea"/>
              </a:defRPr>
            </a:lvl2pPr>
            <a:lvl3pPr marL="817563" indent="-2571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charset="2"/>
              <a:buChar char=""/>
              <a:defRPr sz="2400">
                <a:solidFill>
                  <a:schemeClr val="tx2"/>
                </a:solidFill>
                <a:latin typeface="+mn-lt"/>
                <a:ea typeface="+mn-ea"/>
              </a:defRPr>
            </a:lvl3pPr>
            <a:lvl4pPr marL="1077913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charset="2"/>
              <a:buChar char="§"/>
              <a:defRPr sz="2400">
                <a:solidFill>
                  <a:srgbClr val="100F2E"/>
                </a:solidFill>
                <a:latin typeface="+mn-lt"/>
                <a:ea typeface="+mn-ea"/>
              </a:defRPr>
            </a:lvl4pPr>
            <a:lvl5pPr marL="1312863" indent="-223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5pPr>
            <a:lvl6pPr marL="17700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6pPr>
            <a:lvl7pPr marL="22272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7pPr>
            <a:lvl8pPr marL="26844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8pPr>
            <a:lvl9pPr marL="31416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9pPr>
          </a:lstStyle>
          <a:p>
            <a:pPr marL="0" indent="0" eaLnBrk="1" hangingPunct="1">
              <a:buNone/>
              <a:defRPr/>
            </a:pPr>
            <a:r>
              <a:rPr lang="en-US" sz="2000" dirty="0" smtClean="0">
                <a:solidFill>
                  <a:srgbClr val="372167"/>
                </a:solidFill>
              </a:rPr>
              <a:t>Readout rate driven by bunch structure</a:t>
            </a:r>
          </a:p>
          <a:p>
            <a:pPr lvl="1" eaLnBrk="1" hangingPunct="1">
              <a:defRPr/>
            </a:pPr>
            <a:r>
              <a:rPr lang="en-US" sz="2000" dirty="0" smtClean="0">
                <a:solidFill>
                  <a:srgbClr val="372167"/>
                </a:solidFill>
              </a:rPr>
              <a:t>10 Hz train frequency</a:t>
            </a:r>
          </a:p>
          <a:p>
            <a:pPr lvl="1" eaLnBrk="1" hangingPunct="1">
              <a:defRPr/>
            </a:pPr>
            <a:r>
              <a:rPr lang="en-US" sz="2000" dirty="0" smtClean="0">
                <a:solidFill>
                  <a:srgbClr val="372167"/>
                </a:solidFill>
              </a:rPr>
              <a:t>4.5 MHz pulse frequency in trains</a:t>
            </a:r>
          </a:p>
          <a:p>
            <a:pPr marL="0" indent="0" eaLnBrk="1" hangingPunct="1">
              <a:buNone/>
              <a:defRPr/>
            </a:pPr>
            <a:r>
              <a:rPr lang="en-US" sz="2000" dirty="0" smtClean="0">
                <a:solidFill>
                  <a:srgbClr val="372167"/>
                </a:solidFill>
              </a:rPr>
              <a:t>Data rate driven by detector type</a:t>
            </a:r>
          </a:p>
        </p:txBody>
      </p:sp>
      <p:sp>
        <p:nvSpPr>
          <p:cNvPr id="22" name="Right Arrow 21"/>
          <p:cNvSpPr/>
          <p:nvPr/>
        </p:nvSpPr>
        <p:spPr bwMode="auto">
          <a:xfrm>
            <a:off x="4277504" y="1838270"/>
            <a:ext cx="1269884" cy="501346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Font typeface="Wingdings" pitchFamily="2" charset="2"/>
              <a:buChar char="n"/>
              <a:tabLst/>
            </a:pPr>
            <a:endParaRPr kumimoji="0" lang="en-US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8" charset="-128"/>
            </a:endParaRPr>
          </a:p>
        </p:txBody>
      </p:sp>
      <p:sp>
        <p:nvSpPr>
          <p:cNvPr id="28" name="Down Arrow 27"/>
          <p:cNvSpPr/>
          <p:nvPr/>
        </p:nvSpPr>
        <p:spPr bwMode="auto">
          <a:xfrm>
            <a:off x="1821281" y="3141771"/>
            <a:ext cx="601524" cy="568193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Font typeface="Wingdings" pitchFamily="2" charset="2"/>
              <a:buChar char="n"/>
              <a:tabLst/>
            </a:pPr>
            <a:endParaRPr kumimoji="0" lang="en-US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8" charset="-128"/>
            </a:endParaRPr>
          </a:p>
        </p:txBody>
      </p:sp>
      <p:sp>
        <p:nvSpPr>
          <p:cNvPr id="99" name="Rectangle 8"/>
          <p:cNvSpPr txBox="1">
            <a:spLocks noChangeArrowheads="1"/>
          </p:cNvSpPr>
          <p:nvPr/>
        </p:nvSpPr>
        <p:spPr bwMode="auto">
          <a:xfrm>
            <a:off x="6165622" y="5018625"/>
            <a:ext cx="2940784" cy="131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0" rIns="182880" bIns="45720" numCol="1" anchor="t" anchorCtr="0" compatLnSpc="1">
            <a:prstTxWarp prst="textNoShape">
              <a:avLst/>
            </a:prstTxWarp>
          </a:bodyPr>
          <a:lstStyle>
            <a:lvl1pPr marL="298450" indent="-298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n"/>
              <a:defRPr sz="2400">
                <a:solidFill>
                  <a:schemeClr val="tx2"/>
                </a:solidFill>
                <a:latin typeface="+mn-lt"/>
                <a:ea typeface="+mn-ea"/>
                <a:cs typeface="ＭＳ Ｐゴシック" charset="-128"/>
              </a:defRPr>
            </a:lvl1pPr>
            <a:lvl2pPr marL="558800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400">
                <a:solidFill>
                  <a:schemeClr val="tx2"/>
                </a:solidFill>
                <a:latin typeface="+mn-lt"/>
                <a:ea typeface="+mn-ea"/>
              </a:defRPr>
            </a:lvl2pPr>
            <a:lvl3pPr marL="817563" indent="-2571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charset="2"/>
              <a:buChar char=""/>
              <a:defRPr sz="2400">
                <a:solidFill>
                  <a:schemeClr val="tx2"/>
                </a:solidFill>
                <a:latin typeface="+mn-lt"/>
                <a:ea typeface="+mn-ea"/>
              </a:defRPr>
            </a:lvl3pPr>
            <a:lvl4pPr marL="1077913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charset="2"/>
              <a:buChar char="§"/>
              <a:defRPr sz="2400">
                <a:solidFill>
                  <a:srgbClr val="100F2E"/>
                </a:solidFill>
                <a:latin typeface="+mn-lt"/>
                <a:ea typeface="+mn-ea"/>
              </a:defRPr>
            </a:lvl4pPr>
            <a:lvl5pPr marL="1312863" indent="-223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5pPr>
            <a:lvl6pPr marL="17700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6pPr>
            <a:lvl7pPr marL="22272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7pPr>
            <a:lvl8pPr marL="26844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8pPr>
            <a:lvl9pPr marL="31416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9pPr>
          </a:lstStyle>
          <a:p>
            <a:pPr marL="0" indent="0" algn="ctr" eaLnBrk="1" hangingPunct="1">
              <a:buNone/>
              <a:defRPr/>
            </a:pPr>
            <a:r>
              <a:rPr lang="en-US" dirty="0" smtClean="0">
                <a:solidFill>
                  <a:srgbClr val="372167"/>
                </a:solidFill>
              </a:rPr>
              <a:t>Day one 2016/17 10 PB offline disk storage.</a:t>
            </a:r>
            <a:r>
              <a:rPr lang="en-US" sz="2000" dirty="0" smtClean="0">
                <a:solidFill>
                  <a:srgbClr val="372167"/>
                </a:solidFill>
              </a:rPr>
              <a:t> </a:t>
            </a:r>
          </a:p>
        </p:txBody>
      </p:sp>
      <p:sp>
        <p:nvSpPr>
          <p:cNvPr id="100" name="Rectangle 8"/>
          <p:cNvSpPr txBox="1">
            <a:spLocks noChangeArrowheads="1"/>
          </p:cNvSpPr>
          <p:nvPr/>
        </p:nvSpPr>
        <p:spPr bwMode="auto">
          <a:xfrm>
            <a:off x="-148363" y="4937061"/>
            <a:ext cx="6581328" cy="1413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0" rIns="182880" bIns="45720" numCol="1" anchor="t" anchorCtr="0" compatLnSpc="1">
            <a:prstTxWarp prst="textNoShape">
              <a:avLst/>
            </a:prstTxWarp>
          </a:bodyPr>
          <a:lstStyle>
            <a:lvl1pPr marL="298450" indent="-298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n"/>
              <a:defRPr sz="2400">
                <a:solidFill>
                  <a:schemeClr val="tx2"/>
                </a:solidFill>
                <a:latin typeface="+mn-lt"/>
                <a:ea typeface="+mn-ea"/>
                <a:cs typeface="ＭＳ Ｐゴシック" charset="-128"/>
              </a:defRPr>
            </a:lvl1pPr>
            <a:lvl2pPr marL="558800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400">
                <a:solidFill>
                  <a:schemeClr val="tx2"/>
                </a:solidFill>
                <a:latin typeface="+mn-lt"/>
                <a:ea typeface="+mn-ea"/>
              </a:defRPr>
            </a:lvl2pPr>
            <a:lvl3pPr marL="817563" indent="-2571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charset="2"/>
              <a:buChar char=""/>
              <a:defRPr sz="2400">
                <a:solidFill>
                  <a:schemeClr val="tx2"/>
                </a:solidFill>
                <a:latin typeface="+mn-lt"/>
                <a:ea typeface="+mn-ea"/>
              </a:defRPr>
            </a:lvl3pPr>
            <a:lvl4pPr marL="1077913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charset="2"/>
              <a:buChar char="§"/>
              <a:defRPr sz="2400">
                <a:solidFill>
                  <a:srgbClr val="100F2E"/>
                </a:solidFill>
                <a:latin typeface="+mn-lt"/>
                <a:ea typeface="+mn-ea"/>
              </a:defRPr>
            </a:lvl4pPr>
            <a:lvl5pPr marL="1312863" indent="-223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5pPr>
            <a:lvl6pPr marL="17700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6pPr>
            <a:lvl7pPr marL="22272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7pPr>
            <a:lvl8pPr marL="26844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8pPr>
            <a:lvl9pPr marL="31416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9pPr>
          </a:lstStyle>
          <a:p>
            <a:pPr marL="0" indent="0" eaLnBrk="1" hangingPunct="1">
              <a:buNone/>
              <a:defRPr/>
            </a:pPr>
            <a:r>
              <a:rPr lang="en-US" sz="2000" b="1" dirty="0" smtClean="0">
                <a:solidFill>
                  <a:srgbClr val="372167"/>
                </a:solidFill>
              </a:rPr>
              <a:t>Challenges</a:t>
            </a:r>
          </a:p>
          <a:p>
            <a:pPr eaLnBrk="1" hangingPunct="1">
              <a:defRPr/>
            </a:pPr>
            <a:r>
              <a:rPr lang="en-US" sz="1800" dirty="0" smtClean="0">
                <a:solidFill>
                  <a:srgbClr val="372167"/>
                </a:solidFill>
              </a:rPr>
              <a:t>Gathering, calibrating and storing data of many detectors</a:t>
            </a:r>
          </a:p>
          <a:p>
            <a:pPr eaLnBrk="1" hangingPunct="1">
              <a:defRPr/>
            </a:pPr>
            <a:r>
              <a:rPr lang="en-US" sz="1800" dirty="0" smtClean="0">
                <a:solidFill>
                  <a:srgbClr val="372167"/>
                </a:solidFill>
              </a:rPr>
              <a:t>Data analysis, data reduction and processing</a:t>
            </a:r>
          </a:p>
          <a:p>
            <a:pPr eaLnBrk="1" hangingPunct="1">
              <a:defRPr/>
            </a:pPr>
            <a:r>
              <a:rPr lang="en-US" sz="1800" dirty="0">
                <a:solidFill>
                  <a:srgbClr val="372167"/>
                </a:solidFill>
              </a:rPr>
              <a:t>Data long term </a:t>
            </a:r>
            <a:r>
              <a:rPr lang="en-US" sz="1800" dirty="0" smtClean="0">
                <a:solidFill>
                  <a:srgbClr val="372167"/>
                </a:solidFill>
              </a:rPr>
              <a:t>storage and more …</a:t>
            </a:r>
          </a:p>
          <a:p>
            <a:pPr eaLnBrk="1" hangingPunct="1">
              <a:defRPr/>
            </a:pPr>
            <a:endParaRPr lang="en-US" sz="1800" dirty="0" smtClean="0">
              <a:solidFill>
                <a:srgbClr val="372167"/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442325" y="129980"/>
            <a:ext cx="576263" cy="911225"/>
          </a:xfrm>
        </p:spPr>
        <p:txBody>
          <a:bodyPr/>
          <a:lstStyle/>
          <a:p>
            <a:pPr>
              <a:defRPr/>
            </a:pPr>
            <a:fld id="{57F17373-7C45-4563-BAB1-D7F59A214E86}" type="slidenum">
              <a:rPr lang="en-GB" smtClean="0"/>
              <a:pPr>
                <a:defRPr/>
              </a:pPr>
              <a:t>41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5813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6F024603-50EC-45A7-88E9-780BAF159FCE}" type="slidenum">
              <a:rPr lang="en-GB" sz="1000">
                <a:solidFill>
                  <a:schemeClr val="bg1"/>
                </a:solidFill>
              </a:rPr>
              <a:pPr/>
              <a:t>42</a:t>
            </a:fld>
            <a:endParaRPr lang="en-GB" sz="1000">
              <a:solidFill>
                <a:schemeClr val="bg1"/>
              </a:solidFill>
            </a:endParaRPr>
          </a:p>
        </p:txBody>
      </p:sp>
      <p:pic>
        <p:nvPicPr>
          <p:cNvPr id="86" name="Picture 8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835576"/>
            <a:ext cx="9144000" cy="5615079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Title 1"/>
          <p:cNvSpPr>
            <a:spLocks noGrp="1"/>
          </p:cNvSpPr>
          <p:nvPr>
            <p:ph type="title"/>
          </p:nvPr>
        </p:nvSpPr>
        <p:spPr>
          <a:xfrm>
            <a:off x="1093788" y="541338"/>
            <a:ext cx="7283450" cy="481012"/>
          </a:xfrm>
        </p:spPr>
        <p:txBody>
          <a:bodyPr/>
          <a:lstStyle/>
          <a:p>
            <a:r>
              <a:rPr lang="en-US" dirty="0" smtClean="0"/>
              <a:t>Data Flow and Scientific Data Products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2565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4100"/>
          <p:cNvSpPr/>
          <p:nvPr/>
        </p:nvSpPr>
        <p:spPr bwMode="auto">
          <a:xfrm>
            <a:off x="2232527" y="1202389"/>
            <a:ext cx="2513262" cy="4586138"/>
          </a:xfrm>
          <a:prstGeom prst="rect">
            <a:avLst/>
          </a:prstGeom>
          <a:gradFill flip="none" rotWithShape="1">
            <a:gsLst>
              <a:gs pos="80000">
                <a:schemeClr val="tx1">
                  <a:lumMod val="25000"/>
                  <a:lumOff val="75000"/>
                  <a:alpha val="50000"/>
                </a:schemeClr>
              </a:gs>
              <a:gs pos="100000">
                <a:srgbClr val="FFFFFF"/>
              </a:gs>
            </a:gsLst>
            <a:lin ang="0" scaled="1"/>
            <a:tileRect/>
          </a:gra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Font typeface="Wingdings" pitchFamily="2" charset="2"/>
              <a:buChar char="n"/>
              <a:tabLst/>
            </a:pPr>
            <a:endParaRPr kumimoji="0" lang="en-US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8" charset="-128"/>
            </a:endParaRPr>
          </a:p>
        </p:txBody>
      </p:sp>
      <p:sp>
        <p:nvSpPr>
          <p:cNvPr id="91" name="Rectangle 90"/>
          <p:cNvSpPr/>
          <p:nvPr/>
        </p:nvSpPr>
        <p:spPr bwMode="auto">
          <a:xfrm>
            <a:off x="4465053" y="1203158"/>
            <a:ext cx="3502526" cy="4577347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50000"/>
                  <a:lumOff val="50000"/>
                  <a:alpha val="50000"/>
                </a:schemeClr>
              </a:gs>
              <a:gs pos="80000">
                <a:schemeClr val="tx1">
                  <a:lumMod val="50000"/>
                  <a:lumOff val="50000"/>
                  <a:alpha val="4000"/>
                </a:schemeClr>
              </a:gs>
            </a:gsLst>
            <a:lin ang="10800000" scaled="0"/>
            <a:tileRect/>
          </a:gra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Font typeface="Wingdings" pitchFamily="2" charset="2"/>
              <a:buChar char="n"/>
              <a:tabLst/>
            </a:pPr>
            <a:endParaRPr kumimoji="0" lang="en-US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8" charset="-128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1149686"/>
            <a:ext cx="1069474" cy="7017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800" b="1" dirty="0" smtClean="0">
                <a:solidFill>
                  <a:srgbClr val="372167"/>
                </a:solidFill>
              </a:rPr>
              <a:t>Pixel</a:t>
            </a:r>
          </a:p>
          <a:p>
            <a:pPr algn="ctr">
              <a:buNone/>
            </a:pPr>
            <a:r>
              <a:rPr lang="en-US" sz="1800" b="1" dirty="0" smtClean="0">
                <a:solidFill>
                  <a:srgbClr val="372167"/>
                </a:solidFill>
              </a:rPr>
              <a:t>Size</a:t>
            </a:r>
            <a:endParaRPr lang="en-US" sz="1800" b="1" dirty="0">
              <a:solidFill>
                <a:srgbClr val="372167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104" y="2010622"/>
            <a:ext cx="104273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800" dirty="0" smtClean="0">
                <a:solidFill>
                  <a:srgbClr val="372167"/>
                </a:solidFill>
              </a:rPr>
              <a:t>500 </a:t>
            </a:r>
            <a:r>
              <a:rPr lang="en-US" sz="1800" dirty="0" err="1" smtClean="0">
                <a:solidFill>
                  <a:srgbClr val="372167"/>
                </a:solidFill>
              </a:rPr>
              <a:t>μm</a:t>
            </a:r>
            <a:endParaRPr lang="en-US" sz="1800" dirty="0" smtClean="0">
              <a:solidFill>
                <a:srgbClr val="372167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0104" y="3232496"/>
            <a:ext cx="104273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800" dirty="0" smtClean="0">
                <a:solidFill>
                  <a:srgbClr val="372167"/>
                </a:solidFill>
              </a:rPr>
              <a:t>200 </a:t>
            </a:r>
            <a:r>
              <a:rPr lang="en-US" sz="1800" dirty="0" err="1" smtClean="0">
                <a:solidFill>
                  <a:srgbClr val="372167"/>
                </a:solidFill>
              </a:rPr>
              <a:t>μm</a:t>
            </a:r>
            <a:endParaRPr lang="en-US" sz="1800" dirty="0" smtClean="0">
              <a:solidFill>
                <a:srgbClr val="372167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05873" y="4146872"/>
            <a:ext cx="83686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800" dirty="0" smtClean="0">
                <a:solidFill>
                  <a:srgbClr val="372167"/>
                </a:solidFill>
              </a:rPr>
              <a:t>75 </a:t>
            </a:r>
            <a:r>
              <a:rPr lang="en-US" sz="1800" dirty="0" err="1" smtClean="0">
                <a:solidFill>
                  <a:srgbClr val="372167"/>
                </a:solidFill>
              </a:rPr>
              <a:t>μm</a:t>
            </a:r>
            <a:endParaRPr lang="en-US" sz="1800" dirty="0" smtClean="0">
              <a:solidFill>
                <a:srgbClr val="372167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11225" y="4553264"/>
            <a:ext cx="83686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800" dirty="0" smtClean="0">
                <a:solidFill>
                  <a:srgbClr val="372167"/>
                </a:solidFill>
              </a:rPr>
              <a:t>50 </a:t>
            </a:r>
            <a:r>
              <a:rPr lang="en-US" sz="1800" dirty="0" err="1" smtClean="0">
                <a:solidFill>
                  <a:srgbClr val="372167"/>
                </a:solidFill>
              </a:rPr>
              <a:t>μm</a:t>
            </a:r>
            <a:endParaRPr lang="en-US" sz="1800" dirty="0" smtClean="0">
              <a:solidFill>
                <a:srgbClr val="372167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03209" y="4946288"/>
            <a:ext cx="83686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800" dirty="0" smtClean="0">
                <a:solidFill>
                  <a:srgbClr val="372167"/>
                </a:solidFill>
              </a:rPr>
              <a:t>30 </a:t>
            </a:r>
            <a:r>
              <a:rPr lang="en-US" sz="1800" dirty="0" err="1" smtClean="0">
                <a:solidFill>
                  <a:srgbClr val="372167"/>
                </a:solidFill>
              </a:rPr>
              <a:t>μm</a:t>
            </a:r>
            <a:endParaRPr lang="en-US" sz="1800" dirty="0" smtClean="0">
              <a:solidFill>
                <a:srgbClr val="372167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056105" y="6061229"/>
            <a:ext cx="796758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800" b="1" dirty="0" smtClean="0">
                <a:solidFill>
                  <a:srgbClr val="372167"/>
                </a:solidFill>
              </a:rPr>
              <a:t>Energy [keV]</a:t>
            </a:r>
          </a:p>
        </p:txBody>
      </p:sp>
      <p:sp>
        <p:nvSpPr>
          <p:cNvPr id="409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6F024603-50EC-45A7-88E9-780BAF159FCE}" type="slidenum">
              <a:rPr lang="en-GB" sz="1000">
                <a:solidFill>
                  <a:schemeClr val="bg1"/>
                </a:solidFill>
              </a:rPr>
              <a:pPr/>
              <a:t>43</a:t>
            </a:fld>
            <a:endParaRPr lang="en-GB" sz="1000">
              <a:solidFill>
                <a:schemeClr val="bg1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093788" y="541338"/>
            <a:ext cx="7283450" cy="481012"/>
          </a:xfrm>
        </p:spPr>
        <p:txBody>
          <a:bodyPr/>
          <a:lstStyle/>
          <a:p>
            <a:r>
              <a:rPr lang="en-US" dirty="0" smtClean="0"/>
              <a:t>Detectors for the European XFEL</a:t>
            </a:r>
            <a:endParaRPr lang="en-US" dirty="0"/>
          </a:p>
        </p:txBody>
      </p:sp>
      <p:cxnSp>
        <p:nvCxnSpPr>
          <p:cNvPr id="6" name="Straight Arrow Connector 5"/>
          <p:cNvCxnSpPr>
            <a:stCxn id="84" idx="1"/>
          </p:cNvCxnSpPr>
          <p:nvPr/>
        </p:nvCxnSpPr>
        <p:spPr bwMode="auto">
          <a:xfrm flipV="1">
            <a:off x="1056105" y="1203162"/>
            <a:ext cx="26737" cy="5042733"/>
          </a:xfrm>
          <a:prstGeom prst="straightConnector1">
            <a:avLst/>
          </a:prstGeom>
          <a:noFill/>
          <a:ln w="50800" cap="flat" cmpd="sng" algn="ctr">
            <a:solidFill>
              <a:schemeClr val="tx1">
                <a:lumMod val="90000"/>
                <a:lumOff val="10000"/>
              </a:schemeClr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8" name="Straight Arrow Connector 7"/>
          <p:cNvCxnSpPr/>
          <p:nvPr/>
        </p:nvCxnSpPr>
        <p:spPr bwMode="auto">
          <a:xfrm>
            <a:off x="641684" y="5801895"/>
            <a:ext cx="8382000" cy="26726"/>
          </a:xfrm>
          <a:prstGeom prst="straightConnector1">
            <a:avLst/>
          </a:prstGeom>
          <a:noFill/>
          <a:ln w="50800" cap="flat" cmpd="sng" algn="ctr">
            <a:solidFill>
              <a:schemeClr val="tx1">
                <a:lumMod val="90000"/>
                <a:lumOff val="10000"/>
              </a:schemeClr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17" name="Straight Connector 16"/>
          <p:cNvCxnSpPr/>
          <p:nvPr/>
        </p:nvCxnSpPr>
        <p:spPr bwMode="auto">
          <a:xfrm>
            <a:off x="1718235" y="5834865"/>
            <a:ext cx="0" cy="134472"/>
          </a:xfrm>
          <a:prstGeom prst="line">
            <a:avLst/>
          </a:prstGeom>
          <a:noFill/>
          <a:ln w="31750" cap="flat" cmpd="sng" algn="ctr">
            <a:solidFill>
              <a:schemeClr val="tx1">
                <a:lumMod val="90000"/>
                <a:lumOff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Straight Connector 22"/>
          <p:cNvCxnSpPr/>
          <p:nvPr/>
        </p:nvCxnSpPr>
        <p:spPr bwMode="auto">
          <a:xfrm>
            <a:off x="3633696" y="5834865"/>
            <a:ext cx="0" cy="134472"/>
          </a:xfrm>
          <a:prstGeom prst="line">
            <a:avLst/>
          </a:prstGeom>
          <a:noFill/>
          <a:ln w="31750" cap="flat" cmpd="sng" algn="ctr">
            <a:solidFill>
              <a:schemeClr val="tx1">
                <a:lumMod val="90000"/>
                <a:lumOff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Straight Connector 23"/>
          <p:cNvCxnSpPr/>
          <p:nvPr/>
        </p:nvCxnSpPr>
        <p:spPr bwMode="auto">
          <a:xfrm>
            <a:off x="6490447" y="5834865"/>
            <a:ext cx="0" cy="134472"/>
          </a:xfrm>
          <a:prstGeom prst="line">
            <a:avLst/>
          </a:prstGeom>
          <a:noFill/>
          <a:ln w="31750" cap="flat" cmpd="sng" algn="ctr">
            <a:solidFill>
              <a:schemeClr val="tx1">
                <a:lumMod val="90000"/>
                <a:lumOff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Straight Connector 24"/>
          <p:cNvCxnSpPr/>
          <p:nvPr/>
        </p:nvCxnSpPr>
        <p:spPr bwMode="auto">
          <a:xfrm>
            <a:off x="7464612" y="5834865"/>
            <a:ext cx="0" cy="134472"/>
          </a:xfrm>
          <a:prstGeom prst="line">
            <a:avLst/>
          </a:prstGeom>
          <a:noFill/>
          <a:ln w="31750" cap="flat" cmpd="sng" algn="ctr">
            <a:solidFill>
              <a:schemeClr val="tx1">
                <a:lumMod val="90000"/>
                <a:lumOff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Straight Connector 25"/>
          <p:cNvCxnSpPr/>
          <p:nvPr/>
        </p:nvCxnSpPr>
        <p:spPr bwMode="auto">
          <a:xfrm>
            <a:off x="8154895" y="5834865"/>
            <a:ext cx="0" cy="134472"/>
          </a:xfrm>
          <a:prstGeom prst="line">
            <a:avLst/>
          </a:prstGeom>
          <a:noFill/>
          <a:ln w="31750" cap="flat" cmpd="sng" algn="ctr">
            <a:solidFill>
              <a:schemeClr val="tx1">
                <a:lumMod val="90000"/>
                <a:lumOff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Straight Connector 26"/>
          <p:cNvCxnSpPr/>
          <p:nvPr/>
        </p:nvCxnSpPr>
        <p:spPr bwMode="auto">
          <a:xfrm flipH="1">
            <a:off x="2395838" y="5825405"/>
            <a:ext cx="3402" cy="92468"/>
          </a:xfrm>
          <a:prstGeom prst="line">
            <a:avLst/>
          </a:prstGeom>
          <a:noFill/>
          <a:ln w="31750" cap="flat" cmpd="sng" algn="ctr">
            <a:solidFill>
              <a:schemeClr val="tx1">
                <a:lumMod val="90000"/>
                <a:lumOff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Straight Connector 31"/>
          <p:cNvCxnSpPr/>
          <p:nvPr/>
        </p:nvCxnSpPr>
        <p:spPr bwMode="auto">
          <a:xfrm flipH="1">
            <a:off x="2884623" y="5825405"/>
            <a:ext cx="3402" cy="92468"/>
          </a:xfrm>
          <a:prstGeom prst="line">
            <a:avLst/>
          </a:prstGeom>
          <a:noFill/>
          <a:ln w="31750" cap="flat" cmpd="sng" algn="ctr">
            <a:solidFill>
              <a:schemeClr val="tx1">
                <a:lumMod val="90000"/>
                <a:lumOff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Straight Connector 32"/>
          <p:cNvCxnSpPr/>
          <p:nvPr/>
        </p:nvCxnSpPr>
        <p:spPr bwMode="auto">
          <a:xfrm flipH="1">
            <a:off x="3181188" y="5825405"/>
            <a:ext cx="3402" cy="92468"/>
          </a:xfrm>
          <a:prstGeom prst="line">
            <a:avLst/>
          </a:prstGeom>
          <a:noFill/>
          <a:ln w="31750" cap="flat" cmpd="sng" algn="ctr">
            <a:solidFill>
              <a:schemeClr val="tx1">
                <a:lumMod val="90000"/>
                <a:lumOff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Straight Connector 33"/>
          <p:cNvCxnSpPr/>
          <p:nvPr/>
        </p:nvCxnSpPr>
        <p:spPr bwMode="auto">
          <a:xfrm flipH="1">
            <a:off x="3361048" y="5825405"/>
            <a:ext cx="3402" cy="92468"/>
          </a:xfrm>
          <a:prstGeom prst="line">
            <a:avLst/>
          </a:prstGeom>
          <a:noFill/>
          <a:ln w="31750" cap="flat" cmpd="sng" algn="ctr">
            <a:solidFill>
              <a:schemeClr val="tx1">
                <a:lumMod val="90000"/>
                <a:lumOff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Straight Connector 34"/>
          <p:cNvCxnSpPr/>
          <p:nvPr/>
        </p:nvCxnSpPr>
        <p:spPr bwMode="auto">
          <a:xfrm flipH="1">
            <a:off x="3479123" y="5825405"/>
            <a:ext cx="3402" cy="92468"/>
          </a:xfrm>
          <a:prstGeom prst="line">
            <a:avLst/>
          </a:prstGeom>
          <a:noFill/>
          <a:ln w="31750" cap="flat" cmpd="sng" algn="ctr">
            <a:solidFill>
              <a:schemeClr val="tx1">
                <a:lumMod val="90000"/>
                <a:lumOff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Straight Connector 35"/>
          <p:cNvCxnSpPr/>
          <p:nvPr/>
        </p:nvCxnSpPr>
        <p:spPr bwMode="auto">
          <a:xfrm flipH="1">
            <a:off x="3590333" y="5825405"/>
            <a:ext cx="3402" cy="92468"/>
          </a:xfrm>
          <a:prstGeom prst="line">
            <a:avLst/>
          </a:prstGeom>
          <a:noFill/>
          <a:ln w="31750" cap="flat" cmpd="sng" algn="ctr">
            <a:solidFill>
              <a:schemeClr val="tx1">
                <a:lumMod val="90000"/>
                <a:lumOff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Straight Connector 36"/>
          <p:cNvCxnSpPr/>
          <p:nvPr/>
        </p:nvCxnSpPr>
        <p:spPr bwMode="auto">
          <a:xfrm flipH="1">
            <a:off x="3543648" y="5825405"/>
            <a:ext cx="3402" cy="92468"/>
          </a:xfrm>
          <a:prstGeom prst="line">
            <a:avLst/>
          </a:prstGeom>
          <a:noFill/>
          <a:ln w="31750" cap="flat" cmpd="sng" algn="ctr">
            <a:solidFill>
              <a:schemeClr val="tx1">
                <a:lumMod val="90000"/>
                <a:lumOff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Straight Connector 37"/>
          <p:cNvCxnSpPr/>
          <p:nvPr/>
        </p:nvCxnSpPr>
        <p:spPr bwMode="auto">
          <a:xfrm flipH="1">
            <a:off x="4588498" y="5825405"/>
            <a:ext cx="3402" cy="92468"/>
          </a:xfrm>
          <a:prstGeom prst="line">
            <a:avLst/>
          </a:prstGeom>
          <a:noFill/>
          <a:ln w="31750" cap="flat" cmpd="sng" algn="ctr">
            <a:solidFill>
              <a:schemeClr val="tx1">
                <a:lumMod val="90000"/>
                <a:lumOff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Straight Connector 38"/>
          <p:cNvCxnSpPr/>
          <p:nvPr/>
        </p:nvCxnSpPr>
        <p:spPr bwMode="auto">
          <a:xfrm flipH="1">
            <a:off x="5276368" y="5825405"/>
            <a:ext cx="3402" cy="92468"/>
          </a:xfrm>
          <a:prstGeom prst="line">
            <a:avLst/>
          </a:prstGeom>
          <a:noFill/>
          <a:ln w="31750" cap="flat" cmpd="sng" algn="ctr">
            <a:solidFill>
              <a:schemeClr val="tx1">
                <a:lumMod val="90000"/>
                <a:lumOff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Straight Connector 39"/>
          <p:cNvCxnSpPr/>
          <p:nvPr/>
        </p:nvCxnSpPr>
        <p:spPr bwMode="auto">
          <a:xfrm flipH="1">
            <a:off x="5758288" y="5825405"/>
            <a:ext cx="3402" cy="92468"/>
          </a:xfrm>
          <a:prstGeom prst="line">
            <a:avLst/>
          </a:prstGeom>
          <a:noFill/>
          <a:ln w="31750" cap="flat" cmpd="sng" algn="ctr">
            <a:solidFill>
              <a:schemeClr val="tx1">
                <a:lumMod val="90000"/>
                <a:lumOff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Straight Connector 40"/>
          <p:cNvCxnSpPr/>
          <p:nvPr/>
        </p:nvCxnSpPr>
        <p:spPr bwMode="auto">
          <a:xfrm flipH="1">
            <a:off x="6061718" y="5825405"/>
            <a:ext cx="3402" cy="92468"/>
          </a:xfrm>
          <a:prstGeom prst="line">
            <a:avLst/>
          </a:prstGeom>
          <a:noFill/>
          <a:ln w="31750" cap="flat" cmpd="sng" algn="ctr">
            <a:solidFill>
              <a:schemeClr val="tx1">
                <a:lumMod val="90000"/>
                <a:lumOff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Straight Connector 41"/>
          <p:cNvCxnSpPr/>
          <p:nvPr/>
        </p:nvCxnSpPr>
        <p:spPr bwMode="auto">
          <a:xfrm flipH="1">
            <a:off x="6234713" y="5825405"/>
            <a:ext cx="3402" cy="92468"/>
          </a:xfrm>
          <a:prstGeom prst="line">
            <a:avLst/>
          </a:prstGeom>
          <a:noFill/>
          <a:ln w="31750" cap="flat" cmpd="sng" algn="ctr">
            <a:solidFill>
              <a:schemeClr val="tx1">
                <a:lumMod val="90000"/>
                <a:lumOff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Straight Connector 42"/>
          <p:cNvCxnSpPr/>
          <p:nvPr/>
        </p:nvCxnSpPr>
        <p:spPr bwMode="auto">
          <a:xfrm flipH="1">
            <a:off x="6352788" y="5825405"/>
            <a:ext cx="3402" cy="92468"/>
          </a:xfrm>
          <a:prstGeom prst="line">
            <a:avLst/>
          </a:prstGeom>
          <a:noFill/>
          <a:ln w="31750" cap="flat" cmpd="sng" algn="ctr">
            <a:solidFill>
              <a:schemeClr val="tx1">
                <a:lumMod val="90000"/>
                <a:lumOff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Straight Connector 43"/>
          <p:cNvCxnSpPr/>
          <p:nvPr/>
        </p:nvCxnSpPr>
        <p:spPr bwMode="auto">
          <a:xfrm flipH="1">
            <a:off x="6422808" y="5825405"/>
            <a:ext cx="3402" cy="92468"/>
          </a:xfrm>
          <a:prstGeom prst="line">
            <a:avLst/>
          </a:prstGeom>
          <a:noFill/>
          <a:ln w="31750" cap="flat" cmpd="sng" algn="ctr">
            <a:solidFill>
              <a:schemeClr val="tx1">
                <a:lumMod val="90000"/>
                <a:lumOff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Straight Connector 44"/>
          <p:cNvCxnSpPr/>
          <p:nvPr/>
        </p:nvCxnSpPr>
        <p:spPr bwMode="auto">
          <a:xfrm flipH="1">
            <a:off x="6458503" y="5825405"/>
            <a:ext cx="3402" cy="92468"/>
          </a:xfrm>
          <a:prstGeom prst="line">
            <a:avLst/>
          </a:prstGeom>
          <a:noFill/>
          <a:ln w="31750" cap="flat" cmpd="sng" algn="ctr">
            <a:solidFill>
              <a:schemeClr val="tx1">
                <a:lumMod val="90000"/>
                <a:lumOff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Straight Connector 45"/>
          <p:cNvCxnSpPr/>
          <p:nvPr/>
        </p:nvCxnSpPr>
        <p:spPr bwMode="auto">
          <a:xfrm flipH="1">
            <a:off x="7462163" y="5836190"/>
            <a:ext cx="3402" cy="92468"/>
          </a:xfrm>
          <a:prstGeom prst="line">
            <a:avLst/>
          </a:prstGeom>
          <a:noFill/>
          <a:ln w="31750" cap="flat" cmpd="sng" algn="ctr">
            <a:solidFill>
              <a:schemeClr val="tx1">
                <a:lumMod val="90000"/>
                <a:lumOff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Straight Connector 46"/>
          <p:cNvCxnSpPr/>
          <p:nvPr/>
        </p:nvCxnSpPr>
        <p:spPr bwMode="auto">
          <a:xfrm flipH="1">
            <a:off x="8150033" y="5837560"/>
            <a:ext cx="3402" cy="92468"/>
          </a:xfrm>
          <a:prstGeom prst="line">
            <a:avLst/>
          </a:prstGeom>
          <a:noFill/>
          <a:ln w="31750" cap="flat" cmpd="sng" algn="ctr">
            <a:solidFill>
              <a:schemeClr val="tx1">
                <a:lumMod val="90000"/>
                <a:lumOff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8" name="TextBox 47"/>
          <p:cNvSpPr txBox="1"/>
          <p:nvPr/>
        </p:nvSpPr>
        <p:spPr>
          <a:xfrm>
            <a:off x="1445485" y="5988076"/>
            <a:ext cx="54033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200" b="1" dirty="0" smtClean="0">
                <a:solidFill>
                  <a:srgbClr val="372167"/>
                </a:solidFill>
              </a:rPr>
              <a:t>0.2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3375881" y="5988076"/>
            <a:ext cx="54033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200" b="1" dirty="0" smtClean="0">
                <a:solidFill>
                  <a:srgbClr val="372167"/>
                </a:solidFill>
              </a:rPr>
              <a:t>1.0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6218359" y="5988076"/>
            <a:ext cx="54033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200" b="1" dirty="0" smtClean="0">
                <a:solidFill>
                  <a:srgbClr val="372167"/>
                </a:solidFill>
              </a:rPr>
              <a:t>10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7202030" y="5988076"/>
            <a:ext cx="54033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200" b="1" dirty="0">
                <a:solidFill>
                  <a:srgbClr val="372167"/>
                </a:solidFill>
              </a:rPr>
              <a:t>2</a:t>
            </a:r>
            <a:r>
              <a:rPr lang="en-US" sz="1200" b="1" dirty="0" smtClean="0">
                <a:solidFill>
                  <a:srgbClr val="372167"/>
                </a:solidFill>
              </a:rPr>
              <a:t>0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7897066" y="5988076"/>
            <a:ext cx="54033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200" b="1" dirty="0" smtClean="0">
                <a:solidFill>
                  <a:srgbClr val="372167"/>
                </a:solidFill>
              </a:rPr>
              <a:t>30</a:t>
            </a:r>
          </a:p>
        </p:txBody>
      </p:sp>
      <p:sp>
        <p:nvSpPr>
          <p:cNvPr id="2" name="Rectangle 1"/>
          <p:cNvSpPr/>
          <p:nvPr/>
        </p:nvSpPr>
        <p:spPr bwMode="auto">
          <a:xfrm>
            <a:off x="1154545" y="5091545"/>
            <a:ext cx="5080000" cy="9236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28575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Font typeface="Wingdings" pitchFamily="2" charset="2"/>
              <a:buChar char="n"/>
              <a:tabLst/>
            </a:pPr>
            <a:endParaRPr kumimoji="0" lang="en-US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8" charset="-128"/>
            </a:endParaRPr>
          </a:p>
        </p:txBody>
      </p:sp>
      <p:sp>
        <p:nvSpPr>
          <p:cNvPr id="53" name="Rectangle 52"/>
          <p:cNvSpPr/>
          <p:nvPr/>
        </p:nvSpPr>
        <p:spPr bwMode="auto">
          <a:xfrm>
            <a:off x="2496127" y="4747489"/>
            <a:ext cx="2075873" cy="9005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28575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Font typeface="Wingdings" pitchFamily="2" charset="2"/>
              <a:buChar char="n"/>
              <a:tabLst/>
            </a:pPr>
            <a:endParaRPr kumimoji="0" lang="en-US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8" charset="-128"/>
            </a:endParaRPr>
          </a:p>
        </p:txBody>
      </p:sp>
      <p:sp>
        <p:nvSpPr>
          <p:cNvPr id="54" name="Rectangle 53"/>
          <p:cNvSpPr/>
          <p:nvPr/>
        </p:nvSpPr>
        <p:spPr bwMode="auto">
          <a:xfrm>
            <a:off x="5511801" y="4772892"/>
            <a:ext cx="1900382" cy="7620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28575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Font typeface="Wingdings" pitchFamily="2" charset="2"/>
              <a:buChar char="n"/>
              <a:tabLst/>
            </a:pPr>
            <a:endParaRPr kumimoji="0" lang="en-US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8" charset="-128"/>
            </a:endParaRPr>
          </a:p>
        </p:txBody>
      </p:sp>
      <p:sp>
        <p:nvSpPr>
          <p:cNvPr id="55" name="Rectangle 54"/>
          <p:cNvSpPr/>
          <p:nvPr/>
        </p:nvSpPr>
        <p:spPr bwMode="auto">
          <a:xfrm>
            <a:off x="1149927" y="4394200"/>
            <a:ext cx="6331527" cy="8543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28575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Font typeface="Wingdings" pitchFamily="2" charset="2"/>
              <a:buChar char="n"/>
              <a:tabLst/>
            </a:pPr>
            <a:endParaRPr kumimoji="0" lang="en-US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8" charset="-128"/>
            </a:endParaRPr>
          </a:p>
        </p:txBody>
      </p:sp>
      <p:sp>
        <p:nvSpPr>
          <p:cNvPr id="56" name="Rectangle 55"/>
          <p:cNvSpPr/>
          <p:nvPr/>
        </p:nvSpPr>
        <p:spPr bwMode="auto">
          <a:xfrm>
            <a:off x="3207328" y="3068782"/>
            <a:ext cx="2738582" cy="8312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28575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Font typeface="Wingdings" pitchFamily="2" charset="2"/>
              <a:buChar char="n"/>
              <a:tabLst/>
            </a:pPr>
            <a:endParaRPr kumimoji="0" lang="en-US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8" charset="-128"/>
            </a:endParaRPr>
          </a:p>
        </p:txBody>
      </p:sp>
      <p:sp>
        <p:nvSpPr>
          <p:cNvPr id="57" name="Rectangle 56"/>
          <p:cNvSpPr/>
          <p:nvPr/>
        </p:nvSpPr>
        <p:spPr bwMode="auto">
          <a:xfrm>
            <a:off x="5611092" y="3463641"/>
            <a:ext cx="1396999" cy="8081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28575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Font typeface="Wingdings" pitchFamily="2" charset="2"/>
              <a:buChar char="n"/>
              <a:tabLst/>
            </a:pPr>
            <a:endParaRPr kumimoji="0" lang="en-US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8" charset="-128"/>
            </a:endParaRPr>
          </a:p>
        </p:txBody>
      </p:sp>
      <p:sp>
        <p:nvSpPr>
          <p:cNvPr id="58" name="Rectangle 57"/>
          <p:cNvSpPr/>
          <p:nvPr/>
        </p:nvSpPr>
        <p:spPr bwMode="auto">
          <a:xfrm>
            <a:off x="5982856" y="2322950"/>
            <a:ext cx="1175326" cy="9005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28575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Font typeface="Wingdings" pitchFamily="2" charset="2"/>
              <a:buChar char="n"/>
              <a:tabLst/>
            </a:pPr>
            <a:endParaRPr kumimoji="0" lang="en-US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8" charset="-128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3350" y="2276656"/>
            <a:ext cx="900561" cy="90056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23791" y="2712151"/>
            <a:ext cx="902969" cy="84628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00618" y="1624382"/>
            <a:ext cx="899286" cy="81043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96446" y="4053188"/>
            <a:ext cx="1081427" cy="809978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03437" y="3938336"/>
            <a:ext cx="900430" cy="54089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836718" y="4051298"/>
            <a:ext cx="1078434" cy="785267"/>
          </a:xfrm>
          <a:prstGeom prst="rect">
            <a:avLst/>
          </a:prstGeom>
        </p:spPr>
      </p:pic>
      <p:sp>
        <p:nvSpPr>
          <p:cNvPr id="59" name="TextBox 58"/>
          <p:cNvSpPr txBox="1"/>
          <p:nvPr/>
        </p:nvSpPr>
        <p:spPr>
          <a:xfrm>
            <a:off x="3733313" y="1914504"/>
            <a:ext cx="10427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800" b="1" dirty="0" smtClean="0">
                <a:solidFill>
                  <a:srgbClr val="372167"/>
                </a:solidFill>
              </a:rPr>
              <a:t>DSSC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5850866" y="2361606"/>
            <a:ext cx="10427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800" b="1" dirty="0" smtClean="0">
                <a:solidFill>
                  <a:srgbClr val="372167"/>
                </a:solidFill>
              </a:rPr>
              <a:t>AGIPD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6056738" y="1288970"/>
            <a:ext cx="10427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800" b="1" dirty="0" smtClean="0">
                <a:solidFill>
                  <a:srgbClr val="372167"/>
                </a:solidFill>
              </a:rPr>
              <a:t>LPD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5966694" y="3689704"/>
            <a:ext cx="15494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800" b="1" dirty="0" smtClean="0">
                <a:solidFill>
                  <a:srgbClr val="372167"/>
                </a:solidFill>
              </a:rPr>
              <a:t>Gotthard V2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4368798" y="3547139"/>
            <a:ext cx="10427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800" b="1" dirty="0" err="1" smtClean="0">
                <a:solidFill>
                  <a:srgbClr val="372167"/>
                </a:solidFill>
              </a:rPr>
              <a:t>pnCCD</a:t>
            </a:r>
            <a:endParaRPr lang="en-US" sz="1800" b="1" dirty="0" smtClean="0">
              <a:solidFill>
                <a:srgbClr val="372167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2850751" y="3709263"/>
            <a:ext cx="10427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800" b="1" dirty="0" smtClean="0">
                <a:solidFill>
                  <a:srgbClr val="372167"/>
                </a:solidFill>
              </a:rPr>
              <a:t>MCP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1432969" y="3964352"/>
            <a:ext cx="13184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800" b="1" dirty="0" err="1" smtClean="0">
                <a:solidFill>
                  <a:srgbClr val="372167"/>
                </a:solidFill>
              </a:rPr>
              <a:t>FastCCD</a:t>
            </a:r>
            <a:endParaRPr lang="en-US" sz="1800" b="1" dirty="0" smtClean="0">
              <a:solidFill>
                <a:srgbClr val="372167"/>
              </a:solidFill>
            </a:endParaRPr>
          </a:p>
        </p:txBody>
      </p:sp>
      <p:grpSp>
        <p:nvGrpSpPr>
          <p:cNvPr id="66" name="Group 65"/>
          <p:cNvGrpSpPr>
            <a:grpSpLocks noChangeAspect="1"/>
          </p:cNvGrpSpPr>
          <p:nvPr/>
        </p:nvGrpSpPr>
        <p:grpSpPr>
          <a:xfrm>
            <a:off x="7481436" y="1275466"/>
            <a:ext cx="1551709" cy="1103988"/>
            <a:chOff x="3481136" y="1310106"/>
            <a:chExt cx="704964" cy="486613"/>
          </a:xfrm>
        </p:grpSpPr>
        <p:sp>
          <p:nvSpPr>
            <p:cNvPr id="67" name="Explosion 2 66"/>
            <p:cNvSpPr/>
            <p:nvPr/>
          </p:nvSpPr>
          <p:spPr bwMode="auto">
            <a:xfrm>
              <a:off x="3481136" y="1310106"/>
              <a:ext cx="704964" cy="486613"/>
            </a:xfrm>
            <a:prstGeom prst="irregularSeal2">
              <a:avLst/>
            </a:prstGeom>
            <a:solidFill>
              <a:srgbClr val="FFD72E"/>
            </a:solidFill>
            <a:ln>
              <a:solidFill>
                <a:schemeClr val="tx1">
                  <a:lumMod val="90000"/>
                  <a:lumOff val="10000"/>
                </a:schemeClr>
              </a:solidFill>
              <a:headEnd type="none" w="med" len="med"/>
              <a:tailEnd type="none" w="med" len="med"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None/>
                <a:tabLst/>
              </a:pPr>
              <a:endPara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3552836" y="1501588"/>
              <a:ext cx="500961" cy="145634"/>
            </a:xfrm>
            <a:prstGeom prst="rect">
              <a:avLst/>
            </a:prstGeom>
            <a:noFill/>
            <a:scene3d>
              <a:camera prst="orthographicFront">
                <a:rot lat="0" lon="0" rev="1500000"/>
              </a:camera>
              <a:lightRig rig="threePt" dir="t"/>
            </a:scene3d>
          </p:spPr>
          <p:txBody>
            <a:bodyPr wrap="square" rtlCol="0">
              <a:spAutoFit/>
            </a:bodyPr>
            <a:lstStyle/>
            <a:p>
              <a:pPr algn="ctr">
                <a:buNone/>
              </a:pPr>
              <a:r>
                <a:rPr lang="en-US" sz="1500" b="1" dirty="0" smtClean="0">
                  <a:solidFill>
                    <a:srgbClr val="FF0000"/>
                  </a:solidFill>
                </a:rPr>
                <a:t>4.5 MHz</a:t>
              </a:r>
              <a:endParaRPr lang="en-US" sz="15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69" name="Group 68"/>
          <p:cNvGrpSpPr>
            <a:grpSpLocks noChangeAspect="1"/>
          </p:cNvGrpSpPr>
          <p:nvPr/>
        </p:nvGrpSpPr>
        <p:grpSpPr>
          <a:xfrm>
            <a:off x="6925379" y="1426630"/>
            <a:ext cx="387926" cy="275997"/>
            <a:chOff x="3481136" y="1310106"/>
            <a:chExt cx="704964" cy="486613"/>
          </a:xfrm>
        </p:grpSpPr>
        <p:sp>
          <p:nvSpPr>
            <p:cNvPr id="70" name="Explosion 2 69"/>
            <p:cNvSpPr/>
            <p:nvPr/>
          </p:nvSpPr>
          <p:spPr bwMode="auto">
            <a:xfrm>
              <a:off x="3481136" y="1310106"/>
              <a:ext cx="704964" cy="486613"/>
            </a:xfrm>
            <a:prstGeom prst="irregularSeal2">
              <a:avLst/>
            </a:prstGeom>
            <a:solidFill>
              <a:srgbClr val="FFD72E"/>
            </a:solidFill>
            <a:ln>
              <a:solidFill>
                <a:schemeClr val="tx1">
                  <a:lumMod val="90000"/>
                  <a:lumOff val="10000"/>
                </a:schemeClr>
              </a:solidFill>
              <a:headEnd type="none" w="med" len="med"/>
              <a:tailEnd type="none" w="med" len="med"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None/>
                <a:tabLst/>
              </a:pPr>
              <a:endPara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3552834" y="1501589"/>
              <a:ext cx="500960" cy="43412"/>
            </a:xfrm>
            <a:prstGeom prst="rect">
              <a:avLst/>
            </a:prstGeom>
            <a:noFill/>
            <a:scene3d>
              <a:camera prst="orthographicFront">
                <a:rot lat="0" lon="0" rev="1500000"/>
              </a:camera>
              <a:lightRig rig="threePt" dir="t"/>
            </a:scene3d>
          </p:spPr>
          <p:txBody>
            <a:bodyPr wrap="square" rtlCol="0">
              <a:spAutoFit/>
            </a:bodyPr>
            <a:lstStyle/>
            <a:p>
              <a:pPr algn="ctr">
                <a:buNone/>
              </a:pPr>
              <a:r>
                <a:rPr lang="en-US" sz="200" b="1" dirty="0" smtClean="0">
                  <a:solidFill>
                    <a:srgbClr val="FF0000"/>
                  </a:solidFill>
                </a:rPr>
                <a:t>4.5 MHz</a:t>
              </a:r>
              <a:endParaRPr lang="en-US" sz="2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72" name="Group 71"/>
          <p:cNvGrpSpPr>
            <a:grpSpLocks noChangeAspect="1"/>
          </p:cNvGrpSpPr>
          <p:nvPr/>
        </p:nvGrpSpPr>
        <p:grpSpPr>
          <a:xfrm>
            <a:off x="6810415" y="2541557"/>
            <a:ext cx="387926" cy="275997"/>
            <a:chOff x="3481136" y="1310106"/>
            <a:chExt cx="704964" cy="486613"/>
          </a:xfrm>
        </p:grpSpPr>
        <p:sp>
          <p:nvSpPr>
            <p:cNvPr id="73" name="Explosion 2 72"/>
            <p:cNvSpPr/>
            <p:nvPr/>
          </p:nvSpPr>
          <p:spPr bwMode="auto">
            <a:xfrm>
              <a:off x="3481136" y="1310106"/>
              <a:ext cx="704964" cy="486613"/>
            </a:xfrm>
            <a:prstGeom prst="irregularSeal2">
              <a:avLst/>
            </a:prstGeom>
            <a:solidFill>
              <a:srgbClr val="FFD72E"/>
            </a:solidFill>
            <a:ln>
              <a:solidFill>
                <a:schemeClr val="tx1">
                  <a:lumMod val="90000"/>
                  <a:lumOff val="10000"/>
                </a:schemeClr>
              </a:solidFill>
              <a:headEnd type="none" w="med" len="med"/>
              <a:tailEnd type="none" w="med" len="med"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None/>
                <a:tabLst/>
              </a:pPr>
              <a:endPara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3552834" y="1501589"/>
              <a:ext cx="500960" cy="43412"/>
            </a:xfrm>
            <a:prstGeom prst="rect">
              <a:avLst/>
            </a:prstGeom>
            <a:noFill/>
            <a:scene3d>
              <a:camera prst="orthographicFront">
                <a:rot lat="0" lon="0" rev="1500000"/>
              </a:camera>
              <a:lightRig rig="threePt" dir="t"/>
            </a:scene3d>
          </p:spPr>
          <p:txBody>
            <a:bodyPr wrap="square" rtlCol="0">
              <a:spAutoFit/>
            </a:bodyPr>
            <a:lstStyle/>
            <a:p>
              <a:pPr algn="ctr">
                <a:buNone/>
              </a:pPr>
              <a:r>
                <a:rPr lang="en-US" sz="200" b="1" dirty="0" smtClean="0">
                  <a:solidFill>
                    <a:srgbClr val="FF0000"/>
                  </a:solidFill>
                </a:rPr>
                <a:t>4.5 MHz</a:t>
              </a:r>
              <a:endParaRPr lang="en-US" sz="2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75" name="Group 74"/>
          <p:cNvGrpSpPr>
            <a:grpSpLocks noChangeAspect="1"/>
          </p:cNvGrpSpPr>
          <p:nvPr/>
        </p:nvGrpSpPr>
        <p:grpSpPr>
          <a:xfrm>
            <a:off x="4663443" y="2105761"/>
            <a:ext cx="387926" cy="275997"/>
            <a:chOff x="3481136" y="1310106"/>
            <a:chExt cx="704964" cy="486613"/>
          </a:xfrm>
        </p:grpSpPr>
        <p:sp>
          <p:nvSpPr>
            <p:cNvPr id="76" name="Explosion 2 75"/>
            <p:cNvSpPr/>
            <p:nvPr/>
          </p:nvSpPr>
          <p:spPr bwMode="auto">
            <a:xfrm>
              <a:off x="3481136" y="1310106"/>
              <a:ext cx="704964" cy="486613"/>
            </a:xfrm>
            <a:prstGeom prst="irregularSeal2">
              <a:avLst/>
            </a:prstGeom>
            <a:solidFill>
              <a:srgbClr val="FFD72E"/>
            </a:solidFill>
            <a:ln>
              <a:solidFill>
                <a:schemeClr val="tx1">
                  <a:lumMod val="90000"/>
                  <a:lumOff val="10000"/>
                </a:schemeClr>
              </a:solidFill>
              <a:headEnd type="none" w="med" len="med"/>
              <a:tailEnd type="none" w="med" len="med"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None/>
                <a:tabLst/>
              </a:pPr>
              <a:endPara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3552834" y="1501589"/>
              <a:ext cx="500960" cy="43412"/>
            </a:xfrm>
            <a:prstGeom prst="rect">
              <a:avLst/>
            </a:prstGeom>
            <a:noFill/>
            <a:scene3d>
              <a:camera prst="orthographicFront">
                <a:rot lat="0" lon="0" rev="1500000"/>
              </a:camera>
              <a:lightRig rig="threePt" dir="t"/>
            </a:scene3d>
          </p:spPr>
          <p:txBody>
            <a:bodyPr wrap="square" rtlCol="0">
              <a:spAutoFit/>
            </a:bodyPr>
            <a:lstStyle/>
            <a:p>
              <a:pPr algn="ctr">
                <a:buNone/>
              </a:pPr>
              <a:r>
                <a:rPr lang="en-US" sz="200" b="1" dirty="0" smtClean="0">
                  <a:solidFill>
                    <a:srgbClr val="FF0000"/>
                  </a:solidFill>
                </a:rPr>
                <a:t>4.5 MHz</a:t>
              </a:r>
              <a:endParaRPr lang="en-US" sz="2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78" name="Group 77"/>
          <p:cNvGrpSpPr>
            <a:grpSpLocks noChangeAspect="1"/>
          </p:cNvGrpSpPr>
          <p:nvPr/>
        </p:nvGrpSpPr>
        <p:grpSpPr>
          <a:xfrm>
            <a:off x="7325883" y="3923869"/>
            <a:ext cx="387926" cy="275997"/>
            <a:chOff x="3481136" y="1310106"/>
            <a:chExt cx="704964" cy="486613"/>
          </a:xfrm>
        </p:grpSpPr>
        <p:sp>
          <p:nvSpPr>
            <p:cNvPr id="79" name="Explosion 2 78"/>
            <p:cNvSpPr/>
            <p:nvPr/>
          </p:nvSpPr>
          <p:spPr bwMode="auto">
            <a:xfrm>
              <a:off x="3481136" y="1310106"/>
              <a:ext cx="704964" cy="486613"/>
            </a:xfrm>
            <a:prstGeom prst="irregularSeal2">
              <a:avLst/>
            </a:prstGeom>
            <a:solidFill>
              <a:srgbClr val="FFD72E"/>
            </a:solidFill>
            <a:ln>
              <a:solidFill>
                <a:schemeClr val="tx1">
                  <a:lumMod val="90000"/>
                  <a:lumOff val="10000"/>
                </a:schemeClr>
              </a:solidFill>
              <a:headEnd type="none" w="med" len="med"/>
              <a:tailEnd type="none" w="med" len="med"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None/>
                <a:tabLst/>
              </a:pPr>
              <a:endPara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3552834" y="1501589"/>
              <a:ext cx="500960" cy="43412"/>
            </a:xfrm>
            <a:prstGeom prst="rect">
              <a:avLst/>
            </a:prstGeom>
            <a:noFill/>
            <a:scene3d>
              <a:camera prst="orthographicFront">
                <a:rot lat="0" lon="0" rev="1500000"/>
              </a:camera>
              <a:lightRig rig="threePt" dir="t"/>
            </a:scene3d>
          </p:spPr>
          <p:txBody>
            <a:bodyPr wrap="square" rtlCol="0">
              <a:spAutoFit/>
            </a:bodyPr>
            <a:lstStyle/>
            <a:p>
              <a:pPr algn="ctr">
                <a:buNone/>
              </a:pPr>
              <a:r>
                <a:rPr lang="en-US" sz="200" b="1" dirty="0" smtClean="0">
                  <a:solidFill>
                    <a:srgbClr val="FF0000"/>
                  </a:solidFill>
                </a:rPr>
                <a:t>4.5 MHz</a:t>
              </a:r>
              <a:endParaRPr lang="en-US" sz="2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81" name="Group 80"/>
          <p:cNvGrpSpPr>
            <a:grpSpLocks noChangeAspect="1"/>
          </p:cNvGrpSpPr>
          <p:nvPr/>
        </p:nvGrpSpPr>
        <p:grpSpPr>
          <a:xfrm>
            <a:off x="3791819" y="3840972"/>
            <a:ext cx="387926" cy="275997"/>
            <a:chOff x="3481136" y="1310106"/>
            <a:chExt cx="704964" cy="486613"/>
          </a:xfrm>
        </p:grpSpPr>
        <p:sp>
          <p:nvSpPr>
            <p:cNvPr id="82" name="Explosion 2 81"/>
            <p:cNvSpPr/>
            <p:nvPr/>
          </p:nvSpPr>
          <p:spPr bwMode="auto">
            <a:xfrm>
              <a:off x="3481136" y="1310106"/>
              <a:ext cx="704964" cy="486613"/>
            </a:xfrm>
            <a:prstGeom prst="irregularSeal2">
              <a:avLst/>
            </a:prstGeom>
            <a:solidFill>
              <a:srgbClr val="FFD72E"/>
            </a:solidFill>
            <a:ln>
              <a:solidFill>
                <a:schemeClr val="tx1">
                  <a:lumMod val="90000"/>
                  <a:lumOff val="10000"/>
                </a:schemeClr>
              </a:solidFill>
              <a:headEnd type="none" w="med" len="med"/>
              <a:tailEnd type="none" w="med" len="med"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None/>
                <a:tabLst/>
              </a:pPr>
              <a:endPara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3552834" y="1501589"/>
              <a:ext cx="500960" cy="43412"/>
            </a:xfrm>
            <a:prstGeom prst="rect">
              <a:avLst/>
            </a:prstGeom>
            <a:noFill/>
            <a:scene3d>
              <a:camera prst="orthographicFront">
                <a:rot lat="0" lon="0" rev="1500000"/>
              </a:camera>
              <a:lightRig rig="threePt" dir="t"/>
            </a:scene3d>
          </p:spPr>
          <p:txBody>
            <a:bodyPr wrap="square" rtlCol="0">
              <a:spAutoFit/>
            </a:bodyPr>
            <a:lstStyle/>
            <a:p>
              <a:pPr algn="ctr">
                <a:buNone/>
              </a:pPr>
              <a:r>
                <a:rPr lang="en-US" sz="200" b="1" dirty="0" smtClean="0">
                  <a:solidFill>
                    <a:srgbClr val="FF0000"/>
                  </a:solidFill>
                </a:rPr>
                <a:t>4.5 MHz</a:t>
              </a:r>
              <a:endParaRPr lang="en-US" sz="2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92" name="TextBox 91"/>
          <p:cNvSpPr txBox="1"/>
          <p:nvPr/>
        </p:nvSpPr>
        <p:spPr>
          <a:xfrm>
            <a:off x="5013158" y="5433532"/>
            <a:ext cx="29544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200" b="1" dirty="0" smtClean="0">
                <a:solidFill>
                  <a:srgbClr val="372167"/>
                </a:solidFill>
              </a:rPr>
              <a:t>SASE 1/2 (2.3 – 25 keV)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2219158" y="5280408"/>
            <a:ext cx="30479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200" b="1" dirty="0" smtClean="0">
                <a:solidFill>
                  <a:srgbClr val="372167"/>
                </a:solidFill>
              </a:rPr>
              <a:t>SASE 3 (0.25 – 3 keV)</a:t>
            </a:r>
          </a:p>
        </p:txBody>
      </p:sp>
      <p:cxnSp>
        <p:nvCxnSpPr>
          <p:cNvPr id="4103" name="Straight Arrow Connector 4102"/>
          <p:cNvCxnSpPr/>
          <p:nvPr/>
        </p:nvCxnSpPr>
        <p:spPr bwMode="auto">
          <a:xfrm>
            <a:off x="2219158" y="5558057"/>
            <a:ext cx="3047999" cy="0"/>
          </a:xfrm>
          <a:prstGeom prst="straightConnector1">
            <a:avLst/>
          </a:prstGeom>
          <a:noFill/>
          <a:ln w="38100" cap="flat" cmpd="sng" algn="ctr">
            <a:solidFill>
              <a:schemeClr val="folHlink"/>
            </a:solidFill>
            <a:prstDash val="solid"/>
            <a:round/>
            <a:headEnd type="arrow"/>
            <a:tailEnd type="stealth" w="lg" len="lg"/>
          </a:ln>
          <a:effectLst/>
        </p:spPr>
      </p:cxnSp>
      <p:cxnSp>
        <p:nvCxnSpPr>
          <p:cNvPr id="97" name="Straight Arrow Connector 96"/>
          <p:cNvCxnSpPr/>
          <p:nvPr/>
        </p:nvCxnSpPr>
        <p:spPr bwMode="auto">
          <a:xfrm>
            <a:off x="4831342" y="5697088"/>
            <a:ext cx="3122869" cy="11228"/>
          </a:xfrm>
          <a:prstGeom prst="straightConnector1">
            <a:avLst/>
          </a:prstGeom>
          <a:noFill/>
          <a:ln w="38100" cap="flat" cmpd="sng" algn="ctr">
            <a:solidFill>
              <a:schemeClr val="folHlink"/>
            </a:solidFill>
            <a:prstDash val="solid"/>
            <a:round/>
            <a:headEnd type="arrow"/>
            <a:tailEnd type="stealth" w="lg" len="lg"/>
          </a:ln>
          <a:effectLst/>
        </p:spPr>
      </p:cxnSp>
      <p:pic>
        <p:nvPicPr>
          <p:cNvPr id="4106" name="Picture 410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630947" y="4304632"/>
            <a:ext cx="929186" cy="9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04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Thank you for your attention!</a:t>
            </a:r>
            <a:endParaRPr lang="en-GB" dirty="0"/>
          </a:p>
        </p:txBody>
      </p:sp>
      <p:pic>
        <p:nvPicPr>
          <p:cNvPr id="4098" name="Picture 2" descr="C:\Users\piergros\Desktop\IMG_4147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7766" y="1103709"/>
            <a:ext cx="8910347" cy="5314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10444" y="1177885"/>
            <a:ext cx="3479046" cy="707886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buClr>
                <a:schemeClr val="accent2"/>
              </a:buClr>
              <a:buSzPct val="80000"/>
              <a:buNone/>
            </a:pPr>
            <a:r>
              <a:rPr lang="en-GB" sz="2000" dirty="0" smtClean="0">
                <a:solidFill>
                  <a:schemeClr val="bg1">
                    <a:lumMod val="95000"/>
                  </a:schemeClr>
                </a:solidFill>
              </a:rPr>
              <a:t>There is a bright light at the end of the tunnel … 2017 …</a:t>
            </a:r>
            <a:endParaRPr lang="en-GB" sz="2000" dirty="0" smtClean="0">
              <a:solidFill>
                <a:schemeClr val="accent3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1745" y="1894761"/>
            <a:ext cx="3479046" cy="40011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buClr>
                <a:schemeClr val="accent2"/>
              </a:buClr>
              <a:buSzPct val="80000"/>
              <a:buNone/>
            </a:pPr>
            <a:r>
              <a:rPr lang="en-GB" sz="2000" dirty="0" smtClean="0">
                <a:solidFill>
                  <a:schemeClr val="bg1">
                    <a:lumMod val="95000"/>
                  </a:schemeClr>
                </a:solidFill>
              </a:rPr>
              <a:t>… and we will see it …</a:t>
            </a:r>
            <a:endParaRPr lang="en-GB" sz="2000" dirty="0" smtClean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0586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etector-Group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50" y="1078666"/>
            <a:ext cx="8896212" cy="532234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Detector Group at the European XFEL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7F17373-7C45-4563-BAB1-D7F59A214E86}" type="slidenum">
              <a:rPr lang="en-GB" smtClean="0"/>
              <a:pPr>
                <a:defRPr/>
              </a:pPr>
              <a:t>45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76295" y="1301769"/>
            <a:ext cx="985699" cy="150268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25801" y="3129955"/>
            <a:ext cx="980521" cy="125798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35660" y="4682104"/>
            <a:ext cx="997155" cy="1307099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 bwMode="auto">
          <a:xfrm>
            <a:off x="2809590" y="5272179"/>
            <a:ext cx="4092510" cy="487452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None/>
              <a:tabLst/>
            </a:pPr>
            <a:r>
              <a:rPr lang="en-US" sz="2200" dirty="0" smtClean="0">
                <a:solidFill>
                  <a:srgbClr val="372167"/>
                </a:solidFill>
                <a:ea typeface="ＭＳ Ｐゴシック" pitchFamily="18" charset="-128"/>
              </a:rPr>
              <a:t>Thank you for your attention!</a:t>
            </a:r>
            <a:endParaRPr kumimoji="0" lang="en-US" sz="2200" b="0" i="0" u="none" strike="noStrike" cap="none" normalizeH="0" baseline="0" dirty="0" smtClean="0">
              <a:ln>
                <a:noFill/>
              </a:ln>
              <a:solidFill>
                <a:srgbClr val="372167"/>
              </a:solidFill>
              <a:effectLst/>
              <a:ea typeface="ＭＳ Ｐゴシック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62061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SQS: Resonant Inelastic X-Ray Scattering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FDF152-CCDD-45D2-A883-C8FA0039B151}" type="slidenum">
              <a:rPr lang="en-GB" smtClean="0"/>
              <a:pPr/>
              <a:t>46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0" y="1054950"/>
            <a:ext cx="4668877" cy="60801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05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Excite sample with a short </a:t>
            </a:r>
            <a:r>
              <a:rPr lang="en-US" sz="205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laser </a:t>
            </a:r>
            <a:endParaRPr lang="en-US" sz="2050" dirty="0" smtClean="0">
              <a:solidFill>
                <a:schemeClr val="tx1">
                  <a:lumMod val="90000"/>
                  <a:lumOff val="10000"/>
                </a:schemeClr>
              </a:solidFill>
            </a:endParaRPr>
          </a:p>
          <a:p>
            <a:pPr>
              <a:buNone/>
            </a:pPr>
            <a:r>
              <a:rPr lang="en-US" sz="205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→ </a:t>
            </a:r>
            <a:r>
              <a:rPr lang="en-US" sz="205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probe </a:t>
            </a:r>
            <a:r>
              <a:rPr lang="en-US" sz="205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sample with X</a:t>
            </a:r>
            <a:r>
              <a:rPr lang="en-US" sz="205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-rays </a:t>
            </a:r>
            <a:r>
              <a:rPr lang="en-US" sz="205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at after  </a:t>
            </a:r>
          </a:p>
          <a:p>
            <a:pPr>
              <a:buNone/>
            </a:pPr>
            <a:r>
              <a:rPr lang="en-US" sz="205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 </a:t>
            </a:r>
            <a:r>
              <a:rPr lang="en-US" sz="205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    different times</a:t>
            </a:r>
          </a:p>
          <a:p>
            <a:pPr>
              <a:buNone/>
            </a:pPr>
            <a:r>
              <a:rPr lang="en-US" sz="205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Study RIXS signal in two dimensions (dispersive/beam)  </a:t>
            </a:r>
          </a:p>
          <a:p>
            <a:pPr>
              <a:buNone/>
            </a:pPr>
            <a:r>
              <a:rPr lang="en-US" sz="205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→ T</a:t>
            </a:r>
            <a:r>
              <a:rPr lang="en-US" sz="205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he </a:t>
            </a:r>
            <a:r>
              <a:rPr lang="en-US" sz="205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time evolution of </a:t>
            </a:r>
            <a:r>
              <a:rPr lang="en-US" sz="205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a pump    </a:t>
            </a:r>
          </a:p>
          <a:p>
            <a:pPr>
              <a:buNone/>
            </a:pPr>
            <a:r>
              <a:rPr lang="en-US" sz="205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     laser excitation</a:t>
            </a:r>
          </a:p>
          <a:p>
            <a:pPr>
              <a:buNone/>
            </a:pPr>
            <a:r>
              <a:rPr lang="en-US" sz="205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→ </a:t>
            </a:r>
            <a:r>
              <a:rPr lang="en-US" sz="205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Study </a:t>
            </a:r>
            <a:r>
              <a:rPr lang="en-US" sz="205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emission from different </a:t>
            </a:r>
            <a:r>
              <a:rPr lang="en-US" sz="2050" dirty="0" err="1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posi</a:t>
            </a:r>
            <a:r>
              <a:rPr lang="en-US" sz="205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-</a:t>
            </a:r>
          </a:p>
          <a:p>
            <a:pPr>
              <a:buNone/>
            </a:pPr>
            <a:r>
              <a:rPr lang="en-US" sz="205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 </a:t>
            </a:r>
            <a:r>
              <a:rPr lang="en-US" sz="205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    </a:t>
            </a:r>
            <a:r>
              <a:rPr lang="en-US" sz="2050" dirty="0" err="1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tions</a:t>
            </a:r>
            <a:r>
              <a:rPr lang="en-US" sz="205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 </a:t>
            </a:r>
            <a:r>
              <a:rPr lang="en-US" sz="205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along the sample (non-linear </a:t>
            </a:r>
            <a:endParaRPr lang="en-US" sz="2050" dirty="0" smtClean="0">
              <a:solidFill>
                <a:schemeClr val="tx1">
                  <a:lumMod val="90000"/>
                  <a:lumOff val="10000"/>
                </a:schemeClr>
              </a:solidFill>
            </a:endParaRPr>
          </a:p>
          <a:p>
            <a:pPr>
              <a:buNone/>
            </a:pPr>
            <a:r>
              <a:rPr lang="en-US" sz="205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 </a:t>
            </a:r>
            <a:r>
              <a:rPr lang="en-US" sz="205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    phenomena)</a:t>
            </a:r>
          </a:p>
          <a:p>
            <a:pPr>
              <a:buNone/>
            </a:pPr>
            <a:r>
              <a:rPr lang="en-US" sz="2050" dirty="0" smtClean="0">
                <a:solidFill>
                  <a:srgbClr val="372167"/>
                </a:solidFill>
              </a:rPr>
              <a:t>Requires measurement of single photons </a:t>
            </a:r>
            <a:r>
              <a:rPr lang="en-US" sz="2050" dirty="0">
                <a:solidFill>
                  <a:srgbClr val="372167"/>
                </a:solidFill>
              </a:rPr>
              <a:t>in two </a:t>
            </a:r>
            <a:r>
              <a:rPr lang="en-US" sz="2050" dirty="0" smtClean="0">
                <a:solidFill>
                  <a:srgbClr val="372167"/>
                </a:solidFill>
              </a:rPr>
              <a:t>dimensions at 4.5 MHz </a:t>
            </a:r>
            <a:endParaRPr lang="en-US" sz="2050" dirty="0">
              <a:solidFill>
                <a:srgbClr val="372167"/>
              </a:solidFill>
            </a:endParaRPr>
          </a:p>
          <a:p>
            <a:pPr marL="342900" indent="-342900">
              <a:buFont typeface="Arial"/>
              <a:buChar char="•"/>
            </a:pPr>
            <a:r>
              <a:rPr lang="en-US" sz="2050" dirty="0">
                <a:solidFill>
                  <a:srgbClr val="372167"/>
                </a:solidFill>
              </a:rPr>
              <a:t>the dispersion direction (energy</a:t>
            </a:r>
            <a:r>
              <a:rPr lang="en-US" sz="2050" dirty="0" smtClean="0">
                <a:solidFill>
                  <a:srgbClr val="372167"/>
                </a:solidFill>
              </a:rPr>
              <a:t>)</a:t>
            </a:r>
          </a:p>
          <a:p>
            <a:pPr marL="342900" indent="-342900">
              <a:buFont typeface="Arial"/>
              <a:buChar char="•"/>
            </a:pPr>
            <a:r>
              <a:rPr lang="en-US" sz="2050" dirty="0" smtClean="0">
                <a:solidFill>
                  <a:srgbClr val="372167"/>
                </a:solidFill>
              </a:rPr>
              <a:t>the </a:t>
            </a:r>
            <a:r>
              <a:rPr lang="en-US" sz="2050" dirty="0">
                <a:solidFill>
                  <a:srgbClr val="372167"/>
                </a:solidFill>
              </a:rPr>
              <a:t>beam </a:t>
            </a:r>
            <a:r>
              <a:rPr lang="en-US" sz="2050" dirty="0" smtClean="0">
                <a:solidFill>
                  <a:srgbClr val="372167"/>
                </a:solidFill>
              </a:rPr>
              <a:t>direction along the sample </a:t>
            </a:r>
            <a:r>
              <a:rPr lang="en-US" sz="2050" dirty="0">
                <a:solidFill>
                  <a:srgbClr val="372167"/>
                </a:solidFill>
              </a:rPr>
              <a:t>(</a:t>
            </a:r>
            <a:r>
              <a:rPr lang="en-US" sz="2050" dirty="0" smtClean="0">
                <a:solidFill>
                  <a:srgbClr val="372167"/>
                </a:solidFill>
              </a:rPr>
              <a:t>position equivalent to time)</a:t>
            </a:r>
          </a:p>
          <a:p>
            <a:pPr>
              <a:buNone/>
            </a:pPr>
            <a:endParaRPr lang="en-US" sz="1800" dirty="0">
              <a:solidFill>
                <a:schemeClr val="tx1">
                  <a:lumMod val="90000"/>
                  <a:lumOff val="10000"/>
                </a:schemeClr>
              </a:solidFill>
            </a:endParaRPr>
          </a:p>
          <a:p>
            <a:endParaRPr lang="en-US" dirty="0"/>
          </a:p>
        </p:txBody>
      </p:sp>
      <p:sp>
        <p:nvSpPr>
          <p:cNvPr id="20" name="Rectangle 15"/>
          <p:cNvSpPr txBox="1">
            <a:spLocks noChangeAspect="1" noChangeArrowheads="1"/>
          </p:cNvSpPr>
          <p:nvPr/>
        </p:nvSpPr>
        <p:spPr bwMode="auto">
          <a:xfrm>
            <a:off x="4410953" y="3881055"/>
            <a:ext cx="4691067" cy="2542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0" rIns="91440" bIns="45720" numCol="1" anchor="t" anchorCtr="0" compatLnSpc="1">
            <a:prstTxWarp prst="textNoShape">
              <a:avLst/>
            </a:prstTxWarp>
          </a:bodyPr>
          <a:lstStyle>
            <a:lvl1pPr marL="298450" indent="-298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n"/>
              <a:defRPr sz="2400">
                <a:solidFill>
                  <a:schemeClr val="tx2"/>
                </a:solidFill>
                <a:latin typeface="+mn-lt"/>
                <a:ea typeface="+mn-ea"/>
                <a:cs typeface="ＭＳ Ｐゴシック" charset="-128"/>
              </a:defRPr>
            </a:lvl1pPr>
            <a:lvl2pPr marL="558800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400">
                <a:solidFill>
                  <a:schemeClr val="tx2"/>
                </a:solidFill>
                <a:latin typeface="+mn-lt"/>
                <a:ea typeface="+mn-ea"/>
              </a:defRPr>
            </a:lvl2pPr>
            <a:lvl3pPr marL="817563" indent="-2571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charset="2"/>
              <a:buChar char=""/>
              <a:defRPr sz="2400">
                <a:solidFill>
                  <a:schemeClr val="tx2"/>
                </a:solidFill>
                <a:latin typeface="+mn-lt"/>
                <a:ea typeface="+mn-ea"/>
              </a:defRPr>
            </a:lvl3pPr>
            <a:lvl4pPr marL="1077913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charset="2"/>
              <a:buChar char="§"/>
              <a:defRPr sz="2400">
                <a:solidFill>
                  <a:srgbClr val="100F2E"/>
                </a:solidFill>
                <a:latin typeface="+mn-lt"/>
                <a:ea typeface="+mn-ea"/>
              </a:defRPr>
            </a:lvl4pPr>
            <a:lvl5pPr marL="1312863" indent="-223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5pPr>
            <a:lvl6pPr marL="17700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6pPr>
            <a:lvl7pPr marL="22272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7pPr>
            <a:lvl8pPr marL="26844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8pPr>
            <a:lvl9pPr marL="31416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9pPr>
          </a:lstStyle>
          <a:p>
            <a:pPr marL="0" lvl="1" indent="0">
              <a:buClr>
                <a:schemeClr val="accent2"/>
              </a:buClr>
              <a:buSzPct val="100000"/>
              <a:buNone/>
            </a:pPr>
            <a:r>
              <a:rPr lang="en-US" sz="2200" b="1" dirty="0" smtClean="0">
                <a:solidFill>
                  <a:srgbClr val="FD930A"/>
                </a:solidFill>
                <a:latin typeface="+mj-lt"/>
                <a:sym typeface="Wingdings" charset="0"/>
              </a:rPr>
              <a:t>Experiment Parameters</a:t>
            </a:r>
            <a:endParaRPr lang="en-GB" sz="2200" b="1" dirty="0">
              <a:solidFill>
                <a:schemeClr val="tx1">
                  <a:lumMod val="90000"/>
                  <a:lumOff val="10000"/>
                </a:schemeClr>
              </a:solidFill>
              <a:latin typeface="+mj-lt"/>
              <a:ea typeface="ＭＳ Ｐゴシック" charset="0"/>
              <a:sym typeface="Wingdings" charset="0"/>
            </a:endParaRPr>
          </a:p>
          <a:p>
            <a:pPr marL="0" lvl="1" indent="0">
              <a:buClr>
                <a:schemeClr val="accent2"/>
              </a:buClr>
              <a:buSzPct val="100000"/>
              <a:buNone/>
            </a:pPr>
            <a:r>
              <a:rPr lang="en-GB" sz="1750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Photon Energy Range            </a:t>
            </a:r>
          </a:p>
          <a:p>
            <a:pPr marL="0" lvl="1" indent="0" algn="r">
              <a:buClr>
                <a:schemeClr val="accent2"/>
              </a:buClr>
              <a:buSzPct val="100000"/>
              <a:buNone/>
            </a:pPr>
            <a:r>
              <a:rPr lang="en-GB" sz="175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≈ 0.2 – 2  keV</a:t>
            </a:r>
            <a:endParaRPr lang="en-GB" sz="1750" b="1" dirty="0" smtClean="0">
              <a:solidFill>
                <a:schemeClr val="tx1">
                  <a:lumMod val="90000"/>
                  <a:lumOff val="10000"/>
                </a:schemeClr>
              </a:solidFill>
              <a:latin typeface="Arial" charset="0"/>
              <a:ea typeface="ＭＳ Ｐゴシック" charset="0"/>
              <a:sym typeface="Wingdings" charset="0"/>
            </a:endParaRPr>
          </a:p>
          <a:p>
            <a:pPr marL="0" lvl="1" indent="0">
              <a:buClr>
                <a:schemeClr val="accent2"/>
              </a:buClr>
              <a:buSzPct val="100000"/>
              <a:buNone/>
            </a:pPr>
            <a:r>
              <a:rPr lang="en-GB" sz="1750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Sample Size</a:t>
            </a:r>
            <a:r>
              <a:rPr lang="en-GB" sz="1750" b="1" dirty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 </a:t>
            </a:r>
            <a:r>
              <a:rPr lang="en-GB" sz="1750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                               </a:t>
            </a:r>
            <a:r>
              <a:rPr lang="en-GB" sz="175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0.1 – 4 μm</a:t>
            </a:r>
          </a:p>
          <a:p>
            <a:pPr marL="0" lvl="1" indent="0">
              <a:buClr>
                <a:schemeClr val="accent2"/>
              </a:buClr>
              <a:buSzPct val="100000"/>
              <a:buNone/>
            </a:pPr>
            <a:r>
              <a:rPr lang="en-GB" sz="1750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Desired max. Resolution</a:t>
            </a:r>
          </a:p>
          <a:p>
            <a:pPr marL="0" lvl="1" indent="0" algn="r">
              <a:buClr>
                <a:schemeClr val="accent2"/>
              </a:buClr>
              <a:buSzPct val="100000"/>
              <a:buNone/>
            </a:pPr>
            <a:r>
              <a:rPr lang="en-GB" sz="1750" dirty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s</a:t>
            </a:r>
            <a:r>
              <a:rPr lang="en-GB" sz="175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ub </a:t>
            </a:r>
            <a:r>
              <a:rPr lang="en-GB" sz="1750" dirty="0" err="1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eV</a:t>
            </a:r>
            <a:r>
              <a:rPr lang="en-GB" sz="175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 </a:t>
            </a:r>
            <a:endParaRPr lang="en-GB" sz="1750" b="1" dirty="0" smtClean="0">
              <a:solidFill>
                <a:schemeClr val="tx1">
                  <a:lumMod val="90000"/>
                  <a:lumOff val="10000"/>
                </a:schemeClr>
              </a:solidFill>
              <a:latin typeface="Arial" charset="0"/>
              <a:ea typeface="ＭＳ Ｐゴシック" charset="0"/>
              <a:sym typeface="Wingdings" charset="0"/>
            </a:endParaRPr>
          </a:p>
          <a:p>
            <a:pPr marL="0" lvl="1" indent="0">
              <a:buClr>
                <a:schemeClr val="accent2"/>
              </a:buClr>
              <a:buSzPct val="100000"/>
              <a:buNone/>
            </a:pPr>
            <a:r>
              <a:rPr lang="en-GB" sz="1750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Experimental Environment</a:t>
            </a:r>
          </a:p>
          <a:p>
            <a:pPr marL="0" lvl="1" indent="0" algn="r">
              <a:buClr>
                <a:schemeClr val="accent2"/>
              </a:buClr>
              <a:buSzPct val="100000"/>
              <a:buNone/>
            </a:pPr>
            <a:r>
              <a:rPr lang="en-GB" sz="175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Vacuum 10</a:t>
            </a:r>
            <a:r>
              <a:rPr lang="en-GB" sz="1750" baseline="300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-6</a:t>
            </a:r>
            <a:r>
              <a:rPr lang="en-GB" sz="175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 – 10</a:t>
            </a:r>
            <a:r>
              <a:rPr lang="en-GB" sz="1750" baseline="300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-8</a:t>
            </a:r>
            <a:r>
              <a:rPr lang="en-GB" sz="175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 </a:t>
            </a:r>
            <a:r>
              <a:rPr lang="en-GB" sz="16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mbar</a:t>
            </a:r>
          </a:p>
        </p:txBody>
      </p:sp>
      <p:pic>
        <p:nvPicPr>
          <p:cNvPr id="15" name="Picture 14" descr="Soft-X-ray-Spectrometer-MCP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5216" y="552669"/>
            <a:ext cx="4822263" cy="3742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3041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3716338"/>
            <a:ext cx="8928100" cy="273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28575">
                <a:solidFill>
                  <a:srgbClr val="FD930A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FDF152-CCDD-45D2-A883-C8FA0039B151}" type="slidenum">
              <a:rPr lang="en-GB" smtClean="0"/>
              <a:pPr/>
              <a:t>47</a:t>
            </a:fld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4639194" y="6070151"/>
            <a:ext cx="43494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None/>
            </a:pPr>
            <a:r>
              <a:rPr lang="en-US" sz="1200" dirty="0" smtClean="0"/>
              <a:t>Courtesy: M. Meyer (SQS Leading Scientist)</a:t>
            </a:r>
            <a:endParaRPr lang="en-US" sz="1200" dirty="0"/>
          </a:p>
        </p:txBody>
      </p:sp>
      <p:sp>
        <p:nvSpPr>
          <p:cNvPr id="10" name="Rectangle 15"/>
          <p:cNvSpPr txBox="1">
            <a:spLocks noChangeAspect="1" noChangeArrowheads="1"/>
          </p:cNvSpPr>
          <p:nvPr/>
        </p:nvSpPr>
        <p:spPr bwMode="auto">
          <a:xfrm>
            <a:off x="4539007" y="1085163"/>
            <a:ext cx="4475369" cy="2143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0" rIns="91440" bIns="45720" numCol="1" anchor="t" anchorCtr="0" compatLnSpc="1">
            <a:prstTxWarp prst="textNoShape">
              <a:avLst/>
            </a:prstTxWarp>
          </a:bodyPr>
          <a:lstStyle>
            <a:lvl1pPr marL="298450" indent="-298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n"/>
              <a:defRPr sz="2400">
                <a:solidFill>
                  <a:schemeClr val="tx2"/>
                </a:solidFill>
                <a:latin typeface="+mn-lt"/>
                <a:ea typeface="+mn-ea"/>
                <a:cs typeface="ＭＳ Ｐゴシック" charset="-128"/>
              </a:defRPr>
            </a:lvl1pPr>
            <a:lvl2pPr marL="558800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400">
                <a:solidFill>
                  <a:schemeClr val="tx2"/>
                </a:solidFill>
                <a:latin typeface="+mn-lt"/>
                <a:ea typeface="+mn-ea"/>
              </a:defRPr>
            </a:lvl2pPr>
            <a:lvl3pPr marL="817563" indent="-2571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charset="2"/>
              <a:buChar char=""/>
              <a:defRPr sz="2400">
                <a:solidFill>
                  <a:schemeClr val="tx2"/>
                </a:solidFill>
                <a:latin typeface="+mn-lt"/>
                <a:ea typeface="+mn-ea"/>
              </a:defRPr>
            </a:lvl3pPr>
            <a:lvl4pPr marL="1077913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charset="2"/>
              <a:buChar char="§"/>
              <a:defRPr sz="2400">
                <a:solidFill>
                  <a:srgbClr val="100F2E"/>
                </a:solidFill>
                <a:latin typeface="+mn-lt"/>
                <a:ea typeface="+mn-ea"/>
              </a:defRPr>
            </a:lvl4pPr>
            <a:lvl5pPr marL="1312863" indent="-223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5pPr>
            <a:lvl6pPr marL="17700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6pPr>
            <a:lvl7pPr marL="22272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7pPr>
            <a:lvl8pPr marL="26844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8pPr>
            <a:lvl9pPr marL="31416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9pPr>
          </a:lstStyle>
          <a:p>
            <a:pPr marL="0" lvl="1" indent="0">
              <a:buClr>
                <a:schemeClr val="accent2"/>
              </a:buClr>
              <a:buSzPct val="100000"/>
              <a:buNone/>
            </a:pPr>
            <a:r>
              <a:rPr lang="en-US" sz="2200" b="1" dirty="0" smtClean="0">
                <a:solidFill>
                  <a:srgbClr val="FD930A"/>
                </a:solidFill>
                <a:sym typeface="Wingdings" charset="0"/>
              </a:rPr>
              <a:t>Experiment Parameters</a:t>
            </a:r>
          </a:p>
          <a:p>
            <a:pPr marL="0" lvl="1" indent="0">
              <a:buClr>
                <a:schemeClr val="accent2"/>
              </a:buClr>
              <a:buSzPct val="100000"/>
              <a:buNone/>
            </a:pPr>
            <a:r>
              <a:rPr lang="en-GB" sz="1800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Required #Images per Dataset   	</a:t>
            </a:r>
            <a:r>
              <a:rPr lang="en-GB" sz="1800" dirty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 </a:t>
            </a:r>
            <a:r>
              <a:rPr lang="en-GB" sz="18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    </a:t>
            </a:r>
          </a:p>
          <a:p>
            <a:pPr marL="0" lvl="1" indent="0" algn="r">
              <a:buClr>
                <a:schemeClr val="accent2"/>
              </a:buClr>
              <a:buSzPct val="100000"/>
              <a:buNone/>
            </a:pPr>
            <a:r>
              <a:rPr lang="en-GB" sz="18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 few tens</a:t>
            </a:r>
            <a:endParaRPr lang="en-GB" sz="1800" b="1" baseline="30000" dirty="0" smtClean="0">
              <a:solidFill>
                <a:schemeClr val="tx1">
                  <a:lumMod val="90000"/>
                  <a:lumOff val="10000"/>
                </a:schemeClr>
              </a:solidFill>
              <a:latin typeface="Arial" charset="0"/>
              <a:ea typeface="ＭＳ Ｐゴシック" charset="0"/>
              <a:sym typeface="Wingdings" charset="0"/>
            </a:endParaRPr>
          </a:p>
          <a:p>
            <a:pPr marL="0" lvl="1" indent="0">
              <a:buClr>
                <a:schemeClr val="accent2"/>
              </a:buClr>
              <a:buSzPct val="100000"/>
              <a:buNone/>
            </a:pPr>
            <a:r>
              <a:rPr lang="en-GB" sz="1800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Signal level of interest at detector</a:t>
            </a:r>
          </a:p>
          <a:p>
            <a:pPr marL="0" lvl="1" indent="0" algn="r">
              <a:buClr>
                <a:schemeClr val="accent2"/>
              </a:buClr>
              <a:buSzPct val="100000"/>
              <a:buNone/>
            </a:pPr>
            <a:r>
              <a:rPr lang="en-GB" sz="18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	 </a:t>
            </a:r>
            <a:r>
              <a:rPr lang="en-GB" sz="1800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       </a:t>
            </a:r>
            <a:r>
              <a:rPr lang="en-GB" sz="18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1 – 10</a:t>
            </a:r>
            <a:r>
              <a:rPr lang="en-GB" sz="1800" baseline="300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2</a:t>
            </a:r>
            <a:r>
              <a:rPr lang="en-GB" sz="18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 </a:t>
            </a:r>
            <a:r>
              <a:rPr lang="en-GB" sz="1800" dirty="0" err="1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ph</a:t>
            </a:r>
            <a:r>
              <a:rPr lang="en-GB" sz="18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/pulse</a:t>
            </a:r>
          </a:p>
          <a:p>
            <a:pPr marL="0" lvl="1" indent="0">
              <a:buClr>
                <a:schemeClr val="accent2"/>
              </a:buClr>
              <a:buSzPct val="100000"/>
              <a:buNone/>
            </a:pPr>
            <a:r>
              <a:rPr lang="en-GB" sz="1800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Information extracted from single frame</a:t>
            </a:r>
          </a:p>
          <a:p>
            <a:pPr marL="0" lvl="1" indent="0" algn="r">
              <a:buClr>
                <a:schemeClr val="accent2"/>
              </a:buClr>
              <a:buSzPct val="100000"/>
              <a:buNone/>
            </a:pPr>
            <a:r>
              <a:rPr lang="en-GB" sz="18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Full 2D spectrum 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1093788" y="541338"/>
            <a:ext cx="7283450" cy="481012"/>
          </a:xfrm>
        </p:spPr>
        <p:txBody>
          <a:bodyPr/>
          <a:lstStyle/>
          <a:p>
            <a:r>
              <a:rPr lang="en-US" dirty="0" smtClean="0"/>
              <a:t>SQS: Soft X-ray Single Shot Spectrometer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39750" y="3821113"/>
            <a:ext cx="4464050" cy="400050"/>
          </a:xfrm>
          <a:prstGeom prst="rect">
            <a:avLst/>
          </a:prstGeom>
          <a:solidFill>
            <a:schemeClr val="accent3"/>
          </a:solidFill>
        </p:spPr>
        <p:txBody>
          <a:bodyPr>
            <a:spAutoFit/>
          </a:bodyPr>
          <a:lstStyle/>
          <a:p>
            <a:pPr algn="ctr">
              <a:buNone/>
              <a:defRPr/>
            </a:pPr>
            <a:r>
              <a:rPr lang="en-US" sz="2000" b="1" dirty="0"/>
              <a:t>Wolter Mirror Pair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508625" y="3749675"/>
            <a:ext cx="2159000" cy="400050"/>
          </a:xfrm>
          <a:prstGeom prst="rect">
            <a:avLst/>
          </a:prstGeom>
          <a:solidFill>
            <a:schemeClr val="accent3"/>
          </a:solidFill>
        </p:spPr>
        <p:txBody>
          <a:bodyPr>
            <a:spAutoFit/>
          </a:bodyPr>
          <a:lstStyle/>
          <a:p>
            <a:pPr algn="ctr">
              <a:buNone/>
              <a:defRPr/>
            </a:pPr>
            <a:r>
              <a:rPr lang="en-US" sz="2000" b="1" dirty="0"/>
              <a:t>Grating</a:t>
            </a:r>
          </a:p>
        </p:txBody>
      </p:sp>
      <p:sp>
        <p:nvSpPr>
          <p:cNvPr id="17" name="Rectangle 8"/>
          <p:cNvSpPr txBox="1">
            <a:spLocks noChangeArrowheads="1"/>
          </p:cNvSpPr>
          <p:nvPr/>
        </p:nvSpPr>
        <p:spPr bwMode="auto">
          <a:xfrm>
            <a:off x="-98425" y="1089415"/>
            <a:ext cx="4598988" cy="2658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0" rIns="182880" bIns="45720" numCol="1" anchor="t" anchorCtr="0" compatLnSpc="1">
            <a:prstTxWarp prst="textNoShape">
              <a:avLst/>
            </a:prstTxWarp>
          </a:bodyPr>
          <a:lstStyle>
            <a:lvl1pPr marL="298450" indent="-298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n"/>
              <a:defRPr sz="2400">
                <a:solidFill>
                  <a:schemeClr val="tx2"/>
                </a:solidFill>
                <a:latin typeface="+mn-lt"/>
                <a:ea typeface="+mn-ea"/>
                <a:cs typeface="ＭＳ Ｐゴシック" charset="-128"/>
              </a:defRPr>
            </a:lvl1pPr>
            <a:lvl2pPr marL="558800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400">
                <a:solidFill>
                  <a:schemeClr val="tx2"/>
                </a:solidFill>
                <a:latin typeface="+mn-lt"/>
                <a:ea typeface="+mn-ea"/>
              </a:defRPr>
            </a:lvl2pPr>
            <a:lvl3pPr marL="817563" indent="-2571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charset="2"/>
              <a:buChar char=""/>
              <a:defRPr sz="2400">
                <a:solidFill>
                  <a:schemeClr val="tx2"/>
                </a:solidFill>
                <a:latin typeface="+mn-lt"/>
                <a:ea typeface="+mn-ea"/>
              </a:defRPr>
            </a:lvl3pPr>
            <a:lvl4pPr marL="1077913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charset="2"/>
              <a:buChar char="§"/>
              <a:defRPr sz="2400">
                <a:solidFill>
                  <a:srgbClr val="100F2E"/>
                </a:solidFill>
                <a:latin typeface="+mn-lt"/>
                <a:ea typeface="+mn-ea"/>
              </a:defRPr>
            </a:lvl4pPr>
            <a:lvl5pPr marL="1312863" indent="-223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5pPr>
            <a:lvl6pPr marL="17700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6pPr>
            <a:lvl7pPr marL="22272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7pPr>
            <a:lvl8pPr marL="26844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8pPr>
            <a:lvl9pPr marL="31416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9pPr>
          </a:lstStyle>
          <a:p>
            <a:pPr marL="0" indent="0" eaLnBrk="1" hangingPunct="1">
              <a:buFont typeface="Wingdings" charset="2"/>
              <a:buNone/>
              <a:defRPr/>
            </a:pPr>
            <a:r>
              <a:rPr lang="en-US" sz="2200" b="1" dirty="0" smtClean="0">
                <a:solidFill>
                  <a:srgbClr val="FD930A"/>
                </a:solidFill>
              </a:rPr>
              <a:t>Experiment Setup</a:t>
            </a:r>
            <a:endParaRPr lang="en-US" sz="2200" dirty="0" smtClean="0"/>
          </a:p>
          <a:p>
            <a:pPr eaLnBrk="1" hangingPunct="1">
              <a:defRPr/>
            </a:pPr>
            <a:r>
              <a:rPr lang="en-US" sz="20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Rowland geometry + detector at grazing incidence</a:t>
            </a:r>
          </a:p>
          <a:p>
            <a:pPr eaLnBrk="1" hangingPunct="1">
              <a:defRPr/>
            </a:pPr>
            <a:r>
              <a:rPr lang="en-US" sz="20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Wolter optics design allows mag-nification in the imaging direction by factor ≈ 8</a:t>
            </a:r>
          </a:p>
          <a:p>
            <a:pPr eaLnBrk="1" hangingPunct="1">
              <a:defRPr/>
            </a:pPr>
            <a:r>
              <a:rPr lang="en-US" sz="20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Two gratings to cover different energy ranges</a:t>
            </a:r>
          </a:p>
        </p:txBody>
      </p:sp>
    </p:spTree>
    <p:extLst>
      <p:ext uri="{BB962C8B-B14F-4D97-AF65-F5344CB8AC3E}">
        <p14:creationId xmlns:p14="http://schemas.microsoft.com/office/powerpoint/2010/main" val="3249441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27"/>
          <p:cNvSpPr txBox="1"/>
          <p:nvPr/>
        </p:nvSpPr>
        <p:spPr>
          <a:xfrm>
            <a:off x="5508625" y="3749675"/>
            <a:ext cx="2159000" cy="400050"/>
          </a:xfrm>
          <a:prstGeom prst="rect">
            <a:avLst/>
          </a:prstGeom>
          <a:solidFill>
            <a:schemeClr val="accent3"/>
          </a:solidFill>
        </p:spPr>
        <p:txBody>
          <a:bodyPr>
            <a:spAutoFit/>
          </a:bodyPr>
          <a:lstStyle/>
          <a:p>
            <a:pPr algn="ctr">
              <a:buNone/>
              <a:defRPr/>
            </a:pPr>
            <a:r>
              <a:rPr lang="en-US" sz="2000" b="1" dirty="0"/>
              <a:t>Grating</a:t>
            </a:r>
          </a:p>
        </p:txBody>
      </p:sp>
      <p:pic>
        <p:nvPicPr>
          <p:cNvPr id="27659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3716338"/>
            <a:ext cx="8928100" cy="273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28575">
                <a:solidFill>
                  <a:srgbClr val="FD930A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2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C303A13-A6DC-B148-8CBC-85656DC076E8}" type="slidenum">
              <a:rPr lang="en-US"/>
              <a:pPr>
                <a:defRPr/>
              </a:pPr>
              <a:t>48</a:t>
            </a:fld>
            <a:endParaRPr lang="en-US"/>
          </a:p>
        </p:txBody>
      </p:sp>
      <p:sp>
        <p:nvSpPr>
          <p:cNvPr id="27652" name="Line 3"/>
          <p:cNvSpPr>
            <a:spLocks noChangeShapeType="1"/>
          </p:cNvSpPr>
          <p:nvPr/>
        </p:nvSpPr>
        <p:spPr bwMode="auto">
          <a:xfrm>
            <a:off x="115888" y="6477000"/>
            <a:ext cx="8904287" cy="15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27654" name="Picture 5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75" y="114300"/>
            <a:ext cx="911225" cy="91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9" name="Rectangle 7"/>
          <p:cNvSpPr>
            <a:spLocks noGrp="1" noChangeArrowheads="1"/>
          </p:cNvSpPr>
          <p:nvPr>
            <p:ph type="title"/>
          </p:nvPr>
        </p:nvSpPr>
        <p:spPr/>
        <p:txBody>
          <a:bodyPr rIns="182880"/>
          <a:lstStyle/>
          <a:p>
            <a:pPr indent="0" eaLnBrk="1" hangingPunct="1">
              <a:defRPr/>
            </a:pPr>
            <a:r>
              <a:rPr lang="en-US" dirty="0"/>
              <a:t>SQS: Soft X-ray Single Shot Spectrometer</a:t>
            </a:r>
            <a:endParaRPr lang="en-US" b="1" dirty="0" smtClean="0"/>
          </a:p>
        </p:txBody>
      </p:sp>
      <p:pic>
        <p:nvPicPr>
          <p:cNvPr id="27660" name="Picture 2" descr="wolterI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4213" y="1457325"/>
            <a:ext cx="4470400" cy="222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63" name="TextBox 17"/>
          <p:cNvSpPr txBox="1">
            <a:spLocks noChangeArrowheads="1"/>
          </p:cNvSpPr>
          <p:nvPr/>
        </p:nvSpPr>
        <p:spPr bwMode="auto">
          <a:xfrm>
            <a:off x="4572000" y="1012825"/>
            <a:ext cx="44640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900">
                <a:solidFill>
                  <a:srgbClr val="261748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eaLnBrk="0" hangingPunct="0">
              <a:defRPr sz="900">
                <a:solidFill>
                  <a:srgbClr val="261748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eaLnBrk="0" hangingPunct="0">
              <a:defRPr sz="900">
                <a:solidFill>
                  <a:srgbClr val="261748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eaLnBrk="0" hangingPunct="0">
              <a:defRPr sz="900">
                <a:solidFill>
                  <a:srgbClr val="261748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eaLnBrk="0" hangingPunct="0">
              <a:defRPr sz="900">
                <a:solidFill>
                  <a:srgbClr val="261748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eaLnBrk="0" fontAlgn="base" hangingPunct="0">
              <a:spcBef>
                <a:spcPts val="200"/>
              </a:spcBef>
              <a:spcAft>
                <a:spcPct val="0"/>
              </a:spcAft>
              <a:defRPr sz="900">
                <a:solidFill>
                  <a:srgbClr val="261748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eaLnBrk="0" fontAlgn="base" hangingPunct="0">
              <a:spcBef>
                <a:spcPts val="200"/>
              </a:spcBef>
              <a:spcAft>
                <a:spcPct val="0"/>
              </a:spcAft>
              <a:defRPr sz="900">
                <a:solidFill>
                  <a:srgbClr val="261748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eaLnBrk="0" fontAlgn="base" hangingPunct="0">
              <a:spcBef>
                <a:spcPts val="200"/>
              </a:spcBef>
              <a:spcAft>
                <a:spcPct val="0"/>
              </a:spcAft>
              <a:defRPr sz="900">
                <a:solidFill>
                  <a:srgbClr val="261748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eaLnBrk="0" fontAlgn="base" hangingPunct="0">
              <a:spcBef>
                <a:spcPts val="200"/>
              </a:spcBef>
              <a:spcAft>
                <a:spcPct val="0"/>
              </a:spcAft>
              <a:defRPr sz="900">
                <a:solidFill>
                  <a:srgbClr val="261748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algn="ctr" eaLnBrk="1" hangingPunct="1">
              <a:buNone/>
            </a:pPr>
            <a:r>
              <a:rPr lang="en-US" sz="2000" b="1" dirty="0"/>
              <a:t>Wolter I Optics</a:t>
            </a:r>
          </a:p>
        </p:txBody>
      </p:sp>
      <p:cxnSp>
        <p:nvCxnSpPr>
          <p:cNvPr id="19" name="Straight Arrow Connector 18"/>
          <p:cNvCxnSpPr/>
          <p:nvPr/>
        </p:nvCxnSpPr>
        <p:spPr bwMode="auto">
          <a:xfrm flipV="1">
            <a:off x="3708400" y="3429000"/>
            <a:ext cx="5256213" cy="1116013"/>
          </a:xfrm>
          <a:prstGeom prst="straightConnector1">
            <a:avLst/>
          </a:prstGeom>
          <a:solidFill>
            <a:schemeClr val="accent1"/>
          </a:solidFill>
          <a:ln w="47625" cap="flat" cmpd="sng" algn="ctr">
            <a:solidFill>
              <a:srgbClr val="FD930A"/>
            </a:solidFill>
            <a:prstDash val="solid"/>
            <a:round/>
            <a:headEnd type="none" w="med" len="med"/>
            <a:tailEnd type="none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7" name="TextBox 26"/>
          <p:cNvSpPr txBox="1"/>
          <p:nvPr/>
        </p:nvSpPr>
        <p:spPr>
          <a:xfrm>
            <a:off x="539750" y="3821113"/>
            <a:ext cx="4464050" cy="400050"/>
          </a:xfrm>
          <a:prstGeom prst="rect">
            <a:avLst/>
          </a:prstGeom>
          <a:solidFill>
            <a:schemeClr val="accent3"/>
          </a:solidFill>
        </p:spPr>
        <p:txBody>
          <a:bodyPr>
            <a:spAutoFit/>
          </a:bodyPr>
          <a:lstStyle/>
          <a:p>
            <a:pPr algn="ctr">
              <a:buNone/>
              <a:defRPr/>
            </a:pPr>
            <a:r>
              <a:rPr lang="en-US" sz="2000" b="1" dirty="0"/>
              <a:t>Wolter Mirror Pair</a:t>
            </a:r>
          </a:p>
        </p:txBody>
      </p:sp>
      <p:sp>
        <p:nvSpPr>
          <p:cNvPr id="22" name="Rectangle 8"/>
          <p:cNvSpPr txBox="1">
            <a:spLocks noChangeArrowheads="1"/>
          </p:cNvSpPr>
          <p:nvPr/>
        </p:nvSpPr>
        <p:spPr bwMode="auto">
          <a:xfrm>
            <a:off x="-98425" y="1089415"/>
            <a:ext cx="4598988" cy="2658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0" rIns="182880" bIns="45720" numCol="1" anchor="t" anchorCtr="0" compatLnSpc="1">
            <a:prstTxWarp prst="textNoShape">
              <a:avLst/>
            </a:prstTxWarp>
          </a:bodyPr>
          <a:lstStyle>
            <a:lvl1pPr marL="298450" indent="-298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n"/>
              <a:defRPr sz="2400">
                <a:solidFill>
                  <a:schemeClr val="tx2"/>
                </a:solidFill>
                <a:latin typeface="+mn-lt"/>
                <a:ea typeface="+mn-ea"/>
                <a:cs typeface="ＭＳ Ｐゴシック" charset="-128"/>
              </a:defRPr>
            </a:lvl1pPr>
            <a:lvl2pPr marL="558800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400">
                <a:solidFill>
                  <a:schemeClr val="tx2"/>
                </a:solidFill>
                <a:latin typeface="+mn-lt"/>
                <a:ea typeface="+mn-ea"/>
              </a:defRPr>
            </a:lvl2pPr>
            <a:lvl3pPr marL="817563" indent="-2571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charset="2"/>
              <a:buChar char=""/>
              <a:defRPr sz="2400">
                <a:solidFill>
                  <a:schemeClr val="tx2"/>
                </a:solidFill>
                <a:latin typeface="+mn-lt"/>
                <a:ea typeface="+mn-ea"/>
              </a:defRPr>
            </a:lvl3pPr>
            <a:lvl4pPr marL="1077913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charset="2"/>
              <a:buChar char="§"/>
              <a:defRPr sz="2400">
                <a:solidFill>
                  <a:srgbClr val="100F2E"/>
                </a:solidFill>
                <a:latin typeface="+mn-lt"/>
                <a:ea typeface="+mn-ea"/>
              </a:defRPr>
            </a:lvl4pPr>
            <a:lvl5pPr marL="1312863" indent="-223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5pPr>
            <a:lvl6pPr marL="17700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6pPr>
            <a:lvl7pPr marL="22272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7pPr>
            <a:lvl8pPr marL="26844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8pPr>
            <a:lvl9pPr marL="31416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9pPr>
          </a:lstStyle>
          <a:p>
            <a:pPr marL="0" indent="0" eaLnBrk="1" hangingPunct="1">
              <a:buFont typeface="Wingdings" charset="2"/>
              <a:buNone/>
              <a:defRPr/>
            </a:pPr>
            <a:r>
              <a:rPr lang="en-US" sz="2200" b="1" dirty="0" smtClean="0">
                <a:solidFill>
                  <a:srgbClr val="FD930A"/>
                </a:solidFill>
              </a:rPr>
              <a:t>Experiment Setup</a:t>
            </a:r>
            <a:endParaRPr lang="en-US" sz="2200" dirty="0" smtClean="0"/>
          </a:p>
          <a:p>
            <a:pPr eaLnBrk="1" hangingPunct="1">
              <a:defRPr/>
            </a:pPr>
            <a:r>
              <a:rPr lang="en-US" sz="2000" dirty="0" smtClean="0">
                <a:solidFill>
                  <a:srgbClr val="372167"/>
                </a:solidFill>
              </a:rPr>
              <a:t>Rowland geometry + detector at grazing incidence</a:t>
            </a:r>
          </a:p>
          <a:p>
            <a:pPr eaLnBrk="1" hangingPunct="1">
              <a:defRPr/>
            </a:pPr>
            <a:r>
              <a:rPr lang="en-US" sz="2000" dirty="0" smtClean="0">
                <a:solidFill>
                  <a:srgbClr val="372167"/>
                </a:solidFill>
              </a:rPr>
              <a:t>Wolter optics design allows mag-nification in the imaging direction by factor ≈ 8</a:t>
            </a:r>
          </a:p>
          <a:p>
            <a:pPr eaLnBrk="1" hangingPunct="1">
              <a:defRPr/>
            </a:pPr>
            <a:r>
              <a:rPr lang="en-US" sz="2000" dirty="0" smtClean="0">
                <a:solidFill>
                  <a:srgbClr val="372167"/>
                </a:solidFill>
              </a:rPr>
              <a:t>Two gratings to cover different energy ranges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639194" y="6070151"/>
            <a:ext cx="43494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None/>
            </a:pPr>
            <a:r>
              <a:rPr lang="en-US" sz="1200" dirty="0" smtClean="0"/>
              <a:t>Courtesy: M. Meyer (SQS Leading Scientist)</a:t>
            </a:r>
            <a:endParaRPr lang="en-US" sz="1200" dirty="0"/>
          </a:p>
        </p:txBody>
      </p:sp>
      <p:cxnSp>
        <p:nvCxnSpPr>
          <p:cNvPr id="24" name="Straight Arrow Connector 23"/>
          <p:cNvCxnSpPr/>
          <p:nvPr/>
        </p:nvCxnSpPr>
        <p:spPr bwMode="auto">
          <a:xfrm flipV="1">
            <a:off x="3635375" y="1484313"/>
            <a:ext cx="936625" cy="3024187"/>
          </a:xfrm>
          <a:prstGeom prst="straightConnector1">
            <a:avLst/>
          </a:prstGeom>
          <a:solidFill>
            <a:schemeClr val="accent1"/>
          </a:solidFill>
          <a:ln w="47625" cap="flat" cmpd="sng" algn="ctr">
            <a:solidFill>
              <a:srgbClr val="FD930A"/>
            </a:solidFill>
            <a:prstDash val="solid"/>
            <a:round/>
            <a:headEnd type="none" w="med" len="med"/>
            <a:tailEnd type="none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842713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05AD62-E184-E940-A17F-8FDEAB74DC65}" type="slidenum">
              <a:rPr lang="en-US"/>
              <a:pPr>
                <a:defRPr/>
              </a:pPr>
              <a:t>49</a:t>
            </a:fld>
            <a:endParaRPr lang="en-US"/>
          </a:p>
        </p:txBody>
      </p:sp>
      <p:sp>
        <p:nvSpPr>
          <p:cNvPr id="28676" name="Line 3"/>
          <p:cNvSpPr>
            <a:spLocks noChangeShapeType="1"/>
          </p:cNvSpPr>
          <p:nvPr/>
        </p:nvSpPr>
        <p:spPr bwMode="auto">
          <a:xfrm>
            <a:off x="115888" y="6477000"/>
            <a:ext cx="8904287" cy="15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28678" name="Picture 5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75" y="114300"/>
            <a:ext cx="911225" cy="91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9" name="Rectangle 7"/>
          <p:cNvSpPr>
            <a:spLocks noGrp="1" noChangeArrowheads="1"/>
          </p:cNvSpPr>
          <p:nvPr>
            <p:ph type="title"/>
          </p:nvPr>
        </p:nvSpPr>
        <p:spPr/>
        <p:txBody>
          <a:bodyPr rIns="182880"/>
          <a:lstStyle/>
          <a:p>
            <a:pPr indent="0" eaLnBrk="1" hangingPunct="1">
              <a:defRPr/>
            </a:pPr>
            <a:r>
              <a:rPr lang="en-US" dirty="0"/>
              <a:t>SQS: Soft X-ray Single Shot Spectrometer</a:t>
            </a:r>
            <a:endParaRPr lang="en-US" b="1" dirty="0" smtClean="0"/>
          </a:p>
        </p:txBody>
      </p:sp>
      <p:pic>
        <p:nvPicPr>
          <p:cNvPr id="28683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3716338"/>
            <a:ext cx="8928100" cy="273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28575">
                <a:solidFill>
                  <a:srgbClr val="FD930A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7" name="TextBox 26"/>
          <p:cNvSpPr txBox="1"/>
          <p:nvPr/>
        </p:nvSpPr>
        <p:spPr>
          <a:xfrm>
            <a:off x="539750" y="3821113"/>
            <a:ext cx="4464050" cy="400050"/>
          </a:xfrm>
          <a:prstGeom prst="rect">
            <a:avLst/>
          </a:prstGeom>
          <a:solidFill>
            <a:schemeClr val="accent3"/>
          </a:solidFill>
        </p:spPr>
        <p:txBody>
          <a:bodyPr>
            <a:spAutoFit/>
          </a:bodyPr>
          <a:lstStyle/>
          <a:p>
            <a:pPr algn="ctr">
              <a:buNone/>
              <a:defRPr/>
            </a:pPr>
            <a:r>
              <a:rPr lang="en-US" sz="2000" b="1" dirty="0"/>
              <a:t>Wolter Mirror Pair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508625" y="3749675"/>
            <a:ext cx="2159000" cy="400050"/>
          </a:xfrm>
          <a:prstGeom prst="rect">
            <a:avLst/>
          </a:prstGeom>
          <a:solidFill>
            <a:schemeClr val="accent3"/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000" b="1" dirty="0"/>
              <a:t>Grating</a:t>
            </a:r>
          </a:p>
        </p:txBody>
      </p:sp>
      <p:pic>
        <p:nvPicPr>
          <p:cNvPr id="28688" name="Picture 3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1052513"/>
            <a:ext cx="4033837" cy="3097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tangle 8"/>
          <p:cNvSpPr txBox="1">
            <a:spLocks noChangeArrowheads="1"/>
          </p:cNvSpPr>
          <p:nvPr/>
        </p:nvSpPr>
        <p:spPr bwMode="auto">
          <a:xfrm>
            <a:off x="-98425" y="1089415"/>
            <a:ext cx="4598988" cy="2658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0" rIns="182880" bIns="45720" numCol="1" anchor="t" anchorCtr="0" compatLnSpc="1">
            <a:prstTxWarp prst="textNoShape">
              <a:avLst/>
            </a:prstTxWarp>
          </a:bodyPr>
          <a:lstStyle>
            <a:lvl1pPr marL="298450" indent="-298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n"/>
              <a:defRPr sz="2400">
                <a:solidFill>
                  <a:schemeClr val="tx2"/>
                </a:solidFill>
                <a:latin typeface="+mn-lt"/>
                <a:ea typeface="+mn-ea"/>
                <a:cs typeface="ＭＳ Ｐゴシック" charset="-128"/>
              </a:defRPr>
            </a:lvl1pPr>
            <a:lvl2pPr marL="558800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400">
                <a:solidFill>
                  <a:schemeClr val="tx2"/>
                </a:solidFill>
                <a:latin typeface="+mn-lt"/>
                <a:ea typeface="+mn-ea"/>
              </a:defRPr>
            </a:lvl2pPr>
            <a:lvl3pPr marL="817563" indent="-2571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charset="2"/>
              <a:buChar char=""/>
              <a:defRPr sz="2400">
                <a:solidFill>
                  <a:schemeClr val="tx2"/>
                </a:solidFill>
                <a:latin typeface="+mn-lt"/>
                <a:ea typeface="+mn-ea"/>
              </a:defRPr>
            </a:lvl3pPr>
            <a:lvl4pPr marL="1077913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charset="2"/>
              <a:buChar char="§"/>
              <a:defRPr sz="2400">
                <a:solidFill>
                  <a:srgbClr val="100F2E"/>
                </a:solidFill>
                <a:latin typeface="+mn-lt"/>
                <a:ea typeface="+mn-ea"/>
              </a:defRPr>
            </a:lvl4pPr>
            <a:lvl5pPr marL="1312863" indent="-223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5pPr>
            <a:lvl6pPr marL="17700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6pPr>
            <a:lvl7pPr marL="22272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7pPr>
            <a:lvl8pPr marL="26844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8pPr>
            <a:lvl9pPr marL="31416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9pPr>
          </a:lstStyle>
          <a:p>
            <a:pPr marL="0" indent="0" eaLnBrk="1" hangingPunct="1">
              <a:buFont typeface="Wingdings" charset="2"/>
              <a:buNone/>
              <a:defRPr/>
            </a:pPr>
            <a:r>
              <a:rPr lang="en-US" sz="2200" b="1" dirty="0" smtClean="0">
                <a:solidFill>
                  <a:srgbClr val="FD930A"/>
                </a:solidFill>
              </a:rPr>
              <a:t>Experiment Setup</a:t>
            </a:r>
            <a:endParaRPr lang="en-US" sz="2200" dirty="0" smtClean="0"/>
          </a:p>
          <a:p>
            <a:pPr eaLnBrk="1" hangingPunct="1">
              <a:defRPr/>
            </a:pPr>
            <a:r>
              <a:rPr lang="en-US" sz="2000" dirty="0" smtClean="0">
                <a:solidFill>
                  <a:srgbClr val="372167"/>
                </a:solidFill>
              </a:rPr>
              <a:t>Rowland geometry + detector at grazing incidence</a:t>
            </a:r>
          </a:p>
          <a:p>
            <a:pPr eaLnBrk="1" hangingPunct="1">
              <a:defRPr/>
            </a:pPr>
            <a:r>
              <a:rPr lang="en-US" sz="2000" dirty="0" smtClean="0">
                <a:solidFill>
                  <a:srgbClr val="372167"/>
                </a:solidFill>
              </a:rPr>
              <a:t>Wolter optics design allows mag-nification in the imaging direction by factor ≈ 8</a:t>
            </a:r>
          </a:p>
          <a:p>
            <a:pPr eaLnBrk="1" hangingPunct="1">
              <a:defRPr/>
            </a:pPr>
            <a:r>
              <a:rPr lang="en-US" sz="2000" dirty="0" smtClean="0">
                <a:solidFill>
                  <a:srgbClr val="372167"/>
                </a:solidFill>
              </a:rPr>
              <a:t>Two gratings to cover different energy ranges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639194" y="6070151"/>
            <a:ext cx="43494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None/>
            </a:pPr>
            <a:r>
              <a:rPr lang="en-US" sz="1200" dirty="0" smtClean="0"/>
              <a:t>Courtesy: M. Meyer (SQS Leading Scientist)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114393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SPB/SFX-I: Serial Femtosecond </a:t>
            </a:r>
            <a:r>
              <a:rPr lang="en-US" dirty="0"/>
              <a:t>C</a:t>
            </a:r>
            <a:r>
              <a:rPr lang="en-US" dirty="0" smtClean="0"/>
              <a:t>rystallography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FDF152-CCDD-45D2-A883-C8FA0039B151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141060" y="6140716"/>
            <a:ext cx="43494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200" dirty="0" err="1" smtClean="0"/>
              <a:t>Barty</a:t>
            </a:r>
            <a:r>
              <a:rPr lang="en-US" sz="1200" dirty="0" smtClean="0"/>
              <a:t>, A. et al. </a:t>
            </a:r>
            <a:r>
              <a:rPr lang="en-US" sz="1200" i="1" dirty="0" smtClean="0"/>
              <a:t>J. Appl. </a:t>
            </a:r>
            <a:r>
              <a:rPr lang="en-US" sz="1200" i="1" dirty="0" err="1" smtClean="0"/>
              <a:t>Cryst</a:t>
            </a:r>
            <a:r>
              <a:rPr lang="en-US" sz="1200" i="1" dirty="0" smtClean="0"/>
              <a:t>. </a:t>
            </a:r>
            <a:r>
              <a:rPr lang="en-US" sz="1200" dirty="0" smtClean="0"/>
              <a:t>(2014) 47, 1118-1131</a:t>
            </a:r>
            <a:endParaRPr lang="en-US" sz="1200" dirty="0"/>
          </a:p>
        </p:txBody>
      </p:sp>
      <p:pic>
        <p:nvPicPr>
          <p:cNvPr id="13" name="Picture 12" descr="Barty_2014_J Appl Crystall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119" y="1826284"/>
            <a:ext cx="4148070" cy="4268836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48628" y="1038295"/>
            <a:ext cx="414807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US" sz="2200" b="1" dirty="0" smtClean="0">
                <a:solidFill>
                  <a:srgbClr val="FD930A"/>
                </a:solidFill>
              </a:rPr>
              <a:t>Diffraction Image of a Single Lysozyme Crystal</a:t>
            </a:r>
            <a:endParaRPr lang="en-US" sz="2200" b="1" dirty="0">
              <a:solidFill>
                <a:srgbClr val="FD930A"/>
              </a:solidFill>
            </a:endParaRPr>
          </a:p>
        </p:txBody>
      </p:sp>
      <p:pic>
        <p:nvPicPr>
          <p:cNvPr id="15" name="Picture 14" descr="Barty_2014_J Appl Crystallo-Inset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7157" y="1127069"/>
            <a:ext cx="2800844" cy="2494502"/>
          </a:xfrm>
          <a:prstGeom prst="rect">
            <a:avLst/>
          </a:prstGeom>
        </p:spPr>
      </p:pic>
      <p:sp>
        <p:nvSpPr>
          <p:cNvPr id="28" name="Oval 27"/>
          <p:cNvSpPr/>
          <p:nvPr/>
        </p:nvSpPr>
        <p:spPr bwMode="auto">
          <a:xfrm>
            <a:off x="5937074" y="2726532"/>
            <a:ext cx="242891" cy="242883"/>
          </a:xfrm>
          <a:prstGeom prst="ellipse">
            <a:avLst/>
          </a:prstGeom>
          <a:noFill/>
          <a:ln w="28575" cap="flat" cmpd="sng" algn="ctr">
            <a:solidFill>
              <a:schemeClr val="folHlink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Font typeface="Wingdings" pitchFamily="2" charset="2"/>
              <a:buChar char="n"/>
              <a:tabLst/>
            </a:pPr>
            <a:endParaRPr kumimoji="0" lang="en-US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8" charset="-128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305231" y="2267001"/>
            <a:ext cx="15112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600" b="1" dirty="0" smtClean="0">
                <a:solidFill>
                  <a:srgbClr val="FD930A"/>
                </a:solidFill>
              </a:rPr>
              <a:t>Bragg Spots</a:t>
            </a:r>
          </a:p>
        </p:txBody>
      </p:sp>
      <p:sp>
        <p:nvSpPr>
          <p:cNvPr id="30" name="Rectangle 15"/>
          <p:cNvSpPr txBox="1">
            <a:spLocks noChangeAspect="1" noChangeArrowheads="1"/>
          </p:cNvSpPr>
          <p:nvPr/>
        </p:nvSpPr>
        <p:spPr bwMode="auto">
          <a:xfrm>
            <a:off x="4521367" y="3640841"/>
            <a:ext cx="4475369" cy="28436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0" rIns="91440" bIns="45720" numCol="1" anchor="t" anchorCtr="0" compatLnSpc="1">
            <a:prstTxWarp prst="textNoShape">
              <a:avLst/>
            </a:prstTxWarp>
          </a:bodyPr>
          <a:lstStyle>
            <a:lvl1pPr marL="298450" indent="-298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n"/>
              <a:defRPr sz="2400">
                <a:solidFill>
                  <a:schemeClr val="tx2"/>
                </a:solidFill>
                <a:latin typeface="+mn-lt"/>
                <a:ea typeface="+mn-ea"/>
                <a:cs typeface="ＭＳ Ｐゴシック" charset="-128"/>
              </a:defRPr>
            </a:lvl1pPr>
            <a:lvl2pPr marL="558800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400">
                <a:solidFill>
                  <a:schemeClr val="tx2"/>
                </a:solidFill>
                <a:latin typeface="+mn-lt"/>
                <a:ea typeface="+mn-ea"/>
              </a:defRPr>
            </a:lvl2pPr>
            <a:lvl3pPr marL="817563" indent="-2571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charset="2"/>
              <a:buChar char=""/>
              <a:defRPr sz="2400">
                <a:solidFill>
                  <a:schemeClr val="tx2"/>
                </a:solidFill>
                <a:latin typeface="+mn-lt"/>
                <a:ea typeface="+mn-ea"/>
              </a:defRPr>
            </a:lvl3pPr>
            <a:lvl4pPr marL="1077913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charset="2"/>
              <a:buChar char="§"/>
              <a:defRPr sz="2400">
                <a:solidFill>
                  <a:srgbClr val="100F2E"/>
                </a:solidFill>
                <a:latin typeface="+mn-lt"/>
                <a:ea typeface="+mn-ea"/>
              </a:defRPr>
            </a:lvl4pPr>
            <a:lvl5pPr marL="1312863" indent="-223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5pPr>
            <a:lvl6pPr marL="17700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6pPr>
            <a:lvl7pPr marL="22272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7pPr>
            <a:lvl8pPr marL="26844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8pPr>
            <a:lvl9pPr marL="31416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9pPr>
          </a:lstStyle>
          <a:p>
            <a:pPr marL="0" lvl="1" indent="0">
              <a:buClr>
                <a:schemeClr val="accent2"/>
              </a:buClr>
              <a:buSzPct val="100000"/>
              <a:buNone/>
            </a:pPr>
            <a:r>
              <a:rPr lang="en-US" sz="2000" b="1" dirty="0" smtClean="0">
                <a:solidFill>
                  <a:srgbClr val="FD930A"/>
                </a:solidFill>
                <a:sym typeface="Wingdings" charset="0"/>
              </a:rPr>
              <a:t>Experiment Parameters</a:t>
            </a:r>
          </a:p>
          <a:p>
            <a:pPr marL="0" lvl="1" indent="0">
              <a:buClr>
                <a:schemeClr val="accent2"/>
              </a:buClr>
              <a:buSzPct val="100000"/>
              <a:buNone/>
            </a:pPr>
            <a:r>
              <a:rPr lang="en-GB" sz="1500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Typical samples</a:t>
            </a:r>
          </a:p>
          <a:p>
            <a:pPr marL="0" lvl="1" indent="0" algn="r">
              <a:buClr>
                <a:schemeClr val="accent2"/>
              </a:buClr>
              <a:buSzPct val="100000"/>
              <a:buNone/>
            </a:pPr>
            <a:r>
              <a:rPr lang="en-GB" sz="15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Protein </a:t>
            </a:r>
            <a:r>
              <a:rPr lang="en-GB" sz="1500" dirty="0" err="1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n</a:t>
            </a:r>
            <a:r>
              <a:rPr lang="en-GB" sz="1500" dirty="0" err="1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anocrystals</a:t>
            </a:r>
            <a:endParaRPr lang="en-GB" sz="1500" b="1" dirty="0" smtClean="0">
              <a:solidFill>
                <a:schemeClr val="tx1">
                  <a:lumMod val="90000"/>
                  <a:lumOff val="10000"/>
                </a:schemeClr>
              </a:solidFill>
              <a:latin typeface="Arial" charset="0"/>
              <a:ea typeface="ＭＳ Ｐゴシック" charset="0"/>
              <a:sym typeface="Wingdings" charset="0"/>
            </a:endParaRPr>
          </a:p>
          <a:p>
            <a:pPr marL="0" lvl="1" indent="0">
              <a:buClr>
                <a:schemeClr val="accent2"/>
              </a:buClr>
              <a:buSzPct val="100000"/>
              <a:buNone/>
            </a:pPr>
            <a:r>
              <a:rPr lang="en-GB" sz="15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R</a:t>
            </a:r>
            <a:r>
              <a:rPr lang="en-GB" sz="1500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equired #Images per Dataset                 </a:t>
            </a:r>
            <a:r>
              <a:rPr lang="en-GB" sz="15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&gt; 10</a:t>
            </a:r>
            <a:r>
              <a:rPr lang="en-GB" sz="1500" baseline="300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4</a:t>
            </a:r>
            <a:endParaRPr lang="en-GB" sz="1500" b="1" baseline="30000" dirty="0" smtClean="0">
              <a:solidFill>
                <a:schemeClr val="tx1">
                  <a:lumMod val="90000"/>
                  <a:lumOff val="10000"/>
                </a:schemeClr>
              </a:solidFill>
              <a:latin typeface="Arial" charset="0"/>
              <a:ea typeface="ＭＳ Ｐゴシック" charset="0"/>
              <a:sym typeface="Wingdings" charset="0"/>
            </a:endParaRPr>
          </a:p>
          <a:p>
            <a:pPr marL="0" lvl="1" indent="0">
              <a:buClr>
                <a:schemeClr val="accent2"/>
              </a:buClr>
              <a:buSzPct val="100000"/>
              <a:buNone/>
            </a:pPr>
            <a:r>
              <a:rPr lang="en-GB" sz="1500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Signal level of interest at detector</a:t>
            </a:r>
          </a:p>
          <a:p>
            <a:pPr marL="0" lvl="1" indent="0">
              <a:buClr>
                <a:schemeClr val="accent2"/>
              </a:buClr>
              <a:buSzPct val="100000"/>
              <a:buNone/>
            </a:pPr>
            <a:r>
              <a:rPr lang="en-GB" sz="15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	</a:t>
            </a:r>
            <a:r>
              <a:rPr lang="en-GB" sz="1500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	      </a:t>
            </a:r>
            <a:r>
              <a:rPr lang="en-GB" sz="15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10</a:t>
            </a:r>
            <a:r>
              <a:rPr lang="en-GB" sz="1500" baseline="300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2 </a:t>
            </a:r>
            <a:r>
              <a:rPr lang="en-GB" sz="15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- 10</a:t>
            </a:r>
            <a:r>
              <a:rPr lang="en-GB" sz="1500" baseline="300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5</a:t>
            </a:r>
            <a:r>
              <a:rPr lang="en-GB" sz="15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 </a:t>
            </a:r>
            <a:r>
              <a:rPr lang="en-GB" sz="1500" dirty="0" err="1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ph</a:t>
            </a:r>
            <a:r>
              <a:rPr lang="en-GB" sz="15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/pixel/pulse</a:t>
            </a:r>
          </a:p>
          <a:p>
            <a:pPr marL="0" lvl="1" indent="0">
              <a:buClr>
                <a:schemeClr val="accent2"/>
              </a:buClr>
              <a:buSzPct val="100000"/>
              <a:buNone/>
            </a:pPr>
            <a:r>
              <a:rPr lang="en-GB" sz="1500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Required sampling </a:t>
            </a:r>
            <a:r>
              <a:rPr lang="en-GB" sz="15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p</a:t>
            </a:r>
            <a:r>
              <a:rPr lang="en-GB" sz="1500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oints </a:t>
            </a:r>
          </a:p>
          <a:p>
            <a:pPr marL="0" lvl="1" indent="0">
              <a:buClr>
                <a:schemeClr val="accent2"/>
              </a:buClr>
              <a:buSzPct val="100000"/>
              <a:buNone/>
            </a:pPr>
            <a:r>
              <a:rPr lang="en-GB" sz="1500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per Bragg order             </a:t>
            </a:r>
            <a:r>
              <a:rPr lang="en-GB" sz="15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Ideally &gt;10, at least &gt;5</a:t>
            </a:r>
          </a:p>
          <a:p>
            <a:pPr marL="0" lvl="1" indent="0">
              <a:buClr>
                <a:schemeClr val="accent2"/>
              </a:buClr>
              <a:buSzPct val="100000"/>
              <a:buNone/>
            </a:pPr>
            <a:r>
              <a:rPr lang="en-GB" sz="1500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Information extracted from single frame</a:t>
            </a:r>
          </a:p>
          <a:p>
            <a:pPr marL="0" lvl="1" indent="0" algn="r">
              <a:buClr>
                <a:schemeClr val="accent2"/>
              </a:buClr>
              <a:buSzPct val="100000"/>
              <a:buNone/>
            </a:pPr>
            <a:r>
              <a:rPr lang="en-GB" sz="15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Integrated Bragg peak intensity + location</a:t>
            </a:r>
          </a:p>
        </p:txBody>
      </p:sp>
      <p:sp>
        <p:nvSpPr>
          <p:cNvPr id="16" name="Rectangle 15"/>
          <p:cNvSpPr/>
          <p:nvPr/>
        </p:nvSpPr>
        <p:spPr bwMode="auto">
          <a:xfrm>
            <a:off x="2372123" y="3610893"/>
            <a:ext cx="699096" cy="698140"/>
          </a:xfrm>
          <a:prstGeom prst="rect">
            <a:avLst/>
          </a:prstGeom>
          <a:noFill/>
          <a:ln w="28575" cap="flat" cmpd="sng" algn="ctr">
            <a:solidFill>
              <a:schemeClr val="folHlink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Font typeface="Wingdings" pitchFamily="2" charset="2"/>
              <a:buChar char="n"/>
              <a:tabLst/>
            </a:pPr>
            <a:endParaRPr kumimoji="0" lang="en-US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8" charset="-128"/>
            </a:endParaRPr>
          </a:p>
        </p:txBody>
      </p:sp>
      <p:cxnSp>
        <p:nvCxnSpPr>
          <p:cNvPr id="18" name="Straight Arrow Connector 17"/>
          <p:cNvCxnSpPr>
            <a:endCxn id="19" idx="1"/>
          </p:cNvCxnSpPr>
          <p:nvPr/>
        </p:nvCxnSpPr>
        <p:spPr bwMode="auto">
          <a:xfrm flipV="1">
            <a:off x="5864859" y="1469658"/>
            <a:ext cx="1567576" cy="351903"/>
          </a:xfrm>
          <a:prstGeom prst="straightConnector1">
            <a:avLst/>
          </a:prstGeom>
          <a:ln>
            <a:headEnd type="stealth" w="lg" len="lg"/>
            <a:tailEnd type="none" w="lg" len="lg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7432435" y="1177270"/>
            <a:ext cx="1456753" cy="58477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600" b="1" dirty="0" smtClean="0">
                <a:solidFill>
                  <a:srgbClr val="FD930A"/>
                </a:solidFill>
              </a:rPr>
              <a:t>Very Bright Spots</a:t>
            </a:r>
          </a:p>
        </p:txBody>
      </p:sp>
      <p:cxnSp>
        <p:nvCxnSpPr>
          <p:cNvPr id="17" name="Straight Arrow Connector 16"/>
          <p:cNvCxnSpPr/>
          <p:nvPr/>
        </p:nvCxnSpPr>
        <p:spPr bwMode="auto">
          <a:xfrm flipV="1">
            <a:off x="2380699" y="1144094"/>
            <a:ext cx="2950896" cy="2464608"/>
          </a:xfrm>
          <a:prstGeom prst="straightConnector1">
            <a:avLst/>
          </a:prstGeom>
          <a:ln>
            <a:headEnd type="none" w="med" len="med"/>
            <a:tailEnd type="none" w="lg" len="lg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 bwMode="auto">
          <a:xfrm flipV="1">
            <a:off x="3063892" y="3630706"/>
            <a:ext cx="2270108" cy="665367"/>
          </a:xfrm>
          <a:prstGeom prst="straightConnector1">
            <a:avLst/>
          </a:prstGeom>
          <a:ln>
            <a:headEnd type="none" w="med" len="med"/>
            <a:tailEnd type="none" w="lg" len="lg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grpSp>
        <p:nvGrpSpPr>
          <p:cNvPr id="8" name="Group 7"/>
          <p:cNvGrpSpPr/>
          <p:nvPr/>
        </p:nvGrpSpPr>
        <p:grpSpPr>
          <a:xfrm>
            <a:off x="1330038" y="1331914"/>
            <a:ext cx="6420054" cy="4821007"/>
            <a:chOff x="1330038" y="1331914"/>
            <a:chExt cx="6420054" cy="4821007"/>
          </a:xfrm>
        </p:grpSpPr>
        <p:grpSp>
          <p:nvGrpSpPr>
            <p:cNvPr id="39" name="Group 38"/>
            <p:cNvGrpSpPr/>
            <p:nvPr/>
          </p:nvGrpSpPr>
          <p:grpSpPr>
            <a:xfrm>
              <a:off x="1330038" y="1331914"/>
              <a:ext cx="6420054" cy="4821007"/>
              <a:chOff x="1254228" y="1293827"/>
              <a:chExt cx="6420054" cy="4821007"/>
            </a:xfrm>
          </p:grpSpPr>
          <p:pic>
            <p:nvPicPr>
              <p:cNvPr id="36" name="Picture 35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254228" y="1293827"/>
                <a:ext cx="6420054" cy="4821007"/>
              </a:xfrm>
              <a:prstGeom prst="rect">
                <a:avLst/>
              </a:prstGeom>
            </p:spPr>
          </p:pic>
          <p:sp>
            <p:nvSpPr>
              <p:cNvPr id="37" name="TextBox 36"/>
              <p:cNvSpPr txBox="1"/>
              <p:nvPr/>
            </p:nvSpPr>
            <p:spPr>
              <a:xfrm>
                <a:off x="3601767" y="5833270"/>
                <a:ext cx="353608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buNone/>
                </a:pPr>
                <a:r>
                  <a:rPr lang="en-US" sz="1200" dirty="0" err="1" smtClean="0">
                    <a:solidFill>
                      <a:schemeClr val="bg1"/>
                    </a:solidFill>
                  </a:rPr>
                  <a:t>Kewish</a:t>
                </a:r>
                <a:r>
                  <a:rPr lang="en-US" sz="1200" dirty="0" smtClean="0">
                    <a:solidFill>
                      <a:schemeClr val="bg1"/>
                    </a:solidFill>
                  </a:rPr>
                  <a:t>, et al. </a:t>
                </a:r>
                <a:r>
                  <a:rPr lang="en-US" sz="1200" i="1" dirty="0" smtClean="0">
                    <a:solidFill>
                      <a:srgbClr val="FFFFFF"/>
                    </a:solidFill>
                  </a:rPr>
                  <a:t>New J. </a:t>
                </a:r>
                <a:r>
                  <a:rPr lang="en-US" sz="1200" i="1" dirty="0">
                    <a:solidFill>
                      <a:srgbClr val="FFFFFF"/>
                    </a:solidFill>
                  </a:rPr>
                  <a:t>of </a:t>
                </a:r>
                <a:r>
                  <a:rPr lang="en-US" sz="1200" i="1" dirty="0" smtClean="0">
                    <a:solidFill>
                      <a:srgbClr val="FFFFFF"/>
                    </a:solidFill>
                  </a:rPr>
                  <a:t>Phys. </a:t>
                </a:r>
                <a:r>
                  <a:rPr lang="en-US" sz="1200" b="1" dirty="0">
                    <a:solidFill>
                      <a:srgbClr val="FFFFFF"/>
                    </a:solidFill>
                  </a:rPr>
                  <a:t>12 </a:t>
                </a:r>
                <a:r>
                  <a:rPr lang="en-US" sz="1200" dirty="0">
                    <a:solidFill>
                      <a:srgbClr val="FFFFFF"/>
                    </a:solidFill>
                  </a:rPr>
                  <a:t>(2010) </a:t>
                </a:r>
                <a:r>
                  <a:rPr lang="en-US" sz="1200" dirty="0" smtClean="0">
                    <a:solidFill>
                      <a:srgbClr val="FFFFFF"/>
                    </a:solidFill>
                  </a:rPr>
                  <a:t>035005</a:t>
                </a:r>
                <a:endParaRPr lang="en-US" sz="12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38" name="Rectangle 37"/>
              <p:cNvSpPr/>
              <p:nvPr/>
            </p:nvSpPr>
            <p:spPr>
              <a:xfrm>
                <a:off x="1269924" y="1311133"/>
                <a:ext cx="6404357" cy="43088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indent="0" algn="ctr">
                  <a:buNone/>
                </a:pPr>
                <a:r>
                  <a:rPr lang="en-US" sz="2200" b="1" dirty="0" smtClean="0">
                    <a:solidFill>
                      <a:srgbClr val="FFFFFF"/>
                    </a:solidFill>
                  </a:rPr>
                  <a:t>Diffraction Pattern Substructure</a:t>
                </a:r>
                <a:endParaRPr lang="en-US" sz="2200" b="1" dirty="0">
                  <a:solidFill>
                    <a:srgbClr val="FFFFFF"/>
                  </a:solidFill>
                </a:endParaRPr>
              </a:p>
            </p:txBody>
          </p:sp>
        </p:grpSp>
        <p:cxnSp>
          <p:nvCxnSpPr>
            <p:cNvPr id="33" name="Straight Arrow Connector 32"/>
            <p:cNvCxnSpPr>
              <a:endCxn id="34" idx="1"/>
            </p:cNvCxnSpPr>
            <p:nvPr/>
          </p:nvCxnSpPr>
          <p:spPr bwMode="auto">
            <a:xfrm flipV="1">
              <a:off x="3343819" y="5181616"/>
              <a:ext cx="1567576" cy="351907"/>
            </a:xfrm>
            <a:prstGeom prst="straightConnector1">
              <a:avLst/>
            </a:prstGeom>
            <a:ln>
              <a:headEnd type="stealth" w="lg" len="lg"/>
              <a:tailEnd type="none" w="lg" len="lg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sp>
          <p:nvSpPr>
            <p:cNvPr id="34" name="TextBox 33"/>
            <p:cNvSpPr txBox="1"/>
            <p:nvPr/>
          </p:nvSpPr>
          <p:spPr>
            <a:xfrm>
              <a:off x="4911395" y="4889228"/>
              <a:ext cx="1456753" cy="584776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>
                <a:buNone/>
              </a:pPr>
              <a:r>
                <a:rPr lang="en-US" sz="1600" b="1" dirty="0" smtClean="0">
                  <a:solidFill>
                    <a:srgbClr val="FD930A"/>
                  </a:solidFill>
                </a:rPr>
                <a:t>Very Weak Signal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15031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FDF152-CCDD-45D2-A883-C8FA0039B151}" type="slidenum">
              <a:rPr lang="en-GB" smtClean="0"/>
              <a:pPr/>
              <a:t>50</a:t>
            </a:fld>
            <a:endParaRPr lang="en-GB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MCP Detector with DLD Readout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0588" y="4889881"/>
            <a:ext cx="2077835" cy="1538896"/>
          </a:xfrm>
          <a:prstGeom prst="rect">
            <a:avLst/>
          </a:prstGeom>
        </p:spPr>
      </p:pic>
      <p:pic>
        <p:nvPicPr>
          <p:cNvPr id="7" name="Picture 6" descr="MCP-Cross-Section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7242" y="1196418"/>
            <a:ext cx="5256758" cy="415190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969591" y="1103405"/>
            <a:ext cx="3916024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2000" b="1" dirty="0" smtClean="0">
                <a:solidFill>
                  <a:schemeClr val="accent2"/>
                </a:solidFill>
              </a:rPr>
              <a:t>Working Principle of a Micro Channel Plate</a:t>
            </a:r>
            <a:endParaRPr lang="en-US" sz="2000" b="1" dirty="0">
              <a:solidFill>
                <a:schemeClr val="accent2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81430" y="2045854"/>
            <a:ext cx="2370028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600" b="1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X-ray/VUV Photons</a:t>
            </a:r>
          </a:p>
        </p:txBody>
      </p:sp>
      <p:cxnSp>
        <p:nvCxnSpPr>
          <p:cNvPr id="16" name="Straight Arrow Connector 15"/>
          <p:cNvCxnSpPr/>
          <p:nvPr/>
        </p:nvCxnSpPr>
        <p:spPr bwMode="auto">
          <a:xfrm>
            <a:off x="4605676" y="1462357"/>
            <a:ext cx="1603648" cy="2283326"/>
          </a:xfrm>
          <a:prstGeom prst="straightConnector1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12" name="Straight Arrow Connector 11"/>
          <p:cNvCxnSpPr/>
          <p:nvPr/>
        </p:nvCxnSpPr>
        <p:spPr bwMode="auto">
          <a:xfrm>
            <a:off x="4990552" y="1423873"/>
            <a:ext cx="1292048" cy="1826710"/>
          </a:xfrm>
          <a:prstGeom prst="straightConnector1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sp>
        <p:nvSpPr>
          <p:cNvPr id="17" name="TextBox 16"/>
          <p:cNvSpPr txBox="1"/>
          <p:nvPr/>
        </p:nvSpPr>
        <p:spPr>
          <a:xfrm>
            <a:off x="4081502" y="5482146"/>
            <a:ext cx="2370028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600" b="1" dirty="0">
                <a:solidFill>
                  <a:schemeClr val="tx1">
                    <a:lumMod val="90000"/>
                    <a:lumOff val="10000"/>
                  </a:schemeClr>
                </a:solidFill>
              </a:rPr>
              <a:t>e</a:t>
            </a:r>
            <a:r>
              <a:rPr lang="en-US" sz="1600" b="1" baseline="300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- </a:t>
            </a:r>
            <a:r>
              <a:rPr lang="en-US" sz="1600" b="1" dirty="0">
                <a:solidFill>
                  <a:schemeClr val="tx1">
                    <a:lumMod val="90000"/>
                    <a:lumOff val="10000"/>
                  </a:schemeClr>
                </a:solidFill>
              </a:rPr>
              <a:t>A</a:t>
            </a:r>
            <a:r>
              <a:rPr lang="en-US" sz="1600" b="1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valanche</a:t>
            </a:r>
            <a:endParaRPr lang="en-US" sz="1600" b="1" baseline="30000" dirty="0" smtClean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cxnSp>
        <p:nvCxnSpPr>
          <p:cNvPr id="18" name="Straight Arrow Connector 17"/>
          <p:cNvCxnSpPr>
            <a:stCxn id="17" idx="0"/>
          </p:cNvCxnSpPr>
          <p:nvPr/>
        </p:nvCxnSpPr>
        <p:spPr bwMode="auto">
          <a:xfrm flipV="1">
            <a:off x="5266516" y="4271618"/>
            <a:ext cx="737542" cy="1210528"/>
          </a:xfrm>
          <a:prstGeom prst="straightConnector1">
            <a:avLst/>
          </a:prstGeom>
          <a:noFill/>
          <a:ln w="38100" cap="flat" cmpd="sng" algn="ctr">
            <a:solidFill>
              <a:schemeClr val="folHlink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sp>
        <p:nvSpPr>
          <p:cNvPr id="22" name="TextBox 21"/>
          <p:cNvSpPr txBox="1"/>
          <p:nvPr/>
        </p:nvSpPr>
        <p:spPr>
          <a:xfrm>
            <a:off x="7591941" y="1773412"/>
            <a:ext cx="1616204" cy="8802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600" b="1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Channel diameter</a:t>
            </a:r>
          </a:p>
          <a:p>
            <a:pPr algn="ctr">
              <a:buNone/>
            </a:pPr>
            <a:r>
              <a:rPr lang="en-US" sz="1600" b="1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 </a:t>
            </a:r>
            <a:r>
              <a:rPr lang="en-US" sz="1600" b="1" dirty="0"/>
              <a:t>≈ </a:t>
            </a:r>
            <a:r>
              <a:rPr lang="en-US" sz="1600" b="1" dirty="0" smtClean="0"/>
              <a:t>20 </a:t>
            </a:r>
            <a:r>
              <a:rPr lang="en-US" sz="1600" b="1" dirty="0" err="1"/>
              <a:t>μ</a:t>
            </a:r>
            <a:r>
              <a:rPr lang="en-US" sz="1600" b="1" dirty="0" err="1" smtClean="0"/>
              <a:t>m</a:t>
            </a:r>
            <a:r>
              <a:rPr lang="en-US" sz="1600" b="1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 </a:t>
            </a:r>
            <a:endParaRPr lang="en-US" sz="1600" b="1" baseline="30000" dirty="0" smtClean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cxnSp>
        <p:nvCxnSpPr>
          <p:cNvPr id="23" name="Straight Arrow Connector 22"/>
          <p:cNvCxnSpPr>
            <a:stCxn id="22" idx="2"/>
          </p:cNvCxnSpPr>
          <p:nvPr/>
        </p:nvCxnSpPr>
        <p:spPr bwMode="auto">
          <a:xfrm flipH="1">
            <a:off x="7389609" y="2653653"/>
            <a:ext cx="1010434" cy="758511"/>
          </a:xfrm>
          <a:prstGeom prst="straightConnector1">
            <a:avLst/>
          </a:prstGeom>
          <a:noFill/>
          <a:ln w="38100" cap="flat" cmpd="sng" algn="ctr">
            <a:solidFill>
              <a:schemeClr val="folHlink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sp>
        <p:nvSpPr>
          <p:cNvPr id="28" name="TextBox 27"/>
          <p:cNvSpPr txBox="1"/>
          <p:nvPr/>
        </p:nvSpPr>
        <p:spPr>
          <a:xfrm>
            <a:off x="3887241" y="2257672"/>
            <a:ext cx="1116139" cy="7294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0" y="1021279"/>
            <a:ext cx="4503043" cy="5878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000" b="1" dirty="0" smtClean="0">
                <a:solidFill>
                  <a:srgbClr val="FD930A"/>
                </a:solidFill>
              </a:rPr>
              <a:t>MCP Detector with Delay Line Readout</a:t>
            </a:r>
            <a:endParaRPr lang="en-US" sz="2000" dirty="0" smtClean="0">
              <a:solidFill>
                <a:schemeClr val="tx1">
                  <a:lumMod val="90000"/>
                  <a:lumOff val="10000"/>
                </a:schemeClr>
              </a:solidFill>
            </a:endParaRPr>
          </a:p>
          <a:p>
            <a:pPr>
              <a:buNone/>
            </a:pPr>
            <a:r>
              <a:rPr lang="en-GB" sz="18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4.5 MHz compatible Si based imaging detectors with pixel sizes &lt; 100 </a:t>
            </a:r>
            <a:r>
              <a:rPr lang="en-GB" sz="1800" dirty="0" smtClean="0">
                <a:solidFill>
                  <a:schemeClr val="tx1">
                    <a:lumMod val="90000"/>
                    <a:lumOff val="10000"/>
                  </a:schemeClr>
                </a:solidFill>
                <a:ea typeface="ＭＳ Ｐゴシック" charset="0"/>
                <a:sym typeface="Wingdings" charset="0"/>
              </a:rPr>
              <a:t>μm are not available.</a:t>
            </a:r>
            <a:endParaRPr lang="en-GB" sz="1800" dirty="0" smtClean="0">
              <a:solidFill>
                <a:schemeClr val="tx1">
                  <a:lumMod val="90000"/>
                  <a:lumOff val="10000"/>
                </a:schemeClr>
              </a:solidFill>
            </a:endParaRPr>
          </a:p>
          <a:p>
            <a:pPr>
              <a:buNone/>
            </a:pPr>
            <a:r>
              <a:rPr lang="en-GB" sz="18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Use micro-channel plate to convert single photons to 10</a:t>
            </a:r>
            <a:r>
              <a:rPr lang="en-GB" sz="1800" baseline="300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3</a:t>
            </a:r>
            <a:r>
              <a:rPr lang="en-GB" sz="18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–10</a:t>
            </a:r>
            <a:r>
              <a:rPr lang="en-GB" sz="1800" baseline="300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4</a:t>
            </a:r>
            <a:r>
              <a:rPr lang="en-GB" sz="18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 electrons</a:t>
            </a:r>
            <a:endParaRPr lang="en-GB" sz="1800" baseline="30000" dirty="0" smtClean="0">
              <a:solidFill>
                <a:schemeClr val="tx1">
                  <a:lumMod val="90000"/>
                  <a:lumOff val="10000"/>
                </a:schemeClr>
              </a:solidFill>
            </a:endParaRPr>
          </a:p>
          <a:p>
            <a:pPr marL="0" lvl="1">
              <a:buNone/>
            </a:pPr>
            <a:r>
              <a:rPr lang="en-GB" sz="1800" b="1" dirty="0" smtClean="0">
                <a:solidFill>
                  <a:schemeClr val="tx1">
                    <a:lumMod val="90000"/>
                    <a:lumOff val="10000"/>
                  </a:schemeClr>
                </a:solidFill>
                <a:ea typeface="ＭＳ Ｐゴシック" charset="0"/>
                <a:sym typeface="Wingdings" charset="0"/>
              </a:rPr>
              <a:t>Advantage</a:t>
            </a:r>
            <a:endParaRPr lang="en-GB" sz="1800" b="1" dirty="0">
              <a:solidFill>
                <a:schemeClr val="tx1">
                  <a:lumMod val="90000"/>
                  <a:lumOff val="10000"/>
                </a:schemeClr>
              </a:solidFill>
              <a:ea typeface="ＭＳ Ｐゴシック" charset="0"/>
              <a:sym typeface="Wingdings" charset="0"/>
            </a:endParaRPr>
          </a:p>
          <a:p>
            <a:pPr marL="285750" indent="-285750">
              <a:buFont typeface="Arial"/>
              <a:buChar char="•"/>
            </a:pPr>
            <a:r>
              <a:rPr lang="en-GB" sz="18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Fast detector for single shot imaging</a:t>
            </a:r>
          </a:p>
          <a:p>
            <a:pPr marL="285750" indent="-285750">
              <a:buFont typeface="Arial"/>
              <a:buChar char="•"/>
            </a:pPr>
            <a:r>
              <a:rPr lang="en-GB" sz="18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Reasonable sensitivity</a:t>
            </a:r>
          </a:p>
          <a:p>
            <a:pPr marL="285750" indent="-285750">
              <a:buFont typeface="Arial"/>
              <a:buChar char="•"/>
            </a:pPr>
            <a:r>
              <a:rPr lang="en-GB" sz="18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Good spatial resolution</a:t>
            </a:r>
            <a:endParaRPr lang="en-GB" sz="1800" dirty="0">
              <a:solidFill>
                <a:schemeClr val="tx1">
                  <a:lumMod val="90000"/>
                  <a:lumOff val="10000"/>
                </a:schemeClr>
              </a:solidFill>
            </a:endParaRPr>
          </a:p>
          <a:p>
            <a:pPr marL="0" lvl="1">
              <a:buNone/>
            </a:pPr>
            <a:r>
              <a:rPr lang="en-GB" sz="1800" b="1" dirty="0" smtClean="0">
                <a:solidFill>
                  <a:schemeClr val="tx1">
                    <a:lumMod val="90000"/>
                    <a:lumOff val="10000"/>
                  </a:schemeClr>
                </a:solidFill>
                <a:ea typeface="ＭＳ Ｐゴシック" charset="0"/>
                <a:sym typeface="Wingdings" charset="0"/>
              </a:rPr>
              <a:t>Limitations</a:t>
            </a:r>
            <a:endParaRPr lang="en-GB" sz="1800" dirty="0" smtClean="0">
              <a:solidFill>
                <a:schemeClr val="tx1">
                  <a:lumMod val="90000"/>
                  <a:lumOff val="10000"/>
                </a:schemeClr>
              </a:solidFill>
            </a:endParaRPr>
          </a:p>
          <a:p>
            <a:pPr>
              <a:buNone/>
            </a:pPr>
            <a:r>
              <a:rPr lang="en-GB" sz="18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Dead time of a single pore is much longer than </a:t>
            </a:r>
            <a:r>
              <a:rPr lang="en-GB" sz="1800" dirty="0" err="1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μs</a:t>
            </a:r>
            <a:endParaRPr lang="en-GB" sz="1800" dirty="0" smtClean="0">
              <a:solidFill>
                <a:schemeClr val="tx1">
                  <a:lumMod val="90000"/>
                  <a:lumOff val="10000"/>
                </a:schemeClr>
              </a:solidFill>
            </a:endParaRPr>
          </a:p>
          <a:p>
            <a:pPr>
              <a:buNone/>
            </a:pPr>
            <a:r>
              <a:rPr lang="en-US" sz="18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→ use Wolter optics to distribute signal</a:t>
            </a:r>
            <a:endParaRPr lang="en-GB" sz="1800" dirty="0" smtClean="0">
              <a:solidFill>
                <a:schemeClr val="tx1">
                  <a:lumMod val="90000"/>
                  <a:lumOff val="10000"/>
                </a:schemeClr>
              </a:solidFill>
            </a:endParaRPr>
          </a:p>
          <a:p>
            <a:pPr>
              <a:buNone/>
            </a:pPr>
            <a:r>
              <a:rPr lang="en-GB" sz="18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Spatial </a:t>
            </a:r>
            <a:r>
              <a:rPr lang="en-GB" sz="18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resolution </a:t>
            </a:r>
          </a:p>
          <a:p>
            <a:pPr algn="ctr">
              <a:buNone/>
            </a:pPr>
            <a:r>
              <a:rPr lang="en-GB" sz="18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50 μm </a:t>
            </a:r>
            <a:r>
              <a:rPr lang="en-GB" sz="18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(║ DL) x 156 </a:t>
            </a:r>
            <a:r>
              <a:rPr lang="en-GB" sz="18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μm (</a:t>
            </a:r>
            <a:r>
              <a:rPr lang="en-GB" sz="1800" baseline="-250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┴</a:t>
            </a:r>
            <a:r>
              <a:rPr lang="en-GB" sz="18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 DL)</a:t>
            </a:r>
            <a:r>
              <a:rPr lang="en-GB" sz="20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 </a:t>
            </a:r>
            <a:endParaRPr lang="en-US" sz="2000" dirty="0">
              <a:solidFill>
                <a:schemeClr val="tx1">
                  <a:lumMod val="90000"/>
                  <a:lumOff val="10000"/>
                </a:schemeClr>
              </a:solidFill>
            </a:endParaRPr>
          </a:p>
          <a:p>
            <a:pPr>
              <a:buNone/>
            </a:pPr>
            <a:endParaRPr lang="en-US" sz="2000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cxnSp>
        <p:nvCxnSpPr>
          <p:cNvPr id="19" name="Straight Arrow Connector 18"/>
          <p:cNvCxnSpPr/>
          <p:nvPr/>
        </p:nvCxnSpPr>
        <p:spPr bwMode="auto">
          <a:xfrm flipH="1" flipV="1">
            <a:off x="7410315" y="5000059"/>
            <a:ext cx="1039948" cy="566309"/>
          </a:xfrm>
          <a:prstGeom prst="straightConnector1">
            <a:avLst/>
          </a:prstGeom>
          <a:solidFill>
            <a:schemeClr val="accent1"/>
          </a:solidFill>
          <a:ln w="47625" cap="flat" cmpd="sng" algn="ctr">
            <a:solidFill>
              <a:srgbClr val="FD930A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0" name="Straight Arrow Connector 19"/>
          <p:cNvCxnSpPr/>
          <p:nvPr/>
        </p:nvCxnSpPr>
        <p:spPr bwMode="auto">
          <a:xfrm flipV="1">
            <a:off x="7274438" y="5137560"/>
            <a:ext cx="1521531" cy="303368"/>
          </a:xfrm>
          <a:prstGeom prst="straightConnector1">
            <a:avLst/>
          </a:prstGeom>
          <a:solidFill>
            <a:schemeClr val="accent1"/>
          </a:solidFill>
          <a:ln w="47625" cap="flat" cmpd="sng" algn="ctr">
            <a:solidFill>
              <a:srgbClr val="FD930A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1" name="TextBox 20"/>
          <p:cNvSpPr txBox="1"/>
          <p:nvPr/>
        </p:nvSpPr>
        <p:spPr>
          <a:xfrm rot="20880000">
            <a:off x="7756854" y="4856377"/>
            <a:ext cx="1484301" cy="276999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</p:spPr>
        <p:txBody>
          <a:bodyPr wrap="none">
            <a:spAutoFit/>
          </a:bodyPr>
          <a:lstStyle/>
          <a:p>
            <a:pPr>
              <a:buNone/>
              <a:defRPr/>
            </a:pPr>
            <a:r>
              <a:rPr lang="en-US" sz="1200" b="1" dirty="0">
                <a:solidFill>
                  <a:schemeClr val="bg1"/>
                </a:solidFill>
              </a:rPr>
              <a:t>Imaging</a:t>
            </a:r>
            <a:r>
              <a:rPr lang="en-US" sz="1200" b="1" dirty="0">
                <a:solidFill>
                  <a:srgbClr val="FF0000"/>
                </a:solidFill>
              </a:rPr>
              <a:t> </a:t>
            </a:r>
            <a:r>
              <a:rPr lang="en-US" sz="1200" b="1" dirty="0">
                <a:solidFill>
                  <a:schemeClr val="tx1"/>
                </a:solidFill>
              </a:rPr>
              <a:t>Direction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7028835" y="4629962"/>
            <a:ext cx="1672829" cy="276999"/>
          </a:xfrm>
          <a:prstGeom prst="rect">
            <a:avLst/>
          </a:prstGeom>
          <a:solidFill>
            <a:schemeClr val="bg1"/>
          </a:solidFill>
          <a:scene3d>
            <a:camera prst="orthographicFront">
              <a:rot lat="0" lon="0" rev="0"/>
            </a:camera>
            <a:lightRig rig="threePt" dir="t"/>
          </a:scene3d>
        </p:spPr>
        <p:txBody>
          <a:bodyPr wrap="none">
            <a:spAutoFit/>
          </a:bodyPr>
          <a:lstStyle/>
          <a:p>
            <a:pPr>
              <a:buNone/>
              <a:defRPr/>
            </a:pPr>
            <a:r>
              <a:rPr lang="en-US" sz="1200" b="1" dirty="0" smtClean="0">
                <a:solidFill>
                  <a:schemeClr val="tx1"/>
                </a:solidFill>
              </a:rPr>
              <a:t>Dispersive Direction</a:t>
            </a:r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590411" y="3873831"/>
            <a:ext cx="430887" cy="2544425"/>
          </a:xfrm>
          <a:prstGeom prst="rect">
            <a:avLst/>
          </a:prstGeom>
          <a:noFill/>
        </p:spPr>
        <p:txBody>
          <a:bodyPr vert="vert270">
            <a:spAutoFit/>
          </a:bodyPr>
          <a:lstStyle/>
          <a:p>
            <a:pPr>
              <a:buNone/>
              <a:defRPr/>
            </a:pPr>
            <a:r>
              <a:rPr lang="en-US" sz="1600" b="1" dirty="0"/>
              <a:t>Delay Line Readout</a:t>
            </a:r>
          </a:p>
        </p:txBody>
      </p:sp>
    </p:spTree>
    <p:extLst>
      <p:ext uri="{BB962C8B-B14F-4D97-AF65-F5344CB8AC3E}">
        <p14:creationId xmlns:p14="http://schemas.microsoft.com/office/powerpoint/2010/main" val="2839973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Experiments in Photon Science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7F17373-7C45-4563-BAB1-D7F59A214E86}" type="slidenum">
              <a:rPr lang="en-GB" smtClean="0"/>
              <a:pPr>
                <a:defRPr/>
              </a:pPr>
              <a:t>51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09773" y="1107210"/>
            <a:ext cx="2406316" cy="179671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15545" y="2921000"/>
            <a:ext cx="2403763" cy="193787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15545" y="4857171"/>
            <a:ext cx="2382289" cy="1588193"/>
          </a:xfrm>
          <a:prstGeom prst="rect">
            <a:avLst/>
          </a:prstGeom>
        </p:spPr>
      </p:pic>
      <p:sp>
        <p:nvSpPr>
          <p:cNvPr id="9" name="Rectangle 15"/>
          <p:cNvSpPr txBox="1">
            <a:spLocks noChangeAspect="1" noChangeArrowheads="1"/>
          </p:cNvSpPr>
          <p:nvPr/>
        </p:nvSpPr>
        <p:spPr bwMode="auto">
          <a:xfrm>
            <a:off x="6604000" y="2919788"/>
            <a:ext cx="2416037" cy="461817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270000" tIns="0" rIns="91440" bIns="45720" numCol="1" anchor="t" anchorCtr="0" compatLnSpc="1">
            <a:prstTxWarp prst="textNoShape">
              <a:avLst/>
            </a:prstTxWarp>
          </a:bodyPr>
          <a:lstStyle>
            <a:lvl1pPr marL="298450" indent="-298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n"/>
              <a:defRPr sz="2400">
                <a:solidFill>
                  <a:schemeClr val="tx2"/>
                </a:solidFill>
                <a:latin typeface="+mn-lt"/>
                <a:ea typeface="+mn-ea"/>
                <a:cs typeface="ＭＳ Ｐゴシック" charset="-128"/>
              </a:defRPr>
            </a:lvl1pPr>
            <a:lvl2pPr marL="558800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400">
                <a:solidFill>
                  <a:schemeClr val="tx2"/>
                </a:solidFill>
                <a:latin typeface="+mn-lt"/>
                <a:ea typeface="+mn-ea"/>
              </a:defRPr>
            </a:lvl2pPr>
            <a:lvl3pPr marL="817563" indent="-2571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charset="2"/>
              <a:buChar char=""/>
              <a:defRPr sz="2400">
                <a:solidFill>
                  <a:schemeClr val="tx2"/>
                </a:solidFill>
                <a:latin typeface="+mn-lt"/>
                <a:ea typeface="+mn-ea"/>
              </a:defRPr>
            </a:lvl3pPr>
            <a:lvl4pPr marL="1077913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charset="2"/>
              <a:buChar char="§"/>
              <a:defRPr sz="2400">
                <a:solidFill>
                  <a:srgbClr val="100F2E"/>
                </a:solidFill>
                <a:latin typeface="+mn-lt"/>
                <a:ea typeface="+mn-ea"/>
              </a:defRPr>
            </a:lvl4pPr>
            <a:lvl5pPr marL="1312863" indent="-223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5pPr>
            <a:lvl6pPr marL="17700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6pPr>
            <a:lvl7pPr marL="22272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7pPr>
            <a:lvl8pPr marL="26844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8pPr>
            <a:lvl9pPr marL="31416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9pPr>
          </a:lstStyle>
          <a:p>
            <a:pPr marL="0" indent="0">
              <a:buSzPct val="100000"/>
              <a:buNone/>
            </a:pPr>
            <a:r>
              <a:rPr lang="en-US" sz="1700" b="1" dirty="0" smtClean="0">
                <a:solidFill>
                  <a:srgbClr val="FD930A"/>
                </a:solidFill>
              </a:rPr>
              <a:t>Learning Flexibility</a:t>
            </a:r>
            <a:endParaRPr lang="en-GB" sz="1700" baseline="30000" dirty="0" smtClean="0">
              <a:solidFill>
                <a:srgbClr val="FD930A"/>
              </a:solidFill>
              <a:latin typeface="Arial" charset="0"/>
              <a:ea typeface="ＭＳ Ｐゴシック" charset="0"/>
              <a:sym typeface="Wingdings" charset="0"/>
            </a:endParaRPr>
          </a:p>
        </p:txBody>
      </p:sp>
      <p:sp>
        <p:nvSpPr>
          <p:cNvPr id="10" name="Rectangle 15"/>
          <p:cNvSpPr txBox="1">
            <a:spLocks noChangeAspect="1" noChangeArrowheads="1"/>
          </p:cNvSpPr>
          <p:nvPr/>
        </p:nvSpPr>
        <p:spPr bwMode="auto">
          <a:xfrm>
            <a:off x="-122625" y="1011008"/>
            <a:ext cx="6644105" cy="53297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0" rIns="91440" bIns="45720" numCol="1" anchor="t" anchorCtr="0" compatLnSpc="1">
            <a:prstTxWarp prst="textNoShape">
              <a:avLst/>
            </a:prstTxWarp>
          </a:bodyPr>
          <a:lstStyle>
            <a:lvl1pPr marL="298450" indent="-298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n"/>
              <a:defRPr sz="2400">
                <a:solidFill>
                  <a:schemeClr val="tx2"/>
                </a:solidFill>
                <a:latin typeface="+mn-lt"/>
                <a:ea typeface="+mn-ea"/>
                <a:cs typeface="ＭＳ Ｐゴシック" charset="-128"/>
              </a:defRPr>
            </a:lvl1pPr>
            <a:lvl2pPr marL="558800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400">
                <a:solidFill>
                  <a:schemeClr val="tx2"/>
                </a:solidFill>
                <a:latin typeface="+mn-lt"/>
                <a:ea typeface="+mn-ea"/>
              </a:defRPr>
            </a:lvl2pPr>
            <a:lvl3pPr marL="817563" indent="-2571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charset="2"/>
              <a:buChar char=""/>
              <a:defRPr sz="2400">
                <a:solidFill>
                  <a:schemeClr val="tx2"/>
                </a:solidFill>
                <a:latin typeface="+mn-lt"/>
                <a:ea typeface="+mn-ea"/>
              </a:defRPr>
            </a:lvl3pPr>
            <a:lvl4pPr marL="1077913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charset="2"/>
              <a:buChar char="§"/>
              <a:defRPr sz="2400">
                <a:solidFill>
                  <a:srgbClr val="100F2E"/>
                </a:solidFill>
                <a:latin typeface="+mn-lt"/>
                <a:ea typeface="+mn-ea"/>
              </a:defRPr>
            </a:lvl4pPr>
            <a:lvl5pPr marL="1312863" indent="-223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5pPr>
            <a:lvl6pPr marL="17700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6pPr>
            <a:lvl7pPr marL="22272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7pPr>
            <a:lvl8pPr marL="26844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8pPr>
            <a:lvl9pPr marL="31416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en-US" sz="2200" b="1" dirty="0" smtClean="0">
                <a:solidFill>
                  <a:srgbClr val="FD930A"/>
                </a:solidFill>
              </a:rPr>
              <a:t>Differences to other communities as seen from the detector point of view</a:t>
            </a:r>
          </a:p>
          <a:p>
            <a:pPr marL="0" lvl="1" indent="0">
              <a:buClr>
                <a:schemeClr val="accent2"/>
              </a:buClr>
              <a:buSzPct val="150000"/>
              <a:buNone/>
            </a:pPr>
            <a:r>
              <a:rPr lang="en-GB" sz="18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Detector performance needs to cover a broad range of scientific cases</a:t>
            </a:r>
          </a:p>
          <a:p>
            <a:pPr marL="0" lvl="1" indent="0">
              <a:buClr>
                <a:schemeClr val="accent2"/>
              </a:buClr>
              <a:buSzPct val="150000"/>
              <a:buNone/>
            </a:pPr>
            <a:r>
              <a:rPr lang="en-GB" sz="18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Frequently performance requirements are contradictory from the technology point of view</a:t>
            </a:r>
          </a:p>
          <a:p>
            <a:pPr marL="298450" lvl="1" indent="-298450">
              <a:buClr>
                <a:schemeClr val="accent2"/>
              </a:buClr>
              <a:buSzPct val="150000"/>
              <a:buFont typeface="Arial"/>
              <a:buChar char="•"/>
            </a:pPr>
            <a:r>
              <a:rPr lang="en-GB" sz="18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Limits potential to optimize detector performance if budget is finite</a:t>
            </a:r>
          </a:p>
          <a:p>
            <a:pPr marL="0" lvl="1" indent="0">
              <a:buClr>
                <a:schemeClr val="accent2"/>
              </a:buClr>
              <a:buSzPct val="150000"/>
              <a:buNone/>
            </a:pPr>
            <a:r>
              <a:rPr lang="en-GB" sz="18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User operation</a:t>
            </a:r>
          </a:p>
          <a:p>
            <a:pPr marL="285750" lvl="1" indent="-285750">
              <a:buClr>
                <a:schemeClr val="accent2"/>
              </a:buClr>
              <a:buSzPct val="150000"/>
              <a:buFont typeface="Arial"/>
              <a:buChar char="•"/>
            </a:pPr>
            <a:r>
              <a:rPr lang="en-GB" sz="18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Duration of an experiment is typically a fraction of a second up to minutes</a:t>
            </a:r>
          </a:p>
          <a:p>
            <a:pPr marL="285750" lvl="1" indent="-285750">
              <a:buClr>
                <a:schemeClr val="accent2"/>
              </a:buClr>
              <a:buSzPct val="150000"/>
              <a:buFont typeface="Arial"/>
              <a:buChar char="•"/>
            </a:pPr>
            <a:r>
              <a:rPr lang="en-GB" sz="18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Different users have different ideas</a:t>
            </a:r>
          </a:p>
          <a:p>
            <a:pPr marL="544513" lvl="2" indent="-285750">
              <a:buClr>
                <a:schemeClr val="accent2"/>
              </a:buClr>
              <a:buSzPct val="150000"/>
              <a:buFont typeface="Arial"/>
              <a:buChar char="•"/>
            </a:pPr>
            <a:r>
              <a:rPr lang="en-GB" sz="18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Experiment setups can change frequently (weekly)</a:t>
            </a:r>
          </a:p>
          <a:p>
            <a:pPr marL="544513" lvl="2" indent="-285750">
              <a:buClr>
                <a:schemeClr val="accent2"/>
              </a:buClr>
              <a:buSzPct val="150000"/>
              <a:buFont typeface="Arial"/>
              <a:buChar char="•"/>
            </a:pPr>
            <a:r>
              <a:rPr lang="en-GB" sz="18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Detectors must be user friendly (control, DAQ, analysis)</a:t>
            </a:r>
          </a:p>
          <a:p>
            <a:pPr marL="38100">
              <a:buSzPct val="150000"/>
              <a:buFont typeface="Arial"/>
              <a:buChar char="•"/>
            </a:pPr>
            <a:r>
              <a:rPr lang="en-GB" sz="18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Detectors can get damaged frequently</a:t>
            </a:r>
          </a:p>
          <a:p>
            <a:pPr marL="557213" lvl="2" indent="-298450">
              <a:buClr>
                <a:schemeClr val="accent2"/>
              </a:buClr>
              <a:buSzPct val="150000"/>
              <a:buFont typeface="Arial"/>
              <a:buChar char="•"/>
            </a:pPr>
            <a:r>
              <a:rPr lang="en-GB" sz="18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Need spare parts and design that allows quick and easy repair + budget</a:t>
            </a:r>
          </a:p>
        </p:txBody>
      </p:sp>
    </p:spTree>
    <p:extLst>
      <p:ext uri="{BB962C8B-B14F-4D97-AF65-F5344CB8AC3E}">
        <p14:creationId xmlns:p14="http://schemas.microsoft.com/office/powerpoint/2010/main" val="3731949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6F024603-50EC-45A7-88E9-780BAF159FCE}" type="slidenum">
              <a:rPr lang="en-GB" sz="1000">
                <a:solidFill>
                  <a:schemeClr val="bg1"/>
                </a:solidFill>
              </a:rPr>
              <a:pPr/>
              <a:t>52</a:t>
            </a:fld>
            <a:endParaRPr lang="en-GB" sz="100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000" y="430645"/>
            <a:ext cx="8877300" cy="6016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7197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TextShape 1"/>
          <p:cNvSpPr txBox="1"/>
          <p:nvPr/>
        </p:nvSpPr>
        <p:spPr>
          <a:xfrm>
            <a:off x="1088640" y="490320"/>
            <a:ext cx="7283520" cy="528480"/>
          </a:xfrm>
          <a:prstGeom prst="rect">
            <a:avLst/>
          </a:prstGeom>
          <a:noFill/>
          <a:ln>
            <a:noFill/>
          </a:ln>
        </p:spPr>
        <p:txBody>
          <a:bodyPr lIns="72000" tIns="46800" rIns="90000" bIns="0" anchor="b"/>
          <a:lstStyle/>
          <a:p>
            <a:pPr>
              <a:buNone/>
            </a:pPr>
            <a:r>
              <a:rPr lang="en-US" sz="2400" b="1" dirty="0">
                <a:solidFill>
                  <a:schemeClr val="bg1"/>
                </a:solidFill>
                <a:latin typeface="Arial"/>
              </a:rPr>
              <a:t>Radiation Hard Sensor Design</a:t>
            </a:r>
            <a:endParaRPr dirty="0">
              <a:solidFill>
                <a:schemeClr val="bg1"/>
              </a:solidFill>
            </a:endParaRPr>
          </a:p>
        </p:txBody>
      </p:sp>
      <p:pic>
        <p:nvPicPr>
          <p:cNvPr id="374" name="Picture 373"/>
          <p:cNvPicPr/>
          <p:nvPr/>
        </p:nvPicPr>
        <p:blipFill>
          <a:blip r:embed="rId3"/>
          <a:stretch/>
        </p:blipFill>
        <p:spPr>
          <a:xfrm>
            <a:off x="4903560" y="1383480"/>
            <a:ext cx="3992040" cy="3888360"/>
          </a:xfrm>
          <a:prstGeom prst="rect">
            <a:avLst/>
          </a:prstGeom>
          <a:ln>
            <a:noFill/>
          </a:ln>
        </p:spPr>
      </p:pic>
      <p:sp>
        <p:nvSpPr>
          <p:cNvPr id="375" name="Line 2"/>
          <p:cNvSpPr/>
          <p:nvPr/>
        </p:nvSpPr>
        <p:spPr>
          <a:xfrm>
            <a:off x="5293800" y="2392200"/>
            <a:ext cx="2366280" cy="0"/>
          </a:xfrm>
          <a:prstGeom prst="line">
            <a:avLst/>
          </a:prstGeom>
          <a:ln w="36000">
            <a:solidFill>
              <a:srgbClr val="FF0000"/>
            </a:solidFill>
            <a:round/>
            <a:headEnd type="stealth" w="med" len="med"/>
            <a:tailEnd type="stealth" w="med" len="med"/>
          </a:ln>
        </p:spPr>
      </p:sp>
      <p:sp>
        <p:nvSpPr>
          <p:cNvPr id="376" name="TextShape 3"/>
          <p:cNvSpPr txBox="1"/>
          <p:nvPr/>
        </p:nvSpPr>
        <p:spPr>
          <a:xfrm>
            <a:off x="6039720" y="2044800"/>
            <a:ext cx="733680" cy="2437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r>
              <a:rPr lang="en-US" sz="1600">
                <a:solidFill>
                  <a:srgbClr val="FF0000"/>
                </a:solidFill>
                <a:latin typeface="Times New Roman"/>
              </a:rPr>
              <a:t>1200 </a:t>
            </a:r>
            <a:r>
              <a:rPr lang="en-US" sz="1600">
                <a:solidFill>
                  <a:srgbClr val="FF0000"/>
                </a:solidFill>
                <a:latin typeface="Arial"/>
                <a:ea typeface="Arial"/>
              </a:rPr>
              <a:t>μ</a:t>
            </a:r>
            <a:r>
              <a:rPr lang="en-US" sz="1600">
                <a:solidFill>
                  <a:srgbClr val="FF0000"/>
                </a:solidFill>
                <a:latin typeface="Times New Roman"/>
              </a:rPr>
              <a:t>m</a:t>
            </a:r>
            <a:endParaRPr/>
          </a:p>
        </p:txBody>
      </p:sp>
      <p:sp>
        <p:nvSpPr>
          <p:cNvPr id="377" name="TextShape 4"/>
          <p:cNvSpPr txBox="1"/>
          <p:nvPr/>
        </p:nvSpPr>
        <p:spPr>
          <a:xfrm>
            <a:off x="4665600" y="1132560"/>
            <a:ext cx="4374720" cy="305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algn="ctr">
              <a:buNone/>
            </a:pPr>
            <a:r>
              <a:rPr lang="en-US" sz="2200" b="1" dirty="0">
                <a:solidFill>
                  <a:srgbClr val="FD930A"/>
                </a:solidFill>
                <a:latin typeface="Arial"/>
              </a:rPr>
              <a:t>Module Layout</a:t>
            </a:r>
            <a:endParaRPr sz="2200" dirty="0">
              <a:solidFill>
                <a:srgbClr val="FD930A"/>
              </a:solidFill>
            </a:endParaRPr>
          </a:p>
        </p:txBody>
      </p:sp>
      <p:sp>
        <p:nvSpPr>
          <p:cNvPr id="378" name="TextShape 5"/>
          <p:cNvSpPr txBox="1"/>
          <p:nvPr/>
        </p:nvSpPr>
        <p:spPr>
          <a:xfrm>
            <a:off x="4665600" y="6084000"/>
            <a:ext cx="4367520" cy="315720"/>
          </a:xfrm>
          <a:prstGeom prst="rect">
            <a:avLst/>
          </a:prstGeom>
          <a:noFill/>
          <a:ln w="54000">
            <a:noFill/>
          </a:ln>
        </p:spPr>
        <p:txBody>
          <a:bodyPr lIns="72000" tIns="36000" rIns="72000" bIns="36000"/>
          <a:lstStyle/>
          <a:p>
            <a:pPr algn="r">
              <a:buNone/>
            </a:pPr>
            <a:r>
              <a:rPr lang="en-US" sz="1600" strike="noStrike" dirty="0">
                <a:solidFill>
                  <a:srgbClr val="000000"/>
                </a:solidFill>
                <a:latin typeface="Arial"/>
                <a:ea typeface="ＭＳ Ｐゴシック"/>
              </a:rPr>
              <a:t>J. </a:t>
            </a:r>
            <a:r>
              <a:rPr lang="en-US" sz="1600" strike="noStrike" dirty="0" err="1">
                <a:solidFill>
                  <a:srgbClr val="000000"/>
                </a:solidFill>
                <a:latin typeface="Arial"/>
                <a:ea typeface="ＭＳ Ｐゴシック"/>
              </a:rPr>
              <a:t>Schwandt</a:t>
            </a:r>
            <a:r>
              <a:rPr lang="en-US" sz="1600" strike="noStrike" dirty="0">
                <a:solidFill>
                  <a:srgbClr val="000000"/>
                </a:solidFill>
                <a:latin typeface="Arial"/>
                <a:ea typeface="ＭＳ Ｐゴシック"/>
              </a:rPr>
              <a:t> et al. JINST 8 C12015 (2013)</a:t>
            </a:r>
            <a:endParaRPr dirty="0"/>
          </a:p>
        </p:txBody>
      </p:sp>
      <p:sp>
        <p:nvSpPr>
          <p:cNvPr id="379" name="TextShape 6"/>
          <p:cNvSpPr txBox="1"/>
          <p:nvPr/>
        </p:nvSpPr>
        <p:spPr>
          <a:xfrm>
            <a:off x="102240" y="1069560"/>
            <a:ext cx="4416120" cy="5360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buNone/>
            </a:pPr>
            <a:r>
              <a:rPr lang="en-US" sz="2200" b="1" strike="noStrike" dirty="0">
                <a:solidFill>
                  <a:schemeClr val="accent2"/>
                </a:solidFill>
                <a:latin typeface="Arial"/>
                <a:ea typeface="Arial"/>
              </a:rPr>
              <a:t>Damage Mechanisms</a:t>
            </a:r>
            <a:endParaRPr dirty="0">
              <a:solidFill>
                <a:schemeClr val="accent2"/>
              </a:solidFill>
            </a:endParaRPr>
          </a:p>
          <a:p>
            <a:pPr>
              <a:buSzPct val="80000"/>
              <a:buNone/>
            </a:pPr>
            <a:r>
              <a:rPr lang="en-US" sz="2000" b="1" dirty="0">
                <a:latin typeface="Arial"/>
              </a:rPr>
              <a:t>Bulk damage</a:t>
            </a:r>
            <a:endParaRPr dirty="0"/>
          </a:p>
          <a:p>
            <a:pPr lvl="1">
              <a:buNone/>
            </a:pPr>
            <a:r>
              <a:rPr lang="en-US" sz="2000" dirty="0">
                <a:latin typeface="Arial"/>
              </a:rPr>
              <a:t>Not expected for E &lt; 300 keV </a:t>
            </a:r>
            <a:endParaRPr dirty="0"/>
          </a:p>
          <a:p>
            <a:pPr>
              <a:buSzPct val="80000"/>
              <a:buNone/>
            </a:pPr>
            <a:r>
              <a:rPr lang="en-US" sz="2000" b="1" dirty="0">
                <a:latin typeface="Arial"/>
              </a:rPr>
              <a:t>Surface and Interface Damage</a:t>
            </a:r>
            <a:endParaRPr dirty="0"/>
          </a:p>
          <a:p>
            <a:pPr lvl="1">
              <a:buNone/>
            </a:pPr>
            <a:r>
              <a:rPr lang="en-US" sz="2000" dirty="0">
                <a:latin typeface="Arial"/>
              </a:rPr>
              <a:t>Higher leakage current</a:t>
            </a:r>
            <a:endParaRPr dirty="0"/>
          </a:p>
          <a:p>
            <a:pPr lvl="1">
              <a:buNone/>
            </a:pPr>
            <a:r>
              <a:rPr lang="en-US" sz="2000" dirty="0">
                <a:latin typeface="Arial"/>
              </a:rPr>
              <a:t>Charge losses at interfaces</a:t>
            </a:r>
            <a:endParaRPr dirty="0"/>
          </a:p>
          <a:p>
            <a:pPr lvl="1">
              <a:buNone/>
            </a:pPr>
            <a:r>
              <a:rPr lang="en-US" sz="2000" dirty="0">
                <a:latin typeface="Arial"/>
              </a:rPr>
              <a:t>Larger inter pixel capacitance</a:t>
            </a:r>
            <a:endParaRPr dirty="0"/>
          </a:p>
          <a:p>
            <a:pPr lvl="1">
              <a:buNone/>
            </a:pPr>
            <a:r>
              <a:rPr lang="en-US" sz="2000" dirty="0">
                <a:latin typeface="Arial"/>
              </a:rPr>
              <a:t>Lower break down voltage</a:t>
            </a:r>
            <a:endParaRPr dirty="0"/>
          </a:p>
          <a:p>
            <a:pPr lvl="1">
              <a:buNone/>
            </a:pPr>
            <a:r>
              <a:rPr lang="en-US" sz="2000" dirty="0">
                <a:latin typeface="Arial"/>
              </a:rPr>
              <a:t>Higher depletion </a:t>
            </a:r>
            <a:r>
              <a:rPr lang="en-US" sz="2000" dirty="0" smtClean="0">
                <a:latin typeface="Arial"/>
              </a:rPr>
              <a:t>voltage</a:t>
            </a:r>
            <a:endParaRPr lang="en-US" dirty="0"/>
          </a:p>
          <a:p>
            <a:pPr>
              <a:buNone/>
            </a:pPr>
            <a:r>
              <a:rPr lang="en-US" sz="2000" b="1" dirty="0" smtClean="0">
                <a:latin typeface="Arial"/>
              </a:rPr>
              <a:t>Needs </a:t>
            </a:r>
            <a:r>
              <a:rPr lang="en-US" sz="2000" b="1" dirty="0">
                <a:latin typeface="Arial"/>
              </a:rPr>
              <a:t>optimized sensor design</a:t>
            </a:r>
            <a:endParaRPr dirty="0"/>
          </a:p>
          <a:p>
            <a:pPr algn="ctr">
              <a:buNone/>
            </a:pPr>
            <a:r>
              <a:rPr lang="en-US" sz="2000" dirty="0">
                <a:latin typeface="Arial"/>
              </a:rPr>
              <a:t>Large guard rings (15 for AGIPD)</a:t>
            </a:r>
            <a:endParaRPr dirty="0"/>
          </a:p>
          <a:p>
            <a:pPr algn="ctr">
              <a:buNone/>
            </a:pPr>
            <a:endParaRPr dirty="0"/>
          </a:p>
          <a:p>
            <a:pPr algn="ctr">
              <a:spcBef>
                <a:spcPts val="0"/>
              </a:spcBef>
              <a:buNone/>
            </a:pPr>
            <a:r>
              <a:rPr lang="en-US" sz="2000" b="1" dirty="0">
                <a:solidFill>
                  <a:srgbClr val="008000"/>
                </a:solidFill>
                <a:latin typeface="Arial"/>
              </a:rPr>
              <a:t>Radiation tolerant up to 1 GGy</a:t>
            </a:r>
            <a:endParaRPr dirty="0"/>
          </a:p>
          <a:p>
            <a:pPr algn="ctr">
              <a:spcBef>
                <a:spcPts val="0"/>
              </a:spcBef>
              <a:buNone/>
            </a:pPr>
            <a:r>
              <a:rPr lang="en-US" sz="2000" b="1" dirty="0">
                <a:latin typeface="Arial"/>
              </a:rPr>
              <a:t>but</a:t>
            </a:r>
            <a:endParaRPr dirty="0"/>
          </a:p>
          <a:p>
            <a:pPr algn="ctr">
              <a:spcBef>
                <a:spcPts val="0"/>
              </a:spcBef>
              <a:buNone/>
            </a:pPr>
            <a:r>
              <a:rPr lang="en-US" sz="2000" b="1" dirty="0">
                <a:solidFill>
                  <a:srgbClr val="FF0000"/>
                </a:solidFill>
                <a:latin typeface="Arial"/>
              </a:rPr>
              <a:t>Non sensitive area between detector modules</a:t>
            </a:r>
            <a:endParaRPr dirty="0"/>
          </a:p>
        </p:txBody>
      </p:sp>
      <p:sp>
        <p:nvSpPr>
          <p:cNvPr id="380" name="Line 7"/>
          <p:cNvSpPr/>
          <p:nvPr/>
        </p:nvSpPr>
        <p:spPr>
          <a:xfrm flipH="1" flipV="1">
            <a:off x="5351760" y="3429720"/>
            <a:ext cx="968400" cy="1991520"/>
          </a:xfrm>
          <a:prstGeom prst="line">
            <a:avLst/>
          </a:prstGeom>
          <a:ln w="36000">
            <a:solidFill>
              <a:srgbClr val="FF0000"/>
            </a:solidFill>
            <a:round/>
            <a:tailEnd type="stealth" w="med" len="med"/>
          </a:ln>
        </p:spPr>
      </p:sp>
      <p:sp>
        <p:nvSpPr>
          <p:cNvPr id="381" name="Line 8"/>
          <p:cNvSpPr/>
          <p:nvPr/>
        </p:nvSpPr>
        <p:spPr>
          <a:xfrm flipH="1" flipV="1">
            <a:off x="7758360" y="2613600"/>
            <a:ext cx="221040" cy="1383120"/>
          </a:xfrm>
          <a:prstGeom prst="line">
            <a:avLst/>
          </a:prstGeom>
          <a:ln w="36000">
            <a:solidFill>
              <a:srgbClr val="FF0000"/>
            </a:solidFill>
            <a:round/>
            <a:tailEnd type="stealth" w="med" len="med"/>
          </a:ln>
        </p:spPr>
      </p:sp>
      <p:sp>
        <p:nvSpPr>
          <p:cNvPr id="382" name="TextShape 9"/>
          <p:cNvSpPr txBox="1"/>
          <p:nvPr/>
        </p:nvSpPr>
        <p:spPr>
          <a:xfrm>
            <a:off x="5614200" y="5494680"/>
            <a:ext cx="1925280" cy="305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algn="ctr">
              <a:buNone/>
            </a:pPr>
            <a:r>
              <a:rPr lang="en-US" sz="2000" b="1" dirty="0">
                <a:solidFill>
                  <a:srgbClr val="FD930A"/>
                </a:solidFill>
                <a:latin typeface="Arial"/>
              </a:rPr>
              <a:t>Module Edge</a:t>
            </a:r>
            <a:endParaRPr dirty="0">
              <a:solidFill>
                <a:srgbClr val="FD930A"/>
              </a:solidFill>
            </a:endParaRPr>
          </a:p>
        </p:txBody>
      </p:sp>
      <p:sp>
        <p:nvSpPr>
          <p:cNvPr id="383" name="TextShape 10"/>
          <p:cNvSpPr txBox="1"/>
          <p:nvPr/>
        </p:nvSpPr>
        <p:spPr>
          <a:xfrm>
            <a:off x="7107840" y="4056120"/>
            <a:ext cx="1925280" cy="6102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algn="ctr">
              <a:buNone/>
            </a:pPr>
            <a:r>
              <a:rPr lang="en-US" sz="2000" b="1" dirty="0">
                <a:latin typeface="Arial"/>
              </a:rPr>
              <a:t>Last Sensor Pixel</a:t>
            </a:r>
            <a:endParaRPr dirty="0"/>
          </a:p>
        </p:txBody>
      </p:sp>
      <p:sp>
        <p:nvSpPr>
          <p:cNvPr id="384" name="TextShape 11"/>
          <p:cNvSpPr txBox="1"/>
          <p:nvPr/>
        </p:nvSpPr>
        <p:spPr>
          <a:xfrm>
            <a:off x="5784120" y="2638440"/>
            <a:ext cx="1925280" cy="6102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algn="ctr">
              <a:buNone/>
            </a:pPr>
            <a:r>
              <a:rPr lang="en-US" sz="2000" b="1" dirty="0">
                <a:latin typeface="Arial"/>
              </a:rPr>
              <a:t>Guard </a:t>
            </a:r>
            <a:endParaRPr dirty="0"/>
          </a:p>
          <a:p>
            <a:pPr algn="ctr">
              <a:buNone/>
            </a:pPr>
            <a:r>
              <a:rPr lang="en-US" sz="2000" b="1" dirty="0">
                <a:latin typeface="Arial"/>
              </a:rPr>
              <a:t>Rings</a:t>
            </a:r>
            <a:endParaRPr dirty="0"/>
          </a:p>
        </p:txBody>
      </p:sp>
      <p:sp>
        <p:nvSpPr>
          <p:cNvPr id="385" name="Line 12"/>
          <p:cNvSpPr/>
          <p:nvPr/>
        </p:nvSpPr>
        <p:spPr>
          <a:xfrm flipV="1">
            <a:off x="6319800" y="5075280"/>
            <a:ext cx="1507680" cy="345960"/>
          </a:xfrm>
          <a:prstGeom prst="line">
            <a:avLst/>
          </a:prstGeom>
          <a:ln w="36000">
            <a:solidFill>
              <a:srgbClr val="FF0000"/>
            </a:solidFill>
            <a:round/>
            <a:tailEnd type="stealth" w="med" len="med"/>
          </a:ln>
        </p:spPr>
      </p:sp>
      <p:sp>
        <p:nvSpPr>
          <p:cNvPr id="386" name="CustomShape 13"/>
          <p:cNvSpPr/>
          <p:nvPr/>
        </p:nvSpPr>
        <p:spPr>
          <a:xfrm>
            <a:off x="4280040" y="1742040"/>
            <a:ext cx="216000" cy="216000"/>
          </a:xfrm>
          <a:prstGeom prst="smileyFace">
            <a:avLst>
              <a:gd name="adj" fmla="val 17520"/>
            </a:avLst>
          </a:prstGeom>
          <a:solidFill>
            <a:srgbClr val="00FF00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  <p:extLst>
      <p:ext uri="{BB962C8B-B14F-4D97-AF65-F5344CB8AC3E}">
        <p14:creationId xmlns:p14="http://schemas.microsoft.com/office/powerpoint/2010/main" val="4222093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7F17373-7C45-4563-BAB1-D7F59A214E86}" type="slidenum">
              <a:rPr lang="en-GB" smtClean="0"/>
              <a:pPr>
                <a:defRPr/>
              </a:pPr>
              <a:t>54</a:t>
            </a:fld>
            <a:endParaRPr lang="en-GB"/>
          </a:p>
        </p:txBody>
      </p:sp>
      <p:sp>
        <p:nvSpPr>
          <p:cNvPr id="5" name="Line 4"/>
          <p:cNvSpPr>
            <a:spLocks noChangeShapeType="1"/>
          </p:cNvSpPr>
          <p:nvPr/>
        </p:nvSpPr>
        <p:spPr bwMode="auto">
          <a:xfrm>
            <a:off x="115888" y="6477000"/>
            <a:ext cx="8904287" cy="15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title"/>
          </p:nvPr>
        </p:nvSpPr>
        <p:spPr>
          <a:xfrm>
            <a:off x="1093788" y="541338"/>
            <a:ext cx="7283450" cy="481012"/>
          </a:xfrm>
        </p:spPr>
        <p:txBody>
          <a:bodyPr rIns="182880"/>
          <a:lstStyle/>
          <a:p>
            <a:pPr indent="0" eaLnBrk="1" hangingPunct="1">
              <a:defRPr/>
            </a:pPr>
            <a:r>
              <a:rPr lang="en-US" b="1" dirty="0" smtClean="0"/>
              <a:t>MCP + Delay Line Read Out (Surface Concept)</a:t>
            </a:r>
          </a:p>
        </p:txBody>
      </p:sp>
      <p:sp>
        <p:nvSpPr>
          <p:cNvPr id="7" name="Rectangle 9"/>
          <p:cNvSpPr txBox="1">
            <a:spLocks noChangeArrowheads="1"/>
          </p:cNvSpPr>
          <p:nvPr/>
        </p:nvSpPr>
        <p:spPr bwMode="auto">
          <a:xfrm>
            <a:off x="-60325" y="1052513"/>
            <a:ext cx="5568950" cy="515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0" rIns="182880" bIns="45720" numCol="1" anchor="t" anchorCtr="0" compatLnSpc="1">
            <a:prstTxWarp prst="textNoShape">
              <a:avLst/>
            </a:prstTxWarp>
          </a:bodyPr>
          <a:lstStyle>
            <a:lvl1pPr marL="298450" indent="-298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n"/>
              <a:defRPr sz="2400">
                <a:solidFill>
                  <a:schemeClr val="tx2"/>
                </a:solidFill>
                <a:latin typeface="+mn-lt"/>
                <a:ea typeface="+mn-ea"/>
                <a:cs typeface="ＭＳ Ｐゴシック" charset="-128"/>
              </a:defRPr>
            </a:lvl1pPr>
            <a:lvl2pPr marL="558800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400">
                <a:solidFill>
                  <a:schemeClr val="tx2"/>
                </a:solidFill>
                <a:latin typeface="+mn-lt"/>
                <a:ea typeface="+mn-ea"/>
              </a:defRPr>
            </a:lvl2pPr>
            <a:lvl3pPr marL="817563" indent="-2571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charset="2"/>
              <a:buChar char=""/>
              <a:defRPr sz="2400">
                <a:solidFill>
                  <a:schemeClr val="tx2"/>
                </a:solidFill>
                <a:latin typeface="+mn-lt"/>
                <a:ea typeface="+mn-ea"/>
              </a:defRPr>
            </a:lvl3pPr>
            <a:lvl4pPr marL="1077913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charset="2"/>
              <a:buChar char="§"/>
              <a:defRPr sz="2400">
                <a:solidFill>
                  <a:srgbClr val="100F2E"/>
                </a:solidFill>
                <a:latin typeface="+mn-lt"/>
                <a:ea typeface="+mn-ea"/>
              </a:defRPr>
            </a:lvl4pPr>
            <a:lvl5pPr marL="1312863" indent="-223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5pPr>
            <a:lvl6pPr marL="17700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6pPr>
            <a:lvl7pPr marL="22272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7pPr>
            <a:lvl8pPr marL="26844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8pPr>
            <a:lvl9pPr marL="31416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9pPr>
          </a:lstStyle>
          <a:p>
            <a:pPr eaLnBrk="1" hangingPunct="1">
              <a:defRPr/>
            </a:pPr>
            <a:r>
              <a:rPr lang="en-US" sz="2000" smtClean="0"/>
              <a:t>Array of 128 parallel delay lines, at a dis-tance of 156 μm to cover the active area of 50 x 20 mm</a:t>
            </a:r>
            <a:r>
              <a:rPr lang="en-US" sz="2000" baseline="30000" smtClean="0"/>
              <a:t>2</a:t>
            </a:r>
            <a:r>
              <a:rPr lang="en-US" sz="2000" smtClean="0"/>
              <a:t>.</a:t>
            </a:r>
          </a:p>
          <a:p>
            <a:pPr eaLnBrk="1" hangingPunct="1">
              <a:defRPr/>
            </a:pPr>
            <a:r>
              <a:rPr lang="en-US" sz="2000" smtClean="0"/>
              <a:t>Each DLD can acquire 1 to 2 photons per pulse, 2 of coming at a distance on the DLD of more than 5 mm (in the 50 mm direction)</a:t>
            </a:r>
          </a:p>
          <a:p>
            <a:pPr eaLnBrk="1" hangingPunct="1">
              <a:defRPr/>
            </a:pPr>
            <a:r>
              <a:rPr lang="en-US" sz="2000" smtClean="0"/>
              <a:t>Expected # of photons per 10</a:t>
            </a:r>
            <a:r>
              <a:rPr lang="en-US" sz="2100" baseline="32000" smtClean="0"/>
              <a:t>12</a:t>
            </a:r>
            <a:r>
              <a:rPr lang="en-US" sz="2000" smtClean="0"/>
              <a:t> ph/pulse</a:t>
            </a:r>
          </a:p>
          <a:p>
            <a:pPr marL="269875" indent="0" algn="ctr" eaLnBrk="1" hangingPunct="1">
              <a:buFont typeface="Wingdings" charset="0"/>
              <a:buNone/>
              <a:defRPr/>
            </a:pPr>
            <a:r>
              <a:rPr lang="en-US" sz="2000" smtClean="0"/>
              <a:t>a few hundred</a:t>
            </a:r>
          </a:p>
          <a:p>
            <a:pPr eaLnBrk="1" hangingPunct="1">
              <a:defRPr/>
            </a:pPr>
            <a:r>
              <a:rPr lang="en-US" sz="2000" smtClean="0"/>
              <a:t>Resolution: 50 μm in the imaging direc-tion, 156 μm in the dispersive direction</a:t>
            </a:r>
          </a:p>
          <a:p>
            <a:pPr eaLnBrk="1" hangingPunct="1">
              <a:defRPr/>
            </a:pPr>
            <a:r>
              <a:rPr lang="en-US" sz="2000" smtClean="0">
                <a:ea typeface="ＭＳ Ｐゴシック" charset="0"/>
                <a:cs typeface="Arial" charset="0"/>
              </a:rPr>
              <a:t>Resolution in imaging direction can be im-proved by a factor 3 to 10 if charge shar-ing between DLD is used (reduced multi-hit capability)</a:t>
            </a:r>
          </a:p>
          <a:p>
            <a:pPr eaLnBrk="1" hangingPunct="1">
              <a:defRPr/>
            </a:pPr>
            <a:r>
              <a:rPr lang="en-US" sz="2000" smtClean="0">
                <a:ea typeface="ＭＳ Ｐゴシック" charset="0"/>
                <a:cs typeface="Arial" charset="0"/>
              </a:rPr>
              <a:t>Detector can run at 4.5 MHz</a:t>
            </a:r>
          </a:p>
          <a:p>
            <a:pPr eaLnBrk="1" hangingPunct="1">
              <a:defRPr/>
            </a:pPr>
            <a:endParaRPr lang="en-US" sz="2000" smtClean="0">
              <a:ea typeface="ＭＳ Ｐゴシック" charset="0"/>
              <a:cs typeface="Arial" charset="0"/>
            </a:endParaRPr>
          </a:p>
          <a:p>
            <a:pPr eaLnBrk="1" hangingPunct="1">
              <a:defRPr/>
            </a:pPr>
            <a:endParaRPr lang="en-US" sz="2000" dirty="0" smtClean="0"/>
          </a:p>
        </p:txBody>
      </p:sp>
      <p:pic>
        <p:nvPicPr>
          <p:cNvPr id="8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8475" y="1052513"/>
            <a:ext cx="3486150" cy="5329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Arrow Connector 8"/>
          <p:cNvCxnSpPr/>
          <p:nvPr/>
        </p:nvCxnSpPr>
        <p:spPr bwMode="auto">
          <a:xfrm flipH="1" flipV="1">
            <a:off x="6516688" y="3933825"/>
            <a:ext cx="1511300" cy="863600"/>
          </a:xfrm>
          <a:prstGeom prst="straightConnector1">
            <a:avLst/>
          </a:prstGeom>
          <a:solidFill>
            <a:schemeClr val="accent1"/>
          </a:solidFill>
          <a:ln w="47625" cap="flat" cmpd="sng" algn="ctr">
            <a:solidFill>
              <a:srgbClr val="FD930A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0" name="Straight Arrow Connector 9"/>
          <p:cNvCxnSpPr/>
          <p:nvPr/>
        </p:nvCxnSpPr>
        <p:spPr bwMode="auto">
          <a:xfrm flipV="1">
            <a:off x="6372225" y="4149725"/>
            <a:ext cx="2016125" cy="431800"/>
          </a:xfrm>
          <a:prstGeom prst="straightConnector1">
            <a:avLst/>
          </a:prstGeom>
          <a:solidFill>
            <a:schemeClr val="accent1"/>
          </a:solidFill>
          <a:ln w="47625" cap="flat" cmpd="sng" algn="ctr">
            <a:solidFill>
              <a:srgbClr val="FD930A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1" name="TextBox 10"/>
          <p:cNvSpPr txBox="1"/>
          <p:nvPr/>
        </p:nvSpPr>
        <p:spPr>
          <a:xfrm>
            <a:off x="5148064" y="3717032"/>
            <a:ext cx="492443" cy="2544425"/>
          </a:xfrm>
          <a:prstGeom prst="rect">
            <a:avLst/>
          </a:prstGeom>
          <a:noFill/>
        </p:spPr>
        <p:txBody>
          <a:bodyPr vert="vert270">
            <a:spAutoFit/>
          </a:bodyPr>
          <a:lstStyle/>
          <a:p>
            <a:pPr>
              <a:buNone/>
              <a:defRPr/>
            </a:pPr>
            <a:r>
              <a:rPr lang="en-US" sz="2000" b="1" dirty="0"/>
              <a:t>Delay Line Readout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508104" y="3501008"/>
            <a:ext cx="2168883" cy="338554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</p:spPr>
        <p:txBody>
          <a:bodyPr wrap="none">
            <a:spAutoFit/>
          </a:bodyPr>
          <a:lstStyle/>
          <a:p>
            <a:pPr>
              <a:buNone/>
              <a:defRPr/>
            </a:pPr>
            <a:r>
              <a:rPr lang="en-US" sz="1600" b="1" dirty="0">
                <a:solidFill>
                  <a:schemeClr val="tx1"/>
                </a:solidFill>
              </a:rPr>
              <a:t>Dispersive Direction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231685" y="1124744"/>
            <a:ext cx="492443" cy="2232248"/>
          </a:xfrm>
          <a:prstGeom prst="rect">
            <a:avLst/>
          </a:prstGeom>
          <a:noFill/>
        </p:spPr>
        <p:txBody>
          <a:bodyPr vert="vert270">
            <a:spAutoFit/>
          </a:bodyPr>
          <a:lstStyle/>
          <a:p>
            <a:pPr algn="ctr">
              <a:buNone/>
              <a:defRPr/>
            </a:pPr>
            <a:r>
              <a:rPr lang="en-US" sz="2000" b="1" dirty="0"/>
              <a:t>MCP Sensor</a:t>
            </a:r>
          </a:p>
        </p:txBody>
      </p:sp>
      <p:sp>
        <p:nvSpPr>
          <p:cNvPr id="14" name="TextBox 13"/>
          <p:cNvSpPr txBox="1"/>
          <p:nvPr/>
        </p:nvSpPr>
        <p:spPr>
          <a:xfrm rot="20880000">
            <a:off x="7589764" y="3786836"/>
            <a:ext cx="1484301" cy="276999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</p:spPr>
        <p:txBody>
          <a:bodyPr wrap="none">
            <a:spAutoFit/>
          </a:bodyPr>
          <a:lstStyle/>
          <a:p>
            <a:pPr>
              <a:buNone/>
              <a:defRPr/>
            </a:pPr>
            <a:r>
              <a:rPr lang="en-US" sz="1200" b="1" dirty="0">
                <a:solidFill>
                  <a:schemeClr val="bg1"/>
                </a:solidFill>
              </a:rPr>
              <a:t>Imaging</a:t>
            </a:r>
            <a:r>
              <a:rPr lang="en-US" sz="1200" b="1" dirty="0">
                <a:solidFill>
                  <a:srgbClr val="FF0000"/>
                </a:solidFill>
              </a:rPr>
              <a:t> </a:t>
            </a:r>
            <a:r>
              <a:rPr lang="en-US" sz="1200" b="1" dirty="0">
                <a:solidFill>
                  <a:schemeClr val="tx1"/>
                </a:solidFill>
              </a:rPr>
              <a:t>Direction</a:t>
            </a:r>
          </a:p>
        </p:txBody>
      </p:sp>
    </p:spTree>
    <p:extLst>
      <p:ext uri="{BB962C8B-B14F-4D97-AF65-F5344CB8AC3E}">
        <p14:creationId xmlns:p14="http://schemas.microsoft.com/office/powerpoint/2010/main" val="3371244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b="0" dirty="0" smtClean="0"/>
              <a:t>Laser Testing – Gain</a:t>
            </a:r>
            <a:endParaRPr lang="en-GB" sz="1600" b="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732" y="2658246"/>
            <a:ext cx="7819039" cy="34496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6" name="Group 15"/>
          <p:cNvGrpSpPr/>
          <p:nvPr/>
        </p:nvGrpSpPr>
        <p:grpSpPr>
          <a:xfrm>
            <a:off x="212185" y="4193869"/>
            <a:ext cx="2422040" cy="2292610"/>
            <a:chOff x="313785" y="3324562"/>
            <a:chExt cx="2422040" cy="2292610"/>
          </a:xfrm>
        </p:grpSpPr>
        <p:sp>
          <p:nvSpPr>
            <p:cNvPr id="5" name="TextBox 4"/>
            <p:cNvSpPr txBox="1"/>
            <p:nvPr/>
          </p:nvSpPr>
          <p:spPr>
            <a:xfrm>
              <a:off x="720213" y="5340173"/>
              <a:ext cx="20156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 smtClean="0"/>
                <a:t>Intensity (19uJ)</a:t>
              </a:r>
              <a:endParaRPr lang="en-GB" sz="1200" dirty="0"/>
            </a:p>
          </p:txBody>
        </p:sp>
        <p:sp>
          <p:nvSpPr>
            <p:cNvPr id="15" name="TextBox 14"/>
            <p:cNvSpPr txBox="1"/>
            <p:nvPr/>
          </p:nvSpPr>
          <p:spPr>
            <a:xfrm rot="16200000">
              <a:off x="-555521" y="4193868"/>
              <a:ext cx="20156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 smtClean="0"/>
                <a:t>ADUs</a:t>
              </a:r>
              <a:endParaRPr lang="en-GB" sz="1200" dirty="0"/>
            </a:p>
          </p:txBody>
        </p:sp>
        <p:cxnSp>
          <p:nvCxnSpPr>
            <p:cNvPr id="13" name="Straight Arrow Connector 12"/>
            <p:cNvCxnSpPr/>
            <p:nvPr/>
          </p:nvCxnSpPr>
          <p:spPr bwMode="auto">
            <a:xfrm flipV="1">
              <a:off x="590785" y="4640826"/>
              <a:ext cx="0" cy="837846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8" name="Straight Arrow Connector 17"/>
            <p:cNvCxnSpPr/>
            <p:nvPr/>
          </p:nvCxnSpPr>
          <p:spPr bwMode="auto">
            <a:xfrm>
              <a:off x="452285" y="5340174"/>
              <a:ext cx="1085615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22" name="Group 21"/>
          <p:cNvGrpSpPr/>
          <p:nvPr/>
        </p:nvGrpSpPr>
        <p:grpSpPr>
          <a:xfrm>
            <a:off x="6023457" y="597440"/>
            <a:ext cx="2529314" cy="1840960"/>
            <a:chOff x="6023457" y="597440"/>
            <a:chExt cx="2529314" cy="1840960"/>
          </a:xfrm>
        </p:grpSpPr>
        <p:pic>
          <p:nvPicPr>
            <p:cNvPr id="4099" name="Picture 3" descr="\\te9files.te.rl.ac.uk\projects\XFELdocs\WP7_Calibration_and_Characterization\CLF Results\Dec 2014\ScreenShots\Beam Position.pn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2260" t="6604" r="13410" b="64328"/>
            <a:stretch/>
          </p:blipFill>
          <p:spPr bwMode="auto">
            <a:xfrm>
              <a:off x="6023457" y="597440"/>
              <a:ext cx="2529314" cy="18409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" name="TextBox 16"/>
            <p:cNvSpPr txBox="1"/>
            <p:nvPr/>
          </p:nvSpPr>
          <p:spPr>
            <a:xfrm>
              <a:off x="6607970" y="1712119"/>
              <a:ext cx="150019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900" b="1" dirty="0" smtClean="0"/>
                <a:t>1</a:t>
              </a:r>
              <a:endParaRPr lang="en-GB" sz="900" b="1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877053" y="1709588"/>
              <a:ext cx="150019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900" b="1" dirty="0" smtClean="0"/>
                <a:t>2</a:t>
              </a:r>
              <a:endParaRPr lang="en-GB" sz="900" b="1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7160434" y="1709588"/>
              <a:ext cx="150019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900" b="1" dirty="0" smtClean="0"/>
                <a:t>3</a:t>
              </a:r>
              <a:endParaRPr lang="en-GB" sz="900" b="1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7158084" y="1440507"/>
              <a:ext cx="150019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900" b="1" dirty="0" smtClean="0"/>
                <a:t>4</a:t>
              </a:r>
              <a:endParaRPr lang="en-GB" sz="900" b="1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7153414" y="1173807"/>
              <a:ext cx="150019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900" b="1" dirty="0" smtClean="0"/>
                <a:t>5</a:t>
              </a:r>
              <a:endParaRPr lang="en-GB" sz="900" b="1" dirty="0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489185" y="2163097"/>
            <a:ext cx="53216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Pixel 1 – Output for all gain stages and front end gain modes</a:t>
            </a:r>
            <a:endParaRPr lang="en-GB" sz="1400" dirty="0"/>
          </a:p>
        </p:txBody>
      </p:sp>
      <p:sp>
        <p:nvSpPr>
          <p:cNvPr id="21" name="TextBox 20"/>
          <p:cNvSpPr txBox="1"/>
          <p:nvPr/>
        </p:nvSpPr>
        <p:spPr>
          <a:xfrm>
            <a:off x="828763" y="1260923"/>
            <a:ext cx="482023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LPD operating with 100MHz master clock</a:t>
            </a:r>
          </a:p>
          <a:p>
            <a:r>
              <a:rPr lang="en-GB" sz="1400" dirty="0" smtClean="0"/>
              <a:t>ASIC amplifier current = Default</a:t>
            </a:r>
          </a:p>
          <a:p>
            <a:r>
              <a:rPr lang="en-GB" sz="1400" dirty="0" smtClean="0"/>
              <a:t>Number of trains per point = 50</a:t>
            </a:r>
          </a:p>
        </p:txBody>
      </p:sp>
    </p:spTree>
    <p:extLst>
      <p:ext uri="{BB962C8B-B14F-4D97-AF65-F5344CB8AC3E}">
        <p14:creationId xmlns:p14="http://schemas.microsoft.com/office/powerpoint/2010/main" val="533571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6F024603-50EC-45A7-88E9-780BAF159FCE}" type="slidenum">
              <a:rPr lang="en-GB" sz="1000">
                <a:solidFill>
                  <a:schemeClr val="bg1"/>
                </a:solidFill>
              </a:rPr>
              <a:pPr/>
              <a:t>56</a:t>
            </a:fld>
            <a:endParaRPr lang="en-GB" sz="100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116" y="533400"/>
            <a:ext cx="8102600" cy="579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4255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7F17373-7C45-4563-BAB1-D7F59A214E86}" type="slidenum">
              <a:rPr lang="en-GB" smtClean="0"/>
              <a:pPr>
                <a:defRPr/>
              </a:pPr>
              <a:t>57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502225"/>
            <a:ext cx="8977745" cy="5948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5435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en-US"/>
              <a:t> European XFEL TC Meeting</a:t>
            </a:r>
          </a:p>
        </p:txBody>
      </p:sp>
      <p:sp>
        <p:nvSpPr>
          <p:cNvPr id="9" name="Date Placeholder 4"/>
          <p:cNvSpPr>
            <a:spLocks noGrp="1"/>
          </p:cNvSpPr>
          <p:nvPr>
            <p:ph type="dt" idx="4294967295"/>
          </p:nvPr>
        </p:nvSpPr>
        <p:spPr>
          <a:xfrm>
            <a:off x="112713" y="6443663"/>
            <a:ext cx="1984375" cy="338137"/>
          </a:xfrm>
          <a:prstGeom prst="rect">
            <a:avLst/>
          </a:prstGeom>
        </p:spPr>
        <p:txBody>
          <a:bodyPr/>
          <a:lstStyle/>
          <a:p>
            <a:r>
              <a:rPr lang="en-US"/>
              <a:t>March, 19th 2014</a:t>
            </a:r>
          </a:p>
        </p:txBody>
      </p:sp>
      <p:sp>
        <p:nvSpPr>
          <p:cNvPr id="22529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1089025" y="490538"/>
            <a:ext cx="7283450" cy="528637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/>
              <a:t>Radiation Tolerance – Sensor/ASIC</a:t>
            </a:r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111125" y="1104900"/>
            <a:ext cx="4367213" cy="4295775"/>
          </a:xfrm>
          <a:ln>
            <a:noFill/>
          </a:ln>
          <a:extLst>
            <a:ext uri="{91240B29-F687-4f45-9708-019B960494DF}">
              <a14:hiddenLine xmlns:a14="http://schemas.microsoft.com/office/drawing/2010/main" xmlns="" w="54000" cap="flat">
                <a:solidFill>
                  <a:srgbClr val="FF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pPr marL="296863" indent="-296863">
              <a:buClr>
                <a:srgbClr val="FD930A"/>
              </a:buClr>
              <a:buSzPct val="80000"/>
              <a:buFont typeface="Wingdings" charset="0"/>
              <a:buChar char="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000"/>
              <a:t>1 MGy entrance dose agreed with XFEL </a:t>
            </a:r>
          </a:p>
          <a:p>
            <a:pPr marL="296863" indent="-296863">
              <a:buClr>
                <a:srgbClr val="FD930A"/>
              </a:buClr>
              <a:buSzPct val="80000"/>
              <a:buFont typeface="Wingdings" charset="0"/>
              <a:buChar char="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000"/>
              <a:t>ASIC circuit blocks proven to be radiation tolerant up to 5 MGy @ 12keV with first generation sensors</a:t>
            </a:r>
          </a:p>
          <a:p>
            <a:pPr marL="296863" indent="-296863">
              <a:buClr>
                <a:srgbClr val="FD930A"/>
              </a:buClr>
              <a:buSzPct val="80000"/>
              <a:buFont typeface="Wingdings" charset="0"/>
              <a:buChar char="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000"/>
              <a:t>Exposed to 0.6 MGy entrance dose on X-ray set, 0.4 MGy dose at pixel contacts.</a:t>
            </a:r>
          </a:p>
          <a:p>
            <a:pPr marL="557213" lvl="1" indent="-258763">
              <a:buClr>
                <a:srgbClr val="261748"/>
              </a:buClr>
              <a:buFont typeface="Wingdings" charset="0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000"/>
              <a:t>Equivalent to 986% 12keV XFEL requirement </a:t>
            </a:r>
          </a:p>
          <a:p>
            <a:pPr marL="557213" lvl="1" indent="-258763">
              <a:buClr>
                <a:srgbClr val="261748"/>
              </a:buClr>
              <a:buFont typeface="Wingdings" charset="0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000"/>
              <a:t>83% 20keV XFEL requirement</a:t>
            </a:r>
          </a:p>
          <a:p>
            <a:pPr marL="0" indent="0">
              <a:buClrTx/>
              <a:buSzTx/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2000"/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4478338" y="6226175"/>
            <a:ext cx="4537075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36000" cap="flat">
                <a:solidFill>
                  <a:srgbClr val="999999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2000" tIns="46584" rIns="72000" bIns="360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261748"/>
                </a:solidFill>
                <a:latin typeface="Times New Roman" charset="0"/>
                <a:ea typeface="ＭＳ Ｐゴシック" charset="0"/>
                <a:cs typeface="Tahoma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261748"/>
                </a:solidFill>
                <a:latin typeface="Times New Roman" charset="0"/>
                <a:ea typeface="ＭＳ Ｐゴシック" charset="0"/>
                <a:cs typeface="Tahoma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261748"/>
                </a:solidFill>
                <a:latin typeface="Times New Roman" charset="0"/>
                <a:ea typeface="ＭＳ Ｐゴシック" charset="0"/>
                <a:cs typeface="Tahoma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261748"/>
                </a:solidFill>
                <a:latin typeface="Times New Roman" charset="0"/>
                <a:ea typeface="ＭＳ Ｐゴシック" charset="0"/>
                <a:cs typeface="Tahoma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261748"/>
                </a:solidFill>
                <a:latin typeface="Times New Roman" charset="0"/>
                <a:ea typeface="ＭＳ Ｐゴシック" charset="0"/>
                <a:cs typeface="Tahoma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261748"/>
                </a:solidFill>
                <a:latin typeface="Times New Roman" charset="0"/>
                <a:ea typeface="ＭＳ Ｐゴシック" charset="0"/>
                <a:cs typeface="Tahoma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261748"/>
                </a:solidFill>
                <a:latin typeface="Times New Roman" charset="0"/>
                <a:ea typeface="ＭＳ Ｐゴシック" charset="0"/>
                <a:cs typeface="Tahoma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261748"/>
                </a:solidFill>
                <a:latin typeface="Times New Roman" charset="0"/>
                <a:ea typeface="ＭＳ Ｐゴシック" charset="0"/>
                <a:cs typeface="Tahoma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261748"/>
                </a:solidFill>
                <a:latin typeface="Times New Roman" charset="0"/>
                <a:ea typeface="ＭＳ Ｐゴシック" charset="0"/>
                <a:cs typeface="Tahoma" charset="0"/>
              </a:defRPr>
            </a:lvl9pPr>
          </a:lstStyle>
          <a:p>
            <a:pPr algn="r">
              <a:lnSpc>
                <a:spcPct val="93000"/>
              </a:lnSpc>
              <a:spcBef>
                <a:spcPts val="288"/>
              </a:spcBef>
              <a:spcAft>
                <a:spcPts val="288"/>
              </a:spcAft>
            </a:pPr>
            <a:r>
              <a:rPr lang="en-US" sz="1200">
                <a:solidFill>
                  <a:srgbClr val="000000"/>
                </a:solidFill>
                <a:latin typeface="Arial" charset="0"/>
                <a:cs typeface="Arial Unicode MS" charset="0"/>
              </a:rPr>
              <a:t>M. Hart, presentation at the 15</a:t>
            </a:r>
            <a:r>
              <a:rPr lang="en-US" sz="1200" baseline="33000">
                <a:solidFill>
                  <a:srgbClr val="000000"/>
                </a:solidFill>
                <a:latin typeface="Arial" charset="0"/>
                <a:cs typeface="Arial Unicode MS" charset="0"/>
              </a:rPr>
              <a:t>th</a:t>
            </a:r>
            <a:r>
              <a:rPr lang="en-US" sz="1200">
                <a:solidFill>
                  <a:srgbClr val="000000"/>
                </a:solidFill>
                <a:latin typeface="Arial" charset="0"/>
                <a:cs typeface="Arial Unicode MS" charset="0"/>
              </a:rPr>
              <a:t> DAC meeting 2013</a:t>
            </a:r>
          </a:p>
        </p:txBody>
      </p:sp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2963" y="1154113"/>
            <a:ext cx="4362450" cy="267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25" y="5213350"/>
            <a:ext cx="8904288" cy="1249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22534" name="Text Box 6"/>
          <p:cNvSpPr txBox="1">
            <a:spLocks noChangeArrowheads="1"/>
          </p:cNvSpPr>
          <p:nvPr/>
        </p:nvSpPr>
        <p:spPr bwMode="auto">
          <a:xfrm>
            <a:off x="4478338" y="3876675"/>
            <a:ext cx="4541837" cy="1328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54000" cap="flat">
                <a:solidFill>
                  <a:srgbClr val="FF000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2000" tIns="36000" rIns="72000" bIns="36000"/>
          <a:lstStyle>
            <a:lvl1pPr marL="296863" indent="-296863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261748"/>
                </a:solidFill>
                <a:latin typeface="Times New Roman" charset="0"/>
                <a:ea typeface="ＭＳ Ｐゴシック" charset="0"/>
                <a:cs typeface="Tahoma" charset="0"/>
              </a:defRPr>
            </a:lvl1pPr>
            <a:lvl2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261748"/>
                </a:solidFill>
                <a:latin typeface="Times New Roman" charset="0"/>
                <a:ea typeface="ＭＳ Ｐゴシック" charset="0"/>
                <a:cs typeface="Tahoma" charset="0"/>
              </a:defRPr>
            </a:lvl2pPr>
            <a:lvl3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261748"/>
                </a:solidFill>
                <a:latin typeface="Times New Roman" charset="0"/>
                <a:ea typeface="ＭＳ Ｐゴシック" charset="0"/>
                <a:cs typeface="Tahoma" charset="0"/>
              </a:defRPr>
            </a:lvl3pPr>
            <a:lvl4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261748"/>
                </a:solidFill>
                <a:latin typeface="Times New Roman" charset="0"/>
                <a:ea typeface="ＭＳ Ｐゴシック" charset="0"/>
                <a:cs typeface="Tahoma" charset="0"/>
              </a:defRPr>
            </a:lvl4pPr>
            <a:lvl5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261748"/>
                </a:solidFill>
                <a:latin typeface="Times New Roman" charset="0"/>
                <a:ea typeface="ＭＳ Ｐゴシック" charset="0"/>
                <a:cs typeface="Tahoma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261748"/>
                </a:solidFill>
                <a:latin typeface="Times New Roman" charset="0"/>
                <a:ea typeface="ＭＳ Ｐゴシック" charset="0"/>
                <a:cs typeface="Tahoma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261748"/>
                </a:solidFill>
                <a:latin typeface="Times New Roman" charset="0"/>
                <a:ea typeface="ＭＳ Ｐゴシック" charset="0"/>
                <a:cs typeface="Tahoma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261748"/>
                </a:solidFill>
                <a:latin typeface="Times New Roman" charset="0"/>
                <a:ea typeface="ＭＳ Ｐゴシック" charset="0"/>
                <a:cs typeface="Tahoma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261748"/>
                </a:solidFill>
                <a:latin typeface="Times New Roman" charset="0"/>
                <a:ea typeface="ＭＳ Ｐゴシック" charset="0"/>
                <a:cs typeface="Tahoma" charset="0"/>
              </a:defRPr>
            </a:lvl9pPr>
          </a:lstStyle>
          <a:p>
            <a:pPr>
              <a:spcBef>
                <a:spcPts val="288"/>
              </a:spcBef>
              <a:buClr>
                <a:srgbClr val="FD930A"/>
              </a:buClr>
              <a:buSzPct val="80000"/>
              <a:buFont typeface="Wingdings" charset="0"/>
              <a:buChar char=""/>
            </a:pPr>
            <a:r>
              <a:rPr lang="en-US" sz="2000">
                <a:solidFill>
                  <a:srgbClr val="000000"/>
                </a:solidFill>
                <a:latin typeface="Arial" charset="0"/>
                <a:cs typeface="ＭＳ Ｐゴシック" charset="0"/>
              </a:rPr>
              <a:t>Extrapolated to 1 MGy →  leakage current is 0.8 photons @ 12keV </a:t>
            </a:r>
          </a:p>
          <a:p>
            <a:pPr>
              <a:spcBef>
                <a:spcPts val="288"/>
              </a:spcBef>
              <a:buClr>
                <a:srgbClr val="FD930A"/>
              </a:buClr>
              <a:buSzPct val="80000"/>
              <a:buFont typeface="Wingdings" charset="0"/>
              <a:buChar char=""/>
            </a:pPr>
            <a:r>
              <a:rPr lang="en-US" sz="2000">
                <a:solidFill>
                  <a:srgbClr val="000000"/>
                </a:solidFill>
                <a:latin typeface="Arial" charset="0"/>
                <a:cs typeface="ＭＳ Ｐゴシック" charset="0"/>
              </a:rPr>
              <a:t>Observed effect can be corrected for by re-calibration</a:t>
            </a:r>
          </a:p>
        </p:txBody>
      </p:sp>
    </p:spTree>
    <p:extLst>
      <p:ext uri="{BB962C8B-B14F-4D97-AF65-F5344CB8AC3E}">
        <p14:creationId xmlns:p14="http://schemas.microsoft.com/office/powerpoint/2010/main" val="129467220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7F17373-7C45-4563-BAB1-D7F59A214E86}" type="slidenum">
              <a:rPr lang="en-GB" smtClean="0"/>
              <a:pPr>
                <a:defRPr/>
              </a:pPr>
              <a:t>59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600" y="469900"/>
            <a:ext cx="8938517" cy="5907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3020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Untitled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940" y="1103438"/>
            <a:ext cx="6053328" cy="418795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SPB/SFX-I: 2D Single Particle Imaging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FDF152-CCDD-45D2-A883-C8FA0039B151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84362" y="6140039"/>
            <a:ext cx="48312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200" dirty="0" smtClean="0"/>
              <a:t>After </a:t>
            </a:r>
            <a:r>
              <a:rPr lang="en-US" sz="1200" dirty="0" err="1" smtClean="0"/>
              <a:t>Andreasson</a:t>
            </a:r>
            <a:r>
              <a:rPr lang="en-US" sz="1200" dirty="0" smtClean="0"/>
              <a:t>, J. </a:t>
            </a:r>
            <a:r>
              <a:rPr lang="en-US" sz="1200" i="1" dirty="0" smtClean="0"/>
              <a:t>et </a:t>
            </a:r>
            <a:r>
              <a:rPr lang="en-US" sz="1200" i="1" dirty="0"/>
              <a:t>al</a:t>
            </a:r>
            <a:r>
              <a:rPr lang="en-US" sz="1200" i="1" dirty="0" smtClean="0"/>
              <a:t>., </a:t>
            </a:r>
            <a:r>
              <a:rPr lang="en-US" sz="1200" i="1" dirty="0"/>
              <a:t>Optics Express,</a:t>
            </a:r>
            <a:r>
              <a:rPr lang="en-US" sz="1200" dirty="0"/>
              <a:t> </a:t>
            </a:r>
            <a:r>
              <a:rPr lang="en-US" sz="1200" i="1" dirty="0"/>
              <a:t>22</a:t>
            </a:r>
            <a:r>
              <a:rPr lang="en-US" sz="1200" dirty="0"/>
              <a:t>(3), 2497-</a:t>
            </a:r>
            <a:r>
              <a:rPr lang="en-US" sz="1200" dirty="0" smtClean="0"/>
              <a:t>2510 (2014)</a:t>
            </a:r>
            <a:endParaRPr lang="en-US" sz="1200" dirty="0"/>
          </a:p>
        </p:txBody>
      </p:sp>
      <p:sp>
        <p:nvSpPr>
          <p:cNvPr id="13" name="TextBox 12"/>
          <p:cNvSpPr txBox="1"/>
          <p:nvPr/>
        </p:nvSpPr>
        <p:spPr>
          <a:xfrm rot="660000">
            <a:off x="3662540" y="1248390"/>
            <a:ext cx="23766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600" b="1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2D Imaging Detector</a:t>
            </a:r>
          </a:p>
        </p:txBody>
      </p:sp>
      <p:sp>
        <p:nvSpPr>
          <p:cNvPr id="14" name="TextBox 13"/>
          <p:cNvSpPr txBox="1"/>
          <p:nvPr/>
        </p:nvSpPr>
        <p:spPr>
          <a:xfrm rot="660000">
            <a:off x="3247175" y="4604179"/>
            <a:ext cx="169835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600" b="1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Sample re-catcher system</a:t>
            </a:r>
          </a:p>
        </p:txBody>
      </p:sp>
      <p:sp>
        <p:nvSpPr>
          <p:cNvPr id="15" name="TextBox 14"/>
          <p:cNvSpPr txBox="1"/>
          <p:nvPr/>
        </p:nvSpPr>
        <p:spPr>
          <a:xfrm rot="19740000">
            <a:off x="10945" y="4640786"/>
            <a:ext cx="13987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600" b="1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FEL Beam</a:t>
            </a:r>
          </a:p>
        </p:txBody>
      </p:sp>
      <p:sp>
        <p:nvSpPr>
          <p:cNvPr id="16" name="TextBox 15"/>
          <p:cNvSpPr txBox="1"/>
          <p:nvPr/>
        </p:nvSpPr>
        <p:spPr>
          <a:xfrm rot="660000">
            <a:off x="45573" y="2858302"/>
            <a:ext cx="18818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600" b="1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Aerosol Injector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090149" y="1880402"/>
            <a:ext cx="15112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600" b="1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Bragg Spots</a:t>
            </a:r>
          </a:p>
        </p:txBody>
      </p:sp>
      <p:cxnSp>
        <p:nvCxnSpPr>
          <p:cNvPr id="24" name="Straight Arrow Connector 23"/>
          <p:cNvCxnSpPr/>
          <p:nvPr/>
        </p:nvCxnSpPr>
        <p:spPr bwMode="auto">
          <a:xfrm flipH="1" flipV="1">
            <a:off x="2292726" y="4738596"/>
            <a:ext cx="755274" cy="670110"/>
          </a:xfrm>
          <a:prstGeom prst="straightConnector1">
            <a:avLst/>
          </a:prstGeom>
          <a:ln>
            <a:headEnd type="none" w="med" len="med"/>
            <a:tailEnd type="stealth" w="lg" len="lg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4" name="Rectangle 15"/>
          <p:cNvSpPr txBox="1">
            <a:spLocks noChangeAspect="1" noChangeArrowheads="1"/>
          </p:cNvSpPr>
          <p:nvPr/>
        </p:nvSpPr>
        <p:spPr bwMode="auto">
          <a:xfrm>
            <a:off x="5445189" y="4215243"/>
            <a:ext cx="3562495" cy="2222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0" rIns="91440" bIns="45720" numCol="1" anchor="t" anchorCtr="0" compatLnSpc="1">
            <a:prstTxWarp prst="textNoShape">
              <a:avLst/>
            </a:prstTxWarp>
          </a:bodyPr>
          <a:lstStyle>
            <a:lvl1pPr marL="298450" indent="-298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n"/>
              <a:defRPr sz="2400">
                <a:solidFill>
                  <a:schemeClr val="tx2"/>
                </a:solidFill>
                <a:latin typeface="+mn-lt"/>
                <a:ea typeface="+mn-ea"/>
                <a:cs typeface="ＭＳ Ｐゴシック" charset="-128"/>
              </a:defRPr>
            </a:lvl1pPr>
            <a:lvl2pPr marL="558800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400">
                <a:solidFill>
                  <a:schemeClr val="tx2"/>
                </a:solidFill>
                <a:latin typeface="+mn-lt"/>
                <a:ea typeface="+mn-ea"/>
              </a:defRPr>
            </a:lvl2pPr>
            <a:lvl3pPr marL="817563" indent="-2571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charset="2"/>
              <a:buChar char=""/>
              <a:defRPr sz="2400">
                <a:solidFill>
                  <a:schemeClr val="tx2"/>
                </a:solidFill>
                <a:latin typeface="+mn-lt"/>
                <a:ea typeface="+mn-ea"/>
              </a:defRPr>
            </a:lvl3pPr>
            <a:lvl4pPr marL="1077913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charset="2"/>
              <a:buChar char="§"/>
              <a:defRPr sz="2400">
                <a:solidFill>
                  <a:srgbClr val="100F2E"/>
                </a:solidFill>
                <a:latin typeface="+mn-lt"/>
                <a:ea typeface="+mn-ea"/>
              </a:defRPr>
            </a:lvl4pPr>
            <a:lvl5pPr marL="1312863" indent="-223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5pPr>
            <a:lvl6pPr marL="17700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6pPr>
            <a:lvl7pPr marL="22272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7pPr>
            <a:lvl8pPr marL="26844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8pPr>
            <a:lvl9pPr marL="31416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9pPr>
          </a:lstStyle>
          <a:p>
            <a:pPr marL="0" lvl="1" indent="0">
              <a:buClr>
                <a:schemeClr val="accent2"/>
              </a:buClr>
              <a:buSzPct val="100000"/>
              <a:buNone/>
            </a:pPr>
            <a:r>
              <a:rPr lang="en-US" sz="1800" b="1" dirty="0" smtClean="0">
                <a:solidFill>
                  <a:srgbClr val="FD930A"/>
                </a:solidFill>
                <a:latin typeface="+mj-lt"/>
                <a:sym typeface="Wingdings" charset="0"/>
              </a:rPr>
              <a:t>Experiment Parameters</a:t>
            </a:r>
            <a:endParaRPr lang="en-GB" sz="1800" b="1" dirty="0">
              <a:solidFill>
                <a:schemeClr val="tx1">
                  <a:lumMod val="90000"/>
                  <a:lumOff val="10000"/>
                </a:schemeClr>
              </a:solidFill>
              <a:latin typeface="+mj-lt"/>
              <a:ea typeface="ＭＳ Ｐゴシック" charset="0"/>
              <a:sym typeface="Wingdings" charset="0"/>
            </a:endParaRPr>
          </a:p>
          <a:p>
            <a:pPr marL="0" lvl="1" indent="0">
              <a:buClr>
                <a:schemeClr val="accent2"/>
              </a:buClr>
              <a:buSzPct val="100000"/>
              <a:buNone/>
            </a:pPr>
            <a:r>
              <a:rPr lang="en-GB" sz="1500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Photon Energy Range   </a:t>
            </a:r>
            <a:r>
              <a:rPr lang="en-GB" sz="15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≈ 3 – 6  keV</a:t>
            </a:r>
            <a:endParaRPr lang="en-GB" sz="1500" b="1" dirty="0" smtClean="0">
              <a:solidFill>
                <a:schemeClr val="tx1">
                  <a:lumMod val="90000"/>
                  <a:lumOff val="10000"/>
                </a:schemeClr>
              </a:solidFill>
              <a:latin typeface="Arial" charset="0"/>
              <a:ea typeface="ＭＳ Ｐゴシック" charset="0"/>
              <a:sym typeface="Wingdings" charset="0"/>
            </a:endParaRPr>
          </a:p>
          <a:p>
            <a:pPr marL="0" lvl="1" indent="0">
              <a:buClr>
                <a:schemeClr val="accent2"/>
              </a:buClr>
              <a:buSzPct val="100000"/>
              <a:buNone/>
            </a:pPr>
            <a:r>
              <a:rPr lang="en-GB" sz="1500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Sample Size</a:t>
            </a:r>
            <a:r>
              <a:rPr lang="en-GB" sz="15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 </a:t>
            </a:r>
            <a:r>
              <a:rPr lang="en-GB" sz="1500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                     </a:t>
            </a:r>
            <a:r>
              <a:rPr lang="en-GB" sz="15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0.1 – 4 μm</a:t>
            </a:r>
          </a:p>
          <a:p>
            <a:pPr marL="0" lvl="1" indent="0">
              <a:buClr>
                <a:schemeClr val="accent2"/>
              </a:buClr>
              <a:buSzPct val="100000"/>
              <a:buNone/>
            </a:pPr>
            <a:r>
              <a:rPr lang="en-GB" sz="1500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Desired max. Resolution	  </a:t>
            </a:r>
            <a:r>
              <a:rPr lang="en-GB" sz="15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2 </a:t>
            </a:r>
            <a:r>
              <a:rPr lang="en-GB" sz="1500" dirty="0" err="1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Å</a:t>
            </a:r>
            <a:endParaRPr lang="en-GB" sz="1500" dirty="0" smtClean="0">
              <a:solidFill>
                <a:schemeClr val="tx1">
                  <a:lumMod val="90000"/>
                  <a:lumOff val="10000"/>
                </a:schemeClr>
              </a:solidFill>
              <a:latin typeface="Arial" charset="0"/>
              <a:ea typeface="ＭＳ Ｐゴシック" charset="0"/>
              <a:sym typeface="Wingdings" charset="0"/>
            </a:endParaRPr>
          </a:p>
          <a:p>
            <a:pPr marL="0" lvl="1" indent="0">
              <a:buClr>
                <a:schemeClr val="accent2"/>
              </a:buClr>
              <a:buSzPct val="100000"/>
              <a:buNone/>
            </a:pPr>
            <a:r>
              <a:rPr lang="en-GB" sz="1500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Injection Method</a:t>
            </a:r>
            <a:r>
              <a:rPr lang="en-GB" sz="15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 </a:t>
            </a:r>
            <a:endParaRPr lang="en-GB" sz="1500" b="1" dirty="0" smtClean="0">
              <a:solidFill>
                <a:schemeClr val="tx1">
                  <a:lumMod val="90000"/>
                  <a:lumOff val="10000"/>
                </a:schemeClr>
              </a:solidFill>
              <a:latin typeface="Arial" charset="0"/>
              <a:ea typeface="ＭＳ Ｐゴシック" charset="0"/>
              <a:sym typeface="Wingdings" charset="0"/>
            </a:endParaRPr>
          </a:p>
          <a:p>
            <a:pPr marL="0" lvl="1" indent="0" algn="r">
              <a:buClr>
                <a:schemeClr val="accent2"/>
              </a:buClr>
              <a:buSzPct val="100000"/>
              <a:buNone/>
            </a:pPr>
            <a:r>
              <a:rPr lang="en-GB" sz="15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e.g. Aerosol Injector</a:t>
            </a:r>
          </a:p>
          <a:p>
            <a:pPr marL="0" lvl="1" indent="0">
              <a:buClr>
                <a:schemeClr val="accent2"/>
              </a:buClr>
              <a:buSzPct val="100000"/>
              <a:buNone/>
            </a:pPr>
            <a:r>
              <a:rPr lang="en-GB" sz="1500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Experimental Environment</a:t>
            </a:r>
          </a:p>
          <a:p>
            <a:pPr marL="0" lvl="1" indent="0" algn="r">
              <a:buClr>
                <a:schemeClr val="accent2"/>
              </a:buClr>
              <a:buSzPct val="100000"/>
              <a:buNone/>
            </a:pPr>
            <a:r>
              <a:rPr lang="en-GB" sz="15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Vacuum 10</a:t>
            </a:r>
            <a:r>
              <a:rPr lang="en-GB" sz="1500" baseline="300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-4</a:t>
            </a:r>
            <a:r>
              <a:rPr lang="en-GB" sz="15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 – 10</a:t>
            </a:r>
            <a:r>
              <a:rPr lang="en-GB" sz="1500" baseline="300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-6</a:t>
            </a:r>
            <a:r>
              <a:rPr lang="en-GB" sz="15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 mbar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406444" y="3828031"/>
            <a:ext cx="27375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None/>
            </a:pPr>
            <a:r>
              <a:rPr lang="en-US" sz="1000" dirty="0" err="1"/>
              <a:t>Ghigo</a:t>
            </a:r>
            <a:r>
              <a:rPr lang="en-US" sz="1000" dirty="0"/>
              <a:t> </a:t>
            </a:r>
            <a:r>
              <a:rPr lang="en-US" sz="1000" dirty="0" smtClean="0"/>
              <a:t>E </a:t>
            </a:r>
            <a:r>
              <a:rPr lang="en-US" sz="1000" i="1" dirty="0" smtClean="0"/>
              <a:t>et </a:t>
            </a:r>
            <a:r>
              <a:rPr lang="en-US" sz="1000" i="1" dirty="0"/>
              <a:t>al</a:t>
            </a:r>
            <a:r>
              <a:rPr lang="en-US" sz="1000" i="1" dirty="0" smtClean="0"/>
              <a:t>.</a:t>
            </a:r>
            <a:r>
              <a:rPr lang="en-US" sz="1000" dirty="0" smtClean="0"/>
              <a:t>. </a:t>
            </a:r>
            <a:r>
              <a:rPr lang="en-US" sz="1000" dirty="0" err="1"/>
              <a:t>PLoS</a:t>
            </a:r>
            <a:r>
              <a:rPr lang="en-US" sz="1000" dirty="0"/>
              <a:t> </a:t>
            </a:r>
            <a:r>
              <a:rPr lang="en-US" sz="1000" dirty="0" err="1"/>
              <a:t>Pathog</a:t>
            </a:r>
            <a:r>
              <a:rPr lang="en-US" sz="1000" dirty="0"/>
              <a:t> 4(6</a:t>
            </a:r>
            <a:r>
              <a:rPr lang="en-US" sz="1000" dirty="0" smtClean="0"/>
              <a:t>) </a:t>
            </a:r>
            <a:r>
              <a:rPr lang="en-US" sz="1000" dirty="0"/>
              <a:t>(2008) </a:t>
            </a:r>
            <a:r>
              <a:rPr lang="en-US" sz="1000" dirty="0" smtClean="0"/>
              <a:t> </a:t>
            </a:r>
            <a:endParaRPr lang="en-US" sz="1000" dirty="0"/>
          </a:p>
        </p:txBody>
      </p:sp>
      <p:sp>
        <p:nvSpPr>
          <p:cNvPr id="23" name="Rectangle 22"/>
          <p:cNvSpPr/>
          <p:nvPr/>
        </p:nvSpPr>
        <p:spPr>
          <a:xfrm>
            <a:off x="6146082" y="1008291"/>
            <a:ext cx="27895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US" sz="1800" b="1" dirty="0" smtClean="0">
                <a:solidFill>
                  <a:srgbClr val="FD930A"/>
                </a:solidFill>
              </a:rPr>
              <a:t>Mimivirus</a:t>
            </a:r>
            <a:endParaRPr lang="en-US" sz="1800" b="1" dirty="0">
              <a:solidFill>
                <a:srgbClr val="FD930A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87338" y="1386286"/>
            <a:ext cx="2262774" cy="2381382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2607695" y="5522160"/>
            <a:ext cx="17551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600" b="1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Sample (Virus)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93624" y="5271147"/>
            <a:ext cx="16983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600" b="1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Aerosol Beam</a:t>
            </a:r>
          </a:p>
        </p:txBody>
      </p:sp>
      <p:cxnSp>
        <p:nvCxnSpPr>
          <p:cNvPr id="32" name="Straight Arrow Connector 31"/>
          <p:cNvCxnSpPr>
            <a:stCxn id="29" idx="0"/>
          </p:cNvCxnSpPr>
          <p:nvPr/>
        </p:nvCxnSpPr>
        <p:spPr bwMode="auto">
          <a:xfrm flipV="1">
            <a:off x="1442802" y="4646706"/>
            <a:ext cx="394964" cy="624441"/>
          </a:xfrm>
          <a:prstGeom prst="straightConnector1">
            <a:avLst/>
          </a:prstGeom>
          <a:ln>
            <a:headEnd type="none" w="med" len="med"/>
            <a:tailEnd type="stealth" w="lg" len="lg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224118" y="1334391"/>
            <a:ext cx="15240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600" b="1" dirty="0" err="1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iToF</a:t>
            </a:r>
            <a:r>
              <a:rPr lang="en-US" sz="1600" b="1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 Spectrometer</a:t>
            </a:r>
          </a:p>
        </p:txBody>
      </p:sp>
      <p:pic>
        <p:nvPicPr>
          <p:cNvPr id="5" name="Picture 4" descr="Mimi-Virus.tiff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2292" y="1353634"/>
            <a:ext cx="4067538" cy="2473309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 bwMode="auto">
          <a:xfrm>
            <a:off x="8191587" y="1102962"/>
            <a:ext cx="1904826" cy="2723982"/>
          </a:xfrm>
          <a:prstGeom prst="rect">
            <a:avLst/>
          </a:prstGeom>
          <a:gradFill flip="none" rotWithShape="1">
            <a:gsLst>
              <a:gs pos="22000">
                <a:schemeClr val="bg1">
                  <a:alpha val="0"/>
                </a:schemeClr>
              </a:gs>
              <a:gs pos="100000">
                <a:schemeClr val="bg1"/>
              </a:gs>
              <a:gs pos="41000">
                <a:schemeClr val="bg1"/>
              </a:gs>
            </a:gsLst>
            <a:lin ang="0" scaled="1"/>
            <a:tileRect/>
          </a:gra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Font typeface="Wingdings" pitchFamily="2" charset="2"/>
              <a:buChar char="n"/>
              <a:tabLst/>
            </a:pPr>
            <a:endParaRPr kumimoji="0" lang="en-US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64456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4383" y="1621390"/>
            <a:ext cx="8735233" cy="4914801"/>
          </a:xfrm>
          <a:prstGeom prst="rect">
            <a:avLst/>
          </a:prstGeom>
          <a:ln>
            <a:noFill/>
          </a:ln>
          <a:effectLst>
            <a:softEdge rad="889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Facility Overview</a:t>
            </a:r>
            <a:endParaRPr lang="en-GB" dirty="0"/>
          </a:p>
        </p:txBody>
      </p:sp>
      <p:grpSp>
        <p:nvGrpSpPr>
          <p:cNvPr id="25" name="Group 24"/>
          <p:cNvGrpSpPr/>
          <p:nvPr/>
        </p:nvGrpSpPr>
        <p:grpSpPr>
          <a:xfrm>
            <a:off x="4155032" y="1095979"/>
            <a:ext cx="2348179" cy="2692149"/>
            <a:chOff x="3891692" y="1176444"/>
            <a:chExt cx="2348179" cy="2692149"/>
          </a:xfrm>
        </p:grpSpPr>
        <p:sp>
          <p:nvSpPr>
            <p:cNvPr id="20" name="Rectangle 19"/>
            <p:cNvSpPr/>
            <p:nvPr/>
          </p:nvSpPr>
          <p:spPr bwMode="auto">
            <a:xfrm>
              <a:off x="3891692" y="1176445"/>
              <a:ext cx="2348179" cy="2692148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268288" marR="0" indent="-268288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80000"/>
                <a:buFont typeface="Wingdings" pitchFamily="2" charset="2"/>
                <a:buChar char="n"/>
                <a:tabLst/>
              </a:pPr>
              <a:endPara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accent3"/>
                </a:solidFill>
                <a:effectLst/>
                <a:latin typeface="Arial" charset="0"/>
                <a:ea typeface="ＭＳ Ｐゴシック" pitchFamily="112" charset="-128"/>
              </a:endParaRPr>
            </a:p>
          </p:txBody>
        </p:sp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20900" y="1523316"/>
              <a:ext cx="1911314" cy="1273849"/>
            </a:xfrm>
            <a:prstGeom prst="rect">
              <a:avLst/>
            </a:prstGeom>
            <a:ln>
              <a:noFill/>
            </a:ln>
          </p:spPr>
        </p:pic>
        <p:sp>
          <p:nvSpPr>
            <p:cNvPr id="17" name="TextBox 16"/>
            <p:cNvSpPr txBox="1"/>
            <p:nvPr/>
          </p:nvSpPr>
          <p:spPr>
            <a:xfrm>
              <a:off x="4153371" y="1176444"/>
              <a:ext cx="184626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buNone/>
              </a:pPr>
              <a:r>
                <a:rPr lang="en-GB" sz="2000" dirty="0" err="1" smtClean="0"/>
                <a:t>Osdorfer</a:t>
              </a:r>
              <a:r>
                <a:rPr lang="en-GB" sz="2000" dirty="0" smtClean="0"/>
                <a:t> Born</a:t>
              </a:r>
              <a:endParaRPr lang="en-GB" sz="2000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902403" y="2837542"/>
              <a:ext cx="1996461" cy="10310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17475" lvl="0">
                <a:spcBef>
                  <a:spcPts val="600"/>
                </a:spcBef>
                <a:buClr>
                  <a:srgbClr val="FD930A"/>
                </a:buClr>
                <a:buSzPct val="80000"/>
                <a:buNone/>
              </a:pPr>
              <a:r>
                <a:rPr lang="en-GB" sz="1400" dirty="0" smtClean="0">
                  <a:solidFill>
                    <a:srgbClr val="000000"/>
                  </a:solidFill>
                </a:rPr>
                <a:t>Electron beam to photon </a:t>
              </a:r>
              <a:r>
                <a:rPr lang="en-GB" sz="1400" dirty="0" err="1" smtClean="0">
                  <a:solidFill>
                    <a:srgbClr val="000000"/>
                  </a:solidFill>
                </a:rPr>
                <a:t>beamlines</a:t>
              </a:r>
              <a:endParaRPr lang="en-GB" sz="1400" dirty="0" smtClean="0">
                <a:solidFill>
                  <a:srgbClr val="000000"/>
                </a:solidFill>
              </a:endParaRPr>
            </a:p>
            <a:p>
              <a:pPr marL="117475" lvl="0">
                <a:spcBef>
                  <a:spcPts val="600"/>
                </a:spcBef>
                <a:buClr>
                  <a:srgbClr val="FD930A"/>
                </a:buClr>
                <a:buSzPct val="80000"/>
                <a:buNone/>
              </a:pPr>
              <a:r>
                <a:rPr lang="en-GB" sz="1400" dirty="0" err="1" smtClean="0">
                  <a:solidFill>
                    <a:srgbClr val="000000"/>
                  </a:solidFill>
                </a:rPr>
                <a:t>Undulator</a:t>
              </a:r>
              <a:r>
                <a:rPr lang="en-GB" sz="1400" dirty="0" smtClean="0">
                  <a:solidFill>
                    <a:srgbClr val="000000"/>
                  </a:solidFill>
                </a:rPr>
                <a:t> systems begin</a:t>
              </a:r>
              <a:endParaRPr lang="en-GB" sz="1400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86341" y="1097152"/>
            <a:ext cx="2253406" cy="2685952"/>
            <a:chOff x="175241" y="1097152"/>
            <a:chExt cx="2253406" cy="2685952"/>
          </a:xfrm>
        </p:grpSpPr>
        <p:sp>
          <p:nvSpPr>
            <p:cNvPr id="23" name="Rectangle 22"/>
            <p:cNvSpPr/>
            <p:nvPr/>
          </p:nvSpPr>
          <p:spPr bwMode="auto">
            <a:xfrm>
              <a:off x="200641" y="1097152"/>
              <a:ext cx="2228006" cy="2685952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268288" marR="0" indent="-268288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80000"/>
                <a:buFont typeface="Wingdings" pitchFamily="2" charset="2"/>
                <a:buChar char="n"/>
                <a:tabLst/>
              </a:pPr>
              <a:endParaRPr kumimoji="0" lang="de-DE" sz="2000" b="0" i="0" u="none" strike="noStrike" cap="none" normalizeH="0" baseline="0" smtClean="0">
                <a:ln>
                  <a:noFill/>
                </a:ln>
                <a:solidFill>
                  <a:schemeClr val="accent3"/>
                </a:solidFill>
                <a:effectLst/>
                <a:latin typeface="Arial" charset="0"/>
                <a:ea typeface="ＭＳ Ｐゴシック" pitchFamily="112" charset="-128"/>
              </a:endParaRPr>
            </a:p>
          </p:txBody>
        </p:sp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9115" y="1458384"/>
              <a:ext cx="1845650" cy="1230086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473740" y="1102176"/>
              <a:ext cx="1676400" cy="4108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buNone/>
              </a:pPr>
              <a:r>
                <a:rPr lang="en-GB" sz="2000" dirty="0" err="1" smtClean="0"/>
                <a:t>Schenefeld</a:t>
              </a:r>
              <a:endParaRPr lang="en-GB" sz="2000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75241" y="2788259"/>
              <a:ext cx="1701313" cy="892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17475" lvl="0">
                <a:spcBef>
                  <a:spcPts val="600"/>
                </a:spcBef>
                <a:buClr>
                  <a:srgbClr val="FD930A"/>
                </a:buClr>
                <a:buSzPct val="80000"/>
                <a:buNone/>
              </a:pPr>
              <a:r>
                <a:rPr lang="en-GB" sz="1400" dirty="0" smtClean="0">
                  <a:solidFill>
                    <a:srgbClr val="000000"/>
                  </a:solidFill>
                </a:rPr>
                <a:t>Experiment hall</a:t>
              </a:r>
            </a:p>
            <a:p>
              <a:pPr marL="117475">
                <a:spcBef>
                  <a:spcPts val="600"/>
                </a:spcBef>
                <a:buClr>
                  <a:srgbClr val="FD930A"/>
                </a:buClr>
                <a:buSzPct val="80000"/>
                <a:buNone/>
              </a:pPr>
              <a:r>
                <a:rPr lang="en-GB" sz="1400" dirty="0" smtClean="0">
                  <a:solidFill>
                    <a:srgbClr val="000000"/>
                  </a:solidFill>
                </a:rPr>
                <a:t>Laboratories</a:t>
              </a:r>
            </a:p>
            <a:p>
              <a:pPr marL="117475" lvl="0">
                <a:spcBef>
                  <a:spcPts val="600"/>
                </a:spcBef>
                <a:buClr>
                  <a:srgbClr val="FD930A"/>
                </a:buClr>
                <a:buSzPct val="80000"/>
                <a:buNone/>
              </a:pPr>
              <a:r>
                <a:rPr lang="en-GB" sz="1400" dirty="0" smtClean="0">
                  <a:solidFill>
                    <a:srgbClr val="000000"/>
                  </a:solidFill>
                </a:rPr>
                <a:t>Offices </a:t>
              </a:r>
              <a:endParaRPr lang="en-GB" sz="1400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6677184" y="1100299"/>
            <a:ext cx="2344741" cy="2694179"/>
            <a:chOff x="6548409" y="1576739"/>
            <a:chExt cx="2344741" cy="2694179"/>
          </a:xfrm>
        </p:grpSpPr>
        <p:sp>
          <p:nvSpPr>
            <p:cNvPr id="3" name="Rectangle 2"/>
            <p:cNvSpPr/>
            <p:nvPr/>
          </p:nvSpPr>
          <p:spPr bwMode="auto">
            <a:xfrm>
              <a:off x="6561734" y="1576739"/>
              <a:ext cx="2331416" cy="2694179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268288" marR="0" indent="-268288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80000"/>
                <a:buFont typeface="Wingdings" pitchFamily="2" charset="2"/>
                <a:buChar char="n"/>
                <a:tabLst/>
              </a:pPr>
              <a:endPara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accent3"/>
                </a:solidFill>
                <a:effectLst/>
                <a:latin typeface="Arial" charset="0"/>
                <a:ea typeface="ＭＳ Ｐゴシック" pitchFamily="112" charset="-128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669060" y="1576739"/>
              <a:ext cx="222408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GB" sz="2000" dirty="0" smtClean="0"/>
                <a:t>DESY-</a:t>
              </a:r>
              <a:r>
                <a:rPr lang="en-GB" sz="2000" dirty="0" err="1" smtClean="0"/>
                <a:t>Bahrenfeld</a:t>
              </a:r>
              <a:endParaRPr lang="en-GB" sz="2000" dirty="0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6548409" y="3282541"/>
              <a:ext cx="2240761" cy="8156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17475" lvl="0">
                <a:spcBef>
                  <a:spcPts val="600"/>
                </a:spcBef>
                <a:buClr>
                  <a:srgbClr val="FD930A"/>
                </a:buClr>
                <a:buSzPct val="80000"/>
                <a:buNone/>
              </a:pPr>
              <a:r>
                <a:rPr lang="en-GB" sz="1400" dirty="0" smtClean="0">
                  <a:solidFill>
                    <a:srgbClr val="000000"/>
                  </a:solidFill>
                </a:rPr>
                <a:t>Electron source</a:t>
              </a:r>
            </a:p>
            <a:p>
              <a:pPr marL="117475" lvl="0">
                <a:spcBef>
                  <a:spcPts val="600"/>
                </a:spcBef>
                <a:buClr>
                  <a:srgbClr val="FD930A"/>
                </a:buClr>
                <a:buSzPct val="80000"/>
                <a:buNone/>
              </a:pPr>
              <a:r>
                <a:rPr lang="en-GB" sz="1400" dirty="0" smtClean="0">
                  <a:solidFill>
                    <a:srgbClr val="000000"/>
                  </a:solidFill>
                </a:rPr>
                <a:t>Linear accelerator begins</a:t>
              </a:r>
              <a:endParaRPr lang="en-GB" sz="1400" dirty="0">
                <a:solidFill>
                  <a:srgbClr val="000000"/>
                </a:solidFill>
              </a:endParaRPr>
            </a:p>
          </p:txBody>
        </p:sp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6771099" y="1924729"/>
              <a:ext cx="1912682" cy="12747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9" name="Rectangle 15"/>
          <p:cNvSpPr txBox="1">
            <a:spLocks noChangeAspect="1" noChangeArrowheads="1"/>
          </p:cNvSpPr>
          <p:nvPr/>
        </p:nvSpPr>
        <p:spPr bwMode="auto">
          <a:xfrm>
            <a:off x="-98644" y="3686294"/>
            <a:ext cx="2909811" cy="277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0" rIns="91440" bIns="45720" numCol="1" anchor="t" anchorCtr="0" compatLnSpc="1">
            <a:prstTxWarp prst="textNoShape">
              <a:avLst/>
            </a:prstTxWarp>
          </a:bodyPr>
          <a:lstStyle>
            <a:lvl1pPr marL="298450" indent="-298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n"/>
              <a:defRPr sz="2400">
                <a:solidFill>
                  <a:schemeClr val="tx2"/>
                </a:solidFill>
                <a:latin typeface="+mn-lt"/>
                <a:ea typeface="+mn-ea"/>
                <a:cs typeface="ＭＳ Ｐゴシック" charset="-128"/>
              </a:defRPr>
            </a:lvl1pPr>
            <a:lvl2pPr marL="558800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400">
                <a:solidFill>
                  <a:schemeClr val="tx2"/>
                </a:solidFill>
                <a:latin typeface="+mn-lt"/>
                <a:ea typeface="+mn-ea"/>
              </a:defRPr>
            </a:lvl2pPr>
            <a:lvl3pPr marL="817563" indent="-2571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charset="2"/>
              <a:buChar char=""/>
              <a:defRPr sz="2400">
                <a:solidFill>
                  <a:schemeClr val="tx2"/>
                </a:solidFill>
                <a:latin typeface="+mn-lt"/>
                <a:ea typeface="+mn-ea"/>
              </a:defRPr>
            </a:lvl3pPr>
            <a:lvl4pPr marL="1077913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charset="2"/>
              <a:buChar char="§"/>
              <a:defRPr sz="2400">
                <a:solidFill>
                  <a:srgbClr val="100F2E"/>
                </a:solidFill>
                <a:latin typeface="+mn-lt"/>
                <a:ea typeface="+mn-ea"/>
              </a:defRPr>
            </a:lvl4pPr>
            <a:lvl5pPr marL="1312863" indent="-223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5pPr>
            <a:lvl6pPr marL="17700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6pPr>
            <a:lvl7pPr marL="22272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7pPr>
            <a:lvl8pPr marL="26844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8pPr>
            <a:lvl9pPr marL="31416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9pPr>
          </a:lstStyle>
          <a:p>
            <a:pPr marL="0" lvl="1" indent="0">
              <a:buClr>
                <a:schemeClr val="accent2"/>
              </a:buClr>
              <a:buSzPct val="100000"/>
              <a:buNone/>
            </a:pPr>
            <a:r>
              <a:rPr lang="de-DE" sz="1800" b="1" dirty="0" smtClean="0">
                <a:solidFill>
                  <a:srgbClr val="FD930A"/>
                </a:solidFill>
                <a:latin typeface="+mj-lt"/>
                <a:sym typeface="Wingdings" charset="0"/>
              </a:rPr>
              <a:t>FEL Parameters</a:t>
            </a:r>
            <a:endParaRPr lang="en-GB" sz="1800" b="1" dirty="0">
              <a:solidFill>
                <a:schemeClr val="tx1">
                  <a:lumMod val="90000"/>
                  <a:lumOff val="10000"/>
                </a:schemeClr>
              </a:solidFill>
              <a:latin typeface="+mj-lt"/>
              <a:ea typeface="ＭＳ Ｐゴシック" charset="0"/>
              <a:sym typeface="Wingdings" charset="0"/>
            </a:endParaRPr>
          </a:p>
          <a:p>
            <a:pPr marL="0" lvl="1" indent="0">
              <a:buClr>
                <a:schemeClr val="accent2"/>
              </a:buClr>
              <a:buSzPct val="100000"/>
              <a:buNone/>
            </a:pPr>
            <a:r>
              <a:rPr lang="en-GB" sz="1700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Baseline photon energy </a:t>
            </a:r>
          </a:p>
          <a:p>
            <a:pPr marL="0" lvl="1" indent="0" algn="r">
              <a:buClr>
                <a:schemeClr val="accent2"/>
              </a:buClr>
              <a:buSzPct val="100000"/>
              <a:buNone/>
            </a:pPr>
            <a:r>
              <a:rPr lang="en-GB" sz="17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0.4–20  keV</a:t>
            </a:r>
          </a:p>
          <a:p>
            <a:pPr marL="0" lvl="1" indent="0">
              <a:buClr>
                <a:schemeClr val="accent2"/>
              </a:buClr>
              <a:buSzPct val="100000"/>
              <a:buNone/>
            </a:pPr>
            <a:r>
              <a:rPr lang="en-GB" sz="1700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Pulse duration                   </a:t>
            </a:r>
          </a:p>
          <a:p>
            <a:pPr marL="0" lvl="1" indent="0" algn="r">
              <a:buClr>
                <a:schemeClr val="accent2"/>
              </a:buClr>
              <a:buSzPct val="100000"/>
              <a:buNone/>
            </a:pPr>
            <a:r>
              <a:rPr lang="en-GB" sz="17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&lt; 100 fs</a:t>
            </a:r>
          </a:p>
          <a:p>
            <a:pPr marL="0" lvl="1" indent="0">
              <a:buClr>
                <a:schemeClr val="accent2"/>
              </a:buClr>
              <a:buSzPct val="100000"/>
              <a:buNone/>
            </a:pPr>
            <a:r>
              <a:rPr lang="en-GB" sz="1700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Pulse energy</a:t>
            </a:r>
          </a:p>
          <a:p>
            <a:pPr marL="0" lvl="1" indent="0" algn="r">
              <a:buClr>
                <a:schemeClr val="accent2"/>
              </a:buClr>
              <a:buSzPct val="100000"/>
              <a:buNone/>
            </a:pPr>
            <a:r>
              <a:rPr lang="en-GB" sz="1700" dirty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a</a:t>
            </a:r>
            <a:r>
              <a:rPr lang="en-GB" sz="17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 few </a:t>
            </a:r>
            <a:r>
              <a:rPr lang="en-GB" sz="1700" dirty="0" err="1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mJ</a:t>
            </a:r>
            <a:endParaRPr lang="en-GB" sz="1700" dirty="0" smtClean="0">
              <a:solidFill>
                <a:schemeClr val="tx1">
                  <a:lumMod val="90000"/>
                  <a:lumOff val="10000"/>
                </a:schemeClr>
              </a:solidFill>
              <a:latin typeface="Arial" charset="0"/>
              <a:ea typeface="ＭＳ Ｐゴシック" charset="0"/>
              <a:sym typeface="Wingdings" charset="0"/>
            </a:endParaRPr>
          </a:p>
          <a:p>
            <a:pPr marL="0" lvl="1" indent="0">
              <a:buClr>
                <a:schemeClr val="accent2"/>
              </a:buClr>
              <a:buSzPct val="100000"/>
              <a:buNone/>
            </a:pPr>
            <a:r>
              <a:rPr lang="en-GB" sz="1700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Semiconducting </a:t>
            </a:r>
            <a:r>
              <a:rPr lang="en-GB" sz="1700" b="1" dirty="0" err="1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linac</a:t>
            </a:r>
            <a:endParaRPr lang="en-GB" sz="1700" b="1" dirty="0">
              <a:solidFill>
                <a:schemeClr val="tx1">
                  <a:lumMod val="90000"/>
                  <a:lumOff val="10000"/>
                </a:schemeClr>
              </a:solidFill>
              <a:latin typeface="Arial" charset="0"/>
              <a:ea typeface="ＭＳ Ｐゴシック" charset="0"/>
              <a:sym typeface="Wingdings" charset="0"/>
            </a:endParaRPr>
          </a:p>
          <a:p>
            <a:pPr marL="0" lvl="1" indent="0" algn="r">
              <a:buClr>
                <a:schemeClr val="accent2"/>
              </a:buClr>
              <a:buSzPct val="100000"/>
              <a:buNone/>
            </a:pPr>
            <a:r>
              <a:rPr lang="en-GB" sz="17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14 – 17 </a:t>
            </a:r>
            <a:r>
              <a:rPr lang="en-GB" sz="1700" dirty="0" err="1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GeV</a:t>
            </a:r>
            <a:endParaRPr lang="en-GB" sz="1700" dirty="0" smtClean="0">
              <a:solidFill>
                <a:schemeClr val="tx1">
                  <a:lumMod val="90000"/>
                  <a:lumOff val="10000"/>
                </a:schemeClr>
              </a:solidFill>
              <a:latin typeface="Arial" charset="0"/>
              <a:ea typeface="ＭＳ Ｐゴシック" charset="0"/>
              <a:sym typeface="Wingdings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7446198" y="4219986"/>
            <a:ext cx="1724525" cy="769441"/>
          </a:xfrm>
          <a:prstGeom prst="rect">
            <a:avLst/>
          </a:prstGeom>
        </p:spPr>
        <p:txBody>
          <a:bodyPr wrap="square" lIns="72000">
            <a:spAutoFit/>
          </a:bodyPr>
          <a:lstStyle/>
          <a:p>
            <a:pPr marL="0" indent="0" algn="ctr">
              <a:buNone/>
            </a:pPr>
            <a:r>
              <a:rPr lang="en-US" sz="2200" b="1" dirty="0" smtClean="0">
                <a:solidFill>
                  <a:srgbClr val="000090">
                    <a:alpha val="50000"/>
                  </a:srgbClr>
                </a:solidFill>
              </a:rPr>
              <a:t>DESY</a:t>
            </a:r>
          </a:p>
          <a:p>
            <a:pPr marL="0" indent="0" algn="ctr">
              <a:buNone/>
            </a:pPr>
            <a:r>
              <a:rPr lang="en-US" sz="2200" b="1" dirty="0" smtClean="0">
                <a:solidFill>
                  <a:srgbClr val="000090">
                    <a:alpha val="50000"/>
                  </a:srgbClr>
                </a:solidFill>
              </a:rPr>
              <a:t>Campus</a:t>
            </a:r>
            <a:endParaRPr lang="en-US" sz="2200" b="1" dirty="0">
              <a:solidFill>
                <a:srgbClr val="000090">
                  <a:alpha val="50000"/>
                </a:srgbClr>
              </a:solidFill>
            </a:endParaRPr>
          </a:p>
        </p:txBody>
      </p:sp>
      <p:cxnSp>
        <p:nvCxnSpPr>
          <p:cNvPr id="22" name="Straight Arrow Connector 21"/>
          <p:cNvCxnSpPr/>
          <p:nvPr/>
        </p:nvCxnSpPr>
        <p:spPr bwMode="auto">
          <a:xfrm flipH="1" flipV="1">
            <a:off x="2001706" y="3962247"/>
            <a:ext cx="4873119" cy="2374586"/>
          </a:xfrm>
          <a:prstGeom prst="straightConnector1">
            <a:avLst/>
          </a:prstGeom>
          <a:noFill/>
          <a:ln w="76200" cap="flat" cmpd="sng" algn="ctr">
            <a:solidFill>
              <a:srgbClr val="000090">
                <a:alpha val="50000"/>
              </a:srgbClr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sp>
        <p:nvSpPr>
          <p:cNvPr id="26" name="Rectangle 25"/>
          <p:cNvSpPr/>
          <p:nvPr/>
        </p:nvSpPr>
        <p:spPr>
          <a:xfrm>
            <a:off x="2981155" y="4977367"/>
            <a:ext cx="2259263" cy="430887"/>
          </a:xfrm>
          <a:prstGeom prst="rect">
            <a:avLst/>
          </a:prstGeom>
          <a:scene3d>
            <a:camera prst="orthographicFront">
              <a:rot lat="0" lon="0" rev="20100000"/>
            </a:camera>
            <a:lightRig rig="threePt" dir="t"/>
          </a:scene3d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US" sz="2200" b="1" dirty="0" smtClean="0">
                <a:solidFill>
                  <a:srgbClr val="000090">
                    <a:alpha val="50000"/>
                  </a:srgbClr>
                </a:solidFill>
              </a:rPr>
              <a:t>3400 m</a:t>
            </a:r>
            <a:endParaRPr lang="en-US" sz="2200" b="1" dirty="0">
              <a:solidFill>
                <a:srgbClr val="000090">
                  <a:alpha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0774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1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7F17373-7C45-4563-BAB1-D7F59A214E86}" type="slidenum">
              <a:rPr lang="en-GB" smtClean="0"/>
              <a:pPr>
                <a:defRPr/>
              </a:pPr>
              <a:t>61</a:t>
            </a:fld>
            <a:endParaRPr lang="en-GB"/>
          </a:p>
        </p:txBody>
      </p:sp>
      <p:sp>
        <p:nvSpPr>
          <p:cNvPr id="457" name="Rectangle 15"/>
          <p:cNvSpPr txBox="1">
            <a:spLocks noChangeAspect="1" noChangeArrowheads="1"/>
          </p:cNvSpPr>
          <p:nvPr/>
        </p:nvSpPr>
        <p:spPr bwMode="auto">
          <a:xfrm>
            <a:off x="4374444" y="1063069"/>
            <a:ext cx="4612345" cy="525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0" rIns="91440" bIns="45720" numCol="1" anchor="t" anchorCtr="0" compatLnSpc="1">
            <a:prstTxWarp prst="textNoShape">
              <a:avLst/>
            </a:prstTxWarp>
          </a:bodyPr>
          <a:lstStyle>
            <a:lvl1pPr marL="298450" indent="-298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n"/>
              <a:defRPr sz="2400">
                <a:solidFill>
                  <a:schemeClr val="tx2"/>
                </a:solidFill>
                <a:latin typeface="+mn-lt"/>
                <a:ea typeface="+mn-ea"/>
                <a:cs typeface="ＭＳ Ｐゴシック" charset="-128"/>
              </a:defRPr>
            </a:lvl1pPr>
            <a:lvl2pPr marL="558800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400">
                <a:solidFill>
                  <a:schemeClr val="tx2"/>
                </a:solidFill>
                <a:latin typeface="+mn-lt"/>
                <a:ea typeface="+mn-ea"/>
              </a:defRPr>
            </a:lvl2pPr>
            <a:lvl3pPr marL="817563" indent="-2571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charset="2"/>
              <a:buChar char=""/>
              <a:defRPr sz="2400">
                <a:solidFill>
                  <a:schemeClr val="tx2"/>
                </a:solidFill>
                <a:latin typeface="+mn-lt"/>
                <a:ea typeface="+mn-ea"/>
              </a:defRPr>
            </a:lvl3pPr>
            <a:lvl4pPr marL="1077913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charset="2"/>
              <a:buChar char="§"/>
              <a:defRPr sz="2400">
                <a:solidFill>
                  <a:srgbClr val="100F2E"/>
                </a:solidFill>
                <a:latin typeface="+mn-lt"/>
                <a:ea typeface="+mn-ea"/>
              </a:defRPr>
            </a:lvl4pPr>
            <a:lvl5pPr marL="1312863" indent="-223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5pPr>
            <a:lvl6pPr marL="17700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6pPr>
            <a:lvl7pPr marL="22272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7pPr>
            <a:lvl8pPr marL="26844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8pPr>
            <a:lvl9pPr marL="31416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9pPr>
          </a:lstStyle>
          <a:p>
            <a:pPr marL="0" lvl="1" indent="0">
              <a:buClr>
                <a:schemeClr val="accent2"/>
              </a:buClr>
              <a:buSzPct val="150000"/>
              <a:buNone/>
            </a:pPr>
            <a:r>
              <a:rPr lang="en-US" sz="2200" b="1" dirty="0">
                <a:solidFill>
                  <a:srgbClr val="FD930A"/>
                </a:solidFill>
              </a:rPr>
              <a:t>History</a:t>
            </a:r>
            <a:endParaRPr lang="en-GB" sz="2200" dirty="0">
              <a:solidFill>
                <a:schemeClr val="tx1">
                  <a:lumMod val="90000"/>
                  <a:lumOff val="10000"/>
                </a:schemeClr>
              </a:solidFill>
              <a:latin typeface="Arial" charset="0"/>
              <a:ea typeface="ＭＳ Ｐゴシック" charset="0"/>
              <a:sym typeface="Wingdings" panose="05000000000000000000" pitchFamily="2" charset="2"/>
            </a:endParaRPr>
          </a:p>
          <a:p>
            <a:pPr marL="0" lvl="1" indent="0">
              <a:buClr>
                <a:schemeClr val="accent2"/>
              </a:buClr>
              <a:buSzPct val="150000"/>
              <a:buNone/>
            </a:pPr>
            <a:r>
              <a:rPr lang="en-GB" sz="20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panose="05000000000000000000" pitchFamily="2" charset="2"/>
              </a:rPr>
              <a:t>Both technologies developed in the late 1960s early 1970s </a:t>
            </a:r>
          </a:p>
          <a:p>
            <a:pPr marL="0" lvl="1" indent="0" algn="r">
              <a:buClr>
                <a:schemeClr val="accent2"/>
              </a:buClr>
              <a:buSzPct val="150000"/>
              <a:buNone/>
            </a:pPr>
            <a:r>
              <a:rPr lang="en-GB" sz="18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panose="05000000000000000000" pitchFamily="2" charset="2"/>
              </a:rPr>
              <a:t>CCD W. Boyle, G. E. Smith 1969 at AT&amp;T Bell Laboratories</a:t>
            </a:r>
          </a:p>
          <a:p>
            <a:pPr marL="0" lvl="1" indent="0">
              <a:buClr>
                <a:schemeClr val="accent2"/>
              </a:buClr>
              <a:buSzPct val="150000"/>
              <a:buNone/>
            </a:pPr>
            <a:r>
              <a:rPr lang="en-GB" sz="20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panose="05000000000000000000" pitchFamily="2" charset="2"/>
              </a:rPr>
              <a:t>Lithography processes were limited at that time</a:t>
            </a:r>
          </a:p>
          <a:p>
            <a:pPr marL="0" lvl="1" indent="0">
              <a:buClr>
                <a:schemeClr val="accent2"/>
              </a:buClr>
              <a:buSzPct val="150000"/>
              <a:buNone/>
            </a:pPr>
            <a:r>
              <a:rPr lang="en-US" sz="2000" dirty="0">
                <a:solidFill>
                  <a:srgbClr val="372167"/>
                </a:solidFill>
              </a:rPr>
              <a:t>→ </a:t>
            </a:r>
            <a:r>
              <a:rPr lang="en-US" sz="2000" dirty="0" smtClean="0">
                <a:solidFill>
                  <a:srgbClr val="372167"/>
                </a:solidFill>
              </a:rPr>
              <a:t>CMOS performance limited</a:t>
            </a:r>
          </a:p>
          <a:p>
            <a:pPr marL="0" lvl="1" indent="0">
              <a:buClr>
                <a:schemeClr val="accent2"/>
              </a:buClr>
              <a:buSzPct val="150000"/>
              <a:buNone/>
            </a:pPr>
            <a:r>
              <a:rPr lang="en-US" sz="2000" dirty="0">
                <a:solidFill>
                  <a:srgbClr val="372167"/>
                </a:solidFill>
              </a:rPr>
              <a:t>→ </a:t>
            </a:r>
            <a:r>
              <a:rPr lang="en-US" sz="2000" dirty="0" smtClean="0">
                <a:solidFill>
                  <a:srgbClr val="372167"/>
                </a:solidFill>
              </a:rPr>
              <a:t>CCD dominated the market</a:t>
            </a:r>
          </a:p>
          <a:p>
            <a:pPr marL="0" lvl="1" indent="0">
              <a:buClr>
                <a:schemeClr val="accent2"/>
              </a:buClr>
              <a:buSzPct val="150000"/>
              <a:buNone/>
            </a:pPr>
            <a:r>
              <a:rPr lang="en-GB" sz="20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panose="05000000000000000000" pitchFamily="2" charset="2"/>
              </a:rPr>
              <a:t>Situation changed when 250 nm, 180 nm became available</a:t>
            </a:r>
            <a:endParaRPr lang="en-GB" sz="1600" dirty="0" smtClean="0">
              <a:solidFill>
                <a:schemeClr val="tx1">
                  <a:lumMod val="90000"/>
                  <a:lumOff val="10000"/>
                </a:schemeClr>
              </a:solidFill>
              <a:latin typeface="Arial" charset="0"/>
              <a:ea typeface="ＭＳ Ｐゴシック" charset="0"/>
              <a:sym typeface="Wingdings" panose="05000000000000000000" pitchFamily="2" charset="2"/>
            </a:endParaRPr>
          </a:p>
        </p:txBody>
      </p:sp>
      <p:sp>
        <p:nvSpPr>
          <p:cNvPr id="458" name="Title 1"/>
          <p:cNvSpPr>
            <a:spLocks noGrp="1"/>
          </p:cNvSpPr>
          <p:nvPr>
            <p:ph type="title"/>
          </p:nvPr>
        </p:nvSpPr>
        <p:spPr>
          <a:xfrm>
            <a:off x="1093788" y="541338"/>
            <a:ext cx="7283450" cy="481012"/>
          </a:xfrm>
        </p:spPr>
        <p:txBody>
          <a:bodyPr/>
          <a:lstStyle/>
          <a:p>
            <a:r>
              <a:rPr lang="en-US" dirty="0" smtClean="0"/>
              <a:t>Sensor Technology – CCD and CMOS</a:t>
            </a:r>
            <a:endParaRPr lang="en-US" dirty="0"/>
          </a:p>
        </p:txBody>
      </p:sp>
      <p:pic>
        <p:nvPicPr>
          <p:cNvPr id="6" name="Picture 5" descr="Nobel Lecture by George E. Smith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173" y="3843338"/>
            <a:ext cx="1989667" cy="2614860"/>
          </a:xfrm>
          <a:prstGeom prst="rect">
            <a:avLst/>
          </a:prstGeom>
        </p:spPr>
      </p:pic>
      <p:pic>
        <p:nvPicPr>
          <p:cNvPr id="10" name="Picture 9" descr="Nobel Lecture by George E. Smith-CCD-Basic Structure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222" y="1213555"/>
            <a:ext cx="3824111" cy="4390357"/>
          </a:xfrm>
          <a:prstGeom prst="rect">
            <a:avLst/>
          </a:prstGeom>
        </p:spPr>
      </p:pic>
      <p:sp>
        <p:nvSpPr>
          <p:cNvPr id="460" name="TextBox 459"/>
          <p:cNvSpPr txBox="1"/>
          <p:nvPr/>
        </p:nvSpPr>
        <p:spPr>
          <a:xfrm>
            <a:off x="0" y="5590271"/>
            <a:ext cx="3180290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GB" sz="1200" dirty="0">
                <a:solidFill>
                  <a:schemeClr val="tx1">
                    <a:lumMod val="90000"/>
                    <a:lumOff val="10000"/>
                  </a:schemeClr>
                </a:solidFill>
                <a:ea typeface="ＭＳ Ｐゴシック" charset="0"/>
                <a:sym typeface="Wingdings" panose="05000000000000000000" pitchFamily="2" charset="2"/>
              </a:rPr>
              <a:t>W. Boyle, G. E. Smith 1969 at AT&amp;T Bell </a:t>
            </a:r>
            <a:r>
              <a:rPr lang="en-GB" sz="1200" dirty="0" smtClean="0">
                <a:solidFill>
                  <a:schemeClr val="tx1">
                    <a:lumMod val="90000"/>
                    <a:lumOff val="10000"/>
                  </a:schemeClr>
                </a:solidFill>
                <a:ea typeface="ＭＳ Ｐゴシック" charset="0"/>
                <a:sym typeface="Wingdings" panose="05000000000000000000" pitchFamily="2" charset="2"/>
              </a:rPr>
              <a:t>Laboratories</a:t>
            </a:r>
          </a:p>
          <a:p>
            <a:pPr>
              <a:buNone/>
            </a:pPr>
            <a:r>
              <a:rPr lang="en-GB" sz="1200" dirty="0" smtClean="0">
                <a:solidFill>
                  <a:schemeClr val="tx1">
                    <a:lumMod val="90000"/>
                    <a:lumOff val="10000"/>
                  </a:schemeClr>
                </a:solidFill>
                <a:ea typeface="ＭＳ Ｐゴシック" charset="0"/>
                <a:sym typeface="Wingdings" panose="05000000000000000000" pitchFamily="2" charset="2"/>
              </a:rPr>
              <a:t>G. E. Smith, </a:t>
            </a:r>
            <a:r>
              <a:rPr lang="en-US" sz="1200" dirty="0"/>
              <a:t>Nobel Lecture, December 8, 2009</a:t>
            </a:r>
          </a:p>
        </p:txBody>
      </p:sp>
    </p:spTree>
    <p:extLst>
      <p:ext uri="{BB962C8B-B14F-4D97-AF65-F5344CB8AC3E}">
        <p14:creationId xmlns:p14="http://schemas.microsoft.com/office/powerpoint/2010/main" val="2499638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7F17373-7C45-4563-BAB1-D7F59A214E86}" type="slidenum">
              <a:rPr lang="en-GB" smtClean="0"/>
              <a:pPr>
                <a:defRPr/>
              </a:pPr>
              <a:t>62</a:t>
            </a:fld>
            <a:endParaRPr lang="en-GB"/>
          </a:p>
        </p:txBody>
      </p:sp>
      <p:grpSp>
        <p:nvGrpSpPr>
          <p:cNvPr id="8" name="Group 7"/>
          <p:cNvGrpSpPr/>
          <p:nvPr/>
        </p:nvGrpSpPr>
        <p:grpSpPr>
          <a:xfrm>
            <a:off x="112890" y="1174662"/>
            <a:ext cx="2116668" cy="2688344"/>
            <a:chOff x="-183443" y="1202885"/>
            <a:chExt cx="2116668" cy="2688344"/>
          </a:xfrm>
        </p:grpSpPr>
        <p:grpSp>
          <p:nvGrpSpPr>
            <p:cNvPr id="520" name="Group 519"/>
            <p:cNvGrpSpPr/>
            <p:nvPr/>
          </p:nvGrpSpPr>
          <p:grpSpPr>
            <a:xfrm>
              <a:off x="1620108" y="3714629"/>
              <a:ext cx="54919" cy="176600"/>
              <a:chOff x="1613243" y="3248966"/>
              <a:chExt cx="54919" cy="176600"/>
            </a:xfrm>
          </p:grpSpPr>
          <p:cxnSp>
            <p:nvCxnSpPr>
              <p:cNvPr id="519" name="Straight Connector 518"/>
              <p:cNvCxnSpPr/>
              <p:nvPr/>
            </p:nvCxnSpPr>
            <p:spPr bwMode="auto">
              <a:xfrm>
                <a:off x="1641151" y="3248966"/>
                <a:ext cx="1181" cy="172483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518" name="Oval 517"/>
              <p:cNvSpPr/>
              <p:nvPr/>
            </p:nvSpPr>
            <p:spPr bwMode="auto">
              <a:xfrm>
                <a:off x="1613243" y="3377512"/>
                <a:ext cx="54919" cy="48054"/>
              </a:xfrm>
              <a:prstGeom prst="ellips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8B323"/>
                  </a:buClr>
                  <a:buSzTx/>
                  <a:buFont typeface="Wingdings" pitchFamily="2" charset="2"/>
                  <a:buChar char="n"/>
                  <a:tabLst/>
                </a:pPr>
                <a:endPara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18" charset="-128"/>
                </a:endParaRPr>
              </a:p>
            </p:txBody>
          </p:sp>
        </p:grpSp>
        <p:sp>
          <p:nvSpPr>
            <p:cNvPr id="188" name="Rectangle 187"/>
            <p:cNvSpPr/>
            <p:nvPr/>
          </p:nvSpPr>
          <p:spPr bwMode="auto">
            <a:xfrm>
              <a:off x="852267" y="3131053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138" name="Rectangle 137"/>
            <p:cNvSpPr/>
            <p:nvPr/>
          </p:nvSpPr>
          <p:spPr bwMode="auto">
            <a:xfrm>
              <a:off x="1557481" y="3126327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139" name="Rectangle 138"/>
            <p:cNvSpPr/>
            <p:nvPr/>
          </p:nvSpPr>
          <p:spPr bwMode="auto">
            <a:xfrm>
              <a:off x="1380361" y="3126327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140" name="Rectangle 139"/>
            <p:cNvSpPr/>
            <p:nvPr/>
          </p:nvSpPr>
          <p:spPr bwMode="auto">
            <a:xfrm>
              <a:off x="1201871" y="3126327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141" name="Rectangle 140"/>
            <p:cNvSpPr/>
            <p:nvPr/>
          </p:nvSpPr>
          <p:spPr bwMode="auto">
            <a:xfrm>
              <a:off x="1024751" y="3126327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143" name="Rectangle 142"/>
            <p:cNvSpPr/>
            <p:nvPr/>
          </p:nvSpPr>
          <p:spPr bwMode="auto">
            <a:xfrm>
              <a:off x="674653" y="3126327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144" name="Rectangle 143"/>
            <p:cNvSpPr/>
            <p:nvPr/>
          </p:nvSpPr>
          <p:spPr bwMode="auto">
            <a:xfrm>
              <a:off x="496163" y="3126327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145" name="Rectangle 144"/>
            <p:cNvSpPr/>
            <p:nvPr/>
          </p:nvSpPr>
          <p:spPr bwMode="auto">
            <a:xfrm>
              <a:off x="319043" y="3126327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58" name="Rectangle 57"/>
            <p:cNvSpPr/>
            <p:nvPr/>
          </p:nvSpPr>
          <p:spPr bwMode="auto">
            <a:xfrm>
              <a:off x="1551995" y="1686075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59" name="Rectangle 58"/>
            <p:cNvSpPr/>
            <p:nvPr/>
          </p:nvSpPr>
          <p:spPr bwMode="auto">
            <a:xfrm>
              <a:off x="1374875" y="1686075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60" name="Rectangle 59"/>
            <p:cNvSpPr/>
            <p:nvPr/>
          </p:nvSpPr>
          <p:spPr bwMode="auto">
            <a:xfrm>
              <a:off x="1196385" y="1686075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61" name="Rectangle 60"/>
            <p:cNvSpPr/>
            <p:nvPr/>
          </p:nvSpPr>
          <p:spPr bwMode="auto">
            <a:xfrm>
              <a:off x="1019265" y="1686075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62" name="Rectangle 61"/>
            <p:cNvSpPr/>
            <p:nvPr/>
          </p:nvSpPr>
          <p:spPr bwMode="auto">
            <a:xfrm>
              <a:off x="846287" y="1687448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63" name="Rectangle 62"/>
            <p:cNvSpPr/>
            <p:nvPr/>
          </p:nvSpPr>
          <p:spPr bwMode="auto">
            <a:xfrm>
              <a:off x="669167" y="1687448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64" name="Rectangle 63"/>
            <p:cNvSpPr/>
            <p:nvPr/>
          </p:nvSpPr>
          <p:spPr bwMode="auto">
            <a:xfrm>
              <a:off x="490677" y="1687448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65" name="Rectangle 64"/>
            <p:cNvSpPr/>
            <p:nvPr/>
          </p:nvSpPr>
          <p:spPr bwMode="auto">
            <a:xfrm>
              <a:off x="313557" y="1687448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66" name="Rectangle 65"/>
            <p:cNvSpPr/>
            <p:nvPr/>
          </p:nvSpPr>
          <p:spPr bwMode="auto">
            <a:xfrm>
              <a:off x="1553368" y="1865934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67" name="Rectangle 66"/>
            <p:cNvSpPr/>
            <p:nvPr/>
          </p:nvSpPr>
          <p:spPr bwMode="auto">
            <a:xfrm>
              <a:off x="1376248" y="1865934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68" name="Rectangle 67"/>
            <p:cNvSpPr/>
            <p:nvPr/>
          </p:nvSpPr>
          <p:spPr bwMode="auto">
            <a:xfrm>
              <a:off x="1197758" y="1865934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69" name="Rectangle 68"/>
            <p:cNvSpPr/>
            <p:nvPr/>
          </p:nvSpPr>
          <p:spPr bwMode="auto">
            <a:xfrm>
              <a:off x="1020638" y="1865934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70" name="Rectangle 69"/>
            <p:cNvSpPr/>
            <p:nvPr/>
          </p:nvSpPr>
          <p:spPr bwMode="auto">
            <a:xfrm>
              <a:off x="847660" y="1867307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71" name="Rectangle 70"/>
            <p:cNvSpPr/>
            <p:nvPr/>
          </p:nvSpPr>
          <p:spPr bwMode="auto">
            <a:xfrm>
              <a:off x="670540" y="1867307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72" name="Rectangle 71"/>
            <p:cNvSpPr/>
            <p:nvPr/>
          </p:nvSpPr>
          <p:spPr bwMode="auto">
            <a:xfrm>
              <a:off x="492050" y="1867307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73" name="Rectangle 72"/>
            <p:cNvSpPr/>
            <p:nvPr/>
          </p:nvSpPr>
          <p:spPr bwMode="auto">
            <a:xfrm>
              <a:off x="314930" y="1867307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90" name="Rectangle 89"/>
            <p:cNvSpPr/>
            <p:nvPr/>
          </p:nvSpPr>
          <p:spPr bwMode="auto">
            <a:xfrm>
              <a:off x="1553365" y="2044425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91" name="Rectangle 90"/>
            <p:cNvSpPr/>
            <p:nvPr/>
          </p:nvSpPr>
          <p:spPr bwMode="auto">
            <a:xfrm>
              <a:off x="1376245" y="2044425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92" name="Rectangle 91"/>
            <p:cNvSpPr/>
            <p:nvPr/>
          </p:nvSpPr>
          <p:spPr bwMode="auto">
            <a:xfrm>
              <a:off x="1197755" y="2044425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93" name="Rectangle 92"/>
            <p:cNvSpPr/>
            <p:nvPr/>
          </p:nvSpPr>
          <p:spPr bwMode="auto">
            <a:xfrm>
              <a:off x="1020635" y="2044425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94" name="Rectangle 93"/>
            <p:cNvSpPr/>
            <p:nvPr/>
          </p:nvSpPr>
          <p:spPr bwMode="auto">
            <a:xfrm>
              <a:off x="847657" y="2045798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95" name="Rectangle 94"/>
            <p:cNvSpPr/>
            <p:nvPr/>
          </p:nvSpPr>
          <p:spPr bwMode="auto">
            <a:xfrm>
              <a:off x="670537" y="2045798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96" name="Rectangle 95"/>
            <p:cNvSpPr/>
            <p:nvPr/>
          </p:nvSpPr>
          <p:spPr bwMode="auto">
            <a:xfrm>
              <a:off x="492047" y="2045798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97" name="Rectangle 96"/>
            <p:cNvSpPr/>
            <p:nvPr/>
          </p:nvSpPr>
          <p:spPr bwMode="auto">
            <a:xfrm>
              <a:off x="314927" y="2045798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98" name="Rectangle 97"/>
            <p:cNvSpPr/>
            <p:nvPr/>
          </p:nvSpPr>
          <p:spPr bwMode="auto">
            <a:xfrm>
              <a:off x="1554738" y="2224284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99" name="Rectangle 98"/>
            <p:cNvSpPr/>
            <p:nvPr/>
          </p:nvSpPr>
          <p:spPr bwMode="auto">
            <a:xfrm>
              <a:off x="1377618" y="2224284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100" name="Rectangle 99"/>
            <p:cNvSpPr/>
            <p:nvPr/>
          </p:nvSpPr>
          <p:spPr bwMode="auto">
            <a:xfrm>
              <a:off x="1199128" y="2224284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101" name="Rectangle 100"/>
            <p:cNvSpPr/>
            <p:nvPr/>
          </p:nvSpPr>
          <p:spPr bwMode="auto">
            <a:xfrm>
              <a:off x="1022008" y="2224284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102" name="Rectangle 101"/>
            <p:cNvSpPr/>
            <p:nvPr/>
          </p:nvSpPr>
          <p:spPr bwMode="auto">
            <a:xfrm>
              <a:off x="849030" y="2225657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103" name="Rectangle 102"/>
            <p:cNvSpPr/>
            <p:nvPr/>
          </p:nvSpPr>
          <p:spPr bwMode="auto">
            <a:xfrm>
              <a:off x="671910" y="2225657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104" name="Rectangle 103"/>
            <p:cNvSpPr/>
            <p:nvPr/>
          </p:nvSpPr>
          <p:spPr bwMode="auto">
            <a:xfrm>
              <a:off x="493420" y="2225657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105" name="Rectangle 104"/>
            <p:cNvSpPr/>
            <p:nvPr/>
          </p:nvSpPr>
          <p:spPr bwMode="auto">
            <a:xfrm>
              <a:off x="316300" y="2225657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106" name="Rectangle 105"/>
            <p:cNvSpPr/>
            <p:nvPr/>
          </p:nvSpPr>
          <p:spPr bwMode="auto">
            <a:xfrm>
              <a:off x="1553368" y="2408258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107" name="Rectangle 106"/>
            <p:cNvSpPr/>
            <p:nvPr/>
          </p:nvSpPr>
          <p:spPr bwMode="auto">
            <a:xfrm>
              <a:off x="1376248" y="2408258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108" name="Rectangle 107"/>
            <p:cNvSpPr/>
            <p:nvPr/>
          </p:nvSpPr>
          <p:spPr bwMode="auto">
            <a:xfrm>
              <a:off x="1197758" y="2408258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109" name="Rectangle 108"/>
            <p:cNvSpPr/>
            <p:nvPr/>
          </p:nvSpPr>
          <p:spPr bwMode="auto">
            <a:xfrm>
              <a:off x="1020638" y="2408258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110" name="Rectangle 109"/>
            <p:cNvSpPr/>
            <p:nvPr/>
          </p:nvSpPr>
          <p:spPr bwMode="auto">
            <a:xfrm>
              <a:off x="847660" y="2409631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111" name="Rectangle 110"/>
            <p:cNvSpPr/>
            <p:nvPr/>
          </p:nvSpPr>
          <p:spPr bwMode="auto">
            <a:xfrm>
              <a:off x="670540" y="2409631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112" name="Rectangle 111"/>
            <p:cNvSpPr/>
            <p:nvPr/>
          </p:nvSpPr>
          <p:spPr bwMode="auto">
            <a:xfrm>
              <a:off x="492050" y="2409631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113" name="Rectangle 112"/>
            <p:cNvSpPr/>
            <p:nvPr/>
          </p:nvSpPr>
          <p:spPr bwMode="auto">
            <a:xfrm>
              <a:off x="314930" y="2409631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114" name="Rectangle 113"/>
            <p:cNvSpPr/>
            <p:nvPr/>
          </p:nvSpPr>
          <p:spPr bwMode="auto">
            <a:xfrm>
              <a:off x="1554741" y="2588117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115" name="Rectangle 114"/>
            <p:cNvSpPr/>
            <p:nvPr/>
          </p:nvSpPr>
          <p:spPr bwMode="auto">
            <a:xfrm>
              <a:off x="1377621" y="2588117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116" name="Rectangle 115"/>
            <p:cNvSpPr/>
            <p:nvPr/>
          </p:nvSpPr>
          <p:spPr bwMode="auto">
            <a:xfrm>
              <a:off x="1199131" y="2588117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117" name="Rectangle 116"/>
            <p:cNvSpPr/>
            <p:nvPr/>
          </p:nvSpPr>
          <p:spPr bwMode="auto">
            <a:xfrm>
              <a:off x="1022011" y="2588117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118" name="Rectangle 117"/>
            <p:cNvSpPr/>
            <p:nvPr/>
          </p:nvSpPr>
          <p:spPr bwMode="auto">
            <a:xfrm>
              <a:off x="849033" y="2589490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119" name="Rectangle 118"/>
            <p:cNvSpPr/>
            <p:nvPr/>
          </p:nvSpPr>
          <p:spPr bwMode="auto">
            <a:xfrm>
              <a:off x="671913" y="2589490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120" name="Rectangle 119"/>
            <p:cNvSpPr/>
            <p:nvPr/>
          </p:nvSpPr>
          <p:spPr bwMode="auto">
            <a:xfrm>
              <a:off x="493423" y="2589490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121" name="Rectangle 120"/>
            <p:cNvSpPr/>
            <p:nvPr/>
          </p:nvSpPr>
          <p:spPr bwMode="auto">
            <a:xfrm>
              <a:off x="316303" y="2589490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122" name="Rectangle 121"/>
            <p:cNvSpPr/>
            <p:nvPr/>
          </p:nvSpPr>
          <p:spPr bwMode="auto">
            <a:xfrm>
              <a:off x="1554738" y="2766608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123" name="Rectangle 122"/>
            <p:cNvSpPr/>
            <p:nvPr/>
          </p:nvSpPr>
          <p:spPr bwMode="auto">
            <a:xfrm>
              <a:off x="1377618" y="2766608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124" name="Rectangle 123"/>
            <p:cNvSpPr/>
            <p:nvPr/>
          </p:nvSpPr>
          <p:spPr bwMode="auto">
            <a:xfrm>
              <a:off x="1199128" y="2766608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125" name="Rectangle 124"/>
            <p:cNvSpPr/>
            <p:nvPr/>
          </p:nvSpPr>
          <p:spPr bwMode="auto">
            <a:xfrm>
              <a:off x="1022008" y="2766608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126" name="Rectangle 125"/>
            <p:cNvSpPr/>
            <p:nvPr/>
          </p:nvSpPr>
          <p:spPr bwMode="auto">
            <a:xfrm>
              <a:off x="849030" y="2767981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127" name="Rectangle 126"/>
            <p:cNvSpPr/>
            <p:nvPr/>
          </p:nvSpPr>
          <p:spPr bwMode="auto">
            <a:xfrm>
              <a:off x="671910" y="2767981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128" name="Rectangle 127"/>
            <p:cNvSpPr/>
            <p:nvPr/>
          </p:nvSpPr>
          <p:spPr bwMode="auto">
            <a:xfrm>
              <a:off x="493420" y="2767981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129" name="Rectangle 128"/>
            <p:cNvSpPr/>
            <p:nvPr/>
          </p:nvSpPr>
          <p:spPr bwMode="auto">
            <a:xfrm>
              <a:off x="316300" y="2767981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130" name="Rectangle 129"/>
            <p:cNvSpPr/>
            <p:nvPr/>
          </p:nvSpPr>
          <p:spPr bwMode="auto">
            <a:xfrm>
              <a:off x="1556111" y="2946467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131" name="Rectangle 130"/>
            <p:cNvSpPr/>
            <p:nvPr/>
          </p:nvSpPr>
          <p:spPr bwMode="auto">
            <a:xfrm>
              <a:off x="1378991" y="2946467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132" name="Rectangle 131"/>
            <p:cNvSpPr/>
            <p:nvPr/>
          </p:nvSpPr>
          <p:spPr bwMode="auto">
            <a:xfrm>
              <a:off x="1200501" y="2946467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133" name="Rectangle 132"/>
            <p:cNvSpPr/>
            <p:nvPr/>
          </p:nvSpPr>
          <p:spPr bwMode="auto">
            <a:xfrm>
              <a:off x="1023381" y="2946467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134" name="Rectangle 133"/>
            <p:cNvSpPr/>
            <p:nvPr/>
          </p:nvSpPr>
          <p:spPr bwMode="auto">
            <a:xfrm>
              <a:off x="850403" y="2947840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135" name="Rectangle 134"/>
            <p:cNvSpPr/>
            <p:nvPr/>
          </p:nvSpPr>
          <p:spPr bwMode="auto">
            <a:xfrm>
              <a:off x="673283" y="2947840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136" name="Rectangle 135"/>
            <p:cNvSpPr/>
            <p:nvPr/>
          </p:nvSpPr>
          <p:spPr bwMode="auto">
            <a:xfrm>
              <a:off x="494793" y="2947840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137" name="Rectangle 136"/>
            <p:cNvSpPr/>
            <p:nvPr/>
          </p:nvSpPr>
          <p:spPr bwMode="auto">
            <a:xfrm>
              <a:off x="317673" y="2947840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147" name="Rectangle 146"/>
            <p:cNvSpPr/>
            <p:nvPr/>
          </p:nvSpPr>
          <p:spPr bwMode="auto">
            <a:xfrm>
              <a:off x="854524" y="2603052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171" name="Rectangle 170"/>
            <p:cNvSpPr/>
            <p:nvPr/>
          </p:nvSpPr>
          <p:spPr bwMode="auto">
            <a:xfrm>
              <a:off x="861005" y="3125088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270" name="Rectangle 269"/>
            <p:cNvSpPr/>
            <p:nvPr/>
          </p:nvSpPr>
          <p:spPr bwMode="auto">
            <a:xfrm>
              <a:off x="140653" y="3125146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271" name="Rectangle 270"/>
            <p:cNvSpPr/>
            <p:nvPr/>
          </p:nvSpPr>
          <p:spPr bwMode="auto">
            <a:xfrm>
              <a:off x="135167" y="1686267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272" name="Rectangle 271"/>
            <p:cNvSpPr/>
            <p:nvPr/>
          </p:nvSpPr>
          <p:spPr bwMode="auto">
            <a:xfrm>
              <a:off x="136540" y="1866126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273" name="Rectangle 272"/>
            <p:cNvSpPr/>
            <p:nvPr/>
          </p:nvSpPr>
          <p:spPr bwMode="auto">
            <a:xfrm>
              <a:off x="136537" y="2044617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274" name="Rectangle 273"/>
            <p:cNvSpPr/>
            <p:nvPr/>
          </p:nvSpPr>
          <p:spPr bwMode="auto">
            <a:xfrm>
              <a:off x="137910" y="2224476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275" name="Rectangle 274"/>
            <p:cNvSpPr/>
            <p:nvPr/>
          </p:nvSpPr>
          <p:spPr bwMode="auto">
            <a:xfrm>
              <a:off x="136540" y="2408450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276" name="Rectangle 275"/>
            <p:cNvSpPr/>
            <p:nvPr/>
          </p:nvSpPr>
          <p:spPr bwMode="auto">
            <a:xfrm>
              <a:off x="137913" y="2588309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277" name="Rectangle 276"/>
            <p:cNvSpPr/>
            <p:nvPr/>
          </p:nvSpPr>
          <p:spPr bwMode="auto">
            <a:xfrm>
              <a:off x="137910" y="2766800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278" name="Rectangle 277"/>
            <p:cNvSpPr/>
            <p:nvPr/>
          </p:nvSpPr>
          <p:spPr bwMode="auto">
            <a:xfrm>
              <a:off x="139283" y="2946659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cxnSp>
          <p:nvCxnSpPr>
            <p:cNvPr id="372" name="Straight Connector 371"/>
            <p:cNvCxnSpPr/>
            <p:nvPr/>
          </p:nvCxnSpPr>
          <p:spPr bwMode="auto">
            <a:xfrm>
              <a:off x="1639778" y="3493579"/>
              <a:ext cx="1181" cy="172483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73" name="Isosceles Triangle 372"/>
            <p:cNvSpPr/>
            <p:nvPr/>
          </p:nvSpPr>
          <p:spPr bwMode="auto">
            <a:xfrm>
              <a:off x="1551172" y="3605811"/>
              <a:ext cx="183117" cy="165395"/>
            </a:xfrm>
            <a:prstGeom prst="triangle">
              <a:avLst/>
            </a:prstGeom>
            <a:solidFill>
              <a:schemeClr val="bg1"/>
            </a:solidFill>
            <a:ln>
              <a:headEnd type="none" w="med" len="med"/>
              <a:tailEnd type="none" w="med" len="med"/>
            </a:ln>
            <a:scene3d>
              <a:camera prst="orthographicFront">
                <a:rot lat="0" lon="0" rev="10799999"/>
              </a:camera>
              <a:lightRig rig="threePt" dir="t"/>
            </a:scene3d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374" name="Rectangle 373"/>
            <p:cNvSpPr/>
            <p:nvPr/>
          </p:nvSpPr>
          <p:spPr bwMode="auto">
            <a:xfrm>
              <a:off x="1550300" y="3342522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453" name="TextBox 452"/>
            <p:cNvSpPr txBox="1"/>
            <p:nvPr/>
          </p:nvSpPr>
          <p:spPr>
            <a:xfrm>
              <a:off x="-177965" y="3494468"/>
              <a:ext cx="155222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buNone/>
              </a:pPr>
              <a:r>
                <a:rPr lang="en-US" sz="1200" b="1" dirty="0" smtClean="0"/>
                <a:t>Readout Register</a:t>
              </a:r>
              <a:endParaRPr lang="en-US" sz="1200" b="1" dirty="0"/>
            </a:p>
          </p:txBody>
        </p:sp>
        <p:sp>
          <p:nvSpPr>
            <p:cNvPr id="454" name="Rectangle 15"/>
            <p:cNvSpPr txBox="1">
              <a:spLocks noChangeAspect="1" noChangeArrowheads="1"/>
            </p:cNvSpPr>
            <p:nvPr/>
          </p:nvSpPr>
          <p:spPr bwMode="auto">
            <a:xfrm>
              <a:off x="-183443" y="1202885"/>
              <a:ext cx="2116668" cy="3905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70000" tIns="0" rIns="91440" bIns="45720" numCol="1" anchor="t" anchorCtr="0" compatLnSpc="1">
              <a:prstTxWarp prst="textNoShape">
                <a:avLst/>
              </a:prstTxWarp>
            </a:bodyPr>
            <a:lstStyle>
              <a:lvl1pPr marL="298450" indent="-29845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80000"/>
                <a:buFont typeface="Wingdings" charset="2"/>
                <a:buChar char="n"/>
                <a:defRPr sz="2400">
                  <a:solidFill>
                    <a:schemeClr val="tx2"/>
                  </a:solidFill>
                  <a:latin typeface="+mn-lt"/>
                  <a:ea typeface="+mn-ea"/>
                  <a:cs typeface="ＭＳ Ｐゴシック" charset="-128"/>
                </a:defRPr>
              </a:lvl1pPr>
              <a:lvl2pPr marL="558800" indent="-258763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Wingdings" charset="2"/>
                <a:buChar char="§"/>
                <a:defRPr sz="2400">
                  <a:solidFill>
                    <a:schemeClr val="tx2"/>
                  </a:solidFill>
                  <a:latin typeface="+mn-lt"/>
                  <a:ea typeface="+mn-ea"/>
                </a:defRPr>
              </a:lvl2pPr>
              <a:lvl3pPr marL="817563" indent="-257175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charset="2"/>
                <a:buChar char=""/>
                <a:defRPr sz="2400">
                  <a:solidFill>
                    <a:schemeClr val="tx2"/>
                  </a:solidFill>
                  <a:latin typeface="+mn-lt"/>
                  <a:ea typeface="+mn-ea"/>
                </a:defRPr>
              </a:lvl3pPr>
              <a:lvl4pPr marL="1077913" indent="-258763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charset="2"/>
                <a:buChar char="§"/>
                <a:defRPr sz="2400">
                  <a:solidFill>
                    <a:srgbClr val="100F2E"/>
                  </a:solidFill>
                  <a:latin typeface="+mn-lt"/>
                  <a:ea typeface="+mn-ea"/>
                </a:defRPr>
              </a:lvl4pPr>
              <a:lvl5pPr marL="1312863" indent="-223838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Char char="»"/>
                <a:defRPr sz="2400">
                  <a:solidFill>
                    <a:srgbClr val="100F2E"/>
                  </a:solidFill>
                  <a:latin typeface="+mn-lt"/>
                  <a:ea typeface="+mn-ea"/>
                </a:defRPr>
              </a:lvl5pPr>
              <a:lvl6pPr marL="1770063" indent="-223838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Char char="»"/>
                <a:defRPr sz="2400">
                  <a:solidFill>
                    <a:srgbClr val="100F2E"/>
                  </a:solidFill>
                  <a:latin typeface="+mn-lt"/>
                  <a:ea typeface="+mn-ea"/>
                </a:defRPr>
              </a:lvl6pPr>
              <a:lvl7pPr marL="2227263" indent="-223838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Char char="»"/>
                <a:defRPr sz="2400">
                  <a:solidFill>
                    <a:srgbClr val="100F2E"/>
                  </a:solidFill>
                  <a:latin typeface="+mn-lt"/>
                  <a:ea typeface="+mn-ea"/>
                </a:defRPr>
              </a:lvl7pPr>
              <a:lvl8pPr marL="2684463" indent="-223838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Char char="»"/>
                <a:defRPr sz="2400">
                  <a:solidFill>
                    <a:srgbClr val="100F2E"/>
                  </a:solidFill>
                  <a:latin typeface="+mn-lt"/>
                  <a:ea typeface="+mn-ea"/>
                </a:defRPr>
              </a:lvl8pPr>
              <a:lvl9pPr marL="3141663" indent="-223838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Char char="»"/>
                <a:defRPr sz="2400">
                  <a:solidFill>
                    <a:srgbClr val="100F2E"/>
                  </a:solidFill>
                  <a:latin typeface="+mn-lt"/>
                  <a:ea typeface="+mn-ea"/>
                </a:defRPr>
              </a:lvl9pPr>
            </a:lstStyle>
            <a:p>
              <a:pPr marL="0" indent="0" algn="ctr">
                <a:buSzPct val="100000"/>
                <a:buNone/>
              </a:pPr>
              <a:r>
                <a:rPr lang="en-US" sz="1800" b="1" dirty="0" smtClean="0">
                  <a:solidFill>
                    <a:srgbClr val="FD930A"/>
                  </a:solidFill>
                  <a:sym typeface="Wingdings" charset="0"/>
                </a:rPr>
                <a:t>CCD Principle</a:t>
              </a:r>
              <a:endParaRPr lang="en-GB" sz="1800" baseline="30000" dirty="0" smtClean="0">
                <a:solidFill>
                  <a:srgbClr val="FD930A"/>
                </a:solidFill>
                <a:latin typeface="Arial" charset="0"/>
                <a:ea typeface="ＭＳ Ｐゴシック" charset="0"/>
                <a:sym typeface="Wingdings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2523066" y="3570727"/>
            <a:ext cx="2116668" cy="2804057"/>
            <a:chOff x="2170288" y="1087172"/>
            <a:chExt cx="2116668" cy="2804057"/>
          </a:xfrm>
        </p:grpSpPr>
        <p:grpSp>
          <p:nvGrpSpPr>
            <p:cNvPr id="521" name="Group 520"/>
            <p:cNvGrpSpPr/>
            <p:nvPr/>
          </p:nvGrpSpPr>
          <p:grpSpPr>
            <a:xfrm>
              <a:off x="2904934" y="3714629"/>
              <a:ext cx="54919" cy="176600"/>
              <a:chOff x="1613243" y="3248966"/>
              <a:chExt cx="54919" cy="176600"/>
            </a:xfrm>
          </p:grpSpPr>
          <p:cxnSp>
            <p:nvCxnSpPr>
              <p:cNvPr id="522" name="Straight Connector 521"/>
              <p:cNvCxnSpPr/>
              <p:nvPr/>
            </p:nvCxnSpPr>
            <p:spPr bwMode="auto">
              <a:xfrm>
                <a:off x="1641151" y="3248966"/>
                <a:ext cx="1181" cy="172483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523" name="Oval 522"/>
              <p:cNvSpPr/>
              <p:nvPr/>
            </p:nvSpPr>
            <p:spPr bwMode="auto">
              <a:xfrm>
                <a:off x="1613243" y="3377512"/>
                <a:ext cx="54919" cy="48054"/>
              </a:xfrm>
              <a:prstGeom prst="ellips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8B323"/>
                  </a:buClr>
                  <a:buSzTx/>
                  <a:buFont typeface="Wingdings" pitchFamily="2" charset="2"/>
                  <a:buChar char="n"/>
                  <a:tabLst/>
                </a:pPr>
                <a:endPara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18" charset="-128"/>
                </a:endParaRPr>
              </a:p>
            </p:txBody>
          </p:sp>
        </p:grpSp>
        <p:grpSp>
          <p:nvGrpSpPr>
            <p:cNvPr id="524" name="Group 523"/>
            <p:cNvGrpSpPr/>
            <p:nvPr/>
          </p:nvGrpSpPr>
          <p:grpSpPr>
            <a:xfrm>
              <a:off x="3462362" y="3714629"/>
              <a:ext cx="54919" cy="176600"/>
              <a:chOff x="1613243" y="3248966"/>
              <a:chExt cx="54919" cy="176600"/>
            </a:xfrm>
          </p:grpSpPr>
          <p:cxnSp>
            <p:nvCxnSpPr>
              <p:cNvPr id="525" name="Straight Connector 524"/>
              <p:cNvCxnSpPr/>
              <p:nvPr/>
            </p:nvCxnSpPr>
            <p:spPr bwMode="auto">
              <a:xfrm>
                <a:off x="1641151" y="3248966"/>
                <a:ext cx="1181" cy="172483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526" name="Oval 525"/>
              <p:cNvSpPr/>
              <p:nvPr/>
            </p:nvSpPr>
            <p:spPr bwMode="auto">
              <a:xfrm>
                <a:off x="1613243" y="3377512"/>
                <a:ext cx="54919" cy="48054"/>
              </a:xfrm>
              <a:prstGeom prst="ellips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8B323"/>
                  </a:buClr>
                  <a:buSzTx/>
                  <a:buFont typeface="Wingdings" pitchFamily="2" charset="2"/>
                  <a:buChar char="n"/>
                  <a:tabLst/>
                </a:pPr>
                <a:endPara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18" charset="-128"/>
                </a:endParaRPr>
              </a:p>
            </p:txBody>
          </p:sp>
        </p:grpSp>
        <p:grpSp>
          <p:nvGrpSpPr>
            <p:cNvPr id="527" name="Group 526"/>
            <p:cNvGrpSpPr/>
            <p:nvPr/>
          </p:nvGrpSpPr>
          <p:grpSpPr>
            <a:xfrm>
              <a:off x="4033518" y="3714629"/>
              <a:ext cx="54919" cy="176600"/>
              <a:chOff x="1613243" y="3248966"/>
              <a:chExt cx="54919" cy="176600"/>
            </a:xfrm>
          </p:grpSpPr>
          <p:cxnSp>
            <p:nvCxnSpPr>
              <p:cNvPr id="528" name="Straight Connector 527"/>
              <p:cNvCxnSpPr/>
              <p:nvPr/>
            </p:nvCxnSpPr>
            <p:spPr bwMode="auto">
              <a:xfrm>
                <a:off x="1641151" y="3248966"/>
                <a:ext cx="1181" cy="172483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529" name="Oval 528"/>
              <p:cNvSpPr/>
              <p:nvPr/>
            </p:nvSpPr>
            <p:spPr bwMode="auto">
              <a:xfrm>
                <a:off x="1613243" y="3377512"/>
                <a:ext cx="54919" cy="48054"/>
              </a:xfrm>
              <a:prstGeom prst="ellips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8B323"/>
                  </a:buClr>
                  <a:buSzTx/>
                  <a:buFont typeface="Wingdings" pitchFamily="2" charset="2"/>
                  <a:buChar char="n"/>
                  <a:tabLst/>
                </a:pPr>
                <a:endPara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18" charset="-128"/>
                </a:endParaRPr>
              </a:p>
            </p:txBody>
          </p:sp>
        </p:grpSp>
        <p:sp>
          <p:nvSpPr>
            <p:cNvPr id="279" name="Rectangle 278"/>
            <p:cNvSpPr/>
            <p:nvPr/>
          </p:nvSpPr>
          <p:spPr bwMode="auto">
            <a:xfrm>
              <a:off x="3235088" y="3125619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280" name="Rectangle 279"/>
            <p:cNvSpPr/>
            <p:nvPr/>
          </p:nvSpPr>
          <p:spPr bwMode="auto">
            <a:xfrm>
              <a:off x="3975744" y="3120893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281" name="Rectangle 280"/>
            <p:cNvSpPr/>
            <p:nvPr/>
          </p:nvSpPr>
          <p:spPr bwMode="auto">
            <a:xfrm>
              <a:off x="3798624" y="3120893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282" name="Rectangle 281"/>
            <p:cNvSpPr/>
            <p:nvPr/>
          </p:nvSpPr>
          <p:spPr bwMode="auto">
            <a:xfrm>
              <a:off x="3620134" y="3120893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283" name="Rectangle 282"/>
            <p:cNvSpPr/>
            <p:nvPr/>
          </p:nvSpPr>
          <p:spPr bwMode="auto">
            <a:xfrm>
              <a:off x="3407572" y="3120893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284" name="Rectangle 283"/>
            <p:cNvSpPr/>
            <p:nvPr/>
          </p:nvSpPr>
          <p:spPr bwMode="auto">
            <a:xfrm>
              <a:off x="3057474" y="3120893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285" name="Rectangle 284"/>
            <p:cNvSpPr/>
            <p:nvPr/>
          </p:nvSpPr>
          <p:spPr bwMode="auto">
            <a:xfrm>
              <a:off x="2837635" y="3120893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286" name="Rectangle 285"/>
            <p:cNvSpPr/>
            <p:nvPr/>
          </p:nvSpPr>
          <p:spPr bwMode="auto">
            <a:xfrm>
              <a:off x="2660515" y="3120893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287" name="Rectangle 286"/>
            <p:cNvSpPr/>
            <p:nvPr/>
          </p:nvSpPr>
          <p:spPr bwMode="auto">
            <a:xfrm>
              <a:off x="3970258" y="1680641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288" name="Rectangle 287"/>
            <p:cNvSpPr/>
            <p:nvPr/>
          </p:nvSpPr>
          <p:spPr bwMode="auto">
            <a:xfrm>
              <a:off x="3793138" y="1680641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289" name="Rectangle 288"/>
            <p:cNvSpPr/>
            <p:nvPr/>
          </p:nvSpPr>
          <p:spPr bwMode="auto">
            <a:xfrm>
              <a:off x="3614648" y="1680641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290" name="Rectangle 289"/>
            <p:cNvSpPr/>
            <p:nvPr/>
          </p:nvSpPr>
          <p:spPr bwMode="auto">
            <a:xfrm>
              <a:off x="3402086" y="1680641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291" name="Rectangle 290"/>
            <p:cNvSpPr/>
            <p:nvPr/>
          </p:nvSpPr>
          <p:spPr bwMode="auto">
            <a:xfrm>
              <a:off x="3229108" y="1682014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292" name="Rectangle 291"/>
            <p:cNvSpPr/>
            <p:nvPr/>
          </p:nvSpPr>
          <p:spPr bwMode="auto">
            <a:xfrm>
              <a:off x="3051988" y="1682014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293" name="Rectangle 292"/>
            <p:cNvSpPr/>
            <p:nvPr/>
          </p:nvSpPr>
          <p:spPr bwMode="auto">
            <a:xfrm>
              <a:off x="2832149" y="1682014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294" name="Rectangle 293"/>
            <p:cNvSpPr/>
            <p:nvPr/>
          </p:nvSpPr>
          <p:spPr bwMode="auto">
            <a:xfrm>
              <a:off x="2655029" y="1682014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295" name="Rectangle 294"/>
            <p:cNvSpPr/>
            <p:nvPr/>
          </p:nvSpPr>
          <p:spPr bwMode="auto">
            <a:xfrm>
              <a:off x="3971631" y="1860500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296" name="Rectangle 295"/>
            <p:cNvSpPr/>
            <p:nvPr/>
          </p:nvSpPr>
          <p:spPr bwMode="auto">
            <a:xfrm>
              <a:off x="3794511" y="1860500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297" name="Rectangle 296"/>
            <p:cNvSpPr/>
            <p:nvPr/>
          </p:nvSpPr>
          <p:spPr bwMode="auto">
            <a:xfrm>
              <a:off x="3616021" y="1860500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298" name="Rectangle 297"/>
            <p:cNvSpPr/>
            <p:nvPr/>
          </p:nvSpPr>
          <p:spPr bwMode="auto">
            <a:xfrm>
              <a:off x="3403459" y="1860500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299" name="Rectangle 298"/>
            <p:cNvSpPr/>
            <p:nvPr/>
          </p:nvSpPr>
          <p:spPr bwMode="auto">
            <a:xfrm>
              <a:off x="3230481" y="1861873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300" name="Rectangle 299"/>
            <p:cNvSpPr/>
            <p:nvPr/>
          </p:nvSpPr>
          <p:spPr bwMode="auto">
            <a:xfrm>
              <a:off x="3053361" y="1861873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301" name="Rectangle 300"/>
            <p:cNvSpPr/>
            <p:nvPr/>
          </p:nvSpPr>
          <p:spPr bwMode="auto">
            <a:xfrm>
              <a:off x="2833522" y="1861873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302" name="Rectangle 301"/>
            <p:cNvSpPr/>
            <p:nvPr/>
          </p:nvSpPr>
          <p:spPr bwMode="auto">
            <a:xfrm>
              <a:off x="2656402" y="1861873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303" name="Rectangle 302"/>
            <p:cNvSpPr/>
            <p:nvPr/>
          </p:nvSpPr>
          <p:spPr bwMode="auto">
            <a:xfrm>
              <a:off x="3971628" y="2038991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304" name="Rectangle 303"/>
            <p:cNvSpPr/>
            <p:nvPr/>
          </p:nvSpPr>
          <p:spPr bwMode="auto">
            <a:xfrm>
              <a:off x="3794508" y="2038991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305" name="Rectangle 304"/>
            <p:cNvSpPr/>
            <p:nvPr/>
          </p:nvSpPr>
          <p:spPr bwMode="auto">
            <a:xfrm>
              <a:off x="3616018" y="2038991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306" name="Rectangle 305"/>
            <p:cNvSpPr/>
            <p:nvPr/>
          </p:nvSpPr>
          <p:spPr bwMode="auto">
            <a:xfrm>
              <a:off x="3403456" y="2038991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307" name="Rectangle 306"/>
            <p:cNvSpPr/>
            <p:nvPr/>
          </p:nvSpPr>
          <p:spPr bwMode="auto">
            <a:xfrm>
              <a:off x="3230478" y="2040364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308" name="Rectangle 307"/>
            <p:cNvSpPr/>
            <p:nvPr/>
          </p:nvSpPr>
          <p:spPr bwMode="auto">
            <a:xfrm>
              <a:off x="3053358" y="2040364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309" name="Rectangle 308"/>
            <p:cNvSpPr/>
            <p:nvPr/>
          </p:nvSpPr>
          <p:spPr bwMode="auto">
            <a:xfrm>
              <a:off x="2833519" y="2040364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310" name="Rectangle 309"/>
            <p:cNvSpPr/>
            <p:nvPr/>
          </p:nvSpPr>
          <p:spPr bwMode="auto">
            <a:xfrm>
              <a:off x="2656399" y="2040364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311" name="Rectangle 310"/>
            <p:cNvSpPr/>
            <p:nvPr/>
          </p:nvSpPr>
          <p:spPr bwMode="auto">
            <a:xfrm>
              <a:off x="3973001" y="2218850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312" name="Rectangle 311"/>
            <p:cNvSpPr/>
            <p:nvPr/>
          </p:nvSpPr>
          <p:spPr bwMode="auto">
            <a:xfrm>
              <a:off x="3795881" y="2218850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313" name="Rectangle 312"/>
            <p:cNvSpPr/>
            <p:nvPr/>
          </p:nvSpPr>
          <p:spPr bwMode="auto">
            <a:xfrm>
              <a:off x="3617391" y="2218850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314" name="Rectangle 313"/>
            <p:cNvSpPr/>
            <p:nvPr/>
          </p:nvSpPr>
          <p:spPr bwMode="auto">
            <a:xfrm>
              <a:off x="3404829" y="2218850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315" name="Rectangle 314"/>
            <p:cNvSpPr/>
            <p:nvPr/>
          </p:nvSpPr>
          <p:spPr bwMode="auto">
            <a:xfrm>
              <a:off x="3231851" y="2220223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316" name="Rectangle 315"/>
            <p:cNvSpPr/>
            <p:nvPr/>
          </p:nvSpPr>
          <p:spPr bwMode="auto">
            <a:xfrm>
              <a:off x="3054731" y="2220223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317" name="Rectangle 316"/>
            <p:cNvSpPr/>
            <p:nvPr/>
          </p:nvSpPr>
          <p:spPr bwMode="auto">
            <a:xfrm>
              <a:off x="2834892" y="2220223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318" name="Rectangle 317"/>
            <p:cNvSpPr/>
            <p:nvPr/>
          </p:nvSpPr>
          <p:spPr bwMode="auto">
            <a:xfrm>
              <a:off x="2657772" y="2220223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319" name="Rectangle 318"/>
            <p:cNvSpPr/>
            <p:nvPr/>
          </p:nvSpPr>
          <p:spPr bwMode="auto">
            <a:xfrm>
              <a:off x="3971631" y="2402824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320" name="Rectangle 319"/>
            <p:cNvSpPr/>
            <p:nvPr/>
          </p:nvSpPr>
          <p:spPr bwMode="auto">
            <a:xfrm>
              <a:off x="3794511" y="2402824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321" name="Rectangle 320"/>
            <p:cNvSpPr/>
            <p:nvPr/>
          </p:nvSpPr>
          <p:spPr bwMode="auto">
            <a:xfrm>
              <a:off x="3616021" y="2402824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322" name="Rectangle 321"/>
            <p:cNvSpPr/>
            <p:nvPr/>
          </p:nvSpPr>
          <p:spPr bwMode="auto">
            <a:xfrm>
              <a:off x="3403459" y="2402824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323" name="Rectangle 322"/>
            <p:cNvSpPr/>
            <p:nvPr/>
          </p:nvSpPr>
          <p:spPr bwMode="auto">
            <a:xfrm>
              <a:off x="3230481" y="2404197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324" name="Rectangle 323"/>
            <p:cNvSpPr/>
            <p:nvPr/>
          </p:nvSpPr>
          <p:spPr bwMode="auto">
            <a:xfrm>
              <a:off x="3053361" y="2404197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325" name="Rectangle 324"/>
            <p:cNvSpPr/>
            <p:nvPr/>
          </p:nvSpPr>
          <p:spPr bwMode="auto">
            <a:xfrm>
              <a:off x="2833522" y="2404197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326" name="Rectangle 325"/>
            <p:cNvSpPr/>
            <p:nvPr/>
          </p:nvSpPr>
          <p:spPr bwMode="auto">
            <a:xfrm>
              <a:off x="2656402" y="2404197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327" name="Rectangle 326"/>
            <p:cNvSpPr/>
            <p:nvPr/>
          </p:nvSpPr>
          <p:spPr bwMode="auto">
            <a:xfrm>
              <a:off x="3973004" y="2582683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328" name="Rectangle 327"/>
            <p:cNvSpPr/>
            <p:nvPr/>
          </p:nvSpPr>
          <p:spPr bwMode="auto">
            <a:xfrm>
              <a:off x="3795884" y="2582683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329" name="Rectangle 328"/>
            <p:cNvSpPr/>
            <p:nvPr/>
          </p:nvSpPr>
          <p:spPr bwMode="auto">
            <a:xfrm>
              <a:off x="3617394" y="2582683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330" name="Rectangle 329"/>
            <p:cNvSpPr/>
            <p:nvPr/>
          </p:nvSpPr>
          <p:spPr bwMode="auto">
            <a:xfrm>
              <a:off x="3404832" y="2582683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331" name="Rectangle 330"/>
            <p:cNvSpPr/>
            <p:nvPr/>
          </p:nvSpPr>
          <p:spPr bwMode="auto">
            <a:xfrm>
              <a:off x="3231854" y="2584056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332" name="Rectangle 331"/>
            <p:cNvSpPr/>
            <p:nvPr/>
          </p:nvSpPr>
          <p:spPr bwMode="auto">
            <a:xfrm>
              <a:off x="3054734" y="2584056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333" name="Rectangle 332"/>
            <p:cNvSpPr/>
            <p:nvPr/>
          </p:nvSpPr>
          <p:spPr bwMode="auto">
            <a:xfrm>
              <a:off x="2834895" y="2584056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334" name="Rectangle 333"/>
            <p:cNvSpPr/>
            <p:nvPr/>
          </p:nvSpPr>
          <p:spPr bwMode="auto">
            <a:xfrm>
              <a:off x="2657775" y="2584056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335" name="Rectangle 334"/>
            <p:cNvSpPr/>
            <p:nvPr/>
          </p:nvSpPr>
          <p:spPr bwMode="auto">
            <a:xfrm>
              <a:off x="3973001" y="2761174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336" name="Rectangle 335"/>
            <p:cNvSpPr/>
            <p:nvPr/>
          </p:nvSpPr>
          <p:spPr bwMode="auto">
            <a:xfrm>
              <a:off x="3795881" y="2761174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337" name="Rectangle 336"/>
            <p:cNvSpPr/>
            <p:nvPr/>
          </p:nvSpPr>
          <p:spPr bwMode="auto">
            <a:xfrm>
              <a:off x="3617391" y="2761174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338" name="Rectangle 337"/>
            <p:cNvSpPr/>
            <p:nvPr/>
          </p:nvSpPr>
          <p:spPr bwMode="auto">
            <a:xfrm>
              <a:off x="3404829" y="2761174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339" name="Rectangle 338"/>
            <p:cNvSpPr/>
            <p:nvPr/>
          </p:nvSpPr>
          <p:spPr bwMode="auto">
            <a:xfrm>
              <a:off x="3231851" y="2762547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340" name="Rectangle 339"/>
            <p:cNvSpPr/>
            <p:nvPr/>
          </p:nvSpPr>
          <p:spPr bwMode="auto">
            <a:xfrm>
              <a:off x="3054731" y="2762547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341" name="Rectangle 340"/>
            <p:cNvSpPr/>
            <p:nvPr/>
          </p:nvSpPr>
          <p:spPr bwMode="auto">
            <a:xfrm>
              <a:off x="2834892" y="2762547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342" name="Rectangle 341"/>
            <p:cNvSpPr/>
            <p:nvPr/>
          </p:nvSpPr>
          <p:spPr bwMode="auto">
            <a:xfrm>
              <a:off x="2657772" y="2762547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343" name="Rectangle 342"/>
            <p:cNvSpPr/>
            <p:nvPr/>
          </p:nvSpPr>
          <p:spPr bwMode="auto">
            <a:xfrm>
              <a:off x="3974374" y="2941033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344" name="Rectangle 343"/>
            <p:cNvSpPr/>
            <p:nvPr/>
          </p:nvSpPr>
          <p:spPr bwMode="auto">
            <a:xfrm>
              <a:off x="3797254" y="2941033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345" name="Rectangle 344"/>
            <p:cNvSpPr/>
            <p:nvPr/>
          </p:nvSpPr>
          <p:spPr bwMode="auto">
            <a:xfrm>
              <a:off x="3618764" y="2941033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346" name="Rectangle 345"/>
            <p:cNvSpPr/>
            <p:nvPr/>
          </p:nvSpPr>
          <p:spPr bwMode="auto">
            <a:xfrm>
              <a:off x="3406202" y="2941033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347" name="Rectangle 346"/>
            <p:cNvSpPr/>
            <p:nvPr/>
          </p:nvSpPr>
          <p:spPr bwMode="auto">
            <a:xfrm>
              <a:off x="3233224" y="2942406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348" name="Rectangle 347"/>
            <p:cNvSpPr/>
            <p:nvPr/>
          </p:nvSpPr>
          <p:spPr bwMode="auto">
            <a:xfrm>
              <a:off x="3056104" y="2942406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349" name="Rectangle 348"/>
            <p:cNvSpPr/>
            <p:nvPr/>
          </p:nvSpPr>
          <p:spPr bwMode="auto">
            <a:xfrm>
              <a:off x="2836265" y="2942406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350" name="Rectangle 349"/>
            <p:cNvSpPr/>
            <p:nvPr/>
          </p:nvSpPr>
          <p:spPr bwMode="auto">
            <a:xfrm>
              <a:off x="2659145" y="2942406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cxnSp>
          <p:nvCxnSpPr>
            <p:cNvPr id="358" name="Straight Connector 357"/>
            <p:cNvCxnSpPr/>
            <p:nvPr/>
          </p:nvCxnSpPr>
          <p:spPr bwMode="auto">
            <a:xfrm>
              <a:off x="4060403" y="3496415"/>
              <a:ext cx="1181" cy="172483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59" name="Isosceles Triangle 358"/>
            <p:cNvSpPr/>
            <p:nvPr/>
          </p:nvSpPr>
          <p:spPr bwMode="auto">
            <a:xfrm>
              <a:off x="3971797" y="3608647"/>
              <a:ext cx="183117" cy="165395"/>
            </a:xfrm>
            <a:prstGeom prst="triangle">
              <a:avLst/>
            </a:prstGeom>
            <a:solidFill>
              <a:schemeClr val="bg1"/>
            </a:solidFill>
            <a:ln>
              <a:headEnd type="none" w="med" len="med"/>
              <a:tailEnd type="none" w="med" len="med"/>
            </a:ln>
            <a:scene3d>
              <a:camera prst="orthographicFront">
                <a:rot lat="0" lon="0" rev="10799999"/>
              </a:camera>
              <a:lightRig rig="threePt" dir="t"/>
            </a:scene3d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360" name="Rectangle 359"/>
            <p:cNvSpPr/>
            <p:nvPr/>
          </p:nvSpPr>
          <p:spPr bwMode="auto">
            <a:xfrm>
              <a:off x="2482125" y="3119712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361" name="Rectangle 360"/>
            <p:cNvSpPr/>
            <p:nvPr/>
          </p:nvSpPr>
          <p:spPr bwMode="auto">
            <a:xfrm>
              <a:off x="2476639" y="1680833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362" name="Rectangle 361"/>
            <p:cNvSpPr/>
            <p:nvPr/>
          </p:nvSpPr>
          <p:spPr bwMode="auto">
            <a:xfrm>
              <a:off x="2478012" y="1860692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363" name="Rectangle 362"/>
            <p:cNvSpPr/>
            <p:nvPr/>
          </p:nvSpPr>
          <p:spPr bwMode="auto">
            <a:xfrm>
              <a:off x="2478009" y="2039183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364" name="Rectangle 363"/>
            <p:cNvSpPr/>
            <p:nvPr/>
          </p:nvSpPr>
          <p:spPr bwMode="auto">
            <a:xfrm>
              <a:off x="2479382" y="2219042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365" name="Rectangle 364"/>
            <p:cNvSpPr/>
            <p:nvPr/>
          </p:nvSpPr>
          <p:spPr bwMode="auto">
            <a:xfrm>
              <a:off x="2478012" y="2403016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366" name="Rectangle 365"/>
            <p:cNvSpPr/>
            <p:nvPr/>
          </p:nvSpPr>
          <p:spPr bwMode="auto">
            <a:xfrm>
              <a:off x="2479385" y="2582875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367" name="Rectangle 366"/>
            <p:cNvSpPr/>
            <p:nvPr/>
          </p:nvSpPr>
          <p:spPr bwMode="auto">
            <a:xfrm>
              <a:off x="2479382" y="2761366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368" name="Rectangle 367"/>
            <p:cNvSpPr/>
            <p:nvPr/>
          </p:nvSpPr>
          <p:spPr bwMode="auto">
            <a:xfrm>
              <a:off x="2480755" y="2941225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370" name="Rectangle 369"/>
            <p:cNvSpPr/>
            <p:nvPr/>
          </p:nvSpPr>
          <p:spPr bwMode="auto">
            <a:xfrm>
              <a:off x="3970925" y="3345358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cxnSp>
          <p:nvCxnSpPr>
            <p:cNvPr id="375" name="Straight Connector 374"/>
            <p:cNvCxnSpPr/>
            <p:nvPr/>
          </p:nvCxnSpPr>
          <p:spPr bwMode="auto">
            <a:xfrm>
              <a:off x="3486245" y="3495233"/>
              <a:ext cx="1181" cy="172483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76" name="Isosceles Triangle 375"/>
            <p:cNvSpPr/>
            <p:nvPr/>
          </p:nvSpPr>
          <p:spPr bwMode="auto">
            <a:xfrm>
              <a:off x="3397639" y="3607465"/>
              <a:ext cx="183117" cy="165395"/>
            </a:xfrm>
            <a:prstGeom prst="triangle">
              <a:avLst/>
            </a:prstGeom>
            <a:solidFill>
              <a:schemeClr val="bg1"/>
            </a:solidFill>
            <a:ln>
              <a:headEnd type="none" w="med" len="med"/>
              <a:tailEnd type="none" w="med" len="med"/>
            </a:ln>
            <a:scene3d>
              <a:camera prst="orthographicFront">
                <a:rot lat="0" lon="0" rev="10799999"/>
              </a:camera>
              <a:lightRig rig="threePt" dir="t"/>
            </a:scene3d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377" name="Rectangle 376"/>
            <p:cNvSpPr/>
            <p:nvPr/>
          </p:nvSpPr>
          <p:spPr bwMode="auto">
            <a:xfrm>
              <a:off x="3396767" y="3344176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cxnSp>
          <p:nvCxnSpPr>
            <p:cNvPr id="378" name="Straight Connector 377"/>
            <p:cNvCxnSpPr/>
            <p:nvPr/>
          </p:nvCxnSpPr>
          <p:spPr bwMode="auto">
            <a:xfrm>
              <a:off x="2929808" y="3499958"/>
              <a:ext cx="1181" cy="172483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79" name="Isosceles Triangle 378"/>
            <p:cNvSpPr/>
            <p:nvPr/>
          </p:nvSpPr>
          <p:spPr bwMode="auto">
            <a:xfrm>
              <a:off x="2841202" y="3612190"/>
              <a:ext cx="183117" cy="165395"/>
            </a:xfrm>
            <a:prstGeom prst="triangle">
              <a:avLst/>
            </a:prstGeom>
            <a:solidFill>
              <a:schemeClr val="bg1"/>
            </a:solidFill>
            <a:ln>
              <a:headEnd type="none" w="med" len="med"/>
              <a:tailEnd type="none" w="med" len="med"/>
            </a:ln>
            <a:scene3d>
              <a:camera prst="orthographicFront">
                <a:rot lat="0" lon="0" rev="10799999"/>
              </a:camera>
              <a:lightRig rig="threePt" dir="t"/>
            </a:scene3d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380" name="Rectangle 379"/>
            <p:cNvSpPr/>
            <p:nvPr/>
          </p:nvSpPr>
          <p:spPr bwMode="auto">
            <a:xfrm>
              <a:off x="2840330" y="3348901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455" name="Rectangle 15"/>
            <p:cNvSpPr txBox="1">
              <a:spLocks noChangeAspect="1" noChangeArrowheads="1"/>
            </p:cNvSpPr>
            <p:nvPr/>
          </p:nvSpPr>
          <p:spPr bwMode="auto">
            <a:xfrm>
              <a:off x="2170288" y="1087172"/>
              <a:ext cx="2116668" cy="5214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70000" tIns="0" rIns="91440" bIns="45720" numCol="1" anchor="t" anchorCtr="0" compatLnSpc="1">
              <a:prstTxWarp prst="textNoShape">
                <a:avLst/>
              </a:prstTxWarp>
            </a:bodyPr>
            <a:lstStyle>
              <a:lvl1pPr marL="298450" indent="-29845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80000"/>
                <a:buFont typeface="Wingdings" charset="2"/>
                <a:buChar char="n"/>
                <a:defRPr sz="2400">
                  <a:solidFill>
                    <a:schemeClr val="tx2"/>
                  </a:solidFill>
                  <a:latin typeface="+mn-lt"/>
                  <a:ea typeface="+mn-ea"/>
                  <a:cs typeface="ＭＳ Ｐゴシック" charset="-128"/>
                </a:defRPr>
              </a:lvl1pPr>
              <a:lvl2pPr marL="558800" indent="-258763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Wingdings" charset="2"/>
                <a:buChar char="§"/>
                <a:defRPr sz="2400">
                  <a:solidFill>
                    <a:schemeClr val="tx2"/>
                  </a:solidFill>
                  <a:latin typeface="+mn-lt"/>
                  <a:ea typeface="+mn-ea"/>
                </a:defRPr>
              </a:lvl2pPr>
              <a:lvl3pPr marL="817563" indent="-257175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charset="2"/>
                <a:buChar char=""/>
                <a:defRPr sz="2400">
                  <a:solidFill>
                    <a:schemeClr val="tx2"/>
                  </a:solidFill>
                  <a:latin typeface="+mn-lt"/>
                  <a:ea typeface="+mn-ea"/>
                </a:defRPr>
              </a:lvl3pPr>
              <a:lvl4pPr marL="1077913" indent="-258763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charset="2"/>
                <a:buChar char="§"/>
                <a:defRPr sz="2400">
                  <a:solidFill>
                    <a:srgbClr val="100F2E"/>
                  </a:solidFill>
                  <a:latin typeface="+mn-lt"/>
                  <a:ea typeface="+mn-ea"/>
                </a:defRPr>
              </a:lvl4pPr>
              <a:lvl5pPr marL="1312863" indent="-223838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Char char="»"/>
                <a:defRPr sz="2400">
                  <a:solidFill>
                    <a:srgbClr val="100F2E"/>
                  </a:solidFill>
                  <a:latin typeface="+mn-lt"/>
                  <a:ea typeface="+mn-ea"/>
                </a:defRPr>
              </a:lvl5pPr>
              <a:lvl6pPr marL="1770063" indent="-223838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Char char="»"/>
                <a:defRPr sz="2400">
                  <a:solidFill>
                    <a:srgbClr val="100F2E"/>
                  </a:solidFill>
                  <a:latin typeface="+mn-lt"/>
                  <a:ea typeface="+mn-ea"/>
                </a:defRPr>
              </a:lvl6pPr>
              <a:lvl7pPr marL="2227263" indent="-223838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Char char="»"/>
                <a:defRPr sz="2400">
                  <a:solidFill>
                    <a:srgbClr val="100F2E"/>
                  </a:solidFill>
                  <a:latin typeface="+mn-lt"/>
                  <a:ea typeface="+mn-ea"/>
                </a:defRPr>
              </a:lvl7pPr>
              <a:lvl8pPr marL="2684463" indent="-223838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Char char="»"/>
                <a:defRPr sz="2400">
                  <a:solidFill>
                    <a:srgbClr val="100F2E"/>
                  </a:solidFill>
                  <a:latin typeface="+mn-lt"/>
                  <a:ea typeface="+mn-ea"/>
                </a:defRPr>
              </a:lvl8pPr>
              <a:lvl9pPr marL="3141663" indent="-223838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Char char="»"/>
                <a:defRPr sz="2400">
                  <a:solidFill>
                    <a:srgbClr val="100F2E"/>
                  </a:solidFill>
                  <a:latin typeface="+mn-lt"/>
                  <a:ea typeface="+mn-ea"/>
                </a:defRPr>
              </a:lvl9pPr>
            </a:lstStyle>
            <a:p>
              <a:pPr marL="0" indent="0" algn="ctr">
                <a:buSzPct val="100000"/>
                <a:buNone/>
              </a:pPr>
              <a:r>
                <a:rPr lang="en-US" sz="1800" b="1" dirty="0" smtClean="0">
                  <a:solidFill>
                    <a:srgbClr val="FD930A"/>
                  </a:solidFill>
                  <a:sym typeface="Wingdings" charset="0"/>
                </a:rPr>
                <a:t>Partially Column Parallel</a:t>
              </a:r>
              <a:endParaRPr lang="en-GB" sz="1800" baseline="30000" dirty="0" smtClean="0">
                <a:solidFill>
                  <a:srgbClr val="FD930A"/>
                </a:solidFill>
                <a:latin typeface="Arial" charset="0"/>
                <a:ea typeface="ＭＳ Ｐゴシック" charset="0"/>
                <a:sym typeface="Wingdings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252730" y="4007519"/>
            <a:ext cx="2301381" cy="2341904"/>
            <a:chOff x="718396" y="4035741"/>
            <a:chExt cx="2301381" cy="2341904"/>
          </a:xfrm>
        </p:grpSpPr>
        <p:grpSp>
          <p:nvGrpSpPr>
            <p:cNvPr id="530" name="Group 529"/>
            <p:cNvGrpSpPr/>
            <p:nvPr/>
          </p:nvGrpSpPr>
          <p:grpSpPr>
            <a:xfrm>
              <a:off x="1055871" y="6201045"/>
              <a:ext cx="54919" cy="176600"/>
              <a:chOff x="1613243" y="3248966"/>
              <a:chExt cx="54919" cy="176600"/>
            </a:xfrm>
          </p:grpSpPr>
          <p:cxnSp>
            <p:nvCxnSpPr>
              <p:cNvPr id="531" name="Straight Connector 530"/>
              <p:cNvCxnSpPr/>
              <p:nvPr/>
            </p:nvCxnSpPr>
            <p:spPr bwMode="auto">
              <a:xfrm>
                <a:off x="1641151" y="3248966"/>
                <a:ext cx="1181" cy="172483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532" name="Oval 531"/>
              <p:cNvSpPr/>
              <p:nvPr/>
            </p:nvSpPr>
            <p:spPr bwMode="auto">
              <a:xfrm>
                <a:off x="1613243" y="3377512"/>
                <a:ext cx="54919" cy="48054"/>
              </a:xfrm>
              <a:prstGeom prst="ellips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8B323"/>
                  </a:buClr>
                  <a:buSzTx/>
                  <a:buFont typeface="Wingdings" pitchFamily="2" charset="2"/>
                  <a:buChar char="n"/>
                  <a:tabLst/>
                </a:pPr>
                <a:endPara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18" charset="-128"/>
                </a:endParaRPr>
              </a:p>
            </p:txBody>
          </p:sp>
        </p:grpSp>
        <p:grpSp>
          <p:nvGrpSpPr>
            <p:cNvPr id="533" name="Group 532"/>
            <p:cNvGrpSpPr/>
            <p:nvPr/>
          </p:nvGrpSpPr>
          <p:grpSpPr>
            <a:xfrm>
              <a:off x="1275507" y="6201045"/>
              <a:ext cx="54919" cy="176600"/>
              <a:chOff x="1613243" y="3248966"/>
              <a:chExt cx="54919" cy="176600"/>
            </a:xfrm>
          </p:grpSpPr>
          <p:cxnSp>
            <p:nvCxnSpPr>
              <p:cNvPr id="534" name="Straight Connector 533"/>
              <p:cNvCxnSpPr/>
              <p:nvPr/>
            </p:nvCxnSpPr>
            <p:spPr bwMode="auto">
              <a:xfrm>
                <a:off x="1641151" y="3248966"/>
                <a:ext cx="1181" cy="172483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535" name="Oval 534"/>
              <p:cNvSpPr/>
              <p:nvPr/>
            </p:nvSpPr>
            <p:spPr bwMode="auto">
              <a:xfrm>
                <a:off x="1613243" y="3377512"/>
                <a:ext cx="54919" cy="48054"/>
              </a:xfrm>
              <a:prstGeom prst="ellips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8B323"/>
                  </a:buClr>
                  <a:buSzTx/>
                  <a:buFont typeface="Wingdings" pitchFamily="2" charset="2"/>
                  <a:buChar char="n"/>
                  <a:tabLst/>
                </a:pPr>
                <a:endPara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18" charset="-128"/>
                </a:endParaRPr>
              </a:p>
            </p:txBody>
          </p:sp>
        </p:grpSp>
        <p:grpSp>
          <p:nvGrpSpPr>
            <p:cNvPr id="536" name="Group 535"/>
            <p:cNvGrpSpPr/>
            <p:nvPr/>
          </p:nvGrpSpPr>
          <p:grpSpPr>
            <a:xfrm>
              <a:off x="1499624" y="6201045"/>
              <a:ext cx="54919" cy="176600"/>
              <a:chOff x="1613243" y="3248966"/>
              <a:chExt cx="54919" cy="176600"/>
            </a:xfrm>
          </p:grpSpPr>
          <p:cxnSp>
            <p:nvCxnSpPr>
              <p:cNvPr id="537" name="Straight Connector 536"/>
              <p:cNvCxnSpPr/>
              <p:nvPr/>
            </p:nvCxnSpPr>
            <p:spPr bwMode="auto">
              <a:xfrm>
                <a:off x="1641151" y="3248966"/>
                <a:ext cx="1181" cy="172483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538" name="Oval 537"/>
              <p:cNvSpPr/>
              <p:nvPr/>
            </p:nvSpPr>
            <p:spPr bwMode="auto">
              <a:xfrm>
                <a:off x="1613243" y="3377512"/>
                <a:ext cx="54919" cy="48054"/>
              </a:xfrm>
              <a:prstGeom prst="ellips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8B323"/>
                  </a:buClr>
                  <a:buSzTx/>
                  <a:buFont typeface="Wingdings" pitchFamily="2" charset="2"/>
                  <a:buChar char="n"/>
                  <a:tabLst/>
                </a:pPr>
                <a:endPara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18" charset="-128"/>
                </a:endParaRPr>
              </a:p>
            </p:txBody>
          </p:sp>
        </p:grpSp>
        <p:grpSp>
          <p:nvGrpSpPr>
            <p:cNvPr id="539" name="Group 538"/>
            <p:cNvGrpSpPr/>
            <p:nvPr/>
          </p:nvGrpSpPr>
          <p:grpSpPr>
            <a:xfrm>
              <a:off x="1719259" y="6201045"/>
              <a:ext cx="54919" cy="176600"/>
              <a:chOff x="1613243" y="3248966"/>
              <a:chExt cx="54919" cy="176600"/>
            </a:xfrm>
          </p:grpSpPr>
          <p:cxnSp>
            <p:nvCxnSpPr>
              <p:cNvPr id="540" name="Straight Connector 539"/>
              <p:cNvCxnSpPr/>
              <p:nvPr/>
            </p:nvCxnSpPr>
            <p:spPr bwMode="auto">
              <a:xfrm>
                <a:off x="1641151" y="3248966"/>
                <a:ext cx="1181" cy="172483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541" name="Oval 540"/>
              <p:cNvSpPr/>
              <p:nvPr/>
            </p:nvSpPr>
            <p:spPr bwMode="auto">
              <a:xfrm>
                <a:off x="1613243" y="3377512"/>
                <a:ext cx="54919" cy="48054"/>
              </a:xfrm>
              <a:prstGeom prst="ellips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8B323"/>
                  </a:buClr>
                  <a:buSzTx/>
                  <a:buFont typeface="Wingdings" pitchFamily="2" charset="2"/>
                  <a:buChar char="n"/>
                  <a:tabLst/>
                </a:pPr>
                <a:endPara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18" charset="-128"/>
                </a:endParaRPr>
              </a:p>
            </p:txBody>
          </p:sp>
        </p:grpSp>
        <p:grpSp>
          <p:nvGrpSpPr>
            <p:cNvPr id="543" name="Group 542"/>
            <p:cNvGrpSpPr/>
            <p:nvPr/>
          </p:nvGrpSpPr>
          <p:grpSpPr>
            <a:xfrm>
              <a:off x="1932919" y="6201045"/>
              <a:ext cx="54919" cy="176600"/>
              <a:chOff x="1613243" y="3248966"/>
              <a:chExt cx="54919" cy="176600"/>
            </a:xfrm>
          </p:grpSpPr>
          <p:cxnSp>
            <p:nvCxnSpPr>
              <p:cNvPr id="544" name="Straight Connector 543"/>
              <p:cNvCxnSpPr/>
              <p:nvPr/>
            </p:nvCxnSpPr>
            <p:spPr bwMode="auto">
              <a:xfrm>
                <a:off x="1641151" y="3248966"/>
                <a:ext cx="1181" cy="172483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545" name="Oval 544"/>
              <p:cNvSpPr/>
              <p:nvPr/>
            </p:nvSpPr>
            <p:spPr bwMode="auto">
              <a:xfrm>
                <a:off x="1613243" y="3377512"/>
                <a:ext cx="54919" cy="48054"/>
              </a:xfrm>
              <a:prstGeom prst="ellips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8B323"/>
                  </a:buClr>
                  <a:buSzTx/>
                  <a:buFont typeface="Wingdings" pitchFamily="2" charset="2"/>
                  <a:buChar char="n"/>
                  <a:tabLst/>
                </a:pPr>
                <a:endPara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18" charset="-128"/>
                </a:endParaRPr>
              </a:p>
            </p:txBody>
          </p:sp>
        </p:grpSp>
        <p:grpSp>
          <p:nvGrpSpPr>
            <p:cNvPr id="546" name="Group 545"/>
            <p:cNvGrpSpPr/>
            <p:nvPr/>
          </p:nvGrpSpPr>
          <p:grpSpPr>
            <a:xfrm>
              <a:off x="2152555" y="6201045"/>
              <a:ext cx="54919" cy="176600"/>
              <a:chOff x="1613243" y="3248966"/>
              <a:chExt cx="54919" cy="176600"/>
            </a:xfrm>
          </p:grpSpPr>
          <p:cxnSp>
            <p:nvCxnSpPr>
              <p:cNvPr id="547" name="Straight Connector 546"/>
              <p:cNvCxnSpPr/>
              <p:nvPr/>
            </p:nvCxnSpPr>
            <p:spPr bwMode="auto">
              <a:xfrm>
                <a:off x="1641151" y="3248966"/>
                <a:ext cx="1181" cy="172483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548" name="Oval 547"/>
              <p:cNvSpPr/>
              <p:nvPr/>
            </p:nvSpPr>
            <p:spPr bwMode="auto">
              <a:xfrm>
                <a:off x="1613243" y="3377512"/>
                <a:ext cx="54919" cy="48054"/>
              </a:xfrm>
              <a:prstGeom prst="ellips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8B323"/>
                  </a:buClr>
                  <a:buSzTx/>
                  <a:buFont typeface="Wingdings" pitchFamily="2" charset="2"/>
                  <a:buChar char="n"/>
                  <a:tabLst/>
                </a:pPr>
                <a:endPara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18" charset="-128"/>
                </a:endParaRPr>
              </a:p>
            </p:txBody>
          </p:sp>
        </p:grpSp>
        <p:grpSp>
          <p:nvGrpSpPr>
            <p:cNvPr id="549" name="Group 548"/>
            <p:cNvGrpSpPr/>
            <p:nvPr/>
          </p:nvGrpSpPr>
          <p:grpSpPr>
            <a:xfrm>
              <a:off x="2354259" y="6201045"/>
              <a:ext cx="54919" cy="176600"/>
              <a:chOff x="1613243" y="3248966"/>
              <a:chExt cx="54919" cy="176600"/>
            </a:xfrm>
          </p:grpSpPr>
          <p:cxnSp>
            <p:nvCxnSpPr>
              <p:cNvPr id="550" name="Straight Connector 549"/>
              <p:cNvCxnSpPr/>
              <p:nvPr/>
            </p:nvCxnSpPr>
            <p:spPr bwMode="auto">
              <a:xfrm>
                <a:off x="1641151" y="3248966"/>
                <a:ext cx="1181" cy="172483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551" name="Oval 550"/>
              <p:cNvSpPr/>
              <p:nvPr/>
            </p:nvSpPr>
            <p:spPr bwMode="auto">
              <a:xfrm>
                <a:off x="1613243" y="3377512"/>
                <a:ext cx="54919" cy="48054"/>
              </a:xfrm>
              <a:prstGeom prst="ellips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8B323"/>
                  </a:buClr>
                  <a:buSzTx/>
                  <a:buFont typeface="Wingdings" pitchFamily="2" charset="2"/>
                  <a:buChar char="n"/>
                  <a:tabLst/>
                </a:pPr>
                <a:endPara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18" charset="-128"/>
                </a:endParaRPr>
              </a:p>
            </p:txBody>
          </p:sp>
        </p:grpSp>
        <p:grpSp>
          <p:nvGrpSpPr>
            <p:cNvPr id="552" name="Group 551"/>
            <p:cNvGrpSpPr/>
            <p:nvPr/>
          </p:nvGrpSpPr>
          <p:grpSpPr>
            <a:xfrm>
              <a:off x="2573894" y="6201045"/>
              <a:ext cx="54919" cy="176600"/>
              <a:chOff x="1613243" y="3248966"/>
              <a:chExt cx="54919" cy="176600"/>
            </a:xfrm>
          </p:grpSpPr>
          <p:cxnSp>
            <p:nvCxnSpPr>
              <p:cNvPr id="553" name="Straight Connector 552"/>
              <p:cNvCxnSpPr/>
              <p:nvPr/>
            </p:nvCxnSpPr>
            <p:spPr bwMode="auto">
              <a:xfrm>
                <a:off x="1641151" y="3248966"/>
                <a:ext cx="1181" cy="172483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554" name="Oval 553"/>
              <p:cNvSpPr/>
              <p:nvPr/>
            </p:nvSpPr>
            <p:spPr bwMode="auto">
              <a:xfrm>
                <a:off x="1613243" y="3377512"/>
                <a:ext cx="54919" cy="48054"/>
              </a:xfrm>
              <a:prstGeom prst="ellips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8B323"/>
                  </a:buClr>
                  <a:buSzTx/>
                  <a:buFont typeface="Wingdings" pitchFamily="2" charset="2"/>
                  <a:buChar char="n"/>
                  <a:tabLst/>
                </a:pPr>
                <a:endPara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18" charset="-128"/>
                </a:endParaRPr>
              </a:p>
            </p:txBody>
          </p:sp>
        </p:grpSp>
        <p:grpSp>
          <p:nvGrpSpPr>
            <p:cNvPr id="555" name="Group 554"/>
            <p:cNvGrpSpPr/>
            <p:nvPr/>
          </p:nvGrpSpPr>
          <p:grpSpPr>
            <a:xfrm>
              <a:off x="2793530" y="6201045"/>
              <a:ext cx="54919" cy="176600"/>
              <a:chOff x="1613243" y="3248966"/>
              <a:chExt cx="54919" cy="176600"/>
            </a:xfrm>
          </p:grpSpPr>
          <p:cxnSp>
            <p:nvCxnSpPr>
              <p:cNvPr id="556" name="Straight Connector 555"/>
              <p:cNvCxnSpPr/>
              <p:nvPr/>
            </p:nvCxnSpPr>
            <p:spPr bwMode="auto">
              <a:xfrm>
                <a:off x="1641151" y="3248966"/>
                <a:ext cx="1181" cy="172483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557" name="Oval 556"/>
              <p:cNvSpPr/>
              <p:nvPr/>
            </p:nvSpPr>
            <p:spPr bwMode="auto">
              <a:xfrm>
                <a:off x="1613243" y="3377512"/>
                <a:ext cx="54919" cy="48054"/>
              </a:xfrm>
              <a:prstGeom prst="ellips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8B323"/>
                  </a:buClr>
                  <a:buSzTx/>
                  <a:buFont typeface="Wingdings" pitchFamily="2" charset="2"/>
                  <a:buChar char="n"/>
                  <a:tabLst/>
                </a:pPr>
                <a:endPara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18" charset="-128"/>
                </a:endParaRPr>
              </a:p>
            </p:txBody>
          </p:sp>
        </p:grpSp>
        <p:sp>
          <p:nvSpPr>
            <p:cNvPr id="389" name="Rectangle 388"/>
            <p:cNvSpPr/>
            <p:nvPr/>
          </p:nvSpPr>
          <p:spPr bwMode="auto">
            <a:xfrm>
              <a:off x="2730917" y="4359749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390" name="Rectangle 389"/>
            <p:cNvSpPr/>
            <p:nvPr/>
          </p:nvSpPr>
          <p:spPr bwMode="auto">
            <a:xfrm>
              <a:off x="2513157" y="4359749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391" name="Rectangle 390"/>
            <p:cNvSpPr/>
            <p:nvPr/>
          </p:nvSpPr>
          <p:spPr bwMode="auto">
            <a:xfrm>
              <a:off x="2294027" y="4359749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392" name="Rectangle 391"/>
            <p:cNvSpPr/>
            <p:nvPr/>
          </p:nvSpPr>
          <p:spPr bwMode="auto">
            <a:xfrm>
              <a:off x="2081465" y="4359749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393" name="Rectangle 392"/>
            <p:cNvSpPr/>
            <p:nvPr/>
          </p:nvSpPr>
          <p:spPr bwMode="auto">
            <a:xfrm>
              <a:off x="1867847" y="4361122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394" name="Rectangle 393"/>
            <p:cNvSpPr/>
            <p:nvPr/>
          </p:nvSpPr>
          <p:spPr bwMode="auto">
            <a:xfrm>
              <a:off x="1650087" y="4361122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395" name="Rectangle 394"/>
            <p:cNvSpPr/>
            <p:nvPr/>
          </p:nvSpPr>
          <p:spPr bwMode="auto">
            <a:xfrm>
              <a:off x="1430248" y="4361122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396" name="Rectangle 395"/>
            <p:cNvSpPr/>
            <p:nvPr/>
          </p:nvSpPr>
          <p:spPr bwMode="auto">
            <a:xfrm>
              <a:off x="1212488" y="4361122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397" name="Rectangle 396"/>
            <p:cNvSpPr/>
            <p:nvPr/>
          </p:nvSpPr>
          <p:spPr bwMode="auto">
            <a:xfrm>
              <a:off x="2732290" y="4539608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398" name="Rectangle 397"/>
            <p:cNvSpPr/>
            <p:nvPr/>
          </p:nvSpPr>
          <p:spPr bwMode="auto">
            <a:xfrm>
              <a:off x="2514530" y="4539608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399" name="Rectangle 398"/>
            <p:cNvSpPr/>
            <p:nvPr/>
          </p:nvSpPr>
          <p:spPr bwMode="auto">
            <a:xfrm>
              <a:off x="2295400" y="4539608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400" name="Rectangle 399"/>
            <p:cNvSpPr/>
            <p:nvPr/>
          </p:nvSpPr>
          <p:spPr bwMode="auto">
            <a:xfrm>
              <a:off x="2082838" y="4539608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401" name="Rectangle 400"/>
            <p:cNvSpPr/>
            <p:nvPr/>
          </p:nvSpPr>
          <p:spPr bwMode="auto">
            <a:xfrm>
              <a:off x="1869220" y="4540981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402" name="Rectangle 401"/>
            <p:cNvSpPr/>
            <p:nvPr/>
          </p:nvSpPr>
          <p:spPr bwMode="auto">
            <a:xfrm>
              <a:off x="1651460" y="4540981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403" name="Rectangle 402"/>
            <p:cNvSpPr/>
            <p:nvPr/>
          </p:nvSpPr>
          <p:spPr bwMode="auto">
            <a:xfrm>
              <a:off x="1431621" y="4540981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404" name="Rectangle 403"/>
            <p:cNvSpPr/>
            <p:nvPr/>
          </p:nvSpPr>
          <p:spPr bwMode="auto">
            <a:xfrm>
              <a:off x="1213861" y="4540981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405" name="Rectangle 404"/>
            <p:cNvSpPr/>
            <p:nvPr/>
          </p:nvSpPr>
          <p:spPr bwMode="auto">
            <a:xfrm>
              <a:off x="2732287" y="4718099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406" name="Rectangle 405"/>
            <p:cNvSpPr/>
            <p:nvPr/>
          </p:nvSpPr>
          <p:spPr bwMode="auto">
            <a:xfrm>
              <a:off x="2514527" y="4718099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407" name="Rectangle 406"/>
            <p:cNvSpPr/>
            <p:nvPr/>
          </p:nvSpPr>
          <p:spPr bwMode="auto">
            <a:xfrm>
              <a:off x="2295397" y="4718099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408" name="Rectangle 407"/>
            <p:cNvSpPr/>
            <p:nvPr/>
          </p:nvSpPr>
          <p:spPr bwMode="auto">
            <a:xfrm>
              <a:off x="2082835" y="4718099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409" name="Rectangle 408"/>
            <p:cNvSpPr/>
            <p:nvPr/>
          </p:nvSpPr>
          <p:spPr bwMode="auto">
            <a:xfrm>
              <a:off x="1869217" y="4719472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410" name="Rectangle 409"/>
            <p:cNvSpPr/>
            <p:nvPr/>
          </p:nvSpPr>
          <p:spPr bwMode="auto">
            <a:xfrm>
              <a:off x="1651457" y="4719472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411" name="Rectangle 410"/>
            <p:cNvSpPr/>
            <p:nvPr/>
          </p:nvSpPr>
          <p:spPr bwMode="auto">
            <a:xfrm>
              <a:off x="1431618" y="4719472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412" name="Rectangle 411"/>
            <p:cNvSpPr/>
            <p:nvPr/>
          </p:nvSpPr>
          <p:spPr bwMode="auto">
            <a:xfrm>
              <a:off x="1213858" y="4719472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413" name="Rectangle 412"/>
            <p:cNvSpPr/>
            <p:nvPr/>
          </p:nvSpPr>
          <p:spPr bwMode="auto">
            <a:xfrm>
              <a:off x="2733660" y="4897958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414" name="Rectangle 413"/>
            <p:cNvSpPr/>
            <p:nvPr/>
          </p:nvSpPr>
          <p:spPr bwMode="auto">
            <a:xfrm>
              <a:off x="2515900" y="4897958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415" name="Rectangle 414"/>
            <p:cNvSpPr/>
            <p:nvPr/>
          </p:nvSpPr>
          <p:spPr bwMode="auto">
            <a:xfrm>
              <a:off x="2296770" y="4897958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416" name="Rectangle 415"/>
            <p:cNvSpPr/>
            <p:nvPr/>
          </p:nvSpPr>
          <p:spPr bwMode="auto">
            <a:xfrm>
              <a:off x="2084208" y="4897958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417" name="Rectangle 416"/>
            <p:cNvSpPr/>
            <p:nvPr/>
          </p:nvSpPr>
          <p:spPr bwMode="auto">
            <a:xfrm>
              <a:off x="1870590" y="4899331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418" name="Rectangle 417"/>
            <p:cNvSpPr/>
            <p:nvPr/>
          </p:nvSpPr>
          <p:spPr bwMode="auto">
            <a:xfrm>
              <a:off x="1652830" y="4899331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419" name="Rectangle 418"/>
            <p:cNvSpPr/>
            <p:nvPr/>
          </p:nvSpPr>
          <p:spPr bwMode="auto">
            <a:xfrm>
              <a:off x="1432991" y="4899331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420" name="Rectangle 419"/>
            <p:cNvSpPr/>
            <p:nvPr/>
          </p:nvSpPr>
          <p:spPr bwMode="auto">
            <a:xfrm>
              <a:off x="1215231" y="4899331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421" name="Rectangle 420"/>
            <p:cNvSpPr/>
            <p:nvPr/>
          </p:nvSpPr>
          <p:spPr bwMode="auto">
            <a:xfrm>
              <a:off x="2732290" y="5081932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422" name="Rectangle 421"/>
            <p:cNvSpPr/>
            <p:nvPr/>
          </p:nvSpPr>
          <p:spPr bwMode="auto">
            <a:xfrm>
              <a:off x="2514530" y="5081932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423" name="Rectangle 422"/>
            <p:cNvSpPr/>
            <p:nvPr/>
          </p:nvSpPr>
          <p:spPr bwMode="auto">
            <a:xfrm>
              <a:off x="2295400" y="5081932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424" name="Rectangle 423"/>
            <p:cNvSpPr/>
            <p:nvPr/>
          </p:nvSpPr>
          <p:spPr bwMode="auto">
            <a:xfrm>
              <a:off x="2082838" y="5081932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425" name="Rectangle 424"/>
            <p:cNvSpPr/>
            <p:nvPr/>
          </p:nvSpPr>
          <p:spPr bwMode="auto">
            <a:xfrm>
              <a:off x="1869220" y="5083305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426" name="Rectangle 425"/>
            <p:cNvSpPr/>
            <p:nvPr/>
          </p:nvSpPr>
          <p:spPr bwMode="auto">
            <a:xfrm>
              <a:off x="1651460" y="5083305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427" name="Rectangle 426"/>
            <p:cNvSpPr/>
            <p:nvPr/>
          </p:nvSpPr>
          <p:spPr bwMode="auto">
            <a:xfrm>
              <a:off x="1431621" y="5083305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428" name="Rectangle 427"/>
            <p:cNvSpPr/>
            <p:nvPr/>
          </p:nvSpPr>
          <p:spPr bwMode="auto">
            <a:xfrm>
              <a:off x="1213861" y="5083305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429" name="Rectangle 428"/>
            <p:cNvSpPr/>
            <p:nvPr/>
          </p:nvSpPr>
          <p:spPr bwMode="auto">
            <a:xfrm>
              <a:off x="2733663" y="5261791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430" name="Rectangle 429"/>
            <p:cNvSpPr/>
            <p:nvPr/>
          </p:nvSpPr>
          <p:spPr bwMode="auto">
            <a:xfrm>
              <a:off x="2515903" y="5261791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431" name="Rectangle 430"/>
            <p:cNvSpPr/>
            <p:nvPr/>
          </p:nvSpPr>
          <p:spPr bwMode="auto">
            <a:xfrm>
              <a:off x="2296773" y="5261791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432" name="Rectangle 431"/>
            <p:cNvSpPr/>
            <p:nvPr/>
          </p:nvSpPr>
          <p:spPr bwMode="auto">
            <a:xfrm>
              <a:off x="2084211" y="5261791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433" name="Rectangle 432"/>
            <p:cNvSpPr/>
            <p:nvPr/>
          </p:nvSpPr>
          <p:spPr bwMode="auto">
            <a:xfrm>
              <a:off x="1870593" y="5263164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434" name="Rectangle 433"/>
            <p:cNvSpPr/>
            <p:nvPr/>
          </p:nvSpPr>
          <p:spPr bwMode="auto">
            <a:xfrm>
              <a:off x="1652833" y="5263164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435" name="Rectangle 434"/>
            <p:cNvSpPr/>
            <p:nvPr/>
          </p:nvSpPr>
          <p:spPr bwMode="auto">
            <a:xfrm>
              <a:off x="1432994" y="5263164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436" name="Rectangle 435"/>
            <p:cNvSpPr/>
            <p:nvPr/>
          </p:nvSpPr>
          <p:spPr bwMode="auto">
            <a:xfrm>
              <a:off x="1215234" y="5263164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437" name="Rectangle 436"/>
            <p:cNvSpPr/>
            <p:nvPr/>
          </p:nvSpPr>
          <p:spPr bwMode="auto">
            <a:xfrm>
              <a:off x="2733660" y="5440282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438" name="Rectangle 437"/>
            <p:cNvSpPr/>
            <p:nvPr/>
          </p:nvSpPr>
          <p:spPr bwMode="auto">
            <a:xfrm>
              <a:off x="2515900" y="5440282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439" name="Rectangle 438"/>
            <p:cNvSpPr/>
            <p:nvPr/>
          </p:nvSpPr>
          <p:spPr bwMode="auto">
            <a:xfrm>
              <a:off x="2296770" y="5440282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440" name="Rectangle 439"/>
            <p:cNvSpPr/>
            <p:nvPr/>
          </p:nvSpPr>
          <p:spPr bwMode="auto">
            <a:xfrm>
              <a:off x="2084208" y="5440282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441" name="Rectangle 440"/>
            <p:cNvSpPr/>
            <p:nvPr/>
          </p:nvSpPr>
          <p:spPr bwMode="auto">
            <a:xfrm>
              <a:off x="1870590" y="5441655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442" name="Rectangle 441"/>
            <p:cNvSpPr/>
            <p:nvPr/>
          </p:nvSpPr>
          <p:spPr bwMode="auto">
            <a:xfrm>
              <a:off x="1652830" y="5441655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443" name="Rectangle 442"/>
            <p:cNvSpPr/>
            <p:nvPr/>
          </p:nvSpPr>
          <p:spPr bwMode="auto">
            <a:xfrm>
              <a:off x="1432991" y="5441655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444" name="Rectangle 443"/>
            <p:cNvSpPr/>
            <p:nvPr/>
          </p:nvSpPr>
          <p:spPr bwMode="auto">
            <a:xfrm>
              <a:off x="1215231" y="5441655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445" name="Rectangle 444"/>
            <p:cNvSpPr/>
            <p:nvPr/>
          </p:nvSpPr>
          <p:spPr bwMode="auto">
            <a:xfrm>
              <a:off x="2735033" y="5620141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446" name="Rectangle 445"/>
            <p:cNvSpPr/>
            <p:nvPr/>
          </p:nvSpPr>
          <p:spPr bwMode="auto">
            <a:xfrm>
              <a:off x="2517273" y="5620141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447" name="Rectangle 446"/>
            <p:cNvSpPr/>
            <p:nvPr/>
          </p:nvSpPr>
          <p:spPr bwMode="auto">
            <a:xfrm>
              <a:off x="2298143" y="5620141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448" name="Rectangle 447"/>
            <p:cNvSpPr/>
            <p:nvPr/>
          </p:nvSpPr>
          <p:spPr bwMode="auto">
            <a:xfrm>
              <a:off x="2085581" y="5620141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449" name="Rectangle 448"/>
            <p:cNvSpPr/>
            <p:nvPr/>
          </p:nvSpPr>
          <p:spPr bwMode="auto">
            <a:xfrm>
              <a:off x="1871963" y="5621514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450" name="Rectangle 449"/>
            <p:cNvSpPr/>
            <p:nvPr/>
          </p:nvSpPr>
          <p:spPr bwMode="auto">
            <a:xfrm>
              <a:off x="1654203" y="5621514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451" name="Rectangle 450"/>
            <p:cNvSpPr/>
            <p:nvPr/>
          </p:nvSpPr>
          <p:spPr bwMode="auto">
            <a:xfrm>
              <a:off x="1434364" y="5621514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452" name="Rectangle 451"/>
            <p:cNvSpPr/>
            <p:nvPr/>
          </p:nvSpPr>
          <p:spPr bwMode="auto">
            <a:xfrm>
              <a:off x="1216604" y="5621514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462" name="Rectangle 461"/>
            <p:cNvSpPr/>
            <p:nvPr/>
          </p:nvSpPr>
          <p:spPr bwMode="auto">
            <a:xfrm>
              <a:off x="993458" y="4359941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463" name="Rectangle 462"/>
            <p:cNvSpPr/>
            <p:nvPr/>
          </p:nvSpPr>
          <p:spPr bwMode="auto">
            <a:xfrm>
              <a:off x="994831" y="4539800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464" name="Rectangle 463"/>
            <p:cNvSpPr/>
            <p:nvPr/>
          </p:nvSpPr>
          <p:spPr bwMode="auto">
            <a:xfrm>
              <a:off x="994828" y="4718291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465" name="Rectangle 464"/>
            <p:cNvSpPr/>
            <p:nvPr/>
          </p:nvSpPr>
          <p:spPr bwMode="auto">
            <a:xfrm>
              <a:off x="996201" y="4898150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466" name="Rectangle 465"/>
            <p:cNvSpPr/>
            <p:nvPr/>
          </p:nvSpPr>
          <p:spPr bwMode="auto">
            <a:xfrm>
              <a:off x="994831" y="5082124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467" name="Rectangle 466"/>
            <p:cNvSpPr/>
            <p:nvPr/>
          </p:nvSpPr>
          <p:spPr bwMode="auto">
            <a:xfrm>
              <a:off x="996204" y="5261983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468" name="Rectangle 467"/>
            <p:cNvSpPr/>
            <p:nvPr/>
          </p:nvSpPr>
          <p:spPr bwMode="auto">
            <a:xfrm>
              <a:off x="996201" y="5440474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469" name="Rectangle 468"/>
            <p:cNvSpPr/>
            <p:nvPr/>
          </p:nvSpPr>
          <p:spPr bwMode="auto">
            <a:xfrm>
              <a:off x="997574" y="5620333"/>
              <a:ext cx="180000" cy="180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grpSp>
          <p:nvGrpSpPr>
            <p:cNvPr id="485" name="Group 484"/>
            <p:cNvGrpSpPr/>
            <p:nvPr/>
          </p:nvGrpSpPr>
          <p:grpSpPr>
            <a:xfrm>
              <a:off x="994460" y="5840168"/>
              <a:ext cx="183989" cy="428684"/>
              <a:chOff x="4493156" y="2706738"/>
              <a:chExt cx="183989" cy="428684"/>
            </a:xfrm>
          </p:grpSpPr>
          <p:cxnSp>
            <p:nvCxnSpPr>
              <p:cNvPr id="480" name="Straight Connector 479"/>
              <p:cNvCxnSpPr/>
              <p:nvPr/>
            </p:nvCxnSpPr>
            <p:spPr bwMode="auto">
              <a:xfrm>
                <a:off x="4582634" y="2857795"/>
                <a:ext cx="1181" cy="172483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81" name="Isosceles Triangle 480"/>
              <p:cNvSpPr/>
              <p:nvPr/>
            </p:nvSpPr>
            <p:spPr bwMode="auto">
              <a:xfrm>
                <a:off x="4494028" y="2970027"/>
                <a:ext cx="183117" cy="165395"/>
              </a:xfrm>
              <a:prstGeom prst="triangle">
                <a:avLst/>
              </a:prstGeom>
              <a:solidFill>
                <a:schemeClr val="bg1"/>
              </a:solidFill>
              <a:ln>
                <a:headEnd type="none" w="med" len="med"/>
                <a:tailEnd type="none" w="med" len="med"/>
              </a:ln>
              <a:scene3d>
                <a:camera prst="orthographicFront">
                  <a:rot lat="0" lon="0" rev="10799999"/>
                </a:camera>
                <a:lightRig rig="threePt" dir="t"/>
              </a:scene3d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8B323"/>
                  </a:buClr>
                  <a:buSzTx/>
                  <a:buFont typeface="Wingdings" pitchFamily="2" charset="2"/>
                  <a:buChar char="n"/>
                  <a:tabLst/>
                </a:pPr>
                <a:endPara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18" charset="-128"/>
                </a:endParaRPr>
              </a:p>
            </p:txBody>
          </p:sp>
          <p:sp>
            <p:nvSpPr>
              <p:cNvPr id="482" name="Rectangle 481"/>
              <p:cNvSpPr/>
              <p:nvPr/>
            </p:nvSpPr>
            <p:spPr bwMode="auto">
              <a:xfrm>
                <a:off x="4493156" y="2706738"/>
                <a:ext cx="180000" cy="180000"/>
              </a:xfrm>
              <a:prstGeom prst="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8B323"/>
                  </a:buClr>
                  <a:buSzTx/>
                  <a:buFont typeface="Wingdings" pitchFamily="2" charset="2"/>
                  <a:buChar char="n"/>
                  <a:tabLst/>
                </a:pPr>
                <a:endPara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18" charset="-128"/>
                </a:endParaRPr>
              </a:p>
            </p:txBody>
          </p:sp>
        </p:grpSp>
        <p:grpSp>
          <p:nvGrpSpPr>
            <p:cNvPr id="486" name="Group 485"/>
            <p:cNvGrpSpPr/>
            <p:nvPr/>
          </p:nvGrpSpPr>
          <p:grpSpPr>
            <a:xfrm>
              <a:off x="1211128" y="5840168"/>
              <a:ext cx="183989" cy="428684"/>
              <a:chOff x="4493156" y="2706738"/>
              <a:chExt cx="183989" cy="428684"/>
            </a:xfrm>
          </p:grpSpPr>
          <p:cxnSp>
            <p:nvCxnSpPr>
              <p:cNvPr id="487" name="Straight Connector 486"/>
              <p:cNvCxnSpPr/>
              <p:nvPr/>
            </p:nvCxnSpPr>
            <p:spPr bwMode="auto">
              <a:xfrm>
                <a:off x="4582634" y="2857795"/>
                <a:ext cx="1181" cy="172483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88" name="Isosceles Triangle 487"/>
              <p:cNvSpPr/>
              <p:nvPr/>
            </p:nvSpPr>
            <p:spPr bwMode="auto">
              <a:xfrm>
                <a:off x="4494028" y="2970027"/>
                <a:ext cx="183117" cy="165395"/>
              </a:xfrm>
              <a:prstGeom prst="triangle">
                <a:avLst/>
              </a:prstGeom>
              <a:solidFill>
                <a:schemeClr val="bg1"/>
              </a:solidFill>
              <a:ln>
                <a:headEnd type="none" w="med" len="med"/>
                <a:tailEnd type="none" w="med" len="med"/>
              </a:ln>
              <a:scene3d>
                <a:camera prst="orthographicFront">
                  <a:rot lat="0" lon="0" rev="10799999"/>
                </a:camera>
                <a:lightRig rig="threePt" dir="t"/>
              </a:scene3d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8B323"/>
                  </a:buClr>
                  <a:buSzTx/>
                  <a:buFont typeface="Wingdings" pitchFamily="2" charset="2"/>
                  <a:buChar char="n"/>
                  <a:tabLst/>
                </a:pPr>
                <a:endPara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18" charset="-128"/>
                </a:endParaRPr>
              </a:p>
            </p:txBody>
          </p:sp>
          <p:sp>
            <p:nvSpPr>
              <p:cNvPr id="489" name="Rectangle 488"/>
              <p:cNvSpPr/>
              <p:nvPr/>
            </p:nvSpPr>
            <p:spPr bwMode="auto">
              <a:xfrm>
                <a:off x="4493156" y="2706738"/>
                <a:ext cx="180000" cy="180000"/>
              </a:xfrm>
              <a:prstGeom prst="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8B323"/>
                  </a:buClr>
                  <a:buSzTx/>
                  <a:buFont typeface="Wingdings" pitchFamily="2" charset="2"/>
                  <a:buChar char="n"/>
                  <a:tabLst/>
                </a:pPr>
                <a:endPara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18" charset="-128"/>
                </a:endParaRPr>
              </a:p>
            </p:txBody>
          </p:sp>
        </p:grpSp>
        <p:grpSp>
          <p:nvGrpSpPr>
            <p:cNvPr id="490" name="Group 489"/>
            <p:cNvGrpSpPr/>
            <p:nvPr/>
          </p:nvGrpSpPr>
          <p:grpSpPr>
            <a:xfrm>
              <a:off x="1433702" y="5840168"/>
              <a:ext cx="183989" cy="428684"/>
              <a:chOff x="4493156" y="2706738"/>
              <a:chExt cx="183989" cy="428684"/>
            </a:xfrm>
          </p:grpSpPr>
          <p:cxnSp>
            <p:nvCxnSpPr>
              <p:cNvPr id="491" name="Straight Connector 490"/>
              <p:cNvCxnSpPr/>
              <p:nvPr/>
            </p:nvCxnSpPr>
            <p:spPr bwMode="auto">
              <a:xfrm>
                <a:off x="4582634" y="2857795"/>
                <a:ext cx="1181" cy="172483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92" name="Isosceles Triangle 491"/>
              <p:cNvSpPr/>
              <p:nvPr/>
            </p:nvSpPr>
            <p:spPr bwMode="auto">
              <a:xfrm>
                <a:off x="4494028" y="2970027"/>
                <a:ext cx="183117" cy="165395"/>
              </a:xfrm>
              <a:prstGeom prst="triangle">
                <a:avLst/>
              </a:prstGeom>
              <a:solidFill>
                <a:schemeClr val="bg1"/>
              </a:solidFill>
              <a:ln>
                <a:headEnd type="none" w="med" len="med"/>
                <a:tailEnd type="none" w="med" len="med"/>
              </a:ln>
              <a:scene3d>
                <a:camera prst="orthographicFront">
                  <a:rot lat="0" lon="0" rev="10799999"/>
                </a:camera>
                <a:lightRig rig="threePt" dir="t"/>
              </a:scene3d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8B323"/>
                  </a:buClr>
                  <a:buSzTx/>
                  <a:buFont typeface="Wingdings" pitchFamily="2" charset="2"/>
                  <a:buChar char="n"/>
                  <a:tabLst/>
                </a:pPr>
                <a:endPara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18" charset="-128"/>
                </a:endParaRPr>
              </a:p>
            </p:txBody>
          </p:sp>
          <p:sp>
            <p:nvSpPr>
              <p:cNvPr id="493" name="Rectangle 492"/>
              <p:cNvSpPr/>
              <p:nvPr/>
            </p:nvSpPr>
            <p:spPr bwMode="auto">
              <a:xfrm>
                <a:off x="4493156" y="2706738"/>
                <a:ext cx="180000" cy="180000"/>
              </a:xfrm>
              <a:prstGeom prst="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8B323"/>
                  </a:buClr>
                  <a:buSzTx/>
                  <a:buFont typeface="Wingdings" pitchFamily="2" charset="2"/>
                  <a:buChar char="n"/>
                  <a:tabLst/>
                </a:pPr>
                <a:endPara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18" charset="-128"/>
                </a:endParaRPr>
              </a:p>
            </p:txBody>
          </p:sp>
        </p:grpSp>
        <p:grpSp>
          <p:nvGrpSpPr>
            <p:cNvPr id="494" name="Group 493"/>
            <p:cNvGrpSpPr/>
            <p:nvPr/>
          </p:nvGrpSpPr>
          <p:grpSpPr>
            <a:xfrm>
              <a:off x="1647535" y="5840168"/>
              <a:ext cx="183989" cy="428684"/>
              <a:chOff x="4493156" y="2706738"/>
              <a:chExt cx="183989" cy="428684"/>
            </a:xfrm>
          </p:grpSpPr>
          <p:cxnSp>
            <p:nvCxnSpPr>
              <p:cNvPr id="495" name="Straight Connector 494"/>
              <p:cNvCxnSpPr/>
              <p:nvPr/>
            </p:nvCxnSpPr>
            <p:spPr bwMode="auto">
              <a:xfrm>
                <a:off x="4582634" y="2857795"/>
                <a:ext cx="1181" cy="172483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96" name="Isosceles Triangle 495"/>
              <p:cNvSpPr/>
              <p:nvPr/>
            </p:nvSpPr>
            <p:spPr bwMode="auto">
              <a:xfrm>
                <a:off x="4494028" y="2970027"/>
                <a:ext cx="183117" cy="165395"/>
              </a:xfrm>
              <a:prstGeom prst="triangle">
                <a:avLst/>
              </a:prstGeom>
              <a:solidFill>
                <a:schemeClr val="bg1"/>
              </a:solidFill>
              <a:ln>
                <a:headEnd type="none" w="med" len="med"/>
                <a:tailEnd type="none" w="med" len="med"/>
              </a:ln>
              <a:scene3d>
                <a:camera prst="orthographicFront">
                  <a:rot lat="0" lon="0" rev="10799999"/>
                </a:camera>
                <a:lightRig rig="threePt" dir="t"/>
              </a:scene3d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8B323"/>
                  </a:buClr>
                  <a:buSzTx/>
                  <a:buFont typeface="Wingdings" pitchFamily="2" charset="2"/>
                  <a:buChar char="n"/>
                  <a:tabLst/>
                </a:pPr>
                <a:endPara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18" charset="-128"/>
                </a:endParaRPr>
              </a:p>
            </p:txBody>
          </p:sp>
          <p:sp>
            <p:nvSpPr>
              <p:cNvPr id="497" name="Rectangle 496"/>
              <p:cNvSpPr/>
              <p:nvPr/>
            </p:nvSpPr>
            <p:spPr bwMode="auto">
              <a:xfrm>
                <a:off x="4493156" y="2706738"/>
                <a:ext cx="180000" cy="180000"/>
              </a:xfrm>
              <a:prstGeom prst="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8B323"/>
                  </a:buClr>
                  <a:buSzTx/>
                  <a:buFont typeface="Wingdings" pitchFamily="2" charset="2"/>
                  <a:buChar char="n"/>
                  <a:tabLst/>
                </a:pPr>
                <a:endPara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18" charset="-128"/>
                </a:endParaRPr>
              </a:p>
            </p:txBody>
          </p:sp>
        </p:grpSp>
        <p:grpSp>
          <p:nvGrpSpPr>
            <p:cNvPr id="498" name="Group 497"/>
            <p:cNvGrpSpPr/>
            <p:nvPr/>
          </p:nvGrpSpPr>
          <p:grpSpPr>
            <a:xfrm>
              <a:off x="1864203" y="5840168"/>
              <a:ext cx="183989" cy="428684"/>
              <a:chOff x="4493156" y="2706738"/>
              <a:chExt cx="183989" cy="428684"/>
            </a:xfrm>
          </p:grpSpPr>
          <p:cxnSp>
            <p:nvCxnSpPr>
              <p:cNvPr id="499" name="Straight Connector 498"/>
              <p:cNvCxnSpPr/>
              <p:nvPr/>
            </p:nvCxnSpPr>
            <p:spPr bwMode="auto">
              <a:xfrm>
                <a:off x="4582634" y="2857795"/>
                <a:ext cx="1181" cy="172483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500" name="Isosceles Triangle 499"/>
              <p:cNvSpPr/>
              <p:nvPr/>
            </p:nvSpPr>
            <p:spPr bwMode="auto">
              <a:xfrm>
                <a:off x="4494028" y="2970027"/>
                <a:ext cx="183117" cy="165395"/>
              </a:xfrm>
              <a:prstGeom prst="triangle">
                <a:avLst/>
              </a:prstGeom>
              <a:solidFill>
                <a:schemeClr val="bg1"/>
              </a:solidFill>
              <a:ln>
                <a:headEnd type="none" w="med" len="med"/>
                <a:tailEnd type="none" w="med" len="med"/>
              </a:ln>
              <a:scene3d>
                <a:camera prst="orthographicFront">
                  <a:rot lat="0" lon="0" rev="10799999"/>
                </a:camera>
                <a:lightRig rig="threePt" dir="t"/>
              </a:scene3d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8B323"/>
                  </a:buClr>
                  <a:buSzTx/>
                  <a:buFont typeface="Wingdings" pitchFamily="2" charset="2"/>
                  <a:buChar char="n"/>
                  <a:tabLst/>
                </a:pPr>
                <a:endPara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18" charset="-128"/>
                </a:endParaRPr>
              </a:p>
            </p:txBody>
          </p:sp>
          <p:sp>
            <p:nvSpPr>
              <p:cNvPr id="501" name="Rectangle 500"/>
              <p:cNvSpPr/>
              <p:nvPr/>
            </p:nvSpPr>
            <p:spPr bwMode="auto">
              <a:xfrm>
                <a:off x="4493156" y="2706738"/>
                <a:ext cx="180000" cy="180000"/>
              </a:xfrm>
              <a:prstGeom prst="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8B323"/>
                  </a:buClr>
                  <a:buSzTx/>
                  <a:buFont typeface="Wingdings" pitchFamily="2" charset="2"/>
                  <a:buChar char="n"/>
                  <a:tabLst/>
                </a:pPr>
                <a:endPara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18" charset="-128"/>
                </a:endParaRPr>
              </a:p>
            </p:txBody>
          </p:sp>
        </p:grpSp>
        <p:grpSp>
          <p:nvGrpSpPr>
            <p:cNvPr id="502" name="Group 501"/>
            <p:cNvGrpSpPr/>
            <p:nvPr/>
          </p:nvGrpSpPr>
          <p:grpSpPr>
            <a:xfrm>
              <a:off x="2086777" y="5840168"/>
              <a:ext cx="183989" cy="428684"/>
              <a:chOff x="4493156" y="2706738"/>
              <a:chExt cx="183989" cy="428684"/>
            </a:xfrm>
          </p:grpSpPr>
          <p:cxnSp>
            <p:nvCxnSpPr>
              <p:cNvPr id="503" name="Straight Connector 502"/>
              <p:cNvCxnSpPr/>
              <p:nvPr/>
            </p:nvCxnSpPr>
            <p:spPr bwMode="auto">
              <a:xfrm>
                <a:off x="4582634" y="2857795"/>
                <a:ext cx="1181" cy="172483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504" name="Isosceles Triangle 503"/>
              <p:cNvSpPr/>
              <p:nvPr/>
            </p:nvSpPr>
            <p:spPr bwMode="auto">
              <a:xfrm>
                <a:off x="4494028" y="2970027"/>
                <a:ext cx="183117" cy="165395"/>
              </a:xfrm>
              <a:prstGeom prst="triangle">
                <a:avLst/>
              </a:prstGeom>
              <a:solidFill>
                <a:schemeClr val="bg1"/>
              </a:solidFill>
              <a:ln>
                <a:headEnd type="none" w="med" len="med"/>
                <a:tailEnd type="none" w="med" len="med"/>
              </a:ln>
              <a:scene3d>
                <a:camera prst="orthographicFront">
                  <a:rot lat="0" lon="0" rev="10799999"/>
                </a:camera>
                <a:lightRig rig="threePt" dir="t"/>
              </a:scene3d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8B323"/>
                  </a:buClr>
                  <a:buSzTx/>
                  <a:buFont typeface="Wingdings" pitchFamily="2" charset="2"/>
                  <a:buChar char="n"/>
                  <a:tabLst/>
                </a:pPr>
                <a:endPara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18" charset="-128"/>
                </a:endParaRPr>
              </a:p>
            </p:txBody>
          </p:sp>
          <p:sp>
            <p:nvSpPr>
              <p:cNvPr id="505" name="Rectangle 504"/>
              <p:cNvSpPr/>
              <p:nvPr/>
            </p:nvSpPr>
            <p:spPr bwMode="auto">
              <a:xfrm>
                <a:off x="4493156" y="2706738"/>
                <a:ext cx="180000" cy="180000"/>
              </a:xfrm>
              <a:prstGeom prst="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8B323"/>
                  </a:buClr>
                  <a:buSzTx/>
                  <a:buFont typeface="Wingdings" pitchFamily="2" charset="2"/>
                  <a:buChar char="n"/>
                  <a:tabLst/>
                </a:pPr>
                <a:endPara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18" charset="-128"/>
                </a:endParaRPr>
              </a:p>
            </p:txBody>
          </p:sp>
        </p:grpSp>
        <p:grpSp>
          <p:nvGrpSpPr>
            <p:cNvPr id="506" name="Group 505"/>
            <p:cNvGrpSpPr/>
            <p:nvPr/>
          </p:nvGrpSpPr>
          <p:grpSpPr>
            <a:xfrm>
              <a:off x="2288796" y="5840168"/>
              <a:ext cx="183989" cy="428684"/>
              <a:chOff x="4493156" y="2706738"/>
              <a:chExt cx="183989" cy="428684"/>
            </a:xfrm>
          </p:grpSpPr>
          <p:cxnSp>
            <p:nvCxnSpPr>
              <p:cNvPr id="507" name="Straight Connector 506"/>
              <p:cNvCxnSpPr/>
              <p:nvPr/>
            </p:nvCxnSpPr>
            <p:spPr bwMode="auto">
              <a:xfrm>
                <a:off x="4582634" y="2857795"/>
                <a:ext cx="1181" cy="172483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508" name="Isosceles Triangle 507"/>
              <p:cNvSpPr/>
              <p:nvPr/>
            </p:nvSpPr>
            <p:spPr bwMode="auto">
              <a:xfrm>
                <a:off x="4494028" y="2970027"/>
                <a:ext cx="183117" cy="165395"/>
              </a:xfrm>
              <a:prstGeom prst="triangle">
                <a:avLst/>
              </a:prstGeom>
              <a:solidFill>
                <a:schemeClr val="bg1"/>
              </a:solidFill>
              <a:ln>
                <a:headEnd type="none" w="med" len="med"/>
                <a:tailEnd type="none" w="med" len="med"/>
              </a:ln>
              <a:scene3d>
                <a:camera prst="orthographicFront">
                  <a:rot lat="0" lon="0" rev="10799999"/>
                </a:camera>
                <a:lightRig rig="threePt" dir="t"/>
              </a:scene3d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8B323"/>
                  </a:buClr>
                  <a:buSzTx/>
                  <a:buFont typeface="Wingdings" pitchFamily="2" charset="2"/>
                  <a:buChar char="n"/>
                  <a:tabLst/>
                </a:pPr>
                <a:endPara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18" charset="-128"/>
                </a:endParaRPr>
              </a:p>
            </p:txBody>
          </p:sp>
          <p:sp>
            <p:nvSpPr>
              <p:cNvPr id="509" name="Rectangle 508"/>
              <p:cNvSpPr/>
              <p:nvPr/>
            </p:nvSpPr>
            <p:spPr bwMode="auto">
              <a:xfrm>
                <a:off x="4493156" y="2706738"/>
                <a:ext cx="180000" cy="180000"/>
              </a:xfrm>
              <a:prstGeom prst="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8B323"/>
                  </a:buClr>
                  <a:buSzTx/>
                  <a:buFont typeface="Wingdings" pitchFamily="2" charset="2"/>
                  <a:buChar char="n"/>
                  <a:tabLst/>
                </a:pPr>
                <a:endPara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18" charset="-128"/>
                </a:endParaRPr>
              </a:p>
            </p:txBody>
          </p:sp>
        </p:grpSp>
        <p:grpSp>
          <p:nvGrpSpPr>
            <p:cNvPr id="510" name="Group 509"/>
            <p:cNvGrpSpPr/>
            <p:nvPr/>
          </p:nvGrpSpPr>
          <p:grpSpPr>
            <a:xfrm>
              <a:off x="2505464" y="5840168"/>
              <a:ext cx="183989" cy="428684"/>
              <a:chOff x="4493156" y="2706738"/>
              <a:chExt cx="183989" cy="428684"/>
            </a:xfrm>
          </p:grpSpPr>
          <p:cxnSp>
            <p:nvCxnSpPr>
              <p:cNvPr id="511" name="Straight Connector 510"/>
              <p:cNvCxnSpPr/>
              <p:nvPr/>
            </p:nvCxnSpPr>
            <p:spPr bwMode="auto">
              <a:xfrm>
                <a:off x="4582634" y="2857795"/>
                <a:ext cx="1181" cy="172483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512" name="Isosceles Triangle 511"/>
              <p:cNvSpPr/>
              <p:nvPr/>
            </p:nvSpPr>
            <p:spPr bwMode="auto">
              <a:xfrm>
                <a:off x="4494028" y="2970027"/>
                <a:ext cx="183117" cy="165395"/>
              </a:xfrm>
              <a:prstGeom prst="triangle">
                <a:avLst/>
              </a:prstGeom>
              <a:solidFill>
                <a:schemeClr val="bg1"/>
              </a:solidFill>
              <a:ln>
                <a:headEnd type="none" w="med" len="med"/>
                <a:tailEnd type="none" w="med" len="med"/>
              </a:ln>
              <a:scene3d>
                <a:camera prst="orthographicFront">
                  <a:rot lat="0" lon="0" rev="10799999"/>
                </a:camera>
                <a:lightRig rig="threePt" dir="t"/>
              </a:scene3d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8B323"/>
                  </a:buClr>
                  <a:buSzTx/>
                  <a:buFont typeface="Wingdings" pitchFamily="2" charset="2"/>
                  <a:buChar char="n"/>
                  <a:tabLst/>
                </a:pPr>
                <a:endPara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18" charset="-128"/>
                </a:endParaRPr>
              </a:p>
            </p:txBody>
          </p:sp>
          <p:sp>
            <p:nvSpPr>
              <p:cNvPr id="513" name="Rectangle 512"/>
              <p:cNvSpPr/>
              <p:nvPr/>
            </p:nvSpPr>
            <p:spPr bwMode="auto">
              <a:xfrm>
                <a:off x="4493156" y="2706738"/>
                <a:ext cx="180000" cy="180000"/>
              </a:xfrm>
              <a:prstGeom prst="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8B323"/>
                  </a:buClr>
                  <a:buSzTx/>
                  <a:buFont typeface="Wingdings" pitchFamily="2" charset="2"/>
                  <a:buChar char="n"/>
                  <a:tabLst/>
                </a:pPr>
                <a:endPara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18" charset="-128"/>
                </a:endParaRPr>
              </a:p>
            </p:txBody>
          </p:sp>
        </p:grpSp>
        <p:grpSp>
          <p:nvGrpSpPr>
            <p:cNvPr id="514" name="Group 513"/>
            <p:cNvGrpSpPr/>
            <p:nvPr/>
          </p:nvGrpSpPr>
          <p:grpSpPr>
            <a:xfrm>
              <a:off x="2728038" y="5840168"/>
              <a:ext cx="183989" cy="428684"/>
              <a:chOff x="4493156" y="2706738"/>
              <a:chExt cx="183989" cy="428684"/>
            </a:xfrm>
          </p:grpSpPr>
          <p:cxnSp>
            <p:nvCxnSpPr>
              <p:cNvPr id="515" name="Straight Connector 514"/>
              <p:cNvCxnSpPr/>
              <p:nvPr/>
            </p:nvCxnSpPr>
            <p:spPr bwMode="auto">
              <a:xfrm>
                <a:off x="4582634" y="2857795"/>
                <a:ext cx="1181" cy="172483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516" name="Isosceles Triangle 515"/>
              <p:cNvSpPr/>
              <p:nvPr/>
            </p:nvSpPr>
            <p:spPr bwMode="auto">
              <a:xfrm>
                <a:off x="4494028" y="2970027"/>
                <a:ext cx="183117" cy="165395"/>
              </a:xfrm>
              <a:prstGeom prst="triangle">
                <a:avLst/>
              </a:prstGeom>
              <a:solidFill>
                <a:schemeClr val="bg1"/>
              </a:solidFill>
              <a:ln>
                <a:headEnd type="none" w="med" len="med"/>
                <a:tailEnd type="none" w="med" len="med"/>
              </a:ln>
              <a:scene3d>
                <a:camera prst="orthographicFront">
                  <a:rot lat="0" lon="0" rev="10799999"/>
                </a:camera>
                <a:lightRig rig="threePt" dir="t"/>
              </a:scene3d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8B323"/>
                  </a:buClr>
                  <a:buSzTx/>
                  <a:buFont typeface="Wingdings" pitchFamily="2" charset="2"/>
                  <a:buChar char="n"/>
                  <a:tabLst/>
                </a:pPr>
                <a:endPara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18" charset="-128"/>
                </a:endParaRPr>
              </a:p>
            </p:txBody>
          </p:sp>
          <p:sp>
            <p:nvSpPr>
              <p:cNvPr id="517" name="Rectangle 516"/>
              <p:cNvSpPr/>
              <p:nvPr/>
            </p:nvSpPr>
            <p:spPr bwMode="auto">
              <a:xfrm>
                <a:off x="4493156" y="2706738"/>
                <a:ext cx="180000" cy="180000"/>
              </a:xfrm>
              <a:prstGeom prst="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8B323"/>
                  </a:buClr>
                  <a:buSzTx/>
                  <a:buFont typeface="Wingdings" pitchFamily="2" charset="2"/>
                  <a:buChar char="n"/>
                  <a:tabLst/>
                </a:pPr>
                <a:endPara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18" charset="-128"/>
                </a:endParaRPr>
              </a:p>
            </p:txBody>
          </p:sp>
        </p:grpSp>
        <p:sp>
          <p:nvSpPr>
            <p:cNvPr id="456" name="Rectangle 15"/>
            <p:cNvSpPr txBox="1">
              <a:spLocks noChangeAspect="1" noChangeArrowheads="1"/>
            </p:cNvSpPr>
            <p:nvPr/>
          </p:nvSpPr>
          <p:spPr bwMode="auto">
            <a:xfrm>
              <a:off x="718396" y="4035741"/>
              <a:ext cx="2301381" cy="324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70000" tIns="0" rIns="91440" bIns="45720" numCol="1" anchor="t" anchorCtr="0" compatLnSpc="1">
              <a:prstTxWarp prst="textNoShape">
                <a:avLst/>
              </a:prstTxWarp>
            </a:bodyPr>
            <a:lstStyle>
              <a:lvl1pPr marL="298450" indent="-29845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80000"/>
                <a:buFont typeface="Wingdings" charset="2"/>
                <a:buChar char="n"/>
                <a:defRPr sz="2400">
                  <a:solidFill>
                    <a:schemeClr val="tx2"/>
                  </a:solidFill>
                  <a:latin typeface="+mn-lt"/>
                  <a:ea typeface="+mn-ea"/>
                  <a:cs typeface="ＭＳ Ｐゴシック" charset="-128"/>
                </a:defRPr>
              </a:lvl1pPr>
              <a:lvl2pPr marL="558800" indent="-258763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Wingdings" charset="2"/>
                <a:buChar char="§"/>
                <a:defRPr sz="2400">
                  <a:solidFill>
                    <a:schemeClr val="tx2"/>
                  </a:solidFill>
                  <a:latin typeface="+mn-lt"/>
                  <a:ea typeface="+mn-ea"/>
                </a:defRPr>
              </a:lvl2pPr>
              <a:lvl3pPr marL="817563" indent="-257175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charset="2"/>
                <a:buChar char=""/>
                <a:defRPr sz="2400">
                  <a:solidFill>
                    <a:schemeClr val="tx2"/>
                  </a:solidFill>
                  <a:latin typeface="+mn-lt"/>
                  <a:ea typeface="+mn-ea"/>
                </a:defRPr>
              </a:lvl3pPr>
              <a:lvl4pPr marL="1077913" indent="-258763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charset="2"/>
                <a:buChar char="§"/>
                <a:defRPr sz="2400">
                  <a:solidFill>
                    <a:srgbClr val="100F2E"/>
                  </a:solidFill>
                  <a:latin typeface="+mn-lt"/>
                  <a:ea typeface="+mn-ea"/>
                </a:defRPr>
              </a:lvl4pPr>
              <a:lvl5pPr marL="1312863" indent="-223838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Char char="»"/>
                <a:defRPr sz="2400">
                  <a:solidFill>
                    <a:srgbClr val="100F2E"/>
                  </a:solidFill>
                  <a:latin typeface="+mn-lt"/>
                  <a:ea typeface="+mn-ea"/>
                </a:defRPr>
              </a:lvl5pPr>
              <a:lvl6pPr marL="1770063" indent="-223838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Char char="»"/>
                <a:defRPr sz="2400">
                  <a:solidFill>
                    <a:srgbClr val="100F2E"/>
                  </a:solidFill>
                  <a:latin typeface="+mn-lt"/>
                  <a:ea typeface="+mn-ea"/>
                </a:defRPr>
              </a:lvl6pPr>
              <a:lvl7pPr marL="2227263" indent="-223838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Char char="»"/>
                <a:defRPr sz="2400">
                  <a:solidFill>
                    <a:srgbClr val="100F2E"/>
                  </a:solidFill>
                  <a:latin typeface="+mn-lt"/>
                  <a:ea typeface="+mn-ea"/>
                </a:defRPr>
              </a:lvl7pPr>
              <a:lvl8pPr marL="2684463" indent="-223838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Char char="»"/>
                <a:defRPr sz="2400">
                  <a:solidFill>
                    <a:srgbClr val="100F2E"/>
                  </a:solidFill>
                  <a:latin typeface="+mn-lt"/>
                  <a:ea typeface="+mn-ea"/>
                </a:defRPr>
              </a:lvl8pPr>
              <a:lvl9pPr marL="3141663" indent="-223838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Char char="»"/>
                <a:defRPr sz="2400">
                  <a:solidFill>
                    <a:srgbClr val="100F2E"/>
                  </a:solidFill>
                  <a:latin typeface="+mn-lt"/>
                  <a:ea typeface="+mn-ea"/>
                </a:defRPr>
              </a:lvl9pPr>
            </a:lstStyle>
            <a:p>
              <a:pPr marL="0" indent="0" algn="ctr">
                <a:buSzPct val="100000"/>
                <a:buNone/>
              </a:pPr>
              <a:r>
                <a:rPr lang="en-US" sz="1800" b="1" dirty="0" smtClean="0">
                  <a:solidFill>
                    <a:srgbClr val="FD930A"/>
                  </a:solidFill>
                  <a:sym typeface="Wingdings" charset="0"/>
                </a:rPr>
                <a:t>Column Parallel</a:t>
              </a:r>
              <a:endParaRPr lang="en-GB" sz="1800" baseline="30000" dirty="0" smtClean="0">
                <a:solidFill>
                  <a:srgbClr val="FD930A"/>
                </a:solidFill>
                <a:latin typeface="Arial" charset="0"/>
                <a:ea typeface="ＭＳ Ｐゴシック" charset="0"/>
                <a:sym typeface="Wingdings" charset="0"/>
              </a:endParaRPr>
            </a:p>
          </p:txBody>
        </p:sp>
      </p:grpSp>
      <p:sp>
        <p:nvSpPr>
          <p:cNvPr id="457" name="Rectangle 15"/>
          <p:cNvSpPr txBox="1">
            <a:spLocks noChangeAspect="1" noChangeArrowheads="1"/>
          </p:cNvSpPr>
          <p:nvPr/>
        </p:nvSpPr>
        <p:spPr bwMode="auto">
          <a:xfrm>
            <a:off x="4374444" y="1114381"/>
            <a:ext cx="4612345" cy="525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0" rIns="91440" bIns="45720" numCol="1" anchor="t" anchorCtr="0" compatLnSpc="1">
            <a:prstTxWarp prst="textNoShape">
              <a:avLst/>
            </a:prstTxWarp>
          </a:bodyPr>
          <a:lstStyle>
            <a:lvl1pPr marL="298450" indent="-298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n"/>
              <a:defRPr sz="2400">
                <a:solidFill>
                  <a:schemeClr val="tx2"/>
                </a:solidFill>
                <a:latin typeface="+mn-lt"/>
                <a:ea typeface="+mn-ea"/>
                <a:cs typeface="ＭＳ Ｐゴシック" charset="-128"/>
              </a:defRPr>
            </a:lvl1pPr>
            <a:lvl2pPr marL="558800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400">
                <a:solidFill>
                  <a:schemeClr val="tx2"/>
                </a:solidFill>
                <a:latin typeface="+mn-lt"/>
                <a:ea typeface="+mn-ea"/>
              </a:defRPr>
            </a:lvl2pPr>
            <a:lvl3pPr marL="817563" indent="-2571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charset="2"/>
              <a:buChar char=""/>
              <a:defRPr sz="2400">
                <a:solidFill>
                  <a:schemeClr val="tx2"/>
                </a:solidFill>
                <a:latin typeface="+mn-lt"/>
                <a:ea typeface="+mn-ea"/>
              </a:defRPr>
            </a:lvl3pPr>
            <a:lvl4pPr marL="1077913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charset="2"/>
              <a:buChar char="§"/>
              <a:defRPr sz="2400">
                <a:solidFill>
                  <a:srgbClr val="100F2E"/>
                </a:solidFill>
                <a:latin typeface="+mn-lt"/>
                <a:ea typeface="+mn-ea"/>
              </a:defRPr>
            </a:lvl4pPr>
            <a:lvl5pPr marL="1312863" indent="-223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5pPr>
            <a:lvl6pPr marL="17700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6pPr>
            <a:lvl7pPr marL="22272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7pPr>
            <a:lvl8pPr marL="26844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8pPr>
            <a:lvl9pPr marL="31416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9pPr>
          </a:lstStyle>
          <a:p>
            <a:pPr marL="0" lvl="1" indent="0">
              <a:buClr>
                <a:schemeClr val="accent2"/>
              </a:buClr>
              <a:buSzPct val="150000"/>
              <a:buNone/>
            </a:pPr>
            <a:r>
              <a:rPr lang="en-US" sz="2200" b="1" dirty="0">
                <a:solidFill>
                  <a:srgbClr val="FD930A"/>
                </a:solidFill>
              </a:rPr>
              <a:t>History</a:t>
            </a:r>
            <a:endParaRPr lang="en-GB" sz="2200" dirty="0">
              <a:solidFill>
                <a:schemeClr val="tx1">
                  <a:lumMod val="90000"/>
                  <a:lumOff val="10000"/>
                </a:schemeClr>
              </a:solidFill>
              <a:latin typeface="Arial" charset="0"/>
              <a:ea typeface="ＭＳ Ｐゴシック" charset="0"/>
              <a:sym typeface="Wingdings" panose="05000000000000000000" pitchFamily="2" charset="2"/>
            </a:endParaRPr>
          </a:p>
          <a:p>
            <a:pPr marL="0" lvl="1" indent="0">
              <a:buClr>
                <a:schemeClr val="accent2"/>
              </a:buClr>
              <a:buSzPct val="150000"/>
              <a:buNone/>
            </a:pPr>
            <a:r>
              <a:rPr lang="en-GB" sz="20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panose="05000000000000000000" pitchFamily="2" charset="2"/>
              </a:rPr>
              <a:t>Both technologies developed in the late 1960s early 1970s </a:t>
            </a:r>
          </a:p>
          <a:p>
            <a:pPr marL="0" lvl="1" indent="0">
              <a:buClr>
                <a:schemeClr val="accent2"/>
              </a:buClr>
              <a:buSzPct val="150000"/>
              <a:buNone/>
            </a:pPr>
            <a:r>
              <a:rPr lang="en-GB" sz="18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panose="05000000000000000000" pitchFamily="2" charset="2"/>
              </a:rPr>
              <a:t>CCD W. Boyle, G. E. Smith 1969 at AT&amp;T Bell Laboratories</a:t>
            </a:r>
          </a:p>
          <a:p>
            <a:pPr marL="0" lvl="1" indent="0">
              <a:buClr>
                <a:schemeClr val="accent2"/>
              </a:buClr>
              <a:buSzPct val="150000"/>
              <a:buNone/>
            </a:pPr>
            <a:r>
              <a:rPr lang="en-GB" sz="20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panose="05000000000000000000" pitchFamily="2" charset="2"/>
              </a:rPr>
              <a:t>Lithography processes were limited at that time</a:t>
            </a:r>
          </a:p>
          <a:p>
            <a:pPr marL="0" lvl="1" indent="0">
              <a:buClr>
                <a:schemeClr val="accent2"/>
              </a:buClr>
              <a:buSzPct val="150000"/>
              <a:buNone/>
            </a:pPr>
            <a:r>
              <a:rPr lang="en-US" sz="2000" dirty="0">
                <a:solidFill>
                  <a:srgbClr val="372167"/>
                </a:solidFill>
              </a:rPr>
              <a:t>→ </a:t>
            </a:r>
            <a:r>
              <a:rPr lang="en-US" sz="2000" dirty="0" smtClean="0">
                <a:solidFill>
                  <a:srgbClr val="372167"/>
                </a:solidFill>
              </a:rPr>
              <a:t>CMOS performance limited</a:t>
            </a:r>
          </a:p>
          <a:p>
            <a:pPr marL="0" lvl="1" indent="0">
              <a:buClr>
                <a:schemeClr val="accent2"/>
              </a:buClr>
              <a:buSzPct val="150000"/>
              <a:buNone/>
            </a:pPr>
            <a:r>
              <a:rPr lang="en-US" sz="2000" dirty="0">
                <a:solidFill>
                  <a:srgbClr val="372167"/>
                </a:solidFill>
              </a:rPr>
              <a:t>→ </a:t>
            </a:r>
            <a:r>
              <a:rPr lang="en-US" sz="2000" dirty="0" smtClean="0">
                <a:solidFill>
                  <a:srgbClr val="372167"/>
                </a:solidFill>
              </a:rPr>
              <a:t>CCD dominated the market</a:t>
            </a:r>
          </a:p>
          <a:p>
            <a:pPr marL="0" lvl="1" indent="0">
              <a:buClr>
                <a:schemeClr val="accent2"/>
              </a:buClr>
              <a:buSzPct val="150000"/>
              <a:buNone/>
            </a:pPr>
            <a:r>
              <a:rPr lang="en-GB" sz="20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panose="05000000000000000000" pitchFamily="2" charset="2"/>
              </a:rPr>
              <a:t>Situation changed when 250 nm, 180 nm became available</a:t>
            </a:r>
            <a:endParaRPr lang="en-GB" sz="1600" dirty="0" smtClean="0">
              <a:solidFill>
                <a:schemeClr val="tx1">
                  <a:lumMod val="90000"/>
                  <a:lumOff val="10000"/>
                </a:schemeClr>
              </a:solidFill>
              <a:latin typeface="Arial" charset="0"/>
              <a:ea typeface="ＭＳ Ｐゴシック" charset="0"/>
              <a:sym typeface="Wingdings" panose="05000000000000000000" pitchFamily="2" charset="2"/>
            </a:endParaRPr>
          </a:p>
        </p:txBody>
      </p:sp>
      <p:sp>
        <p:nvSpPr>
          <p:cNvPr id="458" name="Title 1"/>
          <p:cNvSpPr>
            <a:spLocks noGrp="1"/>
          </p:cNvSpPr>
          <p:nvPr>
            <p:ph type="title"/>
          </p:nvPr>
        </p:nvSpPr>
        <p:spPr>
          <a:xfrm>
            <a:off x="1093788" y="541338"/>
            <a:ext cx="7283450" cy="481012"/>
          </a:xfrm>
        </p:spPr>
        <p:txBody>
          <a:bodyPr/>
          <a:lstStyle/>
          <a:p>
            <a:r>
              <a:rPr lang="en-US" dirty="0" smtClean="0"/>
              <a:t>Sensor Technology – CCD and CMOS</a:t>
            </a:r>
            <a:endParaRPr lang="en-US" dirty="0"/>
          </a:p>
        </p:txBody>
      </p:sp>
      <p:sp>
        <p:nvSpPr>
          <p:cNvPr id="351" name="TextBox 350"/>
          <p:cNvSpPr txBox="1"/>
          <p:nvPr/>
        </p:nvSpPr>
        <p:spPr>
          <a:xfrm rot="16200000">
            <a:off x="-524935" y="2275495"/>
            <a:ext cx="15522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200" b="1" dirty="0" smtClean="0"/>
              <a:t>Imaging Area</a:t>
            </a:r>
            <a:endParaRPr lang="en-US" sz="1200" b="1" dirty="0"/>
          </a:p>
        </p:txBody>
      </p:sp>
      <p:sp>
        <p:nvSpPr>
          <p:cNvPr id="352" name="Curved Left Arrow 351"/>
          <p:cNvSpPr/>
          <p:nvPr/>
        </p:nvSpPr>
        <p:spPr bwMode="auto">
          <a:xfrm>
            <a:off x="1331644" y="2844607"/>
            <a:ext cx="174942" cy="204240"/>
          </a:xfrm>
          <a:prstGeom prst="curvedLeftArrow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Font typeface="Wingdings" pitchFamily="2" charset="2"/>
              <a:buChar char="n"/>
              <a:tabLst/>
            </a:pPr>
            <a:endParaRPr kumimoji="0" lang="en-US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8" charset="-128"/>
            </a:endParaRPr>
          </a:p>
        </p:txBody>
      </p:sp>
      <p:sp>
        <p:nvSpPr>
          <p:cNvPr id="353" name="Curved Left Arrow 352"/>
          <p:cNvSpPr/>
          <p:nvPr/>
        </p:nvSpPr>
        <p:spPr bwMode="auto">
          <a:xfrm>
            <a:off x="1335019" y="2640621"/>
            <a:ext cx="174942" cy="204240"/>
          </a:xfrm>
          <a:prstGeom prst="curvedLeftArrow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Font typeface="Wingdings" pitchFamily="2" charset="2"/>
              <a:buChar char="n"/>
              <a:tabLst/>
            </a:pPr>
            <a:endParaRPr kumimoji="0" lang="en-US" sz="900" b="0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  <a:ea typeface="ＭＳ Ｐゴシック" pitchFamily="18" charset="-128"/>
            </a:endParaRPr>
          </a:p>
        </p:txBody>
      </p:sp>
      <p:sp>
        <p:nvSpPr>
          <p:cNvPr id="3" name="Right Arrow 2"/>
          <p:cNvSpPr/>
          <p:nvPr/>
        </p:nvSpPr>
        <p:spPr bwMode="auto">
          <a:xfrm>
            <a:off x="1302351" y="3330587"/>
            <a:ext cx="479474" cy="90717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Font typeface="Wingdings" pitchFamily="2" charset="2"/>
              <a:buChar char="n"/>
              <a:tabLst/>
            </a:pPr>
            <a:endParaRPr kumimoji="0" lang="en-US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8" charset="-128"/>
            </a:endParaRPr>
          </a:p>
        </p:txBody>
      </p:sp>
      <p:sp>
        <p:nvSpPr>
          <p:cNvPr id="354" name="TextBox 353"/>
          <p:cNvSpPr txBox="1"/>
          <p:nvPr/>
        </p:nvSpPr>
        <p:spPr>
          <a:xfrm>
            <a:off x="2266412" y="1843196"/>
            <a:ext cx="10639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200" b="1" dirty="0" smtClean="0"/>
              <a:t>Photon to e</a:t>
            </a:r>
            <a:r>
              <a:rPr lang="en-US" sz="1200" b="1" baseline="30000" dirty="0" smtClean="0"/>
              <a:t>-</a:t>
            </a:r>
            <a:r>
              <a:rPr lang="en-US" sz="1200" b="1" dirty="0" smtClean="0"/>
              <a:t> Conversion</a:t>
            </a:r>
            <a:endParaRPr lang="en-US" sz="1200" b="1" dirty="0"/>
          </a:p>
        </p:txBody>
      </p:sp>
      <p:cxnSp>
        <p:nvCxnSpPr>
          <p:cNvPr id="355" name="Straight Arrow Connector 354"/>
          <p:cNvCxnSpPr>
            <a:stCxn id="354" idx="1"/>
            <a:endCxn id="117" idx="0"/>
          </p:cNvCxnSpPr>
          <p:nvPr/>
        </p:nvCxnSpPr>
        <p:spPr bwMode="auto">
          <a:xfrm flipH="1">
            <a:off x="1408344" y="2074029"/>
            <a:ext cx="858068" cy="485865"/>
          </a:xfrm>
          <a:prstGeom prst="straightConnector1">
            <a:avLst/>
          </a:prstGeom>
          <a:noFill/>
          <a:ln w="38100" cap="flat" cmpd="sng" algn="ctr">
            <a:solidFill>
              <a:schemeClr val="folHlink"/>
            </a:solidFill>
            <a:prstDash val="solid"/>
            <a:round/>
            <a:headEnd type="none"/>
            <a:tailEnd type="stealth" w="lg" len="lg"/>
          </a:ln>
          <a:effectLst/>
        </p:spPr>
      </p:cxnSp>
      <p:sp>
        <p:nvSpPr>
          <p:cNvPr id="15" name="TextBox 14"/>
          <p:cNvSpPr txBox="1"/>
          <p:nvPr/>
        </p:nvSpPr>
        <p:spPr>
          <a:xfrm>
            <a:off x="1542088" y="123115"/>
            <a:ext cx="27083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2076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7F17373-7C45-4563-BAB1-D7F59A214E86}" type="slidenum">
              <a:rPr lang="en-GB" smtClean="0"/>
              <a:pPr>
                <a:defRPr/>
              </a:pPr>
              <a:t>63</a:t>
            </a:fld>
            <a:endParaRPr lang="en-GB"/>
          </a:p>
        </p:txBody>
      </p:sp>
      <p:sp>
        <p:nvSpPr>
          <p:cNvPr id="709" name="Rectangle 708"/>
          <p:cNvSpPr/>
          <p:nvPr/>
        </p:nvSpPr>
        <p:spPr bwMode="auto">
          <a:xfrm>
            <a:off x="459460" y="1251001"/>
            <a:ext cx="3592435" cy="178813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Font typeface="Wingdings" pitchFamily="2" charset="2"/>
              <a:buChar char="n"/>
              <a:tabLst/>
            </a:pPr>
            <a:endParaRPr kumimoji="0" lang="en-US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8" charset="-128"/>
            </a:endParaRPr>
          </a:p>
        </p:txBody>
      </p:sp>
      <p:sp>
        <p:nvSpPr>
          <p:cNvPr id="712" name="Rectangle 711"/>
          <p:cNvSpPr/>
          <p:nvPr/>
        </p:nvSpPr>
        <p:spPr bwMode="auto">
          <a:xfrm>
            <a:off x="1328328" y="1251001"/>
            <a:ext cx="1787863" cy="1788136"/>
          </a:xfrm>
          <a:prstGeom prst="rect">
            <a:avLst/>
          </a:prstGeom>
          <a:ln>
            <a:headEnd type="none" w="med" len="med"/>
            <a:tailEnd type="none" w="med" len="med"/>
          </a:ln>
          <a:scene3d>
            <a:camera prst="orthographicFront">
              <a:rot lat="0" lon="0" rev="10800000"/>
            </a:camera>
            <a:lightRig rig="threePt" dir="t"/>
          </a:scene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Font typeface="Wingdings" pitchFamily="2" charset="2"/>
              <a:buChar char="n"/>
              <a:tabLst/>
            </a:pPr>
            <a:endParaRPr kumimoji="0" lang="en-US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8" charset="-128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2240019" y="1251001"/>
            <a:ext cx="902286" cy="1771424"/>
            <a:chOff x="5614224" y="2473310"/>
            <a:chExt cx="902286" cy="1771424"/>
          </a:xfrm>
        </p:grpSpPr>
        <p:sp>
          <p:nvSpPr>
            <p:cNvPr id="713" name="Rectangle 712"/>
            <p:cNvSpPr/>
            <p:nvPr/>
          </p:nvSpPr>
          <p:spPr bwMode="auto">
            <a:xfrm>
              <a:off x="5614224" y="2473310"/>
              <a:ext cx="902286" cy="1771424"/>
            </a:xfrm>
            <a:prstGeom prst="rect">
              <a:avLst/>
            </a:prstGeom>
            <a:noFill/>
            <a:ln>
              <a:noFill/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2" name="Oval 1"/>
            <p:cNvSpPr/>
            <p:nvPr/>
          </p:nvSpPr>
          <p:spPr bwMode="auto">
            <a:xfrm>
              <a:off x="5806537" y="3047357"/>
              <a:ext cx="45719" cy="45719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453" name="Oval 452"/>
            <p:cNvSpPr/>
            <p:nvPr/>
          </p:nvSpPr>
          <p:spPr bwMode="auto">
            <a:xfrm>
              <a:off x="5958937" y="3199757"/>
              <a:ext cx="45719" cy="45719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454" name="Oval 453"/>
            <p:cNvSpPr/>
            <p:nvPr/>
          </p:nvSpPr>
          <p:spPr bwMode="auto">
            <a:xfrm>
              <a:off x="6206587" y="3394491"/>
              <a:ext cx="45719" cy="45719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455" name="Oval 454"/>
            <p:cNvSpPr/>
            <p:nvPr/>
          </p:nvSpPr>
          <p:spPr bwMode="auto">
            <a:xfrm>
              <a:off x="6067945" y="3599807"/>
              <a:ext cx="45719" cy="45719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457" name="Oval 456"/>
            <p:cNvSpPr/>
            <p:nvPr/>
          </p:nvSpPr>
          <p:spPr bwMode="auto">
            <a:xfrm>
              <a:off x="6279606" y="3176468"/>
              <a:ext cx="45719" cy="45719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458" name="Oval 457"/>
            <p:cNvSpPr/>
            <p:nvPr/>
          </p:nvSpPr>
          <p:spPr bwMode="auto">
            <a:xfrm>
              <a:off x="6061596" y="2921415"/>
              <a:ext cx="45719" cy="45719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</p:grpSp>
      <p:grpSp>
        <p:nvGrpSpPr>
          <p:cNvPr id="460" name="Group 459"/>
          <p:cNvGrpSpPr/>
          <p:nvPr/>
        </p:nvGrpSpPr>
        <p:grpSpPr>
          <a:xfrm>
            <a:off x="1321393" y="1251001"/>
            <a:ext cx="902286" cy="1771424"/>
            <a:chOff x="5614224" y="2473310"/>
            <a:chExt cx="902286" cy="1771424"/>
          </a:xfrm>
        </p:grpSpPr>
        <p:sp>
          <p:nvSpPr>
            <p:cNvPr id="461" name="Rectangle 460"/>
            <p:cNvSpPr/>
            <p:nvPr/>
          </p:nvSpPr>
          <p:spPr bwMode="auto">
            <a:xfrm>
              <a:off x="5614224" y="2473310"/>
              <a:ext cx="902286" cy="1771424"/>
            </a:xfrm>
            <a:prstGeom prst="rect">
              <a:avLst/>
            </a:prstGeom>
            <a:noFill/>
            <a:ln>
              <a:noFill/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470" name="Oval 469"/>
            <p:cNvSpPr/>
            <p:nvPr/>
          </p:nvSpPr>
          <p:spPr bwMode="auto">
            <a:xfrm>
              <a:off x="5806537" y="3047357"/>
              <a:ext cx="45719" cy="45719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471" name="Oval 470"/>
            <p:cNvSpPr/>
            <p:nvPr/>
          </p:nvSpPr>
          <p:spPr bwMode="auto">
            <a:xfrm>
              <a:off x="5958937" y="3199757"/>
              <a:ext cx="45719" cy="45719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472" name="Oval 471"/>
            <p:cNvSpPr/>
            <p:nvPr/>
          </p:nvSpPr>
          <p:spPr bwMode="auto">
            <a:xfrm>
              <a:off x="6206587" y="3394491"/>
              <a:ext cx="45719" cy="45719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473" name="Oval 472"/>
            <p:cNvSpPr/>
            <p:nvPr/>
          </p:nvSpPr>
          <p:spPr bwMode="auto">
            <a:xfrm>
              <a:off x="5812036" y="3922034"/>
              <a:ext cx="45719" cy="45719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474" name="Oval 473"/>
            <p:cNvSpPr/>
            <p:nvPr/>
          </p:nvSpPr>
          <p:spPr bwMode="auto">
            <a:xfrm>
              <a:off x="6279606" y="3176468"/>
              <a:ext cx="45719" cy="45719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475" name="Oval 474"/>
            <p:cNvSpPr/>
            <p:nvPr/>
          </p:nvSpPr>
          <p:spPr bwMode="auto">
            <a:xfrm>
              <a:off x="6061596" y="2921415"/>
              <a:ext cx="45719" cy="45719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</p:grpSp>
      <p:grpSp>
        <p:nvGrpSpPr>
          <p:cNvPr id="476" name="Group 475"/>
          <p:cNvGrpSpPr/>
          <p:nvPr/>
        </p:nvGrpSpPr>
        <p:grpSpPr>
          <a:xfrm>
            <a:off x="3131711" y="1251001"/>
            <a:ext cx="902286" cy="1771424"/>
            <a:chOff x="5614224" y="2473310"/>
            <a:chExt cx="902286" cy="1771424"/>
          </a:xfrm>
        </p:grpSpPr>
        <p:sp>
          <p:nvSpPr>
            <p:cNvPr id="477" name="Rectangle 476"/>
            <p:cNvSpPr/>
            <p:nvPr/>
          </p:nvSpPr>
          <p:spPr bwMode="auto">
            <a:xfrm>
              <a:off x="5614224" y="2473310"/>
              <a:ext cx="902286" cy="1771424"/>
            </a:xfrm>
            <a:prstGeom prst="rect">
              <a:avLst/>
            </a:prstGeom>
            <a:noFill/>
            <a:ln>
              <a:noFill/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478" name="Oval 477"/>
            <p:cNvSpPr/>
            <p:nvPr/>
          </p:nvSpPr>
          <p:spPr bwMode="auto">
            <a:xfrm>
              <a:off x="5806537" y="3047357"/>
              <a:ext cx="45719" cy="45719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479" name="Oval 478"/>
            <p:cNvSpPr/>
            <p:nvPr/>
          </p:nvSpPr>
          <p:spPr bwMode="auto">
            <a:xfrm>
              <a:off x="5958937" y="3199757"/>
              <a:ext cx="45719" cy="45719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483" name="Oval 482"/>
            <p:cNvSpPr/>
            <p:nvPr/>
          </p:nvSpPr>
          <p:spPr bwMode="auto">
            <a:xfrm>
              <a:off x="6206587" y="3394491"/>
              <a:ext cx="45719" cy="45719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484" name="Oval 483"/>
            <p:cNvSpPr/>
            <p:nvPr/>
          </p:nvSpPr>
          <p:spPr bwMode="auto">
            <a:xfrm>
              <a:off x="6067945" y="3599807"/>
              <a:ext cx="45719" cy="45719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542" name="Oval 541"/>
            <p:cNvSpPr/>
            <p:nvPr/>
          </p:nvSpPr>
          <p:spPr bwMode="auto">
            <a:xfrm>
              <a:off x="6279606" y="3176468"/>
              <a:ext cx="45719" cy="45719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558" name="Oval 557"/>
            <p:cNvSpPr/>
            <p:nvPr/>
          </p:nvSpPr>
          <p:spPr bwMode="auto">
            <a:xfrm>
              <a:off x="6061596" y="2921415"/>
              <a:ext cx="45719" cy="45719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</p:grpSp>
      <p:sp>
        <p:nvSpPr>
          <p:cNvPr id="9" name="Rectangle 8"/>
          <p:cNvSpPr/>
          <p:nvPr/>
        </p:nvSpPr>
        <p:spPr bwMode="auto">
          <a:xfrm>
            <a:off x="4085063" y="1251001"/>
            <a:ext cx="293821" cy="1819639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Font typeface="Wingdings" pitchFamily="2" charset="2"/>
              <a:buChar char="n"/>
              <a:tabLst/>
            </a:pPr>
            <a:endParaRPr kumimoji="0" lang="en-US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8" charset="-128"/>
            </a:endParaRPr>
          </a:p>
        </p:txBody>
      </p:sp>
      <p:sp>
        <p:nvSpPr>
          <p:cNvPr id="696" name="Rectangle 695"/>
          <p:cNvSpPr/>
          <p:nvPr/>
        </p:nvSpPr>
        <p:spPr bwMode="auto">
          <a:xfrm>
            <a:off x="4379634" y="1251001"/>
            <a:ext cx="890942" cy="1829116"/>
          </a:xfrm>
          <a:prstGeom prst="rect">
            <a:avLst/>
          </a:prstGeom>
          <a:solidFill>
            <a:schemeClr val="bg1"/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Font typeface="Wingdings" pitchFamily="2" charset="2"/>
              <a:buChar char="n"/>
              <a:tabLst/>
            </a:pPr>
            <a:endParaRPr kumimoji="0" lang="en-US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8" charset="-128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43970" y="2786321"/>
            <a:ext cx="98572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smtClean="0"/>
              <a:t>Imaging Area</a:t>
            </a:r>
            <a:endParaRPr lang="en-US" dirty="0"/>
          </a:p>
        </p:txBody>
      </p:sp>
      <p:sp>
        <p:nvSpPr>
          <p:cNvPr id="697" name="TextBox 696"/>
          <p:cNvSpPr txBox="1"/>
          <p:nvPr/>
        </p:nvSpPr>
        <p:spPr>
          <a:xfrm>
            <a:off x="3109568" y="2682835"/>
            <a:ext cx="9857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smtClean="0"/>
              <a:t>Frame Storage Area</a:t>
            </a:r>
            <a:endParaRPr lang="en-US" dirty="0"/>
          </a:p>
        </p:txBody>
      </p:sp>
      <p:sp>
        <p:nvSpPr>
          <p:cNvPr id="698" name="TextBox 697"/>
          <p:cNvSpPr txBox="1"/>
          <p:nvPr/>
        </p:nvSpPr>
        <p:spPr>
          <a:xfrm>
            <a:off x="399581" y="2683598"/>
            <a:ext cx="9857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smtClean="0"/>
              <a:t>Frame Storage Area</a:t>
            </a:r>
            <a:endParaRPr lang="en-US" dirty="0"/>
          </a:p>
        </p:txBody>
      </p:sp>
      <p:grpSp>
        <p:nvGrpSpPr>
          <p:cNvPr id="699" name="Group 698"/>
          <p:cNvGrpSpPr/>
          <p:nvPr/>
        </p:nvGrpSpPr>
        <p:grpSpPr>
          <a:xfrm>
            <a:off x="440679" y="1251001"/>
            <a:ext cx="902286" cy="1771424"/>
            <a:chOff x="5614224" y="2473310"/>
            <a:chExt cx="902286" cy="1771424"/>
          </a:xfrm>
        </p:grpSpPr>
        <p:sp>
          <p:nvSpPr>
            <p:cNvPr id="700" name="Rectangle 699"/>
            <p:cNvSpPr/>
            <p:nvPr/>
          </p:nvSpPr>
          <p:spPr bwMode="auto">
            <a:xfrm>
              <a:off x="5614224" y="2473310"/>
              <a:ext cx="902286" cy="1771424"/>
            </a:xfrm>
            <a:prstGeom prst="rect">
              <a:avLst/>
            </a:prstGeom>
            <a:noFill/>
            <a:ln>
              <a:noFill/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701" name="Oval 700"/>
            <p:cNvSpPr/>
            <p:nvPr/>
          </p:nvSpPr>
          <p:spPr bwMode="auto">
            <a:xfrm>
              <a:off x="5806537" y="3047357"/>
              <a:ext cx="45719" cy="45719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702" name="Oval 701"/>
            <p:cNvSpPr/>
            <p:nvPr/>
          </p:nvSpPr>
          <p:spPr bwMode="auto">
            <a:xfrm>
              <a:off x="5958937" y="3199757"/>
              <a:ext cx="45719" cy="45719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703" name="Oval 702"/>
            <p:cNvSpPr/>
            <p:nvPr/>
          </p:nvSpPr>
          <p:spPr bwMode="auto">
            <a:xfrm>
              <a:off x="6206587" y="3394491"/>
              <a:ext cx="45719" cy="45719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704" name="Oval 703"/>
            <p:cNvSpPr/>
            <p:nvPr/>
          </p:nvSpPr>
          <p:spPr bwMode="auto">
            <a:xfrm>
              <a:off x="5812036" y="3922034"/>
              <a:ext cx="45719" cy="45719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705" name="Oval 704"/>
            <p:cNvSpPr/>
            <p:nvPr/>
          </p:nvSpPr>
          <p:spPr bwMode="auto">
            <a:xfrm>
              <a:off x="6279606" y="3176468"/>
              <a:ext cx="45719" cy="45719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706" name="Oval 705"/>
            <p:cNvSpPr/>
            <p:nvPr/>
          </p:nvSpPr>
          <p:spPr bwMode="auto">
            <a:xfrm>
              <a:off x="6061596" y="2921415"/>
              <a:ext cx="45719" cy="45719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</p:grpSp>
      <p:sp>
        <p:nvSpPr>
          <p:cNvPr id="10" name="Rectangle 9"/>
          <p:cNvSpPr/>
          <p:nvPr/>
        </p:nvSpPr>
        <p:spPr bwMode="auto">
          <a:xfrm>
            <a:off x="-767727" y="1251001"/>
            <a:ext cx="890942" cy="1829116"/>
          </a:xfrm>
          <a:prstGeom prst="rect">
            <a:avLst/>
          </a:prstGeom>
          <a:solidFill>
            <a:schemeClr val="bg1"/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Font typeface="Wingdings" pitchFamily="2" charset="2"/>
              <a:buChar char="n"/>
              <a:tabLst/>
            </a:pPr>
            <a:endParaRPr kumimoji="0" lang="en-US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8" charset="-128"/>
            </a:endParaRPr>
          </a:p>
        </p:txBody>
      </p:sp>
      <p:sp>
        <p:nvSpPr>
          <p:cNvPr id="694" name="Rectangle 693"/>
          <p:cNvSpPr/>
          <p:nvPr/>
        </p:nvSpPr>
        <p:spPr bwMode="auto">
          <a:xfrm>
            <a:off x="133444" y="1251001"/>
            <a:ext cx="293821" cy="1819639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Font typeface="Wingdings" pitchFamily="2" charset="2"/>
              <a:buChar char="n"/>
              <a:tabLst/>
            </a:pPr>
            <a:endParaRPr kumimoji="0" lang="en-US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02407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51415E-6 2.36927E-6 L 0.09946 0.00139 " pathEditMode="relative" ptsTypes="AA">
                                      <p:cBhvr>
                                        <p:cTn id="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44228E-6 -2.6099E-6 L -0.10363 0.00139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4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190" y="69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7"/>
                                            </p:cond>
                                          </p:stCondLst>
                                        </p:cTn>
                                        <p:tgtEl>
                                          <p:spTgt spid="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51415E-6 2.36927E-6 L 0.09946 0.00139 " pathEditMode="relative" ptsTypes="AA">
                                      <p:cBhvr>
                                        <p:cTn id="16" dur="3000" fill="hold"/>
                                        <p:tgtEl>
                                          <p:spTgt spid="4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44228E-6 -2.6099E-6 L -0.10363 0.00139 " pathEditMode="relative" rAng="0" ptsTypes="AA">
                                      <p:cBhvr>
                                        <p:cTn id="18" dur="3000" fill="hold"/>
                                        <p:tgtEl>
                                          <p:spTgt spid="6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190" y="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4100"/>
          <p:cNvSpPr/>
          <p:nvPr/>
        </p:nvSpPr>
        <p:spPr bwMode="auto">
          <a:xfrm>
            <a:off x="2232527" y="1202389"/>
            <a:ext cx="2513262" cy="4586138"/>
          </a:xfrm>
          <a:prstGeom prst="rect">
            <a:avLst/>
          </a:prstGeom>
          <a:gradFill flip="none" rotWithShape="1">
            <a:gsLst>
              <a:gs pos="80000">
                <a:schemeClr val="tx1">
                  <a:lumMod val="25000"/>
                  <a:lumOff val="75000"/>
                  <a:alpha val="50000"/>
                </a:schemeClr>
              </a:gs>
              <a:gs pos="100000">
                <a:srgbClr val="FFFFFF"/>
              </a:gs>
            </a:gsLst>
            <a:lin ang="0" scaled="1"/>
            <a:tileRect/>
          </a:gra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Font typeface="Wingdings" pitchFamily="2" charset="2"/>
              <a:buChar char="n"/>
              <a:tabLst/>
            </a:pPr>
            <a:endParaRPr kumimoji="0" lang="en-US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8" charset="-128"/>
            </a:endParaRPr>
          </a:p>
        </p:txBody>
      </p:sp>
      <p:sp>
        <p:nvSpPr>
          <p:cNvPr id="91" name="Rectangle 90"/>
          <p:cNvSpPr/>
          <p:nvPr/>
        </p:nvSpPr>
        <p:spPr bwMode="auto">
          <a:xfrm>
            <a:off x="4465053" y="1203158"/>
            <a:ext cx="3502526" cy="4577347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50000"/>
                  <a:lumOff val="50000"/>
                  <a:alpha val="50000"/>
                </a:schemeClr>
              </a:gs>
              <a:gs pos="80000">
                <a:schemeClr val="tx1">
                  <a:lumMod val="50000"/>
                  <a:lumOff val="50000"/>
                  <a:alpha val="4000"/>
                </a:schemeClr>
              </a:gs>
            </a:gsLst>
            <a:lin ang="10800000" scaled="0"/>
            <a:tileRect/>
          </a:gra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Font typeface="Wingdings" pitchFamily="2" charset="2"/>
              <a:buChar char="n"/>
              <a:tabLst/>
            </a:pPr>
            <a:endParaRPr kumimoji="0" lang="en-US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8" charset="-128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1149686"/>
            <a:ext cx="1069474" cy="7017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800" b="1" dirty="0" smtClean="0">
                <a:solidFill>
                  <a:srgbClr val="372167"/>
                </a:solidFill>
              </a:rPr>
              <a:t>Pixel</a:t>
            </a:r>
          </a:p>
          <a:p>
            <a:pPr algn="ctr">
              <a:buNone/>
            </a:pPr>
            <a:r>
              <a:rPr lang="en-US" sz="1800" b="1" dirty="0" smtClean="0">
                <a:solidFill>
                  <a:srgbClr val="372167"/>
                </a:solidFill>
              </a:rPr>
              <a:t>Size</a:t>
            </a:r>
            <a:endParaRPr lang="en-US" sz="1800" b="1" dirty="0">
              <a:solidFill>
                <a:srgbClr val="372167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104" y="2010622"/>
            <a:ext cx="104273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800" dirty="0" smtClean="0">
                <a:solidFill>
                  <a:srgbClr val="372167"/>
                </a:solidFill>
              </a:rPr>
              <a:t>500 </a:t>
            </a:r>
            <a:r>
              <a:rPr lang="en-US" sz="1800" dirty="0" err="1" smtClean="0">
                <a:solidFill>
                  <a:srgbClr val="372167"/>
                </a:solidFill>
              </a:rPr>
              <a:t>μm</a:t>
            </a:r>
            <a:endParaRPr lang="en-US" sz="1800" dirty="0" smtClean="0">
              <a:solidFill>
                <a:srgbClr val="372167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0104" y="3232496"/>
            <a:ext cx="104273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800" dirty="0" smtClean="0">
                <a:solidFill>
                  <a:srgbClr val="372167"/>
                </a:solidFill>
              </a:rPr>
              <a:t>200 </a:t>
            </a:r>
            <a:r>
              <a:rPr lang="en-US" sz="1800" dirty="0" err="1" smtClean="0">
                <a:solidFill>
                  <a:srgbClr val="372167"/>
                </a:solidFill>
              </a:rPr>
              <a:t>μm</a:t>
            </a:r>
            <a:endParaRPr lang="en-US" sz="1800" dirty="0" smtClean="0">
              <a:solidFill>
                <a:srgbClr val="372167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05873" y="4146872"/>
            <a:ext cx="83686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800" dirty="0" smtClean="0">
                <a:solidFill>
                  <a:srgbClr val="372167"/>
                </a:solidFill>
              </a:rPr>
              <a:t>75 </a:t>
            </a:r>
            <a:r>
              <a:rPr lang="en-US" sz="1800" dirty="0" err="1" smtClean="0">
                <a:solidFill>
                  <a:srgbClr val="372167"/>
                </a:solidFill>
              </a:rPr>
              <a:t>μm</a:t>
            </a:r>
            <a:endParaRPr lang="en-US" sz="1800" dirty="0" smtClean="0">
              <a:solidFill>
                <a:srgbClr val="372167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11225" y="4553264"/>
            <a:ext cx="83686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800" dirty="0" smtClean="0">
                <a:solidFill>
                  <a:srgbClr val="372167"/>
                </a:solidFill>
              </a:rPr>
              <a:t>50 </a:t>
            </a:r>
            <a:r>
              <a:rPr lang="en-US" sz="1800" dirty="0" err="1" smtClean="0">
                <a:solidFill>
                  <a:srgbClr val="372167"/>
                </a:solidFill>
              </a:rPr>
              <a:t>μm</a:t>
            </a:r>
            <a:endParaRPr lang="en-US" sz="1800" dirty="0" smtClean="0">
              <a:solidFill>
                <a:srgbClr val="372167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03209" y="4946288"/>
            <a:ext cx="83686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800" dirty="0" smtClean="0">
                <a:solidFill>
                  <a:srgbClr val="372167"/>
                </a:solidFill>
              </a:rPr>
              <a:t>30 </a:t>
            </a:r>
            <a:r>
              <a:rPr lang="en-US" sz="1800" dirty="0" err="1" smtClean="0">
                <a:solidFill>
                  <a:srgbClr val="372167"/>
                </a:solidFill>
              </a:rPr>
              <a:t>μm</a:t>
            </a:r>
            <a:endParaRPr lang="en-US" sz="1800" dirty="0" smtClean="0">
              <a:solidFill>
                <a:srgbClr val="372167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056105" y="6061229"/>
            <a:ext cx="796758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800" b="1" dirty="0" smtClean="0">
                <a:solidFill>
                  <a:srgbClr val="372167"/>
                </a:solidFill>
              </a:rPr>
              <a:t>Energy [keV]</a:t>
            </a:r>
          </a:p>
        </p:txBody>
      </p:sp>
      <p:sp>
        <p:nvSpPr>
          <p:cNvPr id="409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6F024603-50EC-45A7-88E9-780BAF159FCE}" type="slidenum">
              <a:rPr lang="en-GB" sz="1000">
                <a:solidFill>
                  <a:schemeClr val="bg1"/>
                </a:solidFill>
              </a:rPr>
              <a:pPr/>
              <a:t>64</a:t>
            </a:fld>
            <a:endParaRPr lang="en-GB" sz="1000">
              <a:solidFill>
                <a:schemeClr val="bg1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093788" y="541338"/>
            <a:ext cx="7283450" cy="481012"/>
          </a:xfrm>
        </p:spPr>
        <p:txBody>
          <a:bodyPr/>
          <a:lstStyle/>
          <a:p>
            <a:r>
              <a:rPr lang="en-US" dirty="0" smtClean="0"/>
              <a:t>Detectors for Day One Operation at XFEL.EU</a:t>
            </a:r>
            <a:endParaRPr lang="en-US" dirty="0"/>
          </a:p>
        </p:txBody>
      </p:sp>
      <p:cxnSp>
        <p:nvCxnSpPr>
          <p:cNvPr id="6" name="Straight Arrow Connector 5"/>
          <p:cNvCxnSpPr>
            <a:stCxn id="84" idx="1"/>
          </p:cNvCxnSpPr>
          <p:nvPr/>
        </p:nvCxnSpPr>
        <p:spPr bwMode="auto">
          <a:xfrm flipV="1">
            <a:off x="1056105" y="1203162"/>
            <a:ext cx="26737" cy="5042733"/>
          </a:xfrm>
          <a:prstGeom prst="straightConnector1">
            <a:avLst/>
          </a:prstGeom>
          <a:noFill/>
          <a:ln w="50800" cap="flat" cmpd="sng" algn="ctr">
            <a:solidFill>
              <a:schemeClr val="tx1">
                <a:lumMod val="90000"/>
                <a:lumOff val="10000"/>
              </a:schemeClr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8" name="Straight Arrow Connector 7"/>
          <p:cNvCxnSpPr/>
          <p:nvPr/>
        </p:nvCxnSpPr>
        <p:spPr bwMode="auto">
          <a:xfrm>
            <a:off x="641684" y="5801895"/>
            <a:ext cx="8382000" cy="26726"/>
          </a:xfrm>
          <a:prstGeom prst="straightConnector1">
            <a:avLst/>
          </a:prstGeom>
          <a:noFill/>
          <a:ln w="50800" cap="flat" cmpd="sng" algn="ctr">
            <a:solidFill>
              <a:schemeClr val="tx1">
                <a:lumMod val="90000"/>
                <a:lumOff val="10000"/>
              </a:schemeClr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17" name="Straight Connector 16"/>
          <p:cNvCxnSpPr/>
          <p:nvPr/>
        </p:nvCxnSpPr>
        <p:spPr bwMode="auto">
          <a:xfrm>
            <a:off x="1718235" y="5834865"/>
            <a:ext cx="0" cy="134472"/>
          </a:xfrm>
          <a:prstGeom prst="line">
            <a:avLst/>
          </a:prstGeom>
          <a:noFill/>
          <a:ln w="31750" cap="flat" cmpd="sng" algn="ctr">
            <a:solidFill>
              <a:schemeClr val="tx1">
                <a:lumMod val="90000"/>
                <a:lumOff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Straight Connector 22"/>
          <p:cNvCxnSpPr/>
          <p:nvPr/>
        </p:nvCxnSpPr>
        <p:spPr bwMode="auto">
          <a:xfrm>
            <a:off x="3633696" y="5834865"/>
            <a:ext cx="0" cy="134472"/>
          </a:xfrm>
          <a:prstGeom prst="line">
            <a:avLst/>
          </a:prstGeom>
          <a:noFill/>
          <a:ln w="31750" cap="flat" cmpd="sng" algn="ctr">
            <a:solidFill>
              <a:schemeClr val="tx1">
                <a:lumMod val="90000"/>
                <a:lumOff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Straight Connector 23"/>
          <p:cNvCxnSpPr/>
          <p:nvPr/>
        </p:nvCxnSpPr>
        <p:spPr bwMode="auto">
          <a:xfrm>
            <a:off x="6490447" y="5834865"/>
            <a:ext cx="0" cy="134472"/>
          </a:xfrm>
          <a:prstGeom prst="line">
            <a:avLst/>
          </a:prstGeom>
          <a:noFill/>
          <a:ln w="31750" cap="flat" cmpd="sng" algn="ctr">
            <a:solidFill>
              <a:schemeClr val="tx1">
                <a:lumMod val="90000"/>
                <a:lumOff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Straight Connector 24"/>
          <p:cNvCxnSpPr/>
          <p:nvPr/>
        </p:nvCxnSpPr>
        <p:spPr bwMode="auto">
          <a:xfrm>
            <a:off x="7464612" y="5834865"/>
            <a:ext cx="0" cy="134472"/>
          </a:xfrm>
          <a:prstGeom prst="line">
            <a:avLst/>
          </a:prstGeom>
          <a:noFill/>
          <a:ln w="31750" cap="flat" cmpd="sng" algn="ctr">
            <a:solidFill>
              <a:schemeClr val="tx1">
                <a:lumMod val="90000"/>
                <a:lumOff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Straight Connector 25"/>
          <p:cNvCxnSpPr/>
          <p:nvPr/>
        </p:nvCxnSpPr>
        <p:spPr bwMode="auto">
          <a:xfrm>
            <a:off x="8154895" y="5834865"/>
            <a:ext cx="0" cy="134472"/>
          </a:xfrm>
          <a:prstGeom prst="line">
            <a:avLst/>
          </a:prstGeom>
          <a:noFill/>
          <a:ln w="31750" cap="flat" cmpd="sng" algn="ctr">
            <a:solidFill>
              <a:schemeClr val="tx1">
                <a:lumMod val="90000"/>
                <a:lumOff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Straight Connector 26"/>
          <p:cNvCxnSpPr/>
          <p:nvPr/>
        </p:nvCxnSpPr>
        <p:spPr bwMode="auto">
          <a:xfrm flipH="1">
            <a:off x="2395838" y="5825405"/>
            <a:ext cx="3402" cy="92468"/>
          </a:xfrm>
          <a:prstGeom prst="line">
            <a:avLst/>
          </a:prstGeom>
          <a:noFill/>
          <a:ln w="31750" cap="flat" cmpd="sng" algn="ctr">
            <a:solidFill>
              <a:schemeClr val="tx1">
                <a:lumMod val="90000"/>
                <a:lumOff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Straight Connector 31"/>
          <p:cNvCxnSpPr/>
          <p:nvPr/>
        </p:nvCxnSpPr>
        <p:spPr bwMode="auto">
          <a:xfrm flipH="1">
            <a:off x="2884623" y="5825405"/>
            <a:ext cx="3402" cy="92468"/>
          </a:xfrm>
          <a:prstGeom prst="line">
            <a:avLst/>
          </a:prstGeom>
          <a:noFill/>
          <a:ln w="31750" cap="flat" cmpd="sng" algn="ctr">
            <a:solidFill>
              <a:schemeClr val="tx1">
                <a:lumMod val="90000"/>
                <a:lumOff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Straight Connector 32"/>
          <p:cNvCxnSpPr/>
          <p:nvPr/>
        </p:nvCxnSpPr>
        <p:spPr bwMode="auto">
          <a:xfrm flipH="1">
            <a:off x="3181188" y="5825405"/>
            <a:ext cx="3402" cy="92468"/>
          </a:xfrm>
          <a:prstGeom prst="line">
            <a:avLst/>
          </a:prstGeom>
          <a:noFill/>
          <a:ln w="31750" cap="flat" cmpd="sng" algn="ctr">
            <a:solidFill>
              <a:schemeClr val="tx1">
                <a:lumMod val="90000"/>
                <a:lumOff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Straight Connector 33"/>
          <p:cNvCxnSpPr/>
          <p:nvPr/>
        </p:nvCxnSpPr>
        <p:spPr bwMode="auto">
          <a:xfrm flipH="1">
            <a:off x="3361048" y="5825405"/>
            <a:ext cx="3402" cy="92468"/>
          </a:xfrm>
          <a:prstGeom prst="line">
            <a:avLst/>
          </a:prstGeom>
          <a:noFill/>
          <a:ln w="31750" cap="flat" cmpd="sng" algn="ctr">
            <a:solidFill>
              <a:schemeClr val="tx1">
                <a:lumMod val="90000"/>
                <a:lumOff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Straight Connector 34"/>
          <p:cNvCxnSpPr/>
          <p:nvPr/>
        </p:nvCxnSpPr>
        <p:spPr bwMode="auto">
          <a:xfrm flipH="1">
            <a:off x="3479123" y="5825405"/>
            <a:ext cx="3402" cy="92468"/>
          </a:xfrm>
          <a:prstGeom prst="line">
            <a:avLst/>
          </a:prstGeom>
          <a:noFill/>
          <a:ln w="31750" cap="flat" cmpd="sng" algn="ctr">
            <a:solidFill>
              <a:schemeClr val="tx1">
                <a:lumMod val="90000"/>
                <a:lumOff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Straight Connector 35"/>
          <p:cNvCxnSpPr/>
          <p:nvPr/>
        </p:nvCxnSpPr>
        <p:spPr bwMode="auto">
          <a:xfrm flipH="1">
            <a:off x="3590333" y="5825405"/>
            <a:ext cx="3402" cy="92468"/>
          </a:xfrm>
          <a:prstGeom prst="line">
            <a:avLst/>
          </a:prstGeom>
          <a:noFill/>
          <a:ln w="31750" cap="flat" cmpd="sng" algn="ctr">
            <a:solidFill>
              <a:schemeClr val="tx1">
                <a:lumMod val="90000"/>
                <a:lumOff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Straight Connector 36"/>
          <p:cNvCxnSpPr/>
          <p:nvPr/>
        </p:nvCxnSpPr>
        <p:spPr bwMode="auto">
          <a:xfrm flipH="1">
            <a:off x="3543648" y="5825405"/>
            <a:ext cx="3402" cy="92468"/>
          </a:xfrm>
          <a:prstGeom prst="line">
            <a:avLst/>
          </a:prstGeom>
          <a:noFill/>
          <a:ln w="31750" cap="flat" cmpd="sng" algn="ctr">
            <a:solidFill>
              <a:schemeClr val="tx1">
                <a:lumMod val="90000"/>
                <a:lumOff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Straight Connector 37"/>
          <p:cNvCxnSpPr/>
          <p:nvPr/>
        </p:nvCxnSpPr>
        <p:spPr bwMode="auto">
          <a:xfrm flipH="1">
            <a:off x="4588498" y="5825405"/>
            <a:ext cx="3402" cy="92468"/>
          </a:xfrm>
          <a:prstGeom prst="line">
            <a:avLst/>
          </a:prstGeom>
          <a:noFill/>
          <a:ln w="31750" cap="flat" cmpd="sng" algn="ctr">
            <a:solidFill>
              <a:schemeClr val="tx1">
                <a:lumMod val="90000"/>
                <a:lumOff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Straight Connector 38"/>
          <p:cNvCxnSpPr/>
          <p:nvPr/>
        </p:nvCxnSpPr>
        <p:spPr bwMode="auto">
          <a:xfrm flipH="1">
            <a:off x="5276368" y="5825405"/>
            <a:ext cx="3402" cy="92468"/>
          </a:xfrm>
          <a:prstGeom prst="line">
            <a:avLst/>
          </a:prstGeom>
          <a:noFill/>
          <a:ln w="31750" cap="flat" cmpd="sng" algn="ctr">
            <a:solidFill>
              <a:schemeClr val="tx1">
                <a:lumMod val="90000"/>
                <a:lumOff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Straight Connector 39"/>
          <p:cNvCxnSpPr/>
          <p:nvPr/>
        </p:nvCxnSpPr>
        <p:spPr bwMode="auto">
          <a:xfrm flipH="1">
            <a:off x="5758288" y="5825405"/>
            <a:ext cx="3402" cy="92468"/>
          </a:xfrm>
          <a:prstGeom prst="line">
            <a:avLst/>
          </a:prstGeom>
          <a:noFill/>
          <a:ln w="31750" cap="flat" cmpd="sng" algn="ctr">
            <a:solidFill>
              <a:schemeClr val="tx1">
                <a:lumMod val="90000"/>
                <a:lumOff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Straight Connector 40"/>
          <p:cNvCxnSpPr/>
          <p:nvPr/>
        </p:nvCxnSpPr>
        <p:spPr bwMode="auto">
          <a:xfrm flipH="1">
            <a:off x="6061718" y="5825405"/>
            <a:ext cx="3402" cy="92468"/>
          </a:xfrm>
          <a:prstGeom prst="line">
            <a:avLst/>
          </a:prstGeom>
          <a:noFill/>
          <a:ln w="31750" cap="flat" cmpd="sng" algn="ctr">
            <a:solidFill>
              <a:schemeClr val="tx1">
                <a:lumMod val="90000"/>
                <a:lumOff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Straight Connector 41"/>
          <p:cNvCxnSpPr/>
          <p:nvPr/>
        </p:nvCxnSpPr>
        <p:spPr bwMode="auto">
          <a:xfrm flipH="1">
            <a:off x="6234713" y="5825405"/>
            <a:ext cx="3402" cy="92468"/>
          </a:xfrm>
          <a:prstGeom prst="line">
            <a:avLst/>
          </a:prstGeom>
          <a:noFill/>
          <a:ln w="31750" cap="flat" cmpd="sng" algn="ctr">
            <a:solidFill>
              <a:schemeClr val="tx1">
                <a:lumMod val="90000"/>
                <a:lumOff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Straight Connector 42"/>
          <p:cNvCxnSpPr/>
          <p:nvPr/>
        </p:nvCxnSpPr>
        <p:spPr bwMode="auto">
          <a:xfrm flipH="1">
            <a:off x="6352788" y="5825405"/>
            <a:ext cx="3402" cy="92468"/>
          </a:xfrm>
          <a:prstGeom prst="line">
            <a:avLst/>
          </a:prstGeom>
          <a:noFill/>
          <a:ln w="31750" cap="flat" cmpd="sng" algn="ctr">
            <a:solidFill>
              <a:schemeClr val="tx1">
                <a:lumMod val="90000"/>
                <a:lumOff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Straight Connector 43"/>
          <p:cNvCxnSpPr/>
          <p:nvPr/>
        </p:nvCxnSpPr>
        <p:spPr bwMode="auto">
          <a:xfrm flipH="1">
            <a:off x="6422808" y="5825405"/>
            <a:ext cx="3402" cy="92468"/>
          </a:xfrm>
          <a:prstGeom prst="line">
            <a:avLst/>
          </a:prstGeom>
          <a:noFill/>
          <a:ln w="31750" cap="flat" cmpd="sng" algn="ctr">
            <a:solidFill>
              <a:schemeClr val="tx1">
                <a:lumMod val="90000"/>
                <a:lumOff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Straight Connector 44"/>
          <p:cNvCxnSpPr/>
          <p:nvPr/>
        </p:nvCxnSpPr>
        <p:spPr bwMode="auto">
          <a:xfrm flipH="1">
            <a:off x="6458503" y="5825405"/>
            <a:ext cx="3402" cy="92468"/>
          </a:xfrm>
          <a:prstGeom prst="line">
            <a:avLst/>
          </a:prstGeom>
          <a:noFill/>
          <a:ln w="31750" cap="flat" cmpd="sng" algn="ctr">
            <a:solidFill>
              <a:schemeClr val="tx1">
                <a:lumMod val="90000"/>
                <a:lumOff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Straight Connector 45"/>
          <p:cNvCxnSpPr/>
          <p:nvPr/>
        </p:nvCxnSpPr>
        <p:spPr bwMode="auto">
          <a:xfrm flipH="1">
            <a:off x="7462163" y="5836190"/>
            <a:ext cx="3402" cy="92468"/>
          </a:xfrm>
          <a:prstGeom prst="line">
            <a:avLst/>
          </a:prstGeom>
          <a:noFill/>
          <a:ln w="31750" cap="flat" cmpd="sng" algn="ctr">
            <a:solidFill>
              <a:schemeClr val="tx1">
                <a:lumMod val="90000"/>
                <a:lumOff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Straight Connector 46"/>
          <p:cNvCxnSpPr/>
          <p:nvPr/>
        </p:nvCxnSpPr>
        <p:spPr bwMode="auto">
          <a:xfrm flipH="1">
            <a:off x="8150033" y="5837560"/>
            <a:ext cx="3402" cy="92468"/>
          </a:xfrm>
          <a:prstGeom prst="line">
            <a:avLst/>
          </a:prstGeom>
          <a:noFill/>
          <a:ln w="31750" cap="flat" cmpd="sng" algn="ctr">
            <a:solidFill>
              <a:schemeClr val="tx1">
                <a:lumMod val="90000"/>
                <a:lumOff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8" name="TextBox 47"/>
          <p:cNvSpPr txBox="1"/>
          <p:nvPr/>
        </p:nvSpPr>
        <p:spPr>
          <a:xfrm>
            <a:off x="1445485" y="5988076"/>
            <a:ext cx="54033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200" b="1" dirty="0" smtClean="0">
                <a:solidFill>
                  <a:srgbClr val="372167"/>
                </a:solidFill>
              </a:rPr>
              <a:t>0.2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3375881" y="5988076"/>
            <a:ext cx="54033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200" b="1" dirty="0" smtClean="0">
                <a:solidFill>
                  <a:srgbClr val="372167"/>
                </a:solidFill>
              </a:rPr>
              <a:t>1.0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6218359" y="5988076"/>
            <a:ext cx="54033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200" b="1" dirty="0" smtClean="0">
                <a:solidFill>
                  <a:srgbClr val="372167"/>
                </a:solidFill>
              </a:rPr>
              <a:t>10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7202030" y="5988076"/>
            <a:ext cx="54033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200" b="1" dirty="0">
                <a:solidFill>
                  <a:srgbClr val="372167"/>
                </a:solidFill>
              </a:rPr>
              <a:t>2</a:t>
            </a:r>
            <a:r>
              <a:rPr lang="en-US" sz="1200" b="1" dirty="0" smtClean="0">
                <a:solidFill>
                  <a:srgbClr val="372167"/>
                </a:solidFill>
              </a:rPr>
              <a:t>0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7897066" y="5988076"/>
            <a:ext cx="54033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200" b="1" dirty="0" smtClean="0">
                <a:solidFill>
                  <a:srgbClr val="372167"/>
                </a:solidFill>
              </a:rPr>
              <a:t>30</a:t>
            </a:r>
          </a:p>
        </p:txBody>
      </p:sp>
      <p:sp>
        <p:nvSpPr>
          <p:cNvPr id="2" name="Rectangle 1"/>
          <p:cNvSpPr/>
          <p:nvPr/>
        </p:nvSpPr>
        <p:spPr bwMode="auto">
          <a:xfrm>
            <a:off x="1154545" y="5091545"/>
            <a:ext cx="5080000" cy="9236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28575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Font typeface="Wingdings" pitchFamily="2" charset="2"/>
              <a:buChar char="n"/>
              <a:tabLst/>
            </a:pPr>
            <a:endParaRPr kumimoji="0" lang="en-US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8" charset="-128"/>
            </a:endParaRPr>
          </a:p>
        </p:txBody>
      </p:sp>
      <p:sp>
        <p:nvSpPr>
          <p:cNvPr id="53" name="Rectangle 52"/>
          <p:cNvSpPr/>
          <p:nvPr/>
        </p:nvSpPr>
        <p:spPr bwMode="auto">
          <a:xfrm>
            <a:off x="2496127" y="4747489"/>
            <a:ext cx="2075873" cy="9005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28575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Font typeface="Wingdings" pitchFamily="2" charset="2"/>
              <a:buChar char="n"/>
              <a:tabLst/>
            </a:pPr>
            <a:endParaRPr kumimoji="0" lang="en-US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8" charset="-128"/>
            </a:endParaRPr>
          </a:p>
        </p:txBody>
      </p:sp>
      <p:sp>
        <p:nvSpPr>
          <p:cNvPr id="54" name="Rectangle 53"/>
          <p:cNvSpPr/>
          <p:nvPr/>
        </p:nvSpPr>
        <p:spPr bwMode="auto">
          <a:xfrm>
            <a:off x="5511801" y="4772892"/>
            <a:ext cx="1900382" cy="7620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28575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Font typeface="Wingdings" pitchFamily="2" charset="2"/>
              <a:buChar char="n"/>
              <a:tabLst/>
            </a:pPr>
            <a:endParaRPr kumimoji="0" lang="en-US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8" charset="-128"/>
            </a:endParaRPr>
          </a:p>
        </p:txBody>
      </p:sp>
      <p:sp>
        <p:nvSpPr>
          <p:cNvPr id="56" name="Rectangle 55"/>
          <p:cNvSpPr/>
          <p:nvPr/>
        </p:nvSpPr>
        <p:spPr bwMode="auto">
          <a:xfrm>
            <a:off x="3207328" y="3068782"/>
            <a:ext cx="2738582" cy="8312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28575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Font typeface="Wingdings" pitchFamily="2" charset="2"/>
              <a:buChar char="n"/>
              <a:tabLst/>
            </a:pPr>
            <a:endParaRPr kumimoji="0" lang="en-US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8" charset="-128"/>
            </a:endParaRPr>
          </a:p>
        </p:txBody>
      </p:sp>
      <p:sp>
        <p:nvSpPr>
          <p:cNvPr id="57" name="Rectangle 56"/>
          <p:cNvSpPr/>
          <p:nvPr/>
        </p:nvSpPr>
        <p:spPr bwMode="auto">
          <a:xfrm>
            <a:off x="5611092" y="3463641"/>
            <a:ext cx="1396999" cy="8081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28575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Font typeface="Wingdings" pitchFamily="2" charset="2"/>
              <a:buChar char="n"/>
              <a:tabLst/>
            </a:pPr>
            <a:endParaRPr kumimoji="0" lang="en-US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8" charset="-128"/>
            </a:endParaRPr>
          </a:p>
        </p:txBody>
      </p:sp>
      <p:sp>
        <p:nvSpPr>
          <p:cNvPr id="58" name="Rectangle 57"/>
          <p:cNvSpPr/>
          <p:nvPr/>
        </p:nvSpPr>
        <p:spPr bwMode="auto">
          <a:xfrm>
            <a:off x="5982856" y="2322950"/>
            <a:ext cx="1175326" cy="9005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28575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Font typeface="Wingdings" pitchFamily="2" charset="2"/>
              <a:buChar char="n"/>
              <a:tabLst/>
            </a:pPr>
            <a:endParaRPr kumimoji="0" lang="en-US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8" charset="-128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3350" y="2276656"/>
            <a:ext cx="900561" cy="90056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23791" y="2712151"/>
            <a:ext cx="902969" cy="84628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00618" y="1624382"/>
            <a:ext cx="899286" cy="81043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96446" y="4053188"/>
            <a:ext cx="1081427" cy="809978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36718" y="4051298"/>
            <a:ext cx="1078434" cy="785267"/>
          </a:xfrm>
          <a:prstGeom prst="rect">
            <a:avLst/>
          </a:prstGeom>
        </p:spPr>
      </p:pic>
      <p:sp>
        <p:nvSpPr>
          <p:cNvPr id="59" name="TextBox 58"/>
          <p:cNvSpPr txBox="1"/>
          <p:nvPr/>
        </p:nvSpPr>
        <p:spPr>
          <a:xfrm>
            <a:off x="3733313" y="1914504"/>
            <a:ext cx="10427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800" b="1" dirty="0" smtClean="0">
                <a:solidFill>
                  <a:srgbClr val="372167"/>
                </a:solidFill>
              </a:rPr>
              <a:t>DSSC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5850866" y="2361606"/>
            <a:ext cx="10427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800" b="1" dirty="0" smtClean="0">
                <a:solidFill>
                  <a:srgbClr val="372167"/>
                </a:solidFill>
              </a:rPr>
              <a:t>AGIPD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6056738" y="1288970"/>
            <a:ext cx="10427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800" b="1" dirty="0" smtClean="0">
                <a:solidFill>
                  <a:srgbClr val="372167"/>
                </a:solidFill>
              </a:rPr>
              <a:t>LPD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5966694" y="3689704"/>
            <a:ext cx="15494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800" b="1" dirty="0" smtClean="0">
                <a:solidFill>
                  <a:srgbClr val="372167"/>
                </a:solidFill>
              </a:rPr>
              <a:t>Gotthard V1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2850751" y="3709263"/>
            <a:ext cx="10427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800" b="1" dirty="0" smtClean="0">
                <a:solidFill>
                  <a:srgbClr val="372167"/>
                </a:solidFill>
              </a:rPr>
              <a:t>MCP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1432969" y="3964352"/>
            <a:ext cx="13184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800" b="1" dirty="0" err="1" smtClean="0">
                <a:solidFill>
                  <a:srgbClr val="372167"/>
                </a:solidFill>
              </a:rPr>
              <a:t>FastCCD</a:t>
            </a:r>
            <a:endParaRPr lang="en-US" sz="1800" b="1" dirty="0" smtClean="0">
              <a:solidFill>
                <a:srgbClr val="372167"/>
              </a:solidFill>
            </a:endParaRPr>
          </a:p>
        </p:txBody>
      </p:sp>
      <p:grpSp>
        <p:nvGrpSpPr>
          <p:cNvPr id="66" name="Group 65"/>
          <p:cNvGrpSpPr>
            <a:grpSpLocks noChangeAspect="1"/>
          </p:cNvGrpSpPr>
          <p:nvPr/>
        </p:nvGrpSpPr>
        <p:grpSpPr>
          <a:xfrm>
            <a:off x="7481436" y="1275466"/>
            <a:ext cx="1551709" cy="1103988"/>
            <a:chOff x="3481136" y="1310106"/>
            <a:chExt cx="704964" cy="486613"/>
          </a:xfrm>
        </p:grpSpPr>
        <p:sp>
          <p:nvSpPr>
            <p:cNvPr id="67" name="Explosion 2 66"/>
            <p:cNvSpPr/>
            <p:nvPr/>
          </p:nvSpPr>
          <p:spPr bwMode="auto">
            <a:xfrm>
              <a:off x="3481136" y="1310106"/>
              <a:ext cx="704964" cy="486613"/>
            </a:xfrm>
            <a:prstGeom prst="irregularSeal2">
              <a:avLst/>
            </a:prstGeom>
            <a:solidFill>
              <a:srgbClr val="FFD72E"/>
            </a:solidFill>
            <a:ln>
              <a:solidFill>
                <a:schemeClr val="tx1">
                  <a:lumMod val="90000"/>
                  <a:lumOff val="10000"/>
                </a:schemeClr>
              </a:solidFill>
              <a:headEnd type="none" w="med" len="med"/>
              <a:tailEnd type="none" w="med" len="med"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None/>
                <a:tabLst/>
              </a:pPr>
              <a:endPara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3552836" y="1501588"/>
              <a:ext cx="500961" cy="145634"/>
            </a:xfrm>
            <a:prstGeom prst="rect">
              <a:avLst/>
            </a:prstGeom>
            <a:noFill/>
            <a:scene3d>
              <a:camera prst="orthographicFront">
                <a:rot lat="0" lon="0" rev="1500000"/>
              </a:camera>
              <a:lightRig rig="threePt" dir="t"/>
            </a:scene3d>
          </p:spPr>
          <p:txBody>
            <a:bodyPr wrap="square" rtlCol="0">
              <a:spAutoFit/>
            </a:bodyPr>
            <a:lstStyle/>
            <a:p>
              <a:pPr algn="ctr">
                <a:buNone/>
              </a:pPr>
              <a:r>
                <a:rPr lang="en-US" sz="1500" b="1" dirty="0" smtClean="0">
                  <a:solidFill>
                    <a:srgbClr val="FF0000"/>
                  </a:solidFill>
                </a:rPr>
                <a:t>4.5 MHz</a:t>
              </a:r>
              <a:endParaRPr lang="en-US" sz="15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69" name="Group 68"/>
          <p:cNvGrpSpPr>
            <a:grpSpLocks noChangeAspect="1"/>
          </p:cNvGrpSpPr>
          <p:nvPr/>
        </p:nvGrpSpPr>
        <p:grpSpPr>
          <a:xfrm>
            <a:off x="6925379" y="1426630"/>
            <a:ext cx="387926" cy="275997"/>
            <a:chOff x="3481136" y="1310106"/>
            <a:chExt cx="704964" cy="486613"/>
          </a:xfrm>
        </p:grpSpPr>
        <p:sp>
          <p:nvSpPr>
            <p:cNvPr id="70" name="Explosion 2 69"/>
            <p:cNvSpPr/>
            <p:nvPr/>
          </p:nvSpPr>
          <p:spPr bwMode="auto">
            <a:xfrm>
              <a:off x="3481136" y="1310106"/>
              <a:ext cx="704964" cy="486613"/>
            </a:xfrm>
            <a:prstGeom prst="irregularSeal2">
              <a:avLst/>
            </a:prstGeom>
            <a:solidFill>
              <a:srgbClr val="FFD72E"/>
            </a:solidFill>
            <a:ln>
              <a:solidFill>
                <a:schemeClr val="tx1">
                  <a:lumMod val="90000"/>
                  <a:lumOff val="10000"/>
                </a:schemeClr>
              </a:solidFill>
              <a:headEnd type="none" w="med" len="med"/>
              <a:tailEnd type="none" w="med" len="med"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None/>
                <a:tabLst/>
              </a:pPr>
              <a:endPara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3552834" y="1501589"/>
              <a:ext cx="500960" cy="43412"/>
            </a:xfrm>
            <a:prstGeom prst="rect">
              <a:avLst/>
            </a:prstGeom>
            <a:noFill/>
            <a:scene3d>
              <a:camera prst="orthographicFront">
                <a:rot lat="0" lon="0" rev="1500000"/>
              </a:camera>
              <a:lightRig rig="threePt" dir="t"/>
            </a:scene3d>
          </p:spPr>
          <p:txBody>
            <a:bodyPr wrap="square" rtlCol="0">
              <a:spAutoFit/>
            </a:bodyPr>
            <a:lstStyle/>
            <a:p>
              <a:pPr algn="ctr">
                <a:buNone/>
              </a:pPr>
              <a:r>
                <a:rPr lang="en-US" sz="200" b="1" dirty="0" smtClean="0">
                  <a:solidFill>
                    <a:srgbClr val="FF0000"/>
                  </a:solidFill>
                </a:rPr>
                <a:t>4.5 MHz</a:t>
              </a:r>
              <a:endParaRPr lang="en-US" sz="2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72" name="Group 71"/>
          <p:cNvGrpSpPr>
            <a:grpSpLocks noChangeAspect="1"/>
          </p:cNvGrpSpPr>
          <p:nvPr/>
        </p:nvGrpSpPr>
        <p:grpSpPr>
          <a:xfrm>
            <a:off x="6810415" y="2541557"/>
            <a:ext cx="387926" cy="275997"/>
            <a:chOff x="3481136" y="1310106"/>
            <a:chExt cx="704964" cy="486613"/>
          </a:xfrm>
        </p:grpSpPr>
        <p:sp>
          <p:nvSpPr>
            <p:cNvPr id="73" name="Explosion 2 72"/>
            <p:cNvSpPr/>
            <p:nvPr/>
          </p:nvSpPr>
          <p:spPr bwMode="auto">
            <a:xfrm>
              <a:off x="3481136" y="1310106"/>
              <a:ext cx="704964" cy="486613"/>
            </a:xfrm>
            <a:prstGeom prst="irregularSeal2">
              <a:avLst/>
            </a:prstGeom>
            <a:solidFill>
              <a:srgbClr val="FFD72E"/>
            </a:solidFill>
            <a:ln>
              <a:solidFill>
                <a:schemeClr val="tx1">
                  <a:lumMod val="90000"/>
                  <a:lumOff val="10000"/>
                </a:schemeClr>
              </a:solidFill>
              <a:headEnd type="none" w="med" len="med"/>
              <a:tailEnd type="none" w="med" len="med"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None/>
                <a:tabLst/>
              </a:pPr>
              <a:endPara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3552834" y="1501589"/>
              <a:ext cx="500960" cy="43412"/>
            </a:xfrm>
            <a:prstGeom prst="rect">
              <a:avLst/>
            </a:prstGeom>
            <a:noFill/>
            <a:scene3d>
              <a:camera prst="orthographicFront">
                <a:rot lat="0" lon="0" rev="1500000"/>
              </a:camera>
              <a:lightRig rig="threePt" dir="t"/>
            </a:scene3d>
          </p:spPr>
          <p:txBody>
            <a:bodyPr wrap="square" rtlCol="0">
              <a:spAutoFit/>
            </a:bodyPr>
            <a:lstStyle/>
            <a:p>
              <a:pPr algn="ctr">
                <a:buNone/>
              </a:pPr>
              <a:r>
                <a:rPr lang="en-US" sz="200" b="1" dirty="0" smtClean="0">
                  <a:solidFill>
                    <a:srgbClr val="FF0000"/>
                  </a:solidFill>
                </a:rPr>
                <a:t>4.5 MHz</a:t>
              </a:r>
              <a:endParaRPr lang="en-US" sz="2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75" name="Group 74"/>
          <p:cNvGrpSpPr>
            <a:grpSpLocks noChangeAspect="1"/>
          </p:cNvGrpSpPr>
          <p:nvPr/>
        </p:nvGrpSpPr>
        <p:grpSpPr>
          <a:xfrm>
            <a:off x="4663443" y="2105761"/>
            <a:ext cx="387926" cy="275997"/>
            <a:chOff x="3481136" y="1310106"/>
            <a:chExt cx="704964" cy="486613"/>
          </a:xfrm>
        </p:grpSpPr>
        <p:sp>
          <p:nvSpPr>
            <p:cNvPr id="76" name="Explosion 2 75"/>
            <p:cNvSpPr/>
            <p:nvPr/>
          </p:nvSpPr>
          <p:spPr bwMode="auto">
            <a:xfrm>
              <a:off x="3481136" y="1310106"/>
              <a:ext cx="704964" cy="486613"/>
            </a:xfrm>
            <a:prstGeom prst="irregularSeal2">
              <a:avLst/>
            </a:prstGeom>
            <a:solidFill>
              <a:srgbClr val="FFD72E"/>
            </a:solidFill>
            <a:ln>
              <a:solidFill>
                <a:schemeClr val="tx1">
                  <a:lumMod val="90000"/>
                  <a:lumOff val="10000"/>
                </a:schemeClr>
              </a:solidFill>
              <a:headEnd type="none" w="med" len="med"/>
              <a:tailEnd type="none" w="med" len="med"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None/>
                <a:tabLst/>
              </a:pPr>
              <a:endPara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3552834" y="1501589"/>
              <a:ext cx="500960" cy="43412"/>
            </a:xfrm>
            <a:prstGeom prst="rect">
              <a:avLst/>
            </a:prstGeom>
            <a:noFill/>
            <a:scene3d>
              <a:camera prst="orthographicFront">
                <a:rot lat="0" lon="0" rev="1500000"/>
              </a:camera>
              <a:lightRig rig="threePt" dir="t"/>
            </a:scene3d>
          </p:spPr>
          <p:txBody>
            <a:bodyPr wrap="square" rtlCol="0">
              <a:spAutoFit/>
            </a:bodyPr>
            <a:lstStyle/>
            <a:p>
              <a:pPr algn="ctr">
                <a:buNone/>
              </a:pPr>
              <a:r>
                <a:rPr lang="en-US" sz="200" b="1" dirty="0" smtClean="0">
                  <a:solidFill>
                    <a:srgbClr val="FF0000"/>
                  </a:solidFill>
                </a:rPr>
                <a:t>4.5 MHz</a:t>
              </a:r>
              <a:endParaRPr lang="en-US" sz="2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81" name="Group 80"/>
          <p:cNvGrpSpPr>
            <a:grpSpLocks noChangeAspect="1"/>
          </p:cNvGrpSpPr>
          <p:nvPr/>
        </p:nvGrpSpPr>
        <p:grpSpPr>
          <a:xfrm>
            <a:off x="3791819" y="3840972"/>
            <a:ext cx="387926" cy="275997"/>
            <a:chOff x="3481136" y="1310106"/>
            <a:chExt cx="704964" cy="486613"/>
          </a:xfrm>
        </p:grpSpPr>
        <p:sp>
          <p:nvSpPr>
            <p:cNvPr id="82" name="Explosion 2 81"/>
            <p:cNvSpPr/>
            <p:nvPr/>
          </p:nvSpPr>
          <p:spPr bwMode="auto">
            <a:xfrm>
              <a:off x="3481136" y="1310106"/>
              <a:ext cx="704964" cy="486613"/>
            </a:xfrm>
            <a:prstGeom prst="irregularSeal2">
              <a:avLst/>
            </a:prstGeom>
            <a:solidFill>
              <a:srgbClr val="FFD72E"/>
            </a:solidFill>
            <a:ln>
              <a:solidFill>
                <a:schemeClr val="tx1">
                  <a:lumMod val="90000"/>
                  <a:lumOff val="10000"/>
                </a:schemeClr>
              </a:solidFill>
              <a:headEnd type="none" w="med" len="med"/>
              <a:tailEnd type="none" w="med" len="med"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None/>
                <a:tabLst/>
              </a:pPr>
              <a:endPara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8" charset="-128"/>
              </a:endParaRP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3552834" y="1501589"/>
              <a:ext cx="500960" cy="43412"/>
            </a:xfrm>
            <a:prstGeom prst="rect">
              <a:avLst/>
            </a:prstGeom>
            <a:noFill/>
            <a:scene3d>
              <a:camera prst="orthographicFront">
                <a:rot lat="0" lon="0" rev="1500000"/>
              </a:camera>
              <a:lightRig rig="threePt" dir="t"/>
            </a:scene3d>
          </p:spPr>
          <p:txBody>
            <a:bodyPr wrap="square" rtlCol="0">
              <a:spAutoFit/>
            </a:bodyPr>
            <a:lstStyle/>
            <a:p>
              <a:pPr algn="ctr">
                <a:buNone/>
              </a:pPr>
              <a:r>
                <a:rPr lang="en-US" sz="200" b="1" dirty="0" smtClean="0">
                  <a:solidFill>
                    <a:srgbClr val="FF0000"/>
                  </a:solidFill>
                </a:rPr>
                <a:t>4.5 MHz</a:t>
              </a:r>
              <a:endParaRPr lang="en-US" sz="2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92" name="TextBox 91"/>
          <p:cNvSpPr txBox="1"/>
          <p:nvPr/>
        </p:nvSpPr>
        <p:spPr>
          <a:xfrm>
            <a:off x="5013158" y="5433532"/>
            <a:ext cx="29544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200" b="1" dirty="0" smtClean="0">
                <a:solidFill>
                  <a:srgbClr val="372167"/>
                </a:solidFill>
              </a:rPr>
              <a:t>SASE 1/2 (2.3 – 25 keV)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2219158" y="5280408"/>
            <a:ext cx="30479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200" b="1" dirty="0" smtClean="0">
                <a:solidFill>
                  <a:srgbClr val="372167"/>
                </a:solidFill>
              </a:rPr>
              <a:t>SASE 3 (0.25 – 3 keV)</a:t>
            </a:r>
          </a:p>
        </p:txBody>
      </p:sp>
      <p:cxnSp>
        <p:nvCxnSpPr>
          <p:cNvPr id="4103" name="Straight Arrow Connector 4102"/>
          <p:cNvCxnSpPr/>
          <p:nvPr/>
        </p:nvCxnSpPr>
        <p:spPr bwMode="auto">
          <a:xfrm>
            <a:off x="2219158" y="5558057"/>
            <a:ext cx="3047999" cy="0"/>
          </a:xfrm>
          <a:prstGeom prst="straightConnector1">
            <a:avLst/>
          </a:prstGeom>
          <a:noFill/>
          <a:ln w="38100" cap="flat" cmpd="sng" algn="ctr">
            <a:solidFill>
              <a:schemeClr val="folHlink"/>
            </a:solidFill>
            <a:prstDash val="solid"/>
            <a:round/>
            <a:headEnd type="arrow"/>
            <a:tailEnd type="stealth" w="lg" len="lg"/>
          </a:ln>
          <a:effectLst/>
        </p:spPr>
      </p:cxnSp>
      <p:cxnSp>
        <p:nvCxnSpPr>
          <p:cNvPr id="97" name="Straight Arrow Connector 96"/>
          <p:cNvCxnSpPr/>
          <p:nvPr/>
        </p:nvCxnSpPr>
        <p:spPr bwMode="auto">
          <a:xfrm>
            <a:off x="4831342" y="5697088"/>
            <a:ext cx="3122869" cy="11228"/>
          </a:xfrm>
          <a:prstGeom prst="straightConnector1">
            <a:avLst/>
          </a:prstGeom>
          <a:noFill/>
          <a:ln w="38100" cap="flat" cmpd="sng" algn="ctr">
            <a:solidFill>
              <a:schemeClr val="folHlink"/>
            </a:solidFill>
            <a:prstDash val="solid"/>
            <a:round/>
            <a:headEnd type="arrow"/>
            <a:tailEnd type="stealth" w="lg" len="lg"/>
          </a:ln>
          <a:effectLst/>
        </p:spPr>
      </p:cxnSp>
      <p:pic>
        <p:nvPicPr>
          <p:cNvPr id="4106" name="Picture 410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630947" y="4304632"/>
            <a:ext cx="929186" cy="9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8344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astCCD-Laboratory-Setup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679" y="3779236"/>
            <a:ext cx="4173583" cy="2640037"/>
          </a:xfrm>
          <a:prstGeom prst="rect">
            <a:avLst/>
          </a:prstGeom>
        </p:spPr>
      </p:pic>
      <p:sp>
        <p:nvSpPr>
          <p:cNvPr id="409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6F024603-50EC-45A7-88E9-780BAF159FCE}" type="slidenum">
              <a:rPr lang="en-GB" sz="1000">
                <a:solidFill>
                  <a:schemeClr val="bg1"/>
                </a:solidFill>
              </a:rPr>
              <a:pPr/>
              <a:t>65</a:t>
            </a:fld>
            <a:endParaRPr lang="en-GB" sz="1000">
              <a:solidFill>
                <a:schemeClr val="bg1"/>
              </a:solidFill>
            </a:endParaRPr>
          </a:p>
        </p:txBody>
      </p:sp>
      <p:sp>
        <p:nvSpPr>
          <p:cNvPr id="8" name="Rectangle 15"/>
          <p:cNvSpPr txBox="1">
            <a:spLocks noChangeAspect="1" noChangeArrowheads="1"/>
          </p:cNvSpPr>
          <p:nvPr/>
        </p:nvSpPr>
        <p:spPr bwMode="auto">
          <a:xfrm>
            <a:off x="1" y="1062178"/>
            <a:ext cx="6082631" cy="3542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0" rIns="91440" bIns="45720" numCol="1" anchor="t" anchorCtr="0" compatLnSpc="1">
            <a:prstTxWarp prst="textNoShape">
              <a:avLst/>
            </a:prstTxWarp>
          </a:bodyPr>
          <a:lstStyle>
            <a:lvl1pPr marL="298450" indent="-298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n"/>
              <a:defRPr sz="2400">
                <a:solidFill>
                  <a:schemeClr val="tx2"/>
                </a:solidFill>
                <a:latin typeface="+mn-lt"/>
                <a:ea typeface="+mn-ea"/>
                <a:cs typeface="ＭＳ Ｐゴシック" charset="-128"/>
              </a:defRPr>
            </a:lvl1pPr>
            <a:lvl2pPr marL="558800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400">
                <a:solidFill>
                  <a:schemeClr val="tx2"/>
                </a:solidFill>
                <a:latin typeface="+mn-lt"/>
                <a:ea typeface="+mn-ea"/>
              </a:defRPr>
            </a:lvl2pPr>
            <a:lvl3pPr marL="817563" indent="-2571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charset="2"/>
              <a:buChar char=""/>
              <a:defRPr sz="2400">
                <a:solidFill>
                  <a:schemeClr val="tx2"/>
                </a:solidFill>
                <a:latin typeface="+mn-lt"/>
                <a:ea typeface="+mn-ea"/>
              </a:defRPr>
            </a:lvl3pPr>
            <a:lvl4pPr marL="1077913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charset="2"/>
              <a:buChar char="§"/>
              <a:defRPr sz="2400">
                <a:solidFill>
                  <a:srgbClr val="100F2E"/>
                </a:solidFill>
                <a:latin typeface="+mn-lt"/>
                <a:ea typeface="+mn-ea"/>
              </a:defRPr>
            </a:lvl4pPr>
            <a:lvl5pPr marL="1312863" indent="-223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5pPr>
            <a:lvl6pPr marL="17700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6pPr>
            <a:lvl7pPr marL="22272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7pPr>
            <a:lvl8pPr marL="26844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8pPr>
            <a:lvl9pPr marL="31416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en-US" sz="1800" dirty="0" smtClean="0">
                <a:solidFill>
                  <a:srgbClr val="FD930A"/>
                </a:solidFill>
              </a:rPr>
              <a:t>Achieved Progress</a:t>
            </a:r>
            <a:endParaRPr lang="en-US" sz="1700" dirty="0" smtClean="0">
              <a:solidFill>
                <a:srgbClr val="372167"/>
              </a:solidFill>
              <a:latin typeface="Arial" charset="0"/>
              <a:ea typeface="ＭＳ Ｐゴシック" charset="0"/>
              <a:sym typeface="Wingdings" charset="0"/>
            </a:endParaRPr>
          </a:p>
          <a:p>
            <a:pPr>
              <a:buSzPct val="150000"/>
              <a:buBlip>
                <a:blip r:embed="rId4"/>
              </a:buBlip>
            </a:pPr>
            <a:r>
              <a:rPr lang="en-US" sz="1800" dirty="0" smtClean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charset="0"/>
              </a:rPr>
              <a:t>Flexible thermal and mechanical camera interface defined with LBNL</a:t>
            </a:r>
          </a:p>
          <a:p>
            <a:pPr>
              <a:buClr>
                <a:srgbClr val="FD930A"/>
              </a:buClr>
              <a:buSzPct val="150000"/>
              <a:buBlip>
                <a:blip r:embed="rId4"/>
              </a:buBlip>
            </a:pPr>
            <a:r>
              <a:rPr lang="en-US" sz="1800" dirty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charset="0"/>
              </a:rPr>
              <a:t>DAQ and control interface defined and agreed on</a:t>
            </a:r>
          </a:p>
          <a:p>
            <a:pPr>
              <a:buClr>
                <a:srgbClr val="FD930A"/>
              </a:buClr>
              <a:buSzPct val="150000"/>
              <a:buBlip>
                <a:blip r:embed="rId4"/>
              </a:buBlip>
            </a:pPr>
            <a:r>
              <a:rPr lang="en-US" sz="1800" dirty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charset="0"/>
              </a:rPr>
              <a:t>Beam hole of chip and camera agreed on</a:t>
            </a:r>
          </a:p>
          <a:p>
            <a:pPr>
              <a:buClr>
                <a:srgbClr val="FD930A"/>
              </a:buClr>
              <a:buSzPct val="150000"/>
              <a:buBlip>
                <a:blip r:embed="rId4"/>
              </a:buBlip>
            </a:pPr>
            <a:r>
              <a:rPr lang="en-US" sz="1800" dirty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charset="0"/>
              </a:rPr>
              <a:t>Updated schedule for milestones</a:t>
            </a:r>
          </a:p>
          <a:p>
            <a:pPr marL="0" indent="0">
              <a:buSzPct val="150000"/>
              <a:buNone/>
            </a:pPr>
            <a:r>
              <a:rPr lang="en-US" sz="1800" dirty="0" smtClean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charset="0"/>
              </a:rPr>
              <a:t>Detector integration into SCS experiment</a:t>
            </a:r>
            <a:endParaRPr lang="en-US" sz="1700" dirty="0" smtClean="0">
              <a:solidFill>
                <a:srgbClr val="372167"/>
              </a:solidFill>
              <a:latin typeface="Arial" charset="0"/>
              <a:ea typeface="ＭＳ Ｐゴシック" charset="0"/>
              <a:sym typeface="Wingdings" charset="0"/>
            </a:endParaRPr>
          </a:p>
          <a:p>
            <a:pPr lvl="1">
              <a:buClr>
                <a:srgbClr val="261748"/>
              </a:buClr>
              <a:buSzPct val="150000"/>
              <a:buBlip>
                <a:blip r:embed="rId4"/>
              </a:buBlip>
            </a:pPr>
            <a:r>
              <a:rPr lang="en-US" sz="1700" dirty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charset="0"/>
              </a:rPr>
              <a:t>Definition of thermal and mechanical interface for SCS beam line close to finalization</a:t>
            </a:r>
          </a:p>
          <a:p>
            <a:pPr lvl="1">
              <a:buClr>
                <a:srgbClr val="261748"/>
              </a:buClr>
              <a:buSzPct val="150000"/>
              <a:buBlip>
                <a:blip r:embed="rId4"/>
              </a:buBlip>
            </a:pPr>
            <a:r>
              <a:rPr lang="en-US" sz="1700" dirty="0" smtClean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charset="0"/>
              </a:rPr>
              <a:t>Thermal interface for </a:t>
            </a:r>
            <a:r>
              <a:rPr lang="en-US" sz="1700" dirty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charset="0"/>
              </a:rPr>
              <a:t>beam </a:t>
            </a:r>
            <a:r>
              <a:rPr lang="en-US" sz="1700" dirty="0" smtClean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charset="0"/>
              </a:rPr>
              <a:t>line setup </a:t>
            </a:r>
            <a:endParaRPr lang="en-US" sz="1700" dirty="0">
              <a:solidFill>
                <a:srgbClr val="372167"/>
              </a:solidFill>
              <a:latin typeface="Arial" charset="0"/>
              <a:ea typeface="ＭＳ Ｐゴシック" charset="0"/>
              <a:sym typeface="Wingdings" charset="0"/>
            </a:endParaRPr>
          </a:p>
          <a:p>
            <a:pPr marL="300037" lvl="1" indent="0">
              <a:buClr>
                <a:srgbClr val="261748"/>
              </a:buClr>
              <a:buSzPct val="150000"/>
              <a:buNone/>
            </a:pPr>
            <a:r>
              <a:rPr lang="en-US" sz="1700" dirty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charset="0"/>
              </a:rPr>
              <a:t>    and </a:t>
            </a:r>
            <a:r>
              <a:rPr lang="en-US" sz="1700" dirty="0" smtClean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charset="0"/>
              </a:rPr>
              <a:t>laboratory setup decided</a:t>
            </a:r>
            <a:endParaRPr lang="en-US" sz="1700" dirty="0">
              <a:solidFill>
                <a:srgbClr val="372167"/>
              </a:solidFill>
              <a:latin typeface="Arial" charset="0"/>
              <a:ea typeface="ＭＳ Ｐゴシック" charset="0"/>
              <a:sym typeface="Wingdings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669641" y="3504332"/>
            <a:ext cx="3347361" cy="307777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</p:spPr>
        <p:txBody>
          <a:bodyPr wrap="square">
            <a:spAutoFit/>
          </a:bodyPr>
          <a:lstStyle/>
          <a:p>
            <a:pPr algn="ctr">
              <a:buFont typeface="Wingdings" pitchFamily="2" charset="2"/>
              <a:buNone/>
              <a:defRPr/>
            </a:pPr>
            <a:r>
              <a:rPr lang="en-US" sz="1400" b="1" dirty="0" smtClean="0">
                <a:ea typeface="ＭＳ Ｐゴシック" pitchFamily="112" charset="-128"/>
                <a:cs typeface="+mn-cs"/>
              </a:rPr>
              <a:t>Lab Chamber Setup</a:t>
            </a:r>
            <a:endParaRPr lang="de-DE" sz="1400" b="1" dirty="0">
              <a:ea typeface="ＭＳ Ｐゴシック" pitchFamily="112" charset="-128"/>
              <a:cs typeface="+mn-cs"/>
            </a:endParaRPr>
          </a:p>
        </p:txBody>
      </p:sp>
      <p:sp>
        <p:nvSpPr>
          <p:cNvPr id="10" name="Rectangle 1"/>
          <p:cNvSpPr>
            <a:spLocks noGrp="1" noChangeArrowheads="1"/>
          </p:cNvSpPr>
          <p:nvPr>
            <p:ph type="title"/>
          </p:nvPr>
        </p:nvSpPr>
        <p:spPr>
          <a:xfrm>
            <a:off x="1089025" y="490538"/>
            <a:ext cx="7283450" cy="528637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 smtClean="0"/>
              <a:t>CCD Technology - FastCCD</a:t>
            </a:r>
            <a:endParaRPr lang="en-US" dirty="0"/>
          </a:p>
        </p:txBody>
      </p:sp>
      <p:pic>
        <p:nvPicPr>
          <p:cNvPr id="4" name="Picture 3" descr="Screen Shot 2015-04-21 at 14.35.20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3403" y="1597395"/>
            <a:ext cx="3140597" cy="177010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667824" y="1111774"/>
            <a:ext cx="3347361" cy="307777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</p:spPr>
        <p:txBody>
          <a:bodyPr wrap="square">
            <a:spAutoFit/>
          </a:bodyPr>
          <a:lstStyle/>
          <a:p>
            <a:pPr algn="ctr">
              <a:buFont typeface="Wingdings" pitchFamily="2" charset="2"/>
              <a:buNone/>
              <a:defRPr/>
            </a:pPr>
            <a:r>
              <a:rPr lang="en-US" sz="1400" b="1" dirty="0" smtClean="0">
                <a:ea typeface="ＭＳ Ｐゴシック" pitchFamily="112" charset="-128"/>
                <a:cs typeface="+mn-cs"/>
              </a:rPr>
              <a:t>SCS Experiment Chamber Setup</a:t>
            </a:r>
            <a:endParaRPr lang="de-DE" sz="1400" b="1" dirty="0">
              <a:ea typeface="ＭＳ Ｐゴシック" pitchFamily="112" charset="-128"/>
              <a:cs typeface="+mn-cs"/>
            </a:endParaRPr>
          </a:p>
        </p:txBody>
      </p:sp>
      <p:sp>
        <p:nvSpPr>
          <p:cNvPr id="12" name="Rectangle 15"/>
          <p:cNvSpPr txBox="1">
            <a:spLocks noChangeAspect="1" noChangeArrowheads="1"/>
          </p:cNvSpPr>
          <p:nvPr/>
        </p:nvSpPr>
        <p:spPr bwMode="auto">
          <a:xfrm>
            <a:off x="1" y="4621160"/>
            <a:ext cx="4156364" cy="1740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0" rIns="91440" bIns="45720" numCol="1" anchor="t" anchorCtr="0" compatLnSpc="1">
            <a:prstTxWarp prst="textNoShape">
              <a:avLst/>
            </a:prstTxWarp>
          </a:bodyPr>
          <a:lstStyle>
            <a:lvl1pPr marL="298450" indent="-298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n"/>
              <a:defRPr sz="2400">
                <a:solidFill>
                  <a:schemeClr val="tx2"/>
                </a:solidFill>
                <a:latin typeface="+mn-lt"/>
                <a:ea typeface="+mn-ea"/>
                <a:cs typeface="ＭＳ Ｐゴシック" charset="-128"/>
              </a:defRPr>
            </a:lvl1pPr>
            <a:lvl2pPr marL="558800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400">
                <a:solidFill>
                  <a:schemeClr val="tx2"/>
                </a:solidFill>
                <a:latin typeface="+mn-lt"/>
                <a:ea typeface="+mn-ea"/>
              </a:defRPr>
            </a:lvl2pPr>
            <a:lvl3pPr marL="817563" indent="-2571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charset="2"/>
              <a:buChar char=""/>
              <a:defRPr sz="2400">
                <a:solidFill>
                  <a:schemeClr val="tx2"/>
                </a:solidFill>
                <a:latin typeface="+mn-lt"/>
                <a:ea typeface="+mn-ea"/>
              </a:defRPr>
            </a:lvl3pPr>
            <a:lvl4pPr marL="1077913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charset="2"/>
              <a:buChar char="§"/>
              <a:defRPr sz="2400">
                <a:solidFill>
                  <a:srgbClr val="100F2E"/>
                </a:solidFill>
                <a:latin typeface="+mn-lt"/>
                <a:ea typeface="+mn-ea"/>
              </a:defRPr>
            </a:lvl4pPr>
            <a:lvl5pPr marL="1312863" indent="-223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5pPr>
            <a:lvl6pPr marL="17700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6pPr>
            <a:lvl7pPr marL="22272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7pPr>
            <a:lvl8pPr marL="26844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8pPr>
            <a:lvl9pPr marL="31416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9pPr>
          </a:lstStyle>
          <a:p>
            <a:pPr marL="0" indent="0">
              <a:buSzPct val="150000"/>
              <a:buNone/>
            </a:pPr>
            <a:r>
              <a:rPr lang="en-US" sz="1700" dirty="0" smtClean="0">
                <a:solidFill>
                  <a:srgbClr val="FD930A"/>
                </a:solidFill>
              </a:rPr>
              <a:t>Open Issues</a:t>
            </a:r>
            <a:endParaRPr lang="en-US" sz="1700" dirty="0">
              <a:solidFill>
                <a:srgbClr val="372167"/>
              </a:solidFill>
              <a:latin typeface="Arial" charset="0"/>
              <a:ea typeface="ＭＳ Ｐゴシック" charset="0"/>
              <a:sym typeface="Wingdings" charset="0"/>
            </a:endParaRPr>
          </a:p>
          <a:p>
            <a:pPr>
              <a:buClr>
                <a:srgbClr val="FD930A"/>
              </a:buClr>
              <a:buSzPct val="150000"/>
              <a:buBlip>
                <a:blip r:embed="rId6"/>
              </a:buBlip>
            </a:pPr>
            <a:r>
              <a:rPr lang="en-US" sz="1700" dirty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charset="0"/>
              </a:rPr>
              <a:t>Detector integration activities for the FastCCD have been delayed due to delayed hiring of new detector scientist for WP75, not on the critical path.</a:t>
            </a:r>
          </a:p>
        </p:txBody>
      </p:sp>
      <p:pic>
        <p:nvPicPr>
          <p:cNvPr id="5" name="Picture 4" descr="Screen Shot 2015-04-21 at 14.36.48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0681" y="3995546"/>
            <a:ext cx="2104571" cy="2463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1076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6F024603-50EC-45A7-88E9-780BAF159FCE}" type="slidenum">
              <a:rPr lang="en-GB" sz="1000">
                <a:solidFill>
                  <a:schemeClr val="bg1"/>
                </a:solidFill>
              </a:rPr>
              <a:pPr/>
              <a:t>66</a:t>
            </a:fld>
            <a:endParaRPr lang="en-GB" sz="100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000" y="430645"/>
            <a:ext cx="8877300" cy="6016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348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7F17373-7C45-4563-BAB1-D7F59A214E86}" type="slidenum">
              <a:rPr lang="en-GB" smtClean="0"/>
              <a:pPr>
                <a:defRPr/>
              </a:pPr>
              <a:t>67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" y="444500"/>
            <a:ext cx="9050482" cy="5964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556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7F17373-7C45-4563-BAB1-D7F59A214E86}" type="slidenum">
              <a:rPr lang="en-GB" smtClean="0"/>
              <a:pPr>
                <a:defRPr/>
              </a:pPr>
              <a:t>68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" y="431800"/>
            <a:ext cx="9019309" cy="5985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0246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419100"/>
            <a:ext cx="8967355" cy="6016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7569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20110202-virus-diffraction-30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105" y="1560487"/>
            <a:ext cx="4320159" cy="440656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2179" y="1554716"/>
            <a:ext cx="4472077" cy="443422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SPB/SFX-I: 2D </a:t>
            </a:r>
            <a:r>
              <a:rPr lang="en-US" dirty="0"/>
              <a:t>Single Particle Imaging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FDF152-CCDD-45D2-A883-C8FA0039B151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141060" y="6140716"/>
            <a:ext cx="43494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200" dirty="0" smtClean="0"/>
              <a:t>Courtesy: J. </a:t>
            </a:r>
            <a:r>
              <a:rPr lang="en-US" sz="1200" dirty="0" err="1" smtClean="0"/>
              <a:t>Hajou</a:t>
            </a:r>
            <a:endParaRPr lang="en-US" sz="1200" dirty="0"/>
          </a:p>
        </p:txBody>
      </p:sp>
      <p:sp>
        <p:nvSpPr>
          <p:cNvPr id="14" name="Rectangle 13"/>
          <p:cNvSpPr/>
          <p:nvPr/>
        </p:nvSpPr>
        <p:spPr>
          <a:xfrm>
            <a:off x="76640" y="1038295"/>
            <a:ext cx="457610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US" sz="2200" b="1" dirty="0" smtClean="0">
                <a:solidFill>
                  <a:srgbClr val="FD930A"/>
                </a:solidFill>
              </a:rPr>
              <a:t>Diffraction Pattern of a Mimivirus</a:t>
            </a:r>
            <a:endParaRPr lang="en-US" sz="2200" b="1" dirty="0">
              <a:solidFill>
                <a:srgbClr val="FD930A"/>
              </a:solidFill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1893938" y="3328409"/>
            <a:ext cx="864862" cy="875897"/>
          </a:xfrm>
          <a:prstGeom prst="rect">
            <a:avLst/>
          </a:prstGeom>
          <a:noFill/>
          <a:ln w="28575" cap="flat" cmpd="sng" algn="ctr">
            <a:solidFill>
              <a:schemeClr val="folHlink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Font typeface="Wingdings" pitchFamily="2" charset="2"/>
              <a:buChar char="n"/>
              <a:tabLst/>
            </a:pPr>
            <a:endParaRPr kumimoji="0" lang="en-US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8" charset="-128"/>
            </a:endParaRPr>
          </a:p>
        </p:txBody>
      </p:sp>
      <p:cxnSp>
        <p:nvCxnSpPr>
          <p:cNvPr id="17" name="Straight Arrow Connector 16"/>
          <p:cNvCxnSpPr>
            <a:endCxn id="27" idx="1"/>
          </p:cNvCxnSpPr>
          <p:nvPr/>
        </p:nvCxnSpPr>
        <p:spPr bwMode="auto">
          <a:xfrm flipV="1">
            <a:off x="3391647" y="1603352"/>
            <a:ext cx="1718236" cy="309119"/>
          </a:xfrm>
          <a:prstGeom prst="straightConnector1">
            <a:avLst/>
          </a:prstGeom>
          <a:ln>
            <a:headEnd type="stealth" w="lg" len="lg"/>
            <a:tailEnd type="none" w="lg" len="lg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endCxn id="29" idx="1"/>
          </p:cNvCxnSpPr>
          <p:nvPr/>
        </p:nvCxnSpPr>
        <p:spPr bwMode="auto">
          <a:xfrm flipV="1">
            <a:off x="2589233" y="2480535"/>
            <a:ext cx="3589468" cy="1033227"/>
          </a:xfrm>
          <a:prstGeom prst="straightConnector1">
            <a:avLst/>
          </a:prstGeom>
          <a:ln>
            <a:headEnd type="stealth" w="lg" len="lg"/>
            <a:tailEnd type="none" w="lg" len="lg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6178701" y="2188147"/>
            <a:ext cx="2222367" cy="58477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b="1" dirty="0" smtClean="0">
                <a:solidFill>
                  <a:srgbClr val="FD930A"/>
                </a:solidFill>
              </a:rPr>
              <a:t>Very high intensity at </a:t>
            </a:r>
            <a:r>
              <a:rPr lang="en-US" sz="1600" b="1" dirty="0">
                <a:solidFill>
                  <a:srgbClr val="FD930A"/>
                </a:solidFill>
              </a:rPr>
              <a:t>c</a:t>
            </a:r>
            <a:r>
              <a:rPr lang="en-US" sz="1600" b="1" dirty="0" smtClean="0">
                <a:solidFill>
                  <a:srgbClr val="FD930A"/>
                </a:solidFill>
              </a:rPr>
              <a:t>entral </a:t>
            </a:r>
            <a:r>
              <a:rPr lang="en-US" sz="1600" b="1" dirty="0">
                <a:solidFill>
                  <a:srgbClr val="FD930A"/>
                </a:solidFill>
              </a:rPr>
              <a:t>b</a:t>
            </a:r>
            <a:r>
              <a:rPr lang="en-US" sz="1600" b="1" dirty="0" smtClean="0">
                <a:solidFill>
                  <a:srgbClr val="FD930A"/>
                </a:solidFill>
              </a:rPr>
              <a:t>eam </a:t>
            </a:r>
            <a:r>
              <a:rPr lang="en-US" sz="1600" b="1" dirty="0">
                <a:solidFill>
                  <a:srgbClr val="FD930A"/>
                </a:solidFill>
              </a:rPr>
              <a:t>r</a:t>
            </a:r>
            <a:r>
              <a:rPr lang="en-US" sz="1600" b="1" dirty="0" smtClean="0">
                <a:solidFill>
                  <a:srgbClr val="FD930A"/>
                </a:solidFill>
              </a:rPr>
              <a:t>egion</a:t>
            </a:r>
          </a:p>
        </p:txBody>
      </p:sp>
      <p:sp>
        <p:nvSpPr>
          <p:cNvPr id="30" name="Rectangle 15"/>
          <p:cNvSpPr txBox="1">
            <a:spLocks noChangeAspect="1" noChangeArrowheads="1"/>
          </p:cNvSpPr>
          <p:nvPr/>
        </p:nvSpPr>
        <p:spPr bwMode="auto">
          <a:xfrm>
            <a:off x="4521367" y="3654280"/>
            <a:ext cx="4475369" cy="2779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0" rIns="91440" bIns="45720" numCol="1" anchor="t" anchorCtr="0" compatLnSpc="1">
            <a:prstTxWarp prst="textNoShape">
              <a:avLst/>
            </a:prstTxWarp>
          </a:bodyPr>
          <a:lstStyle>
            <a:lvl1pPr marL="298450" indent="-298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n"/>
              <a:defRPr sz="2400">
                <a:solidFill>
                  <a:schemeClr val="tx2"/>
                </a:solidFill>
                <a:latin typeface="+mn-lt"/>
                <a:ea typeface="+mn-ea"/>
                <a:cs typeface="ＭＳ Ｐゴシック" charset="-128"/>
              </a:defRPr>
            </a:lvl1pPr>
            <a:lvl2pPr marL="558800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400">
                <a:solidFill>
                  <a:schemeClr val="tx2"/>
                </a:solidFill>
                <a:latin typeface="+mn-lt"/>
                <a:ea typeface="+mn-ea"/>
              </a:defRPr>
            </a:lvl2pPr>
            <a:lvl3pPr marL="817563" indent="-2571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charset="2"/>
              <a:buChar char=""/>
              <a:defRPr sz="2400">
                <a:solidFill>
                  <a:schemeClr val="tx2"/>
                </a:solidFill>
                <a:latin typeface="+mn-lt"/>
                <a:ea typeface="+mn-ea"/>
              </a:defRPr>
            </a:lvl3pPr>
            <a:lvl4pPr marL="1077913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charset="2"/>
              <a:buChar char="§"/>
              <a:defRPr sz="2400">
                <a:solidFill>
                  <a:srgbClr val="100F2E"/>
                </a:solidFill>
                <a:latin typeface="+mn-lt"/>
                <a:ea typeface="+mn-ea"/>
              </a:defRPr>
            </a:lvl4pPr>
            <a:lvl5pPr marL="1312863" indent="-223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5pPr>
            <a:lvl6pPr marL="17700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6pPr>
            <a:lvl7pPr marL="22272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7pPr>
            <a:lvl8pPr marL="26844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8pPr>
            <a:lvl9pPr marL="31416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9pPr>
          </a:lstStyle>
          <a:p>
            <a:pPr marL="0" lvl="1" indent="0">
              <a:buClr>
                <a:schemeClr val="accent2"/>
              </a:buClr>
              <a:buSzPct val="100000"/>
              <a:buNone/>
            </a:pPr>
            <a:r>
              <a:rPr lang="en-US" sz="2000" b="1" dirty="0" smtClean="0">
                <a:solidFill>
                  <a:srgbClr val="FD930A"/>
                </a:solidFill>
                <a:sym typeface="Wingdings" charset="0"/>
              </a:rPr>
              <a:t>Experiment Parameters</a:t>
            </a:r>
          </a:p>
          <a:p>
            <a:pPr marL="0" lvl="1" indent="0">
              <a:buClr>
                <a:schemeClr val="accent2"/>
              </a:buClr>
              <a:buSzPct val="100000"/>
              <a:buNone/>
            </a:pPr>
            <a:r>
              <a:rPr lang="en-GB" sz="1500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Typical Samples</a:t>
            </a:r>
          </a:p>
          <a:p>
            <a:pPr marL="0" lvl="1" indent="0" algn="r">
              <a:buClr>
                <a:schemeClr val="accent2"/>
              </a:buClr>
              <a:buSzPct val="100000"/>
              <a:buNone/>
            </a:pPr>
            <a:r>
              <a:rPr lang="en-GB" sz="15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Biological organelles, small cells</a:t>
            </a:r>
            <a:endParaRPr lang="en-GB" sz="1500" b="1" dirty="0" smtClean="0">
              <a:solidFill>
                <a:schemeClr val="tx1">
                  <a:lumMod val="90000"/>
                  <a:lumOff val="10000"/>
                </a:schemeClr>
              </a:solidFill>
              <a:latin typeface="Arial" charset="0"/>
              <a:ea typeface="ＭＳ Ｐゴシック" charset="0"/>
              <a:sym typeface="Wingdings" charset="0"/>
            </a:endParaRPr>
          </a:p>
          <a:p>
            <a:pPr marL="0" lvl="1" indent="0">
              <a:buClr>
                <a:schemeClr val="accent2"/>
              </a:buClr>
              <a:buSzPct val="100000"/>
              <a:buNone/>
            </a:pPr>
            <a:r>
              <a:rPr lang="en-GB" sz="1500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Required #Images per Dataset   	</a:t>
            </a:r>
            <a:r>
              <a:rPr lang="en-GB" sz="1500" dirty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 </a:t>
            </a:r>
            <a:r>
              <a:rPr lang="en-GB" sz="15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     1</a:t>
            </a:r>
            <a:endParaRPr lang="en-GB" sz="1500" b="1" baseline="30000" dirty="0" smtClean="0">
              <a:solidFill>
                <a:schemeClr val="tx1">
                  <a:lumMod val="90000"/>
                  <a:lumOff val="10000"/>
                </a:schemeClr>
              </a:solidFill>
              <a:latin typeface="Arial" charset="0"/>
              <a:ea typeface="ＭＳ Ｐゴシック" charset="0"/>
              <a:sym typeface="Wingdings" charset="0"/>
            </a:endParaRPr>
          </a:p>
          <a:p>
            <a:pPr marL="0" lvl="1" indent="0">
              <a:buClr>
                <a:schemeClr val="accent2"/>
              </a:buClr>
              <a:buSzPct val="100000"/>
              <a:buNone/>
            </a:pPr>
            <a:r>
              <a:rPr lang="en-GB" sz="1500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Signal level of interest at detector</a:t>
            </a:r>
          </a:p>
          <a:p>
            <a:pPr marL="0" lvl="1" indent="0">
              <a:buClr>
                <a:schemeClr val="accent2"/>
              </a:buClr>
              <a:buSzPct val="100000"/>
              <a:buNone/>
            </a:pPr>
            <a:r>
              <a:rPr lang="en-GB" sz="15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	 </a:t>
            </a:r>
            <a:r>
              <a:rPr lang="en-GB" sz="1500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       </a:t>
            </a:r>
            <a:r>
              <a:rPr lang="en-GB" sz="15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1 – 10</a:t>
            </a:r>
            <a:r>
              <a:rPr lang="en-GB" sz="1500" baseline="300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8</a:t>
            </a:r>
            <a:r>
              <a:rPr lang="en-GB" sz="15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 </a:t>
            </a:r>
            <a:r>
              <a:rPr lang="en-GB" sz="1500" dirty="0" err="1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ph</a:t>
            </a:r>
            <a:r>
              <a:rPr lang="en-GB" sz="15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/pixel/pulse and higher</a:t>
            </a:r>
          </a:p>
          <a:p>
            <a:pPr marL="0" lvl="1" indent="0">
              <a:buClr>
                <a:schemeClr val="accent2"/>
              </a:buClr>
              <a:buSzPct val="100000"/>
              <a:buNone/>
            </a:pPr>
            <a:r>
              <a:rPr lang="en-GB" sz="1500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Required sampling </a:t>
            </a:r>
            <a:r>
              <a:rPr lang="en-GB" sz="15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p</a:t>
            </a:r>
            <a:r>
              <a:rPr lang="en-GB" sz="1500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oints </a:t>
            </a:r>
          </a:p>
          <a:p>
            <a:pPr marL="0" lvl="1" indent="0">
              <a:buClr>
                <a:schemeClr val="accent2"/>
              </a:buClr>
              <a:buSzPct val="100000"/>
              <a:buNone/>
            </a:pPr>
            <a:r>
              <a:rPr lang="en-GB" sz="15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p</a:t>
            </a:r>
            <a:r>
              <a:rPr lang="en-GB" sz="1500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er speckle                     </a:t>
            </a:r>
            <a:r>
              <a:rPr lang="en-GB" sz="1500" dirty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 </a:t>
            </a:r>
            <a:r>
              <a:rPr lang="en-GB" sz="15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                               &gt;4</a:t>
            </a:r>
          </a:p>
          <a:p>
            <a:pPr marL="0" lvl="1" indent="0">
              <a:buClr>
                <a:schemeClr val="accent2"/>
              </a:buClr>
              <a:buSzPct val="100000"/>
              <a:buNone/>
            </a:pPr>
            <a:r>
              <a:rPr lang="en-GB" sz="1500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Information extracted from single frame</a:t>
            </a:r>
          </a:p>
          <a:p>
            <a:pPr marL="0" lvl="1" indent="0" algn="r">
              <a:buClr>
                <a:schemeClr val="accent2"/>
              </a:buClr>
              <a:buSzPct val="100000"/>
              <a:buNone/>
            </a:pPr>
            <a:r>
              <a:rPr lang="en-GB" sz="15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Full diffraction pattern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109883" y="1310964"/>
            <a:ext cx="2726825" cy="58477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b="1" dirty="0" smtClean="0">
                <a:solidFill>
                  <a:srgbClr val="FD930A"/>
                </a:solidFill>
              </a:rPr>
              <a:t>Single photon hits at high scattering angles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5266252" y="3049472"/>
            <a:ext cx="2222367" cy="58477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b="1" dirty="0" smtClean="0">
                <a:solidFill>
                  <a:srgbClr val="FD930A"/>
                </a:solidFill>
              </a:rPr>
              <a:t>Hole for central FEL beam</a:t>
            </a:r>
          </a:p>
        </p:txBody>
      </p:sp>
      <p:cxnSp>
        <p:nvCxnSpPr>
          <p:cNvPr id="33" name="Straight Arrow Connector 32"/>
          <p:cNvCxnSpPr>
            <a:endCxn id="32" idx="1"/>
          </p:cNvCxnSpPr>
          <p:nvPr/>
        </p:nvCxnSpPr>
        <p:spPr bwMode="auto">
          <a:xfrm flipV="1">
            <a:off x="2465936" y="3341860"/>
            <a:ext cx="2800316" cy="492456"/>
          </a:xfrm>
          <a:prstGeom prst="straightConnector1">
            <a:avLst/>
          </a:prstGeom>
          <a:ln>
            <a:headEnd type="stealth" w="lg" len="lg"/>
            <a:tailEnd type="none" w="lg" len="lg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929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etector-Group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50" y="1078666"/>
            <a:ext cx="8896212" cy="532234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Detector Group at the European XFEL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7F17373-7C45-4563-BAB1-D7F59A214E86}" type="slidenum">
              <a:rPr lang="en-GB" smtClean="0"/>
              <a:pPr>
                <a:defRPr/>
              </a:pPr>
              <a:t>70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76295" y="1301769"/>
            <a:ext cx="985699" cy="150268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25801" y="3129955"/>
            <a:ext cx="980521" cy="125798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35660" y="4682104"/>
            <a:ext cx="997155" cy="1307099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 bwMode="auto">
          <a:xfrm>
            <a:off x="2809590" y="5272179"/>
            <a:ext cx="4092510" cy="487452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None/>
              <a:tabLst/>
            </a:pPr>
            <a:r>
              <a:rPr lang="en-US" sz="2200" dirty="0" smtClean="0">
                <a:solidFill>
                  <a:srgbClr val="372167"/>
                </a:solidFill>
                <a:ea typeface="ＭＳ Ｐゴシック" pitchFamily="18" charset="-128"/>
              </a:rPr>
              <a:t>Thank you for your attention!</a:t>
            </a:r>
            <a:endParaRPr kumimoji="0" lang="en-US" sz="2200" b="0" i="0" u="none" strike="noStrike" cap="none" normalizeH="0" baseline="0" dirty="0" smtClean="0">
              <a:ln>
                <a:noFill/>
              </a:ln>
              <a:solidFill>
                <a:srgbClr val="372167"/>
              </a:solidFill>
              <a:effectLst/>
              <a:ea typeface="ＭＳ Ｐゴシック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74047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6F024603-50EC-45A7-88E9-780BAF159FCE}" type="slidenum">
              <a:rPr lang="en-GB" sz="1000">
                <a:solidFill>
                  <a:schemeClr val="bg1"/>
                </a:solidFill>
              </a:rPr>
              <a:pPr/>
              <a:t>71</a:t>
            </a:fld>
            <a:endParaRPr lang="en-GB" sz="1000">
              <a:solidFill>
                <a:schemeClr val="bg1"/>
              </a:solidFill>
            </a:endParaRPr>
          </a:p>
        </p:txBody>
      </p:sp>
      <p:sp>
        <p:nvSpPr>
          <p:cNvPr id="8" name="Rectangle 15"/>
          <p:cNvSpPr txBox="1">
            <a:spLocks noChangeAspect="1" noChangeArrowheads="1"/>
          </p:cNvSpPr>
          <p:nvPr/>
        </p:nvSpPr>
        <p:spPr bwMode="auto">
          <a:xfrm>
            <a:off x="-106947" y="1073728"/>
            <a:ext cx="6644105" cy="53297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0" rIns="91440" bIns="45720" numCol="1" anchor="t" anchorCtr="0" compatLnSpc="1">
            <a:prstTxWarp prst="textNoShape">
              <a:avLst/>
            </a:prstTxWarp>
          </a:bodyPr>
          <a:lstStyle>
            <a:lvl1pPr marL="298450" indent="-298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n"/>
              <a:defRPr sz="2400">
                <a:solidFill>
                  <a:schemeClr val="tx2"/>
                </a:solidFill>
                <a:latin typeface="+mn-lt"/>
                <a:ea typeface="+mn-ea"/>
                <a:cs typeface="ＭＳ Ｐゴシック" charset="-128"/>
              </a:defRPr>
            </a:lvl1pPr>
            <a:lvl2pPr marL="558800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400">
                <a:solidFill>
                  <a:schemeClr val="tx2"/>
                </a:solidFill>
                <a:latin typeface="+mn-lt"/>
                <a:ea typeface="+mn-ea"/>
              </a:defRPr>
            </a:lvl2pPr>
            <a:lvl3pPr marL="817563" indent="-2571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charset="2"/>
              <a:buChar char=""/>
              <a:defRPr sz="2400">
                <a:solidFill>
                  <a:schemeClr val="tx2"/>
                </a:solidFill>
                <a:latin typeface="+mn-lt"/>
                <a:ea typeface="+mn-ea"/>
              </a:defRPr>
            </a:lvl3pPr>
            <a:lvl4pPr marL="1077913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charset="2"/>
              <a:buChar char="§"/>
              <a:defRPr sz="2400">
                <a:solidFill>
                  <a:srgbClr val="100F2E"/>
                </a:solidFill>
                <a:latin typeface="+mn-lt"/>
                <a:ea typeface="+mn-ea"/>
              </a:defRPr>
            </a:lvl4pPr>
            <a:lvl5pPr marL="1312863" indent="-223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5pPr>
            <a:lvl6pPr marL="17700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6pPr>
            <a:lvl7pPr marL="22272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7pPr>
            <a:lvl8pPr marL="26844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8pPr>
            <a:lvl9pPr marL="31416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en-US" sz="2200" dirty="0" smtClean="0">
                <a:solidFill>
                  <a:srgbClr val="FD930A"/>
                </a:solidFill>
              </a:rPr>
              <a:t>Sensor and ASIC</a:t>
            </a:r>
          </a:p>
          <a:p>
            <a:pPr marL="298450" lvl="1" indent="-298450">
              <a:buClr>
                <a:schemeClr val="accent2"/>
              </a:buClr>
              <a:buSzPct val="150000"/>
            </a:pPr>
            <a:r>
              <a:rPr lang="en-GB" sz="19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Improve spatial resolution while maintaining 4.5 MHz support reasonable dynamic range and on chip storage capacity</a:t>
            </a:r>
          </a:p>
          <a:p>
            <a:pPr marL="557213" lvl="2" indent="-298450">
              <a:buClr>
                <a:schemeClr val="accent2"/>
              </a:buClr>
              <a:buSzPct val="100000"/>
            </a:pPr>
            <a:r>
              <a:rPr lang="en-GB" sz="19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reduce pixel size to approx. 50 x 50 μm</a:t>
            </a:r>
            <a:r>
              <a:rPr lang="en-GB" sz="1900" baseline="300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2</a:t>
            </a:r>
          </a:p>
          <a:p>
            <a:pPr marL="817563" lvl="3" indent="-298450">
              <a:buClr>
                <a:schemeClr val="accent2"/>
              </a:buClr>
              <a:buSzPct val="100000"/>
            </a:pPr>
            <a:r>
              <a:rPr lang="en-GB" sz="19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Higher integration density on ASIC level</a:t>
            </a:r>
          </a:p>
          <a:p>
            <a:pPr marL="817563" lvl="3" indent="-298450">
              <a:buClr>
                <a:schemeClr val="accent2"/>
              </a:buClr>
              <a:buSzPct val="100000"/>
            </a:pPr>
            <a:r>
              <a:rPr lang="en-GB" sz="19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3D wafer stacking technologies</a:t>
            </a:r>
          </a:p>
          <a:p>
            <a:pPr marL="817563" lvl="3" indent="-298450">
              <a:buClr>
                <a:schemeClr val="accent2"/>
              </a:buClr>
              <a:buSzPct val="100000"/>
            </a:pPr>
            <a:r>
              <a:rPr lang="en-GB" sz="19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Access to radiation tolerant 65 nm ASIC technology</a:t>
            </a:r>
          </a:p>
          <a:p>
            <a:pPr marL="298450" lvl="1" indent="-298450">
              <a:buClr>
                <a:schemeClr val="accent2"/>
              </a:buClr>
              <a:buSzPct val="150000"/>
            </a:pPr>
            <a:r>
              <a:rPr lang="en-GB" sz="19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More compact sensor modules</a:t>
            </a:r>
          </a:p>
          <a:p>
            <a:pPr marL="557213" lvl="2" indent="-298450">
              <a:buClr>
                <a:schemeClr val="accent2"/>
              </a:buClr>
              <a:buSzPct val="100000"/>
            </a:pPr>
            <a:r>
              <a:rPr lang="en-GB" sz="19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High density packaging and cooling technology</a:t>
            </a:r>
          </a:p>
          <a:p>
            <a:pPr marL="298450" lvl="1" indent="-298450">
              <a:buClr>
                <a:schemeClr val="accent2"/>
              </a:buClr>
              <a:buSzPct val="150000"/>
            </a:pPr>
            <a:r>
              <a:rPr lang="en-GB" sz="19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Reduce insensitive gaps between sensor modules</a:t>
            </a:r>
          </a:p>
          <a:p>
            <a:pPr marL="557213" lvl="2" indent="-298450">
              <a:buClr>
                <a:schemeClr val="accent2"/>
              </a:buClr>
              <a:buSzPct val="100000"/>
            </a:pPr>
            <a:r>
              <a:rPr lang="en-GB" sz="19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Four side edgeless sensor modules</a:t>
            </a:r>
          </a:p>
          <a:p>
            <a:pPr marL="557213" lvl="2" indent="-298450">
              <a:buClr>
                <a:schemeClr val="accent2"/>
              </a:buClr>
              <a:buSzPct val="100000"/>
            </a:pPr>
            <a:r>
              <a:rPr lang="en-GB" sz="19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Sensor R&amp;D</a:t>
            </a:r>
          </a:p>
          <a:p>
            <a:pPr marL="298450" lvl="1" indent="-298450">
              <a:buClr>
                <a:schemeClr val="accent2"/>
              </a:buClr>
              <a:buSzPct val="150000"/>
            </a:pPr>
            <a:r>
              <a:rPr lang="en-GB" sz="19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High energy hybrid pixel detectors for E &gt; 25 keV</a:t>
            </a:r>
          </a:p>
          <a:p>
            <a:pPr marL="557213" lvl="2" indent="-298450">
              <a:buClr>
                <a:schemeClr val="accent2"/>
              </a:buClr>
              <a:buSzPct val="100000"/>
            </a:pPr>
            <a:r>
              <a:rPr lang="en-GB" sz="19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High Z sensor material (EU activity HIZPAD)</a:t>
            </a:r>
          </a:p>
        </p:txBody>
      </p:sp>
      <p:sp>
        <p:nvSpPr>
          <p:cNvPr id="13" name="Rectangle 1"/>
          <p:cNvSpPr>
            <a:spLocks noGrp="1" noChangeArrowheads="1"/>
          </p:cNvSpPr>
          <p:nvPr>
            <p:ph type="title"/>
          </p:nvPr>
        </p:nvSpPr>
        <p:spPr>
          <a:xfrm>
            <a:off x="1089025" y="490538"/>
            <a:ext cx="7283450" cy="528637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 smtClean="0"/>
              <a:t>Mid and Long Term Plans 10 to 15 Years 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6450790" y="1133165"/>
            <a:ext cx="2566209" cy="307777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</p:spPr>
        <p:txBody>
          <a:bodyPr wrap="square">
            <a:spAutoFit/>
          </a:bodyPr>
          <a:lstStyle/>
          <a:p>
            <a:pPr algn="ctr">
              <a:buFont typeface="Wingdings" pitchFamily="2" charset="2"/>
              <a:buNone/>
              <a:defRPr/>
            </a:pPr>
            <a:r>
              <a:rPr lang="en-US" sz="1400" dirty="0" smtClean="0">
                <a:ea typeface="ＭＳ Ｐゴシック" pitchFamily="112" charset="-128"/>
                <a:cs typeface="+mn-cs"/>
              </a:rPr>
              <a:t>AGIPD ASIC</a:t>
            </a:r>
            <a:endParaRPr lang="de-DE" sz="1400" dirty="0">
              <a:ea typeface="ＭＳ Ｐゴシック" pitchFamily="112" charset="-128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440510" y="3497304"/>
            <a:ext cx="2567251" cy="307777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</p:spPr>
        <p:txBody>
          <a:bodyPr wrap="square">
            <a:spAutoFit/>
          </a:bodyPr>
          <a:lstStyle/>
          <a:p>
            <a:pPr algn="ctr">
              <a:buFont typeface="Wingdings" pitchFamily="2" charset="2"/>
              <a:buNone/>
              <a:defRPr/>
            </a:pPr>
            <a:r>
              <a:rPr lang="en-US" sz="1400" dirty="0" smtClean="0">
                <a:ea typeface="ＭＳ Ｐゴシック" pitchFamily="112" charset="-128"/>
                <a:cs typeface="+mn-cs"/>
              </a:rPr>
              <a:t>DSSC Ladder Module</a:t>
            </a:r>
            <a:endParaRPr lang="de-DE" sz="1400" dirty="0">
              <a:ea typeface="ＭＳ Ｐゴシック" pitchFamily="112" charset="-128"/>
              <a:cs typeface="+mn-c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89888" y="1531612"/>
            <a:ext cx="1993900" cy="19177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05835" y="3865338"/>
            <a:ext cx="2064424" cy="137403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38377" y="4580816"/>
            <a:ext cx="1242204" cy="1785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1308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7F17373-7C45-4563-BAB1-D7F59A214E86}" type="slidenum">
              <a:rPr lang="en-GB" smtClean="0"/>
              <a:pPr>
                <a:defRPr/>
              </a:pPr>
              <a:t>72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444500"/>
            <a:ext cx="8977745" cy="5948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5622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7F17373-7C45-4563-BAB1-D7F59A214E86}" type="slidenum">
              <a:rPr lang="en-GB" smtClean="0"/>
              <a:pPr>
                <a:defRPr/>
              </a:pPr>
              <a:t>73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" y="444500"/>
            <a:ext cx="9050482" cy="5964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2734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7F17373-7C45-4563-BAB1-D7F59A214E86}" type="slidenum">
              <a:rPr lang="en-GB" smtClean="0"/>
              <a:pPr>
                <a:defRPr/>
              </a:pPr>
              <a:t>74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" y="431800"/>
            <a:ext cx="9019309" cy="5985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298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600" y="330200"/>
            <a:ext cx="8923283" cy="6190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597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SPB/SFX-II: 3D Single particle imaging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FDF152-CCDD-45D2-A883-C8FA0039B151}" type="slidenum">
              <a:rPr lang="en-GB" smtClean="0"/>
              <a:pPr/>
              <a:t>76</a:t>
            </a:fld>
            <a:endParaRPr lang="en-GB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817" y="1210612"/>
            <a:ext cx="9149711" cy="519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86779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7F17373-7C45-4563-BAB1-D7F59A214E86}" type="slidenum">
              <a:rPr lang="en-GB" smtClean="0"/>
              <a:pPr>
                <a:defRPr/>
              </a:pPr>
              <a:t>77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419100"/>
            <a:ext cx="8977745" cy="6016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526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SCS-I: Single Shot X-ray Holography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7E0CB9-D967-634A-8ABA-8CC26DF265F4}" type="slidenum">
              <a:rPr lang="en-US" smtClean="0"/>
              <a:pPr/>
              <a:t>78</a:t>
            </a:fld>
            <a:endParaRPr lang="en-US"/>
          </a:p>
        </p:txBody>
      </p:sp>
      <p:sp>
        <p:nvSpPr>
          <p:cNvPr id="6" name="内容占位符 10"/>
          <p:cNvSpPr>
            <a:spLocks noGrp="1"/>
          </p:cNvSpPr>
          <p:nvPr>
            <p:ph idx="1"/>
          </p:nvPr>
        </p:nvSpPr>
        <p:spPr>
          <a:xfrm>
            <a:off x="4860032" y="1066538"/>
            <a:ext cx="4104456" cy="4525963"/>
          </a:xfrm>
        </p:spPr>
        <p:txBody>
          <a:bodyPr/>
          <a:lstStyle/>
          <a:p>
            <a:pPr marL="0" indent="0"/>
            <a:r>
              <a:rPr lang="en-CA" sz="2200" dirty="0" smtClean="0">
                <a:latin typeface="Calibri" pitchFamily="34" charset="0"/>
                <a:cs typeface="Arial" pitchFamily="34" charset="0"/>
              </a:rPr>
              <a:t>Using Fourier transform holography, obtain real-space image of magnetic domains.</a:t>
            </a:r>
          </a:p>
          <a:p>
            <a:pPr marL="0" indent="0"/>
            <a:r>
              <a:rPr lang="en-CA" sz="2200" dirty="0" smtClean="0">
                <a:latin typeface="Calibri" pitchFamily="34" charset="0"/>
                <a:cs typeface="Arial" pitchFamily="34" charset="0"/>
              </a:rPr>
              <a:t>Diffraction from a single x-ray pulse (</a:t>
            </a:r>
            <a:r>
              <a:rPr lang="en-CA" sz="2200" dirty="0" smtClean="0">
                <a:latin typeface="Arial" pitchFamily="34" charset="0"/>
                <a:cs typeface="Arial" pitchFamily="34" charset="0"/>
              </a:rPr>
              <a:t>~</a:t>
            </a:r>
            <a:r>
              <a:rPr lang="en-CA" sz="2200" dirty="0" smtClean="0">
                <a:latin typeface="Calibri" pitchFamily="34" charset="0"/>
                <a:cs typeface="Arial" pitchFamily="34" charset="0"/>
              </a:rPr>
              <a:t>5 mJ/cm</a:t>
            </a:r>
            <a:r>
              <a:rPr lang="en-CA" sz="2200" baseline="30000" dirty="0" smtClean="0">
                <a:latin typeface="Calibri" pitchFamily="34" charset="0"/>
                <a:cs typeface="Arial" pitchFamily="34" charset="0"/>
              </a:rPr>
              <a:t>2</a:t>
            </a:r>
            <a:r>
              <a:rPr lang="en-CA" sz="2200" dirty="0" smtClean="0">
                <a:latin typeface="Calibri" pitchFamily="34" charset="0"/>
                <a:cs typeface="Arial" pitchFamily="34" charset="0"/>
              </a:rPr>
              <a:t>, or </a:t>
            </a:r>
            <a:r>
              <a:rPr lang="en-CA" sz="2200" dirty="0">
                <a:latin typeface="Calibri" pitchFamily="34" charset="0"/>
                <a:cs typeface="Arial" pitchFamily="34" charset="0"/>
              </a:rPr>
              <a:t>u</a:t>
            </a:r>
            <a:r>
              <a:rPr lang="en-CA" sz="2200" dirty="0" smtClean="0">
                <a:latin typeface="Calibri" pitchFamily="34" charset="0"/>
                <a:cs typeface="Arial" pitchFamily="34" charset="0"/>
              </a:rPr>
              <a:t>p to 10000 photons on detector)</a:t>
            </a:r>
          </a:p>
          <a:p>
            <a:pPr marL="0" indent="0"/>
            <a:r>
              <a:rPr lang="en-CA" sz="2200" dirty="0" smtClean="0">
                <a:latin typeface="Calibri" pitchFamily="34" charset="0"/>
                <a:cs typeface="Arial" pitchFamily="34" charset="0"/>
              </a:rPr>
              <a:t>We can combine this with pump-probe techniques to make time-resolved movies!</a:t>
            </a:r>
          </a:p>
        </p:txBody>
      </p:sp>
      <p:pic>
        <p:nvPicPr>
          <p:cNvPr id="7" name="图片 8" descr="Fig56_SingleshotExptSetup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1556792"/>
            <a:ext cx="4446683" cy="3501008"/>
          </a:xfrm>
          <a:prstGeom prst="rect">
            <a:avLst/>
          </a:prstGeom>
        </p:spPr>
      </p:pic>
      <p:pic>
        <p:nvPicPr>
          <p:cNvPr id="9" name="图片 11" descr="XrayIntensityAxis_Nonlinear_Horizontal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99992" y="4313618"/>
            <a:ext cx="4640982" cy="213485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11560" y="5157192"/>
            <a:ext cx="41764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CA" sz="1600" dirty="0" smtClean="0">
                <a:latin typeface="Calibri" pitchFamily="34" charset="0"/>
                <a:cs typeface="Arial" pitchFamily="34" charset="0"/>
              </a:rPr>
              <a:t>Wang, Zhu, Wu </a:t>
            </a:r>
            <a:r>
              <a:rPr lang="en-CA" sz="1600" i="1" dirty="0" smtClean="0">
                <a:latin typeface="Calibri" pitchFamily="34" charset="0"/>
                <a:cs typeface="Arial" pitchFamily="34" charset="0"/>
              </a:rPr>
              <a:t>et al</a:t>
            </a:r>
            <a:r>
              <a:rPr lang="en-CA" sz="1600" dirty="0" smtClean="0">
                <a:latin typeface="Calibri" pitchFamily="34" charset="0"/>
                <a:cs typeface="Arial" pitchFamily="34" charset="0"/>
              </a:rPr>
              <a:t>.  PRL </a:t>
            </a:r>
            <a:r>
              <a:rPr lang="en-CA" sz="1600" b="1" dirty="0" smtClean="0">
                <a:latin typeface="Calibri" pitchFamily="34" charset="0"/>
                <a:cs typeface="Arial" pitchFamily="34" charset="0"/>
              </a:rPr>
              <a:t>108</a:t>
            </a:r>
            <a:r>
              <a:rPr lang="en-CA" sz="1600" dirty="0" smtClean="0">
                <a:latin typeface="Calibri" pitchFamily="34" charset="0"/>
                <a:cs typeface="Arial" pitchFamily="34" charset="0"/>
              </a:rPr>
              <a:t>, 267403 (2012)</a:t>
            </a:r>
            <a:endParaRPr lang="en-CA" sz="1600" dirty="0">
              <a:latin typeface="Calibri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865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SCS-II: Time-resolved resonant diffraction</a:t>
            </a:r>
            <a:r>
              <a:rPr lang="en-US" b="0" dirty="0" smtClean="0">
                <a:latin typeface="Arial Narrow Bold"/>
                <a:cs typeface="Arial Narrow Bold"/>
              </a:rPr>
              <a:t> </a:t>
            </a:r>
            <a:endParaRPr lang="en-US" b="0" dirty="0">
              <a:latin typeface="Arial Narrow Bold"/>
              <a:cs typeface="Arial Narrow Bold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5CAFD5-57F8-564D-BC99-96A74EE0D7EE}" type="slidenum">
              <a:rPr lang="en-GB" smtClean="0"/>
              <a:pPr/>
              <a:t>79</a:t>
            </a:fld>
            <a:endParaRPr lang="en-GB"/>
          </a:p>
        </p:txBody>
      </p:sp>
      <p:pic>
        <p:nvPicPr>
          <p:cNvPr id="7" name="Picture 6" descr="Screen Shot 2013-06-11 at 2.14.26 P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7248" y="1856629"/>
            <a:ext cx="5087107" cy="3767958"/>
          </a:xfrm>
          <a:prstGeom prst="rect">
            <a:avLst/>
          </a:prstGeom>
        </p:spPr>
      </p:pic>
      <p:pic>
        <p:nvPicPr>
          <p:cNvPr id="8" name="Picture 7" descr="Screen Shot 2013-06-11 at 2.12.15 PM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438" y="1333909"/>
            <a:ext cx="3554965" cy="2819716"/>
          </a:xfrm>
          <a:prstGeom prst="rect">
            <a:avLst/>
          </a:prstGeom>
        </p:spPr>
      </p:pic>
      <p:pic>
        <p:nvPicPr>
          <p:cNvPr id="9" name="Picture 8" descr="belowComp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6187" y="4253923"/>
            <a:ext cx="2783596" cy="2072232"/>
          </a:xfrm>
          <a:prstGeom prst="rect">
            <a:avLst/>
          </a:prstGeom>
        </p:spPr>
      </p:pic>
      <p:pic>
        <p:nvPicPr>
          <p:cNvPr id="6" name="Picture 5" descr="artistView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8345" y="1105502"/>
            <a:ext cx="1286056" cy="1515341"/>
          </a:xfrm>
          <a:prstGeom prst="rect">
            <a:avLst/>
          </a:prstGeom>
        </p:spPr>
      </p:pic>
      <p:sp>
        <p:nvSpPr>
          <p:cNvPr id="10" name="Text Box 15"/>
          <p:cNvSpPr txBox="1">
            <a:spLocks noChangeArrowheads="1"/>
          </p:cNvSpPr>
          <p:nvPr/>
        </p:nvSpPr>
        <p:spPr bwMode="auto">
          <a:xfrm>
            <a:off x="5047259" y="5860023"/>
            <a:ext cx="3971105" cy="574675"/>
          </a:xfrm>
          <a:prstGeom prst="rect">
            <a:avLst/>
          </a:prstGeom>
          <a:noFill/>
          <a:ln w="12700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lIns="72000" tIns="72000" rIns="72000" bIns="72000" anchor="ctr">
            <a:prstTxWarp prst="textNoShape">
              <a:avLst/>
            </a:prstTxWarp>
          </a:bodyPr>
          <a:lstStyle/>
          <a:p>
            <a:pPr eaLnBrk="0" hangingPunct="0">
              <a:spcBef>
                <a:spcPct val="0"/>
              </a:spcBef>
              <a:buClrTx/>
              <a:buFontTx/>
              <a:buNone/>
            </a:pPr>
            <a:r>
              <a:rPr lang="en-GB" sz="1400" b="1" dirty="0" smtClean="0"/>
              <a:t>Graves et al., Nature materials 12, 293 (2013)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692306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7F17373-7C45-4563-BAB1-D7F59A214E86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  <p:sp>
        <p:nvSpPr>
          <p:cNvPr id="9" name="Rectangle 15"/>
          <p:cNvSpPr txBox="1">
            <a:spLocks noChangeAspect="1" noChangeArrowheads="1"/>
          </p:cNvSpPr>
          <p:nvPr/>
        </p:nvSpPr>
        <p:spPr bwMode="auto">
          <a:xfrm>
            <a:off x="-106946" y="1100748"/>
            <a:ext cx="4079368" cy="53297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0" rIns="91440" bIns="45720" numCol="1" anchor="t" anchorCtr="0" compatLnSpc="1">
            <a:prstTxWarp prst="textNoShape">
              <a:avLst/>
            </a:prstTxWarp>
          </a:bodyPr>
          <a:lstStyle>
            <a:lvl1pPr marL="298450" indent="-298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n"/>
              <a:defRPr sz="2400">
                <a:solidFill>
                  <a:schemeClr val="tx2"/>
                </a:solidFill>
                <a:latin typeface="+mn-lt"/>
                <a:ea typeface="+mn-ea"/>
                <a:cs typeface="ＭＳ Ｐゴシック" charset="-128"/>
              </a:defRPr>
            </a:lvl1pPr>
            <a:lvl2pPr marL="558800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400">
                <a:solidFill>
                  <a:schemeClr val="tx2"/>
                </a:solidFill>
                <a:latin typeface="+mn-lt"/>
                <a:ea typeface="+mn-ea"/>
              </a:defRPr>
            </a:lvl2pPr>
            <a:lvl3pPr marL="817563" indent="-2571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charset="2"/>
              <a:buChar char=""/>
              <a:defRPr sz="2400">
                <a:solidFill>
                  <a:schemeClr val="tx2"/>
                </a:solidFill>
                <a:latin typeface="+mn-lt"/>
                <a:ea typeface="+mn-ea"/>
              </a:defRPr>
            </a:lvl3pPr>
            <a:lvl4pPr marL="1077913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charset="2"/>
              <a:buChar char="§"/>
              <a:defRPr sz="2400">
                <a:solidFill>
                  <a:srgbClr val="100F2E"/>
                </a:solidFill>
                <a:latin typeface="+mn-lt"/>
                <a:ea typeface="+mn-ea"/>
              </a:defRPr>
            </a:lvl4pPr>
            <a:lvl5pPr marL="1312863" indent="-223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5pPr>
            <a:lvl6pPr marL="17700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6pPr>
            <a:lvl7pPr marL="22272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7pPr>
            <a:lvl8pPr marL="26844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8pPr>
            <a:lvl9pPr marL="31416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9pPr>
          </a:lstStyle>
          <a:p>
            <a:pPr marL="0" lvl="1" indent="0">
              <a:buClr>
                <a:schemeClr val="accent2"/>
              </a:buClr>
              <a:buSzPct val="150000"/>
              <a:buNone/>
            </a:pPr>
            <a:r>
              <a:rPr lang="en-GB" sz="18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Central path for direct beam</a:t>
            </a:r>
          </a:p>
          <a:p>
            <a:pPr marL="0" lvl="1" indent="0">
              <a:buClr>
                <a:schemeClr val="accent2"/>
              </a:buClr>
              <a:buSzPct val="150000"/>
              <a:buNone/>
            </a:pPr>
            <a:r>
              <a:rPr lang="en-GB" sz="18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Modularity</a:t>
            </a:r>
          </a:p>
          <a:p>
            <a:pPr marL="557213" lvl="2" indent="-298450">
              <a:buClr>
                <a:schemeClr val="accent2"/>
              </a:buClr>
              <a:buSzPct val="100000"/>
            </a:pPr>
            <a:r>
              <a:rPr lang="en-GB" sz="18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Independent movable “qua-</a:t>
            </a:r>
            <a:r>
              <a:rPr lang="en-GB" sz="1800" dirty="0" err="1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drants</a:t>
            </a:r>
            <a:r>
              <a:rPr lang="en-GB" sz="18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” to allow adaption to sample size and experiment geometry</a:t>
            </a:r>
          </a:p>
          <a:p>
            <a:pPr marL="557213" lvl="2" indent="-298450">
              <a:buClr>
                <a:schemeClr val="accent2"/>
              </a:buClr>
              <a:buSzPct val="100000"/>
            </a:pPr>
            <a:r>
              <a:rPr lang="en-GB" sz="18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Repeating exposures to account for gaps between tiles</a:t>
            </a:r>
          </a:p>
          <a:p>
            <a:pPr marL="557213" lvl="2" indent="-298450">
              <a:buClr>
                <a:schemeClr val="accent2"/>
              </a:buClr>
              <a:buSzPct val="100000"/>
            </a:pPr>
            <a:r>
              <a:rPr lang="en-GB" sz="18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Slit configuration to reduce background signals (e.g. water jet signature)</a:t>
            </a:r>
          </a:p>
          <a:p>
            <a:pPr marL="557213" lvl="2" indent="-298450">
              <a:buClr>
                <a:schemeClr val="accent2"/>
              </a:buClr>
              <a:buSzPct val="100000"/>
            </a:pPr>
            <a:r>
              <a:rPr lang="en-GB" sz="1800" dirty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Small </a:t>
            </a:r>
            <a:r>
              <a:rPr lang="en-GB" sz="18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and easy replaceable modules </a:t>
            </a:r>
            <a:r>
              <a:rPr lang="en-GB" sz="1800" dirty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to simplify </a:t>
            </a:r>
            <a:r>
              <a:rPr lang="en-GB" sz="18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main-</a:t>
            </a:r>
            <a:r>
              <a:rPr lang="en-GB" sz="1800" dirty="0" err="1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tenance</a:t>
            </a:r>
            <a:r>
              <a:rPr lang="en-GB" sz="18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 </a:t>
            </a:r>
            <a:r>
              <a:rPr lang="en-GB" sz="1800" dirty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in case of </a:t>
            </a:r>
            <a:r>
              <a:rPr lang="en-GB" sz="18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damage</a:t>
            </a:r>
          </a:p>
          <a:p>
            <a:pPr marL="298450" lvl="1" indent="-298450">
              <a:buClr>
                <a:schemeClr val="accent2"/>
              </a:buClr>
              <a:buSzPct val="150000"/>
            </a:pPr>
            <a:r>
              <a:rPr lang="en-GB" sz="18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Small single module detectors for second detection plane or as in-dependent detectors</a:t>
            </a:r>
          </a:p>
          <a:p>
            <a:pPr marL="298450" lvl="1" indent="-298450">
              <a:buClr>
                <a:schemeClr val="accent2"/>
              </a:buClr>
              <a:buSzPct val="150000"/>
            </a:pPr>
            <a:endParaRPr lang="en-GB" sz="1650" dirty="0" smtClean="0">
              <a:solidFill>
                <a:schemeClr val="tx1">
                  <a:lumMod val="90000"/>
                  <a:lumOff val="10000"/>
                </a:schemeClr>
              </a:solidFill>
              <a:latin typeface="Arial" charset="0"/>
              <a:ea typeface="ＭＳ Ｐゴシック" charset="0"/>
              <a:sym typeface="Wingdings" charset="0"/>
            </a:endParaRPr>
          </a:p>
        </p:txBody>
      </p:sp>
      <p:pic>
        <p:nvPicPr>
          <p:cNvPr id="2" name="Picture 1" descr="Moving Quadrants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7819" y="1143831"/>
            <a:ext cx="5016441" cy="5205855"/>
          </a:xfrm>
          <a:prstGeom prst="rect">
            <a:avLst/>
          </a:prstGeom>
        </p:spPr>
      </p:pic>
      <p:sp>
        <p:nvSpPr>
          <p:cNvPr id="8" name="Rectangle 1"/>
          <p:cNvSpPr>
            <a:spLocks noGrp="1" noChangeArrowheads="1"/>
          </p:cNvSpPr>
          <p:nvPr>
            <p:ph type="title"/>
          </p:nvPr>
        </p:nvSpPr>
        <p:spPr>
          <a:xfrm>
            <a:off x="1089025" y="490538"/>
            <a:ext cx="7283450" cy="528637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 smtClean="0"/>
              <a:t>Detector Geometry Requirements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3180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6F024603-50EC-45A7-88E9-780BAF159FCE}" type="slidenum">
              <a:rPr lang="en-GB" sz="1000">
                <a:solidFill>
                  <a:schemeClr val="bg1"/>
                </a:solidFill>
              </a:rPr>
              <a:pPr/>
              <a:t>80</a:t>
            </a:fld>
            <a:endParaRPr lang="en-GB" sz="100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" y="485030"/>
            <a:ext cx="8902700" cy="596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1490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6" name="Picture 425"/>
          <p:cNvPicPr/>
          <p:nvPr/>
        </p:nvPicPr>
        <p:blipFill>
          <a:blip r:embed="rId3"/>
          <a:stretch/>
        </p:blipFill>
        <p:spPr>
          <a:xfrm>
            <a:off x="469440" y="1244160"/>
            <a:ext cx="3600000" cy="3142800"/>
          </a:xfrm>
          <a:prstGeom prst="rect">
            <a:avLst/>
          </a:prstGeom>
          <a:ln>
            <a:noFill/>
          </a:ln>
        </p:spPr>
      </p:pic>
      <p:sp>
        <p:nvSpPr>
          <p:cNvPr id="427" name="TextShape 1"/>
          <p:cNvSpPr txBox="1"/>
          <p:nvPr/>
        </p:nvSpPr>
        <p:spPr>
          <a:xfrm>
            <a:off x="1088640" y="490320"/>
            <a:ext cx="7283520" cy="528480"/>
          </a:xfrm>
          <a:prstGeom prst="rect">
            <a:avLst/>
          </a:prstGeom>
          <a:noFill/>
          <a:ln>
            <a:noFill/>
          </a:ln>
        </p:spPr>
        <p:txBody>
          <a:bodyPr lIns="72000" tIns="46800" rIns="90000" bIns="0" anchor="b"/>
          <a:lstStyle/>
          <a:p>
            <a:r>
              <a:rPr lang="en-US" sz="2400" b="1">
                <a:latin typeface="Arial"/>
              </a:rPr>
              <a:t>DSSC 1 MPixel Detector Module</a:t>
            </a:r>
            <a:endParaRPr/>
          </a:p>
        </p:txBody>
      </p:sp>
      <p:sp>
        <p:nvSpPr>
          <p:cNvPr id="428" name="TextShape 2"/>
          <p:cNvSpPr txBox="1"/>
          <p:nvPr/>
        </p:nvSpPr>
        <p:spPr>
          <a:xfrm>
            <a:off x="4680000" y="1152360"/>
            <a:ext cx="4356000" cy="5150160"/>
          </a:xfrm>
          <a:prstGeom prst="rect">
            <a:avLst/>
          </a:prstGeom>
          <a:noFill/>
          <a:ln w="54000">
            <a:noFill/>
          </a:ln>
        </p:spPr>
        <p:txBody>
          <a:bodyPr lIns="72000" tIns="36000" rIns="72000" bIns="36000"/>
          <a:lstStyle/>
          <a:p>
            <a:r>
              <a:rPr lang="en-US" sz="2000" b="1" strike="noStrike">
                <a:solidFill>
                  <a:srgbClr val="0000FF"/>
                </a:solidFill>
                <a:latin typeface="Arial"/>
                <a:ea typeface="Arial Unicode MS"/>
              </a:rPr>
              <a:t>Key Detector Parameters</a:t>
            </a:r>
            <a:endParaRPr/>
          </a:p>
          <a:p>
            <a:pPr>
              <a:buSzPct val="80000"/>
              <a:buFont typeface="Wingdings" charset="2"/>
              <a:buChar char=""/>
            </a:pPr>
            <a:r>
              <a:rPr lang="en-US" sz="2000">
                <a:latin typeface="Arial"/>
              </a:rPr>
              <a:t>Goal: Single photon sensitivity </a:t>
            </a:r>
            <a:endParaRPr/>
          </a:p>
          <a:p>
            <a:pPr algn="ctr"/>
            <a:r>
              <a:rPr lang="en-US" sz="2000">
                <a:latin typeface="Arial"/>
              </a:rPr>
              <a:t>5 </a:t>
            </a:r>
            <a:r>
              <a:rPr lang="en-US" sz="2000">
                <a:latin typeface="Arial"/>
                <a:ea typeface="Arial"/>
              </a:rPr>
              <a:t>σ </a:t>
            </a:r>
            <a:r>
              <a:rPr lang="en-US" sz="2000">
                <a:latin typeface="Arial"/>
              </a:rPr>
              <a:t>@1 keV and 4.5 MHz</a:t>
            </a:r>
            <a:endParaRPr/>
          </a:p>
          <a:p>
            <a:pPr>
              <a:buSzPct val="80000"/>
              <a:buFont typeface="Wingdings" charset="2"/>
              <a:buChar char=""/>
            </a:pPr>
            <a:r>
              <a:rPr lang="en-US" sz="2000">
                <a:latin typeface="Arial"/>
              </a:rPr>
              <a:t>Energy range</a:t>
            </a:r>
            <a:endParaRPr/>
          </a:p>
          <a:p>
            <a:pPr algn="ctr"/>
            <a:r>
              <a:rPr lang="en-US" sz="2000">
                <a:latin typeface="Arial"/>
              </a:rPr>
              <a:t>0.5 – 6 (25) keV</a:t>
            </a:r>
            <a:endParaRPr/>
          </a:p>
          <a:p>
            <a:pPr>
              <a:buSzPct val="80000"/>
              <a:buFont typeface="Wingdings" charset="2"/>
              <a:buChar char=""/>
            </a:pPr>
            <a:r>
              <a:rPr lang="en-US" sz="2000" strike="noStrike">
                <a:solidFill>
                  <a:srgbClr val="000000"/>
                </a:solidFill>
                <a:latin typeface="ArialMT"/>
                <a:ea typeface="ArialMT"/>
              </a:rPr>
              <a:t>Dynamic range </a:t>
            </a:r>
            <a:endParaRPr/>
          </a:p>
          <a:p>
            <a:pPr algn="ctr"/>
            <a:r>
              <a:rPr lang="en-US" sz="2000" strike="noStrike">
                <a:solidFill>
                  <a:srgbClr val="000000"/>
                </a:solidFill>
                <a:latin typeface="ArialMT"/>
                <a:ea typeface="ArialMT"/>
              </a:rPr>
              <a:t>&gt; 6000 photons/pixel/pulse @1 keV</a:t>
            </a:r>
            <a:endParaRPr/>
          </a:p>
          <a:p>
            <a:pPr>
              <a:buSzPct val="80000"/>
              <a:buFont typeface="Wingdings" charset="2"/>
              <a:buChar char=""/>
            </a:pPr>
            <a:r>
              <a:rPr lang="en-US" sz="2000" strike="noStrike">
                <a:solidFill>
                  <a:srgbClr val="000000"/>
                </a:solidFill>
                <a:latin typeface="ArialMT"/>
                <a:ea typeface="ArialMT"/>
              </a:rPr>
              <a:t>Single photon sensitivity </a:t>
            </a:r>
            <a:endParaRPr/>
          </a:p>
          <a:p>
            <a:pPr algn="ctr"/>
            <a:r>
              <a:rPr lang="en-US" sz="2000" strike="noStrike">
                <a:solidFill>
                  <a:srgbClr val="000000"/>
                </a:solidFill>
                <a:latin typeface="ArialMT"/>
                <a:ea typeface="ArialMT"/>
              </a:rPr>
              <a:t>5 </a:t>
            </a:r>
            <a:r>
              <a:rPr lang="en-US" sz="2000" strike="noStrike">
                <a:solidFill>
                  <a:srgbClr val="000000"/>
                </a:solidFill>
                <a:latin typeface="Lucida Grande"/>
                <a:ea typeface="Lucida Grande"/>
              </a:rPr>
              <a:t>σ </a:t>
            </a:r>
            <a:r>
              <a:rPr lang="en-US" sz="2000" strike="noStrike">
                <a:solidFill>
                  <a:srgbClr val="000000"/>
                </a:solidFill>
                <a:latin typeface="ArialMT"/>
                <a:ea typeface="ArialMT"/>
              </a:rPr>
              <a:t>@ 1 keV (5 MHz)</a:t>
            </a:r>
            <a:endParaRPr/>
          </a:p>
          <a:p>
            <a:pPr algn="ctr"/>
            <a:r>
              <a:rPr lang="en-US" sz="2000" strike="noStrike">
                <a:solidFill>
                  <a:srgbClr val="000000"/>
                </a:solidFill>
                <a:latin typeface="ArialMT"/>
                <a:ea typeface="ArialMT"/>
              </a:rPr>
              <a:t>5 </a:t>
            </a:r>
            <a:r>
              <a:rPr lang="en-US" sz="2000" strike="noStrike">
                <a:solidFill>
                  <a:srgbClr val="000000"/>
                </a:solidFill>
                <a:latin typeface="Lucida Grande"/>
                <a:ea typeface="Lucida Grande"/>
              </a:rPr>
              <a:t>σ </a:t>
            </a:r>
            <a:r>
              <a:rPr lang="en-US" sz="2000" strike="noStrike">
                <a:solidFill>
                  <a:srgbClr val="000000"/>
                </a:solidFill>
                <a:latin typeface="ArialMT"/>
                <a:ea typeface="ArialMT"/>
              </a:rPr>
              <a:t>@ 0.5 keV (</a:t>
            </a:r>
            <a:r>
              <a:rPr lang="en-US" sz="2000" strike="noStrike">
                <a:solidFill>
                  <a:srgbClr val="000000"/>
                </a:solidFill>
                <a:latin typeface="Arial"/>
                <a:ea typeface="Arial"/>
              </a:rPr>
              <a:t>≤ </a:t>
            </a:r>
            <a:r>
              <a:rPr lang="en-US" sz="2000" strike="noStrike">
                <a:solidFill>
                  <a:srgbClr val="000000"/>
                </a:solidFill>
                <a:latin typeface="ArialMT"/>
                <a:ea typeface="ArialMT"/>
              </a:rPr>
              <a:t>2.5 MHz)</a:t>
            </a:r>
            <a:endParaRPr/>
          </a:p>
          <a:p>
            <a:pPr>
              <a:buSzPct val="80000"/>
              <a:buFont typeface="Wingdings" charset="2"/>
              <a:buChar char=""/>
            </a:pPr>
            <a:r>
              <a:rPr lang="en-US" sz="2000">
                <a:latin typeface="Arial"/>
              </a:rPr>
              <a:t>Number of storage cells 576</a:t>
            </a:r>
            <a:endParaRPr/>
          </a:p>
          <a:p>
            <a:pPr>
              <a:buSzPct val="80000"/>
              <a:buFont typeface="Wingdings" charset="2"/>
              <a:buChar char=""/>
            </a:pPr>
            <a:r>
              <a:rPr lang="en-US" sz="2000">
                <a:latin typeface="Arial"/>
              </a:rPr>
              <a:t>Smallest detector unit “ladder</a:t>
            </a:r>
            <a:endParaRPr/>
          </a:p>
          <a:p>
            <a:pPr algn="ctr"/>
            <a:r>
              <a:rPr lang="en-US" sz="2000">
                <a:latin typeface="Arial"/>
              </a:rPr>
              <a:t>128 x 512 pixels</a:t>
            </a:r>
            <a:endParaRPr/>
          </a:p>
          <a:p>
            <a:pPr>
              <a:buSzPct val="80000"/>
              <a:buFont typeface="Wingdings" charset="2"/>
              <a:buChar char=""/>
            </a:pPr>
            <a:r>
              <a:rPr lang="en-US" sz="2000">
                <a:latin typeface="Arial"/>
              </a:rPr>
              <a:t>4 ladders built on quadrant</a:t>
            </a:r>
            <a:endParaRPr/>
          </a:p>
          <a:p>
            <a:pPr>
              <a:buSzPct val="80000"/>
              <a:buFont typeface="Wingdings" charset="2"/>
              <a:buChar char=""/>
            </a:pPr>
            <a:r>
              <a:rPr lang="en-US" sz="2000">
                <a:latin typeface="Arial"/>
              </a:rPr>
              <a:t>4 quadrants = 1k x 1k detector</a:t>
            </a:r>
            <a:endParaRPr/>
          </a:p>
        </p:txBody>
      </p:sp>
      <p:sp>
        <p:nvSpPr>
          <p:cNvPr id="429" name="TextShape 3"/>
          <p:cNvSpPr txBox="1"/>
          <p:nvPr/>
        </p:nvSpPr>
        <p:spPr>
          <a:xfrm>
            <a:off x="105840" y="1080360"/>
            <a:ext cx="4374720" cy="305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algn="ctr"/>
            <a:r>
              <a:rPr lang="en-US" sz="2000" b="1">
                <a:latin typeface="Arial"/>
              </a:rPr>
              <a:t>DEPFET Detector Module</a:t>
            </a:r>
            <a:endParaRPr/>
          </a:p>
        </p:txBody>
      </p:sp>
      <p:pic>
        <p:nvPicPr>
          <p:cNvPr id="430" name="Picture 429"/>
          <p:cNvPicPr/>
          <p:nvPr/>
        </p:nvPicPr>
        <p:blipFill>
          <a:blip r:embed="rId4"/>
          <a:stretch/>
        </p:blipFill>
        <p:spPr>
          <a:xfrm>
            <a:off x="380160" y="4370040"/>
            <a:ext cx="1368000" cy="2066400"/>
          </a:xfrm>
          <a:prstGeom prst="rect">
            <a:avLst/>
          </a:prstGeom>
          <a:ln>
            <a:noFill/>
          </a:ln>
        </p:spPr>
      </p:pic>
      <p:pic>
        <p:nvPicPr>
          <p:cNvPr id="431" name="Picture 430"/>
          <p:cNvPicPr/>
          <p:nvPr/>
        </p:nvPicPr>
        <p:blipFill>
          <a:blip r:embed="rId5"/>
          <a:stretch/>
        </p:blipFill>
        <p:spPr>
          <a:xfrm>
            <a:off x="3061800" y="4348440"/>
            <a:ext cx="1141200" cy="2088000"/>
          </a:xfrm>
          <a:prstGeom prst="rect">
            <a:avLst/>
          </a:prstGeom>
          <a:ln>
            <a:noFill/>
          </a:ln>
        </p:spPr>
      </p:pic>
      <p:sp>
        <p:nvSpPr>
          <p:cNvPr id="432" name="TextShape 4"/>
          <p:cNvSpPr txBox="1"/>
          <p:nvPr/>
        </p:nvSpPr>
        <p:spPr>
          <a:xfrm>
            <a:off x="2928600" y="4064760"/>
            <a:ext cx="1551960" cy="3052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0" tIns="0" rIns="0" bIns="0"/>
          <a:lstStyle/>
          <a:p>
            <a:pPr algn="ctr"/>
            <a:r>
              <a:rPr lang="en-US" sz="2000" b="1">
                <a:latin typeface="Arial"/>
              </a:rPr>
              <a:t>Ladder</a:t>
            </a:r>
            <a:endParaRPr/>
          </a:p>
        </p:txBody>
      </p:sp>
      <p:sp>
        <p:nvSpPr>
          <p:cNvPr id="433" name="CustomShape 5"/>
          <p:cNvSpPr/>
          <p:nvPr/>
        </p:nvSpPr>
        <p:spPr>
          <a:xfrm>
            <a:off x="1875960" y="5231880"/>
            <a:ext cx="1052640" cy="351000"/>
          </a:xfrm>
          <a:prstGeom prst="leftArrow">
            <a:avLst>
              <a:gd name="adj1" fmla="val 5400"/>
              <a:gd name="adj2" fmla="val 5400"/>
            </a:avLst>
          </a:prstGeom>
          <a:solidFill>
            <a:srgbClr val="FF9966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34" name="Line 6"/>
          <p:cNvSpPr/>
          <p:nvPr/>
        </p:nvSpPr>
        <p:spPr>
          <a:xfrm flipV="1">
            <a:off x="445320" y="2134800"/>
            <a:ext cx="1556280" cy="2673000"/>
          </a:xfrm>
          <a:prstGeom prst="line">
            <a:avLst/>
          </a:prstGeom>
          <a:ln w="18000">
            <a:solidFill>
              <a:srgbClr val="FF0000"/>
            </a:solidFill>
            <a:round/>
            <a:tailEnd type="stealth" w="med" len="med"/>
          </a:ln>
        </p:spPr>
      </p:sp>
      <p:sp>
        <p:nvSpPr>
          <p:cNvPr id="435" name="Line 7"/>
          <p:cNvSpPr/>
          <p:nvPr/>
        </p:nvSpPr>
        <p:spPr>
          <a:xfrm flipV="1">
            <a:off x="1087560" y="2659320"/>
            <a:ext cx="1706760" cy="2507040"/>
          </a:xfrm>
          <a:prstGeom prst="line">
            <a:avLst/>
          </a:prstGeom>
          <a:ln w="18000">
            <a:solidFill>
              <a:srgbClr val="FF0000"/>
            </a:solidFill>
            <a:round/>
            <a:tailEnd type="stealth" w="med" len="med"/>
          </a:ln>
        </p:spPr>
      </p:sp>
      <p:sp>
        <p:nvSpPr>
          <p:cNvPr id="436" name="Line 8"/>
          <p:cNvSpPr/>
          <p:nvPr/>
        </p:nvSpPr>
        <p:spPr>
          <a:xfrm flipV="1">
            <a:off x="1076040" y="2933280"/>
            <a:ext cx="931320" cy="1515960"/>
          </a:xfrm>
          <a:prstGeom prst="line">
            <a:avLst/>
          </a:prstGeom>
          <a:ln w="18000">
            <a:solidFill>
              <a:srgbClr val="FF0000"/>
            </a:solidFill>
            <a:round/>
            <a:tailEnd type="stealth" w="med" len="med"/>
          </a:ln>
        </p:spPr>
      </p:sp>
      <p:sp>
        <p:nvSpPr>
          <p:cNvPr id="437" name="TextShape 9"/>
          <p:cNvSpPr txBox="1"/>
          <p:nvPr/>
        </p:nvSpPr>
        <p:spPr>
          <a:xfrm>
            <a:off x="105840" y="4064760"/>
            <a:ext cx="2062440" cy="3052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0" tIns="0" rIns="0" bIns="0"/>
          <a:lstStyle/>
          <a:p>
            <a:pPr algn="ctr"/>
            <a:r>
              <a:rPr lang="en-US" sz="2000" b="1">
                <a:latin typeface="Arial"/>
              </a:rPr>
              <a:t>Quadrant</a:t>
            </a:r>
            <a:endParaRPr/>
          </a:p>
        </p:txBody>
      </p:sp>
      <p:sp>
        <p:nvSpPr>
          <p:cNvPr id="438" name="Line 10"/>
          <p:cNvSpPr/>
          <p:nvPr/>
        </p:nvSpPr>
        <p:spPr>
          <a:xfrm flipV="1">
            <a:off x="1712520" y="3448080"/>
            <a:ext cx="1104840" cy="1382760"/>
          </a:xfrm>
          <a:prstGeom prst="line">
            <a:avLst/>
          </a:prstGeom>
          <a:ln w="18000">
            <a:solidFill>
              <a:srgbClr val="FF0000"/>
            </a:solidFill>
            <a:round/>
            <a:tailEnd type="stealth" w="med" len="med"/>
          </a:ln>
        </p:spPr>
      </p:sp>
    </p:spTree>
    <p:extLst>
      <p:ext uri="{BB962C8B-B14F-4D97-AF65-F5344CB8AC3E}">
        <p14:creationId xmlns:p14="http://schemas.microsoft.com/office/powerpoint/2010/main" val="1061792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TextShape 1"/>
          <p:cNvSpPr txBox="1"/>
          <p:nvPr/>
        </p:nvSpPr>
        <p:spPr>
          <a:xfrm>
            <a:off x="1088640" y="537120"/>
            <a:ext cx="7283520" cy="481320"/>
          </a:xfrm>
          <a:prstGeom prst="rect">
            <a:avLst/>
          </a:prstGeom>
          <a:noFill/>
          <a:ln>
            <a:noFill/>
          </a:ln>
        </p:spPr>
        <p:txBody>
          <a:bodyPr lIns="72000" tIns="46800" rIns="90000" bIns="0" anchor="b"/>
          <a:lstStyle/>
          <a:p>
            <a:r>
              <a:rPr lang="en-US" sz="2400" b="1" strike="noStrike">
                <a:solidFill>
                  <a:srgbClr val="FFFFFF"/>
                </a:solidFill>
                <a:latin typeface="Arial"/>
                <a:ea typeface="Arial"/>
              </a:rPr>
              <a:t>Option for Low Energy/Low Rep. Rate/Small Pix </a:t>
            </a:r>
            <a:endParaRPr/>
          </a:p>
        </p:txBody>
      </p:sp>
      <p:sp>
        <p:nvSpPr>
          <p:cNvPr id="466" name="TextShape 2"/>
          <p:cNvSpPr txBox="1"/>
          <p:nvPr/>
        </p:nvSpPr>
        <p:spPr>
          <a:xfrm>
            <a:off x="105120" y="1105560"/>
            <a:ext cx="4451040" cy="5274720"/>
          </a:xfrm>
          <a:prstGeom prst="rect">
            <a:avLst/>
          </a:prstGeom>
          <a:noFill/>
          <a:ln w="54000">
            <a:noFill/>
          </a:ln>
        </p:spPr>
        <p:txBody>
          <a:bodyPr lIns="72000" tIns="36000" rIns="72000" bIns="36000"/>
          <a:lstStyle/>
          <a:p>
            <a:r>
              <a:rPr lang="en-GB" sz="2000" b="1">
                <a:solidFill>
                  <a:srgbClr val="0000FF"/>
                </a:solidFill>
                <a:latin typeface="Arial"/>
                <a:ea typeface="ＭＳ Ｐゴシック"/>
              </a:rPr>
              <a:t>LBNL Fast CCD</a:t>
            </a:r>
            <a:endParaRPr/>
          </a:p>
          <a:p>
            <a:pPr>
              <a:buSzPct val="80000"/>
              <a:buFont typeface="Wingdings" charset="2"/>
              <a:buChar char=""/>
            </a:pPr>
            <a:r>
              <a:rPr lang="en-GB">
                <a:solidFill>
                  <a:srgbClr val="000000"/>
                </a:solidFill>
                <a:latin typeface="Arial"/>
                <a:ea typeface="ＭＳ Ｐゴシック"/>
              </a:rPr>
              <a:t>Fully depleted</a:t>
            </a:r>
            <a:r>
              <a:rPr lang="de-DE">
                <a:solidFill>
                  <a:srgbClr val="000000"/>
                </a:solidFill>
                <a:latin typeface="Arial"/>
                <a:ea typeface="ＭＳ Ｐゴシック"/>
              </a:rPr>
              <a:t> CCD, 2 MPix</a:t>
            </a:r>
            <a:endParaRPr/>
          </a:p>
          <a:p>
            <a:pPr>
              <a:buSzPct val="80000"/>
              <a:buFont typeface="Wingdings" charset="2"/>
              <a:buChar char=""/>
            </a:pPr>
            <a:r>
              <a:rPr lang="de-DE" strike="noStrike">
                <a:solidFill>
                  <a:srgbClr val="000000"/>
                </a:solidFill>
                <a:latin typeface="Arial"/>
                <a:ea typeface="Arial"/>
              </a:rPr>
              <a:t>Pixel size 30 μm x 30 μm</a:t>
            </a:r>
            <a:endParaRPr/>
          </a:p>
          <a:p>
            <a:pPr>
              <a:buSzPct val="80000"/>
              <a:buFont typeface="Wingdings" charset="2"/>
              <a:buChar char=""/>
            </a:pPr>
            <a:r>
              <a:rPr lang="de-DE" strike="noStrike">
                <a:solidFill>
                  <a:srgbClr val="000000"/>
                </a:solidFill>
                <a:latin typeface="Arial"/>
                <a:ea typeface="Arial"/>
              </a:rPr>
              <a:t>Max. frame rate 100 Hz (full frame)</a:t>
            </a:r>
            <a:endParaRPr/>
          </a:p>
          <a:p>
            <a:pPr>
              <a:buSzPct val="80000"/>
              <a:buFont typeface="Wingdings" charset="2"/>
              <a:buChar char=""/>
            </a:pPr>
            <a:r>
              <a:rPr lang="de-DE" strike="noStrike">
                <a:solidFill>
                  <a:srgbClr val="000000"/>
                </a:solidFill>
                <a:latin typeface="Arial"/>
                <a:ea typeface="ＭＳ Ｐゴシック"/>
              </a:rPr>
              <a:t>Energy </a:t>
            </a:r>
            <a:r>
              <a:rPr lang="en-US" strike="noStrike">
                <a:solidFill>
                  <a:srgbClr val="000000"/>
                </a:solidFill>
                <a:latin typeface="Arial"/>
                <a:ea typeface="ＭＳ Ｐゴシック"/>
              </a:rPr>
              <a:t>range </a:t>
            </a:r>
            <a:r>
              <a:rPr lang="de-DE" strike="noStrike">
                <a:solidFill>
                  <a:srgbClr val="000000"/>
                </a:solidFill>
                <a:latin typeface="Arial"/>
                <a:ea typeface="ＭＳ Ｐゴシック"/>
              </a:rPr>
              <a:t>0.25 &lt; E &lt;  6 keV</a:t>
            </a:r>
            <a:endParaRPr/>
          </a:p>
          <a:p>
            <a:pPr>
              <a:buSzPct val="80000"/>
              <a:buFont typeface="Wingdings" charset="2"/>
              <a:buChar char=""/>
            </a:pPr>
            <a:r>
              <a:rPr lang="en-US" strike="noStrike">
                <a:solidFill>
                  <a:srgbClr val="000000"/>
                </a:solidFill>
                <a:latin typeface="Arial"/>
                <a:ea typeface="ＭＳ Ｐゴシック"/>
              </a:rPr>
              <a:t>Dynamic range 10</a:t>
            </a:r>
            <a:r>
              <a:rPr lang="en-US" strike="noStrike" baseline="101000">
                <a:solidFill>
                  <a:srgbClr val="000000"/>
                </a:solidFill>
                <a:latin typeface="Arial"/>
                <a:ea typeface="ＭＳ Ｐゴシック"/>
              </a:rPr>
              <a:t>5</a:t>
            </a:r>
            <a:r>
              <a:rPr lang="en-US" strike="noStrike">
                <a:solidFill>
                  <a:srgbClr val="000000"/>
                </a:solidFill>
                <a:latin typeface="Arial"/>
                <a:ea typeface="ＭＳ Ｐゴシック"/>
              </a:rPr>
              <a:t> e</a:t>
            </a:r>
            <a:r>
              <a:rPr lang="en-US" strike="noStrike" baseline="101000">
                <a:solidFill>
                  <a:srgbClr val="000000"/>
                </a:solidFill>
                <a:latin typeface="Arial"/>
                <a:ea typeface="ＭＳ Ｐゴシック"/>
              </a:rPr>
              <a:t>-</a:t>
            </a:r>
            <a:r>
              <a:rPr lang="en-US" strike="noStrike">
                <a:solidFill>
                  <a:srgbClr val="000000"/>
                </a:solidFill>
                <a:latin typeface="Arial"/>
                <a:ea typeface="ＭＳ Ｐゴシック"/>
              </a:rPr>
              <a:t> (120 ph @3 keV)</a:t>
            </a:r>
            <a:endParaRPr/>
          </a:p>
          <a:p>
            <a:pPr>
              <a:buSzPct val="80000"/>
              <a:buFont typeface="Wingdings" charset="2"/>
              <a:buChar char=""/>
            </a:pPr>
            <a:r>
              <a:rPr lang="en-US">
                <a:latin typeface="Arial"/>
              </a:rPr>
              <a:t>Noise 25 e</a:t>
            </a:r>
            <a:r>
              <a:rPr lang="en-US" baseline="101000">
                <a:latin typeface="Arial"/>
              </a:rPr>
              <a:t>-</a:t>
            </a:r>
            <a:r>
              <a:rPr lang="en-US">
                <a:latin typeface="Arial"/>
              </a:rPr>
              <a:t> at high gain</a:t>
            </a:r>
            <a:endParaRPr/>
          </a:p>
          <a:p>
            <a:pPr>
              <a:buSzPct val="80000"/>
              <a:buFont typeface="Wingdings" charset="2"/>
              <a:buChar char=""/>
            </a:pPr>
            <a:r>
              <a:rPr lang="en-US">
                <a:latin typeface="Arial"/>
              </a:rPr>
              <a:t>12 Bit ADC, 3 gain settings</a:t>
            </a:r>
            <a:endParaRPr/>
          </a:p>
          <a:p>
            <a:pPr>
              <a:buSzPct val="80000"/>
              <a:buFont typeface="Wingdings" charset="2"/>
              <a:buChar char=""/>
            </a:pPr>
            <a:r>
              <a:rPr lang="en-US" strike="noStrike">
                <a:solidFill>
                  <a:srgbClr val="000000"/>
                </a:solidFill>
                <a:latin typeface="Arial"/>
                <a:ea typeface="Arial"/>
              </a:rPr>
              <a:t>Fixed central hole</a:t>
            </a:r>
            <a:endParaRPr/>
          </a:p>
          <a:p>
            <a:pPr>
              <a:buSzPct val="80000"/>
              <a:buFont typeface="Wingdings" charset="2"/>
              <a:buChar char=""/>
            </a:pPr>
            <a:r>
              <a:rPr lang="en-US" strike="noStrike">
                <a:solidFill>
                  <a:srgbClr val="000000"/>
                </a:solidFill>
                <a:latin typeface="Arial"/>
                <a:ea typeface="Arial"/>
              </a:rPr>
              <a:t>200 μm Si sensor</a:t>
            </a:r>
            <a:endParaRPr/>
          </a:p>
        </p:txBody>
      </p:sp>
      <p:sp>
        <p:nvSpPr>
          <p:cNvPr id="467" name="TextShape 3"/>
          <p:cNvSpPr txBox="1"/>
          <p:nvPr/>
        </p:nvSpPr>
        <p:spPr>
          <a:xfrm>
            <a:off x="4680000" y="1105560"/>
            <a:ext cx="4353120" cy="5274720"/>
          </a:xfrm>
          <a:prstGeom prst="rect">
            <a:avLst/>
          </a:prstGeom>
          <a:noFill/>
          <a:ln w="54000">
            <a:noFill/>
          </a:ln>
        </p:spPr>
        <p:txBody>
          <a:bodyPr lIns="72000" tIns="36000" rIns="72000" bIns="36000"/>
          <a:lstStyle/>
          <a:p>
            <a:r>
              <a:rPr lang="en-GB" sz="2000" b="1">
                <a:solidFill>
                  <a:srgbClr val="0000FF"/>
                </a:solidFill>
                <a:latin typeface="Arial"/>
                <a:ea typeface="ＭＳ Ｐゴシック"/>
              </a:rPr>
              <a:t>pnCCD, HLL Munich</a:t>
            </a:r>
            <a:endParaRPr/>
          </a:p>
          <a:p>
            <a:pPr>
              <a:buSzPct val="80000"/>
              <a:buFont typeface="Wingdings" charset="2"/>
              <a:buChar char=""/>
            </a:pPr>
            <a:r>
              <a:rPr lang="en-US">
                <a:solidFill>
                  <a:srgbClr val="000000"/>
                </a:solidFill>
                <a:latin typeface="Arial"/>
                <a:ea typeface="ＭＳ Ｐゴシック"/>
              </a:rPr>
              <a:t>1 or 2 Mpx device</a:t>
            </a:r>
            <a:endParaRPr/>
          </a:p>
          <a:p>
            <a:pPr>
              <a:buSzPct val="80000"/>
              <a:buFont typeface="Wingdings" charset="2"/>
              <a:buChar char=""/>
            </a:pPr>
            <a:r>
              <a:rPr lang="de-DE" strike="noStrike">
                <a:solidFill>
                  <a:srgbClr val="000000"/>
                </a:solidFill>
                <a:latin typeface="Arial"/>
                <a:ea typeface="Arial"/>
              </a:rPr>
              <a:t>Pixel size 75 μm x 75 μm</a:t>
            </a:r>
            <a:endParaRPr/>
          </a:p>
          <a:p>
            <a:pPr>
              <a:buSzPct val="80000"/>
              <a:buFont typeface="Wingdings" charset="2"/>
              <a:buChar char=""/>
            </a:pPr>
            <a:r>
              <a:rPr lang="de-DE" strike="noStrike">
                <a:solidFill>
                  <a:srgbClr val="000000"/>
                </a:solidFill>
                <a:latin typeface="Arial"/>
                <a:ea typeface="Arial"/>
              </a:rPr>
              <a:t>Max. frame rate up to 200 Hz </a:t>
            </a:r>
            <a:endParaRPr/>
          </a:p>
          <a:p>
            <a:pPr>
              <a:buSzPct val="80000"/>
              <a:buFont typeface="Wingdings" charset="2"/>
              <a:buChar char=""/>
            </a:pPr>
            <a:r>
              <a:rPr lang="de-DE" strike="noStrike">
                <a:solidFill>
                  <a:srgbClr val="000000"/>
                </a:solidFill>
                <a:latin typeface="Arial"/>
                <a:ea typeface="ＭＳ Ｐゴシック"/>
              </a:rPr>
              <a:t>Energy </a:t>
            </a:r>
            <a:r>
              <a:rPr lang="en-US" strike="noStrike">
                <a:solidFill>
                  <a:srgbClr val="000000"/>
                </a:solidFill>
                <a:latin typeface="Arial"/>
                <a:ea typeface="ＭＳ Ｐゴシック"/>
              </a:rPr>
              <a:t>range </a:t>
            </a:r>
            <a:r>
              <a:rPr lang="de-DE" strike="noStrike">
                <a:solidFill>
                  <a:srgbClr val="000000"/>
                </a:solidFill>
                <a:latin typeface="Arial"/>
                <a:ea typeface="ＭＳ Ｐゴシック"/>
              </a:rPr>
              <a:t>0.05 &lt; E &lt;  20 keV</a:t>
            </a:r>
            <a:endParaRPr/>
          </a:p>
          <a:p>
            <a:pPr>
              <a:buSzPct val="80000"/>
              <a:buFont typeface="Wingdings" charset="2"/>
              <a:buChar char=""/>
            </a:pPr>
            <a:r>
              <a:rPr lang="en-US">
                <a:latin typeface="Arial"/>
              </a:rPr>
              <a:t>Dynamic range 10</a:t>
            </a:r>
            <a:r>
              <a:rPr lang="en-US" baseline="101000">
                <a:latin typeface="Arial"/>
              </a:rPr>
              <a:t>3  </a:t>
            </a:r>
            <a:r>
              <a:rPr lang="en-US">
                <a:latin typeface="Arial"/>
              </a:rPr>
              <a:t>ph @ 12 keV</a:t>
            </a:r>
            <a:endParaRPr/>
          </a:p>
          <a:p>
            <a:pPr>
              <a:buSzPct val="80000"/>
              <a:buFont typeface="Wingdings" charset="2"/>
              <a:buChar char=""/>
            </a:pPr>
            <a:r>
              <a:rPr lang="en-US">
                <a:latin typeface="Arial"/>
              </a:rPr>
              <a:t>Noise 2 e</a:t>
            </a:r>
            <a:r>
              <a:rPr lang="en-US" baseline="101000">
                <a:latin typeface="Arial"/>
              </a:rPr>
              <a:t>-</a:t>
            </a:r>
            <a:r>
              <a:rPr lang="en-US">
                <a:latin typeface="Arial"/>
              </a:rPr>
              <a:t> at high gain</a:t>
            </a:r>
            <a:endParaRPr/>
          </a:p>
          <a:p>
            <a:pPr>
              <a:buSzPct val="80000"/>
              <a:buFont typeface="Wingdings" charset="2"/>
              <a:buChar char=""/>
            </a:pPr>
            <a:r>
              <a:rPr lang="en-US">
                <a:latin typeface="Arial"/>
              </a:rPr>
              <a:t>14 bit ADC, 10 MHz</a:t>
            </a:r>
            <a:endParaRPr/>
          </a:p>
          <a:p>
            <a:pPr>
              <a:buSzPct val="80000"/>
              <a:buFont typeface="Wingdings" charset="2"/>
              <a:buChar char=""/>
            </a:pPr>
            <a:r>
              <a:rPr lang="en-US">
                <a:latin typeface="Arial"/>
              </a:rPr>
              <a:t>Two halves with central gap</a:t>
            </a:r>
            <a:endParaRPr/>
          </a:p>
          <a:p>
            <a:pPr>
              <a:buSzPct val="80000"/>
              <a:buFont typeface="Wingdings" charset="2"/>
              <a:buChar char=""/>
            </a:pPr>
            <a:r>
              <a:rPr lang="en-US">
                <a:latin typeface="Arial"/>
              </a:rPr>
              <a:t>450 </a:t>
            </a:r>
            <a:r>
              <a:rPr lang="en-US">
                <a:latin typeface="Arial"/>
                <a:ea typeface="Arial"/>
              </a:rPr>
              <a:t>μ</a:t>
            </a:r>
            <a:r>
              <a:rPr lang="en-US">
                <a:latin typeface="Arial"/>
              </a:rPr>
              <a:t>m Si sensor</a:t>
            </a:r>
            <a:endParaRPr/>
          </a:p>
        </p:txBody>
      </p:sp>
      <p:sp>
        <p:nvSpPr>
          <p:cNvPr id="468" name="TextShape 4"/>
          <p:cNvSpPr txBox="1"/>
          <p:nvPr/>
        </p:nvSpPr>
        <p:spPr>
          <a:xfrm>
            <a:off x="4960800" y="6186960"/>
            <a:ext cx="4059720" cy="2134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algn="r"/>
            <a:r>
              <a:rPr lang="en-US" sz="1400">
                <a:latin typeface="Arial"/>
              </a:rPr>
              <a:t>Strüder et al. NIM A 614 (2010) 483</a:t>
            </a:r>
            <a:endParaRPr/>
          </a:p>
        </p:txBody>
      </p:sp>
      <p:pic>
        <p:nvPicPr>
          <p:cNvPr id="469" name="Picture 468"/>
          <p:cNvPicPr/>
          <p:nvPr/>
        </p:nvPicPr>
        <p:blipFill>
          <a:blip r:embed="rId2"/>
          <a:stretch/>
        </p:blipFill>
        <p:spPr>
          <a:xfrm>
            <a:off x="4993560" y="4272840"/>
            <a:ext cx="3710520" cy="1888560"/>
          </a:xfrm>
          <a:prstGeom prst="rect">
            <a:avLst/>
          </a:prstGeom>
          <a:ln>
            <a:noFill/>
          </a:ln>
        </p:spPr>
      </p:pic>
      <p:pic>
        <p:nvPicPr>
          <p:cNvPr id="470" name="Picture 469"/>
          <p:cNvPicPr/>
          <p:nvPr/>
        </p:nvPicPr>
        <p:blipFill>
          <a:blip r:embed="rId3"/>
          <a:stretch/>
        </p:blipFill>
        <p:spPr>
          <a:xfrm>
            <a:off x="548280" y="4264560"/>
            <a:ext cx="3556080" cy="213516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77609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2D Imaging Detector Requirements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7F17373-7C45-4563-BAB1-D7F59A214E86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2500" y="2362200"/>
            <a:ext cx="2157984" cy="21209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70300" y="1096932"/>
            <a:ext cx="1798320" cy="1274064"/>
          </a:xfrm>
          <a:prstGeom prst="rect">
            <a:avLst/>
          </a:prstGeom>
        </p:spPr>
      </p:pic>
      <p:sp>
        <p:nvSpPr>
          <p:cNvPr id="7" name="Rectangle 15"/>
          <p:cNvSpPr txBox="1">
            <a:spLocks noChangeAspect="1" noChangeArrowheads="1"/>
          </p:cNvSpPr>
          <p:nvPr/>
        </p:nvSpPr>
        <p:spPr bwMode="auto">
          <a:xfrm>
            <a:off x="-150381" y="1073728"/>
            <a:ext cx="3489158" cy="1616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0" rIns="91440" bIns="45720" numCol="1" anchor="t" anchorCtr="0" compatLnSpc="1">
            <a:prstTxWarp prst="textNoShape">
              <a:avLst/>
            </a:prstTxWarp>
          </a:bodyPr>
          <a:lstStyle>
            <a:lvl1pPr marL="298450" indent="-298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n"/>
              <a:defRPr sz="2400">
                <a:solidFill>
                  <a:schemeClr val="tx2"/>
                </a:solidFill>
                <a:latin typeface="+mn-lt"/>
                <a:ea typeface="+mn-ea"/>
                <a:cs typeface="ＭＳ Ｐゴシック" charset="-128"/>
              </a:defRPr>
            </a:lvl1pPr>
            <a:lvl2pPr marL="558800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400">
                <a:solidFill>
                  <a:schemeClr val="tx2"/>
                </a:solidFill>
                <a:latin typeface="+mn-lt"/>
                <a:ea typeface="+mn-ea"/>
              </a:defRPr>
            </a:lvl2pPr>
            <a:lvl3pPr marL="817563" indent="-2571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charset="2"/>
              <a:buChar char=""/>
              <a:defRPr sz="2400">
                <a:solidFill>
                  <a:schemeClr val="tx2"/>
                </a:solidFill>
                <a:latin typeface="+mn-lt"/>
                <a:ea typeface="+mn-ea"/>
              </a:defRPr>
            </a:lvl3pPr>
            <a:lvl4pPr marL="1077913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charset="2"/>
              <a:buChar char="§"/>
              <a:defRPr sz="2400">
                <a:solidFill>
                  <a:srgbClr val="100F2E"/>
                </a:solidFill>
                <a:latin typeface="+mn-lt"/>
                <a:ea typeface="+mn-ea"/>
              </a:defRPr>
            </a:lvl4pPr>
            <a:lvl5pPr marL="1312863" indent="-223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5pPr>
            <a:lvl6pPr marL="17700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6pPr>
            <a:lvl7pPr marL="22272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7pPr>
            <a:lvl8pPr marL="26844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8pPr>
            <a:lvl9pPr marL="31416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9pPr>
          </a:lstStyle>
          <a:p>
            <a:pPr marL="0" indent="0">
              <a:buSzPct val="100000"/>
              <a:buNone/>
            </a:pPr>
            <a:r>
              <a:rPr lang="en-US" sz="2000" b="1" dirty="0" smtClean="0">
                <a:solidFill>
                  <a:srgbClr val="FD930A"/>
                </a:solidFill>
              </a:rPr>
              <a:t>XFEL Pulse Structure</a:t>
            </a:r>
          </a:p>
          <a:p>
            <a:pPr marL="0" lvl="1" indent="0">
              <a:buClr>
                <a:schemeClr val="accent2"/>
              </a:buClr>
              <a:buSzPct val="100000"/>
              <a:buNone/>
            </a:pPr>
            <a:r>
              <a:rPr lang="en-GB" sz="1600" dirty="0" smtClean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charset="0"/>
              </a:rPr>
              <a:t>Single pulse imaging</a:t>
            </a:r>
          </a:p>
          <a:p>
            <a:pPr marL="0" lvl="1" indent="0" algn="ctr">
              <a:buClr>
                <a:schemeClr val="accent2"/>
              </a:buClr>
              <a:buSzPct val="100000"/>
              <a:buNone/>
            </a:pPr>
            <a:r>
              <a:rPr lang="en-GB" sz="1600" dirty="0" smtClean="0">
                <a:solidFill>
                  <a:srgbClr val="000090"/>
                </a:solidFill>
                <a:latin typeface="Arial" charset="0"/>
                <a:ea typeface="ＭＳ Ｐゴシック" charset="0"/>
                <a:sym typeface="Wingdings" charset="0"/>
              </a:rPr>
              <a:t>Recoding 100 fs, readout 220 ns</a:t>
            </a:r>
          </a:p>
          <a:p>
            <a:pPr marL="0" lvl="1" indent="0">
              <a:buClr>
                <a:schemeClr val="accent2"/>
              </a:buClr>
              <a:buSzPct val="100000"/>
              <a:buNone/>
            </a:pPr>
            <a:r>
              <a:rPr lang="en-GB" sz="16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Storage of complete pulse train 2700 images</a:t>
            </a:r>
            <a:endParaRPr lang="en-GB" sz="1600" baseline="30000" dirty="0">
              <a:solidFill>
                <a:srgbClr val="000090"/>
              </a:solidFill>
              <a:latin typeface="Arial" charset="0"/>
              <a:ea typeface="ＭＳ Ｐゴシック" charset="0"/>
              <a:sym typeface="Wingdings" charset="0"/>
            </a:endParaRPr>
          </a:p>
          <a:p>
            <a:pPr marL="0" lvl="1" indent="0" algn="ctr">
              <a:buClr>
                <a:schemeClr val="accent2"/>
              </a:buClr>
              <a:buSzPct val="100000"/>
              <a:buNone/>
            </a:pPr>
            <a:endParaRPr lang="en-GB" sz="1900" dirty="0">
              <a:solidFill>
                <a:schemeClr val="tx1">
                  <a:lumMod val="90000"/>
                  <a:lumOff val="10000"/>
                </a:schemeClr>
              </a:solidFill>
              <a:latin typeface="Arial" charset="0"/>
              <a:ea typeface="ＭＳ Ｐゴシック" charset="0"/>
              <a:sym typeface="Wingdings" charset="0"/>
            </a:endParaRPr>
          </a:p>
          <a:p>
            <a:pPr marL="0" lvl="1" indent="0" algn="ctr">
              <a:buClr>
                <a:schemeClr val="accent2"/>
              </a:buClr>
              <a:buSzPct val="100000"/>
              <a:buNone/>
            </a:pPr>
            <a:endParaRPr lang="en-GB" sz="1600" dirty="0" smtClean="0">
              <a:solidFill>
                <a:schemeClr val="tx1">
                  <a:lumMod val="90000"/>
                  <a:lumOff val="10000"/>
                </a:schemeClr>
              </a:solidFill>
              <a:latin typeface="Arial" charset="0"/>
              <a:ea typeface="ＭＳ Ｐゴシック" charset="0"/>
              <a:sym typeface="Wingdings" charset="0"/>
            </a:endParaRPr>
          </a:p>
        </p:txBody>
      </p:sp>
      <p:sp>
        <p:nvSpPr>
          <p:cNvPr id="8" name="Rectangle 15"/>
          <p:cNvSpPr txBox="1">
            <a:spLocks noChangeAspect="1" noChangeArrowheads="1"/>
          </p:cNvSpPr>
          <p:nvPr/>
        </p:nvSpPr>
        <p:spPr bwMode="auto">
          <a:xfrm>
            <a:off x="5778486" y="1037098"/>
            <a:ext cx="3368842" cy="1905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0" rIns="91440" bIns="45720" numCol="1" anchor="t" anchorCtr="0" compatLnSpc="1">
            <a:prstTxWarp prst="textNoShape">
              <a:avLst/>
            </a:prstTxWarp>
          </a:bodyPr>
          <a:lstStyle>
            <a:lvl1pPr marL="298450" indent="-298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n"/>
              <a:defRPr sz="2400">
                <a:solidFill>
                  <a:schemeClr val="tx2"/>
                </a:solidFill>
                <a:latin typeface="+mn-lt"/>
                <a:ea typeface="+mn-ea"/>
                <a:cs typeface="ＭＳ Ｐゴシック" charset="-128"/>
              </a:defRPr>
            </a:lvl1pPr>
            <a:lvl2pPr marL="558800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400">
                <a:solidFill>
                  <a:schemeClr val="tx2"/>
                </a:solidFill>
                <a:latin typeface="+mn-lt"/>
                <a:ea typeface="+mn-ea"/>
              </a:defRPr>
            </a:lvl2pPr>
            <a:lvl3pPr marL="817563" indent="-2571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charset="2"/>
              <a:buChar char=""/>
              <a:defRPr sz="2400">
                <a:solidFill>
                  <a:schemeClr val="tx2"/>
                </a:solidFill>
                <a:latin typeface="+mn-lt"/>
                <a:ea typeface="+mn-ea"/>
              </a:defRPr>
            </a:lvl3pPr>
            <a:lvl4pPr marL="1077913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charset="2"/>
              <a:buChar char="§"/>
              <a:defRPr sz="2400">
                <a:solidFill>
                  <a:srgbClr val="100F2E"/>
                </a:solidFill>
                <a:latin typeface="+mn-lt"/>
                <a:ea typeface="+mn-ea"/>
              </a:defRPr>
            </a:lvl4pPr>
            <a:lvl5pPr marL="1312863" indent="-223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5pPr>
            <a:lvl6pPr marL="17700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6pPr>
            <a:lvl7pPr marL="22272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7pPr>
            <a:lvl8pPr marL="26844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8pPr>
            <a:lvl9pPr marL="31416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buSzPct val="100000"/>
              <a:buNone/>
            </a:pPr>
            <a:r>
              <a:rPr lang="en-US" sz="2000" b="1" dirty="0" smtClean="0">
                <a:solidFill>
                  <a:srgbClr val="FD930A"/>
                </a:solidFill>
              </a:rPr>
              <a:t>Angular Resolution</a:t>
            </a:r>
          </a:p>
          <a:p>
            <a:pPr marL="0" lvl="1" indent="0">
              <a:buClr>
                <a:schemeClr val="accent2"/>
              </a:buClr>
              <a:buSzPct val="100000"/>
              <a:buNone/>
            </a:pPr>
            <a:r>
              <a:rPr lang="en-GB" sz="16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7 mrad for FDE experiments</a:t>
            </a:r>
          </a:p>
          <a:p>
            <a:pPr marL="0" lvl="1" indent="0" algn="ctr">
              <a:buClr>
                <a:schemeClr val="accent2"/>
              </a:buClr>
              <a:buSzPct val="100000"/>
              <a:buNone/>
            </a:pPr>
            <a:r>
              <a:rPr lang="en-GB" sz="1600" dirty="0" smtClean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charset="0"/>
              </a:rPr>
              <a:t>4 μrad for XPCS</a:t>
            </a:r>
          </a:p>
          <a:p>
            <a:pPr marL="0" lvl="1" indent="0" algn="ctr">
              <a:buClr>
                <a:schemeClr val="accent2"/>
              </a:buClr>
              <a:buSzPct val="100000"/>
              <a:buNone/>
            </a:pPr>
            <a:r>
              <a:rPr lang="en-GB" sz="1600" dirty="0">
                <a:solidFill>
                  <a:srgbClr val="000090"/>
                </a:solidFill>
                <a:latin typeface="Arial" charset="0"/>
                <a:ea typeface="ＭＳ Ｐゴシック" charset="0"/>
                <a:sym typeface="Wingdings" charset="0"/>
              </a:rPr>
              <a:t>(worst case at 10 cm distance</a:t>
            </a:r>
            <a:r>
              <a:rPr lang="en-GB" sz="1600" dirty="0" smtClean="0">
                <a:solidFill>
                  <a:srgbClr val="000090"/>
                </a:solidFill>
                <a:latin typeface="Arial" charset="0"/>
                <a:ea typeface="ＭＳ Ｐゴシック" charset="0"/>
                <a:sym typeface="Wingdings" charset="0"/>
              </a:rPr>
              <a:t>)</a:t>
            </a:r>
          </a:p>
          <a:p>
            <a:pPr marL="0" lvl="1" indent="0" algn="ctr">
              <a:buClr>
                <a:schemeClr val="accent2"/>
              </a:buClr>
              <a:buSzPct val="100000"/>
              <a:buNone/>
            </a:pPr>
            <a:r>
              <a:rPr lang="en-GB" sz="1600" dirty="0" smtClean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charset="0"/>
              </a:rPr>
              <a:t>Pixel size: 700 μm to 16 </a:t>
            </a:r>
            <a:r>
              <a:rPr lang="en-GB" sz="1600" dirty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charset="0"/>
              </a:rPr>
              <a:t>μ</a:t>
            </a:r>
            <a:r>
              <a:rPr lang="en-GB" sz="1600" dirty="0" smtClean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charset="0"/>
              </a:rPr>
              <a:t>m</a:t>
            </a:r>
          </a:p>
          <a:p>
            <a:pPr marL="0" lvl="1" indent="0" algn="ctr">
              <a:buClr>
                <a:schemeClr val="accent2"/>
              </a:buClr>
              <a:buSzPct val="100000"/>
              <a:buNone/>
            </a:pPr>
            <a:r>
              <a:rPr lang="en-GB" sz="1600" dirty="0" smtClean="0">
                <a:solidFill>
                  <a:srgbClr val="000090"/>
                </a:solidFill>
                <a:latin typeface="Arial" charset="0"/>
                <a:ea typeface="ＭＳ Ｐゴシック" charset="0"/>
                <a:sym typeface="Wingdings" charset="0"/>
              </a:rPr>
              <a:t>(XPCS at 4 m distance)</a:t>
            </a:r>
          </a:p>
        </p:txBody>
      </p:sp>
      <p:sp>
        <p:nvSpPr>
          <p:cNvPr id="15" name="Rectangle 15"/>
          <p:cNvSpPr txBox="1">
            <a:spLocks noChangeAspect="1" noChangeArrowheads="1"/>
          </p:cNvSpPr>
          <p:nvPr/>
        </p:nvSpPr>
        <p:spPr bwMode="auto">
          <a:xfrm>
            <a:off x="2941057" y="4506740"/>
            <a:ext cx="3048000" cy="1896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0" rIns="91440" bIns="45720" numCol="1" anchor="t" anchorCtr="0" compatLnSpc="1">
            <a:prstTxWarp prst="textNoShape">
              <a:avLst/>
            </a:prstTxWarp>
          </a:bodyPr>
          <a:lstStyle>
            <a:lvl1pPr marL="298450" indent="-298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n"/>
              <a:defRPr sz="2400">
                <a:solidFill>
                  <a:schemeClr val="tx2"/>
                </a:solidFill>
                <a:latin typeface="+mn-lt"/>
                <a:ea typeface="+mn-ea"/>
                <a:cs typeface="ＭＳ Ｐゴシック" charset="-128"/>
              </a:defRPr>
            </a:lvl1pPr>
            <a:lvl2pPr marL="558800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400">
                <a:solidFill>
                  <a:schemeClr val="tx2"/>
                </a:solidFill>
                <a:latin typeface="+mn-lt"/>
                <a:ea typeface="+mn-ea"/>
              </a:defRPr>
            </a:lvl2pPr>
            <a:lvl3pPr marL="817563" indent="-2571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charset="2"/>
              <a:buChar char=""/>
              <a:defRPr sz="2400">
                <a:solidFill>
                  <a:schemeClr val="tx2"/>
                </a:solidFill>
                <a:latin typeface="+mn-lt"/>
                <a:ea typeface="+mn-ea"/>
              </a:defRPr>
            </a:lvl3pPr>
            <a:lvl4pPr marL="1077913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charset="2"/>
              <a:buChar char="§"/>
              <a:defRPr sz="2400">
                <a:solidFill>
                  <a:srgbClr val="100F2E"/>
                </a:solidFill>
                <a:latin typeface="+mn-lt"/>
                <a:ea typeface="+mn-ea"/>
              </a:defRPr>
            </a:lvl4pPr>
            <a:lvl5pPr marL="1312863" indent="-223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5pPr>
            <a:lvl6pPr marL="17700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6pPr>
            <a:lvl7pPr marL="22272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7pPr>
            <a:lvl8pPr marL="26844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8pPr>
            <a:lvl9pPr marL="31416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buSzPct val="100000"/>
              <a:buNone/>
            </a:pPr>
            <a:r>
              <a:rPr lang="en-US" sz="2000" b="1" dirty="0" smtClean="0">
                <a:solidFill>
                  <a:srgbClr val="FD930A"/>
                </a:solidFill>
              </a:rPr>
              <a:t>Radiation Hardness</a:t>
            </a:r>
          </a:p>
          <a:p>
            <a:pPr marL="0" lvl="1" indent="0">
              <a:buClr>
                <a:schemeClr val="accent2"/>
              </a:buClr>
              <a:buSzPct val="100000"/>
              <a:buNone/>
            </a:pPr>
            <a:r>
              <a:rPr lang="en-GB" sz="16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charset="0"/>
                <a:ea typeface="ＭＳ Ｐゴシック" charset="0"/>
                <a:sym typeface="Wingdings" charset="0"/>
              </a:rPr>
              <a:t>Integrated energy dose over 3 years of operation</a:t>
            </a:r>
          </a:p>
          <a:p>
            <a:pPr marL="0" lvl="1" indent="0" algn="ctr">
              <a:buClr>
                <a:schemeClr val="accent2"/>
              </a:buClr>
              <a:buSzPct val="100000"/>
              <a:buNone/>
            </a:pPr>
            <a:r>
              <a:rPr lang="en-GB" sz="1800" dirty="0" smtClean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charset="0"/>
              </a:rPr>
              <a:t>1 MGy – 1 GGy</a:t>
            </a:r>
          </a:p>
          <a:p>
            <a:pPr marL="0" lvl="1" indent="0" algn="ctr">
              <a:buClr>
                <a:schemeClr val="accent2"/>
              </a:buClr>
              <a:buSzPct val="100000"/>
              <a:buNone/>
            </a:pPr>
            <a:r>
              <a:rPr lang="en-GB" sz="1600" dirty="0" smtClean="0">
                <a:solidFill>
                  <a:srgbClr val="000090"/>
                </a:solidFill>
                <a:latin typeface="Arial" charset="0"/>
                <a:ea typeface="ＭＳ Ｐゴシック" charset="0"/>
                <a:sym typeface="Wingdings" charset="0"/>
              </a:rPr>
              <a:t>Damage effects depend on energy range!</a:t>
            </a:r>
          </a:p>
          <a:p>
            <a:pPr marL="0" lvl="1" indent="0" algn="ctr">
              <a:buClr>
                <a:schemeClr val="accent2"/>
              </a:buClr>
              <a:buSzPct val="100000"/>
              <a:buNone/>
            </a:pPr>
            <a:r>
              <a:rPr lang="en-GB" sz="1200" dirty="0" smtClean="0">
                <a:solidFill>
                  <a:srgbClr val="000090"/>
                </a:solidFill>
                <a:latin typeface="Arial" charset="0"/>
                <a:ea typeface="ＭＳ Ｐゴシック" charset="0"/>
                <a:sym typeface="Wingdings" charset="0"/>
              </a:rPr>
              <a:t>Graafsma, JINST 4 (2009) pp. 2011</a:t>
            </a:r>
          </a:p>
          <a:p>
            <a:pPr marL="0" lvl="1" indent="0" algn="ctr">
              <a:buClr>
                <a:schemeClr val="accent2"/>
              </a:buClr>
              <a:buSzPct val="100000"/>
              <a:buNone/>
            </a:pPr>
            <a:endParaRPr lang="en-GB" sz="1600" dirty="0" smtClean="0">
              <a:solidFill>
                <a:schemeClr val="tx1">
                  <a:lumMod val="90000"/>
                  <a:lumOff val="10000"/>
                </a:schemeClr>
              </a:solidFill>
              <a:latin typeface="Arial" charset="0"/>
              <a:ea typeface="ＭＳ Ｐゴシック" charset="0"/>
              <a:sym typeface="Wingdings" charset="0"/>
            </a:endParaRPr>
          </a:p>
        </p:txBody>
      </p:sp>
      <p:sp>
        <p:nvSpPr>
          <p:cNvPr id="14" name="Rectangle 15"/>
          <p:cNvSpPr txBox="1">
            <a:spLocks noChangeAspect="1" noChangeArrowheads="1"/>
          </p:cNvSpPr>
          <p:nvPr/>
        </p:nvSpPr>
        <p:spPr bwMode="auto">
          <a:xfrm>
            <a:off x="-150381" y="2774119"/>
            <a:ext cx="3489158" cy="1809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0" rIns="91440" bIns="45720" numCol="1" anchor="t" anchorCtr="0" compatLnSpc="1">
            <a:prstTxWarp prst="textNoShape">
              <a:avLst/>
            </a:prstTxWarp>
          </a:bodyPr>
          <a:lstStyle>
            <a:lvl1pPr marL="298450" indent="-298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n"/>
              <a:defRPr sz="2400">
                <a:solidFill>
                  <a:schemeClr val="tx2"/>
                </a:solidFill>
                <a:latin typeface="+mn-lt"/>
                <a:ea typeface="+mn-ea"/>
                <a:cs typeface="ＭＳ Ｐゴシック" charset="-128"/>
              </a:defRPr>
            </a:lvl1pPr>
            <a:lvl2pPr marL="558800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400">
                <a:solidFill>
                  <a:schemeClr val="tx2"/>
                </a:solidFill>
                <a:latin typeface="+mn-lt"/>
                <a:ea typeface="+mn-ea"/>
              </a:defRPr>
            </a:lvl2pPr>
            <a:lvl3pPr marL="817563" indent="-2571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charset="2"/>
              <a:buChar char=""/>
              <a:defRPr sz="2400">
                <a:solidFill>
                  <a:schemeClr val="tx2"/>
                </a:solidFill>
                <a:latin typeface="+mn-lt"/>
                <a:ea typeface="+mn-ea"/>
              </a:defRPr>
            </a:lvl3pPr>
            <a:lvl4pPr marL="1077913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charset="2"/>
              <a:buChar char="§"/>
              <a:defRPr sz="2400">
                <a:solidFill>
                  <a:srgbClr val="100F2E"/>
                </a:solidFill>
                <a:latin typeface="+mn-lt"/>
                <a:ea typeface="+mn-ea"/>
              </a:defRPr>
            </a:lvl4pPr>
            <a:lvl5pPr marL="1312863" indent="-223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5pPr>
            <a:lvl6pPr marL="17700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6pPr>
            <a:lvl7pPr marL="22272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7pPr>
            <a:lvl8pPr marL="26844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8pPr>
            <a:lvl9pPr marL="31416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9pPr>
          </a:lstStyle>
          <a:p>
            <a:pPr marL="0" lvl="1" indent="0">
              <a:buClr>
                <a:schemeClr val="accent2"/>
              </a:buClr>
              <a:buSzPct val="100000"/>
              <a:buNone/>
            </a:pPr>
            <a:r>
              <a:rPr lang="en-US" sz="2000" b="1" dirty="0" smtClean="0">
                <a:solidFill>
                  <a:srgbClr val="FD930A"/>
                </a:solidFill>
              </a:rPr>
              <a:t>Dynamic Range</a:t>
            </a:r>
            <a:endParaRPr lang="en-US" sz="2000" b="1" dirty="0">
              <a:solidFill>
                <a:srgbClr val="FD930A"/>
              </a:solidFill>
            </a:endParaRPr>
          </a:p>
          <a:p>
            <a:pPr marL="0" lvl="1" indent="0">
              <a:buClr>
                <a:schemeClr val="accent2"/>
              </a:buClr>
              <a:buSzPct val="100000"/>
              <a:buNone/>
            </a:pPr>
            <a:r>
              <a:rPr lang="en-GB" sz="1600" dirty="0" smtClean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charset="0"/>
              </a:rPr>
              <a:t>Single photon counting</a:t>
            </a:r>
          </a:p>
          <a:p>
            <a:pPr marL="0" lvl="1" indent="0">
              <a:buClr>
                <a:schemeClr val="accent2"/>
              </a:buClr>
              <a:buSzPct val="100000"/>
              <a:buNone/>
            </a:pPr>
            <a:r>
              <a:rPr lang="en-GB" sz="1600" dirty="0" smtClean="0">
                <a:solidFill>
                  <a:srgbClr val="000090"/>
                </a:solidFill>
                <a:latin typeface="Arial" charset="0"/>
                <a:ea typeface="ＭＳ Ｐゴシック" charset="0"/>
                <a:sym typeface="Wingdings" charset="0"/>
              </a:rPr>
              <a:t>(high q/single particle scattering)</a:t>
            </a:r>
          </a:p>
          <a:p>
            <a:pPr marL="0" lvl="1" indent="0">
              <a:buClr>
                <a:schemeClr val="accent2"/>
              </a:buClr>
              <a:buSzPct val="100000"/>
              <a:buNone/>
            </a:pPr>
            <a:r>
              <a:rPr lang="en-GB" sz="1600" dirty="0" smtClean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charset="0"/>
              </a:rPr>
              <a:t>Integration of up to 10</a:t>
            </a:r>
            <a:r>
              <a:rPr lang="en-GB" sz="1600" baseline="30000" dirty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charset="0"/>
              </a:rPr>
              <a:t>5</a:t>
            </a:r>
            <a:r>
              <a:rPr lang="en-GB" sz="1600" dirty="0" smtClean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charset="0"/>
              </a:rPr>
              <a:t> </a:t>
            </a:r>
            <a:r>
              <a:rPr lang="en-GB" sz="1600" dirty="0" err="1" smtClean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charset="0"/>
              </a:rPr>
              <a:t>ph</a:t>
            </a:r>
            <a:r>
              <a:rPr lang="en-GB" sz="1600" dirty="0" smtClean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charset="0"/>
              </a:rPr>
              <a:t>/pixel/pulse and more …</a:t>
            </a:r>
          </a:p>
        </p:txBody>
      </p:sp>
      <p:sp>
        <p:nvSpPr>
          <p:cNvPr id="16" name="Rectangle 15"/>
          <p:cNvSpPr txBox="1">
            <a:spLocks noChangeAspect="1" noChangeArrowheads="1"/>
          </p:cNvSpPr>
          <p:nvPr/>
        </p:nvSpPr>
        <p:spPr bwMode="auto">
          <a:xfrm>
            <a:off x="-150381" y="4563760"/>
            <a:ext cx="3489158" cy="18367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0" rIns="91440" bIns="45720" numCol="1" anchor="t" anchorCtr="0" compatLnSpc="1">
            <a:prstTxWarp prst="textNoShape">
              <a:avLst/>
            </a:prstTxWarp>
          </a:bodyPr>
          <a:lstStyle>
            <a:lvl1pPr marL="298450" indent="-298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n"/>
              <a:defRPr sz="2400">
                <a:solidFill>
                  <a:schemeClr val="tx2"/>
                </a:solidFill>
                <a:latin typeface="+mn-lt"/>
                <a:ea typeface="+mn-ea"/>
                <a:cs typeface="ＭＳ Ｐゴシック" charset="-128"/>
              </a:defRPr>
            </a:lvl1pPr>
            <a:lvl2pPr marL="558800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400">
                <a:solidFill>
                  <a:schemeClr val="tx2"/>
                </a:solidFill>
                <a:latin typeface="+mn-lt"/>
                <a:ea typeface="+mn-ea"/>
              </a:defRPr>
            </a:lvl2pPr>
            <a:lvl3pPr marL="817563" indent="-2571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charset="2"/>
              <a:buChar char=""/>
              <a:defRPr sz="2400">
                <a:solidFill>
                  <a:schemeClr val="tx2"/>
                </a:solidFill>
                <a:latin typeface="+mn-lt"/>
                <a:ea typeface="+mn-ea"/>
              </a:defRPr>
            </a:lvl3pPr>
            <a:lvl4pPr marL="1077913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charset="2"/>
              <a:buChar char="§"/>
              <a:defRPr sz="2400">
                <a:solidFill>
                  <a:srgbClr val="100F2E"/>
                </a:solidFill>
                <a:latin typeface="+mn-lt"/>
                <a:ea typeface="+mn-ea"/>
              </a:defRPr>
            </a:lvl4pPr>
            <a:lvl5pPr marL="1312863" indent="-223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5pPr>
            <a:lvl6pPr marL="17700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6pPr>
            <a:lvl7pPr marL="22272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7pPr>
            <a:lvl8pPr marL="26844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8pPr>
            <a:lvl9pPr marL="31416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9pPr>
          </a:lstStyle>
          <a:p>
            <a:pPr marL="0" lvl="1" indent="0">
              <a:buClr>
                <a:schemeClr val="accent2"/>
              </a:buClr>
              <a:buSzPct val="100000"/>
              <a:buNone/>
            </a:pPr>
            <a:r>
              <a:rPr lang="en-US" sz="2000" b="1" dirty="0" smtClean="0">
                <a:solidFill>
                  <a:srgbClr val="FD930A"/>
                </a:solidFill>
              </a:rPr>
              <a:t>Sensitive Energy Range</a:t>
            </a:r>
          </a:p>
          <a:p>
            <a:pPr marL="0" lvl="1" indent="0" algn="ctr">
              <a:buClr>
                <a:schemeClr val="accent2"/>
              </a:buClr>
              <a:buSzPct val="100000"/>
              <a:buNone/>
            </a:pPr>
            <a:r>
              <a:rPr lang="en-GB" sz="1600" dirty="0" smtClean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charset="0"/>
              </a:rPr>
              <a:t>0.25 (SQS, SCS) – 25 keV (MID, HED)</a:t>
            </a:r>
            <a:endParaRPr lang="en-GB" sz="1600" dirty="0">
              <a:solidFill>
                <a:srgbClr val="372167"/>
              </a:solidFill>
              <a:latin typeface="Arial" charset="0"/>
              <a:ea typeface="ＭＳ Ｐゴシック" charset="0"/>
              <a:sym typeface="Wingdings" charset="0"/>
            </a:endParaRPr>
          </a:p>
          <a:p>
            <a:pPr marL="0" lvl="1" indent="0">
              <a:buClr>
                <a:schemeClr val="accent2"/>
              </a:buClr>
              <a:buSzPct val="100000"/>
              <a:buNone/>
            </a:pPr>
            <a:r>
              <a:rPr lang="en-GB" sz="1600" dirty="0" smtClean="0">
                <a:solidFill>
                  <a:srgbClr val="000090"/>
                </a:solidFill>
                <a:latin typeface="Arial" charset="0"/>
                <a:ea typeface="ＭＳ Ｐゴシック" charset="0"/>
                <a:sym typeface="Wingdings" charset="0"/>
              </a:rPr>
              <a:t>Ideally with same detector</a:t>
            </a:r>
          </a:p>
          <a:p>
            <a:pPr marL="0" lvl="1" indent="0">
              <a:buClr>
                <a:schemeClr val="accent2"/>
              </a:buClr>
              <a:buSzPct val="100000"/>
              <a:buNone/>
            </a:pPr>
            <a:r>
              <a:rPr lang="en-GB" sz="1600" dirty="0" smtClean="0">
                <a:solidFill>
                  <a:srgbClr val="000090"/>
                </a:solidFill>
                <a:latin typeface="Arial" charset="0"/>
                <a:ea typeface="ＭＳ Ｐゴシック" charset="0"/>
                <a:sym typeface="Wingdings" charset="0"/>
              </a:rPr>
              <a:t>Optimized entrance window for low photon energy</a:t>
            </a:r>
            <a:endParaRPr lang="en-GB" sz="1600" baseline="30000" dirty="0">
              <a:solidFill>
                <a:srgbClr val="000090"/>
              </a:solidFill>
              <a:latin typeface="Arial" charset="0"/>
              <a:ea typeface="ＭＳ Ｐゴシック" charset="0"/>
              <a:sym typeface="Wingdings" charset="0"/>
            </a:endParaRPr>
          </a:p>
          <a:p>
            <a:pPr marL="0" lvl="1" indent="0" algn="ctr">
              <a:buClr>
                <a:schemeClr val="accent2"/>
              </a:buClr>
              <a:buSzPct val="100000"/>
              <a:buNone/>
            </a:pPr>
            <a:endParaRPr lang="en-GB" sz="1900" dirty="0">
              <a:solidFill>
                <a:schemeClr val="tx1">
                  <a:lumMod val="90000"/>
                  <a:lumOff val="10000"/>
                </a:schemeClr>
              </a:solidFill>
              <a:latin typeface="Arial" charset="0"/>
              <a:ea typeface="ＭＳ Ｐゴシック" charset="0"/>
              <a:sym typeface="Wingdings" charset="0"/>
            </a:endParaRPr>
          </a:p>
          <a:p>
            <a:pPr marL="0" lvl="1" indent="0" algn="ctr">
              <a:buClr>
                <a:schemeClr val="accent2"/>
              </a:buClr>
              <a:buSzPct val="100000"/>
              <a:buNone/>
            </a:pPr>
            <a:endParaRPr lang="en-GB" sz="1600" dirty="0" smtClean="0">
              <a:solidFill>
                <a:schemeClr val="tx1">
                  <a:lumMod val="90000"/>
                  <a:lumOff val="10000"/>
                </a:schemeClr>
              </a:solidFill>
              <a:latin typeface="Arial" charset="0"/>
              <a:ea typeface="ＭＳ Ｐゴシック" charset="0"/>
              <a:sym typeface="Wingdings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5775158" y="4731400"/>
            <a:ext cx="3368842" cy="1836761"/>
            <a:chOff x="5775158" y="4731400"/>
            <a:chExt cx="3368842" cy="1836761"/>
          </a:xfrm>
        </p:grpSpPr>
        <p:cxnSp>
          <p:nvCxnSpPr>
            <p:cNvPr id="13" name="Straight Arrow Connector 12"/>
            <p:cNvCxnSpPr/>
            <p:nvPr/>
          </p:nvCxnSpPr>
          <p:spPr bwMode="auto">
            <a:xfrm>
              <a:off x="6871357" y="6373926"/>
              <a:ext cx="401053" cy="0"/>
            </a:xfrm>
            <a:prstGeom prst="straightConnector1">
              <a:avLst/>
            </a:prstGeom>
            <a:noFill/>
            <a:ln w="28575" cap="flat" cmpd="sng" algn="ctr">
              <a:solidFill>
                <a:schemeClr val="folHlink"/>
              </a:solidFill>
              <a:prstDash val="solid"/>
              <a:round/>
              <a:headEnd type="arrow"/>
              <a:tailEnd type="arrow"/>
            </a:ln>
            <a:effectLst/>
          </p:spPr>
        </p:cxnSp>
        <p:sp>
          <p:nvSpPr>
            <p:cNvPr id="18" name="Rectangle 15"/>
            <p:cNvSpPr txBox="1">
              <a:spLocks noChangeAspect="1" noChangeArrowheads="1"/>
            </p:cNvSpPr>
            <p:nvPr/>
          </p:nvSpPr>
          <p:spPr bwMode="auto">
            <a:xfrm>
              <a:off x="5775158" y="4731400"/>
              <a:ext cx="3368842" cy="18367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70000" tIns="0" rIns="91440" bIns="45720" numCol="1" anchor="t" anchorCtr="0" compatLnSpc="1">
              <a:prstTxWarp prst="textNoShape">
                <a:avLst/>
              </a:prstTxWarp>
            </a:bodyPr>
            <a:lstStyle>
              <a:lvl1pPr marL="298450" indent="-29845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80000"/>
                <a:buFont typeface="Wingdings" charset="2"/>
                <a:buChar char="n"/>
                <a:defRPr sz="2400">
                  <a:solidFill>
                    <a:schemeClr val="tx2"/>
                  </a:solidFill>
                  <a:latin typeface="+mn-lt"/>
                  <a:ea typeface="+mn-ea"/>
                  <a:cs typeface="ＭＳ Ｐゴシック" charset="-128"/>
                </a:defRPr>
              </a:lvl1pPr>
              <a:lvl2pPr marL="558800" indent="-258763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Wingdings" charset="2"/>
                <a:buChar char="§"/>
                <a:defRPr sz="2400">
                  <a:solidFill>
                    <a:schemeClr val="tx2"/>
                  </a:solidFill>
                  <a:latin typeface="+mn-lt"/>
                  <a:ea typeface="+mn-ea"/>
                </a:defRPr>
              </a:lvl2pPr>
              <a:lvl3pPr marL="817563" indent="-257175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charset="2"/>
                <a:buChar char=""/>
                <a:defRPr sz="2400">
                  <a:solidFill>
                    <a:schemeClr val="tx2"/>
                  </a:solidFill>
                  <a:latin typeface="+mn-lt"/>
                  <a:ea typeface="+mn-ea"/>
                </a:defRPr>
              </a:lvl3pPr>
              <a:lvl4pPr marL="1077913" indent="-258763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charset="2"/>
                <a:buChar char="§"/>
                <a:defRPr sz="2400">
                  <a:solidFill>
                    <a:srgbClr val="100F2E"/>
                  </a:solidFill>
                  <a:latin typeface="+mn-lt"/>
                  <a:ea typeface="+mn-ea"/>
                </a:defRPr>
              </a:lvl4pPr>
              <a:lvl5pPr marL="1312863" indent="-223838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Char char="»"/>
                <a:defRPr sz="2400">
                  <a:solidFill>
                    <a:srgbClr val="100F2E"/>
                  </a:solidFill>
                  <a:latin typeface="+mn-lt"/>
                  <a:ea typeface="+mn-ea"/>
                </a:defRPr>
              </a:lvl5pPr>
              <a:lvl6pPr marL="1770063" indent="-223838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Char char="»"/>
                <a:defRPr sz="2400">
                  <a:solidFill>
                    <a:srgbClr val="100F2E"/>
                  </a:solidFill>
                  <a:latin typeface="+mn-lt"/>
                  <a:ea typeface="+mn-ea"/>
                </a:defRPr>
              </a:lvl6pPr>
              <a:lvl7pPr marL="2227263" indent="-223838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Char char="»"/>
                <a:defRPr sz="2400">
                  <a:solidFill>
                    <a:srgbClr val="100F2E"/>
                  </a:solidFill>
                  <a:latin typeface="+mn-lt"/>
                  <a:ea typeface="+mn-ea"/>
                </a:defRPr>
              </a:lvl7pPr>
              <a:lvl8pPr marL="2684463" indent="-223838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Char char="»"/>
                <a:defRPr sz="2400">
                  <a:solidFill>
                    <a:srgbClr val="100F2E"/>
                  </a:solidFill>
                  <a:latin typeface="+mn-lt"/>
                  <a:ea typeface="+mn-ea"/>
                </a:defRPr>
              </a:lvl8pPr>
              <a:lvl9pPr marL="3141663" indent="-223838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Char char="»"/>
                <a:defRPr sz="2400">
                  <a:solidFill>
                    <a:srgbClr val="100F2E"/>
                  </a:solidFill>
                  <a:latin typeface="+mn-lt"/>
                  <a:ea typeface="+mn-ea"/>
                </a:defRPr>
              </a:lvl9pPr>
            </a:lstStyle>
            <a:p>
              <a:pPr marL="0" lvl="1" indent="0">
                <a:buClr>
                  <a:schemeClr val="accent2"/>
                </a:buClr>
                <a:buSzPct val="100000"/>
                <a:buNone/>
              </a:pPr>
              <a:r>
                <a:rPr lang="en-US" sz="2000" b="1" dirty="0" smtClean="0">
                  <a:solidFill>
                    <a:srgbClr val="FD930A"/>
                  </a:solidFill>
                </a:rPr>
                <a:t>Main Scientific Applica-</a:t>
              </a:r>
              <a:r>
                <a:rPr lang="en-US" sz="2000" b="1" dirty="0" err="1" smtClean="0">
                  <a:solidFill>
                    <a:srgbClr val="FD930A"/>
                  </a:solidFill>
                </a:rPr>
                <a:t>tions</a:t>
              </a:r>
              <a:endParaRPr lang="en-US" sz="2000" b="1" dirty="0" smtClean="0">
                <a:solidFill>
                  <a:srgbClr val="FD930A"/>
                </a:solidFill>
              </a:endParaRPr>
            </a:p>
            <a:p>
              <a:pPr marL="0" lvl="1" indent="0" algn="ctr">
                <a:buClr>
                  <a:schemeClr val="accent2"/>
                </a:buClr>
                <a:buSzPct val="100000"/>
                <a:buNone/>
              </a:pPr>
              <a:r>
                <a:rPr lang="en-GB" sz="1600" dirty="0" smtClean="0">
                  <a:solidFill>
                    <a:srgbClr val="372167"/>
                  </a:solidFill>
                  <a:latin typeface="Arial" charset="0"/>
                  <a:ea typeface="ＭＳ Ｐゴシック" charset="0"/>
                  <a:sym typeface="Wingdings" charset="0"/>
                </a:rPr>
                <a:t>MID, SCS, FXE, SPB and SQS</a:t>
              </a:r>
            </a:p>
            <a:p>
              <a:pPr marL="0" lvl="1" indent="0">
                <a:buClr>
                  <a:schemeClr val="accent2"/>
                </a:buClr>
                <a:buSzPct val="100000"/>
                <a:buNone/>
              </a:pPr>
              <a:r>
                <a:rPr lang="en-GB" sz="1600" dirty="0" smtClean="0">
                  <a:solidFill>
                    <a:srgbClr val="372167"/>
                  </a:solidFill>
                  <a:latin typeface="Arial" charset="0"/>
                  <a:ea typeface="ＭＳ Ｐゴシック" charset="0"/>
                  <a:sym typeface="Wingdings" charset="0"/>
                </a:rPr>
                <a:t>Match the environmental </a:t>
              </a:r>
              <a:r>
                <a:rPr lang="en-GB" sz="1600" dirty="0" smtClean="0">
                  <a:solidFill>
                    <a:srgbClr val="372167"/>
                  </a:solidFill>
                  <a:latin typeface="Arial" charset="0"/>
                  <a:ea typeface="ＭＳ Ｐゴシック" charset="0"/>
                  <a:sym typeface="Wingdings" charset="0"/>
                </a:rPr>
                <a:t>conditions</a:t>
              </a:r>
              <a:endParaRPr lang="en-GB" sz="1600" dirty="0" smtClean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charset="0"/>
              </a:endParaRPr>
            </a:p>
            <a:p>
              <a:pPr marL="0" lvl="1" indent="0" algn="ctr">
                <a:buClr>
                  <a:schemeClr val="accent2"/>
                </a:buClr>
                <a:buSzPct val="100000"/>
                <a:buNone/>
              </a:pPr>
              <a:r>
                <a:rPr lang="en-GB" sz="1600" dirty="0" smtClean="0">
                  <a:solidFill>
                    <a:srgbClr val="372167"/>
                  </a:solidFill>
                  <a:latin typeface="Arial" charset="0"/>
                  <a:ea typeface="ＭＳ Ｐゴシック" charset="0"/>
                  <a:sym typeface="Wingdings" charset="0"/>
                </a:rPr>
                <a:t>Vacuum          </a:t>
              </a:r>
              <a:r>
                <a:rPr lang="en-GB" sz="1600" dirty="0">
                  <a:solidFill>
                    <a:srgbClr val="372167"/>
                  </a:solidFill>
                  <a:latin typeface="Arial" charset="0"/>
                  <a:ea typeface="ＭＳ Ｐゴシック" charset="0"/>
                  <a:sym typeface="Wingdings" charset="0"/>
                </a:rPr>
                <a:t>A</a:t>
              </a:r>
              <a:r>
                <a:rPr lang="en-GB" sz="1600" dirty="0" smtClean="0">
                  <a:solidFill>
                    <a:srgbClr val="372167"/>
                  </a:solidFill>
                  <a:latin typeface="Arial" charset="0"/>
                  <a:ea typeface="ＭＳ Ｐゴシック" charset="0"/>
                  <a:sym typeface="Wingdings" charset="0"/>
                </a:rPr>
                <a:t>mbient operation</a:t>
              </a:r>
              <a:endParaRPr lang="en-GB" sz="1600" dirty="0">
                <a:solidFill>
                  <a:srgbClr val="372167"/>
                </a:solidFill>
                <a:latin typeface="Arial" charset="0"/>
                <a:ea typeface="ＭＳ Ｐゴシック" charset="0"/>
                <a:sym typeface="Wingdings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5775158" y="2830678"/>
            <a:ext cx="3368842" cy="1818055"/>
            <a:chOff x="5775158" y="2861158"/>
            <a:chExt cx="3368842" cy="1818055"/>
          </a:xfrm>
        </p:grpSpPr>
        <p:cxnSp>
          <p:nvCxnSpPr>
            <p:cNvPr id="10" name="Straight Arrow Connector 9"/>
            <p:cNvCxnSpPr/>
            <p:nvPr/>
          </p:nvCxnSpPr>
          <p:spPr bwMode="auto">
            <a:xfrm>
              <a:off x="6055876" y="4418266"/>
              <a:ext cx="267369" cy="13369"/>
            </a:xfrm>
            <a:prstGeom prst="straightConnector1">
              <a:avLst/>
            </a:prstGeom>
            <a:noFill/>
            <a:ln w="28575" cap="flat" cmpd="sng" algn="ctr">
              <a:solidFill>
                <a:schemeClr val="folHlink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9" name="Rectangle 15"/>
            <p:cNvSpPr txBox="1">
              <a:spLocks noChangeAspect="1" noChangeArrowheads="1"/>
            </p:cNvSpPr>
            <p:nvPr/>
          </p:nvSpPr>
          <p:spPr bwMode="auto">
            <a:xfrm>
              <a:off x="5775158" y="2861158"/>
              <a:ext cx="3368842" cy="1818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70000" tIns="0" rIns="91440" bIns="45720" numCol="1" anchor="t" anchorCtr="0" compatLnSpc="1">
              <a:prstTxWarp prst="textNoShape">
                <a:avLst/>
              </a:prstTxWarp>
            </a:bodyPr>
            <a:lstStyle>
              <a:lvl1pPr marL="298450" indent="-29845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80000"/>
                <a:buFont typeface="Wingdings" charset="2"/>
                <a:buChar char="n"/>
                <a:defRPr sz="2400">
                  <a:solidFill>
                    <a:schemeClr val="tx2"/>
                  </a:solidFill>
                  <a:latin typeface="+mn-lt"/>
                  <a:ea typeface="+mn-ea"/>
                  <a:cs typeface="ＭＳ Ｐゴシック" charset="-128"/>
                </a:defRPr>
              </a:lvl1pPr>
              <a:lvl2pPr marL="558800" indent="-258763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Wingdings" charset="2"/>
                <a:buChar char="§"/>
                <a:defRPr sz="2400">
                  <a:solidFill>
                    <a:schemeClr val="tx2"/>
                  </a:solidFill>
                  <a:latin typeface="+mn-lt"/>
                  <a:ea typeface="+mn-ea"/>
                </a:defRPr>
              </a:lvl2pPr>
              <a:lvl3pPr marL="817563" indent="-257175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charset="2"/>
                <a:buChar char=""/>
                <a:defRPr sz="2400">
                  <a:solidFill>
                    <a:schemeClr val="tx2"/>
                  </a:solidFill>
                  <a:latin typeface="+mn-lt"/>
                  <a:ea typeface="+mn-ea"/>
                </a:defRPr>
              </a:lvl3pPr>
              <a:lvl4pPr marL="1077913" indent="-258763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charset="2"/>
                <a:buChar char="§"/>
                <a:defRPr sz="2400">
                  <a:solidFill>
                    <a:srgbClr val="100F2E"/>
                  </a:solidFill>
                  <a:latin typeface="+mn-lt"/>
                  <a:ea typeface="+mn-ea"/>
                </a:defRPr>
              </a:lvl4pPr>
              <a:lvl5pPr marL="1312863" indent="-223838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Char char="»"/>
                <a:defRPr sz="2400">
                  <a:solidFill>
                    <a:srgbClr val="100F2E"/>
                  </a:solidFill>
                  <a:latin typeface="+mn-lt"/>
                  <a:ea typeface="+mn-ea"/>
                </a:defRPr>
              </a:lvl5pPr>
              <a:lvl6pPr marL="1770063" indent="-223838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Char char="»"/>
                <a:defRPr sz="2400">
                  <a:solidFill>
                    <a:srgbClr val="100F2E"/>
                  </a:solidFill>
                  <a:latin typeface="+mn-lt"/>
                  <a:ea typeface="+mn-ea"/>
                </a:defRPr>
              </a:lvl6pPr>
              <a:lvl7pPr marL="2227263" indent="-223838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Char char="»"/>
                <a:defRPr sz="2400">
                  <a:solidFill>
                    <a:srgbClr val="100F2E"/>
                  </a:solidFill>
                  <a:latin typeface="+mn-lt"/>
                  <a:ea typeface="+mn-ea"/>
                </a:defRPr>
              </a:lvl7pPr>
              <a:lvl8pPr marL="2684463" indent="-223838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Char char="»"/>
                <a:defRPr sz="2400">
                  <a:solidFill>
                    <a:srgbClr val="100F2E"/>
                  </a:solidFill>
                  <a:latin typeface="+mn-lt"/>
                  <a:ea typeface="+mn-ea"/>
                </a:defRPr>
              </a:lvl8pPr>
              <a:lvl9pPr marL="3141663" indent="-223838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Char char="»"/>
                <a:defRPr sz="2400">
                  <a:solidFill>
                    <a:srgbClr val="100F2E"/>
                  </a:solidFill>
                  <a:latin typeface="+mn-lt"/>
                  <a:ea typeface="+mn-ea"/>
                </a:defRPr>
              </a:lvl9pPr>
            </a:lstStyle>
            <a:p>
              <a:pPr marL="0" lvl="1" indent="0" algn="ctr">
                <a:buClr>
                  <a:schemeClr val="accent2"/>
                </a:buClr>
                <a:buSzPct val="100000"/>
                <a:buNone/>
              </a:pPr>
              <a:r>
                <a:rPr lang="en-US" sz="2000" b="1" dirty="0" smtClean="0">
                  <a:solidFill>
                    <a:srgbClr val="FD930A"/>
                  </a:solidFill>
                </a:rPr>
                <a:t>Angular Coverage/</a:t>
              </a:r>
            </a:p>
            <a:p>
              <a:pPr marL="0" lvl="1" indent="0" algn="ctr">
                <a:lnSpc>
                  <a:spcPts val="1620"/>
                </a:lnSpc>
                <a:buClr>
                  <a:schemeClr val="accent2"/>
                </a:buClr>
                <a:buSzPct val="100000"/>
                <a:buNone/>
              </a:pPr>
              <a:r>
                <a:rPr lang="en-US" sz="2000" b="1" dirty="0" smtClean="0">
                  <a:solidFill>
                    <a:srgbClr val="FD930A"/>
                  </a:solidFill>
                </a:rPr>
                <a:t>Sensor Size</a:t>
              </a:r>
            </a:p>
            <a:p>
              <a:pPr marL="0" lvl="1" indent="0">
                <a:buClr>
                  <a:schemeClr val="accent2"/>
                </a:buClr>
                <a:buSzPct val="100000"/>
                <a:buNone/>
              </a:pPr>
              <a:r>
                <a:rPr lang="en-GB" sz="1600" dirty="0" smtClean="0">
                  <a:solidFill>
                    <a:srgbClr val="000090"/>
                  </a:solidFill>
                  <a:latin typeface="Arial" charset="0"/>
                  <a:ea typeface="ＭＳ Ｐゴシック" charset="0"/>
                  <a:sym typeface="Wingdings" charset="0"/>
                </a:rPr>
                <a:t>Diffraction experiments require resolution of 0.1 nm</a:t>
              </a:r>
            </a:p>
            <a:p>
              <a:pPr marL="0" lvl="1" indent="0">
                <a:buClr>
                  <a:schemeClr val="accent2"/>
                </a:buClr>
                <a:buSzPct val="100000"/>
                <a:buNone/>
              </a:pPr>
              <a:r>
                <a:rPr lang="en-GB" sz="1600" dirty="0" smtClean="0">
                  <a:solidFill>
                    <a:schemeClr val="tx1">
                      <a:lumMod val="90000"/>
                      <a:lumOff val="10000"/>
                    </a:schemeClr>
                  </a:solidFill>
                  <a:latin typeface="Arial" charset="0"/>
                  <a:ea typeface="ＭＳ Ｐゴシック" charset="0"/>
                  <a:sym typeface="Wingdings" charset="0"/>
                </a:rPr>
                <a:t>Scattering angles of 60° (120°)</a:t>
              </a:r>
            </a:p>
            <a:p>
              <a:pPr marL="0" lvl="1" indent="0">
                <a:buClr>
                  <a:schemeClr val="accent2"/>
                </a:buClr>
                <a:buSzPct val="100000"/>
                <a:buNone/>
              </a:pPr>
              <a:r>
                <a:rPr lang="en-GB" sz="1600" dirty="0" smtClean="0">
                  <a:solidFill>
                    <a:srgbClr val="000090"/>
                  </a:solidFill>
                  <a:latin typeface="Arial" charset="0"/>
                  <a:ea typeface="ＭＳ Ｐゴシック" charset="0"/>
                  <a:sym typeface="Wingdings" charset="0"/>
                </a:rPr>
                <a:t>     </a:t>
              </a:r>
              <a:r>
                <a:rPr lang="en-GB" sz="1600" dirty="0">
                  <a:solidFill>
                    <a:srgbClr val="000090"/>
                  </a:solidFill>
                  <a:latin typeface="Arial" charset="0"/>
                  <a:ea typeface="ＭＳ Ｐゴシック" charset="0"/>
                  <a:sym typeface="Wingdings" charset="0"/>
                </a:rPr>
                <a:t> </a:t>
              </a:r>
              <a:r>
                <a:rPr lang="en-GB" sz="1600" dirty="0" smtClean="0">
                  <a:solidFill>
                    <a:srgbClr val="000090"/>
                  </a:solidFill>
                  <a:latin typeface="Arial" charset="0"/>
                  <a:ea typeface="ＭＳ Ｐゴシック" charset="0"/>
                  <a:sym typeface="Wingdings" charset="0"/>
                </a:rPr>
                <a:t>Multiple detector segments</a:t>
              </a:r>
              <a:endParaRPr lang="en-GB" sz="1600" dirty="0" smtClean="0">
                <a:solidFill>
                  <a:srgbClr val="FF0000"/>
                </a:solidFill>
                <a:latin typeface="Arial" charset="0"/>
                <a:ea typeface="ＭＳ Ｐゴシック" charset="0"/>
                <a:sym typeface="Wingdings" charset="0"/>
              </a:endParaRPr>
            </a:p>
          </p:txBody>
        </p:sp>
      </p:grpSp>
      <p:pic>
        <p:nvPicPr>
          <p:cNvPr id="3" name="Picture 2" descr="wollmilchsau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4746" y="2109199"/>
            <a:ext cx="3258493" cy="2439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6061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5" grpId="0"/>
      <p:bldP spid="14" grpId="0"/>
      <p:bldP spid="16" grpId="0"/>
    </p:bldLst>
  </p:timing>
</p:sld>
</file>

<file path=ppt/theme/theme1.xml><?xml version="1.0" encoding="utf-8"?>
<a:theme xmlns:a="http://schemas.openxmlformats.org/drawingml/2006/main" name="DESY European XFEL">
  <a:themeElements>
    <a:clrScheme name="DESY European XFEL 1">
      <a:dk1>
        <a:srgbClr val="261748"/>
      </a:dk1>
      <a:lt1>
        <a:srgbClr val="FFFFFF"/>
      </a:lt1>
      <a:dk2>
        <a:srgbClr val="000000"/>
      </a:dk2>
      <a:lt2>
        <a:srgbClr val="E0E0E0"/>
      </a:lt2>
      <a:accent1>
        <a:srgbClr val="261748"/>
      </a:accent1>
      <a:accent2>
        <a:srgbClr val="FD930A"/>
      </a:accent2>
      <a:accent3>
        <a:srgbClr val="FFFFFF"/>
      </a:accent3>
      <a:accent4>
        <a:srgbClr val="1F123C"/>
      </a:accent4>
      <a:accent5>
        <a:srgbClr val="ACABB1"/>
      </a:accent5>
      <a:accent6>
        <a:srgbClr val="E58508"/>
      </a:accent6>
      <a:hlink>
        <a:srgbClr val="261748"/>
      </a:hlink>
      <a:folHlink>
        <a:srgbClr val="FD930A"/>
      </a:folHlink>
    </a:clrScheme>
    <a:fontScheme name="DESY European XFEL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chemeClr val="folHlink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8B323"/>
          </a:buClr>
          <a:buSzTx/>
          <a:buFont typeface="Wingdings" pitchFamily="2" charset="2"/>
          <a:buChar char="n"/>
          <a:tabLst/>
          <a:defRPr kumimoji="0" lang="de-DE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8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chemeClr val="folHlink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8B323"/>
          </a:buClr>
          <a:buSzTx/>
          <a:buFont typeface="Wingdings" pitchFamily="2" charset="2"/>
          <a:buChar char="n"/>
          <a:tabLst/>
          <a:defRPr kumimoji="0" lang="de-DE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8" charset="-128"/>
          </a:defRPr>
        </a:defPPr>
      </a:lstStyle>
    </a:lnDef>
  </a:objectDefaults>
  <a:extraClrSchemeLst>
    <a:extraClrScheme>
      <a:clrScheme name="DESY European XFEL 1">
        <a:dk1>
          <a:srgbClr val="261748"/>
        </a:dk1>
        <a:lt1>
          <a:srgbClr val="FFFFFF"/>
        </a:lt1>
        <a:dk2>
          <a:srgbClr val="000000"/>
        </a:dk2>
        <a:lt2>
          <a:srgbClr val="E0E0E0"/>
        </a:lt2>
        <a:accent1>
          <a:srgbClr val="261748"/>
        </a:accent1>
        <a:accent2>
          <a:srgbClr val="FD930A"/>
        </a:accent2>
        <a:accent3>
          <a:srgbClr val="FFFFFF"/>
        </a:accent3>
        <a:accent4>
          <a:srgbClr val="1F123C"/>
        </a:accent4>
        <a:accent5>
          <a:srgbClr val="ACABB1"/>
        </a:accent5>
        <a:accent6>
          <a:srgbClr val="E58508"/>
        </a:accent6>
        <a:hlink>
          <a:srgbClr val="261748"/>
        </a:hlink>
        <a:folHlink>
          <a:srgbClr val="FD930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261748"/>
      </a:dk1>
      <a:lt1>
        <a:srgbClr val="FFFFFF"/>
      </a:lt1>
      <a:dk2>
        <a:srgbClr val="000000"/>
      </a:dk2>
      <a:lt2>
        <a:srgbClr val="E0E0E0"/>
      </a:lt2>
      <a:accent1>
        <a:srgbClr val="261748"/>
      </a:accent1>
      <a:accent2>
        <a:srgbClr val="FD930A"/>
      </a:accent2>
      <a:accent3>
        <a:srgbClr val="FFFFFF"/>
      </a:accent3>
      <a:accent4>
        <a:srgbClr val="1F123C"/>
      </a:accent4>
      <a:accent5>
        <a:srgbClr val="ACABB1"/>
      </a:accent5>
      <a:accent6>
        <a:srgbClr val="E58508"/>
      </a:accent6>
      <a:hlink>
        <a:srgbClr val="261748"/>
      </a:hlink>
      <a:folHlink>
        <a:srgbClr val="FD930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38616</TotalTime>
  <Words>6734</Words>
  <Application>Microsoft Office PowerPoint</Application>
  <PresentationFormat>On-screen Show (4:3)</PresentationFormat>
  <Paragraphs>1370</Paragraphs>
  <Slides>82</Slides>
  <Notes>40</Notes>
  <HiddenSlides>33</HiddenSlides>
  <MMClips>0</MMClips>
  <ScaleCrop>false</ScaleCrop>
  <HeadingPairs>
    <vt:vector size="8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82</vt:i4>
      </vt:variant>
    </vt:vector>
  </HeadingPairs>
  <TitlesOfParts>
    <vt:vector size="96" baseType="lpstr">
      <vt:lpstr>Arial Unicode MS</vt:lpstr>
      <vt:lpstr>ＭＳ Ｐゴシック</vt:lpstr>
      <vt:lpstr>Arial</vt:lpstr>
      <vt:lpstr>Arial Narrow Bold</vt:lpstr>
      <vt:lpstr>ArialMT</vt:lpstr>
      <vt:lpstr>Calibri</vt:lpstr>
      <vt:lpstr>Helvetica</vt:lpstr>
      <vt:lpstr>Lucida Grande</vt:lpstr>
      <vt:lpstr>Times New Roman</vt:lpstr>
      <vt:lpstr>Wingdings</vt:lpstr>
      <vt:lpstr>ヒラギノ角ゴ Pro W3</vt:lpstr>
      <vt:lpstr>ヒラギノ角ゴ ProN W3</vt:lpstr>
      <vt:lpstr>DESY European XFEL</vt:lpstr>
      <vt:lpstr>Equation</vt:lpstr>
      <vt:lpstr>Detectors for the European XFEL</vt:lpstr>
      <vt:lpstr>The Science Instruments at XFEL.EU</vt:lpstr>
      <vt:lpstr>European XFEL Time Structure</vt:lpstr>
      <vt:lpstr>SPB/SFX-I: Serial Femtosecond Crystallography</vt:lpstr>
      <vt:lpstr>SPB/SFX-I: Serial Femtosecond Crystallography</vt:lpstr>
      <vt:lpstr>SPB/SFX-I: 2D Single Particle Imaging</vt:lpstr>
      <vt:lpstr>SPB/SFX-I: 2D Single Particle Imaging</vt:lpstr>
      <vt:lpstr>Detector Geometry Requirements</vt:lpstr>
      <vt:lpstr>2D Imaging Detector Requirements</vt:lpstr>
      <vt:lpstr>PowerPoint Presentation</vt:lpstr>
      <vt:lpstr>PowerPoint Presentation</vt:lpstr>
      <vt:lpstr>What Do You Need to Build a Sensor Module?</vt:lpstr>
      <vt:lpstr>Charge Transport in Silicon</vt:lpstr>
      <vt:lpstr>Charge Transport in Silicon</vt:lpstr>
      <vt:lpstr>Charge Collection Time</vt:lpstr>
      <vt:lpstr>Charge Transport in Silicon</vt:lpstr>
      <vt:lpstr>Charge Transport in Silicon – Plasma Regime</vt:lpstr>
      <vt:lpstr>Charge Transport in Silicon – Plasma Regime</vt:lpstr>
      <vt:lpstr>Charge Transport in Silicon – Plasma Regime</vt:lpstr>
      <vt:lpstr>European XFEL Time Structure</vt:lpstr>
      <vt:lpstr>Dynamic Range</vt:lpstr>
      <vt:lpstr>The Dynamic Range</vt:lpstr>
      <vt:lpstr>The Dynamic Range</vt:lpstr>
      <vt:lpstr>The Dynamic Range</vt:lpstr>
      <vt:lpstr>Detectors for Day One Operation at XFEL.EU</vt:lpstr>
      <vt:lpstr>Detectors for Day One Operation at XFEL.EU</vt:lpstr>
      <vt:lpstr>Detectors for Day One Operation at XFEL.EU</vt:lpstr>
      <vt:lpstr>AGIPD – Gain Switching Concept</vt:lpstr>
      <vt:lpstr>Large Pixel Detector – Pixel Cell and ASIC</vt:lpstr>
      <vt:lpstr>Standard DePFET without Signal Compression</vt:lpstr>
      <vt:lpstr>DSSC DePFET with Signal Compression</vt:lpstr>
      <vt:lpstr>DSSC DePFET with Signal Compression</vt:lpstr>
      <vt:lpstr>LPD – Detector Systems</vt:lpstr>
      <vt:lpstr>LPD – Detector Systems</vt:lpstr>
      <vt:lpstr>PowerPoint Presentation</vt:lpstr>
      <vt:lpstr>Large Pixel Detector – Performance</vt:lpstr>
      <vt:lpstr>Large Pixel Detector – Performance</vt:lpstr>
      <vt:lpstr>Large Pixel Detector – Performance</vt:lpstr>
      <vt:lpstr>Image Corrections – Example AGIPD </vt:lpstr>
      <vt:lpstr>LPD – 1 Mpx Detector Power Dissipation</vt:lpstr>
      <vt:lpstr>Expected Data Rates</vt:lpstr>
      <vt:lpstr>Data Flow and Scientific Data Products</vt:lpstr>
      <vt:lpstr>Detectors for the European XFEL</vt:lpstr>
      <vt:lpstr>Thank you for your attention!</vt:lpstr>
      <vt:lpstr>Detector Group at the European XFEL</vt:lpstr>
      <vt:lpstr>SQS: Resonant Inelastic X-Ray Scattering</vt:lpstr>
      <vt:lpstr>SQS: Soft X-ray Single Shot Spectrometer</vt:lpstr>
      <vt:lpstr>SQS: Soft X-ray Single Shot Spectrometer</vt:lpstr>
      <vt:lpstr>SQS: Soft X-ray Single Shot Spectrometer</vt:lpstr>
      <vt:lpstr>MCP Detector with DLD Readout</vt:lpstr>
      <vt:lpstr>Experiments in Photon Science</vt:lpstr>
      <vt:lpstr>PowerPoint Presentation</vt:lpstr>
      <vt:lpstr>PowerPoint Presentation</vt:lpstr>
      <vt:lpstr>MCP + Delay Line Read Out (Surface Concept)</vt:lpstr>
      <vt:lpstr>Laser Testing – Gain</vt:lpstr>
      <vt:lpstr>PowerPoint Presentation</vt:lpstr>
      <vt:lpstr>PowerPoint Presentation</vt:lpstr>
      <vt:lpstr>Radiation Tolerance – Sensor/ASIC</vt:lpstr>
      <vt:lpstr>PowerPoint Presentation</vt:lpstr>
      <vt:lpstr>Facility Overview</vt:lpstr>
      <vt:lpstr>Sensor Technology – CCD and CMOS</vt:lpstr>
      <vt:lpstr>Sensor Technology – CCD and CMOS</vt:lpstr>
      <vt:lpstr>PowerPoint Presentation</vt:lpstr>
      <vt:lpstr>Detectors for Day One Operation at XFEL.EU</vt:lpstr>
      <vt:lpstr>CCD Technology - FastCCD</vt:lpstr>
      <vt:lpstr>PowerPoint Presentation</vt:lpstr>
      <vt:lpstr>PowerPoint Presentation</vt:lpstr>
      <vt:lpstr>PowerPoint Presentation</vt:lpstr>
      <vt:lpstr>PowerPoint Presentation</vt:lpstr>
      <vt:lpstr>Detector Group at the European XFEL</vt:lpstr>
      <vt:lpstr>Mid and Long Term Plans 10 to 15 Years </vt:lpstr>
      <vt:lpstr>PowerPoint Presentation</vt:lpstr>
      <vt:lpstr>PowerPoint Presentation</vt:lpstr>
      <vt:lpstr>PowerPoint Presentation</vt:lpstr>
      <vt:lpstr>PowerPoint Presentation</vt:lpstr>
      <vt:lpstr>SPB/SFX-II: 3D Single particle imaging</vt:lpstr>
      <vt:lpstr>PowerPoint Presentation</vt:lpstr>
      <vt:lpstr>SCS-I: Single Shot X-ray Holography</vt:lpstr>
      <vt:lpstr>SCS-II: Time-resolved resonant diffraction 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WP-X   XFEL Project Progress Report (2-2009)</dc:title>
  <dc:creator>Wichmann, Riko</dc:creator>
  <cp:lastModifiedBy>lapguest</cp:lastModifiedBy>
  <cp:revision>3053</cp:revision>
  <dcterms:modified xsi:type="dcterms:W3CDTF">2015-06-18T06:45:02Z</dcterms:modified>
</cp:coreProperties>
</file>