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video/unknown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16"/>
  </p:notesMasterIdLst>
  <p:sldIdLst>
    <p:sldId id="256" r:id="rId2"/>
    <p:sldId id="274" r:id="rId3"/>
    <p:sldId id="257" r:id="rId4"/>
    <p:sldId id="258" r:id="rId5"/>
    <p:sldId id="282" r:id="rId6"/>
    <p:sldId id="267" r:id="rId7"/>
    <p:sldId id="298" r:id="rId8"/>
    <p:sldId id="269" r:id="rId9"/>
    <p:sldId id="283" r:id="rId10"/>
    <p:sldId id="284" r:id="rId11"/>
    <p:sldId id="281" r:id="rId12"/>
    <p:sldId id="289" r:id="rId13"/>
    <p:sldId id="290" r:id="rId14"/>
    <p:sldId id="278" r:id="rId1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80"/>
    <a:srgbClr val="CC66FF"/>
    <a:srgbClr val="0B97FF"/>
    <a:srgbClr val="0E0266"/>
    <a:srgbClr val="FFFDF7"/>
    <a:srgbClr val="FFEFDE"/>
    <a:srgbClr val="FFC0C0"/>
    <a:srgbClr val="CC99FF"/>
    <a:srgbClr val="9999FF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0" autoAdjust="0"/>
    <p:restoredTop sz="86410" autoAdjust="0"/>
  </p:normalViewPr>
  <p:slideViewPr>
    <p:cSldViewPr>
      <p:cViewPr>
        <p:scale>
          <a:sx n="103" d="100"/>
          <a:sy n="103" d="100"/>
        </p:scale>
        <p:origin x="-336" y="-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51" tIns="48325" rIns="96651" bIns="48325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51" tIns="48325" rIns="96651" bIns="48325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2188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51" tIns="48325" rIns="96651" bIns="4832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51" tIns="48325" rIns="96651" bIns="48325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6651" tIns="48325" rIns="96651" bIns="48325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9A3225BF-2A7C-714F-A5DE-BD5ED71E32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5070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" charset="0"/>
        <a:cs typeface="Arial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B2470EA-C327-AB41-A027-AC4EC8A826E4}" type="slidenum">
              <a:rPr lang="en-US"/>
              <a:pPr>
                <a:defRPr/>
              </a:pPr>
              <a:t>1</a:t>
            </a:fld>
            <a:endParaRPr lang="en-US"/>
          </a:p>
        </p:txBody>
      </p:sp>
      <p:sp>
        <p:nvSpPr>
          <p:cNvPr id="273410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7341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want to first give an overview of Bmad since</a:t>
            </a:r>
            <a:r>
              <a:rPr lang="en-US" baseline="0" dirty="0" smtClean="0"/>
              <a:t> I assume that most of you haven’t used it before.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225BF-2A7C-714F-A5DE-BD5ED71E329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1277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And Baby has grown 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225BF-2A7C-714F-A5DE-BD5ED71E329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554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Other </a:t>
            </a:r>
            <a:r>
              <a:rPr lang="en-US" dirty="0" err="1" smtClean="0"/>
              <a:t>accel</a:t>
            </a:r>
            <a:r>
              <a:rPr lang="en-US" baseline="0" dirty="0" smtClean="0"/>
              <a:t> simulation libraries:</a:t>
            </a:r>
          </a:p>
          <a:p>
            <a:r>
              <a:rPr lang="en-US" baseline="0" dirty="0" smtClean="0"/>
              <a:t>  Merlin (nick walker)</a:t>
            </a:r>
          </a:p>
          <a:p>
            <a:r>
              <a:rPr lang="en-US" baseline="0" dirty="0" smtClean="0"/>
              <a:t>  Accelerator Toolkit (based upon </a:t>
            </a:r>
            <a:r>
              <a:rPr lang="en-US" baseline="0" dirty="0" err="1" smtClean="0"/>
              <a:t>matlab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  PTC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225BF-2A7C-714F-A5DE-BD5ED71E329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9168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225BF-2A7C-714F-A5DE-BD5ED71E329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0866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</a:t>
            </a:r>
            <a:r>
              <a:rPr lang="en-US" baseline="0" dirty="0" smtClean="0"/>
              <a:t> get the plot: Read lattice into Tao.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225BF-2A7C-714F-A5DE-BD5ED71E329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3504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225BF-2A7C-714F-A5DE-BD5ED71E3291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70536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Shows 6 of 11 tracking methods.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A3225BF-2A7C-714F-A5DE-BD5ED71E329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4446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Red 36in Hea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804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5"/>
          <p:cNvSpPr>
            <a:spLocks noChangeShapeType="1"/>
          </p:cNvSpPr>
          <p:nvPr/>
        </p:nvSpPr>
        <p:spPr bwMode="auto">
          <a:xfrm>
            <a:off x="0" y="66294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30670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9600" y="1066800"/>
            <a:ext cx="7772400" cy="1143000"/>
          </a:xfrm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C8"/>
                    </a:gs>
                    <a:gs pos="100000">
                      <a:srgbClr val="B31B1B">
                        <a:alpha val="50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</a:extLst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52800"/>
            <a:ext cx="6400800" cy="22860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>
            <a:lvl1pPr marL="0" indent="0" algn="ctr">
              <a:buFontTx/>
              <a:buNone/>
              <a:defRPr>
                <a:solidFill>
                  <a:srgbClr val="B40022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45261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35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3175" y="6438900"/>
            <a:ext cx="914082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3541713" y="206375"/>
            <a:ext cx="1841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139700"/>
            <a:ext cx="6465887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gradFill rotWithShape="1">
                  <a:gsLst>
                    <a:gs pos="0">
                      <a:srgbClr val="DDDDC8"/>
                    </a:gs>
                    <a:gs pos="100000">
                      <a:srgbClr val="B31B1B"/>
                    </a:gs>
                  </a:gsLst>
                  <a:path path="shape">
                    <a:fillToRect l="50000" t="50000" r="50000" b="50000"/>
                  </a:path>
                </a:gradFill>
              </a14:hiddenFill>
            </a:ext>
            <a:ext uri="{91240B29-F687-4f45-9708-019B960494DF}">
              <a14:hiddenLine xmlns:a14="http://schemas.microsoft.com/office/drawing/2010/main" w="0">
                <a:pattFill prst="pct50">
                  <a:fgClr>
                    <a:schemeClr val="hlink"/>
                  </a:fgClr>
                  <a:bgClr>
                    <a:schemeClr val="hlink"/>
                  </a:bgClr>
                </a:patt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" name="Line 7"/>
          <p:cNvSpPr>
            <a:spLocks noChangeShapeType="1"/>
          </p:cNvSpPr>
          <p:nvPr userDrawn="1"/>
        </p:nvSpPr>
        <p:spPr bwMode="auto">
          <a:xfrm>
            <a:off x="0" y="762000"/>
            <a:ext cx="9140825" cy="0"/>
          </a:xfrm>
          <a:prstGeom prst="line">
            <a:avLst/>
          </a:prstGeom>
          <a:noFill/>
          <a:ln w="38100">
            <a:solidFill>
              <a:srgbClr val="B31B1B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Arial" charset="0"/>
            </a:endParaRPr>
          </a:p>
        </p:txBody>
      </p:sp>
      <p:sp>
        <p:nvSpPr>
          <p:cNvPr id="12" name="Rectangle 4"/>
          <p:cNvSpPr txBox="1">
            <a:spLocks noChangeArrowheads="1"/>
          </p:cNvSpPr>
          <p:nvPr userDrawn="1"/>
        </p:nvSpPr>
        <p:spPr bwMode="auto">
          <a:xfrm>
            <a:off x="152400" y="6459538"/>
            <a:ext cx="1371600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200" i="1" kern="120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sz="1400" dirty="0"/>
              <a:t>David Sagan</a:t>
            </a:r>
          </a:p>
        </p:txBody>
      </p:sp>
      <p:sp>
        <p:nvSpPr>
          <p:cNvPr id="13" name="Rectangle 4"/>
          <p:cNvSpPr txBox="1">
            <a:spLocks noChangeArrowheads="1"/>
          </p:cNvSpPr>
          <p:nvPr userDrawn="1"/>
        </p:nvSpPr>
        <p:spPr bwMode="auto">
          <a:xfrm>
            <a:off x="2057400" y="6459538"/>
            <a:ext cx="1600200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400" i="1" kern="1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May 5, 2015</a:t>
            </a:r>
            <a:endParaRPr lang="en-US" dirty="0"/>
          </a:p>
        </p:txBody>
      </p:sp>
      <p:sp>
        <p:nvSpPr>
          <p:cNvPr id="14" name="Rectangle 5"/>
          <p:cNvSpPr txBox="1">
            <a:spLocks noChangeArrowheads="1"/>
          </p:cNvSpPr>
          <p:nvPr userDrawn="1"/>
        </p:nvSpPr>
        <p:spPr bwMode="auto">
          <a:xfrm>
            <a:off x="4191000" y="6459538"/>
            <a:ext cx="990600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400" i="1" kern="1200" dirty="0" smtClean="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r>
              <a:rPr lang="en-US" dirty="0" smtClean="0"/>
              <a:t>IPAC’15</a:t>
            </a:r>
            <a:endParaRPr lang="en-US" dirty="0"/>
          </a:p>
        </p:txBody>
      </p:sp>
      <p:sp>
        <p:nvSpPr>
          <p:cNvPr id="15" name="Rectangle 6"/>
          <p:cNvSpPr txBox="1">
            <a:spLocks noChangeArrowheads="1"/>
          </p:cNvSpPr>
          <p:nvPr userDrawn="1"/>
        </p:nvSpPr>
        <p:spPr bwMode="auto">
          <a:xfrm>
            <a:off x="8077200" y="6461125"/>
            <a:ext cx="685800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defPPr>
              <a:defRPr lang="en-US"/>
            </a:defPPr>
            <a:lvl1pPr algn="r" rtl="0" fontAlgn="base">
              <a:spcBef>
                <a:spcPct val="0"/>
              </a:spcBef>
              <a:spcAft>
                <a:spcPct val="0"/>
              </a:spcAft>
              <a:defRPr sz="1200" i="1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3600" kern="12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defRPr/>
            </a:pPr>
            <a:fld id="{929DE0FE-262F-764A-A255-1C7917B78A0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7" name="Rectangle 16"/>
          <p:cNvSpPr/>
          <p:nvPr userDrawn="1"/>
        </p:nvSpPr>
        <p:spPr bwMode="auto">
          <a:xfrm>
            <a:off x="5607050" y="6248400"/>
            <a:ext cx="2425700" cy="60960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US" sz="2400">
              <a:ln>
                <a:solidFill>
                  <a:schemeClr val="bg1"/>
                </a:solidFill>
              </a:ln>
              <a:solidFill>
                <a:schemeClr val="bg1"/>
              </a:solidFill>
              <a:cs typeface="Arial" charset="0"/>
            </a:endParaRPr>
          </a:p>
        </p:txBody>
      </p:sp>
      <p:pic>
        <p:nvPicPr>
          <p:cNvPr id="1035" name="Picture 1" descr="LEPP_Logo-large.gi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1500" y="6178550"/>
            <a:ext cx="2286000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5" r:id="rId2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Times New Roman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Times New Roman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Times New Roman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CC0000"/>
          </a:solidFill>
          <a:latin typeface="Times New Roman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charset="0"/>
          <a:ea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charset="0"/>
          <a:ea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charset="0"/>
          <a:ea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Times New Roman" charset="0"/>
          <a:ea typeface="ＭＳ Ｐゴシック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B31B1B"/>
          </a:solidFill>
          <a:latin typeface="+mn-lt"/>
          <a:ea typeface="+mn-ea"/>
          <a:cs typeface="ＭＳ Ｐゴシック" charset="0"/>
        </a:defRPr>
      </a:lvl1pPr>
      <a:lvl2pPr marL="690563" indent="-233363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FF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660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660066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5" Type="http://schemas.openxmlformats.org/officeDocument/2006/relationships/image" Target="../media/image17.png"/><Relationship Id="rId1" Type="http://schemas.microsoft.com/office/2007/relationships/media" Target="../media/media1.gif"/><Relationship Id="rId2" Type="http://schemas.openxmlformats.org/officeDocument/2006/relationships/video" Target="../media/media1.gi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4" Type="http://schemas.openxmlformats.org/officeDocument/2006/relationships/image" Target="../media/image12.jpeg"/><Relationship Id="rId5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990600"/>
            <a:ext cx="7391400" cy="11430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defRPr/>
            </a:pPr>
            <a:r>
              <a:rPr lang="en-US" dirty="0" smtClean="0">
                <a:cs typeface="+mj-cs"/>
              </a:rPr>
              <a:t>Spin Tracking </a:t>
            </a:r>
            <a:r>
              <a:rPr lang="en-US" dirty="0">
                <a:cs typeface="+mj-cs"/>
              </a:rPr>
              <a:t>Using the Bmad Software </a:t>
            </a:r>
            <a:r>
              <a:rPr lang="en-US" dirty="0" smtClean="0">
                <a:cs typeface="+mj-cs"/>
              </a:rPr>
              <a:t>Library</a:t>
            </a:r>
          </a:p>
        </p:txBody>
      </p:sp>
      <p:pic>
        <p:nvPicPr>
          <p:cNvPr id="4098" name="Picture 6" descr="NSF_Log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5334000"/>
            <a:ext cx="1066800" cy="106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7" descr="DOE_Sea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370513"/>
            <a:ext cx="990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8" descr="cesr_cornell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35"/>
          <a:stretch>
            <a:fillRect/>
          </a:stretch>
        </p:blipFill>
        <p:spPr bwMode="auto">
          <a:xfrm>
            <a:off x="3124200" y="3729038"/>
            <a:ext cx="2809875" cy="2767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1371600" y="2247900"/>
            <a:ext cx="6335713" cy="1181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3000" dirty="0">
                <a:solidFill>
                  <a:srgbClr val="B40022"/>
                </a:solidFill>
                <a:cs typeface="Arial" charset="0"/>
              </a:rPr>
              <a:t>David Sagan</a:t>
            </a:r>
          </a:p>
          <a:p>
            <a:pPr algn="ctr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2800" i="1" dirty="0">
                <a:solidFill>
                  <a:srgbClr val="B40022"/>
                </a:solidFill>
                <a:cs typeface="Arial" charset="0"/>
              </a:rPr>
              <a:t>Cornell Laboratory for </a:t>
            </a:r>
          </a:p>
          <a:p>
            <a:pPr algn="ctr">
              <a:lnSpc>
                <a:spcPct val="70000"/>
              </a:lnSpc>
              <a:spcBef>
                <a:spcPct val="20000"/>
              </a:spcBef>
              <a:defRPr/>
            </a:pPr>
            <a:r>
              <a:rPr lang="en-US" sz="2800" i="1" dirty="0">
                <a:solidFill>
                  <a:srgbClr val="B40022"/>
                </a:solidFill>
                <a:cs typeface="Arial" charset="0"/>
              </a:rPr>
              <a:t>Accelerator-Based Sciences and Education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Etienne Forest’s </a:t>
            </a:r>
            <a:r>
              <a:rPr lang="en-US" dirty="0" smtClean="0"/>
              <a:t>FPP/PTC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77060" y="4191000"/>
            <a:ext cx="54102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  <a:tabLst>
                <a:tab pos="455613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Integration with Bmad:</a:t>
            </a:r>
          </a:p>
          <a:p>
            <a:pPr marL="455613" lvl="1" indent="-220663">
              <a:spcAft>
                <a:spcPts val="400"/>
              </a:spcAft>
              <a:buFont typeface="Arial"/>
              <a:buChar char="•"/>
              <a:tabLst>
                <a:tab pos="455613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Interface routines between Bmad and PTC allow tracking of individual </a:t>
            </a:r>
            <a:r>
              <a:rPr lang="en-US" sz="2000" dirty="0" smtClean="0">
                <a:solidFill>
                  <a:srgbClr val="000000"/>
                </a:solidFill>
              </a:rPr>
              <a:t>elements via PTC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455613" lvl="1" indent="-220663">
              <a:spcAft>
                <a:spcPts val="400"/>
              </a:spcAft>
              <a:buFont typeface="Arial"/>
              <a:buChar char="•"/>
              <a:tabLst>
                <a:tab pos="455613" algn="l"/>
              </a:tabLst>
            </a:pPr>
            <a:r>
              <a:rPr lang="en-US" sz="2000" dirty="0" smtClean="0">
                <a:solidFill>
                  <a:srgbClr val="000000"/>
                </a:solidFill>
              </a:rPr>
              <a:t>PTC lattices can be constructed for analysis </a:t>
            </a:r>
          </a:p>
          <a:p>
            <a:pPr>
              <a:spcAft>
                <a:spcPts val="400"/>
              </a:spcAft>
              <a:tabLst>
                <a:tab pos="455613" algn="l"/>
              </a:tabLst>
            </a:pPr>
            <a:endParaRPr lang="en-US" sz="2000" dirty="0" smtClean="0"/>
          </a:p>
        </p:txBody>
      </p:sp>
      <p:pic>
        <p:nvPicPr>
          <p:cNvPr id="21" name="Picture 20" descr="PTC_ORBI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295400"/>
            <a:ext cx="4004717" cy="29718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5791200" y="4514671"/>
            <a:ext cx="3124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/>
              <a:t>Alexander </a:t>
            </a:r>
            <a:r>
              <a:rPr lang="en-US" sz="1800" i="1" dirty="0" err="1" smtClean="0"/>
              <a:t>Molodozhentsev</a:t>
            </a:r>
            <a:endParaRPr lang="en-US" sz="1800" i="1" dirty="0" smtClean="0"/>
          </a:p>
          <a:p>
            <a:r>
              <a:rPr lang="en-US" sz="1800" b="1" dirty="0" smtClean="0"/>
              <a:t>PTC_ORBIT </a:t>
            </a:r>
            <a:r>
              <a:rPr lang="en-US" sz="1800" b="1" dirty="0"/>
              <a:t>combined code </a:t>
            </a:r>
            <a:r>
              <a:rPr lang="en-US" sz="1800" b="1" dirty="0" smtClean="0"/>
              <a:t>KEK </a:t>
            </a:r>
            <a:r>
              <a:rPr lang="en-US" sz="1800" b="1" dirty="0"/>
              <a:t>&amp; SNS common activity </a:t>
            </a:r>
            <a:endParaRPr lang="en-US" sz="1800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914400"/>
            <a:ext cx="4876800" cy="275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  <a:tabLst>
                <a:tab pos="455613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Etienne Forest’s FPP/PTC simulation toolkit:</a:t>
            </a:r>
          </a:p>
          <a:p>
            <a:pPr marL="455613" lvl="1" indent="-220663">
              <a:spcAft>
                <a:spcPts val="400"/>
              </a:spcAft>
              <a:buFont typeface="Arial"/>
              <a:buChar char="•"/>
              <a:tabLst>
                <a:tab pos="455613" algn="l"/>
              </a:tabLst>
            </a:pPr>
            <a:r>
              <a:rPr lang="en-US" sz="2000" dirty="0" smtClean="0"/>
              <a:t>Can construct Taylor series maps to arbitrary order via symplectic Lee integration through elements.</a:t>
            </a:r>
          </a:p>
          <a:p>
            <a:pPr marL="455613" lvl="1" indent="-220663">
              <a:spcAft>
                <a:spcPts val="400"/>
              </a:spcAft>
              <a:buFont typeface="Arial"/>
              <a:buChar char="•"/>
              <a:tabLst>
                <a:tab pos="455613" algn="l"/>
              </a:tabLst>
            </a:pPr>
            <a:r>
              <a:rPr lang="en-US" sz="2000" dirty="0" smtClean="0">
                <a:solidFill>
                  <a:srgbClr val="0000FF"/>
                </a:solidFill>
              </a:rPr>
              <a:t>Can track spin.</a:t>
            </a:r>
          </a:p>
          <a:p>
            <a:pPr marL="455613" lvl="1" indent="-220663">
              <a:spcAft>
                <a:spcPts val="400"/>
              </a:spcAft>
              <a:buFont typeface="Arial"/>
              <a:buChar char="•"/>
              <a:tabLst>
                <a:tab pos="455613" algn="l"/>
              </a:tabLst>
            </a:pPr>
            <a:r>
              <a:rPr lang="en-US" sz="2000" dirty="0" smtClean="0"/>
              <a:t>Can do such things as normal form analysis to extract resonance strengths.</a:t>
            </a:r>
          </a:p>
          <a:p>
            <a:pPr marL="455613" lvl="1" indent="-220663">
              <a:spcAft>
                <a:spcPts val="400"/>
              </a:spcAft>
              <a:buFont typeface="Arial"/>
              <a:buChar char="•"/>
              <a:tabLst>
                <a:tab pos="455613" algn="l"/>
              </a:tabLst>
            </a:pPr>
            <a:r>
              <a:rPr lang="en-US" sz="2000" dirty="0" smtClean="0"/>
              <a:t>[Is </a:t>
            </a:r>
            <a:r>
              <a:rPr lang="en-US" sz="2000" dirty="0" smtClean="0"/>
              <a:t>used </a:t>
            </a:r>
            <a:r>
              <a:rPr lang="en-US" sz="2000" dirty="0" smtClean="0"/>
              <a:t>in MAD-X &amp; PTC_ORBIT]</a:t>
            </a:r>
            <a:endParaRPr lang="en-US" sz="2000" i="1" dirty="0" smtClean="0"/>
          </a:p>
        </p:txBody>
      </p:sp>
    </p:spTree>
    <p:extLst>
      <p:ext uri="{BB962C8B-B14F-4D97-AF65-F5344CB8AC3E}">
        <p14:creationId xmlns:p14="http://schemas.microsoft.com/office/powerpoint/2010/main" val="4215291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52400" y="1676400"/>
            <a:ext cx="8991600" cy="2563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90000"/>
              </a:lnSpc>
              <a:tabLst>
                <a:tab pos="2736850" algn="l"/>
                <a:tab pos="6745288" algn="l"/>
                <a:tab pos="7545388" algn="l"/>
              </a:tabLst>
              <a:defRPr/>
            </a:pPr>
            <a:r>
              <a:rPr lang="en-US" sz="2200" b="1" dirty="0" smtClean="0">
                <a:solidFill>
                  <a:srgbClr val="FF0000"/>
                </a:solidFill>
              </a:rPr>
              <a:t>		Spin	EDM</a:t>
            </a:r>
          </a:p>
          <a:p>
            <a:pPr marL="173038" lvl="1" indent="-173038">
              <a:lnSpc>
                <a:spcPct val="90000"/>
              </a:lnSpc>
              <a:buFont typeface="Arial"/>
              <a:buChar char="•"/>
              <a:tabLst>
                <a:tab pos="2736850" algn="l"/>
                <a:tab pos="6745288" algn="l"/>
                <a:tab pos="7545388" algn="l"/>
              </a:tabLst>
              <a:defRPr/>
            </a:pPr>
            <a:r>
              <a:rPr lang="en-US" sz="2200" b="1" dirty="0" err="1" smtClean="0">
                <a:solidFill>
                  <a:srgbClr val="FF0000"/>
                </a:solidFill>
              </a:rPr>
              <a:t>bmad_standard</a:t>
            </a:r>
            <a:r>
              <a:rPr lang="en-US" sz="2200" b="1" dirty="0">
                <a:solidFill>
                  <a:srgbClr val="0000FF"/>
                </a:solidFill>
              </a:rPr>
              <a:t>	</a:t>
            </a:r>
            <a:r>
              <a:rPr lang="en-US" sz="2200" dirty="0" smtClean="0"/>
              <a:t>Thick formulas, fast </a:t>
            </a:r>
            <a:r>
              <a:rPr lang="en-US" sz="2200" dirty="0" smtClean="0">
                <a:solidFill>
                  <a:srgbClr val="0000FF"/>
                </a:solidFill>
              </a:rPr>
              <a:t>	 </a:t>
            </a:r>
            <a:r>
              <a:rPr lang="en-US" sz="22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sz="2200" b="1" dirty="0">
              <a:solidFill>
                <a:srgbClr val="FF0000"/>
              </a:solidFill>
            </a:endParaRPr>
          </a:p>
          <a:p>
            <a:pPr marL="173038" lvl="1" indent="-173038">
              <a:lnSpc>
                <a:spcPct val="90000"/>
              </a:lnSpc>
              <a:buFont typeface="Arial"/>
              <a:buChar char="•"/>
              <a:tabLst>
                <a:tab pos="2736850" algn="l"/>
                <a:tab pos="6745288" algn="l"/>
                <a:tab pos="7545388" algn="l"/>
              </a:tabLst>
              <a:defRPr/>
            </a:pPr>
            <a:r>
              <a:rPr lang="en-US" sz="2200" b="1" dirty="0" err="1">
                <a:solidFill>
                  <a:srgbClr val="FF0000"/>
                </a:solidFill>
              </a:rPr>
              <a:t>symp_lie_ptc</a:t>
            </a:r>
            <a:r>
              <a:rPr lang="en-US" sz="2200" b="1" dirty="0">
                <a:solidFill>
                  <a:srgbClr val="0000FF"/>
                </a:solidFill>
              </a:rPr>
              <a:t>	</a:t>
            </a:r>
            <a:r>
              <a:rPr lang="en-US" sz="2200" dirty="0"/>
              <a:t>Symplectic </a:t>
            </a:r>
            <a:r>
              <a:rPr lang="en-US" sz="2200" dirty="0" smtClean="0"/>
              <a:t>tracking using PTC</a:t>
            </a:r>
            <a:r>
              <a:rPr lang="en-US" sz="2200" dirty="0" smtClean="0">
                <a:solidFill>
                  <a:srgbClr val="0000FF"/>
                </a:solidFill>
              </a:rPr>
              <a:t>	 </a:t>
            </a:r>
            <a:r>
              <a:rPr lang="en-US" sz="2200" dirty="0" smtClean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	</a:t>
            </a:r>
            <a:r>
              <a:rPr lang="en-US" sz="22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 ✔</a:t>
            </a:r>
            <a:endParaRPr lang="en-US" sz="2200" b="1" dirty="0">
              <a:solidFill>
                <a:srgbClr val="0000FF"/>
              </a:solidFill>
            </a:endParaRPr>
          </a:p>
          <a:p>
            <a:pPr marL="173038" lvl="1" indent="-173038">
              <a:lnSpc>
                <a:spcPct val="90000"/>
              </a:lnSpc>
              <a:buFont typeface="Arial"/>
              <a:buChar char="•"/>
              <a:tabLst>
                <a:tab pos="2736850" algn="l"/>
                <a:tab pos="6745288" algn="l"/>
                <a:tab pos="7545388" algn="l"/>
              </a:tabLst>
              <a:defRPr/>
            </a:pPr>
            <a:r>
              <a:rPr lang="en-US" sz="2200" b="1" dirty="0" err="1">
                <a:solidFill>
                  <a:srgbClr val="FF0000"/>
                </a:solidFill>
              </a:rPr>
              <a:t>runge_kutta</a:t>
            </a:r>
            <a:r>
              <a:rPr lang="en-US" sz="2200" dirty="0">
                <a:solidFill>
                  <a:srgbClr val="0000FF"/>
                </a:solidFill>
              </a:rPr>
              <a:t>	</a:t>
            </a:r>
            <a:r>
              <a:rPr lang="en-US" sz="2200" dirty="0"/>
              <a:t>Track through arbitrary fields</a:t>
            </a:r>
            <a:r>
              <a:rPr lang="en-US" sz="2200" dirty="0">
                <a:solidFill>
                  <a:srgbClr val="0000FF"/>
                </a:solidFill>
              </a:rPr>
              <a:t>	 </a:t>
            </a:r>
            <a:r>
              <a:rPr lang="en-US" sz="2200" dirty="0">
                <a:solidFill>
                  <a:srgbClr val="FF00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	 ✔</a:t>
            </a:r>
            <a:endParaRPr lang="en-US" sz="2200" dirty="0">
              <a:solidFill>
                <a:srgbClr val="0000FF"/>
              </a:solidFill>
            </a:endParaRPr>
          </a:p>
          <a:p>
            <a:pPr marL="173038" lvl="1" indent="-173038">
              <a:lnSpc>
                <a:spcPct val="90000"/>
              </a:lnSpc>
              <a:buFont typeface="Arial"/>
              <a:buChar char="•"/>
              <a:tabLst>
                <a:tab pos="2736850" algn="l"/>
                <a:tab pos="6745288" algn="l"/>
                <a:tab pos="7545388" algn="l"/>
              </a:tabLst>
              <a:defRPr/>
            </a:pPr>
            <a:r>
              <a:rPr lang="en-US" sz="2200" b="1" dirty="0">
                <a:solidFill>
                  <a:srgbClr val="008000"/>
                </a:solidFill>
              </a:rPr>
              <a:t>custom</a:t>
            </a:r>
            <a:r>
              <a:rPr lang="en-US" sz="2200" b="1" dirty="0">
                <a:solidFill>
                  <a:srgbClr val="0000FF"/>
                </a:solidFill>
              </a:rPr>
              <a:t>	</a:t>
            </a:r>
            <a:r>
              <a:rPr lang="en-US" sz="2200" dirty="0"/>
              <a:t>Tracking with custom code</a:t>
            </a:r>
            <a:r>
              <a:rPr lang="en-US" sz="2200" dirty="0">
                <a:solidFill>
                  <a:srgbClr val="0000FF"/>
                </a:solidFill>
              </a:rPr>
              <a:t>	 </a:t>
            </a:r>
            <a:r>
              <a:rPr lang="en-US" sz="2400" b="1" dirty="0">
                <a:solidFill>
                  <a:srgbClr val="008000"/>
                </a:solidFill>
              </a:rPr>
              <a:t>?!</a:t>
            </a:r>
            <a:r>
              <a:rPr lang="en-US" sz="2200" b="1" dirty="0">
                <a:solidFill>
                  <a:srgbClr val="008000"/>
                </a:solidFill>
              </a:rPr>
              <a:t>	 </a:t>
            </a:r>
            <a:r>
              <a:rPr lang="en-US" sz="2400" b="1" dirty="0">
                <a:solidFill>
                  <a:srgbClr val="008000"/>
                </a:solidFill>
              </a:rPr>
              <a:t>?!</a:t>
            </a:r>
          </a:p>
          <a:p>
            <a:pPr marL="173038" lvl="1" indent="-173038">
              <a:lnSpc>
                <a:spcPct val="90000"/>
              </a:lnSpc>
              <a:buFont typeface="Arial"/>
              <a:buChar char="•"/>
              <a:tabLst>
                <a:tab pos="2736850" algn="l"/>
                <a:tab pos="6745288" algn="l"/>
                <a:tab pos="7545388" algn="l"/>
              </a:tabLst>
              <a:defRPr/>
            </a:pPr>
            <a:r>
              <a:rPr lang="en-US" sz="2200" b="1" dirty="0" err="1" smtClean="0"/>
              <a:t>taylor</a:t>
            </a:r>
            <a:r>
              <a:rPr lang="en-US" sz="2200" b="1" dirty="0"/>
              <a:t>	</a:t>
            </a:r>
            <a:r>
              <a:rPr lang="en-US" sz="2200" dirty="0"/>
              <a:t>Taylor </a:t>
            </a:r>
            <a:r>
              <a:rPr lang="en-US" sz="2200" dirty="0" smtClean="0"/>
              <a:t>map (generated via PTC)</a:t>
            </a:r>
            <a:endParaRPr lang="en-US" sz="2200" b="1" dirty="0"/>
          </a:p>
          <a:p>
            <a:pPr marL="173038" lvl="1" indent="-173038">
              <a:lnSpc>
                <a:spcPct val="90000"/>
              </a:lnSpc>
              <a:buFont typeface="Arial"/>
              <a:buChar char="•"/>
              <a:tabLst>
                <a:tab pos="2736850" algn="l"/>
                <a:tab pos="6745288" algn="l"/>
                <a:tab pos="7545388" algn="l"/>
              </a:tabLst>
              <a:defRPr/>
            </a:pPr>
            <a:r>
              <a:rPr lang="en-US" sz="2200" b="1" dirty="0"/>
              <a:t>linear	</a:t>
            </a:r>
            <a:r>
              <a:rPr lang="en-US" sz="2200" dirty="0"/>
              <a:t>Linear tracking</a:t>
            </a:r>
            <a:endParaRPr lang="en-US" sz="2200" b="1" dirty="0"/>
          </a:p>
          <a:p>
            <a:pPr marL="173038" lvl="1" indent="-173038">
              <a:lnSpc>
                <a:spcPct val="90000"/>
              </a:lnSpc>
              <a:buFont typeface="Arial"/>
              <a:buChar char="•"/>
              <a:tabLst>
                <a:tab pos="2736850" algn="l"/>
                <a:tab pos="6745288" algn="l"/>
                <a:tab pos="7545388" algn="l"/>
              </a:tabLst>
              <a:defRPr/>
            </a:pPr>
            <a:r>
              <a:rPr lang="en-US" sz="2200" b="1" dirty="0" smtClean="0"/>
              <a:t>etc</a:t>
            </a:r>
            <a:r>
              <a:rPr lang="en-US" sz="2200" b="1" dirty="0" smtClean="0"/>
              <a:t>.</a:t>
            </a:r>
            <a:endParaRPr lang="en-US" sz="2200" b="1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2401" y="139700"/>
            <a:ext cx="8991600" cy="533400"/>
          </a:xfrm>
        </p:spPr>
        <p:txBody>
          <a:bodyPr/>
          <a:lstStyle/>
          <a:p>
            <a:pPr lvl="1"/>
            <a:r>
              <a:rPr lang="en-US" dirty="0"/>
              <a:t>T</a:t>
            </a:r>
            <a:r>
              <a:rPr lang="en-US" dirty="0" smtClean="0"/>
              <a:t>racking </a:t>
            </a:r>
            <a:r>
              <a:rPr lang="en-US" dirty="0"/>
              <a:t>M</a:t>
            </a:r>
            <a:r>
              <a:rPr lang="en-US" dirty="0" smtClean="0"/>
              <a:t>ethod </a:t>
            </a:r>
            <a:r>
              <a:rPr lang="en-US" dirty="0"/>
              <a:t>S</a:t>
            </a:r>
            <a:r>
              <a:rPr lang="en-US" dirty="0" smtClean="0"/>
              <a:t>election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1295400"/>
            <a:ext cx="87308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Can set how each element is tracked on an element-by-element basis: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381000" y="5232737"/>
            <a:ext cx="8202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55613" algn="l"/>
              </a:tabLst>
            </a:pPr>
            <a:r>
              <a:rPr lang="en-US" sz="2000" dirty="0" smtClean="0">
                <a:solidFill>
                  <a:srgbClr val="FF0000"/>
                </a:solidFill>
              </a:rPr>
              <a:t>Advantages:</a:t>
            </a:r>
          </a:p>
          <a:p>
            <a:pPr marL="628650" lvl="1" indent="-171450">
              <a:buFont typeface="Arial"/>
              <a:buChar char="•"/>
              <a:tabLst>
                <a:tab pos="455613" algn="l"/>
              </a:tabLst>
            </a:pPr>
            <a:r>
              <a:rPr lang="en-US" sz="2000" dirty="0" smtClean="0"/>
              <a:t>Enables simulation of unique element types </a:t>
            </a:r>
          </a:p>
          <a:p>
            <a:pPr marL="628650" lvl="1" indent="-171450">
              <a:buFont typeface="Arial"/>
              <a:buChar char="•"/>
              <a:tabLst>
                <a:tab pos="455613" algn="l"/>
              </a:tabLst>
            </a:pPr>
            <a:r>
              <a:rPr lang="en-US" sz="2000" dirty="0" smtClean="0"/>
              <a:t>Can compare different tracking methods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84300" y="4343400"/>
            <a:ext cx="82025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455613" algn="l"/>
              </a:tabLst>
            </a:pPr>
            <a:r>
              <a:rPr lang="en-US" sz="2000" dirty="0" smtClean="0"/>
              <a:t>Example:</a:t>
            </a:r>
          </a:p>
          <a:p>
            <a:pPr>
              <a:tabLst>
                <a:tab pos="234950" algn="l"/>
              </a:tabLst>
            </a:pPr>
            <a:r>
              <a:rPr lang="en-US" sz="2000" dirty="0" smtClean="0">
                <a:solidFill>
                  <a:srgbClr val="008000"/>
                </a:solidFill>
              </a:rPr>
              <a:t>	inflector: </a:t>
            </a:r>
            <a:r>
              <a:rPr lang="en-US" sz="2000" dirty="0" err="1" smtClean="0">
                <a:solidFill>
                  <a:srgbClr val="008000"/>
                </a:solidFill>
              </a:rPr>
              <a:t>em_field</a:t>
            </a:r>
            <a:r>
              <a:rPr lang="en-US" sz="2000" dirty="0" smtClean="0">
                <a:solidFill>
                  <a:srgbClr val="008000"/>
                </a:solidFill>
              </a:rPr>
              <a:t>, </a:t>
            </a:r>
            <a:r>
              <a:rPr lang="en-US" sz="2000" dirty="0" err="1" smtClean="0">
                <a:solidFill>
                  <a:srgbClr val="008000"/>
                </a:solidFill>
              </a:rPr>
              <a:t>tracking_method</a:t>
            </a:r>
            <a:r>
              <a:rPr lang="en-US" sz="2000" dirty="0" smtClean="0">
                <a:solidFill>
                  <a:srgbClr val="008000"/>
                </a:solidFill>
              </a:rPr>
              <a:t> = </a:t>
            </a:r>
            <a:r>
              <a:rPr lang="en-US" sz="2000" dirty="0" err="1" smtClean="0">
                <a:solidFill>
                  <a:srgbClr val="008000"/>
                </a:solidFill>
              </a:rPr>
              <a:t>runge_kutta</a:t>
            </a:r>
            <a:r>
              <a:rPr lang="en-US" sz="2000" dirty="0" smtClean="0">
                <a:solidFill>
                  <a:srgbClr val="008000"/>
                </a:solidFill>
              </a:rPr>
              <a:t>, </a:t>
            </a:r>
            <a:r>
              <a:rPr lang="en-US" sz="2000" dirty="0" err="1" smtClean="0">
                <a:solidFill>
                  <a:srgbClr val="008000"/>
                </a:solidFill>
              </a:rPr>
              <a:t>field_calc</a:t>
            </a:r>
            <a:r>
              <a:rPr lang="en-US" sz="2000" dirty="0" smtClean="0">
                <a:solidFill>
                  <a:srgbClr val="008000"/>
                </a:solidFill>
              </a:rPr>
              <a:t> = custom, ... </a:t>
            </a:r>
          </a:p>
        </p:txBody>
      </p:sp>
    </p:spTree>
    <p:extLst>
      <p:ext uri="{BB962C8B-B14F-4D97-AF65-F5344CB8AC3E}">
        <p14:creationId xmlns:p14="http://schemas.microsoft.com/office/powerpoint/2010/main" val="1658810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G-2 Experiment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2209800" y="3581400"/>
            <a:ext cx="4026311" cy="2514600"/>
            <a:chOff x="4495800" y="2362200"/>
            <a:chExt cx="4559711" cy="2971800"/>
          </a:xfrm>
        </p:grpSpPr>
        <p:pic>
          <p:nvPicPr>
            <p:cNvPr id="5" name="Picture 4" descr="cp_4bv2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72000" y="2362200"/>
              <a:ext cx="4483511" cy="2971800"/>
            </a:xfrm>
            <a:prstGeom prst="rect">
              <a:avLst/>
            </a:prstGeom>
          </p:spPr>
        </p:pic>
        <p:cxnSp>
          <p:nvCxnSpPr>
            <p:cNvPr id="9" name="Straight Arrow Connector 8"/>
            <p:cNvCxnSpPr/>
            <p:nvPr/>
          </p:nvCxnSpPr>
          <p:spPr bwMode="auto">
            <a:xfrm>
              <a:off x="4495800" y="2630426"/>
              <a:ext cx="1752600" cy="341374"/>
            </a:xfrm>
            <a:prstGeom prst="straightConnector1">
              <a:avLst/>
            </a:prstGeom>
            <a:solidFill>
              <a:schemeClr val="accent1"/>
            </a:solidFill>
            <a:ln w="762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14" name="TextBox 13"/>
          <p:cNvSpPr txBox="1"/>
          <p:nvPr/>
        </p:nvSpPr>
        <p:spPr>
          <a:xfrm>
            <a:off x="304800" y="3537632"/>
            <a:ext cx="1929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</a:rPr>
              <a:t>Polarized </a:t>
            </a:r>
            <a:r>
              <a:rPr lang="en-US" sz="2000" dirty="0" err="1" smtClean="0">
                <a:solidFill>
                  <a:srgbClr val="008000"/>
                </a:solidFill>
              </a:rPr>
              <a:t>Muons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" y="914400"/>
            <a:ext cx="8763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Dave Rubin at Cornell has been developing a simulation program to simulate the </a:t>
            </a:r>
            <a:r>
              <a:rPr lang="en-US" sz="2000" dirty="0" err="1"/>
              <a:t>m</a:t>
            </a:r>
            <a:r>
              <a:rPr lang="en-US" sz="2000" dirty="0" err="1" smtClean="0"/>
              <a:t>uon</a:t>
            </a:r>
            <a:r>
              <a:rPr lang="en-US" sz="2000" dirty="0" smtClean="0"/>
              <a:t> </a:t>
            </a:r>
            <a:r>
              <a:rPr lang="en-US" sz="2000" dirty="0"/>
              <a:t>g-2 experiment at </a:t>
            </a:r>
            <a:r>
              <a:rPr lang="en-US" sz="2000" dirty="0" err="1"/>
              <a:t>Fermilab</a:t>
            </a:r>
            <a:endParaRPr lang="en-US" sz="2000" dirty="0"/>
          </a:p>
          <a:p>
            <a:r>
              <a:rPr lang="en-US" sz="2000" dirty="0" smtClean="0">
                <a:solidFill>
                  <a:srgbClr val="FF0000"/>
                </a:solidFill>
              </a:rPr>
              <a:t>Need to simulate:</a:t>
            </a:r>
          </a:p>
          <a:p>
            <a:pPr marL="628650" lvl="1" indent="-171450">
              <a:buFont typeface="Arial"/>
              <a:buChar char="•"/>
            </a:pPr>
            <a:r>
              <a:rPr lang="en-US" sz="2000" dirty="0" smtClean="0"/>
              <a:t>Injection line into storage ring.</a:t>
            </a:r>
          </a:p>
          <a:p>
            <a:pPr marL="628650" lvl="1" indent="-171450">
              <a:buFont typeface="Arial"/>
              <a:buChar char="•"/>
            </a:pPr>
            <a:r>
              <a:rPr lang="en-US" sz="2000" dirty="0" smtClean="0"/>
              <a:t>Three dimensional field of the injection line.</a:t>
            </a:r>
          </a:p>
          <a:p>
            <a:pPr marL="628650" lvl="1" indent="-171450">
              <a:buFont typeface="Arial"/>
              <a:buChar char="•"/>
            </a:pPr>
            <a:r>
              <a:rPr lang="en-US" sz="2000" dirty="0" smtClean="0"/>
              <a:t>Scattering of </a:t>
            </a:r>
            <a:r>
              <a:rPr lang="en-US" sz="2000" dirty="0" err="1" smtClean="0"/>
              <a:t>muons</a:t>
            </a:r>
            <a:r>
              <a:rPr lang="en-US" sz="2000" dirty="0" smtClean="0"/>
              <a:t> as they cross the inflector wall</a:t>
            </a:r>
          </a:p>
          <a:p>
            <a:pPr marL="628650" lvl="1" indent="-171450">
              <a:buFont typeface="Arial"/>
              <a:buChar char="•"/>
            </a:pPr>
            <a:r>
              <a:rPr lang="en-US" sz="2000" dirty="0" smtClean="0"/>
              <a:t>Electrostatic quadrupoles</a:t>
            </a:r>
          </a:p>
          <a:p>
            <a:pPr marL="628650" lvl="1" indent="-171450">
              <a:buFont typeface="Arial"/>
              <a:buChar char="•"/>
            </a:pPr>
            <a:r>
              <a:rPr lang="en-US" sz="2000" dirty="0" err="1" smtClean="0"/>
              <a:t>Muon</a:t>
            </a:r>
            <a:r>
              <a:rPr lang="en-US" sz="2000" dirty="0" smtClean="0"/>
              <a:t> decay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530835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G-2 Simulation</a:t>
            </a:r>
            <a:endParaRPr lang="en-US" dirty="0"/>
          </a:p>
        </p:txBody>
      </p:sp>
      <p:pic>
        <p:nvPicPr>
          <p:cNvPr id="3" name="Picture 2" descr="lost_muons_18mm_inf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3505200"/>
            <a:ext cx="3467848" cy="2600886"/>
          </a:xfrm>
          <a:prstGeom prst="rect">
            <a:avLst/>
          </a:prstGeom>
        </p:spPr>
      </p:pic>
      <p:pic>
        <p:nvPicPr>
          <p:cNvPr id="7" name="muon_2000steps.gif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105400" y="2971800"/>
            <a:ext cx="3810000" cy="28520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8271" y="865084"/>
            <a:ext cx="8999529" cy="2708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1"/>
            <a:r>
              <a:rPr lang="en-US" sz="2000" dirty="0" smtClean="0">
                <a:solidFill>
                  <a:srgbClr val="FF0000"/>
                </a:solidFill>
              </a:rPr>
              <a:t>Bmad </a:t>
            </a:r>
            <a:r>
              <a:rPr lang="en-US" sz="2000" dirty="0" smtClean="0">
                <a:solidFill>
                  <a:srgbClr val="FF0000"/>
                </a:solidFill>
              </a:rPr>
              <a:t>provided: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>
              <a:spcAft>
                <a:spcPts val="200"/>
              </a:spcAft>
            </a:pPr>
            <a:r>
              <a:rPr lang="en-US" sz="2000" dirty="0" smtClean="0"/>
              <a:t>Ability to define the geometry of the injection line and storage ring.</a:t>
            </a:r>
          </a:p>
          <a:p>
            <a:pPr lvl="1">
              <a:spcAft>
                <a:spcPts val="200"/>
              </a:spcAft>
            </a:pPr>
            <a:r>
              <a:rPr lang="en-US" sz="2000" dirty="0"/>
              <a:t>Ability to define the geometry of the inflector wall</a:t>
            </a:r>
          </a:p>
          <a:p>
            <a:pPr lvl="1">
              <a:spcAft>
                <a:spcPts val="200"/>
              </a:spcAft>
            </a:pPr>
            <a:r>
              <a:rPr lang="en-US" sz="2000" dirty="0"/>
              <a:t>Ability to define custom fields for the injection line and electrostatic </a:t>
            </a:r>
            <a:r>
              <a:rPr lang="en-US" sz="2000" dirty="0" err="1"/>
              <a:t>quadrupoles</a:t>
            </a:r>
            <a:endParaRPr lang="en-US" sz="2000" dirty="0"/>
          </a:p>
          <a:p>
            <a:pPr lvl="1">
              <a:spcAft>
                <a:spcPts val="200"/>
              </a:spcAft>
            </a:pPr>
            <a:r>
              <a:rPr lang="en-US" sz="2000" dirty="0" err="1" smtClean="0"/>
              <a:t>Runge-Kutta</a:t>
            </a:r>
            <a:r>
              <a:rPr lang="en-US" sz="2000" dirty="0" smtClean="0"/>
              <a:t> tracking</a:t>
            </a:r>
            <a:endParaRPr lang="en-US" sz="2000" dirty="0" smtClean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en-US" sz="2000" dirty="0" smtClean="0">
                <a:solidFill>
                  <a:srgbClr val="FF0000"/>
                </a:solidFill>
              </a:rPr>
              <a:t>Needed </a:t>
            </a:r>
            <a:r>
              <a:rPr lang="en-US" sz="2000" dirty="0" smtClean="0">
                <a:solidFill>
                  <a:srgbClr val="FF0000"/>
                </a:solidFill>
              </a:rPr>
              <a:t>to develop for the program:</a:t>
            </a:r>
          </a:p>
          <a:p>
            <a:pPr lvl="1"/>
            <a:r>
              <a:rPr lang="en-US" sz="2000" dirty="0" smtClean="0"/>
              <a:t>Tracking of </a:t>
            </a:r>
            <a:r>
              <a:rPr lang="en-US" sz="2000" dirty="0" err="1" smtClean="0"/>
              <a:t>muons</a:t>
            </a:r>
            <a:r>
              <a:rPr lang="en-US" sz="2000" dirty="0" smtClean="0"/>
              <a:t> through the inflector wall</a:t>
            </a:r>
          </a:p>
          <a:p>
            <a:pPr lvl="1"/>
            <a:r>
              <a:rPr lang="en-US" sz="2000" dirty="0" err="1" smtClean="0"/>
              <a:t>muon</a:t>
            </a:r>
            <a:r>
              <a:rPr lang="en-US" sz="2000" dirty="0" smtClean="0"/>
              <a:t> decay [will be ported to Bmad]</a:t>
            </a:r>
          </a:p>
        </p:txBody>
      </p:sp>
    </p:spTree>
    <p:extLst>
      <p:ext uri="{BB962C8B-B14F-4D97-AF65-F5344CB8AC3E}">
        <p14:creationId xmlns:p14="http://schemas.microsoft.com/office/powerpoint/2010/main" val="2400844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3124200"/>
            <a:ext cx="8077200" cy="11618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3038" indent="-173038">
              <a:lnSpc>
                <a:spcPct val="90000"/>
              </a:lnSpc>
              <a:buFont typeface="Arial"/>
              <a:buChar char="•"/>
            </a:pPr>
            <a:r>
              <a:rPr lang="en-US" sz="2800" dirty="0" smtClean="0"/>
              <a:t>Bmad provides a flexible toolkit for spin simulations</a:t>
            </a:r>
          </a:p>
          <a:p>
            <a:pPr marL="173038" indent="-173038">
              <a:lnSpc>
                <a:spcPct val="90000"/>
              </a:lnSpc>
              <a:buFont typeface="Arial"/>
              <a:buChar char="•"/>
            </a:pPr>
            <a:endParaRPr lang="en-US" sz="1100" dirty="0"/>
          </a:p>
          <a:p>
            <a:pPr>
              <a:lnSpc>
                <a:spcPct val="90000"/>
              </a:lnSpc>
            </a:pPr>
            <a:endParaRPr lang="en-US" sz="1200" dirty="0" smtClean="0"/>
          </a:p>
          <a:p>
            <a:pPr>
              <a:lnSpc>
                <a:spcPct val="90000"/>
              </a:lnSpc>
            </a:pPr>
            <a:endParaRPr lang="en-US" sz="1400" dirty="0" smtClean="0"/>
          </a:p>
          <a:p>
            <a:pPr>
              <a:lnSpc>
                <a:spcPct val="90000"/>
              </a:lnSpc>
            </a:pPr>
            <a:endParaRPr lang="en-US" sz="1200" dirty="0" smtClean="0"/>
          </a:p>
        </p:txBody>
      </p:sp>
    </p:spTree>
    <p:extLst>
      <p:ext uri="{BB962C8B-B14F-4D97-AF65-F5344CB8AC3E}">
        <p14:creationId xmlns:p14="http://schemas.microsoft.com/office/powerpoint/2010/main" val="4294419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52400"/>
            <a:ext cx="6465887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7171" name="TextBox 6"/>
          <p:cNvSpPr txBox="1">
            <a:spLocks noChangeArrowheads="1"/>
          </p:cNvSpPr>
          <p:nvPr/>
        </p:nvSpPr>
        <p:spPr bwMode="auto">
          <a:xfrm>
            <a:off x="130629" y="1661279"/>
            <a:ext cx="5736771" cy="37635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690563" indent="-233363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173038" indent="-173038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200" dirty="0" smtClean="0"/>
              <a:t>Bmad is a </a:t>
            </a:r>
            <a:r>
              <a:rPr lang="en-US" sz="2200" dirty="0" smtClean="0">
                <a:solidFill>
                  <a:srgbClr val="FF0000"/>
                </a:solidFill>
              </a:rPr>
              <a:t>library </a:t>
            </a:r>
            <a:r>
              <a:rPr lang="en-US" sz="2200" dirty="0" smtClean="0">
                <a:solidFill>
                  <a:srgbClr val="FF0000"/>
                </a:solidFill>
              </a:rPr>
              <a:t>toolkit.</a:t>
            </a:r>
            <a:endParaRPr lang="en-US" sz="2200" dirty="0" smtClean="0"/>
          </a:p>
          <a:p>
            <a:pPr marL="173038" indent="-173038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200" dirty="0" smtClean="0"/>
              <a:t>Written </a:t>
            </a:r>
            <a:r>
              <a:rPr lang="en-US" sz="2200" dirty="0"/>
              <a:t>in </a:t>
            </a:r>
            <a:r>
              <a:rPr lang="en-US" sz="2200" dirty="0" smtClean="0"/>
              <a:t>Fortran. </a:t>
            </a:r>
          </a:p>
          <a:p>
            <a:pPr marL="173038" indent="-173038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200" dirty="0" smtClean="0"/>
              <a:t>Object oriented from the ground up.</a:t>
            </a:r>
          </a:p>
          <a:p>
            <a:pPr marL="173038" indent="-173038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200" dirty="0" smtClean="0"/>
              <a:t>Has structure translation code for interfacing with C++.</a:t>
            </a:r>
            <a:endParaRPr lang="en-US" sz="2200" dirty="0"/>
          </a:p>
          <a:p>
            <a:pPr marL="173038" indent="-173038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200" dirty="0"/>
              <a:t>L</a:t>
            </a:r>
            <a:r>
              <a:rPr lang="en-US" sz="2200" dirty="0" smtClean="0"/>
              <a:t>attice files use a MAD like syntax.</a:t>
            </a:r>
          </a:p>
          <a:p>
            <a:pPr marL="173038" indent="-173038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200" dirty="0" smtClean="0"/>
              <a:t>Documented.</a:t>
            </a:r>
          </a:p>
          <a:p>
            <a:pPr marL="173038" lvl="1" indent="-173038" eaLnBrk="1" hangingPunct="1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Font typeface="Arial" charset="0"/>
              <a:buChar char="•"/>
            </a:pPr>
            <a:r>
              <a:rPr lang="en-US" sz="2200" dirty="0" smtClean="0"/>
              <a:t>Open Source: </a:t>
            </a:r>
            <a:r>
              <a:rPr lang="en-US" sz="2200" dirty="0"/>
              <a:t/>
            </a:r>
            <a:br>
              <a:rPr lang="en-US" sz="2200" dirty="0"/>
            </a:br>
            <a:r>
              <a:rPr lang="en-US" sz="2200" dirty="0" smtClean="0"/>
              <a:t>	</a:t>
            </a:r>
            <a:r>
              <a:rPr lang="en-US" sz="2200" dirty="0">
                <a:solidFill>
                  <a:srgbClr val="0000FF"/>
                </a:solidFill>
              </a:rPr>
              <a:t>http://www.lepp.cornell.edu/~dcs/bmad</a:t>
            </a:r>
            <a:r>
              <a:rPr lang="en-US" sz="2200" dirty="0" smtClean="0">
                <a:solidFill>
                  <a:srgbClr val="0000FF"/>
                </a:solidFill>
              </a:rPr>
              <a:t>/</a:t>
            </a:r>
            <a:r>
              <a:rPr lang="en-US" sz="2200" dirty="0" smtClean="0"/>
              <a:t> </a:t>
            </a:r>
          </a:p>
        </p:txBody>
      </p:sp>
      <p:pic>
        <p:nvPicPr>
          <p:cNvPr id="5" name="Picture 4" descr="Screen Shot 2014-09-13 at 3.54.58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1460500"/>
            <a:ext cx="2816618" cy="36576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In the Beginning…</a:t>
            </a:r>
            <a:endParaRPr lang="en-US" dirty="0"/>
          </a:p>
        </p:txBody>
      </p:sp>
      <p:pic>
        <p:nvPicPr>
          <p:cNvPr id="819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676400"/>
            <a:ext cx="28956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extBox 4"/>
          <p:cNvSpPr txBox="1">
            <a:spLocks noChangeArrowheads="1"/>
          </p:cNvSpPr>
          <p:nvPr/>
        </p:nvSpPr>
        <p:spPr bwMode="auto">
          <a:xfrm>
            <a:off x="304800" y="1392228"/>
            <a:ext cx="5334000" cy="417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635000" indent="-1651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600" dirty="0"/>
              <a:t>Brief History:</a:t>
            </a:r>
          </a:p>
          <a:p>
            <a:pPr marL="461963" lvl="1"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US" sz="2400" dirty="0"/>
              <a:t>Born at Cornell in mid 1990’s</a:t>
            </a:r>
          </a:p>
          <a:p>
            <a:pPr marL="461963" lvl="1"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US" sz="2400" dirty="0"/>
              <a:t>Started life as modest project: Just wanted to </a:t>
            </a:r>
            <a:r>
              <a:rPr lang="en-US" sz="2400" dirty="0" smtClean="0"/>
              <a:t>calculate </a:t>
            </a:r>
            <a:r>
              <a:rPr lang="en-US" sz="2400" dirty="0" err="1"/>
              <a:t>Twiss</a:t>
            </a:r>
            <a:r>
              <a:rPr lang="en-US" sz="2400" dirty="0"/>
              <a:t> functions and closed orbit.</a:t>
            </a:r>
          </a:p>
          <a:p>
            <a:pPr marL="461963" lvl="1" eaLnBrk="1" hangingPunct="1">
              <a:spcBef>
                <a:spcPts val="600"/>
              </a:spcBef>
              <a:buFont typeface="Arial" charset="0"/>
              <a:buChar char="•"/>
            </a:pPr>
            <a:r>
              <a:rPr lang="en-US" sz="2400" dirty="0"/>
              <a:t>Initially </a:t>
            </a:r>
            <a:r>
              <a:rPr lang="en-US" sz="2400" dirty="0" smtClean="0"/>
              <a:t>Bmad used </a:t>
            </a:r>
            <a:r>
              <a:rPr lang="en-US" sz="2400" dirty="0"/>
              <a:t>a subset of the MAD </a:t>
            </a:r>
            <a:r>
              <a:rPr lang="en-US" sz="2400" dirty="0" smtClean="0"/>
              <a:t>lattice </a:t>
            </a:r>
            <a:r>
              <a:rPr lang="en-US" sz="2400" dirty="0"/>
              <a:t>syntax. Hence the name: “</a:t>
            </a:r>
            <a:r>
              <a:rPr lang="en-US" altLang="ja-JP" sz="2400" dirty="0">
                <a:solidFill>
                  <a:srgbClr val="CC0000"/>
                </a:solidFill>
              </a:rPr>
              <a:t>Baby MAD</a:t>
            </a:r>
            <a:r>
              <a:rPr lang="en-US" sz="2400" dirty="0"/>
              <a:t>”</a:t>
            </a:r>
            <a:r>
              <a:rPr lang="en-US" altLang="ja-JP" sz="2400" dirty="0"/>
              <a:t> or </a:t>
            </a:r>
            <a:r>
              <a:rPr lang="en-US" sz="2400" dirty="0"/>
              <a:t>“</a:t>
            </a:r>
            <a:r>
              <a:rPr lang="en-US" altLang="ja-JP" sz="2400" dirty="0" smtClean="0">
                <a:solidFill>
                  <a:srgbClr val="CC0000"/>
                </a:solidFill>
              </a:rPr>
              <a:t>Bmad</a:t>
            </a:r>
            <a:r>
              <a:rPr lang="en-US" sz="2400" dirty="0" smtClean="0"/>
              <a:t>”</a:t>
            </a:r>
            <a:r>
              <a:rPr lang="en-US" altLang="ja-JP" sz="2400" dirty="0" smtClean="0"/>
              <a:t> </a:t>
            </a:r>
            <a:r>
              <a:rPr lang="en-US" altLang="ja-JP" sz="2400" dirty="0"/>
              <a:t>for short.</a:t>
            </a:r>
          </a:p>
          <a:p>
            <a:pPr marL="461963" lvl="1" eaLnBrk="1" hangingPunct="1">
              <a:buFont typeface="Arial" charset="0"/>
              <a:buChar char="•"/>
            </a:pPr>
            <a:endParaRPr lang="en-US" sz="2400" dirty="0"/>
          </a:p>
          <a:p>
            <a:pPr marL="461963" indent="-165100" eaLnBrk="1" hangingPunct="1"/>
            <a:endParaRPr lang="en-US" sz="3200" dirty="0"/>
          </a:p>
        </p:txBody>
      </p:sp>
      <p:sp>
        <p:nvSpPr>
          <p:cNvPr id="8196" name="TextBox 7"/>
          <p:cNvSpPr txBox="1">
            <a:spLocks noChangeArrowheads="1"/>
          </p:cNvSpPr>
          <p:nvPr/>
        </p:nvSpPr>
        <p:spPr bwMode="auto">
          <a:xfrm flipH="1">
            <a:off x="1905000" y="4962525"/>
            <a:ext cx="6273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800" dirty="0">
                <a:solidFill>
                  <a:srgbClr val="3366FF"/>
                </a:solidFill>
              </a:rPr>
              <a:t>Over the years Bmad </a:t>
            </a:r>
            <a:r>
              <a:rPr lang="en-US" sz="2800" dirty="0" smtClean="0">
                <a:solidFill>
                  <a:srgbClr val="3366FF"/>
                </a:solidFill>
              </a:rPr>
              <a:t>had evolved… </a:t>
            </a:r>
            <a:endParaRPr lang="en-US" sz="2800" dirty="0">
              <a:solidFill>
                <a:srgbClr val="3366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And Baby Grows Up...</a:t>
            </a:r>
            <a:endParaRPr lang="en-US" dirty="0"/>
          </a:p>
        </p:txBody>
      </p:sp>
      <p:pic>
        <p:nvPicPr>
          <p:cNvPr id="9218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663" y="1689100"/>
            <a:ext cx="2827337" cy="387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982663"/>
            <a:ext cx="5715000" cy="55707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/>
              <a:t>Currently:</a:t>
            </a:r>
          </a:p>
          <a:p>
            <a:pPr marL="1143000" lvl="2" indent="-228600">
              <a:buFont typeface="Arial" charset="0"/>
              <a:buChar char="•"/>
              <a:defRPr/>
            </a:pPr>
            <a:r>
              <a:rPr lang="en-US" sz="2400" dirty="0">
                <a:solidFill>
                  <a:srgbClr val="008000"/>
                </a:solidFill>
              </a:rPr>
              <a:t>~100,000 lines of code</a:t>
            </a:r>
          </a:p>
          <a:p>
            <a:pPr marL="1143000" lvl="2" indent="-228600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rgbClr val="008000"/>
                </a:solidFill>
              </a:rPr>
              <a:t>~</a:t>
            </a:r>
            <a:r>
              <a:rPr lang="en-US" sz="2400" dirty="0">
                <a:solidFill>
                  <a:srgbClr val="008000"/>
                </a:solidFill>
              </a:rPr>
              <a:t>1,000 routines</a:t>
            </a:r>
          </a:p>
          <a:p>
            <a:pPr>
              <a:defRPr/>
            </a:pPr>
            <a:endParaRPr lang="en-US" sz="2400" dirty="0"/>
          </a:p>
          <a:p>
            <a:pPr>
              <a:defRPr/>
            </a:pPr>
            <a:r>
              <a:rPr lang="en-US" sz="2400" dirty="0"/>
              <a:t>And it can do much more:</a:t>
            </a: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8000"/>
                </a:solidFill>
              </a:rPr>
              <a:t>X-ray </a:t>
            </a:r>
            <a:r>
              <a:rPr lang="en-US" sz="2000" dirty="0" smtClean="0">
                <a:solidFill>
                  <a:srgbClr val="008000"/>
                </a:solidFill>
              </a:rPr>
              <a:t>simulations (both coherent and incoherent)</a:t>
            </a:r>
            <a:endParaRPr lang="en-US" sz="2000" dirty="0">
              <a:solidFill>
                <a:srgbClr val="008000"/>
              </a:solidFill>
            </a:endParaRP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Spin tracking</a:t>
            </a: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8000"/>
                </a:solidFill>
              </a:rPr>
              <a:t>Tracking </a:t>
            </a:r>
            <a:r>
              <a:rPr lang="en-US" sz="2000" dirty="0" smtClean="0">
                <a:solidFill>
                  <a:srgbClr val="008000"/>
                </a:solidFill>
              </a:rPr>
              <a:t>with </a:t>
            </a:r>
            <a:r>
              <a:rPr lang="en-US" sz="2000" dirty="0">
                <a:solidFill>
                  <a:srgbClr val="008000"/>
                </a:solidFill>
              </a:rPr>
              <a:t>coherent synchrotron </a:t>
            </a:r>
            <a:r>
              <a:rPr lang="en-US" sz="2000" dirty="0" smtClean="0">
                <a:solidFill>
                  <a:srgbClr val="008000"/>
                </a:solidFill>
              </a:rPr>
              <a:t>radiation</a:t>
            </a:r>
            <a:endParaRPr lang="en-US" sz="2000" dirty="0">
              <a:solidFill>
                <a:srgbClr val="008000"/>
              </a:solidFill>
            </a:endParaRP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 err="1">
                <a:solidFill>
                  <a:srgbClr val="008000"/>
                </a:solidFill>
              </a:rPr>
              <a:t>W</a:t>
            </a:r>
            <a:r>
              <a:rPr lang="en-US" sz="2000" dirty="0" err="1" smtClean="0">
                <a:solidFill>
                  <a:srgbClr val="008000"/>
                </a:solidFill>
              </a:rPr>
              <a:t>akefields</a:t>
            </a:r>
            <a:r>
              <a:rPr lang="en-US" sz="2000" dirty="0" smtClean="0">
                <a:solidFill>
                  <a:srgbClr val="008000"/>
                </a:solidFill>
              </a:rPr>
              <a:t> and HOMs</a:t>
            </a: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Beam </a:t>
            </a:r>
            <a:r>
              <a:rPr lang="en-US" sz="2000" dirty="0">
                <a:solidFill>
                  <a:srgbClr val="008000"/>
                </a:solidFill>
              </a:rPr>
              <a:t>breakup simulations in ERLs</a:t>
            </a: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8000"/>
                </a:solidFill>
              </a:rPr>
              <a:t>Intra-beam scattering (IBS) simulations</a:t>
            </a: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8000"/>
                </a:solidFill>
              </a:rPr>
              <a:t>Touschek lifetime</a:t>
            </a: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8000"/>
                </a:solidFill>
              </a:rPr>
              <a:t>Frequency map analysis</a:t>
            </a: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>
                <a:solidFill>
                  <a:srgbClr val="008000"/>
                </a:solidFill>
              </a:rPr>
              <a:t>Dark current </a:t>
            </a:r>
            <a:r>
              <a:rPr lang="en-US" sz="2000" dirty="0" smtClean="0">
                <a:solidFill>
                  <a:srgbClr val="008000"/>
                </a:solidFill>
              </a:rPr>
              <a:t>tracking</a:t>
            </a:r>
          </a:p>
          <a:p>
            <a:pPr marL="520700" lvl="2" indent="-228600">
              <a:buFont typeface="Arial" charset="0"/>
              <a:buChar char="•"/>
              <a:defRPr/>
            </a:pPr>
            <a:r>
              <a:rPr lang="en-US" sz="2000" dirty="0" smtClean="0">
                <a:solidFill>
                  <a:srgbClr val="008000"/>
                </a:solidFill>
              </a:rPr>
              <a:t>Etc</a:t>
            </a:r>
            <a:r>
              <a:rPr lang="en-US" sz="2000" dirty="0">
                <a:solidFill>
                  <a:srgbClr val="008000"/>
                </a:solidFill>
              </a:rPr>
              <a:t>., etc.</a:t>
            </a:r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0" y="1524000"/>
            <a:ext cx="9144000" cy="4262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sz="2400" dirty="0"/>
              <a:t>Due to </a:t>
            </a:r>
            <a:r>
              <a:rPr lang="en-US" sz="2400" dirty="0" smtClean="0"/>
              <a:t>its </a:t>
            </a:r>
            <a:r>
              <a:rPr lang="en-US" sz="2400" dirty="0"/>
              <a:t>flexibility, Bmad has been used in a number of programs including</a:t>
            </a:r>
            <a:r>
              <a:rPr lang="en-US" sz="2400" dirty="0" smtClean="0"/>
              <a:t>:</a:t>
            </a:r>
          </a:p>
          <a:p>
            <a:endParaRPr lang="en-US" sz="2400" dirty="0"/>
          </a:p>
          <a:p>
            <a:pPr marL="404813" lvl="1" indent="-174625">
              <a:buFont typeface="Arial" charset="0"/>
              <a:buChar char="•"/>
            </a:pPr>
            <a:r>
              <a:rPr lang="en-US" sz="2000" b="1" dirty="0" err="1" smtClean="0"/>
              <a:t>tao</a:t>
            </a:r>
            <a:r>
              <a:rPr lang="en-US" sz="2000" dirty="0" smtClean="0"/>
              <a:t> General purpose design and simulation.</a:t>
            </a:r>
          </a:p>
          <a:p>
            <a:pPr marL="404813" lvl="1" indent="-174625">
              <a:buFont typeface="Arial" charset="0"/>
              <a:buChar char="•"/>
            </a:pPr>
            <a:r>
              <a:rPr lang="en-US" sz="2000" b="1" dirty="0" smtClean="0"/>
              <a:t>synrad3d</a:t>
            </a:r>
            <a:r>
              <a:rPr lang="en-US" sz="2000" dirty="0" smtClean="0"/>
              <a:t> </a:t>
            </a:r>
            <a:r>
              <a:rPr lang="en-US" sz="2000" dirty="0"/>
              <a:t>3D tracking of synch </a:t>
            </a:r>
            <a:r>
              <a:rPr lang="en-US" sz="2000" dirty="0" smtClean="0"/>
              <a:t>photons, </a:t>
            </a:r>
            <a:r>
              <a:rPr lang="en-US" sz="2000" dirty="0"/>
              <a:t>including </a:t>
            </a:r>
            <a:r>
              <a:rPr lang="en-US" sz="2000" dirty="0" smtClean="0"/>
              <a:t>reflections, </a:t>
            </a:r>
            <a:r>
              <a:rPr lang="en-US" sz="2000" dirty="0"/>
              <a:t>within the beam chamber.</a:t>
            </a:r>
          </a:p>
          <a:p>
            <a:pPr marL="404813" lvl="1" indent="-174625">
              <a:buFont typeface="Arial" charset="0"/>
              <a:buChar char="•"/>
            </a:pPr>
            <a:r>
              <a:rPr lang="en-US" sz="2000" b="1" dirty="0" err="1"/>
              <a:t>cesrv</a:t>
            </a:r>
            <a:r>
              <a:rPr lang="en-US" sz="2000" dirty="0"/>
              <a:t> O</a:t>
            </a:r>
            <a:r>
              <a:rPr lang="en-US" sz="2000" dirty="0" smtClean="0"/>
              <a:t>n-line data </a:t>
            </a:r>
            <a:r>
              <a:rPr lang="en-US" sz="2000" dirty="0"/>
              <a:t>taking, simulation, and machine correction for </a:t>
            </a:r>
            <a:r>
              <a:rPr lang="en-US" sz="2000" dirty="0" smtClean="0"/>
              <a:t>CESR.</a:t>
            </a:r>
            <a:endParaRPr lang="en-US" sz="2000" dirty="0"/>
          </a:p>
          <a:p>
            <a:pPr marL="404813" lvl="1" indent="-174625">
              <a:buFont typeface="Arial" charset="0"/>
              <a:buChar char="•"/>
            </a:pPr>
            <a:r>
              <a:rPr lang="en-US" sz="2000" b="1" dirty="0" err="1"/>
              <a:t>dark_current_tracker</a:t>
            </a:r>
            <a:r>
              <a:rPr lang="en-US" sz="2000" dirty="0"/>
              <a:t> Dark current electron simulation.</a:t>
            </a:r>
          </a:p>
          <a:p>
            <a:pPr marL="404813" lvl="1" indent="-174625">
              <a:buFont typeface="Arial" charset="0"/>
              <a:buChar char="•"/>
            </a:pPr>
            <a:r>
              <a:rPr lang="en-US" sz="2000" b="1" dirty="0" err="1"/>
              <a:t>freq_map</a:t>
            </a:r>
            <a:r>
              <a:rPr lang="en-US" sz="2000" dirty="0"/>
              <a:t> Frequency map </a:t>
            </a:r>
            <a:r>
              <a:rPr lang="en-US" sz="2000" dirty="0" smtClean="0"/>
              <a:t>analysis.</a:t>
            </a:r>
            <a:endParaRPr lang="en-US" sz="2000" dirty="0"/>
          </a:p>
          <a:p>
            <a:pPr marL="404813" lvl="1" indent="-174625">
              <a:buFont typeface="Arial" charset="0"/>
              <a:buChar char="•"/>
            </a:pPr>
            <a:r>
              <a:rPr lang="en-US" sz="2000" b="1" dirty="0" err="1"/>
              <a:t>ibs_sim</a:t>
            </a:r>
            <a:r>
              <a:rPr lang="en-US" sz="2000" dirty="0"/>
              <a:t> Analytic intra-beam scattering (IBS) calculation.</a:t>
            </a:r>
          </a:p>
          <a:p>
            <a:pPr marL="404813" lvl="1" indent="-174625">
              <a:buFont typeface="Arial" charset="0"/>
              <a:buChar char="•"/>
            </a:pPr>
            <a:r>
              <a:rPr lang="en-US" sz="2000" b="1" dirty="0" err="1"/>
              <a:t>touschek_track</a:t>
            </a:r>
            <a:r>
              <a:rPr lang="en-US" sz="2000" dirty="0"/>
              <a:t> Tracking of Touschek particles</a:t>
            </a:r>
            <a:r>
              <a:rPr lang="en-US" sz="2000" dirty="0" smtClean="0"/>
              <a:t>.</a:t>
            </a:r>
          </a:p>
          <a:p>
            <a:pPr marL="404813" lvl="1" indent="-174625">
              <a:buFont typeface="Arial" charset="0"/>
              <a:buChar char="•"/>
            </a:pPr>
            <a:r>
              <a:rPr lang="en-US" sz="2000" dirty="0" smtClean="0"/>
              <a:t>etc...</a:t>
            </a:r>
          </a:p>
          <a:p>
            <a:pPr marL="230188" lvl="1"/>
            <a:endParaRPr lang="en-US" sz="800" dirty="0" smtClean="0"/>
          </a:p>
          <a:p>
            <a:endParaRPr lang="en-US" sz="11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Bmad </a:t>
            </a:r>
            <a:r>
              <a:rPr lang="en-US" dirty="0" smtClean="0"/>
              <a:t>Based Programs</a:t>
            </a:r>
            <a:r>
              <a:rPr lang="en-US" dirty="0" smtClean="0"/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579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3"/>
          <p:cNvSpPr>
            <a:spLocks noChangeArrowheads="1"/>
          </p:cNvSpPr>
          <p:nvPr/>
        </p:nvSpPr>
        <p:spPr bwMode="auto">
          <a:xfrm>
            <a:off x="228600" y="5257800"/>
            <a:ext cx="5486400" cy="838200"/>
          </a:xfrm>
          <a:prstGeom prst="roundRect">
            <a:avLst>
              <a:gd name="adj" fmla="val 16667"/>
            </a:avLst>
          </a:prstGeom>
          <a:solidFill>
            <a:srgbClr val="FFC0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400" dirty="0">
                <a:solidFill>
                  <a:srgbClr val="000000"/>
                </a:solidFill>
              </a:rPr>
              <a:t>Tao with Bmad gives the flexibility of a library with the convenience of a </a:t>
            </a:r>
            <a:r>
              <a:rPr lang="en-US" sz="2400" dirty="0" smtClean="0">
                <a:solidFill>
                  <a:srgbClr val="000000"/>
                </a:solidFill>
              </a:rPr>
              <a:t>program. 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76200"/>
            <a:ext cx="8218487" cy="5334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Tao: Tool for Accelerator Optics</a:t>
            </a:r>
            <a:endParaRPr lang="en-US" dirty="0"/>
          </a:p>
        </p:txBody>
      </p:sp>
      <p:pic>
        <p:nvPicPr>
          <p:cNvPr id="15362" name="Picture 2" descr="fel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168400"/>
            <a:ext cx="3249613" cy="447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6400800" y="5638800"/>
            <a:ext cx="225529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dirty="0" err="1">
                <a:solidFill>
                  <a:srgbClr val="008000"/>
                </a:solidFill>
              </a:rPr>
              <a:t>JLab</a:t>
            </a:r>
            <a:r>
              <a:rPr lang="en-US" sz="2000" dirty="0">
                <a:solidFill>
                  <a:srgbClr val="008000"/>
                </a:solidFill>
              </a:rPr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FEL Modeling</a:t>
            </a:r>
            <a:endParaRPr lang="en-US" sz="2000" dirty="0">
              <a:solidFill>
                <a:srgbClr val="008000"/>
              </a:solidFill>
            </a:endParaRPr>
          </a:p>
        </p:txBody>
      </p:sp>
      <p:sp>
        <p:nvSpPr>
          <p:cNvPr id="15364" name="TextBox 3"/>
          <p:cNvSpPr txBox="1">
            <a:spLocks noChangeArrowheads="1"/>
          </p:cNvSpPr>
          <p:nvPr/>
        </p:nvSpPr>
        <p:spPr bwMode="auto">
          <a:xfrm>
            <a:off x="73025" y="935078"/>
            <a:ext cx="5641975" cy="4266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461963" indent="-166688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Problem</a:t>
            </a:r>
            <a:r>
              <a:rPr lang="en-US" sz="2400" dirty="0" smtClean="0"/>
              <a:t>: Bmad is not a program so it cannot be used “out of the box.” for simple calculations.</a:t>
            </a:r>
          </a:p>
          <a:p>
            <a:pPr eaLnBrk="1" hangingPunct="1">
              <a:lnSpc>
                <a:spcPct val="90000"/>
              </a:lnSpc>
            </a:pPr>
            <a:endParaRPr lang="en-US" sz="900" dirty="0" smtClean="0"/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FF0000"/>
                </a:solidFill>
              </a:rPr>
              <a:t>Solution</a:t>
            </a:r>
            <a:r>
              <a:rPr lang="en-US" sz="2400" dirty="0" smtClean="0"/>
              <a:t>: Develop Tao - a </a:t>
            </a:r>
            <a:r>
              <a:rPr lang="en-US" sz="2400" dirty="0"/>
              <a:t>general purpose simulation &amp; design </a:t>
            </a:r>
            <a:r>
              <a:rPr lang="en-US" sz="2400" dirty="0" smtClean="0"/>
              <a:t>program with</a:t>
            </a:r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Nonlinear optimization.</a:t>
            </a:r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 err="1" smtClean="0">
                <a:solidFill>
                  <a:srgbClr val="0000FF"/>
                </a:solidFill>
              </a:rPr>
              <a:t>Twiss</a:t>
            </a:r>
            <a:r>
              <a:rPr lang="en-US" sz="2400" dirty="0" smtClean="0">
                <a:solidFill>
                  <a:srgbClr val="0000FF"/>
                </a:solidFill>
              </a:rPr>
              <a:t> </a:t>
            </a:r>
            <a:r>
              <a:rPr lang="en-US" sz="2400" dirty="0">
                <a:solidFill>
                  <a:srgbClr val="0000FF"/>
                </a:solidFill>
              </a:rPr>
              <a:t>and orbit </a:t>
            </a:r>
            <a:r>
              <a:rPr lang="en-US" sz="2400" dirty="0" smtClean="0">
                <a:solidFill>
                  <a:srgbClr val="0000FF"/>
                </a:solidFill>
              </a:rPr>
              <a:t>calculations</a:t>
            </a:r>
            <a:endParaRPr lang="en-US" sz="2400" dirty="0">
              <a:solidFill>
                <a:srgbClr val="0000FF"/>
              </a:solidFill>
            </a:endParaRPr>
          </a:p>
          <a:p>
            <a:pPr lvl="1" eaLnBrk="1" hangingPunct="1">
              <a:lnSpc>
                <a:spcPct val="90000"/>
              </a:lnSpc>
              <a:buFont typeface="Arial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Etc.</a:t>
            </a:r>
            <a:endParaRPr lang="en-US" sz="2400" dirty="0">
              <a:solidFill>
                <a:srgbClr val="0000FF"/>
              </a:solidFill>
            </a:endParaRPr>
          </a:p>
          <a:p>
            <a:pPr marL="295275" lvl="1" indent="0" eaLnBrk="1" hangingPunct="1">
              <a:lnSpc>
                <a:spcPct val="90000"/>
              </a:lnSpc>
            </a:pPr>
            <a:endParaRPr lang="en-US" sz="800" dirty="0">
              <a:solidFill>
                <a:srgbClr val="0000FF"/>
              </a:solidFill>
            </a:endParaRPr>
          </a:p>
          <a:p>
            <a:pPr eaLnBrk="1" hangingPunct="1">
              <a:lnSpc>
                <a:spcPct val="9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Additionally: Tao’s object oriented coding makes it relatively easy to extend it.</a:t>
            </a:r>
            <a:endParaRPr lang="en-US" sz="2400" dirty="0">
              <a:solidFill>
                <a:srgbClr val="0000FF"/>
              </a:solidFill>
            </a:endParaRPr>
          </a:p>
          <a:p>
            <a:pPr marL="288925" lvl="1" indent="173038" eaLnBrk="1" hangingPunct="1">
              <a:lnSpc>
                <a:spcPct val="90000"/>
              </a:lnSpc>
              <a:buFont typeface="Arial"/>
              <a:buChar char="•"/>
            </a:pPr>
            <a:r>
              <a:rPr lang="en-US" sz="2200" dirty="0" smtClean="0">
                <a:solidFill>
                  <a:srgbClr val="0000FF"/>
                </a:solidFill>
              </a:rPr>
              <a:t>For example: Can add custom commands to interface Tao with a control system.</a:t>
            </a:r>
            <a:endParaRPr lang="en-US" sz="2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Bmad Features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1371600"/>
            <a:ext cx="89154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Bmad has a number of features that over the years have proven useful. </a:t>
            </a:r>
            <a:r>
              <a:rPr lang="en-US" sz="2400" dirty="0" smtClean="0">
                <a:solidFill>
                  <a:srgbClr val="CC0000"/>
                </a:solidFill>
              </a:rPr>
              <a:t>Among these are:</a:t>
            </a:r>
          </a:p>
          <a:p>
            <a:pPr marL="623888" lvl="1" indent="-166688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Superposition – Define overlapping elements</a:t>
            </a:r>
          </a:p>
          <a:p>
            <a:pPr marL="623888" lvl="1" indent="-166688">
              <a:buFont typeface="Arial"/>
              <a:buChar char="•"/>
            </a:pPr>
            <a:r>
              <a:rPr lang="en-US" sz="2400" dirty="0">
                <a:solidFill>
                  <a:srgbClr val="0000FF"/>
                </a:solidFill>
              </a:rPr>
              <a:t>C</a:t>
            </a:r>
            <a:r>
              <a:rPr lang="en-US" sz="2400" dirty="0" smtClean="0">
                <a:solidFill>
                  <a:srgbClr val="0000FF"/>
                </a:solidFill>
              </a:rPr>
              <a:t>ontrollers – Elements controlling attributes of other elements</a:t>
            </a:r>
          </a:p>
          <a:p>
            <a:pPr marL="623888" lvl="1" indent="-166688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Forking – Joining lines </a:t>
            </a:r>
            <a:r>
              <a:rPr lang="en-US" sz="2400" dirty="0" smtClean="0">
                <a:solidFill>
                  <a:srgbClr val="0000FF"/>
                </a:solidFill>
              </a:rPr>
              <a:t>together (EG: an injection line)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623888" lvl="1" indent="-166688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Multipass – </a:t>
            </a:r>
            <a:r>
              <a:rPr lang="en-US" sz="2400" dirty="0" err="1" smtClean="0">
                <a:solidFill>
                  <a:srgbClr val="0000FF"/>
                </a:solidFill>
              </a:rPr>
              <a:t>Beamlines</a:t>
            </a:r>
            <a:r>
              <a:rPr lang="en-US" sz="2400" dirty="0" smtClean="0">
                <a:solidFill>
                  <a:srgbClr val="0000FF"/>
                </a:solidFill>
              </a:rPr>
              <a:t> sharing common </a:t>
            </a:r>
            <a:r>
              <a:rPr lang="en-US" sz="2400" dirty="0" smtClean="0">
                <a:solidFill>
                  <a:srgbClr val="0000FF"/>
                </a:solidFill>
              </a:rPr>
              <a:t>elements (EG: ERL)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623888" lvl="1" indent="-166688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Interface to Etienne Forest’s FPP/PTC code.</a:t>
            </a:r>
          </a:p>
          <a:p>
            <a:pPr marL="623888" lvl="1" indent="-166688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Element-by-element selection of the tracking </a:t>
            </a:r>
            <a:r>
              <a:rPr lang="en-US" sz="2400" dirty="0" smtClean="0">
                <a:solidFill>
                  <a:srgbClr val="0000FF"/>
                </a:solidFill>
              </a:rPr>
              <a:t>method.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623888" lvl="1" indent="-166688">
              <a:buFont typeface="Arial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Custom elements and custom particle </a:t>
            </a:r>
            <a:r>
              <a:rPr lang="en-US" sz="2400" dirty="0" smtClean="0">
                <a:solidFill>
                  <a:srgbClr val="0000FF"/>
                </a:solidFill>
              </a:rPr>
              <a:t>tracking.</a:t>
            </a:r>
            <a:endParaRPr lang="en-US" sz="2200" dirty="0">
              <a:solidFill>
                <a:srgbClr val="FF6600"/>
              </a:solidFill>
            </a:endParaRPr>
          </a:p>
          <a:p>
            <a:endParaRPr lang="en-US" sz="2400" dirty="0" smtClean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7243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EKB-inj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800" y="838200"/>
            <a:ext cx="3302000" cy="5376994"/>
          </a:xfrm>
          <a:prstGeom prst="rect">
            <a:avLst/>
          </a:prstGeom>
        </p:spPr>
      </p:pic>
      <p:sp>
        <p:nvSpPr>
          <p:cNvPr id="5" name="Rounded Rectangle 3"/>
          <p:cNvSpPr>
            <a:spLocks noChangeArrowheads="1"/>
          </p:cNvSpPr>
          <p:nvPr/>
        </p:nvSpPr>
        <p:spPr bwMode="auto">
          <a:xfrm>
            <a:off x="502920" y="3124200"/>
            <a:ext cx="5897880" cy="1524000"/>
          </a:xfrm>
          <a:prstGeom prst="roundRect">
            <a:avLst>
              <a:gd name="adj" fmla="val 16667"/>
            </a:avLst>
          </a:prstGeom>
          <a:solidFill>
            <a:srgbClr val="FFEFDE"/>
          </a:solidFill>
          <a:ln>
            <a:noFill/>
          </a:ln>
          <a:extLst/>
        </p:spPr>
        <p:txBody>
          <a:bodyPr wrap="none" tIns="0" rIns="0" bIns="0" anchor="ctr" anchorCtr="0"/>
          <a:lstStyle/>
          <a:p>
            <a:pPr indent="61913">
              <a:tabLst>
                <a:tab pos="455613" algn="l"/>
                <a:tab pos="3427413" algn="l"/>
              </a:tabLst>
            </a:pPr>
            <a:r>
              <a:rPr lang="en-US" sz="2200" b="1" i="1" dirty="0" err="1" smtClean="0">
                <a:solidFill>
                  <a:srgbClr val="0000FF"/>
                </a:solidFill>
              </a:rPr>
              <a:t>ler_fork</a:t>
            </a:r>
            <a:r>
              <a:rPr lang="en-US" sz="2200" dirty="0" smtClean="0">
                <a:solidFill>
                  <a:srgbClr val="660066"/>
                </a:solidFill>
              </a:rPr>
              <a:t>: </a:t>
            </a:r>
            <a:r>
              <a:rPr lang="en-US" sz="2200" dirty="0">
                <a:solidFill>
                  <a:srgbClr val="0E0266"/>
                </a:solidFill>
              </a:rPr>
              <a:t>fork</a:t>
            </a:r>
            <a:r>
              <a:rPr lang="en-US" sz="2200" dirty="0">
                <a:solidFill>
                  <a:srgbClr val="660066"/>
                </a:solidFill>
              </a:rPr>
              <a:t>, </a:t>
            </a:r>
            <a:r>
              <a:rPr lang="en-US" sz="2200" dirty="0" err="1">
                <a:solidFill>
                  <a:srgbClr val="660066"/>
                </a:solidFill>
              </a:rPr>
              <a:t>to_line</a:t>
            </a:r>
            <a:r>
              <a:rPr lang="en-US" sz="2200" dirty="0">
                <a:solidFill>
                  <a:srgbClr val="660066"/>
                </a:solidFill>
              </a:rPr>
              <a:t> = </a:t>
            </a:r>
            <a:r>
              <a:rPr lang="en-US" sz="2200" dirty="0" err="1">
                <a:solidFill>
                  <a:srgbClr val="660066"/>
                </a:solidFill>
              </a:rPr>
              <a:t>ler</a:t>
            </a:r>
            <a:r>
              <a:rPr lang="en-US" sz="2200" dirty="0">
                <a:solidFill>
                  <a:srgbClr val="660066"/>
                </a:solidFill>
              </a:rPr>
              <a:t>, </a:t>
            </a:r>
            <a:r>
              <a:rPr lang="en-US" sz="2200" dirty="0" err="1">
                <a:solidFill>
                  <a:srgbClr val="660066"/>
                </a:solidFill>
              </a:rPr>
              <a:t>to_element</a:t>
            </a:r>
            <a:r>
              <a:rPr lang="en-US" sz="2200" dirty="0">
                <a:solidFill>
                  <a:srgbClr val="660066"/>
                </a:solidFill>
              </a:rPr>
              <a:t> = </a:t>
            </a:r>
            <a:r>
              <a:rPr lang="en-US" sz="2200" b="1" i="1" dirty="0" err="1">
                <a:solidFill>
                  <a:schemeClr val="accent1">
                    <a:lumMod val="50000"/>
                  </a:schemeClr>
                </a:solidFill>
              </a:rPr>
              <a:t>injectio</a:t>
            </a:r>
            <a:endParaRPr lang="en-US" sz="2200" b="1" i="1" dirty="0">
              <a:solidFill>
                <a:schemeClr val="accent1">
                  <a:lumMod val="50000"/>
                </a:schemeClr>
              </a:solidFill>
            </a:endParaRPr>
          </a:p>
          <a:p>
            <a:pPr indent="61913" eaLnBrk="1" hangingPunct="1">
              <a:tabLst>
                <a:tab pos="455613" algn="l"/>
                <a:tab pos="3427413" algn="l"/>
              </a:tabLst>
            </a:pPr>
            <a:r>
              <a:rPr lang="en-US" sz="2200" dirty="0" err="1" smtClean="0">
                <a:solidFill>
                  <a:srgbClr val="660066"/>
                </a:solidFill>
              </a:rPr>
              <a:t>inj</a:t>
            </a:r>
            <a:r>
              <a:rPr lang="en-US" sz="2200" dirty="0">
                <a:solidFill>
                  <a:srgbClr val="660066"/>
                </a:solidFill>
              </a:rPr>
              <a:t>: line = (..., </a:t>
            </a:r>
            <a:r>
              <a:rPr lang="en-US" sz="2200" b="1" i="1" dirty="0" err="1" smtClean="0">
                <a:solidFill>
                  <a:srgbClr val="0000FF"/>
                </a:solidFill>
              </a:rPr>
              <a:t>ler_fork</a:t>
            </a:r>
            <a:r>
              <a:rPr lang="en-US" sz="2200" dirty="0" smtClean="0">
                <a:solidFill>
                  <a:srgbClr val="660066"/>
                </a:solidFill>
              </a:rPr>
              <a:t>)	! injection line</a:t>
            </a:r>
            <a:endParaRPr lang="en-US" sz="2200" dirty="0">
              <a:solidFill>
                <a:srgbClr val="660066"/>
              </a:solidFill>
            </a:endParaRPr>
          </a:p>
          <a:p>
            <a:pPr indent="61913" eaLnBrk="1" hangingPunct="1">
              <a:tabLst>
                <a:tab pos="455613" algn="l"/>
                <a:tab pos="3427413" algn="l"/>
              </a:tabLst>
            </a:pPr>
            <a:r>
              <a:rPr lang="en-US" sz="2200" dirty="0" err="1" smtClean="0">
                <a:solidFill>
                  <a:srgbClr val="660066"/>
                </a:solidFill>
              </a:rPr>
              <a:t>ler</a:t>
            </a:r>
            <a:r>
              <a:rPr lang="en-US" sz="2200" dirty="0">
                <a:solidFill>
                  <a:srgbClr val="660066"/>
                </a:solidFill>
              </a:rPr>
              <a:t>: line = (..., </a:t>
            </a:r>
            <a:r>
              <a:rPr lang="en-US" sz="2200" b="1" i="1" dirty="0" err="1">
                <a:solidFill>
                  <a:schemeClr val="accent1">
                    <a:lumMod val="50000"/>
                  </a:schemeClr>
                </a:solidFill>
              </a:rPr>
              <a:t>injectio</a:t>
            </a:r>
            <a:r>
              <a:rPr lang="en-US" sz="2200" dirty="0">
                <a:solidFill>
                  <a:srgbClr val="660066"/>
                </a:solidFill>
              </a:rPr>
              <a:t>, ...</a:t>
            </a:r>
            <a:r>
              <a:rPr lang="en-US" sz="2200" dirty="0" smtClean="0">
                <a:solidFill>
                  <a:srgbClr val="660066"/>
                </a:solidFill>
              </a:rPr>
              <a:t>)	! LER ring</a:t>
            </a:r>
            <a:endParaRPr lang="en-US" sz="2200" dirty="0">
              <a:solidFill>
                <a:srgbClr val="660066"/>
              </a:solidFill>
            </a:endParaRPr>
          </a:p>
          <a:p>
            <a:pPr indent="61913" eaLnBrk="1" hangingPunct="1">
              <a:tabLst>
                <a:tab pos="455613" algn="l"/>
                <a:tab pos="3427413" algn="l"/>
              </a:tabLst>
            </a:pPr>
            <a:r>
              <a:rPr lang="en-US" sz="2200" dirty="0" smtClean="0">
                <a:solidFill>
                  <a:srgbClr val="660066"/>
                </a:solidFill>
              </a:rPr>
              <a:t>use</a:t>
            </a:r>
            <a:r>
              <a:rPr lang="en-US" sz="2200" dirty="0">
                <a:solidFill>
                  <a:srgbClr val="660066"/>
                </a:solidFill>
              </a:rPr>
              <a:t>, </a:t>
            </a:r>
            <a:r>
              <a:rPr lang="en-US" sz="2200" dirty="0" err="1">
                <a:solidFill>
                  <a:srgbClr val="660066"/>
                </a:solidFill>
              </a:rPr>
              <a:t>inj</a:t>
            </a:r>
            <a:endParaRPr lang="en-US" sz="2200" dirty="0">
              <a:solidFill>
                <a:srgbClr val="660066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Forking</a:t>
            </a:r>
            <a:endParaRPr lang="en-US" dirty="0"/>
          </a:p>
        </p:txBody>
      </p:sp>
      <p:sp>
        <p:nvSpPr>
          <p:cNvPr id="18435" name="TextBox 2"/>
          <p:cNvSpPr txBox="1">
            <a:spLocks noChangeArrowheads="1"/>
          </p:cNvSpPr>
          <p:nvPr/>
        </p:nvSpPr>
        <p:spPr bwMode="auto">
          <a:xfrm>
            <a:off x="228600" y="1371600"/>
            <a:ext cx="57150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Aft>
                <a:spcPts val="2400"/>
              </a:spcAft>
              <a:tabLst>
                <a:tab pos="455613" algn="l"/>
              </a:tabLst>
            </a:pPr>
            <a:r>
              <a:rPr lang="en-US" sz="2200" dirty="0" smtClean="0"/>
              <a:t>Bmad can connect different beam lines together. </a:t>
            </a:r>
            <a:r>
              <a:rPr lang="en-US" sz="2200" dirty="0" smtClean="0">
                <a:solidFill>
                  <a:srgbClr val="000000"/>
                </a:solidFill>
              </a:rPr>
              <a:t>Can join LINACs to injection lines to storage rings</a:t>
            </a:r>
            <a:r>
              <a:rPr lang="en-US" sz="2200" dirty="0">
                <a:solidFill>
                  <a:srgbClr val="000000"/>
                </a:solidFill>
              </a:rPr>
              <a:t> </a:t>
            </a:r>
            <a:r>
              <a:rPr lang="en-US" sz="2200" dirty="0" smtClean="0">
                <a:solidFill>
                  <a:srgbClr val="000000"/>
                </a:solidFill>
              </a:rPr>
              <a:t>to </a:t>
            </a:r>
            <a:r>
              <a:rPr lang="en-US" sz="2200" dirty="0">
                <a:solidFill>
                  <a:srgbClr val="000000"/>
                </a:solidFill>
              </a:rPr>
              <a:t>X-</a:t>
            </a:r>
            <a:r>
              <a:rPr lang="en-US" sz="2200" dirty="0" smtClean="0">
                <a:solidFill>
                  <a:srgbClr val="000000"/>
                </a:solidFill>
              </a:rPr>
              <a:t>ray beam </a:t>
            </a:r>
            <a:r>
              <a:rPr lang="en-US" sz="2200" dirty="0">
                <a:solidFill>
                  <a:srgbClr val="000000"/>
                </a:solidFill>
              </a:rPr>
              <a:t>lines, </a:t>
            </a:r>
            <a:r>
              <a:rPr lang="en-US" sz="2200" dirty="0" smtClean="0">
                <a:solidFill>
                  <a:srgbClr val="000000"/>
                </a:solidFill>
              </a:rPr>
              <a:t>etc.</a:t>
            </a:r>
          </a:p>
          <a:p>
            <a:pPr eaLnBrk="1" hangingPunct="1">
              <a:spcAft>
                <a:spcPts val="600"/>
              </a:spcAft>
              <a:tabLst>
                <a:tab pos="455613" algn="l"/>
              </a:tabLst>
            </a:pPr>
            <a:r>
              <a:rPr lang="en-US" sz="2200" dirty="0" smtClean="0"/>
              <a:t>Example: </a:t>
            </a:r>
            <a:r>
              <a:rPr lang="en-US" sz="2200" dirty="0" err="1"/>
              <a:t>SuperKEKB</a:t>
            </a:r>
            <a:r>
              <a:rPr lang="en-US" sz="2200" dirty="0"/>
              <a:t> LER </a:t>
            </a:r>
            <a:r>
              <a:rPr lang="en-US" sz="2200" dirty="0" smtClean="0"/>
              <a:t>injection</a:t>
            </a:r>
            <a:endParaRPr lang="en-US" sz="2200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5021759"/>
            <a:ext cx="69226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tabLst>
                <a:tab pos="455613" algn="l"/>
              </a:tabLst>
            </a:pPr>
            <a:r>
              <a:rPr lang="en-US" sz="2200" dirty="0" smtClean="0">
                <a:solidFill>
                  <a:srgbClr val="CC0000"/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2200" dirty="0" smtClean="0">
                <a:solidFill>
                  <a:srgbClr val="000000"/>
                </a:solidFill>
                <a:sym typeface="Wingdings"/>
              </a:rPr>
              <a:t> </a:t>
            </a:r>
            <a:r>
              <a:rPr lang="en-US" sz="2200" dirty="0">
                <a:solidFill>
                  <a:srgbClr val="FF0000"/>
                </a:solidFill>
              </a:rPr>
              <a:t>One lattice can hold the description of the entire accelerator complex</a:t>
            </a:r>
            <a:r>
              <a:rPr lang="en-US" sz="2200" dirty="0" smtClean="0">
                <a:solidFill>
                  <a:srgbClr val="FF0000"/>
                </a:solidFill>
              </a:rPr>
              <a:t>.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13474" y="1981200"/>
            <a:ext cx="5637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inj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523225" y="1676400"/>
            <a:ext cx="563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ler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KEKB-all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832396"/>
            <a:ext cx="2819400" cy="22918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Multipass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2400" y="7620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517525" algn="l"/>
              </a:tabLst>
            </a:pPr>
            <a:r>
              <a:rPr lang="en-US" sz="2000" dirty="0" smtClean="0"/>
              <a:t>Bmad can simulate beam lines having common elements</a:t>
            </a:r>
          </a:p>
          <a:p>
            <a:pPr>
              <a:tabLst>
                <a:tab pos="517525" algn="l"/>
              </a:tabLst>
            </a:pPr>
            <a:r>
              <a:rPr lang="en-US" sz="2000" dirty="0" smtClean="0"/>
              <a:t>Example: </a:t>
            </a:r>
            <a:r>
              <a:rPr lang="en-US" sz="2000" dirty="0" err="1" smtClean="0"/>
              <a:t>SuperKEKB</a:t>
            </a:r>
            <a:r>
              <a:rPr lang="en-US" sz="2000" dirty="0" smtClean="0"/>
              <a:t> IR region:</a:t>
            </a:r>
          </a:p>
        </p:txBody>
      </p:sp>
      <p:pic>
        <p:nvPicPr>
          <p:cNvPr id="6" name="Picture 5" descr="cebaf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3882911"/>
            <a:ext cx="3048000" cy="19844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8528" y="5879068"/>
            <a:ext cx="92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CEBAF</a:t>
            </a:r>
            <a:endParaRPr lang="en-US" sz="1800" dirty="0"/>
          </a:p>
        </p:txBody>
      </p:sp>
      <p:sp>
        <p:nvSpPr>
          <p:cNvPr id="8" name="TextBox 7"/>
          <p:cNvSpPr txBox="1"/>
          <p:nvPr/>
        </p:nvSpPr>
        <p:spPr>
          <a:xfrm>
            <a:off x="6878036" y="3200400"/>
            <a:ext cx="1351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SuperKEKB</a:t>
            </a:r>
            <a:endParaRPr lang="en-US" sz="1800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381000" y="1524000"/>
            <a:ext cx="5105400" cy="2549236"/>
          </a:xfrm>
          <a:prstGeom prst="roundRect">
            <a:avLst/>
          </a:prstGeom>
          <a:solidFill>
            <a:srgbClr val="FFEFDE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0" rIns="0" bIns="0" numCol="1" rtlCol="0" anchor="ctr" anchorCtr="0" compatLnSpc="1">
            <a:prstTxWarp prst="textNoShape">
              <a:avLst/>
            </a:prstTxWarp>
          </a:bodyPr>
          <a:lstStyle/>
          <a:p>
            <a:pPr lvl="0">
              <a:spcBef>
                <a:spcPts val="600"/>
              </a:spcBef>
              <a:tabLst>
                <a:tab pos="284163" algn="l"/>
              </a:tabLst>
            </a:pPr>
            <a:r>
              <a:rPr lang="en-US" sz="2000" b="1" i="1" dirty="0">
                <a:solidFill>
                  <a:srgbClr val="CC0000"/>
                </a:solidFill>
              </a:rPr>
              <a:t>sol</a:t>
            </a:r>
            <a:r>
              <a:rPr lang="en-US" sz="2000" dirty="0">
                <a:solidFill>
                  <a:srgbClr val="000000"/>
                </a:solidFill>
              </a:rPr>
              <a:t>: line[</a:t>
            </a:r>
            <a:r>
              <a:rPr lang="en-US" sz="2000" b="1" dirty="0">
                <a:solidFill>
                  <a:srgbClr val="000000"/>
                </a:solidFill>
              </a:rPr>
              <a:t>multipass</a:t>
            </a:r>
            <a:r>
              <a:rPr lang="en-US" sz="2000" dirty="0">
                <a:solidFill>
                  <a:srgbClr val="000000"/>
                </a:solidFill>
              </a:rPr>
              <a:t>] = (esle4000, ..., esre4000)</a:t>
            </a:r>
          </a:p>
          <a:p>
            <a:pPr lvl="0">
              <a:tabLst>
                <a:tab pos="284163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pt1_l: </a:t>
            </a:r>
            <a:r>
              <a:rPr lang="en-US" sz="2000" b="1" dirty="0">
                <a:solidFill>
                  <a:srgbClr val="000000"/>
                </a:solidFill>
              </a:rPr>
              <a:t>patch</a:t>
            </a:r>
            <a:r>
              <a:rPr lang="en-US" sz="2000" dirty="0">
                <a:solidFill>
                  <a:srgbClr val="000000"/>
                </a:solidFill>
              </a:rPr>
              <a:t>, ...;   pt2_l: </a:t>
            </a:r>
            <a:r>
              <a:rPr lang="en-US" sz="2000" b="1" dirty="0">
                <a:solidFill>
                  <a:srgbClr val="000000"/>
                </a:solidFill>
              </a:rPr>
              <a:t>patch</a:t>
            </a:r>
            <a:r>
              <a:rPr lang="en-US" sz="2000" dirty="0">
                <a:solidFill>
                  <a:srgbClr val="000000"/>
                </a:solidFill>
              </a:rPr>
              <a:t>, ...</a:t>
            </a:r>
          </a:p>
          <a:p>
            <a:pPr lvl="0">
              <a:tabLst>
                <a:tab pos="284163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pt1_h: </a:t>
            </a:r>
            <a:r>
              <a:rPr lang="en-US" sz="2000" b="1" dirty="0">
                <a:solidFill>
                  <a:srgbClr val="000000"/>
                </a:solidFill>
              </a:rPr>
              <a:t>patch</a:t>
            </a:r>
            <a:r>
              <a:rPr lang="en-US" sz="2000" dirty="0">
                <a:solidFill>
                  <a:srgbClr val="000000"/>
                </a:solidFill>
              </a:rPr>
              <a:t>, ...;  pt2_h: </a:t>
            </a:r>
            <a:r>
              <a:rPr lang="en-US" sz="2000" b="1" dirty="0">
                <a:solidFill>
                  <a:srgbClr val="000000"/>
                </a:solidFill>
              </a:rPr>
              <a:t>patch</a:t>
            </a:r>
            <a:r>
              <a:rPr lang="en-US" sz="2000" dirty="0">
                <a:solidFill>
                  <a:srgbClr val="000000"/>
                </a:solidFill>
              </a:rPr>
              <a:t>, ...</a:t>
            </a:r>
          </a:p>
          <a:p>
            <a:pPr lvl="0">
              <a:tabLst>
                <a:tab pos="284163" algn="l"/>
              </a:tabLst>
            </a:pPr>
            <a:r>
              <a:rPr lang="en-US" sz="2000" b="1" i="1" dirty="0">
                <a:solidFill>
                  <a:srgbClr val="0000FF"/>
                </a:solidFill>
              </a:rPr>
              <a:t>mm</a:t>
            </a:r>
            <a:r>
              <a:rPr lang="en-US" sz="2000" dirty="0">
                <a:solidFill>
                  <a:srgbClr val="000000"/>
                </a:solidFill>
              </a:rPr>
              <a:t>: marker</a:t>
            </a:r>
          </a:p>
          <a:p>
            <a:pPr lvl="0">
              <a:tabLst>
                <a:tab pos="284163" algn="l"/>
              </a:tabLst>
            </a:pPr>
            <a:r>
              <a:rPr lang="en-US" sz="2000" b="1" i="1" dirty="0">
                <a:solidFill>
                  <a:srgbClr val="0B97FF"/>
                </a:solidFill>
              </a:rPr>
              <a:t>fid</a:t>
            </a:r>
            <a:r>
              <a:rPr lang="en-US" sz="2000" dirty="0">
                <a:solidFill>
                  <a:srgbClr val="000000"/>
                </a:solidFill>
              </a:rPr>
              <a:t>: </a:t>
            </a:r>
            <a:r>
              <a:rPr lang="en-US" sz="2000" b="1" dirty="0" err="1">
                <a:solidFill>
                  <a:srgbClr val="000000"/>
                </a:solidFill>
              </a:rPr>
              <a:t>fiducial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>
                <a:solidFill>
                  <a:srgbClr val="000000"/>
                </a:solidFill>
              </a:rPr>
              <a:t>origin_ele</a:t>
            </a:r>
            <a:r>
              <a:rPr lang="en-US" sz="2000" dirty="0">
                <a:solidFill>
                  <a:srgbClr val="000000"/>
                </a:solidFill>
              </a:rPr>
              <a:t> = </a:t>
            </a:r>
            <a:r>
              <a:rPr lang="en-US" sz="2000" b="1" i="1" dirty="0">
                <a:solidFill>
                  <a:srgbClr val="0000FF"/>
                </a:solidFill>
              </a:rPr>
              <a:t>mm</a:t>
            </a:r>
          </a:p>
          <a:p>
            <a:pPr lvl="0">
              <a:tabLst>
                <a:tab pos="284163" algn="l"/>
              </a:tabLst>
            </a:pPr>
            <a:r>
              <a:rPr lang="en-US" sz="2000" dirty="0" err="1">
                <a:solidFill>
                  <a:srgbClr val="000000"/>
                </a:solidFill>
              </a:rPr>
              <a:t>ler</a:t>
            </a:r>
            <a:r>
              <a:rPr lang="en-US" sz="2000" dirty="0">
                <a:solidFill>
                  <a:srgbClr val="000000"/>
                </a:solidFill>
              </a:rPr>
              <a:t>: line = </a:t>
            </a:r>
            <a:r>
              <a:rPr lang="en-US" sz="2000" dirty="0" smtClean="0">
                <a:solidFill>
                  <a:srgbClr val="000000"/>
                </a:solidFill>
              </a:rPr>
              <a:t>(</a:t>
            </a:r>
            <a:r>
              <a:rPr lang="en-US" sz="2000" dirty="0">
                <a:solidFill>
                  <a:srgbClr val="000000"/>
                </a:solidFill>
              </a:rPr>
              <a:t>pt2_l, </a:t>
            </a:r>
            <a:r>
              <a:rPr lang="en-US" sz="2000" b="1" i="1" dirty="0">
                <a:solidFill>
                  <a:srgbClr val="0000FF"/>
                </a:solidFill>
              </a:rPr>
              <a:t>mm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b="1" i="1" dirty="0" smtClean="0">
                <a:solidFill>
                  <a:srgbClr val="CC0000"/>
                </a:solidFill>
              </a:rPr>
              <a:t>sol, </a:t>
            </a:r>
            <a:r>
              <a:rPr lang="en-US" sz="2000" dirty="0" smtClean="0">
                <a:solidFill>
                  <a:srgbClr val="000000"/>
                </a:solidFill>
              </a:rPr>
              <a:t>pt1_l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ler_arc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  <a:endParaRPr lang="en-US" sz="2000" dirty="0">
              <a:solidFill>
                <a:srgbClr val="000000"/>
              </a:solidFill>
            </a:endParaRPr>
          </a:p>
          <a:p>
            <a:pPr lvl="0">
              <a:tabLst>
                <a:tab pos="284163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her: line = </a:t>
            </a:r>
            <a:r>
              <a:rPr lang="en-US" sz="2000" dirty="0" smtClean="0">
                <a:solidFill>
                  <a:srgbClr val="000000"/>
                </a:solidFill>
              </a:rPr>
              <a:t>(pt2_h, -</a:t>
            </a:r>
            <a:r>
              <a:rPr lang="en-US" sz="2000" dirty="0">
                <a:solidFill>
                  <a:srgbClr val="000000"/>
                </a:solidFill>
              </a:rPr>
              <a:t>-</a:t>
            </a:r>
            <a:r>
              <a:rPr lang="en-US" sz="2000" b="1" i="1" dirty="0">
                <a:solidFill>
                  <a:srgbClr val="CC0000"/>
                </a:solidFill>
              </a:rPr>
              <a:t>sol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b="1" i="1" dirty="0" smtClean="0">
                <a:solidFill>
                  <a:srgbClr val="0B97FF"/>
                </a:solidFill>
              </a:rPr>
              <a:t>fid, </a:t>
            </a:r>
            <a:r>
              <a:rPr lang="en-US" sz="2000" dirty="0" smtClean="0">
                <a:solidFill>
                  <a:srgbClr val="000000"/>
                </a:solidFill>
              </a:rPr>
              <a:t>pt1_h</a:t>
            </a:r>
            <a:r>
              <a:rPr lang="en-US" sz="2000" dirty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her_arc</a:t>
            </a:r>
            <a:r>
              <a:rPr lang="en-US" sz="2000" dirty="0" smtClean="0">
                <a:solidFill>
                  <a:srgbClr val="000000"/>
                </a:solidFill>
              </a:rPr>
              <a:t>)</a:t>
            </a:r>
            <a:endParaRPr lang="en-US" sz="2000" dirty="0">
              <a:solidFill>
                <a:srgbClr val="000000"/>
              </a:solidFill>
            </a:endParaRPr>
          </a:p>
          <a:p>
            <a:pPr lvl="0">
              <a:tabLst>
                <a:tab pos="284163" algn="l"/>
              </a:tabLst>
            </a:pPr>
            <a:r>
              <a:rPr lang="en-US" sz="2000" dirty="0">
                <a:solidFill>
                  <a:srgbClr val="000000"/>
                </a:solidFill>
              </a:rPr>
              <a:t>use, </a:t>
            </a:r>
            <a:r>
              <a:rPr lang="en-US" sz="2000" dirty="0" err="1">
                <a:solidFill>
                  <a:srgbClr val="000000"/>
                </a:solidFill>
              </a:rPr>
              <a:t>ler</a:t>
            </a:r>
            <a:r>
              <a:rPr lang="en-US" sz="2000" dirty="0">
                <a:solidFill>
                  <a:srgbClr val="000000"/>
                </a:solidFill>
              </a:rPr>
              <a:t>, her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81001" y="5062023"/>
            <a:ext cx="4876800" cy="1414977"/>
            <a:chOff x="429948" y="4648200"/>
            <a:chExt cx="5023933" cy="1491177"/>
          </a:xfrm>
        </p:grpSpPr>
        <p:pic>
          <p:nvPicPr>
            <p:cNvPr id="14" name="Picture 13" descr="KEKB-ir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43000" y="4648200"/>
              <a:ext cx="3352800" cy="1186376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2511208" y="4831080"/>
              <a:ext cx="53679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CC0000"/>
                  </a:solidFill>
                </a:rPr>
                <a:t>sol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29948" y="5739267"/>
              <a:ext cx="156637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LER ref orbit</a:t>
              </a:r>
              <a:endParaRPr lang="en-US" sz="2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58948" y="5682177"/>
              <a:ext cx="15949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HER ref orbit</a:t>
              </a:r>
              <a:endParaRPr lang="en-US" sz="2000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304800" y="4114800"/>
            <a:ext cx="533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Changes to elements in </a:t>
            </a:r>
            <a:r>
              <a:rPr lang="en-US" sz="2000" dirty="0" smtClean="0">
                <a:solidFill>
                  <a:srgbClr val="FF0000"/>
                </a:solidFill>
              </a:rPr>
              <a:t>sol</a:t>
            </a:r>
            <a:r>
              <a:rPr lang="en-US" sz="2000" dirty="0" smtClean="0"/>
              <a:t> get reflected in both HER and LER lines.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349518" y="4736729"/>
            <a:ext cx="860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patch</a:t>
            </a:r>
            <a:endParaRPr lang="en-US" sz="2000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3276600" y="4724400"/>
            <a:ext cx="8602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patch</a:t>
            </a:r>
            <a:endParaRPr lang="en-US" sz="2000" i="1" dirty="0"/>
          </a:p>
        </p:txBody>
      </p:sp>
      <p:cxnSp>
        <p:nvCxnSpPr>
          <p:cNvPr id="18" name="Straight Connector 17"/>
          <p:cNvCxnSpPr/>
          <p:nvPr/>
        </p:nvCxnSpPr>
        <p:spPr bwMode="auto">
          <a:xfrm flipV="1">
            <a:off x="5410200" y="4876800"/>
            <a:ext cx="0" cy="533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V="1">
            <a:off x="3657600" y="5105400"/>
            <a:ext cx="0" cy="100760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1701060" y="5114217"/>
            <a:ext cx="0" cy="100760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9" name="Oval 8"/>
          <p:cNvSpPr/>
          <p:nvPr/>
        </p:nvSpPr>
        <p:spPr bwMode="auto">
          <a:xfrm>
            <a:off x="7924800" y="995522"/>
            <a:ext cx="914400" cy="754381"/>
          </a:xfrm>
          <a:prstGeom prst="ellipse">
            <a:avLst/>
          </a:prstGeom>
          <a:solidFill>
            <a:schemeClr val="accent1">
              <a:alpha val="1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Times New Roman" charset="0"/>
              <a:ea typeface="ＭＳ Ｐゴシック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64700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RPP2">
  <a:themeElements>
    <a:clrScheme name="LRPP2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Times New Roman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LRPP2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RPP2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RPP2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RPP2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RPP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RPP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RPP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17609</TotalTime>
  <Words>995</Words>
  <Application>Microsoft Macintosh PowerPoint</Application>
  <PresentationFormat>On-screen Show (4:3)</PresentationFormat>
  <Paragraphs>159</Paragraphs>
  <Slides>14</Slides>
  <Notes>8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LRPP2</vt:lpstr>
      <vt:lpstr>Spin Tracking Using the Bmad Software Library</vt:lpstr>
      <vt:lpstr>Overview</vt:lpstr>
      <vt:lpstr>In the Beginning…</vt:lpstr>
      <vt:lpstr>And Baby Grows Up...</vt:lpstr>
      <vt:lpstr>Bmad Based Programs </vt:lpstr>
      <vt:lpstr>Tao: Tool for Accelerator Optics</vt:lpstr>
      <vt:lpstr>Bmad Features</vt:lpstr>
      <vt:lpstr>Forking</vt:lpstr>
      <vt:lpstr>Multipass</vt:lpstr>
      <vt:lpstr>Etienne Forest’s FPP/PTC</vt:lpstr>
      <vt:lpstr>Tracking Method Selection</vt:lpstr>
      <vt:lpstr>G-2 Experiment</vt:lpstr>
      <vt:lpstr>G-2 Simulation</vt:lpstr>
      <vt:lpstr>Conclusion</vt:lpstr>
    </vt:vector>
  </TitlesOfParts>
  <Manager/>
  <Company>Cornell University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Accelerator &amp; X-ray Modeling Using the Bmad Software Library</dc:title>
  <dc:subject/>
  <dc:creator>David Sagan</dc:creator>
  <cp:keywords/>
  <dc:description/>
  <cp:lastModifiedBy>David Sagan</cp:lastModifiedBy>
  <cp:revision>683</cp:revision>
  <cp:lastPrinted>2012-08-15T13:49:28Z</cp:lastPrinted>
  <dcterms:created xsi:type="dcterms:W3CDTF">2006-09-26T18:35:55Z</dcterms:created>
  <dcterms:modified xsi:type="dcterms:W3CDTF">2015-05-05T13:16:41Z</dcterms:modified>
  <cp:category/>
</cp:coreProperties>
</file>