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6" r:id="rId4"/>
    <p:sldId id="258" r:id="rId5"/>
    <p:sldId id="259" r:id="rId6"/>
    <p:sldId id="271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70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6A2"/>
    <a:srgbClr val="B2CCEC"/>
    <a:srgbClr val="1490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ED322-68AD-45CE-ABB6-264ED21867BA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0FA9B-8B23-4422-803F-936D5FF3401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36257" y="298385"/>
            <a:ext cx="8711487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Measurement of the super-allowed branching ratio of </a:t>
            </a:r>
            <a:r>
              <a:rPr lang="en-US" sz="2800" b="1" baseline="30000" dirty="0">
                <a:solidFill>
                  <a:srgbClr val="C00000"/>
                </a:solidFill>
              </a:rPr>
              <a:t>10</a:t>
            </a:r>
            <a:r>
              <a:rPr lang="en-US" sz="2800" b="1" dirty="0">
                <a:solidFill>
                  <a:srgbClr val="C00000"/>
                </a:solidFill>
              </a:rPr>
              <a:t>C</a:t>
            </a:r>
            <a:endParaRPr lang="fr-FR" sz="2800" dirty="0">
              <a:solidFill>
                <a:srgbClr val="C00000"/>
              </a:solidFill>
            </a:endParaRPr>
          </a:p>
          <a:p>
            <a:pPr algn="ctr"/>
            <a:r>
              <a:rPr lang="en-US" sz="2200" b="1" dirty="0"/>
              <a:t> </a:t>
            </a:r>
            <a:endParaRPr lang="fr-FR" sz="2200" dirty="0"/>
          </a:p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   </a:t>
            </a:r>
            <a:r>
              <a:rPr lang="en-US" sz="2200" b="1" dirty="0" smtClean="0">
                <a:solidFill>
                  <a:srgbClr val="0036A2"/>
                </a:solidFill>
              </a:rPr>
              <a:t>B</a:t>
            </a:r>
            <a:r>
              <a:rPr lang="en-US" sz="2200" b="1" dirty="0">
                <a:solidFill>
                  <a:srgbClr val="0036A2"/>
                </a:solidFill>
              </a:rPr>
              <a:t>. Blank, M. </a:t>
            </a:r>
            <a:r>
              <a:rPr lang="en-US" sz="2200" b="1" dirty="0" err="1">
                <a:solidFill>
                  <a:srgbClr val="0036A2"/>
                </a:solidFill>
              </a:rPr>
              <a:t>Aouadi</a:t>
            </a:r>
            <a:r>
              <a:rPr lang="en-US" sz="2200" b="1" dirty="0">
                <a:solidFill>
                  <a:srgbClr val="0036A2"/>
                </a:solidFill>
              </a:rPr>
              <a:t>, P. </a:t>
            </a:r>
            <a:r>
              <a:rPr lang="en-US" sz="2200" b="1" dirty="0" err="1">
                <a:solidFill>
                  <a:srgbClr val="0036A2"/>
                </a:solidFill>
              </a:rPr>
              <a:t>Ascher</a:t>
            </a:r>
            <a:r>
              <a:rPr lang="en-US" sz="2200" b="1" dirty="0">
                <a:solidFill>
                  <a:srgbClr val="0036A2"/>
                </a:solidFill>
              </a:rPr>
              <a:t>, M. </a:t>
            </a:r>
            <a:r>
              <a:rPr lang="en-US" sz="2200" b="1" dirty="0" err="1">
                <a:solidFill>
                  <a:srgbClr val="0036A2"/>
                </a:solidFill>
              </a:rPr>
              <a:t>Gerbaux</a:t>
            </a:r>
            <a:r>
              <a:rPr lang="en-US" sz="2200" b="1" dirty="0">
                <a:solidFill>
                  <a:srgbClr val="0036A2"/>
                </a:solidFill>
              </a:rPr>
              <a:t>, J. </a:t>
            </a:r>
            <a:r>
              <a:rPr lang="en-US" sz="2200" b="1" dirty="0" err="1">
                <a:solidFill>
                  <a:srgbClr val="0036A2"/>
                </a:solidFill>
              </a:rPr>
              <a:t>Giovinazzo</a:t>
            </a:r>
            <a:r>
              <a:rPr lang="en-US" sz="2200" b="1" dirty="0">
                <a:solidFill>
                  <a:srgbClr val="0036A2"/>
                </a:solidFill>
              </a:rPr>
              <a:t>, T. </a:t>
            </a:r>
            <a:r>
              <a:rPr lang="en-US" sz="2200" b="1" dirty="0" err="1">
                <a:solidFill>
                  <a:srgbClr val="0036A2"/>
                </a:solidFill>
              </a:rPr>
              <a:t>Goigoux</a:t>
            </a:r>
            <a:r>
              <a:rPr lang="en-US" sz="2200" b="1" dirty="0">
                <a:solidFill>
                  <a:srgbClr val="0036A2"/>
                </a:solidFill>
              </a:rPr>
              <a:t>, </a:t>
            </a:r>
            <a:endParaRPr lang="en-US" sz="2200" b="1" dirty="0" smtClean="0">
              <a:solidFill>
                <a:srgbClr val="0036A2"/>
              </a:solidFill>
            </a:endParaRPr>
          </a:p>
          <a:p>
            <a:pPr algn="ctr"/>
            <a:r>
              <a:rPr lang="en-US" sz="2200" b="1" dirty="0" smtClean="0">
                <a:solidFill>
                  <a:srgbClr val="0036A2"/>
                </a:solidFill>
              </a:rPr>
              <a:t>S</a:t>
            </a:r>
            <a:r>
              <a:rPr lang="en-US" sz="2200" b="1" dirty="0">
                <a:solidFill>
                  <a:srgbClr val="0036A2"/>
                </a:solidFill>
              </a:rPr>
              <a:t>. </a:t>
            </a:r>
            <a:r>
              <a:rPr lang="en-US" sz="2200" b="1" dirty="0" err="1">
                <a:solidFill>
                  <a:srgbClr val="0036A2"/>
                </a:solidFill>
              </a:rPr>
              <a:t>Grévy</a:t>
            </a:r>
            <a:r>
              <a:rPr lang="en-US" sz="2200" b="1" dirty="0">
                <a:solidFill>
                  <a:srgbClr val="0036A2"/>
                </a:solidFill>
              </a:rPr>
              <a:t>, </a:t>
            </a:r>
            <a:r>
              <a:rPr lang="fr-FR" sz="2200" b="1" dirty="0" smtClean="0">
                <a:solidFill>
                  <a:srgbClr val="0036A2"/>
                </a:solidFill>
              </a:rPr>
              <a:t>T</a:t>
            </a:r>
            <a:r>
              <a:rPr lang="fr-FR" sz="2200" b="1" dirty="0">
                <a:solidFill>
                  <a:srgbClr val="0036A2"/>
                </a:solidFill>
              </a:rPr>
              <a:t>. </a:t>
            </a:r>
            <a:r>
              <a:rPr lang="fr-FR" sz="2200" b="1" dirty="0" err="1">
                <a:solidFill>
                  <a:srgbClr val="0036A2"/>
                </a:solidFill>
              </a:rPr>
              <a:t>Kurtukian</a:t>
            </a:r>
            <a:r>
              <a:rPr lang="fr-FR" sz="2200" b="1" dirty="0">
                <a:solidFill>
                  <a:srgbClr val="0036A2"/>
                </a:solidFill>
              </a:rPr>
              <a:t> </a:t>
            </a:r>
            <a:r>
              <a:rPr lang="fr-FR" sz="2200" b="1" dirty="0" err="1">
                <a:solidFill>
                  <a:srgbClr val="0036A2"/>
                </a:solidFill>
              </a:rPr>
              <a:t>Nieto</a:t>
            </a:r>
            <a:r>
              <a:rPr lang="fr-FR" sz="2200" b="1" dirty="0">
                <a:solidFill>
                  <a:srgbClr val="0036A2"/>
                </a:solidFill>
              </a:rPr>
              <a:t>, C. </a:t>
            </a:r>
            <a:r>
              <a:rPr lang="fr-FR" sz="2200" b="1" dirty="0" err="1">
                <a:solidFill>
                  <a:srgbClr val="0036A2"/>
                </a:solidFill>
              </a:rPr>
              <a:t>Magron</a:t>
            </a:r>
            <a:endParaRPr lang="fr-FR" sz="2200" b="1" dirty="0">
              <a:solidFill>
                <a:srgbClr val="0036A2"/>
              </a:solidFill>
            </a:endParaRPr>
          </a:p>
          <a:p>
            <a:pPr algn="ctr"/>
            <a:r>
              <a:rPr lang="fr-FR" sz="2200" b="1" dirty="0"/>
              <a:t>CEN Bordeaux-Gradignan, </a:t>
            </a:r>
            <a:r>
              <a:rPr lang="fr-FR" sz="2200" b="1" dirty="0" smtClean="0"/>
              <a:t>France</a:t>
            </a:r>
          </a:p>
          <a:p>
            <a:pPr algn="ctr"/>
            <a:endParaRPr lang="fr-FR" sz="1600" dirty="0"/>
          </a:p>
          <a:p>
            <a:pPr algn="ctr"/>
            <a:r>
              <a:rPr lang="en-US" sz="2200" b="1" dirty="0">
                <a:solidFill>
                  <a:srgbClr val="0036A2"/>
                </a:solidFill>
              </a:rPr>
              <a:t>P. </a:t>
            </a:r>
            <a:r>
              <a:rPr lang="en-US" sz="2200" b="1" dirty="0" err="1">
                <a:solidFill>
                  <a:srgbClr val="0036A2"/>
                </a:solidFill>
              </a:rPr>
              <a:t>Delahaye</a:t>
            </a:r>
            <a:r>
              <a:rPr lang="en-US" sz="2200" b="1" dirty="0">
                <a:solidFill>
                  <a:srgbClr val="0036A2"/>
                </a:solidFill>
              </a:rPr>
              <a:t>, G.F. </a:t>
            </a:r>
            <a:r>
              <a:rPr lang="en-US" sz="2200" b="1" dirty="0" err="1">
                <a:solidFill>
                  <a:srgbClr val="0036A2"/>
                </a:solidFill>
              </a:rPr>
              <a:t>Grinyer</a:t>
            </a:r>
            <a:r>
              <a:rPr lang="en-US" sz="2200" b="1" dirty="0">
                <a:solidFill>
                  <a:srgbClr val="0036A2"/>
                </a:solidFill>
              </a:rPr>
              <a:t>, J. </a:t>
            </a:r>
            <a:r>
              <a:rPr lang="en-US" sz="2200" b="1" dirty="0" err="1">
                <a:solidFill>
                  <a:srgbClr val="0036A2"/>
                </a:solidFill>
              </a:rPr>
              <a:t>Grinyer</a:t>
            </a:r>
            <a:r>
              <a:rPr lang="en-US" sz="2200" b="1" dirty="0">
                <a:solidFill>
                  <a:srgbClr val="0036A2"/>
                </a:solidFill>
              </a:rPr>
              <a:t>, J.-C. Thomas</a:t>
            </a:r>
            <a:endParaRPr lang="fr-FR" sz="2200" b="1" dirty="0">
              <a:solidFill>
                <a:srgbClr val="0036A2"/>
              </a:solidFill>
            </a:endParaRPr>
          </a:p>
          <a:p>
            <a:pPr algn="ctr"/>
            <a:r>
              <a:rPr lang="en-US" sz="2200" b="1" dirty="0"/>
              <a:t>GANIL Caen, </a:t>
            </a:r>
            <a:r>
              <a:rPr lang="en-US" sz="2200" b="1" dirty="0" smtClean="0"/>
              <a:t>France</a:t>
            </a:r>
          </a:p>
          <a:p>
            <a:pPr algn="ctr"/>
            <a:endParaRPr lang="fr-FR" sz="1600" dirty="0"/>
          </a:p>
          <a:p>
            <a:pPr algn="ctr"/>
            <a:r>
              <a:rPr lang="en-US" sz="2200" b="1" dirty="0">
                <a:solidFill>
                  <a:srgbClr val="0036A2"/>
                </a:solidFill>
              </a:rPr>
              <a:t>M.R. Dunlop, R. Dunlop, P.E</a:t>
            </a:r>
            <a:r>
              <a:rPr lang="en-US" sz="2200" b="1" dirty="0" smtClean="0">
                <a:solidFill>
                  <a:srgbClr val="0036A2"/>
                </a:solidFill>
              </a:rPr>
              <a:t>. Garrett</a:t>
            </a:r>
            <a:r>
              <a:rPr lang="en-US" sz="2200" b="1" dirty="0">
                <a:solidFill>
                  <a:srgbClr val="0036A2"/>
                </a:solidFill>
              </a:rPr>
              <a:t>, A.T</a:t>
            </a:r>
            <a:r>
              <a:rPr lang="en-US" sz="2200" b="1" dirty="0" smtClean="0">
                <a:solidFill>
                  <a:srgbClr val="0036A2"/>
                </a:solidFill>
              </a:rPr>
              <a:t>. </a:t>
            </a:r>
            <a:r>
              <a:rPr lang="en-US" sz="2200" b="1" dirty="0" err="1" smtClean="0">
                <a:solidFill>
                  <a:srgbClr val="0036A2"/>
                </a:solidFill>
              </a:rPr>
              <a:t>Laffoley</a:t>
            </a:r>
            <a:r>
              <a:rPr lang="en-US" sz="2200" b="1" dirty="0">
                <a:solidFill>
                  <a:srgbClr val="0036A2"/>
                </a:solidFill>
              </a:rPr>
              <a:t>, C.E</a:t>
            </a:r>
            <a:r>
              <a:rPr lang="en-US" sz="2200" b="1" dirty="0" smtClean="0">
                <a:solidFill>
                  <a:srgbClr val="0036A2"/>
                </a:solidFill>
              </a:rPr>
              <a:t>. </a:t>
            </a:r>
            <a:r>
              <a:rPr lang="en-US" sz="2200" b="1" dirty="0" err="1" smtClean="0">
                <a:solidFill>
                  <a:srgbClr val="0036A2"/>
                </a:solidFill>
              </a:rPr>
              <a:t>Svensson</a:t>
            </a:r>
            <a:endParaRPr lang="fr-FR" sz="2200" b="1" dirty="0">
              <a:solidFill>
                <a:srgbClr val="0036A2"/>
              </a:solidFill>
            </a:endParaRPr>
          </a:p>
          <a:p>
            <a:pPr algn="ctr"/>
            <a:r>
              <a:rPr lang="en-US" sz="2200" b="1" dirty="0"/>
              <a:t>University of Guelph, </a:t>
            </a:r>
            <a:r>
              <a:rPr lang="en-US" sz="2200" b="1" dirty="0" smtClean="0"/>
              <a:t>Canada</a:t>
            </a:r>
          </a:p>
          <a:p>
            <a:pPr algn="ctr"/>
            <a:r>
              <a:rPr lang="en-US" sz="2200" b="1" dirty="0" smtClean="0"/>
              <a:t> </a:t>
            </a:r>
            <a:endParaRPr lang="fr-FR" sz="2200" dirty="0"/>
          </a:p>
          <a:p>
            <a:pPr algn="ctr"/>
            <a:r>
              <a:rPr lang="en-US" sz="2200" b="1" dirty="0">
                <a:solidFill>
                  <a:srgbClr val="0036A2"/>
                </a:solidFill>
              </a:rPr>
              <a:t>G.C</a:t>
            </a:r>
            <a:r>
              <a:rPr lang="en-US" sz="2200" b="1" dirty="0" smtClean="0">
                <a:solidFill>
                  <a:srgbClr val="0036A2"/>
                </a:solidFill>
              </a:rPr>
              <a:t>. Ball</a:t>
            </a:r>
            <a:endParaRPr lang="fr-FR" sz="2200" b="1" dirty="0">
              <a:solidFill>
                <a:srgbClr val="0036A2"/>
              </a:solidFill>
            </a:endParaRPr>
          </a:p>
          <a:p>
            <a:pPr algn="ctr"/>
            <a:r>
              <a:rPr lang="en-US" sz="2200" b="1" dirty="0"/>
              <a:t>TRIUMF, Vancouver, </a:t>
            </a:r>
            <a:r>
              <a:rPr lang="en-US" sz="2200" b="1" dirty="0" smtClean="0"/>
              <a:t>Canada</a:t>
            </a:r>
          </a:p>
          <a:p>
            <a:pPr algn="ctr"/>
            <a:endParaRPr lang="fr-FR" sz="1600" dirty="0"/>
          </a:p>
          <a:p>
            <a:pPr algn="ctr"/>
            <a:r>
              <a:rPr lang="en-US" sz="2200" b="1" dirty="0">
                <a:solidFill>
                  <a:srgbClr val="0036A2"/>
                </a:solidFill>
              </a:rPr>
              <a:t>P</a:t>
            </a:r>
            <a:r>
              <a:rPr lang="en-US" sz="2200" b="1" dirty="0" smtClean="0">
                <a:solidFill>
                  <a:srgbClr val="0036A2"/>
                </a:solidFill>
              </a:rPr>
              <a:t>. Finlay</a:t>
            </a:r>
            <a:endParaRPr lang="fr-FR" sz="2200" b="1" dirty="0">
              <a:solidFill>
                <a:srgbClr val="0036A2"/>
              </a:solidFill>
            </a:endParaRPr>
          </a:p>
          <a:p>
            <a:pPr algn="ctr"/>
            <a:r>
              <a:rPr lang="en-US" sz="2200" b="1" dirty="0"/>
              <a:t>K.U. Leuven, Belgium</a:t>
            </a:r>
            <a:endParaRPr lang="fr-FR" sz="2200" dirty="0"/>
          </a:p>
          <a:p>
            <a:pPr algn="ctr"/>
            <a:r>
              <a:rPr lang="en-US" sz="2200" b="1" dirty="0"/>
              <a:t> </a:t>
            </a:r>
            <a:endParaRPr lang="fr-FR" sz="2200" dirty="0"/>
          </a:p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Beam </a:t>
            </a:r>
            <a:r>
              <a:rPr lang="en-US" sz="2400" b="1" dirty="0">
                <a:solidFill>
                  <a:srgbClr val="C00000"/>
                </a:solidFill>
              </a:rPr>
              <a:t>time requested: 21 shifts on </a:t>
            </a:r>
            <a:r>
              <a:rPr lang="en-US" sz="2400" b="1" dirty="0" smtClean="0">
                <a:solidFill>
                  <a:srgbClr val="C00000"/>
                </a:solidFill>
              </a:rPr>
              <a:t>LA1</a:t>
            </a:r>
            <a:endParaRPr lang="fr-FR" sz="2200" dirty="0">
              <a:solidFill>
                <a:srgbClr val="C00000"/>
              </a:solidFill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8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Rate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estimates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: 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19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Ne</a:t>
            </a:r>
            <a:endParaRPr lang="fr-FR" b="1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23586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87" name="Line 31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88" name="Line 32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ZoneTexte 37"/>
          <p:cNvSpPr txBox="1"/>
          <p:nvPr/>
        </p:nvSpPr>
        <p:spPr>
          <a:xfrm>
            <a:off x="323528" y="1075958"/>
            <a:ext cx="882047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 smtClean="0">
                <a:solidFill>
                  <a:srgbClr val="C00000"/>
                </a:solidFill>
                <a:sym typeface="Wingdings" pitchFamily="2" charset="2"/>
              </a:rPr>
              <a:t>19</a:t>
            </a:r>
            <a:r>
              <a:rPr lang="en-US" sz="2400" b="1" dirty="0" smtClean="0">
                <a:solidFill>
                  <a:srgbClr val="C00000"/>
                </a:solidFill>
                <a:sym typeface="Wingdings" pitchFamily="2" charset="2"/>
              </a:rPr>
              <a:t>Ne decay  -  </a:t>
            </a:r>
            <a:r>
              <a:rPr lang="en-US" sz="2400" b="1" dirty="0" smtClean="0">
                <a:solidFill>
                  <a:srgbClr val="C00000"/>
                </a:solidFill>
              </a:rPr>
              <a:t>511 </a:t>
            </a:r>
            <a:r>
              <a:rPr lang="en-US" sz="2400" b="1" dirty="0" err="1" smtClean="0">
                <a:solidFill>
                  <a:srgbClr val="C00000"/>
                </a:solidFill>
              </a:rPr>
              <a:t>keV</a:t>
            </a:r>
            <a:r>
              <a:rPr lang="en-US" sz="2400" b="1" dirty="0" smtClean="0">
                <a:solidFill>
                  <a:srgbClr val="C00000"/>
                </a:solidFill>
              </a:rPr>
              <a:t> – 511 </a:t>
            </a:r>
            <a:r>
              <a:rPr lang="en-US" sz="2400" b="1" dirty="0" err="1" smtClean="0">
                <a:solidFill>
                  <a:srgbClr val="C00000"/>
                </a:solidFill>
              </a:rPr>
              <a:t>keV</a:t>
            </a:r>
            <a:r>
              <a:rPr lang="en-US" sz="2400" b="1" dirty="0" smtClean="0">
                <a:solidFill>
                  <a:srgbClr val="C00000"/>
                </a:solidFill>
              </a:rPr>
              <a:t> pile-up: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/>
              <a:t> </a:t>
            </a:r>
            <a:r>
              <a:rPr lang="en-US" sz="2000" b="1" dirty="0" smtClean="0">
                <a:latin typeface="Symbol" pitchFamily="18" charset="2"/>
              </a:rPr>
              <a:t>e</a:t>
            </a:r>
            <a:r>
              <a:rPr lang="en-US" sz="2000" b="1" dirty="0" smtClean="0"/>
              <a:t>(511 </a:t>
            </a:r>
            <a:r>
              <a:rPr lang="en-US" sz="2000" b="1" dirty="0" err="1" smtClean="0"/>
              <a:t>keV</a:t>
            </a:r>
            <a:r>
              <a:rPr lang="en-US" sz="2000" b="1" dirty="0" smtClean="0"/>
              <a:t>) = 0.4 %, pile-up window: 2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s, 5*10</a:t>
            </a:r>
            <a:r>
              <a:rPr lang="en-US" sz="2000" b="1" baseline="30000" dirty="0" smtClean="0"/>
              <a:t>5</a:t>
            </a:r>
            <a:r>
              <a:rPr lang="en-US" sz="2000" b="1" dirty="0" smtClean="0"/>
              <a:t> </a:t>
            </a:r>
            <a:r>
              <a:rPr lang="en-US" sz="2000" b="1" baseline="30000" dirty="0" smtClean="0"/>
              <a:t>19</a:t>
            </a:r>
            <a:r>
              <a:rPr lang="en-US" sz="2000" b="1" dirty="0" smtClean="0"/>
              <a:t>Ne produced instantaneously</a:t>
            </a:r>
          </a:p>
          <a:p>
            <a:pPr>
              <a:buFont typeface="Arial" pitchFamily="34" charset="0"/>
              <a:buChar char="•"/>
            </a:pPr>
            <a:endParaRPr lang="en-US" sz="2000" b="1" dirty="0"/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5*10</a:t>
            </a:r>
            <a:r>
              <a:rPr lang="en-US" sz="2000" b="1" baseline="30000" dirty="0" smtClean="0"/>
              <a:t>5    19</a:t>
            </a:r>
            <a:r>
              <a:rPr lang="en-US" sz="2000" b="1" dirty="0" smtClean="0"/>
              <a:t>Ne per pulse * 15 pulses/min * 60 min * 20 h = 0.9*10</a:t>
            </a:r>
            <a:r>
              <a:rPr lang="en-US" sz="2000" b="1" baseline="30000" dirty="0" smtClean="0"/>
              <a:t>10</a:t>
            </a:r>
            <a:r>
              <a:rPr lang="en-US" sz="2000" b="1" dirty="0" smtClean="0"/>
              <a:t>  </a:t>
            </a:r>
            <a:r>
              <a:rPr lang="en-US" sz="2000" b="1" baseline="30000" dirty="0" smtClean="0"/>
              <a:t>19</a:t>
            </a:r>
            <a:r>
              <a:rPr lang="en-US" sz="2000" b="1" dirty="0" smtClean="0"/>
              <a:t>Ne decays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* 2 (511) * 0.004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(</a:t>
            </a:r>
            <a:r>
              <a:rPr lang="en-US" sz="2000" b="1" dirty="0" smtClean="0">
                <a:latin typeface="Symbol" pitchFamily="18" charset="2"/>
              </a:rPr>
              <a:t>e</a:t>
            </a:r>
            <a:r>
              <a:rPr lang="en-US" sz="2000" b="1" dirty="0" smtClean="0"/>
              <a:t>(511 </a:t>
            </a:r>
            <a:r>
              <a:rPr lang="en-US" sz="2000" b="1" dirty="0" err="1" smtClean="0"/>
              <a:t>keV</a:t>
            </a:r>
            <a:r>
              <a:rPr lang="en-US" sz="2000" b="1" dirty="0" smtClean="0"/>
              <a:t>)) * 2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s (pile-up window) = 5400 counts at 1022 </a:t>
            </a:r>
            <a:r>
              <a:rPr lang="en-US" sz="2000" b="1" dirty="0" err="1" smtClean="0"/>
              <a:t>keV</a:t>
            </a:r>
            <a:endParaRPr lang="en-US" sz="2000" b="1" dirty="0" smtClean="0"/>
          </a:p>
          <a:p>
            <a:r>
              <a:rPr lang="en-US" sz="2000" b="1" dirty="0" smtClean="0"/>
              <a:t>	</a:t>
            </a:r>
            <a:r>
              <a:rPr lang="en-US" sz="2000" b="1" dirty="0" smtClean="0">
                <a:sym typeface="Wingdings" pitchFamily="2" charset="2"/>
              </a:rPr>
              <a:t> statistical precision of 1.3 %</a:t>
            </a:r>
          </a:p>
          <a:p>
            <a:endParaRPr lang="en-US" sz="1400" b="1" dirty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 1 day</a:t>
            </a:r>
          </a:p>
          <a:p>
            <a:endParaRPr lang="en-US" sz="2800" b="1" dirty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2 days:</a:t>
            </a:r>
            <a:endParaRPr lang="en-US" sz="2800" b="1" dirty="0" smtClean="0">
              <a:sym typeface="Wingdings" pitchFamily="2" charset="2"/>
            </a:endParaRPr>
          </a:p>
          <a:p>
            <a:r>
              <a:rPr lang="en-US" sz="2000" b="1" baseline="30000" dirty="0" smtClean="0">
                <a:sym typeface="Wingdings" pitchFamily="2" charset="2"/>
              </a:rPr>
              <a:t>10</a:t>
            </a:r>
            <a:r>
              <a:rPr lang="en-US" sz="2000" b="1" dirty="0" smtClean="0">
                <a:sym typeface="Wingdings" pitchFamily="2" charset="2"/>
              </a:rPr>
              <a:t>C measurement at different distances</a:t>
            </a:r>
          </a:p>
          <a:p>
            <a:endParaRPr lang="en-US" sz="2000" b="1" dirty="0">
              <a:sym typeface="Wingdings" pitchFamily="2" charset="2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1 day:</a:t>
            </a:r>
          </a:p>
          <a:p>
            <a:r>
              <a:rPr lang="en-US" sz="2000" b="1" dirty="0" smtClean="0">
                <a:sym typeface="Wingdings" pitchFamily="2" charset="2"/>
              </a:rPr>
              <a:t>debugging, setting-up, </a:t>
            </a:r>
            <a:r>
              <a:rPr lang="en-US" sz="2000" b="1" dirty="0" err="1" smtClean="0">
                <a:sym typeface="Wingdings" pitchFamily="2" charset="2"/>
              </a:rPr>
              <a:t>optimisation</a:t>
            </a:r>
            <a:endParaRPr lang="en-US" sz="2000" b="1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8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Summary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of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request</a:t>
            </a:r>
            <a:endParaRPr lang="fr-FR" b="1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23586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87" name="Line 31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88" name="Line 32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ZoneTexte 37"/>
          <p:cNvSpPr txBox="1"/>
          <p:nvPr/>
        </p:nvSpPr>
        <p:spPr>
          <a:xfrm>
            <a:off x="467544" y="980142"/>
            <a:ext cx="831641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dirty="0" smtClean="0"/>
              <a:t> starting </a:t>
            </a:r>
            <a:r>
              <a:rPr lang="en-US" sz="2400" b="1" dirty="0"/>
              <a:t>the experiment, </a:t>
            </a:r>
            <a:r>
              <a:rPr lang="en-US" sz="2400" b="1" dirty="0" smtClean="0"/>
              <a:t>setting-up </a:t>
            </a:r>
            <a:r>
              <a:rPr lang="en-US" sz="2400" b="1" dirty="0"/>
              <a:t>separator </a:t>
            </a:r>
            <a:endParaRPr lang="en-US" sz="2400" b="1" dirty="0" smtClean="0"/>
          </a:p>
          <a:p>
            <a:pPr lvl="0"/>
            <a:r>
              <a:rPr lang="en-US" sz="2400" b="1" dirty="0"/>
              <a:t> </a:t>
            </a:r>
            <a:r>
              <a:rPr lang="en-US" sz="2400" b="1" dirty="0" smtClean="0"/>
              <a:t>  and </a:t>
            </a:r>
            <a:r>
              <a:rPr lang="en-US" sz="2400" b="1" dirty="0"/>
              <a:t>experimental </a:t>
            </a:r>
            <a:r>
              <a:rPr lang="en-US" sz="2400" b="1" dirty="0" smtClean="0"/>
              <a:t>setup:     					1 </a:t>
            </a:r>
            <a:r>
              <a:rPr lang="en-US" sz="2400" b="1" dirty="0"/>
              <a:t>day</a:t>
            </a:r>
            <a:endParaRPr lang="fr-FR" sz="2400" b="1" dirty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measurement </a:t>
            </a:r>
            <a:r>
              <a:rPr lang="en-US" sz="2400" b="1" dirty="0"/>
              <a:t>with </a:t>
            </a:r>
            <a:r>
              <a:rPr lang="en-US" sz="2400" b="1" baseline="30000" dirty="0"/>
              <a:t>10</a:t>
            </a:r>
            <a:r>
              <a:rPr lang="en-US" sz="2400" b="1" dirty="0"/>
              <a:t>C in </a:t>
            </a:r>
            <a:r>
              <a:rPr lang="en-US" sz="2400" b="1" dirty="0" smtClean="0"/>
              <a:t>optimal </a:t>
            </a:r>
            <a:r>
              <a:rPr lang="en-US" sz="2400" b="1" dirty="0"/>
              <a:t>conditions:		</a:t>
            </a:r>
            <a:r>
              <a:rPr lang="en-US" sz="2400" b="1" dirty="0" smtClean="0"/>
              <a:t>3 </a:t>
            </a:r>
            <a:r>
              <a:rPr lang="en-US" sz="2400" b="1" dirty="0"/>
              <a:t>days</a:t>
            </a:r>
            <a:endParaRPr lang="fr-FR" sz="2400" b="1" dirty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measurement </a:t>
            </a:r>
            <a:r>
              <a:rPr lang="en-US" sz="2400" b="1" dirty="0"/>
              <a:t>with </a:t>
            </a:r>
            <a:r>
              <a:rPr lang="en-US" sz="2400" b="1" baseline="30000" dirty="0"/>
              <a:t>19</a:t>
            </a:r>
            <a:r>
              <a:rPr lang="en-US" sz="2400" b="1" dirty="0"/>
              <a:t>Ne:					1 </a:t>
            </a:r>
            <a:r>
              <a:rPr lang="en-US" sz="2400" b="1" dirty="0" smtClean="0"/>
              <a:t>day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/>
              <a:t> </a:t>
            </a:r>
            <a:r>
              <a:rPr lang="en-US" sz="2400" b="1" baseline="30000" dirty="0" smtClean="0"/>
              <a:t>10</a:t>
            </a:r>
            <a:r>
              <a:rPr lang="en-US" sz="2400" b="1" dirty="0" smtClean="0"/>
              <a:t>C </a:t>
            </a:r>
            <a:r>
              <a:rPr lang="en-US" sz="2400" b="1" dirty="0"/>
              <a:t>measurement </a:t>
            </a:r>
            <a:r>
              <a:rPr lang="en-US" sz="2400" b="1" dirty="0" smtClean="0"/>
              <a:t>at </a:t>
            </a:r>
            <a:r>
              <a:rPr lang="en-US" sz="2400" b="1" dirty="0"/>
              <a:t>a different </a:t>
            </a:r>
            <a:r>
              <a:rPr lang="en-US" sz="2400" b="1" dirty="0" smtClean="0"/>
              <a:t>distances:</a:t>
            </a:r>
            <a:r>
              <a:rPr lang="en-US" sz="2400" b="1" dirty="0"/>
              <a:t>	</a:t>
            </a:r>
            <a:r>
              <a:rPr lang="en-US" sz="2400" b="1" dirty="0" smtClean="0"/>
              <a:t>		2 </a:t>
            </a:r>
            <a:r>
              <a:rPr lang="en-US" sz="2400" b="1" dirty="0" smtClean="0"/>
              <a:t>days</a:t>
            </a:r>
          </a:p>
          <a:p>
            <a:pPr lvl="0">
              <a:lnSpc>
                <a:spcPct val="150000"/>
              </a:lnSpc>
            </a:pPr>
            <a:r>
              <a:rPr lang="en-US" sz="2400" b="1" dirty="0" smtClean="0"/>
              <a:t>--------------------------------------------------------------------------------------</a:t>
            </a:r>
          </a:p>
          <a:p>
            <a:pPr lvl="0">
              <a:lnSpc>
                <a:spcPct val="150000"/>
              </a:lnSpc>
            </a:pPr>
            <a:r>
              <a:rPr lang="en-US" sz="2400" b="1" dirty="0" smtClean="0"/>
              <a:t>Total:								7 days</a:t>
            </a:r>
            <a:endParaRPr lang="fr-FR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411760" y="4869160"/>
            <a:ext cx="4246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Blue Highway" pitchFamily="2" charset="0"/>
              </a:rPr>
              <a:t>Thanks for your attention</a:t>
            </a:r>
            <a:endParaRPr lang="en-US" sz="3600" b="1" dirty="0">
              <a:solidFill>
                <a:srgbClr val="C00000"/>
              </a:solidFill>
              <a:latin typeface="Blue Highwa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AQ_GANIL_test_2015_02_0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647688" y="-431417"/>
            <a:ext cx="6173166" cy="8460434"/>
          </a:xfrm>
          <a:prstGeom prst="rect">
            <a:avLst/>
          </a:prstGeom>
        </p:spPr>
      </p:pic>
      <p:sp>
        <p:nvSpPr>
          <p:cNvPr id="3" name="Rectangle 28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DAQ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dead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-time</a:t>
            </a:r>
            <a:endParaRPr lang="fr-FR" b="1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5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" name="Line 31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32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2015_fermi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8568952" cy="3096344"/>
          </a:xfrm>
          <a:prstGeom prst="rect">
            <a:avLst/>
          </a:prstGeom>
        </p:spPr>
      </p:pic>
      <p:sp>
        <p:nvSpPr>
          <p:cNvPr id="4" name="Rectangle 28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0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+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  <a:sym typeface="Wingdings"/>
              </a:rPr>
              <a:t> 0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  <a:sym typeface="Wingdings"/>
              </a:rPr>
              <a:t>+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  <a:sym typeface="Wingdings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  <a:sym typeface="Wingdings"/>
              </a:rPr>
              <a:t>uncertainties</a:t>
            </a:r>
            <a:endParaRPr lang="fr-FR" b="1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6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Line 31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32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Fierz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term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b</a:t>
            </a:r>
            <a:r>
              <a:rPr lang="fr-FR" sz="2000" b="1" baseline="-25000" dirty="0" err="1" smtClean="0">
                <a:solidFill>
                  <a:srgbClr val="2559FF"/>
                </a:solidFill>
                <a:latin typeface="Verdana" pitchFamily="34" charset="0"/>
              </a:rPr>
              <a:t>F</a:t>
            </a:r>
            <a:endParaRPr lang="fr-FR" b="1" baseline="-25000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6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Line 31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32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ZoneTexte 8"/>
          <p:cNvSpPr txBox="1"/>
          <p:nvPr/>
        </p:nvSpPr>
        <p:spPr>
          <a:xfrm>
            <a:off x="755576" y="1988840"/>
            <a:ext cx="7847213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additional term in statistical rate function f:  (1+b</a:t>
            </a:r>
            <a:r>
              <a:rPr lang="en-US" sz="2400" b="1" baseline="-25000" dirty="0" smtClean="0"/>
              <a:t>f</a:t>
            </a:r>
            <a:r>
              <a:rPr lang="en-US" sz="2400" b="1" dirty="0" smtClean="0"/>
              <a:t> * </a:t>
            </a:r>
            <a:r>
              <a:rPr lang="en-US" sz="2400" b="1" dirty="0" smtClean="0">
                <a:latin typeface="Symbol" pitchFamily="18" charset="2"/>
              </a:rPr>
              <a:t>g</a:t>
            </a:r>
            <a:r>
              <a:rPr lang="en-US" sz="2400" b="1" baseline="-25000" dirty="0" smtClean="0">
                <a:latin typeface="Symbol" pitchFamily="18" charset="2"/>
              </a:rPr>
              <a:t>1</a:t>
            </a:r>
            <a:r>
              <a:rPr lang="en-US" sz="2400" b="1" dirty="0" smtClean="0"/>
              <a:t> / W)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</a:t>
            </a:r>
            <a:r>
              <a:rPr lang="en-US" sz="2400" b="1" dirty="0" smtClean="0">
                <a:latin typeface="Symbol" pitchFamily="18" charset="2"/>
              </a:rPr>
              <a:t>g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= </a:t>
            </a:r>
            <a:r>
              <a:rPr lang="en-US" sz="2400" b="1" dirty="0" err="1" smtClean="0"/>
              <a:t>sqrt</a:t>
            </a:r>
            <a:r>
              <a:rPr lang="en-US" sz="2400" b="1" dirty="0" smtClean="0"/>
              <a:t>( 1 – (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dirty="0" smtClean="0"/>
              <a:t> * Z)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W increases with Z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/>
          </a:p>
          <a:p>
            <a:r>
              <a:rPr lang="en-US" sz="2400" b="1" dirty="0" smtClean="0">
                <a:sym typeface="Wingdings" pitchFamily="2" charset="2"/>
              </a:rPr>
              <a:t>  largest sensitivity for small Z</a:t>
            </a:r>
            <a:endParaRPr lang="en-US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9750" y="927100"/>
            <a:ext cx="2438400" cy="2286000"/>
            <a:chOff x="476" y="947"/>
            <a:chExt cx="1536" cy="1440"/>
          </a:xfrm>
        </p:grpSpPr>
        <p:sp>
          <p:nvSpPr>
            <p:cNvPr id="4184" name="Rectangle 4"/>
            <p:cNvSpPr>
              <a:spLocks noChangeArrowheads="1"/>
            </p:cNvSpPr>
            <p:nvPr/>
          </p:nvSpPr>
          <p:spPr bwMode="auto">
            <a:xfrm>
              <a:off x="476" y="947"/>
              <a:ext cx="1536" cy="1440"/>
            </a:xfrm>
            <a:prstGeom prst="rect">
              <a:avLst/>
            </a:prstGeom>
            <a:solidFill>
              <a:srgbClr val="FF99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2400">
                <a:latin typeface="Times New Roman" pitchFamily="18" charset="0"/>
                <a:ea typeface="ＭＳ Ｐゴシック" pitchFamily="-65" charset="-128"/>
              </a:endParaRPr>
            </a:p>
          </p:txBody>
        </p:sp>
        <p:sp>
          <p:nvSpPr>
            <p:cNvPr id="4185" name="Line 5"/>
            <p:cNvSpPr>
              <a:spLocks noChangeShapeType="1"/>
            </p:cNvSpPr>
            <p:nvPr/>
          </p:nvSpPr>
          <p:spPr bwMode="auto">
            <a:xfrm>
              <a:off x="524" y="2311"/>
              <a:ext cx="38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86" name="Line 6"/>
            <p:cNvSpPr>
              <a:spLocks noChangeShapeType="1"/>
            </p:cNvSpPr>
            <p:nvPr/>
          </p:nvSpPr>
          <p:spPr bwMode="auto">
            <a:xfrm flipH="1">
              <a:off x="956" y="1159"/>
              <a:ext cx="432" cy="11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87" name="Line 7"/>
            <p:cNvSpPr>
              <a:spLocks noChangeShapeType="1"/>
            </p:cNvSpPr>
            <p:nvPr/>
          </p:nvSpPr>
          <p:spPr bwMode="auto">
            <a:xfrm flipH="1">
              <a:off x="956" y="1159"/>
              <a:ext cx="432" cy="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88" name="Text Box 8"/>
            <p:cNvSpPr txBox="1">
              <a:spLocks noChangeArrowheads="1"/>
            </p:cNvSpPr>
            <p:nvPr/>
          </p:nvSpPr>
          <p:spPr bwMode="auto">
            <a:xfrm>
              <a:off x="1484" y="1207"/>
              <a:ext cx="246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sz="1600" b="1" i="1">
                  <a:latin typeface="Helvetica" pitchFamily="34" charset="0"/>
                  <a:ea typeface="ＭＳ Ｐゴシック" pitchFamily="-65" charset="-128"/>
                </a:rPr>
                <a:t>T</a:t>
              </a:r>
              <a:r>
                <a:rPr lang="en-GB" sz="1600" b="1" i="1" baseline="-25000">
                  <a:latin typeface="Helvetica" pitchFamily="34" charset="0"/>
                  <a:ea typeface="ＭＳ Ｐゴシック" pitchFamily="-65" charset="-128"/>
                </a:rPr>
                <a:t>1/2</a:t>
              </a:r>
            </a:p>
          </p:txBody>
        </p:sp>
        <p:sp>
          <p:nvSpPr>
            <p:cNvPr id="4189" name="Text Box 9"/>
            <p:cNvSpPr txBox="1">
              <a:spLocks noChangeArrowheads="1"/>
            </p:cNvSpPr>
            <p:nvPr/>
          </p:nvSpPr>
          <p:spPr bwMode="auto">
            <a:xfrm>
              <a:off x="1580" y="1639"/>
              <a:ext cx="269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sz="1600" b="1" i="1">
                  <a:latin typeface="Helvetica" pitchFamily="34" charset="0"/>
                  <a:ea typeface="ＭＳ Ｐゴシック" pitchFamily="-65" charset="-128"/>
                </a:rPr>
                <a:t>Q</a:t>
              </a:r>
              <a:r>
                <a:rPr lang="en-GB" sz="1600" b="1" i="1" baseline="-25000">
                  <a:latin typeface="Helvetica" pitchFamily="34" charset="0"/>
                  <a:ea typeface="ＭＳ Ｐゴシック" pitchFamily="-65" charset="-128"/>
                </a:rPr>
                <a:t>EC</a:t>
              </a:r>
            </a:p>
          </p:txBody>
        </p:sp>
        <p:sp>
          <p:nvSpPr>
            <p:cNvPr id="4190" name="Text Box 10"/>
            <p:cNvSpPr txBox="1">
              <a:spLocks noChangeArrowheads="1"/>
            </p:cNvSpPr>
            <p:nvPr/>
          </p:nvSpPr>
          <p:spPr bwMode="auto">
            <a:xfrm>
              <a:off x="1100" y="1927"/>
              <a:ext cx="23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sz="1600" b="1" i="1">
                  <a:latin typeface="Helvetica" pitchFamily="34" charset="0"/>
                  <a:ea typeface="ＭＳ Ｐゴシック" pitchFamily="-65" charset="-128"/>
                </a:rPr>
                <a:t>BR</a:t>
              </a:r>
              <a:endParaRPr lang="en-GB" sz="1600" b="1" i="1" baseline="-25000">
                <a:latin typeface="Helvetica" pitchFamily="34" charset="0"/>
                <a:ea typeface="ＭＳ Ｐゴシック" pitchFamily="-65" charset="-128"/>
              </a:endParaRPr>
            </a:p>
          </p:txBody>
        </p:sp>
        <p:sp>
          <p:nvSpPr>
            <p:cNvPr id="4191" name="Line 11"/>
            <p:cNvSpPr>
              <a:spLocks noChangeShapeType="1"/>
            </p:cNvSpPr>
            <p:nvPr/>
          </p:nvSpPr>
          <p:spPr bwMode="auto">
            <a:xfrm>
              <a:off x="1868" y="1159"/>
              <a:ext cx="1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92" name="Line 12"/>
            <p:cNvSpPr>
              <a:spLocks noChangeShapeType="1"/>
            </p:cNvSpPr>
            <p:nvPr/>
          </p:nvSpPr>
          <p:spPr bwMode="auto">
            <a:xfrm>
              <a:off x="1425" y="1137"/>
              <a:ext cx="38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93" name="Text Box 13"/>
            <p:cNvSpPr txBox="1">
              <a:spLocks noChangeArrowheads="1"/>
            </p:cNvSpPr>
            <p:nvPr/>
          </p:nvSpPr>
          <p:spPr bwMode="auto">
            <a:xfrm>
              <a:off x="1436" y="959"/>
              <a:ext cx="16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sz="1600" b="1" i="1">
                  <a:latin typeface="Helvetica" pitchFamily="34" charset="0"/>
                  <a:ea typeface="ＭＳ Ｐゴシック" pitchFamily="-65" charset="-128"/>
                </a:rPr>
                <a:t>0</a:t>
              </a:r>
              <a:r>
                <a:rPr lang="en-GB" sz="1600" b="1" i="1" baseline="30000">
                  <a:latin typeface="Helvetica" pitchFamily="34" charset="0"/>
                  <a:ea typeface="ＭＳ Ｐゴシック" pitchFamily="-65" charset="-128"/>
                </a:rPr>
                <a:t>+</a:t>
              </a:r>
              <a:endParaRPr lang="en-GB" sz="1600" b="1" i="1" baseline="-25000">
                <a:latin typeface="Helvetica" pitchFamily="34" charset="0"/>
                <a:ea typeface="ＭＳ Ｐゴシック" pitchFamily="-65" charset="-128"/>
              </a:endParaRPr>
            </a:p>
          </p:txBody>
        </p:sp>
        <p:sp>
          <p:nvSpPr>
            <p:cNvPr id="4194" name="Text Box 14"/>
            <p:cNvSpPr txBox="1">
              <a:spLocks noChangeArrowheads="1"/>
            </p:cNvSpPr>
            <p:nvPr/>
          </p:nvSpPr>
          <p:spPr bwMode="auto">
            <a:xfrm>
              <a:off x="524" y="2111"/>
              <a:ext cx="16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sz="1600" b="1" i="1">
                  <a:latin typeface="Helvetica" pitchFamily="34" charset="0"/>
                  <a:ea typeface="ＭＳ Ｐゴシック" pitchFamily="-65" charset="-128"/>
                </a:rPr>
                <a:t>0</a:t>
              </a:r>
              <a:r>
                <a:rPr lang="en-GB" sz="1600" b="1" i="1" baseline="30000">
                  <a:latin typeface="Helvetica" pitchFamily="34" charset="0"/>
                  <a:ea typeface="ＭＳ Ｐゴシック" pitchFamily="-65" charset="-128"/>
                </a:rPr>
                <a:t>+</a:t>
              </a:r>
              <a:endParaRPr lang="en-GB" sz="1600" b="1" i="1" baseline="-25000">
                <a:latin typeface="Helvetica" pitchFamily="34" charset="0"/>
                <a:ea typeface="ＭＳ Ｐゴシック" pitchFamily="-65" charset="-128"/>
              </a:endParaRPr>
            </a:p>
          </p:txBody>
        </p:sp>
        <p:sp>
          <p:nvSpPr>
            <p:cNvPr id="4195" name="Line 15"/>
            <p:cNvSpPr>
              <a:spLocks noChangeShapeType="1"/>
            </p:cNvSpPr>
            <p:nvPr/>
          </p:nvSpPr>
          <p:spPr bwMode="auto">
            <a:xfrm>
              <a:off x="524" y="1679"/>
              <a:ext cx="384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099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b="1">
                <a:solidFill>
                  <a:srgbClr val="2559FF"/>
                </a:solidFill>
                <a:latin typeface="Verdana" pitchFamily="34" charset="0"/>
              </a:rPr>
              <a:t>Nuclear beta decay</a:t>
            </a:r>
            <a:endParaRPr lang="fr-FR" b="1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4181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82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83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101" name="Line 65"/>
          <p:cNvSpPr>
            <a:spLocks noChangeShapeType="1"/>
          </p:cNvSpPr>
          <p:nvPr/>
        </p:nvSpPr>
        <p:spPr bwMode="auto">
          <a:xfrm>
            <a:off x="466725" y="4437112"/>
            <a:ext cx="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102" name="Text Box 66"/>
          <p:cNvSpPr txBox="1">
            <a:spLocks noChangeArrowheads="1"/>
          </p:cNvSpPr>
          <p:nvPr/>
        </p:nvSpPr>
        <p:spPr bwMode="auto">
          <a:xfrm>
            <a:off x="2916238" y="981075"/>
            <a:ext cx="1196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/>
              <a:t> </a:t>
            </a:r>
            <a:r>
              <a:rPr lang="fr-FR" b="1" u="sng"/>
              <a:t>0</a:t>
            </a:r>
            <a:r>
              <a:rPr lang="fr-FR" b="1" u="sng" baseline="30000"/>
              <a:t>+</a:t>
            </a:r>
            <a:r>
              <a:rPr lang="fr-FR" b="1" u="sng"/>
              <a:t> </a:t>
            </a:r>
            <a:r>
              <a:rPr lang="fr-FR" b="1" u="sng">
                <a:latin typeface="Cambria Math" pitchFamily="18" charset="0"/>
              </a:rPr>
              <a:t>→</a:t>
            </a:r>
            <a:r>
              <a:rPr lang="fr-FR" b="1" u="sng"/>
              <a:t> 0</a:t>
            </a:r>
            <a:r>
              <a:rPr lang="fr-FR" b="1" u="sng" baseline="30000"/>
              <a:t>+</a:t>
            </a:r>
            <a:r>
              <a:rPr lang="fr-FR" b="1" u="sng"/>
              <a:t> :</a:t>
            </a:r>
            <a:r>
              <a:rPr lang="fr-FR" u="sng"/>
              <a:t> </a:t>
            </a:r>
          </a:p>
        </p:txBody>
      </p: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3213100" y="1285875"/>
            <a:ext cx="5880103" cy="638175"/>
            <a:chOff x="1825" y="3164"/>
            <a:chExt cx="3704" cy="402"/>
          </a:xfrm>
        </p:grpSpPr>
        <p:sp>
          <p:nvSpPr>
            <p:cNvPr id="4165" name="Text Box 68"/>
            <p:cNvSpPr txBox="1">
              <a:spLocks noChangeArrowheads="1"/>
            </p:cNvSpPr>
            <p:nvPr/>
          </p:nvSpPr>
          <p:spPr bwMode="auto">
            <a:xfrm>
              <a:off x="1825" y="3214"/>
              <a:ext cx="3704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GB" b="1" i="1" dirty="0"/>
                <a:t>Ft = ft (1 + </a:t>
              </a:r>
              <a:r>
                <a:rPr lang="en-GB" b="1" i="1" dirty="0" err="1">
                  <a:solidFill>
                    <a:srgbClr val="CC0000"/>
                  </a:solidFill>
                  <a:latin typeface="Symbol" pitchFamily="18" charset="2"/>
                </a:rPr>
                <a:t>d</a:t>
              </a:r>
              <a:r>
                <a:rPr lang="en-GB" b="1" i="1" baseline="-25000" dirty="0" err="1">
                  <a:solidFill>
                    <a:srgbClr val="CC0000"/>
                  </a:solidFill>
                </a:rPr>
                <a:t>R</a:t>
              </a:r>
              <a:r>
                <a:rPr lang="en-GB" b="1" i="1" baseline="30000" dirty="0">
                  <a:solidFill>
                    <a:srgbClr val="CC0000"/>
                  </a:solidFill>
                  <a:latin typeface="Arial Black" pitchFamily="34" charset="0"/>
                </a:rPr>
                <a:t>’</a:t>
              </a:r>
              <a:r>
                <a:rPr lang="en-GB" b="1" i="1" baseline="30000" dirty="0">
                  <a:latin typeface="Arial Black" pitchFamily="34" charset="0"/>
                </a:rPr>
                <a:t> </a:t>
              </a:r>
              <a:r>
                <a:rPr lang="en-GB" b="1" i="1" dirty="0"/>
                <a:t>) (1 – </a:t>
              </a:r>
              <a:r>
                <a:rPr lang="en-GB" b="1" i="1" dirty="0">
                  <a:solidFill>
                    <a:srgbClr val="CC0000"/>
                  </a:solidFill>
                  <a:latin typeface="Symbol" pitchFamily="18" charset="2"/>
                </a:rPr>
                <a:t>d</a:t>
              </a:r>
              <a:r>
                <a:rPr lang="en-GB" b="1" i="1" baseline="-25000" dirty="0">
                  <a:solidFill>
                    <a:srgbClr val="CC0000"/>
                  </a:solidFill>
                </a:rPr>
                <a:t>c</a:t>
              </a:r>
              <a:r>
                <a:rPr lang="en-GB" b="1" i="1" dirty="0">
                  <a:solidFill>
                    <a:srgbClr val="CC0000"/>
                  </a:solidFill>
                </a:rPr>
                <a:t> + </a:t>
              </a:r>
              <a:r>
                <a:rPr lang="en-GB" b="1" i="1" dirty="0" err="1">
                  <a:solidFill>
                    <a:srgbClr val="CC0000"/>
                  </a:solidFill>
                  <a:latin typeface="Symbol" pitchFamily="18" charset="2"/>
                </a:rPr>
                <a:t>d</a:t>
              </a:r>
              <a:r>
                <a:rPr lang="en-GB" b="1" i="1" baseline="-25000" dirty="0" err="1">
                  <a:solidFill>
                    <a:srgbClr val="CC0000"/>
                  </a:solidFill>
                </a:rPr>
                <a:t>NS</a:t>
              </a:r>
              <a:r>
                <a:rPr lang="en-GB" b="1" i="1" baseline="-25000" dirty="0">
                  <a:solidFill>
                    <a:srgbClr val="CC0000"/>
                  </a:solidFill>
                </a:rPr>
                <a:t> </a:t>
              </a:r>
              <a:r>
                <a:rPr lang="en-GB" b="1" i="1" dirty="0"/>
                <a:t>) =        </a:t>
              </a:r>
              <a:r>
                <a:rPr lang="en-GB" b="1" i="1" dirty="0" smtClean="0"/>
                <a:t>                                     </a:t>
              </a:r>
              <a:r>
                <a:rPr lang="en-GB" b="1" i="1" dirty="0"/>
                <a:t>= </a:t>
              </a:r>
              <a:r>
                <a:rPr lang="en-GB" b="1" i="1" dirty="0" err="1"/>
                <a:t>cnst</a:t>
              </a:r>
              <a:endParaRPr lang="en-GB" b="1" i="1" dirty="0"/>
            </a:p>
          </p:txBody>
        </p:sp>
        <p:grpSp>
          <p:nvGrpSpPr>
            <p:cNvPr id="5" name="Group 69"/>
            <p:cNvGrpSpPr>
              <a:grpSpLocks/>
            </p:cNvGrpSpPr>
            <p:nvPr/>
          </p:nvGrpSpPr>
          <p:grpSpPr bwMode="auto">
            <a:xfrm>
              <a:off x="3969" y="3164"/>
              <a:ext cx="1020" cy="402"/>
              <a:chOff x="3969" y="3164"/>
              <a:chExt cx="1020" cy="402"/>
            </a:xfrm>
          </p:grpSpPr>
          <p:sp>
            <p:nvSpPr>
              <p:cNvPr id="4167" name="Rectangle 70"/>
              <p:cNvSpPr>
                <a:spLocks noChangeArrowheads="1"/>
              </p:cNvSpPr>
              <p:nvPr/>
            </p:nvSpPr>
            <p:spPr bwMode="auto">
              <a:xfrm>
                <a:off x="4376" y="3164"/>
                <a:ext cx="9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1600" b="1" i="1">
                    <a:solidFill>
                      <a:srgbClr val="000000"/>
                    </a:solidFill>
                  </a:rPr>
                  <a:t>K</a:t>
                </a:r>
                <a:endParaRPr lang="en-GB"/>
              </a:p>
            </p:txBody>
          </p:sp>
          <p:grpSp>
            <p:nvGrpSpPr>
              <p:cNvPr id="6" name="Group 71"/>
              <p:cNvGrpSpPr>
                <a:grpSpLocks/>
              </p:cNvGrpSpPr>
              <p:nvPr/>
            </p:nvGrpSpPr>
            <p:grpSpPr bwMode="auto">
              <a:xfrm>
                <a:off x="3981" y="3339"/>
                <a:ext cx="1008" cy="227"/>
                <a:chOff x="3981" y="3294"/>
                <a:chExt cx="1008" cy="227"/>
              </a:xfrm>
            </p:grpSpPr>
            <p:sp>
              <p:nvSpPr>
                <p:cNvPr id="4170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4673" y="3358"/>
                  <a:ext cx="28" cy="7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71" name="Line 73"/>
                <p:cNvSpPr>
                  <a:spLocks noChangeShapeType="1"/>
                </p:cNvSpPr>
                <p:nvPr/>
              </p:nvSpPr>
              <p:spPr bwMode="auto">
                <a:xfrm>
                  <a:off x="4673" y="3433"/>
                  <a:ext cx="28" cy="76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72" name="Line 74"/>
                <p:cNvSpPr>
                  <a:spLocks noChangeShapeType="1"/>
                </p:cNvSpPr>
                <p:nvPr/>
              </p:nvSpPr>
              <p:spPr bwMode="auto">
                <a:xfrm>
                  <a:off x="4908" y="3354"/>
                  <a:ext cx="28" cy="7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73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4908" y="3429"/>
                  <a:ext cx="28" cy="76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74" name="Rectangle 76"/>
                <p:cNvSpPr>
                  <a:spLocks noChangeArrowheads="1"/>
                </p:cNvSpPr>
                <p:nvPr/>
              </p:nvSpPr>
              <p:spPr bwMode="auto">
                <a:xfrm>
                  <a:off x="4936" y="3304"/>
                  <a:ext cx="53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200" b="1" i="1">
                      <a:solidFill>
                        <a:srgbClr val="000000"/>
                      </a:solidFill>
                    </a:rPr>
                    <a:t>2</a:t>
                  </a:r>
                  <a:endParaRPr lang="en-GB"/>
                </a:p>
              </p:txBody>
            </p:sp>
            <p:sp>
              <p:nvSpPr>
                <p:cNvPr id="4175" name="Rectangle 77"/>
                <p:cNvSpPr>
                  <a:spLocks noChangeArrowheads="1"/>
                </p:cNvSpPr>
                <p:nvPr/>
              </p:nvSpPr>
              <p:spPr bwMode="auto">
                <a:xfrm>
                  <a:off x="4820" y="3406"/>
                  <a:ext cx="59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200" b="1" i="1">
                      <a:solidFill>
                        <a:srgbClr val="000000"/>
                      </a:solidFill>
                    </a:rPr>
                    <a:t>F</a:t>
                  </a:r>
                  <a:endParaRPr lang="en-GB"/>
                </a:p>
              </p:txBody>
            </p:sp>
            <p:sp>
              <p:nvSpPr>
                <p:cNvPr id="4176" name="Rectangle 78"/>
                <p:cNvSpPr>
                  <a:spLocks noChangeArrowheads="1"/>
                </p:cNvSpPr>
                <p:nvPr/>
              </p:nvSpPr>
              <p:spPr bwMode="auto">
                <a:xfrm>
                  <a:off x="4071" y="3294"/>
                  <a:ext cx="53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200" b="1" i="1">
                      <a:solidFill>
                        <a:srgbClr val="000000"/>
                      </a:solidFill>
                    </a:rPr>
                    <a:t>2</a:t>
                  </a:r>
                  <a:endParaRPr lang="en-GB"/>
                </a:p>
              </p:txBody>
            </p:sp>
            <p:sp>
              <p:nvSpPr>
                <p:cNvPr id="4177" name="Rectangle 79"/>
                <p:cNvSpPr>
                  <a:spLocks noChangeArrowheads="1"/>
                </p:cNvSpPr>
                <p:nvPr/>
              </p:nvSpPr>
              <p:spPr bwMode="auto">
                <a:xfrm>
                  <a:off x="4060" y="3406"/>
                  <a:ext cx="64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200" b="1" i="1">
                      <a:solidFill>
                        <a:srgbClr val="000000"/>
                      </a:solidFill>
                    </a:rPr>
                    <a:t>V</a:t>
                  </a:r>
                  <a:endParaRPr lang="en-GB"/>
                </a:p>
              </p:txBody>
            </p:sp>
            <p:sp>
              <p:nvSpPr>
                <p:cNvPr id="4178" name="Rectangle 80"/>
                <p:cNvSpPr>
                  <a:spLocks noChangeArrowheads="1"/>
                </p:cNvSpPr>
                <p:nvPr/>
              </p:nvSpPr>
              <p:spPr bwMode="auto">
                <a:xfrm>
                  <a:off x="4705" y="3345"/>
                  <a:ext cx="107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600" b="1" i="1">
                      <a:solidFill>
                        <a:srgbClr val="000000"/>
                      </a:solidFill>
                    </a:rPr>
                    <a:t>M</a:t>
                  </a:r>
                  <a:endParaRPr lang="en-GB"/>
                </a:p>
              </p:txBody>
            </p:sp>
            <p:sp>
              <p:nvSpPr>
                <p:cNvPr id="4179" name="Rectangle 81"/>
                <p:cNvSpPr>
                  <a:spLocks noChangeArrowheads="1"/>
                </p:cNvSpPr>
                <p:nvPr/>
              </p:nvSpPr>
              <p:spPr bwMode="auto">
                <a:xfrm>
                  <a:off x="3981" y="3318"/>
                  <a:ext cx="78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600" b="1" i="1">
                      <a:solidFill>
                        <a:srgbClr val="000000"/>
                      </a:solidFill>
                    </a:rPr>
                    <a:t>g</a:t>
                  </a:r>
                  <a:endParaRPr lang="en-GB"/>
                </a:p>
              </p:txBody>
            </p:sp>
            <p:sp>
              <p:nvSpPr>
                <p:cNvPr id="4180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4105" y="3295"/>
                  <a:ext cx="560" cy="212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r>
                    <a:rPr lang="en-GB" sz="1600" b="1" i="1"/>
                    <a:t>(1 + </a:t>
                  </a:r>
                  <a:r>
                    <a:rPr lang="en-GB" sz="1600" b="1" i="1">
                      <a:solidFill>
                        <a:srgbClr val="CC0000"/>
                      </a:solidFill>
                      <a:latin typeface="Symbol" pitchFamily="18" charset="2"/>
                    </a:rPr>
                    <a:t>D</a:t>
                  </a:r>
                  <a:r>
                    <a:rPr lang="en-GB" sz="1600" b="1" i="1" baseline="-25000">
                      <a:solidFill>
                        <a:srgbClr val="CC0000"/>
                      </a:solidFill>
                    </a:rPr>
                    <a:t>R</a:t>
                  </a:r>
                  <a:r>
                    <a:rPr lang="en-GB" sz="1600" b="1" i="1"/>
                    <a:t>)</a:t>
                  </a:r>
                </a:p>
              </p:txBody>
            </p:sp>
          </p:grpSp>
          <p:sp>
            <p:nvSpPr>
              <p:cNvPr id="4169" name="Line 83"/>
              <p:cNvSpPr>
                <a:spLocks noChangeShapeType="1"/>
              </p:cNvSpPr>
              <p:nvPr/>
            </p:nvSpPr>
            <p:spPr bwMode="auto">
              <a:xfrm>
                <a:off x="3969" y="3351"/>
                <a:ext cx="99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endParaRPr lang="fr-FR"/>
              </a:p>
            </p:txBody>
          </p:sp>
        </p:grpSp>
      </p:grpSp>
      <p:sp>
        <p:nvSpPr>
          <p:cNvPr id="4106" name="Text Box 16"/>
          <p:cNvSpPr txBox="1">
            <a:spLocks noChangeArrowheads="1"/>
          </p:cNvSpPr>
          <p:nvPr/>
        </p:nvSpPr>
        <p:spPr bwMode="auto">
          <a:xfrm>
            <a:off x="2843808" y="4869160"/>
            <a:ext cx="5976664" cy="1119143"/>
          </a:xfrm>
          <a:prstGeom prst="rect">
            <a:avLst/>
          </a:prstGeom>
          <a:solidFill>
            <a:srgbClr val="C0C0C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>
              <a:tabLst>
                <a:tab pos="381000" algn="l"/>
                <a:tab pos="1338263" algn="l"/>
                <a:tab pos="2381250" algn="l"/>
              </a:tabLst>
            </a:pPr>
            <a:r>
              <a:rPr lang="en-GB" sz="2000" b="1" dirty="0">
                <a:solidFill>
                  <a:srgbClr val="C00000"/>
                </a:solidFill>
                <a:latin typeface="Helvetica" pitchFamily="34" charset="0"/>
                <a:ea typeface="ＭＳ Ｐゴシック" pitchFamily="-65" charset="-128"/>
              </a:rPr>
              <a:t>Precision measurements required: 10</a:t>
            </a:r>
            <a:r>
              <a:rPr lang="en-GB" sz="2000" b="1" baseline="30000" dirty="0">
                <a:solidFill>
                  <a:srgbClr val="C00000"/>
                </a:solidFill>
                <a:latin typeface="Helvetica" pitchFamily="34" charset="0"/>
                <a:ea typeface="ＭＳ Ｐゴシック" pitchFamily="-65" charset="-128"/>
              </a:rPr>
              <a:t>-3</a:t>
            </a:r>
            <a:endParaRPr lang="en-GB" b="1" dirty="0">
              <a:solidFill>
                <a:srgbClr val="C00000"/>
              </a:solidFill>
              <a:latin typeface="Helvetica" pitchFamily="34" charset="0"/>
              <a:ea typeface="ＭＳ Ｐゴシック" pitchFamily="-65" charset="-128"/>
            </a:endParaRPr>
          </a:p>
          <a:p>
            <a:pPr>
              <a:buFont typeface="Wingdings" pitchFamily="2" charset="2"/>
              <a:buChar char="ü"/>
              <a:tabLst>
                <a:tab pos="381000" algn="l"/>
                <a:tab pos="1338263" algn="l"/>
                <a:tab pos="2381250" algn="l"/>
              </a:tabLst>
            </a:pPr>
            <a:r>
              <a:rPr lang="en-GB" b="1" i="1" dirty="0">
                <a:latin typeface="Helvetica" pitchFamily="34" charset="0"/>
                <a:ea typeface="ＭＳ Ｐゴシック" pitchFamily="-65" charset="-128"/>
              </a:rPr>
              <a:t> </a:t>
            </a:r>
            <a:r>
              <a:rPr lang="en-GB" b="1" i="1" dirty="0" smtClean="0">
                <a:latin typeface="Helvetica" pitchFamily="34" charset="0"/>
                <a:ea typeface="ＭＳ Ｐゴシック" pitchFamily="-65" charset="-128"/>
              </a:rPr>
              <a:t>Q</a:t>
            </a:r>
            <a:r>
              <a:rPr lang="en-GB" b="1" i="1" baseline="-25000" dirty="0" smtClean="0">
                <a:latin typeface="Helvetica" pitchFamily="34" charset="0"/>
                <a:ea typeface="ＭＳ Ｐゴシック" pitchFamily="-65" charset="-128"/>
              </a:rPr>
              <a:t>EC </a:t>
            </a:r>
            <a:r>
              <a:rPr lang="en-GB" b="1" i="1" baseline="-25000" dirty="0">
                <a:latin typeface="Helvetica" pitchFamily="34" charset="0"/>
                <a:ea typeface="ＭＳ Ｐゴシック" pitchFamily="-65" charset="-128"/>
              </a:rPr>
              <a:t>	 </a:t>
            </a:r>
            <a:r>
              <a:rPr lang="en-GB" sz="2400" b="1" i="1" dirty="0" smtClean="0">
                <a:latin typeface="ＭＳ Ｐゴシック" pitchFamily="-65" charset="-128"/>
              </a:rPr>
              <a:t>→</a:t>
            </a:r>
            <a:r>
              <a:rPr lang="en-GB" b="1" i="1" dirty="0" smtClean="0">
                <a:latin typeface="Helvetica" pitchFamily="34" charset="0"/>
                <a:ea typeface="ＭＳ Ｐゴシック" pitchFamily="-65" charset="-128"/>
              </a:rPr>
              <a:t> </a:t>
            </a:r>
            <a:r>
              <a:rPr lang="en-GB" i="1" dirty="0">
                <a:latin typeface="Helvetica" pitchFamily="34" charset="0"/>
                <a:ea typeface="ＭＳ Ｐゴシック" pitchFamily="-65" charset="-128"/>
              </a:rPr>
              <a:t>mass measurements: </a:t>
            </a:r>
            <a:r>
              <a:rPr lang="en-GB" b="1" i="1" dirty="0">
                <a:latin typeface="Helvetica" pitchFamily="34" charset="0"/>
                <a:ea typeface="ＭＳ Ｐゴシック" pitchFamily="-65" charset="-128"/>
              </a:rPr>
              <a:t>f ~ Q</a:t>
            </a:r>
            <a:r>
              <a:rPr lang="en-GB" b="1" i="1" baseline="-25000" dirty="0">
                <a:latin typeface="Helvetica" pitchFamily="34" charset="0"/>
                <a:ea typeface="ＭＳ Ｐゴシック" pitchFamily="-65" charset="-128"/>
              </a:rPr>
              <a:t>EC</a:t>
            </a:r>
            <a:r>
              <a:rPr lang="en-GB" b="1" i="1" baseline="30000" dirty="0">
                <a:latin typeface="Helvetica" pitchFamily="34" charset="0"/>
                <a:ea typeface="ＭＳ Ｐゴシック" pitchFamily="-65" charset="-128"/>
              </a:rPr>
              <a:t>5</a:t>
            </a:r>
          </a:p>
          <a:p>
            <a:pPr>
              <a:buFont typeface="Wingdings" pitchFamily="2" charset="2"/>
              <a:buChar char="ü"/>
              <a:tabLst>
                <a:tab pos="381000" algn="l"/>
                <a:tab pos="1338263" algn="l"/>
                <a:tab pos="2381250" algn="l"/>
              </a:tabLst>
            </a:pPr>
            <a:r>
              <a:rPr lang="en-GB" b="1" i="1" dirty="0">
                <a:latin typeface="Helvetica" pitchFamily="34" charset="0"/>
                <a:ea typeface="ＭＳ Ｐゴシック" pitchFamily="-65" charset="-128"/>
              </a:rPr>
              <a:t>  </a:t>
            </a:r>
            <a:r>
              <a:rPr lang="en-GB" b="1" i="1" dirty="0" smtClean="0"/>
              <a:t>T</a:t>
            </a:r>
            <a:r>
              <a:rPr lang="en-GB" b="1" i="1" baseline="-25000" dirty="0" smtClean="0"/>
              <a:t>1/2 </a:t>
            </a:r>
            <a:r>
              <a:rPr lang="en-GB" b="1" i="1" dirty="0" smtClean="0"/>
              <a:t>, </a:t>
            </a:r>
            <a:r>
              <a:rPr lang="en-GB" b="1" i="1" dirty="0"/>
              <a:t>BR	</a:t>
            </a:r>
            <a:r>
              <a:rPr lang="en-GB" sz="2400" b="1" i="1" dirty="0" smtClean="0">
                <a:latin typeface="ＭＳ Ｐゴシック" pitchFamily="-65" charset="-128"/>
                <a:ea typeface="MS PGothic"/>
              </a:rPr>
              <a:t>→</a:t>
            </a:r>
            <a:r>
              <a:rPr lang="en-GB" sz="2400" dirty="0" smtClean="0">
                <a:ea typeface="MS PGothic"/>
              </a:rPr>
              <a:t> </a:t>
            </a:r>
            <a:r>
              <a:rPr lang="en-GB" i="1" dirty="0">
                <a:latin typeface="Symbol" pitchFamily="18" charset="2"/>
              </a:rPr>
              <a:t>b</a:t>
            </a:r>
            <a:r>
              <a:rPr lang="en-GB" i="1" dirty="0"/>
              <a:t>-decay studies: </a:t>
            </a:r>
            <a:r>
              <a:rPr lang="en-GB" b="1" i="1" dirty="0"/>
              <a:t>t = T</a:t>
            </a:r>
            <a:r>
              <a:rPr lang="en-GB" b="1" i="1" baseline="-25000" dirty="0"/>
              <a:t>1/2</a:t>
            </a:r>
            <a:r>
              <a:rPr lang="en-GB" b="1" i="1" dirty="0"/>
              <a:t> / </a:t>
            </a:r>
            <a:r>
              <a:rPr lang="en-GB" b="1" i="1" dirty="0" smtClean="0"/>
              <a:t>BR</a:t>
            </a:r>
            <a:endParaRPr lang="en-GB" b="1" i="1" dirty="0">
              <a:latin typeface="Helvetica" pitchFamily="34" charset="0"/>
              <a:ea typeface="ＭＳ Ｐゴシック" pitchFamily="-65" charset="-128"/>
            </a:endParaRPr>
          </a:p>
        </p:txBody>
      </p:sp>
      <p:grpSp>
        <p:nvGrpSpPr>
          <p:cNvPr id="13" name="Group 177"/>
          <p:cNvGrpSpPr>
            <a:grpSpLocks/>
          </p:cNvGrpSpPr>
          <p:nvPr/>
        </p:nvGrpSpPr>
        <p:grpSpPr bwMode="auto">
          <a:xfrm>
            <a:off x="3203575" y="1897063"/>
            <a:ext cx="4608513" cy="1027112"/>
            <a:chOff x="2064" y="1195"/>
            <a:chExt cx="2903" cy="647"/>
          </a:xfrm>
        </p:grpSpPr>
        <p:grpSp>
          <p:nvGrpSpPr>
            <p:cNvPr id="14" name="Group 173"/>
            <p:cNvGrpSpPr>
              <a:grpSpLocks/>
            </p:cNvGrpSpPr>
            <p:nvPr/>
          </p:nvGrpSpPr>
          <p:grpSpPr bwMode="auto">
            <a:xfrm>
              <a:off x="3163" y="1195"/>
              <a:ext cx="1804" cy="647"/>
              <a:chOff x="3163" y="1195"/>
              <a:chExt cx="1804" cy="647"/>
            </a:xfrm>
          </p:grpSpPr>
          <p:sp>
            <p:nvSpPr>
              <p:cNvPr id="4128" name="Oval 157"/>
              <p:cNvSpPr>
                <a:spLocks noChangeArrowheads="1"/>
              </p:cNvSpPr>
              <p:nvPr/>
            </p:nvSpPr>
            <p:spPr bwMode="auto">
              <a:xfrm>
                <a:off x="3163" y="1600"/>
                <a:ext cx="1804" cy="242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129" name="Line 158"/>
              <p:cNvSpPr>
                <a:spLocks noChangeShapeType="1"/>
              </p:cNvSpPr>
              <p:nvPr/>
            </p:nvSpPr>
            <p:spPr bwMode="auto">
              <a:xfrm flipV="1">
                <a:off x="4507" y="1195"/>
                <a:ext cx="227" cy="41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127" name="Text Box 160"/>
            <p:cNvSpPr txBox="1">
              <a:spLocks noChangeArrowheads="1"/>
            </p:cNvSpPr>
            <p:nvPr/>
          </p:nvSpPr>
          <p:spPr bwMode="auto">
            <a:xfrm>
              <a:off x="2064" y="1615"/>
              <a:ext cx="28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		f(weak interaction) ~ 2.4% </a:t>
              </a:r>
            </a:p>
          </p:txBody>
        </p:sp>
      </p:grpSp>
      <p:grpSp>
        <p:nvGrpSpPr>
          <p:cNvPr id="15" name="Group 176"/>
          <p:cNvGrpSpPr>
            <a:grpSpLocks/>
          </p:cNvGrpSpPr>
          <p:nvPr/>
        </p:nvGrpSpPr>
        <p:grpSpPr bwMode="auto">
          <a:xfrm>
            <a:off x="4011613" y="1700214"/>
            <a:ext cx="3008312" cy="836613"/>
            <a:chOff x="2585" y="1071"/>
            <a:chExt cx="1895" cy="527"/>
          </a:xfrm>
        </p:grpSpPr>
        <p:grpSp>
          <p:nvGrpSpPr>
            <p:cNvPr id="16" name="Group 172"/>
            <p:cNvGrpSpPr>
              <a:grpSpLocks/>
            </p:cNvGrpSpPr>
            <p:nvPr/>
          </p:nvGrpSpPr>
          <p:grpSpPr bwMode="auto">
            <a:xfrm>
              <a:off x="2585" y="1071"/>
              <a:ext cx="1895" cy="527"/>
              <a:chOff x="2585" y="1071"/>
              <a:chExt cx="1895" cy="527"/>
            </a:xfrm>
          </p:grpSpPr>
          <p:sp>
            <p:nvSpPr>
              <p:cNvPr id="4123" name="Oval 162"/>
              <p:cNvSpPr>
                <a:spLocks noChangeArrowheads="1"/>
              </p:cNvSpPr>
              <p:nvPr/>
            </p:nvSpPr>
            <p:spPr bwMode="auto">
              <a:xfrm>
                <a:off x="2585" y="1356"/>
                <a:ext cx="1895" cy="242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124" name="Line 163"/>
              <p:cNvSpPr>
                <a:spLocks noChangeShapeType="1"/>
              </p:cNvSpPr>
              <p:nvPr/>
            </p:nvSpPr>
            <p:spPr bwMode="auto">
              <a:xfrm flipV="1">
                <a:off x="3482" y="1071"/>
                <a:ext cx="169" cy="28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122" name="Text Box 165"/>
            <p:cNvSpPr txBox="1">
              <a:spLocks noChangeArrowheads="1"/>
            </p:cNvSpPr>
            <p:nvPr/>
          </p:nvSpPr>
          <p:spPr bwMode="auto">
            <a:xfrm>
              <a:off x="2639" y="1370"/>
              <a:ext cx="183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>
                  <a:cs typeface="Arial" charset="0"/>
                </a:rPr>
                <a:t>f(nucl. structure) </a:t>
              </a:r>
              <a:r>
                <a:rPr lang="fr-FR" sz="1600" b="1"/>
                <a:t>~ 0.3-1.5%</a:t>
              </a:r>
              <a:r>
                <a:rPr lang="fr-FR" sz="1600"/>
                <a:t> </a:t>
              </a:r>
            </a:p>
          </p:txBody>
        </p:sp>
      </p:grpSp>
      <p:grpSp>
        <p:nvGrpSpPr>
          <p:cNvPr id="17" name="Group 171"/>
          <p:cNvGrpSpPr>
            <a:grpSpLocks/>
          </p:cNvGrpSpPr>
          <p:nvPr/>
        </p:nvGrpSpPr>
        <p:grpSpPr bwMode="auto">
          <a:xfrm>
            <a:off x="3132138" y="1700213"/>
            <a:ext cx="1873250" cy="504825"/>
            <a:chOff x="1973" y="1071"/>
            <a:chExt cx="1180" cy="318"/>
          </a:xfrm>
        </p:grpSpPr>
        <p:sp>
          <p:nvSpPr>
            <p:cNvPr id="4117" name="Text Box 167"/>
            <p:cNvSpPr txBox="1">
              <a:spLocks noChangeArrowheads="1"/>
            </p:cNvSpPr>
            <p:nvPr/>
          </p:nvSpPr>
          <p:spPr bwMode="auto">
            <a:xfrm>
              <a:off x="2018" y="1162"/>
              <a:ext cx="10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f(Z, Q</a:t>
              </a:r>
              <a:r>
                <a:rPr lang="fr-FR" sz="1600" b="1" baseline="-25000"/>
                <a:t>EC</a:t>
              </a:r>
              <a:r>
                <a:rPr lang="fr-FR" sz="1600" b="1"/>
                <a:t>) </a:t>
              </a:r>
              <a:r>
                <a:rPr lang="fr-FR" sz="1600" b="1">
                  <a:cs typeface="Arial" charset="0"/>
                </a:rPr>
                <a:t>~ 1.5%</a:t>
              </a:r>
              <a:endParaRPr lang="fr-FR" sz="1600" b="1"/>
            </a:p>
          </p:txBody>
        </p:sp>
        <p:sp>
          <p:nvSpPr>
            <p:cNvPr id="4118" name="Oval 168"/>
            <p:cNvSpPr>
              <a:spLocks noChangeArrowheads="1"/>
            </p:cNvSpPr>
            <p:nvPr/>
          </p:nvSpPr>
          <p:spPr bwMode="auto">
            <a:xfrm>
              <a:off x="1973" y="1163"/>
              <a:ext cx="1180" cy="22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19" name="Line 169"/>
            <p:cNvSpPr>
              <a:spLocks noChangeShapeType="1"/>
            </p:cNvSpPr>
            <p:nvPr/>
          </p:nvSpPr>
          <p:spPr bwMode="auto">
            <a:xfrm flipV="1">
              <a:off x="2789" y="1071"/>
              <a:ext cx="91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0" name="ZoneTexte 99"/>
          <p:cNvSpPr txBox="1"/>
          <p:nvPr/>
        </p:nvSpPr>
        <p:spPr>
          <a:xfrm>
            <a:off x="3923928" y="3429000"/>
            <a:ext cx="2273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C00000"/>
                </a:solidFill>
                <a:sym typeface="Wingdings" pitchFamily="2" charset="2"/>
              </a:rPr>
              <a:t>  </a:t>
            </a:r>
            <a:r>
              <a:rPr lang="fr-FR" sz="2000" b="1" dirty="0" err="1" smtClean="0">
                <a:solidFill>
                  <a:srgbClr val="C00000"/>
                </a:solidFill>
              </a:rPr>
              <a:t>V</a:t>
            </a:r>
            <a:r>
              <a:rPr lang="fr-FR" sz="2000" b="1" baseline="-25000" dirty="0" err="1" smtClean="0">
                <a:solidFill>
                  <a:srgbClr val="C00000"/>
                </a:solidFill>
              </a:rPr>
              <a:t>ud</a:t>
            </a:r>
            <a:r>
              <a:rPr lang="fr-FR" sz="2000" b="1" dirty="0" smtClean="0">
                <a:solidFill>
                  <a:srgbClr val="C00000"/>
                </a:solidFill>
              </a:rPr>
              <a:t> = </a:t>
            </a:r>
            <a:r>
              <a:rPr lang="fr-FR" sz="2000" b="1" dirty="0" err="1" smtClean="0">
                <a:solidFill>
                  <a:srgbClr val="C00000"/>
                </a:solidFill>
              </a:rPr>
              <a:t>g</a:t>
            </a:r>
            <a:r>
              <a:rPr lang="fr-FR" sz="2000" b="1" baseline="-25000" dirty="0" err="1" smtClean="0">
                <a:solidFill>
                  <a:srgbClr val="C00000"/>
                </a:solidFill>
              </a:rPr>
              <a:t>V</a:t>
            </a:r>
            <a:r>
              <a:rPr lang="fr-FR" sz="2000" b="1" dirty="0" smtClean="0">
                <a:solidFill>
                  <a:srgbClr val="C00000"/>
                </a:solidFill>
              </a:rPr>
              <a:t> / </a:t>
            </a:r>
            <a:r>
              <a:rPr lang="fr-FR" sz="2000" b="1" dirty="0" err="1" smtClean="0">
                <a:solidFill>
                  <a:srgbClr val="C00000"/>
                </a:solidFill>
              </a:rPr>
              <a:t>g</a:t>
            </a:r>
            <a:r>
              <a:rPr lang="fr-FR" sz="2000" b="1" baseline="-25000" dirty="0" err="1" smtClean="0">
                <a:solidFill>
                  <a:srgbClr val="C00000"/>
                </a:solidFill>
                <a:latin typeface="Symbol" pitchFamily="18" charset="2"/>
              </a:rPr>
              <a:t>m</a:t>
            </a:r>
            <a:endParaRPr lang="fr-FR" sz="2000" b="1" baseline="-25000" dirty="0">
              <a:solidFill>
                <a:srgbClr val="C00000"/>
              </a:solidFill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t_2014.gif"/>
          <p:cNvPicPr/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799692" y="-711460"/>
            <a:ext cx="5112568" cy="7920880"/>
          </a:xfrm>
          <a:prstGeom prst="rect">
            <a:avLst/>
          </a:prstGeom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0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+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  <a:sym typeface="Wingdings"/>
              </a:rPr>
              <a:t>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0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+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decays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: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status</a:t>
            </a:r>
            <a:endParaRPr lang="fr-FR" b="1" baseline="-25000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1053459" y="5805264"/>
            <a:ext cx="68309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14 nuclei measured with precision of order 10</a:t>
            </a:r>
            <a:r>
              <a:rPr lang="en-US" sz="2400" b="1" baseline="30000" dirty="0" smtClean="0"/>
              <a:t>-3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/>
              <a:t> </a:t>
            </a:r>
            <a:r>
              <a:rPr lang="en-US" sz="2400" b="1" dirty="0" err="1" smtClean="0"/>
              <a:t>V</a:t>
            </a:r>
            <a:r>
              <a:rPr lang="en-US" sz="2400" b="1" baseline="-25000" dirty="0" err="1" smtClean="0"/>
              <a:t>ud</a:t>
            </a:r>
            <a:r>
              <a:rPr lang="en-US" sz="2400" b="1" dirty="0" smtClean="0"/>
              <a:t> = </a:t>
            </a:r>
            <a:r>
              <a:rPr lang="en-US" sz="2400" b="1" dirty="0"/>
              <a:t>0.97417 ± </a:t>
            </a:r>
            <a:r>
              <a:rPr lang="en-US" sz="2400" b="1" dirty="0" smtClean="0"/>
              <a:t>0.00021,  </a:t>
            </a:r>
            <a:r>
              <a:rPr lang="en-US" sz="2400" b="1" dirty="0" smtClean="0">
                <a:latin typeface="Symbol" pitchFamily="18" charset="2"/>
              </a:rPr>
              <a:t>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</a:t>
            </a:r>
            <a:r>
              <a:rPr lang="en-US" sz="2400" b="1" baseline="-25000" dirty="0" err="1" smtClean="0"/>
              <a:t>ux</a:t>
            </a:r>
            <a:r>
              <a:rPr lang="en-US" sz="2400" b="1" dirty="0" smtClean="0"/>
              <a:t> = </a:t>
            </a:r>
            <a:r>
              <a:rPr lang="en-US" sz="2400" b="1" dirty="0"/>
              <a:t>0.99978 ± 0.00055</a:t>
            </a:r>
          </a:p>
        </p:txBody>
      </p:sp>
      <p:sp>
        <p:nvSpPr>
          <p:cNvPr id="11" name="ZoneTexte 31"/>
          <p:cNvSpPr txBox="1">
            <a:spLocks noChangeArrowheads="1"/>
          </p:cNvSpPr>
          <p:nvPr/>
        </p:nvSpPr>
        <p:spPr bwMode="auto">
          <a:xfrm rot="5400000">
            <a:off x="6041380" y="3458220"/>
            <a:ext cx="54768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b="1" dirty="0" err="1">
                <a:latin typeface="Times New Roman" pitchFamily="18" charset="0"/>
                <a:cs typeface="Times New Roman" pitchFamily="18" charset="0"/>
              </a:rPr>
              <a:t>Blank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 et al., EPJA 51 (2015)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8: T</a:t>
            </a:r>
            <a:r>
              <a:rPr lang="fr-FR" b="1" baseline="-25000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&amp; BR of </a:t>
            </a:r>
            <a:r>
              <a:rPr lang="fr-FR" b="1" baseline="30000" dirty="0" smtClean="0"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Ca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image0037.jpg"/>
          <p:cNvPicPr/>
          <p:nvPr/>
        </p:nvPicPr>
        <p:blipFill>
          <a:blip r:embed="rId2" cstate="print"/>
          <a:srcRect l="8779" r="5545"/>
          <a:stretch>
            <a:fillRect/>
          </a:stretch>
        </p:blipFill>
        <p:spPr>
          <a:xfrm>
            <a:off x="2987824" y="2060848"/>
            <a:ext cx="5904655" cy="2880320"/>
          </a:xfrm>
          <a:prstGeom prst="rect">
            <a:avLst/>
          </a:prstGeom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0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+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  <a:sym typeface="Wingdings"/>
              </a:rPr>
              <a:t>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0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+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decays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: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limits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on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exotic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currents</a:t>
            </a:r>
            <a:endParaRPr lang="fr-FR" b="1" baseline="-25000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11150" y="692696"/>
            <a:ext cx="6153214" cy="624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36000" rIns="36000" bIns="36000">
            <a:spAutoFit/>
          </a:bodyPr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en-GB" sz="2400" b="1" dirty="0" smtClean="0">
                <a:solidFill>
                  <a:srgbClr val="C00000"/>
                </a:solidFill>
                <a:latin typeface="Helvetica" pitchFamily="34" charset="0"/>
              </a:rPr>
              <a:t> assumption: only vector current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GB" sz="2400" b="1" dirty="0" smtClean="0">
                <a:solidFill>
                  <a:srgbClr val="C00000"/>
                </a:solidFill>
                <a:latin typeface="Helvetica" pitchFamily="34" charset="0"/>
              </a:rPr>
              <a:t> </a:t>
            </a:r>
            <a:r>
              <a:rPr lang="en-GB" sz="2400" b="1" dirty="0">
                <a:solidFill>
                  <a:srgbClr val="C00000"/>
                </a:solidFill>
                <a:latin typeface="Helvetica" pitchFamily="34" charset="0"/>
              </a:rPr>
              <a:t>limit on </a:t>
            </a:r>
            <a:r>
              <a:rPr lang="en-GB" sz="2400" b="1" dirty="0" smtClean="0">
                <a:solidFill>
                  <a:srgbClr val="C00000"/>
                </a:solidFill>
                <a:latin typeface="Helvetica" pitchFamily="34" charset="0"/>
              </a:rPr>
              <a:t>scalar </a:t>
            </a:r>
            <a:r>
              <a:rPr lang="en-GB" sz="2400" b="1" dirty="0">
                <a:solidFill>
                  <a:srgbClr val="C00000"/>
                </a:solidFill>
                <a:latin typeface="Helvetica" pitchFamily="34" charset="0"/>
              </a:rPr>
              <a:t>currents</a:t>
            </a:r>
            <a:r>
              <a:rPr lang="en-GB" sz="2400" b="1" dirty="0" smtClean="0">
                <a:solidFill>
                  <a:srgbClr val="C00000"/>
                </a:solidFill>
                <a:latin typeface="Helvetica" pitchFamily="34" charset="0"/>
              </a:rPr>
              <a:t>:</a:t>
            </a:r>
            <a:endParaRPr lang="en-GB" sz="2400" b="1" dirty="0">
              <a:solidFill>
                <a:srgbClr val="C00000"/>
              </a:solidFill>
              <a:latin typeface="Helvetica" pitchFamily="34" charset="0"/>
            </a:endParaRPr>
          </a:p>
          <a:p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  </a:t>
            </a:r>
            <a:r>
              <a:rPr lang="en-US" sz="2400" b="1" dirty="0" err="1" smtClean="0">
                <a:solidFill>
                  <a:srgbClr val="C00000"/>
                </a:solidFill>
              </a:rPr>
              <a:t>b</a:t>
            </a:r>
            <a:r>
              <a:rPr lang="en-US" sz="2400" b="1" baseline="-25000" dirty="0" err="1" smtClean="0">
                <a:solidFill>
                  <a:srgbClr val="C00000"/>
                </a:solidFill>
              </a:rPr>
              <a:t>F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</a:rPr>
              <a:t>= Re( (C</a:t>
            </a:r>
            <a:r>
              <a:rPr lang="en-US" sz="2400" b="1" baseline="-25000" dirty="0">
                <a:solidFill>
                  <a:srgbClr val="C00000"/>
                </a:solidFill>
              </a:rPr>
              <a:t>s</a:t>
            </a:r>
            <a:r>
              <a:rPr lang="en-US" sz="2400" b="1" dirty="0">
                <a:solidFill>
                  <a:srgbClr val="C00000"/>
                </a:solidFill>
              </a:rPr>
              <a:t> + C’</a:t>
            </a:r>
            <a:r>
              <a:rPr lang="en-US" sz="2400" b="1" baseline="-25000" dirty="0">
                <a:solidFill>
                  <a:srgbClr val="C00000"/>
                </a:solidFill>
              </a:rPr>
              <a:t>s</a:t>
            </a:r>
            <a:r>
              <a:rPr lang="en-US" sz="2400" b="1" dirty="0">
                <a:solidFill>
                  <a:srgbClr val="C00000"/>
                </a:solidFill>
              </a:rPr>
              <a:t>) / </a:t>
            </a:r>
            <a:r>
              <a:rPr lang="en-US" sz="2400" b="1" dirty="0" err="1">
                <a:solidFill>
                  <a:srgbClr val="C00000"/>
                </a:solidFill>
              </a:rPr>
              <a:t>C</a:t>
            </a:r>
            <a:r>
              <a:rPr lang="en-US" sz="2400" b="1" baseline="-25000" dirty="0" err="1">
                <a:solidFill>
                  <a:srgbClr val="C00000"/>
                </a:solidFill>
              </a:rPr>
              <a:t>v</a:t>
            </a:r>
            <a:r>
              <a:rPr lang="en-US" sz="2400" b="1" dirty="0">
                <a:solidFill>
                  <a:srgbClr val="C00000"/>
                </a:solidFill>
              </a:rPr>
              <a:t> ) = 0.0026(42)  </a:t>
            </a:r>
            <a:r>
              <a:rPr lang="en-US" sz="2400" b="1" dirty="0" smtClean="0">
                <a:solidFill>
                  <a:srgbClr val="C00000"/>
                </a:solidFill>
              </a:rPr>
              <a:t>   (</a:t>
            </a:r>
            <a:r>
              <a:rPr lang="en-US" sz="2400" b="1" dirty="0">
                <a:solidFill>
                  <a:srgbClr val="C00000"/>
                </a:solidFill>
              </a:rPr>
              <a:t>90% CL)</a:t>
            </a:r>
            <a:endParaRPr lang="fr-FR" sz="2400" b="1" dirty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endParaRPr lang="en-GB" sz="2400" b="1" dirty="0" smtClean="0">
              <a:solidFill>
                <a:srgbClr val="C00000"/>
              </a:solidFill>
              <a:latin typeface="Helvetica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</a:pPr>
            <a:endParaRPr lang="en-GB" sz="2400" b="1" dirty="0">
              <a:solidFill>
                <a:srgbClr val="C00000"/>
              </a:solidFill>
              <a:latin typeface="Helvetica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</a:pPr>
            <a:endParaRPr lang="en-GB" sz="2400" b="1" dirty="0" smtClean="0">
              <a:solidFill>
                <a:srgbClr val="C00000"/>
              </a:solidFill>
              <a:latin typeface="Helvetica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</a:pPr>
            <a:endParaRPr lang="en-GB" sz="3200" b="1" dirty="0" smtClean="0">
              <a:solidFill>
                <a:srgbClr val="C00000"/>
              </a:solidFill>
              <a:latin typeface="Helvetica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</a:pPr>
            <a:endParaRPr lang="en-GB" sz="2400" b="1" dirty="0">
              <a:solidFill>
                <a:srgbClr val="C00000"/>
              </a:solidFill>
              <a:latin typeface="Helvetica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GB" sz="2400" b="1" dirty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 </a:t>
            </a:r>
            <a:r>
              <a:rPr lang="en-GB" sz="2400" b="1" dirty="0" smtClean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limit on </a:t>
            </a:r>
            <a:r>
              <a:rPr lang="en-GB" sz="2400" b="1" dirty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scalar </a:t>
            </a:r>
            <a:r>
              <a:rPr lang="en-GB" sz="2400" b="1" dirty="0" smtClean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current </a:t>
            </a:r>
          </a:p>
          <a:p>
            <a:pPr>
              <a:lnSpc>
                <a:spcPct val="120000"/>
              </a:lnSpc>
            </a:pPr>
            <a:r>
              <a:rPr lang="en-GB" sz="2400" b="1" dirty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 </a:t>
            </a:r>
            <a:r>
              <a:rPr lang="en-GB" sz="2400" b="1" dirty="0" smtClean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 from </a:t>
            </a:r>
            <a:r>
              <a:rPr lang="en-GB" sz="2400" b="1" dirty="0" smtClean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GB" sz="2400" b="1" dirty="0" smtClean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 decay:</a:t>
            </a:r>
            <a:endParaRPr lang="en-GB" sz="2400" b="1" dirty="0">
              <a:solidFill>
                <a:srgbClr val="C00000"/>
              </a:solidFill>
              <a:latin typeface="Helvetica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</a:pPr>
            <a:r>
              <a:rPr lang="en-GB" sz="2400" b="1" dirty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  |C</a:t>
            </a:r>
            <a:r>
              <a:rPr lang="en-GB" sz="2400" b="1" baseline="-25000" dirty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s</a:t>
            </a:r>
            <a:r>
              <a:rPr lang="en-GB" sz="2400" b="1" dirty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 / </a:t>
            </a:r>
            <a:r>
              <a:rPr lang="en-GB" sz="2400" b="1" dirty="0" err="1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C</a:t>
            </a:r>
            <a:r>
              <a:rPr lang="en-GB" sz="2400" b="1" baseline="-25000" dirty="0" err="1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v</a:t>
            </a:r>
            <a:r>
              <a:rPr lang="en-GB" sz="2400" b="1" dirty="0">
                <a:solidFill>
                  <a:srgbClr val="C00000"/>
                </a:solidFill>
                <a:latin typeface="Helvetica" pitchFamily="34" charset="0"/>
                <a:sym typeface="Symbol" pitchFamily="18" charset="2"/>
              </a:rPr>
              <a:t> | </a:t>
            </a:r>
            <a:r>
              <a:rPr lang="en-GB" sz="2400" b="1" dirty="0">
                <a:solidFill>
                  <a:srgbClr val="C00000"/>
                </a:solidFill>
                <a:sym typeface="Symbol" pitchFamily="18" charset="2"/>
              </a:rPr>
              <a:t>  </a:t>
            </a:r>
            <a:r>
              <a:rPr lang="en-GB" sz="2400" b="1" dirty="0" smtClean="0">
                <a:solidFill>
                  <a:srgbClr val="C00000"/>
                </a:solidFill>
                <a:sym typeface="Symbol" pitchFamily="18" charset="2"/>
              </a:rPr>
              <a:t>0.065</a:t>
            </a:r>
          </a:p>
          <a:p>
            <a:pPr>
              <a:lnSpc>
                <a:spcPct val="120000"/>
              </a:lnSpc>
            </a:pPr>
            <a:endParaRPr lang="en-GB" b="1" dirty="0">
              <a:solidFill>
                <a:srgbClr val="C00000"/>
              </a:solidFill>
              <a:sym typeface="Symbol" pitchFamily="18" charset="2"/>
            </a:endParaRP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C00000"/>
                </a:solidFill>
                <a:sym typeface="Wingdings" pitchFamily="2" charset="2"/>
              </a:rPr>
              <a:t> improve on low-Z</a:t>
            </a:r>
          </a:p>
          <a:p>
            <a:pPr>
              <a:lnSpc>
                <a:spcPct val="120000"/>
              </a:lnSpc>
            </a:pPr>
            <a:r>
              <a:rPr lang="en-GB" sz="2400" b="1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GB" sz="2400" b="1" dirty="0" smtClean="0">
                <a:solidFill>
                  <a:srgbClr val="C00000"/>
                </a:solidFill>
                <a:sym typeface="Wingdings" pitchFamily="2" charset="2"/>
              </a:rPr>
              <a:t>          nuclei</a:t>
            </a:r>
            <a:endParaRPr lang="en-GB" sz="2400" b="1" dirty="0" smtClean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7020272" y="1484784"/>
            <a:ext cx="1569895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b="1" dirty="0" err="1" smtClean="0"/>
              <a:t>Severijns</a:t>
            </a:r>
            <a:r>
              <a:rPr lang="en-GB" b="1" dirty="0" smtClean="0"/>
              <a:t> et al.</a:t>
            </a:r>
            <a:endParaRPr lang="en-GB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7020272" y="5157192"/>
            <a:ext cx="193357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b="1" dirty="0"/>
              <a:t>Hardy &amp; Towner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0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+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  <a:sym typeface="Wingdings"/>
              </a:rPr>
              <a:t>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0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+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decays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: 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10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C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error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budget</a:t>
            </a:r>
            <a:endParaRPr lang="fr-FR" b="1" baseline="-25000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7" name="Image 16" descr="2015_fermi8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8024" y="1052736"/>
            <a:ext cx="4392488" cy="561662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23528" y="1268760"/>
            <a:ext cx="440505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BR by far largest error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/>
              <a:t> </a:t>
            </a:r>
            <a:r>
              <a:rPr lang="en-US" sz="2400" b="1" dirty="0" smtClean="0"/>
              <a:t>two precise measurements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/>
              <a:t> </a:t>
            </a:r>
            <a:r>
              <a:rPr lang="en-US" sz="2400" b="1" dirty="0" err="1" smtClean="0"/>
              <a:t>Savard</a:t>
            </a:r>
            <a:r>
              <a:rPr lang="en-US" sz="2400" b="1" dirty="0" smtClean="0"/>
              <a:t> et al.:     </a:t>
            </a:r>
            <a:r>
              <a:rPr lang="en-US" sz="2400" b="1" dirty="0"/>
              <a:t>1.4625(25</a:t>
            </a:r>
            <a:r>
              <a:rPr lang="en-US" sz="2400" b="1" dirty="0" smtClean="0"/>
              <a:t>)%</a:t>
            </a:r>
          </a:p>
          <a:p>
            <a:pPr lvl="1"/>
            <a:r>
              <a:rPr lang="fr-FR" sz="2400" dirty="0" smtClean="0"/>
              <a:t>   </a:t>
            </a:r>
            <a:r>
              <a:rPr lang="fr-FR" sz="2400" b="1" dirty="0" smtClean="0"/>
              <a:t>(</a:t>
            </a:r>
            <a:r>
              <a:rPr lang="fr-FR" sz="2000" b="1" dirty="0" smtClean="0"/>
              <a:t>PRL 74 </a:t>
            </a:r>
            <a:r>
              <a:rPr lang="fr-FR" sz="2000" b="1" dirty="0"/>
              <a:t>(1995) </a:t>
            </a:r>
            <a:r>
              <a:rPr lang="fr-FR" sz="2000" b="1" dirty="0" smtClean="0"/>
              <a:t>1521)</a:t>
            </a:r>
            <a:endParaRPr lang="en-US" sz="2400" b="1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/>
              <a:t> </a:t>
            </a:r>
            <a:r>
              <a:rPr lang="en-US" sz="2400" b="1" dirty="0" err="1" smtClean="0"/>
              <a:t>Fujikawa</a:t>
            </a:r>
            <a:r>
              <a:rPr lang="en-US" sz="2400" b="1" dirty="0" smtClean="0"/>
              <a:t> et al.: </a:t>
            </a:r>
            <a:r>
              <a:rPr lang="en-US" sz="2400" b="1" dirty="0"/>
              <a:t>1.4665(38</a:t>
            </a:r>
            <a:r>
              <a:rPr lang="en-US" sz="2400" b="1" dirty="0" smtClean="0"/>
              <a:t>)%</a:t>
            </a:r>
          </a:p>
          <a:p>
            <a:pPr lvl="1"/>
            <a:r>
              <a:rPr lang="en-US" sz="2000" b="1" dirty="0"/>
              <a:t> </a:t>
            </a:r>
            <a:r>
              <a:rPr lang="en-US" sz="2000" b="1" dirty="0" smtClean="0"/>
              <a:t>  (PLB </a:t>
            </a:r>
            <a:r>
              <a:rPr lang="fr-FR" sz="2000" b="1" dirty="0" smtClean="0"/>
              <a:t>449 </a:t>
            </a:r>
            <a:r>
              <a:rPr lang="fr-FR" sz="2000" b="1" dirty="0"/>
              <a:t>(1999) </a:t>
            </a:r>
            <a:r>
              <a:rPr lang="fr-FR" sz="2000" b="1" dirty="0" smtClean="0"/>
              <a:t>6)</a:t>
            </a:r>
            <a:endParaRPr lang="en-US" sz="2000" b="1" dirty="0" smtClean="0"/>
          </a:p>
          <a:p>
            <a:pPr lvl="1">
              <a:buFont typeface="Wingdings" pitchFamily="2" charset="2"/>
              <a:buChar char="è"/>
            </a:pPr>
            <a:r>
              <a:rPr lang="en-US" sz="2400" b="1" dirty="0" smtClean="0">
                <a:sym typeface="Wingdings" pitchFamily="2" charset="2"/>
              </a:rPr>
              <a:t>measurements with </a:t>
            </a:r>
            <a:r>
              <a:rPr lang="en-US" sz="2400" b="1" dirty="0" err="1" smtClean="0">
                <a:sym typeface="Wingdings" pitchFamily="2" charset="2"/>
              </a:rPr>
              <a:t>Ge</a:t>
            </a:r>
            <a:endParaRPr lang="en-US" sz="2400" b="1" dirty="0" smtClean="0">
              <a:sym typeface="Wingdings" pitchFamily="2" charset="2"/>
            </a:endParaRPr>
          </a:p>
          <a:p>
            <a:pPr lvl="1"/>
            <a:r>
              <a:rPr lang="en-US" sz="2400" b="1" dirty="0">
                <a:sym typeface="Wingdings" pitchFamily="2" charset="2"/>
              </a:rPr>
              <a:t> </a:t>
            </a:r>
            <a:r>
              <a:rPr lang="en-US" sz="2400" b="1" dirty="0" smtClean="0">
                <a:sym typeface="Wingdings" pitchFamily="2" charset="2"/>
              </a:rPr>
              <a:t>    multi-detector array</a:t>
            </a:r>
          </a:p>
          <a:p>
            <a:pPr lvl="1"/>
            <a:endParaRPr lang="en-US" sz="2400" b="1" dirty="0">
              <a:sym typeface="Wingdings" pitchFamily="2" charset="2"/>
            </a:endParaRPr>
          </a:p>
          <a:p>
            <a:r>
              <a:rPr lang="en-US" sz="2400" b="1" dirty="0" smtClean="0">
                <a:sym typeface="Wingdings" pitchFamily="2" charset="2"/>
              </a:rPr>
              <a:t>our approach: </a:t>
            </a:r>
          </a:p>
          <a:p>
            <a:r>
              <a:rPr lang="en-US" sz="2400" b="1" dirty="0">
                <a:sym typeface="Wingdings" pitchFamily="2" charset="2"/>
              </a:rPr>
              <a:t>	</a:t>
            </a:r>
            <a:r>
              <a:rPr lang="en-US" sz="2400" b="1" dirty="0" smtClean="0">
                <a:sym typeface="Wingdings" pitchFamily="2" charset="2"/>
              </a:rPr>
              <a:t>high-precision </a:t>
            </a:r>
          </a:p>
          <a:p>
            <a:r>
              <a:rPr lang="en-US" sz="2400" b="1" dirty="0" smtClean="0">
                <a:sym typeface="Wingdings" pitchFamily="2" charset="2"/>
              </a:rPr>
              <a:t>	single-crystal</a:t>
            </a:r>
          </a:p>
          <a:p>
            <a:r>
              <a:rPr lang="en-US" sz="2400" b="1" dirty="0" smtClean="0">
                <a:sym typeface="Wingdings" pitchFamily="2" charset="2"/>
              </a:rPr>
              <a:t>	germanium detector</a:t>
            </a:r>
            <a:r>
              <a:rPr lang="en-US" sz="2400" b="1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10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C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decay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scheme</a:t>
            </a:r>
            <a:endParaRPr lang="fr-FR" b="1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4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" name="Line 31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32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7848426" cy="555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251718" y="620713"/>
            <a:ext cx="4392613" cy="221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>
              <a:buFontTx/>
              <a:buChar char="•"/>
            </a:pPr>
            <a:r>
              <a:rPr lang="fr-FR" b="1" dirty="0" smtClean="0">
                <a:latin typeface="Times New Roman" pitchFamily="18" charset="0"/>
                <a:ea typeface="ＭＳ Ｐゴシック" pitchFamily="-65" charset="-128"/>
              </a:rPr>
              <a:t> </a:t>
            </a:r>
            <a:r>
              <a:rPr lang="fr-FR" b="1" dirty="0" err="1" smtClean="0">
                <a:latin typeface="Symbol" pitchFamily="18" charset="2"/>
                <a:ea typeface="ＭＳ Ｐゴシック" pitchFamily="-65" charset="-128"/>
              </a:rPr>
              <a:t>De</a:t>
            </a:r>
            <a:r>
              <a:rPr lang="fr-FR" b="1" baseline="-25000" dirty="0" err="1" smtClean="0">
                <a:latin typeface="Times New Roman" pitchFamily="18" charset="0"/>
                <a:ea typeface="ＭＳ Ｐゴシック" pitchFamily="-65" charset="-128"/>
              </a:rPr>
              <a:t>rel</a:t>
            </a:r>
            <a:r>
              <a:rPr lang="fr-FR" b="1" dirty="0" smtClean="0">
                <a:latin typeface="Times New Roman" pitchFamily="18" charset="0"/>
                <a:ea typeface="ＭＳ Ｐゴシック" pitchFamily="-65" charset="-128"/>
              </a:rPr>
              <a:t>  = </a:t>
            </a:r>
            <a:r>
              <a:rPr lang="fr-FR" b="1" dirty="0">
                <a:latin typeface="Times New Roman" pitchFamily="18" charset="0"/>
                <a:ea typeface="ＭＳ Ｐゴシック" pitchFamily="-65" charset="-128"/>
              </a:rPr>
              <a:t>0.1</a:t>
            </a:r>
            <a:r>
              <a:rPr lang="fr-FR" b="1" dirty="0" smtClean="0">
                <a:latin typeface="Times New Roman" pitchFamily="18" charset="0"/>
                <a:ea typeface="ＭＳ Ｐゴシック" pitchFamily="-65" charset="-128"/>
              </a:rPr>
              <a:t>%, </a:t>
            </a:r>
            <a:r>
              <a:rPr lang="fr-FR" b="1" dirty="0" err="1" smtClean="0">
                <a:latin typeface="Symbol" pitchFamily="18" charset="2"/>
                <a:ea typeface="ＭＳ Ｐゴシック" pitchFamily="-65" charset="-128"/>
              </a:rPr>
              <a:t>De</a:t>
            </a:r>
            <a:r>
              <a:rPr lang="fr-FR" b="1" baseline="-25000" dirty="0" err="1" smtClean="0">
                <a:latin typeface="Times New Roman" pitchFamily="18" charset="0"/>
                <a:ea typeface="ＭＳ Ｐゴシック" pitchFamily="-65" charset="-128"/>
              </a:rPr>
              <a:t>abs</a:t>
            </a:r>
            <a:r>
              <a:rPr lang="fr-FR" b="1" dirty="0" smtClean="0">
                <a:latin typeface="Times New Roman" pitchFamily="18" charset="0"/>
                <a:ea typeface="ＭＳ Ｐゴシック" pitchFamily="-65" charset="-128"/>
              </a:rPr>
              <a:t> = 0.15%</a:t>
            </a:r>
            <a:endParaRPr lang="fr-FR" b="1" dirty="0">
              <a:latin typeface="Times New Roman" pitchFamily="18" charset="0"/>
              <a:ea typeface="ＭＳ Ｐゴシック" pitchFamily="-65" charset="-128"/>
            </a:endParaRPr>
          </a:p>
          <a:p>
            <a:endParaRPr lang="fr-FR" sz="600" b="1" dirty="0">
              <a:latin typeface="Times New Roman" pitchFamily="18" charset="0"/>
              <a:ea typeface="ＭＳ Ｐゴシック" pitchFamily="-65" charset="-128"/>
            </a:endParaRPr>
          </a:p>
          <a:p>
            <a:pPr>
              <a:buFontTx/>
              <a:buChar char="•"/>
            </a:pPr>
            <a:r>
              <a:rPr lang="fr-FR" b="1" dirty="0">
                <a:latin typeface="Times New Roman" pitchFamily="18" charset="0"/>
                <a:ea typeface="ＭＳ Ｐゴシック" pitchFamily="-65" charset="-128"/>
              </a:rPr>
              <a:t> calibration programme of a  </a:t>
            </a:r>
          </a:p>
          <a:p>
            <a:r>
              <a:rPr lang="fr-FR" b="1" dirty="0">
                <a:latin typeface="Times New Roman" pitchFamily="18" charset="0"/>
                <a:ea typeface="ＭＳ Ｐゴシック" pitchFamily="-65" charset="-128"/>
              </a:rPr>
              <a:t>  HP Ge detector:</a:t>
            </a:r>
          </a:p>
          <a:p>
            <a:endParaRPr lang="fr-FR" sz="600" b="1" dirty="0">
              <a:latin typeface="Times New Roman" pitchFamily="18" charset="0"/>
              <a:ea typeface="ＭＳ Ｐゴシック" pitchFamily="-65" charset="-128"/>
            </a:endParaRPr>
          </a:p>
          <a:p>
            <a:r>
              <a:rPr lang="fr-FR" b="1" dirty="0">
                <a:latin typeface="Times New Roman" pitchFamily="18" charset="0"/>
                <a:ea typeface="ＭＳ Ｐゴシック" pitchFamily="-65" charset="-128"/>
              </a:rPr>
              <a:t>  - x-ray </a:t>
            </a:r>
            <a:r>
              <a:rPr lang="fr-FR" b="1" dirty="0" err="1">
                <a:latin typeface="Times New Roman" pitchFamily="18" charset="0"/>
                <a:ea typeface="ＭＳ Ｐゴシック" pitchFamily="-65" charset="-128"/>
              </a:rPr>
              <a:t>photography</a:t>
            </a:r>
            <a:r>
              <a:rPr lang="fr-FR" b="1" dirty="0">
                <a:latin typeface="Times New Roman" pitchFamily="18" charset="0"/>
                <a:ea typeface="ＭＳ Ｐゴシック" pitchFamily="-65" charset="-128"/>
              </a:rPr>
              <a:t> of detector</a:t>
            </a:r>
          </a:p>
          <a:p>
            <a:r>
              <a:rPr lang="fr-FR" b="1" dirty="0">
                <a:latin typeface="Times New Roman" pitchFamily="18" charset="0"/>
                <a:ea typeface="ＭＳ Ｐゴシック" pitchFamily="-65" charset="-128"/>
              </a:rPr>
              <a:t>  - scan of the </a:t>
            </a:r>
            <a:r>
              <a:rPr lang="fr-FR" b="1" dirty="0" err="1" smtClean="0">
                <a:latin typeface="Times New Roman" pitchFamily="18" charset="0"/>
                <a:ea typeface="ＭＳ Ｐゴシック" pitchFamily="-65" charset="-128"/>
              </a:rPr>
              <a:t>crystal</a:t>
            </a:r>
            <a:r>
              <a:rPr lang="fr-FR" b="1" dirty="0" smtClean="0">
                <a:latin typeface="Times New Roman" pitchFamily="18" charset="0"/>
                <a:ea typeface="ＭＳ Ｐゴシック" pitchFamily="-65" charset="-128"/>
              </a:rPr>
              <a:t> </a:t>
            </a:r>
            <a:r>
              <a:rPr lang="fr-FR" b="1" dirty="0" err="1" smtClean="0">
                <a:latin typeface="Times New Roman" pitchFamily="18" charset="0"/>
                <a:ea typeface="ＭＳ Ｐゴシック" pitchFamily="-65" charset="-128"/>
              </a:rPr>
              <a:t>at</a:t>
            </a:r>
            <a:r>
              <a:rPr lang="fr-FR" b="1" dirty="0" smtClean="0">
                <a:latin typeface="Times New Roman" pitchFamily="18" charset="0"/>
                <a:ea typeface="ＭＳ Ｐゴシック" pitchFamily="-65" charset="-128"/>
              </a:rPr>
              <a:t> CSNSM</a:t>
            </a:r>
            <a:endParaRPr lang="fr-FR" b="1" dirty="0">
              <a:latin typeface="Times New Roman" pitchFamily="18" charset="0"/>
              <a:ea typeface="ＭＳ Ｐゴシック" pitchFamily="-65" charset="-128"/>
            </a:endParaRPr>
          </a:p>
          <a:p>
            <a:r>
              <a:rPr lang="fr-FR" b="1" dirty="0">
                <a:latin typeface="Times New Roman" pitchFamily="18" charset="0"/>
                <a:ea typeface="ＭＳ Ｐゴシック" pitchFamily="-65" charset="-128"/>
              </a:rPr>
              <a:t>  - source </a:t>
            </a:r>
            <a:r>
              <a:rPr lang="fr-FR" b="1" dirty="0" err="1">
                <a:latin typeface="Times New Roman" pitchFamily="18" charset="0"/>
                <a:ea typeface="ＭＳ Ｐゴシック" pitchFamily="-65" charset="-128"/>
              </a:rPr>
              <a:t>measurements</a:t>
            </a:r>
            <a:endParaRPr lang="fr-FR" b="1" dirty="0">
              <a:latin typeface="Times New Roman" pitchFamily="18" charset="0"/>
              <a:ea typeface="ＭＳ Ｐゴシック" pitchFamily="-65" charset="-128"/>
            </a:endParaRPr>
          </a:p>
          <a:p>
            <a:r>
              <a:rPr lang="fr-FR" b="1" dirty="0">
                <a:latin typeface="Times New Roman" pitchFamily="18" charset="0"/>
                <a:ea typeface="ＭＳ Ｐゴシック" pitchFamily="-65" charset="-128"/>
              </a:rPr>
              <a:t>  - MC simulations: CYLTRAN, GEANT4</a:t>
            </a:r>
          </a:p>
        </p:txBody>
      </p:sp>
      <p:sp>
        <p:nvSpPr>
          <p:cNvPr id="23556" name="Rectangle 28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>
                <a:solidFill>
                  <a:srgbClr val="2559FF"/>
                </a:solidFill>
                <a:latin typeface="Verdana" pitchFamily="34" charset="0"/>
              </a:rPr>
              <a:t>C</a:t>
            </a:r>
            <a:r>
              <a:rPr lang="en-US" b="1">
                <a:solidFill>
                  <a:srgbClr val="2559FF"/>
                </a:solidFill>
                <a:latin typeface="Verdana" pitchFamily="34" charset="0"/>
              </a:rPr>
              <a:t>alibration of germanium detector</a:t>
            </a:r>
            <a:endParaRPr lang="fr-FR" b="1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23586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87" name="Line 31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88" name="Line 32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3558" name="Picture 33" descr="PA290009"/>
          <p:cNvPicPr>
            <a:picLocks noChangeAspect="1" noChangeArrowheads="1"/>
          </p:cNvPicPr>
          <p:nvPr/>
        </p:nvPicPr>
        <p:blipFill>
          <a:blip r:embed="rId2" cstate="print"/>
          <a:srcRect t="18701" b="17224"/>
          <a:stretch>
            <a:fillRect/>
          </a:stretch>
        </p:blipFill>
        <p:spPr bwMode="auto">
          <a:xfrm>
            <a:off x="5220072" y="688975"/>
            <a:ext cx="3456509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55" descr="axe1-60p"/>
          <p:cNvPicPr>
            <a:picLocks noChangeAspect="1" noChangeArrowheads="1"/>
          </p:cNvPicPr>
          <p:nvPr/>
        </p:nvPicPr>
        <p:blipFill>
          <a:blip r:embed="rId3" cstate="print"/>
          <a:srcRect l="34635" t="49510" r="9446" b="1891"/>
          <a:stretch>
            <a:fillRect/>
          </a:stretch>
        </p:blipFill>
        <p:spPr bwMode="auto">
          <a:xfrm rot="10800000">
            <a:off x="5001170" y="2204862"/>
            <a:ext cx="3737644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Text Box 59"/>
          <p:cNvSpPr txBox="1">
            <a:spLocks noChangeArrowheads="1"/>
          </p:cNvSpPr>
          <p:nvPr/>
        </p:nvSpPr>
        <p:spPr bwMode="auto">
          <a:xfrm>
            <a:off x="3779912" y="4077072"/>
            <a:ext cx="841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22325"/>
            <a:r>
              <a:rPr lang="en-US" sz="1600" b="1" dirty="0"/>
              <a:t>Scan at </a:t>
            </a:r>
            <a:endParaRPr lang="en-US" sz="1600" b="1" dirty="0" smtClean="0"/>
          </a:p>
          <a:p>
            <a:pPr defTabSz="822325"/>
            <a:r>
              <a:rPr lang="en-US" sz="1600" b="1" dirty="0" smtClean="0"/>
              <a:t>CSNSM</a:t>
            </a:r>
            <a:endParaRPr lang="en-US" sz="1600" b="1" dirty="0"/>
          </a:p>
        </p:txBody>
      </p:sp>
      <p:sp>
        <p:nvSpPr>
          <p:cNvPr id="23564" name="Text Box 31"/>
          <p:cNvSpPr txBox="1">
            <a:spLocks noChangeArrowheads="1"/>
          </p:cNvSpPr>
          <p:nvPr/>
        </p:nvSpPr>
        <p:spPr bwMode="auto">
          <a:xfrm>
            <a:off x="3707904" y="2996952"/>
            <a:ext cx="1289688" cy="59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762" tIns="48381" rIns="96762" bIns="48381">
            <a:spAutoFit/>
          </a:bodyPr>
          <a:lstStyle/>
          <a:p>
            <a:pPr defTabSz="869950"/>
            <a:r>
              <a:rPr lang="fr-FR" sz="1600" b="1" dirty="0">
                <a:ea typeface="ＭＳ Ｐゴシック" pitchFamily="-65" charset="-128"/>
              </a:rPr>
              <a:t>X-ray</a:t>
            </a:r>
          </a:p>
          <a:p>
            <a:pPr defTabSz="869950"/>
            <a:r>
              <a:rPr lang="fr-FR" sz="1600" b="1" dirty="0" err="1">
                <a:ea typeface="ＭＳ Ｐゴシック" pitchFamily="-65" charset="-128"/>
              </a:rPr>
              <a:t>photography</a:t>
            </a:r>
            <a:endParaRPr lang="fr-FR" sz="1600" b="1" dirty="0">
              <a:ea typeface="ＭＳ Ｐゴシック" pitchFamily="-65" charset="-128"/>
            </a:endParaRPr>
          </a:p>
        </p:txBody>
      </p:sp>
      <p:sp>
        <p:nvSpPr>
          <p:cNvPr id="887814" name="Text Box 6"/>
          <p:cNvSpPr txBox="1">
            <a:spLocks noChangeArrowheads="1"/>
          </p:cNvSpPr>
          <p:nvPr/>
        </p:nvSpPr>
        <p:spPr bwMode="auto">
          <a:xfrm>
            <a:off x="216024" y="5445224"/>
            <a:ext cx="47160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b="1" dirty="0" err="1">
                <a:latin typeface="Times New Roman" pitchFamily="18" charset="0"/>
              </a:rPr>
              <a:t>Branching</a:t>
            </a:r>
            <a:r>
              <a:rPr lang="fr-FR" sz="1600" b="1" dirty="0">
                <a:latin typeface="Times New Roman" pitchFamily="18" charset="0"/>
              </a:rPr>
              <a:t> ratios:  </a:t>
            </a:r>
            <a:endParaRPr lang="fr-FR" sz="1600" b="1" baseline="30000" dirty="0" smtClean="0">
              <a:latin typeface="Times New Roman" pitchFamily="18" charset="0"/>
            </a:endParaRPr>
          </a:p>
          <a:p>
            <a:r>
              <a:rPr lang="fr-FR" sz="1600" b="1" baseline="30000" dirty="0">
                <a:solidFill>
                  <a:srgbClr val="C00000"/>
                </a:solidFill>
                <a:latin typeface="Times New Roman" pitchFamily="18" charset="0"/>
              </a:rPr>
              <a:t>	</a:t>
            </a:r>
            <a:r>
              <a:rPr lang="fr-FR" sz="1600" b="1" baseline="30000" dirty="0" smtClean="0">
                <a:solidFill>
                  <a:srgbClr val="C00000"/>
                </a:solidFill>
                <a:latin typeface="Times New Roman" pitchFamily="18" charset="0"/>
              </a:rPr>
              <a:t>   24</a:t>
            </a:r>
            <a:r>
              <a:rPr lang="fr-FR" sz="1600" b="1" dirty="0" smtClean="0">
                <a:solidFill>
                  <a:srgbClr val="C00000"/>
                </a:solidFill>
                <a:latin typeface="Times New Roman" pitchFamily="18" charset="0"/>
              </a:rPr>
              <a:t>Na</a:t>
            </a:r>
            <a:r>
              <a:rPr lang="fr-FR" sz="1600" b="1" dirty="0">
                <a:solidFill>
                  <a:srgbClr val="C00000"/>
                </a:solidFill>
                <a:latin typeface="Times New Roman" pitchFamily="18" charset="0"/>
              </a:rPr>
              <a:t>,</a:t>
            </a:r>
            <a:r>
              <a:rPr lang="fr-FR" sz="16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fr-FR" sz="1600" b="1" baseline="30000" dirty="0">
                <a:solidFill>
                  <a:srgbClr val="C00000"/>
                </a:solidFill>
                <a:latin typeface="Times New Roman" pitchFamily="18" charset="0"/>
              </a:rPr>
              <a:t>27</a:t>
            </a:r>
            <a:r>
              <a:rPr lang="fr-FR" sz="1600" b="1" dirty="0">
                <a:solidFill>
                  <a:srgbClr val="C00000"/>
                </a:solidFill>
                <a:latin typeface="Times New Roman" pitchFamily="18" charset="0"/>
              </a:rPr>
              <a:t>Mg</a:t>
            </a:r>
            <a:r>
              <a:rPr lang="fr-FR" sz="1600" b="1" dirty="0">
                <a:latin typeface="Times New Roman" pitchFamily="18" charset="0"/>
              </a:rPr>
              <a:t>, </a:t>
            </a:r>
            <a:r>
              <a:rPr lang="fr-FR" sz="1600" b="1" baseline="30000" dirty="0">
                <a:solidFill>
                  <a:srgbClr val="C00000"/>
                </a:solidFill>
                <a:latin typeface="Times New Roman" pitchFamily="18" charset="0"/>
              </a:rPr>
              <a:t>48</a:t>
            </a:r>
            <a:r>
              <a:rPr lang="fr-FR" sz="1600" b="1" dirty="0">
                <a:solidFill>
                  <a:srgbClr val="C00000"/>
                </a:solidFill>
                <a:latin typeface="Times New Roman" pitchFamily="18" charset="0"/>
              </a:rPr>
              <a:t>Cr</a:t>
            </a:r>
            <a:r>
              <a:rPr lang="fr-FR" sz="1600" b="1" dirty="0">
                <a:latin typeface="Times New Roman" pitchFamily="18" charset="0"/>
              </a:rPr>
              <a:t>, </a:t>
            </a:r>
            <a:r>
              <a:rPr lang="fr-FR" sz="1600" b="1" baseline="30000" dirty="0">
                <a:solidFill>
                  <a:srgbClr val="C00000"/>
                </a:solidFill>
                <a:latin typeface="Times New Roman" pitchFamily="18" charset="0"/>
              </a:rPr>
              <a:t>56</a:t>
            </a:r>
            <a:r>
              <a:rPr lang="fr-FR" sz="1600" b="1" dirty="0">
                <a:solidFill>
                  <a:srgbClr val="C00000"/>
                </a:solidFill>
                <a:latin typeface="Times New Roman" pitchFamily="18" charset="0"/>
              </a:rPr>
              <a:t>Co</a:t>
            </a:r>
            <a:r>
              <a:rPr lang="fr-FR" sz="1600" b="1" dirty="0">
                <a:latin typeface="Times New Roman" pitchFamily="18" charset="0"/>
              </a:rPr>
              <a:t>, </a:t>
            </a:r>
            <a:r>
              <a:rPr lang="fr-FR" sz="1600" b="1" baseline="30000" dirty="0">
                <a:latin typeface="Times New Roman" pitchFamily="18" charset="0"/>
              </a:rPr>
              <a:t>60</a:t>
            </a:r>
            <a:r>
              <a:rPr lang="fr-FR" sz="1600" b="1" dirty="0">
                <a:latin typeface="Times New Roman" pitchFamily="18" charset="0"/>
              </a:rPr>
              <a:t>Co, </a:t>
            </a:r>
            <a:r>
              <a:rPr lang="fr-FR" sz="1600" b="1" baseline="30000" dirty="0">
                <a:solidFill>
                  <a:srgbClr val="C00000"/>
                </a:solidFill>
                <a:latin typeface="Times New Roman" pitchFamily="18" charset="0"/>
              </a:rPr>
              <a:t>66</a:t>
            </a:r>
            <a:r>
              <a:rPr lang="fr-FR" sz="1600" b="1" dirty="0">
                <a:solidFill>
                  <a:srgbClr val="C00000"/>
                </a:solidFill>
                <a:latin typeface="Times New Roman" pitchFamily="18" charset="0"/>
              </a:rPr>
              <a:t>Ga</a:t>
            </a:r>
            <a:r>
              <a:rPr lang="fr-FR" sz="1600" b="1" dirty="0">
                <a:latin typeface="Times New Roman" pitchFamily="18" charset="0"/>
              </a:rPr>
              <a:t>, </a:t>
            </a:r>
            <a:r>
              <a:rPr lang="fr-FR" sz="1600" b="1" baseline="30000" dirty="0">
                <a:solidFill>
                  <a:srgbClr val="C00000"/>
                </a:solidFill>
                <a:latin typeface="Times New Roman" pitchFamily="18" charset="0"/>
              </a:rPr>
              <a:t>75</a:t>
            </a:r>
            <a:r>
              <a:rPr lang="fr-FR" sz="1600" b="1" dirty="0">
                <a:solidFill>
                  <a:srgbClr val="C00000"/>
                </a:solidFill>
                <a:latin typeface="Times New Roman" pitchFamily="18" charset="0"/>
              </a:rPr>
              <a:t>Se</a:t>
            </a:r>
            <a:r>
              <a:rPr lang="fr-FR" sz="1600" b="1" dirty="0">
                <a:latin typeface="Times New Roman" pitchFamily="18" charset="0"/>
              </a:rPr>
              <a:t>,  </a:t>
            </a:r>
          </a:p>
          <a:p>
            <a:r>
              <a:rPr lang="fr-FR" sz="1600" b="1" baseline="30000" dirty="0">
                <a:latin typeface="Times New Roman" pitchFamily="18" charset="0"/>
              </a:rPr>
              <a:t>                           </a:t>
            </a:r>
            <a:r>
              <a:rPr lang="fr-FR" sz="1600" b="1" baseline="30000" dirty="0" smtClean="0">
                <a:latin typeface="Times New Roman" pitchFamily="18" charset="0"/>
              </a:rPr>
              <a:t>    88</a:t>
            </a:r>
            <a:r>
              <a:rPr lang="fr-FR" sz="1600" b="1" dirty="0" smtClean="0">
                <a:latin typeface="Times New Roman" pitchFamily="18" charset="0"/>
              </a:rPr>
              <a:t>Y</a:t>
            </a:r>
            <a:r>
              <a:rPr lang="fr-FR" sz="1600" b="1" dirty="0">
                <a:latin typeface="Times New Roman" pitchFamily="18" charset="0"/>
              </a:rPr>
              <a:t>, </a:t>
            </a:r>
            <a:r>
              <a:rPr lang="fr-FR" sz="1600" b="1" baseline="30000" dirty="0">
                <a:latin typeface="Times New Roman" pitchFamily="18" charset="0"/>
                <a:ea typeface="ＭＳ Ｐゴシック" pitchFamily="-65" charset="-128"/>
              </a:rPr>
              <a:t>133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Ba, </a:t>
            </a:r>
            <a:r>
              <a:rPr lang="fr-FR" sz="1600" b="1" baseline="30000" dirty="0">
                <a:latin typeface="Times New Roman" pitchFamily="18" charset="0"/>
                <a:ea typeface="ＭＳ Ｐゴシック" pitchFamily="-65" charset="-128"/>
              </a:rPr>
              <a:t>134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Cs,</a:t>
            </a:r>
            <a:r>
              <a:rPr lang="fr-FR" sz="1600" b="1" baseline="30000" dirty="0">
                <a:latin typeface="Times New Roman" pitchFamily="18" charset="0"/>
                <a:ea typeface="ＭＳ Ｐゴシック" pitchFamily="-65" charset="-128"/>
              </a:rPr>
              <a:t> </a:t>
            </a:r>
            <a:r>
              <a:rPr lang="fr-FR" sz="1600" b="1" baseline="30000" dirty="0">
                <a:latin typeface="Times New Roman" pitchFamily="18" charset="0"/>
              </a:rPr>
              <a:t>137</a:t>
            </a:r>
            <a:r>
              <a:rPr lang="fr-FR" sz="1600" b="1" dirty="0">
                <a:latin typeface="Times New Roman" pitchFamily="18" charset="0"/>
              </a:rPr>
              <a:t>Ce, </a:t>
            </a:r>
            <a:r>
              <a:rPr lang="fr-FR" sz="1600" b="1" baseline="30000" dirty="0">
                <a:latin typeface="Times New Roman" pitchFamily="18" charset="0"/>
              </a:rPr>
              <a:t>152</a:t>
            </a:r>
            <a:r>
              <a:rPr lang="fr-FR" sz="1600" b="1" dirty="0">
                <a:latin typeface="Times New Roman" pitchFamily="18" charset="0"/>
              </a:rPr>
              <a:t>Eu, </a:t>
            </a:r>
            <a:r>
              <a:rPr lang="fr-FR" sz="1600" b="1" baseline="30000" dirty="0">
                <a:solidFill>
                  <a:srgbClr val="C00000"/>
                </a:solidFill>
                <a:latin typeface="Times New Roman" pitchFamily="18" charset="0"/>
              </a:rPr>
              <a:t>180</a:t>
            </a:r>
            <a:r>
              <a:rPr lang="fr-FR" sz="1600" b="1" dirty="0">
                <a:solidFill>
                  <a:srgbClr val="C00000"/>
                </a:solidFill>
                <a:latin typeface="Times New Roman" pitchFamily="18" charset="0"/>
              </a:rPr>
              <a:t>Hf</a:t>
            </a:r>
            <a:r>
              <a:rPr lang="fr-FR" sz="1600" b="1" dirty="0">
                <a:latin typeface="Times New Roman" pitchFamily="18" charset="0"/>
              </a:rPr>
              <a:t>, </a:t>
            </a:r>
            <a:r>
              <a:rPr lang="fr-FR" sz="1600" b="1" baseline="30000" dirty="0">
                <a:latin typeface="Times New Roman" pitchFamily="18" charset="0"/>
                <a:ea typeface="ＭＳ Ｐゴシック" pitchFamily="-65" charset="-128"/>
              </a:rPr>
              <a:t>207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Bi</a:t>
            </a:r>
          </a:p>
          <a:p>
            <a:r>
              <a:rPr lang="fr-FR" sz="1600" b="1" dirty="0" err="1">
                <a:latin typeface="Times New Roman" pitchFamily="18" charset="0"/>
                <a:ea typeface="ＭＳ Ｐゴシック" pitchFamily="-65" charset="-128"/>
              </a:rPr>
              <a:t>Peak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/total:  </a:t>
            </a:r>
            <a:r>
              <a:rPr lang="fr-FR" sz="1600" b="1" baseline="3000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-65" charset="-128"/>
              </a:rPr>
              <a:t>22</a:t>
            </a:r>
            <a:r>
              <a:rPr lang="fr-FR" sz="1600" b="1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-65" charset="-128"/>
              </a:rPr>
              <a:t>Na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, </a:t>
            </a:r>
            <a:r>
              <a:rPr lang="fr-FR" sz="1600" b="1" baseline="30000" dirty="0">
                <a:solidFill>
                  <a:srgbClr val="C00000"/>
                </a:solidFill>
                <a:latin typeface="Times New Roman" pitchFamily="18" charset="0"/>
                <a:ea typeface="ＭＳ Ｐゴシック" pitchFamily="-65" charset="-128"/>
              </a:rPr>
              <a:t>41</a:t>
            </a:r>
            <a:r>
              <a:rPr lang="fr-FR" sz="1600" b="1" dirty="0">
                <a:solidFill>
                  <a:srgbClr val="C00000"/>
                </a:solidFill>
                <a:latin typeface="Times New Roman" pitchFamily="18" charset="0"/>
                <a:ea typeface="ＭＳ Ｐゴシック" pitchFamily="-65" charset="-128"/>
              </a:rPr>
              <a:t>Ar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, </a:t>
            </a:r>
            <a:r>
              <a:rPr lang="fr-FR" sz="1600" b="1" baseline="30000" dirty="0">
                <a:latin typeface="Times New Roman" pitchFamily="18" charset="0"/>
                <a:ea typeface="ＭＳ Ｐゴシック" pitchFamily="-65" charset="-128"/>
              </a:rPr>
              <a:t>51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Cr, </a:t>
            </a:r>
            <a:r>
              <a:rPr lang="fr-FR" sz="1600" b="1" baseline="30000" dirty="0">
                <a:latin typeface="Times New Roman" pitchFamily="18" charset="0"/>
                <a:ea typeface="ＭＳ Ｐゴシック" pitchFamily="-65" charset="-128"/>
              </a:rPr>
              <a:t>54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Mn, </a:t>
            </a:r>
            <a:r>
              <a:rPr lang="fr-FR" sz="1600" b="1" baseline="30000" dirty="0">
                <a:latin typeface="Times New Roman" pitchFamily="18" charset="0"/>
                <a:ea typeface="ＭＳ Ｐゴシック" pitchFamily="-65" charset="-128"/>
              </a:rPr>
              <a:t>57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Co, </a:t>
            </a:r>
            <a:r>
              <a:rPr lang="fr-FR" sz="1600" b="1" baseline="30000" dirty="0">
                <a:solidFill>
                  <a:srgbClr val="C00000"/>
                </a:solidFill>
                <a:latin typeface="Times New Roman" pitchFamily="18" charset="0"/>
                <a:ea typeface="ＭＳ Ｐゴシック" pitchFamily="-65" charset="-128"/>
              </a:rPr>
              <a:t>58</a:t>
            </a:r>
            <a:r>
              <a:rPr lang="fr-FR" sz="1600" b="1" dirty="0">
                <a:solidFill>
                  <a:srgbClr val="C00000"/>
                </a:solidFill>
                <a:latin typeface="Times New Roman" pitchFamily="18" charset="0"/>
                <a:ea typeface="ＭＳ Ｐゴシック" pitchFamily="-65" charset="-128"/>
              </a:rPr>
              <a:t>Co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,  </a:t>
            </a:r>
          </a:p>
          <a:p>
            <a:r>
              <a:rPr lang="fr-FR" sz="1600" b="1" baseline="30000" dirty="0">
                <a:latin typeface="Times New Roman" pitchFamily="18" charset="0"/>
                <a:ea typeface="ＭＳ Ｐゴシック" pitchFamily="-65" charset="-128"/>
              </a:rPr>
              <a:t>                                                  65</a:t>
            </a:r>
            <a:r>
              <a:rPr lang="fr-FR" sz="1600" b="1" dirty="0">
                <a:latin typeface="Times New Roman" pitchFamily="18" charset="0"/>
                <a:ea typeface="ＭＳ Ｐゴシック" pitchFamily="-65" charset="-128"/>
              </a:rPr>
              <a:t>Zn, </a:t>
            </a:r>
            <a:r>
              <a:rPr lang="fr-FR" sz="1600" b="1" baseline="30000" dirty="0" smtClean="0">
                <a:latin typeface="Times New Roman" pitchFamily="18" charset="0"/>
              </a:rPr>
              <a:t>85</a:t>
            </a:r>
            <a:r>
              <a:rPr lang="fr-FR" sz="1600" b="1" dirty="0" smtClean="0">
                <a:latin typeface="Times New Roman" pitchFamily="18" charset="0"/>
              </a:rPr>
              <a:t>Sr	</a:t>
            </a:r>
            <a:r>
              <a:rPr lang="fr-FR" sz="1600" b="1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-65" charset="-128"/>
              </a:rPr>
              <a:t>…ISOLDE sources</a:t>
            </a:r>
            <a:endParaRPr lang="fr-FR" sz="1600" b="1" dirty="0">
              <a:latin typeface="Times New Roman" pitchFamily="18" charset="0"/>
              <a:ea typeface="ＭＳ Ｐゴシック" pitchFamily="-65" charset="-128"/>
            </a:endParaRPr>
          </a:p>
        </p:txBody>
      </p:sp>
      <p:pic>
        <p:nvPicPr>
          <p:cNvPr id="37" name="Image 13" descr="figur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782503"/>
            <a:ext cx="4032696" cy="307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" name="Groupe 43"/>
          <p:cNvGrpSpPr/>
          <p:nvPr/>
        </p:nvGrpSpPr>
        <p:grpSpPr>
          <a:xfrm>
            <a:off x="323528" y="2924944"/>
            <a:ext cx="3298352" cy="2591913"/>
            <a:chOff x="611560" y="2924944"/>
            <a:chExt cx="3298352" cy="2591913"/>
          </a:xfrm>
        </p:grpSpPr>
        <p:pic>
          <p:nvPicPr>
            <p:cNvPr id="41" name="Image 8" descr="eff.gif"/>
            <p:cNvPicPr>
              <a:picLocks noChangeAspect="1"/>
            </p:cNvPicPr>
            <p:nvPr/>
          </p:nvPicPr>
          <p:blipFill>
            <a:blip r:embed="rId5" cstate="print"/>
            <a:srcRect l="2372" t="50623" r="18186" b="983"/>
            <a:stretch>
              <a:fillRect/>
            </a:stretch>
          </p:blipFill>
          <p:spPr bwMode="auto">
            <a:xfrm>
              <a:off x="611560" y="2924944"/>
              <a:ext cx="3298352" cy="2591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Rectangle 39"/>
            <p:cNvSpPr/>
            <p:nvPr/>
          </p:nvSpPr>
          <p:spPr bwMode="auto">
            <a:xfrm>
              <a:off x="1187302" y="4797475"/>
              <a:ext cx="360362" cy="2873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17" name="ZoneTexte 17"/>
          <p:cNvSpPr txBox="1">
            <a:spLocks noChangeArrowheads="1"/>
          </p:cNvSpPr>
          <p:nvPr/>
        </p:nvSpPr>
        <p:spPr bwMode="auto">
          <a:xfrm rot="5400000">
            <a:off x="7104285" y="3521869"/>
            <a:ext cx="36401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 dirty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fr-FR" b="1" dirty="0" err="1">
                <a:latin typeface="Times New Roman" pitchFamily="18" charset="0"/>
                <a:cs typeface="Times New Roman" pitchFamily="18" charset="0"/>
              </a:rPr>
              <a:t>Blank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 et al., NIMA776 (2015) 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8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Experimental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 setup</a:t>
            </a:r>
            <a:endParaRPr lang="fr-FR" b="1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23586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87" name="Line 31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88" name="Line 32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526976" y="2411596"/>
            <a:ext cx="8005464" cy="4113748"/>
            <a:chOff x="526976" y="2411596"/>
            <a:chExt cx="8005464" cy="4113748"/>
          </a:xfrm>
        </p:grpSpPr>
        <p:sp>
          <p:nvSpPr>
            <p:cNvPr id="29" name="Rectangle 28"/>
            <p:cNvSpPr/>
            <p:nvPr/>
          </p:nvSpPr>
          <p:spPr>
            <a:xfrm rot="-1800000">
              <a:off x="1712407" y="3507026"/>
              <a:ext cx="1512168" cy="466760"/>
            </a:xfrm>
            <a:prstGeom prst="rect">
              <a:avLst/>
            </a:prstGeom>
            <a:solidFill>
              <a:srgbClr val="B2CCEC"/>
            </a:soli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26976" y="3563724"/>
              <a:ext cx="1440160" cy="2304256"/>
            </a:xfrm>
            <a:prstGeom prst="rect">
              <a:avLst/>
            </a:prstGeom>
            <a:solidFill>
              <a:srgbClr val="B2CCEC"/>
            </a:soli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e 23"/>
            <p:cNvGrpSpPr/>
            <p:nvPr/>
          </p:nvGrpSpPr>
          <p:grpSpPr>
            <a:xfrm>
              <a:off x="3563888" y="3851756"/>
              <a:ext cx="4968552" cy="1766292"/>
              <a:chOff x="2555776" y="3678932"/>
              <a:chExt cx="6336704" cy="216024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5148064" y="4518645"/>
                <a:ext cx="720080" cy="4956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555776" y="4202038"/>
                <a:ext cx="2592288" cy="10801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à coins arrondis 16"/>
              <p:cNvSpPr/>
              <p:nvPr/>
            </p:nvSpPr>
            <p:spPr>
              <a:xfrm>
                <a:off x="2627784" y="4293096"/>
                <a:ext cx="1512168" cy="914400"/>
              </a:xfrm>
              <a:prstGeom prst="round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211835" y="4293095"/>
                <a:ext cx="1368153" cy="91581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à coins arrondis 18"/>
              <p:cNvSpPr/>
              <p:nvPr/>
            </p:nvSpPr>
            <p:spPr>
              <a:xfrm>
                <a:off x="3305572" y="4619228"/>
                <a:ext cx="1296144" cy="28803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à coins arrondis 19"/>
              <p:cNvSpPr/>
              <p:nvPr/>
            </p:nvSpPr>
            <p:spPr>
              <a:xfrm>
                <a:off x="3309764" y="4725144"/>
                <a:ext cx="2918420" cy="72008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868144" y="3678932"/>
                <a:ext cx="3024336" cy="2160240"/>
              </a:xfrm>
              <a:prstGeom prst="rect">
                <a:avLst/>
              </a:prstGeom>
              <a:solidFill>
                <a:srgbClr val="149055">
                  <a:alpha val="71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flipH="1">
              <a:off x="683568" y="4230846"/>
              <a:ext cx="45719" cy="100811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970186" y="4412962"/>
              <a:ext cx="153541" cy="6629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619672" y="3764890"/>
              <a:ext cx="379090" cy="499864"/>
            </a:xfrm>
            <a:prstGeom prst="rect">
              <a:avLst/>
            </a:prstGeom>
            <a:solidFill>
              <a:srgbClr val="B2C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Connecteur droit avec flèche 30"/>
            <p:cNvCxnSpPr/>
            <p:nvPr/>
          </p:nvCxnSpPr>
          <p:spPr>
            <a:xfrm flipH="1">
              <a:off x="755576" y="2411596"/>
              <a:ext cx="4032448" cy="230425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/>
            <p:cNvSpPr txBox="1"/>
            <p:nvPr/>
          </p:nvSpPr>
          <p:spPr>
            <a:xfrm rot="19800000">
              <a:off x="2883762" y="2543383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“continuous” beam</a:t>
              </a:r>
              <a:endParaRPr lang="en-US" b="1" dirty="0"/>
            </a:p>
          </p:txBody>
        </p:sp>
        <p:cxnSp>
          <p:nvCxnSpPr>
            <p:cNvPr id="34" name="Connecteur droit avec flèche 33"/>
            <p:cNvCxnSpPr/>
            <p:nvPr/>
          </p:nvCxnSpPr>
          <p:spPr>
            <a:xfrm>
              <a:off x="683568" y="6156012"/>
              <a:ext cx="2880320" cy="0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/>
            <p:cNvSpPr txBox="1"/>
            <p:nvPr/>
          </p:nvSpPr>
          <p:spPr>
            <a:xfrm>
              <a:off x="1835696" y="6156012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15 cm</a:t>
              </a:r>
              <a:endParaRPr lang="en-US" b="1" dirty="0"/>
            </a:p>
          </p:txBody>
        </p:sp>
      </p:grpSp>
      <p:sp>
        <p:nvSpPr>
          <p:cNvPr id="38" name="ZoneTexte 37"/>
          <p:cNvSpPr txBox="1"/>
          <p:nvPr/>
        </p:nvSpPr>
        <p:spPr>
          <a:xfrm>
            <a:off x="827584" y="908720"/>
            <a:ext cx="71258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15 proton pulses per minute (30%)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/>
              <a:t> </a:t>
            </a:r>
            <a:r>
              <a:rPr lang="en-US" sz="2400" b="1" dirty="0" err="1" smtClean="0"/>
              <a:t>nano</a:t>
            </a:r>
            <a:r>
              <a:rPr lang="fr-FR" sz="2400" b="1" dirty="0" err="1" smtClean="0"/>
              <a:t>CaO</a:t>
            </a:r>
            <a:r>
              <a:rPr lang="fr-FR" sz="2400" b="1" dirty="0" smtClean="0"/>
              <a:t> + VD7  or  m</a:t>
            </a:r>
            <a:r>
              <a:rPr lang="en-US" sz="2400" b="1" dirty="0" err="1" smtClean="0"/>
              <a:t>olten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NaF:LiF</a:t>
            </a:r>
            <a:r>
              <a:rPr lang="en-US" sz="2400" b="1" dirty="0" smtClean="0"/>
              <a:t> salt targets + VD7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/>
              <a:t> </a:t>
            </a:r>
            <a:r>
              <a:rPr lang="en-US" sz="2400" b="1" dirty="0" smtClean="0"/>
              <a:t>GPS or HRS to LA1</a:t>
            </a:r>
          </a:p>
          <a:p>
            <a:r>
              <a:rPr lang="en-US" sz="2400" b="1" dirty="0" smtClean="0"/>
              <a:t> </a:t>
            </a:r>
            <a:r>
              <a:rPr lang="en-US" sz="2400" b="1" dirty="0" smtClean="0">
                <a:sym typeface="Wingdings" pitchFamily="2" charset="2"/>
              </a:rPr>
              <a:t>  </a:t>
            </a:r>
            <a:r>
              <a:rPr lang="en-US" sz="2400" b="1" baseline="30000" dirty="0" smtClean="0">
                <a:sym typeface="Wingdings" pitchFamily="2" charset="2"/>
              </a:rPr>
              <a:t>10</a:t>
            </a:r>
            <a:r>
              <a:rPr lang="en-US" sz="2400" b="1" dirty="0" smtClean="0">
                <a:sym typeface="Wingdings" pitchFamily="2" charset="2"/>
              </a:rPr>
              <a:t>CO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8"/>
          <p:cNvSpPr>
            <a:spLocks noChangeArrowheads="1"/>
          </p:cNvSpPr>
          <p:nvPr/>
        </p:nvSpPr>
        <p:spPr bwMode="auto">
          <a:xfrm>
            <a:off x="250825" y="250825"/>
            <a:ext cx="8893175" cy="396875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256DA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Rate </a:t>
            </a:r>
            <a:r>
              <a:rPr lang="fr-FR" sz="2000" b="1" dirty="0" err="1" smtClean="0">
                <a:solidFill>
                  <a:srgbClr val="2559FF"/>
                </a:solidFill>
                <a:latin typeface="Verdana" pitchFamily="34" charset="0"/>
              </a:rPr>
              <a:t>estimates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: </a:t>
            </a:r>
            <a:r>
              <a:rPr lang="fr-FR" sz="2000" b="1" baseline="30000" dirty="0" smtClean="0">
                <a:solidFill>
                  <a:srgbClr val="2559FF"/>
                </a:solidFill>
                <a:latin typeface="Verdana" pitchFamily="34" charset="0"/>
              </a:rPr>
              <a:t>10</a:t>
            </a:r>
            <a:r>
              <a:rPr lang="fr-FR" sz="2000" b="1" dirty="0" smtClean="0">
                <a:solidFill>
                  <a:srgbClr val="2559FF"/>
                </a:solidFill>
                <a:latin typeface="Verdana" pitchFamily="34" charset="0"/>
              </a:rPr>
              <a:t>C</a:t>
            </a:r>
            <a:endParaRPr lang="fr-FR" b="1" dirty="0">
              <a:solidFill>
                <a:srgbClr val="2559FF"/>
              </a:solidFill>
              <a:latin typeface="Verdana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23586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87" name="Line 31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88" name="Line 32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ZoneTexte 37"/>
          <p:cNvSpPr txBox="1"/>
          <p:nvPr/>
        </p:nvSpPr>
        <p:spPr>
          <a:xfrm>
            <a:off x="323528" y="836712"/>
            <a:ext cx="871296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Count rate for 1021.7 </a:t>
            </a:r>
            <a:r>
              <a:rPr lang="en-US" sz="2400" b="1" dirty="0" err="1" smtClean="0">
                <a:solidFill>
                  <a:srgbClr val="C00000"/>
                </a:solidFill>
              </a:rPr>
              <a:t>keV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Symbol" pitchFamily="18" charset="2"/>
              </a:rPr>
              <a:t>g</a:t>
            </a:r>
            <a:r>
              <a:rPr lang="en-US" sz="2400" b="1" dirty="0" smtClean="0">
                <a:solidFill>
                  <a:srgbClr val="C00000"/>
                </a:solidFill>
              </a:rPr>
              <a:t> ray: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5*10</a:t>
            </a:r>
            <a:r>
              <a:rPr lang="en-US" sz="2000" b="1" baseline="30000" dirty="0" smtClean="0"/>
              <a:t>5    10</a:t>
            </a:r>
            <a:r>
              <a:rPr lang="en-US" sz="2000" b="1" dirty="0" smtClean="0"/>
              <a:t>C per pulse * 15 pulses/min * 60 min * 20 h * 3 d = 2.7*10</a:t>
            </a:r>
            <a:r>
              <a:rPr lang="en-US" sz="2000" b="1" baseline="30000" dirty="0" smtClean="0"/>
              <a:t>10</a:t>
            </a:r>
            <a:r>
              <a:rPr lang="en-US" sz="2000" b="1" dirty="0" smtClean="0"/>
              <a:t>  </a:t>
            </a:r>
            <a:r>
              <a:rPr lang="en-US" sz="2000" b="1" baseline="30000" dirty="0" smtClean="0"/>
              <a:t>10</a:t>
            </a:r>
            <a:r>
              <a:rPr lang="en-US" sz="2000" b="1" dirty="0" smtClean="0"/>
              <a:t>C decays</a:t>
            </a:r>
          </a:p>
          <a:p>
            <a:r>
              <a:rPr lang="en-US" sz="2000" b="1" dirty="0" smtClean="0"/>
              <a:t>  * 0.0146 (BR)  *  0.0028 (</a:t>
            </a:r>
            <a:r>
              <a:rPr lang="en-US" sz="2000" b="1" dirty="0" smtClean="0">
                <a:latin typeface="Symbol" pitchFamily="18" charset="2"/>
              </a:rPr>
              <a:t>e</a:t>
            </a:r>
            <a:r>
              <a:rPr lang="en-US" sz="2000" b="1" dirty="0" smtClean="0"/>
              <a:t>(1022keV))  = 1.1*10</a:t>
            </a:r>
            <a:r>
              <a:rPr lang="en-US" sz="2000" b="1" baseline="30000" dirty="0" smtClean="0"/>
              <a:t>6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Symbol" pitchFamily="18" charset="2"/>
              </a:rPr>
              <a:t>g</a:t>
            </a:r>
            <a:r>
              <a:rPr lang="en-US" sz="2000" b="1" dirty="0" smtClean="0"/>
              <a:t>’s at 1022 </a:t>
            </a:r>
            <a:r>
              <a:rPr lang="en-US" sz="2000" b="1" dirty="0" err="1" smtClean="0"/>
              <a:t>keV</a:t>
            </a:r>
            <a:endParaRPr lang="en-US" sz="2000" b="1" dirty="0" smtClean="0"/>
          </a:p>
          <a:p>
            <a:r>
              <a:rPr lang="en-US" sz="2000" b="1" dirty="0"/>
              <a:t>	</a:t>
            </a:r>
            <a:r>
              <a:rPr lang="en-US" sz="2000" b="1" dirty="0" smtClean="0">
                <a:sym typeface="Wingdings" pitchFamily="2" charset="2"/>
              </a:rPr>
              <a:t> statistical precision of 0.1%</a:t>
            </a:r>
          </a:p>
          <a:p>
            <a:endParaRPr lang="en-US" sz="1100" b="1" dirty="0">
              <a:sym typeface="Wingdings" pitchFamily="2" charset="2"/>
            </a:endParaRPr>
          </a:p>
          <a:p>
            <a:r>
              <a:rPr lang="en-US" sz="2400" b="1" dirty="0" smtClean="0">
                <a:solidFill>
                  <a:srgbClr val="C00000"/>
                </a:solidFill>
              </a:rPr>
              <a:t>511 </a:t>
            </a:r>
            <a:r>
              <a:rPr lang="en-US" sz="2400" b="1" dirty="0" err="1" smtClean="0">
                <a:solidFill>
                  <a:srgbClr val="C00000"/>
                </a:solidFill>
              </a:rPr>
              <a:t>keV</a:t>
            </a:r>
            <a:r>
              <a:rPr lang="en-US" sz="2400" b="1" dirty="0" smtClean="0">
                <a:solidFill>
                  <a:srgbClr val="C00000"/>
                </a:solidFill>
              </a:rPr>
              <a:t> – 511 </a:t>
            </a:r>
            <a:r>
              <a:rPr lang="en-US" sz="2400" b="1" dirty="0" err="1" smtClean="0">
                <a:solidFill>
                  <a:srgbClr val="C00000"/>
                </a:solidFill>
              </a:rPr>
              <a:t>keV</a:t>
            </a:r>
            <a:r>
              <a:rPr lang="en-US" sz="2400" b="1" dirty="0" smtClean="0">
                <a:solidFill>
                  <a:srgbClr val="C00000"/>
                </a:solidFill>
              </a:rPr>
              <a:t> pile-up: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/>
              <a:t> </a:t>
            </a:r>
            <a:r>
              <a:rPr lang="en-US" sz="2000" b="1" dirty="0" smtClean="0">
                <a:latin typeface="Symbol" pitchFamily="18" charset="2"/>
              </a:rPr>
              <a:t>e</a:t>
            </a:r>
            <a:r>
              <a:rPr lang="en-US" sz="2000" b="1" dirty="0" smtClean="0"/>
              <a:t>(511 </a:t>
            </a:r>
            <a:r>
              <a:rPr lang="en-US" sz="2000" b="1" dirty="0" err="1" smtClean="0"/>
              <a:t>keV</a:t>
            </a:r>
            <a:r>
              <a:rPr lang="en-US" sz="2000" b="1" dirty="0" smtClean="0"/>
              <a:t>) = 0.4 %, pile-up window: 2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s, 5*10</a:t>
            </a:r>
            <a:r>
              <a:rPr lang="en-US" sz="2000" b="1" baseline="30000" dirty="0" smtClean="0"/>
              <a:t>5</a:t>
            </a:r>
            <a:r>
              <a:rPr lang="en-US" sz="2000" b="1" dirty="0" smtClean="0"/>
              <a:t> </a:t>
            </a:r>
            <a:r>
              <a:rPr lang="en-US" sz="2000" b="1" baseline="30000" dirty="0" smtClean="0"/>
              <a:t>10</a:t>
            </a:r>
            <a:r>
              <a:rPr lang="en-US" sz="2000" b="1" dirty="0" smtClean="0"/>
              <a:t>C produced instantaneously </a:t>
            </a:r>
            <a:endParaRPr lang="en-US" sz="2000" b="1" dirty="0"/>
          </a:p>
        </p:txBody>
      </p:sp>
      <p:sp>
        <p:nvSpPr>
          <p:cNvPr id="33" name="ZoneTexte 32"/>
          <p:cNvSpPr txBox="1"/>
          <p:nvPr/>
        </p:nvSpPr>
        <p:spPr>
          <a:xfrm>
            <a:off x="5796136" y="3933056"/>
            <a:ext cx="3095719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è"/>
            </a:pPr>
            <a:r>
              <a:rPr lang="en-US" sz="2000" b="1" dirty="0" smtClean="0">
                <a:solidFill>
                  <a:srgbClr val="C00000"/>
                </a:solidFill>
                <a:sym typeface="Wingdings" pitchFamily="2" charset="2"/>
              </a:rPr>
              <a:t>1.5 %</a:t>
            </a:r>
            <a:r>
              <a:rPr lang="en-US" sz="2000" b="1" dirty="0" smtClean="0">
                <a:sym typeface="Wingdings" pitchFamily="2" charset="2"/>
              </a:rPr>
              <a:t> of 1.022 </a:t>
            </a:r>
            <a:r>
              <a:rPr lang="en-US" sz="2000" b="1" dirty="0" err="1" smtClean="0">
                <a:sym typeface="Wingdings" pitchFamily="2" charset="2"/>
              </a:rPr>
              <a:t>MeV</a:t>
            </a:r>
            <a:r>
              <a:rPr lang="en-US" sz="2000" b="1" dirty="0" smtClean="0">
                <a:sym typeface="Wingdings" pitchFamily="2" charset="2"/>
              </a:rPr>
              <a:t> peak</a:t>
            </a:r>
          </a:p>
          <a:p>
            <a:r>
              <a:rPr lang="en-US" sz="2000" b="1" dirty="0" smtClean="0">
                <a:sym typeface="Wingdings" pitchFamily="2" charset="2"/>
              </a:rPr>
              <a:t>      from 511 – 511 pileup</a:t>
            </a:r>
          </a:p>
          <a:p>
            <a:endParaRPr lang="en-US" sz="2000" b="1" dirty="0">
              <a:sym typeface="Wingdings" pitchFamily="2" charset="2"/>
            </a:endParaRPr>
          </a:p>
          <a:p>
            <a:endParaRPr lang="en-US" sz="2800" b="1" dirty="0" smtClean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 3 days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1" name="Image 10" descr="isolde_pileu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399614" y="2416854"/>
            <a:ext cx="3563844" cy="508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627</Words>
  <Application>Microsoft Office PowerPoint</Application>
  <PresentationFormat>Affichage à l'écran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blank</dc:creator>
  <cp:lastModifiedBy>blank</cp:lastModifiedBy>
  <cp:revision>56</cp:revision>
  <dcterms:created xsi:type="dcterms:W3CDTF">2015-02-03T19:26:05Z</dcterms:created>
  <dcterms:modified xsi:type="dcterms:W3CDTF">2015-02-11T08:07:23Z</dcterms:modified>
</cp:coreProperties>
</file>