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0"/>
  </p:notesMasterIdLst>
  <p:sldIdLst>
    <p:sldId id="286" r:id="rId2"/>
    <p:sldId id="312" r:id="rId3"/>
    <p:sldId id="307" r:id="rId4"/>
    <p:sldId id="308" r:id="rId5"/>
    <p:sldId id="300" r:id="rId6"/>
    <p:sldId id="305" r:id="rId7"/>
    <p:sldId id="303" r:id="rId8"/>
    <p:sldId id="301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BBA21"/>
    <a:srgbClr val="29348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047" autoAdjust="0"/>
    <p:restoredTop sz="94660"/>
  </p:normalViewPr>
  <p:slideViewPr>
    <p:cSldViewPr>
      <p:cViewPr varScale="1">
        <p:scale>
          <a:sx n="58" d="100"/>
          <a:sy n="58" d="100"/>
        </p:scale>
        <p:origin x="40" y="8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6" d="100"/>
          <a:sy n="86" d="100"/>
        </p:scale>
        <p:origin x="-3126" y="-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DD97800-06CD-4BEE-B93B-1BCB4692557D}" type="datetimeFigureOut">
              <a:rPr lang="en-US" smtClean="0"/>
              <a:pPr/>
              <a:t>2/11/2015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2692720-820E-47C1-8A16-C0C1611DAAD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52200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48072" y="1988840"/>
            <a:ext cx="7772400" cy="1470025"/>
          </a:xfrm>
        </p:spPr>
        <p:txBody>
          <a:bodyPr>
            <a:normAutofit/>
          </a:bodyPr>
          <a:lstStyle>
            <a:lvl1pPr>
              <a:defRPr sz="4800" b="1">
                <a:solidFill>
                  <a:srgbClr val="7BBA2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33872" y="371703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pic>
        <p:nvPicPr>
          <p:cNvPr id="8" name="Picture 1" descr="CERN144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2227" y="5918500"/>
            <a:ext cx="842392" cy="8423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608" y="-8"/>
            <a:ext cx="7643192" cy="980736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4928" y="1340768"/>
            <a:ext cx="7653536" cy="4525963"/>
          </a:xfrm>
        </p:spPr>
        <p:txBody>
          <a:bodyPr/>
          <a:lstStyle>
            <a:lvl1pPr>
              <a:buFontTx/>
              <a:buBlip>
                <a:blip r:embed="rId2"/>
              </a:buBlip>
              <a:defRPr sz="1800"/>
            </a:lvl1pPr>
            <a:lvl2pPr>
              <a:buFont typeface="Wingdings" pitchFamily="2" charset="2"/>
              <a:buChar char="Ø"/>
              <a:defRPr sz="1600"/>
            </a:lvl2pPr>
            <a:lvl3pPr>
              <a:defRPr sz="1600"/>
            </a:lvl3pPr>
            <a:lvl5pPr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11960" y="6428358"/>
            <a:ext cx="1584176" cy="365125"/>
          </a:xfrm>
          <a:prstGeom prst="rect">
            <a:avLst/>
          </a:prstGeom>
        </p:spPr>
        <p:txBody>
          <a:bodyPr/>
          <a:lstStyle/>
          <a:p>
            <a:fld id="{DCE4B40A-67BA-4787-801A-16EE65008C2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Parallelogram 6"/>
          <p:cNvSpPr/>
          <p:nvPr userDrawn="1"/>
        </p:nvSpPr>
        <p:spPr>
          <a:xfrm>
            <a:off x="36000" y="854720"/>
            <a:ext cx="9072000" cy="54000"/>
          </a:xfrm>
          <a:prstGeom prst="parallelogram">
            <a:avLst>
              <a:gd name="adj" fmla="val 162471"/>
            </a:avLst>
          </a:prstGeom>
          <a:solidFill>
            <a:srgbClr val="7BBA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 hasCustomPrompt="1"/>
          </p:nvPr>
        </p:nvSpPr>
        <p:spPr>
          <a:xfrm>
            <a:off x="1043608" y="6453013"/>
            <a:ext cx="3024336" cy="360363"/>
          </a:xfrm>
        </p:spPr>
        <p:txBody>
          <a:bodyPr>
            <a:noAutofit/>
          </a:bodyPr>
          <a:lstStyle>
            <a:lvl1pPr>
              <a:buFontTx/>
              <a:buNone/>
              <a:defRPr sz="1200"/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US" dirty="0" smtClean="0"/>
              <a:t>References</a:t>
            </a:r>
            <a:endParaRPr lang="en-US" dirty="0"/>
          </a:p>
        </p:txBody>
      </p:sp>
      <p:pic>
        <p:nvPicPr>
          <p:cNvPr id="8" name="Picture 2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39141" y="6381328"/>
            <a:ext cx="1697355" cy="369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3568" y="-27384"/>
            <a:ext cx="8460432" cy="8367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3568" y="1600200"/>
            <a:ext cx="8064896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5" name="Rectangle 4"/>
          <p:cNvSpPr>
            <a:spLocks noChangeAspect="1"/>
          </p:cNvSpPr>
          <p:nvPr/>
        </p:nvSpPr>
        <p:spPr>
          <a:xfrm>
            <a:off x="0" y="1141610"/>
            <a:ext cx="611559" cy="5743774"/>
          </a:xfrm>
          <a:prstGeom prst="rect">
            <a:avLst/>
          </a:prstGeom>
          <a:solidFill>
            <a:srgbClr val="2934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>
            <a:spLocks noChangeAspect="1"/>
          </p:cNvSpPr>
          <p:nvPr/>
        </p:nvSpPr>
        <p:spPr>
          <a:xfrm rot="16200000">
            <a:off x="-69563" y="83580"/>
            <a:ext cx="761107" cy="601136"/>
          </a:xfrm>
          <a:prstGeom prst="rtTriangle">
            <a:avLst/>
          </a:prstGeom>
          <a:solidFill>
            <a:srgbClr val="2934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-16768" y="6469211"/>
            <a:ext cx="495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fld id="{DCE4B40A-67BA-4787-801A-16EE65008C2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Parallelogram 8"/>
          <p:cNvSpPr/>
          <p:nvPr userDrawn="1"/>
        </p:nvSpPr>
        <p:spPr>
          <a:xfrm>
            <a:off x="36000" y="854720"/>
            <a:ext cx="9072000" cy="54000"/>
          </a:xfrm>
          <a:prstGeom prst="parallelogram">
            <a:avLst>
              <a:gd name="adj" fmla="val 162471"/>
            </a:avLst>
          </a:prstGeom>
          <a:solidFill>
            <a:srgbClr val="7BBA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2"/>
          <p:cNvPicPr>
            <a:picLocks noChangeAspect="1" noChangeArrowheads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339141" y="6381328"/>
            <a:ext cx="1697355" cy="369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Tx/>
        <a:buBlip>
          <a:blip r:embed="rId5"/>
        </a:buBlip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Wingdings" pitchFamily="2" charset="2"/>
        <a:buChar char="Ø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Wingdings" pitchFamily="2" charset="2"/>
        <a:buChar char="ü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11560" y="1670943"/>
            <a:ext cx="8208912" cy="2910185"/>
          </a:xfrm>
        </p:spPr>
        <p:txBody>
          <a:bodyPr>
            <a:normAutofit/>
          </a:bodyPr>
          <a:lstStyle/>
          <a:p>
            <a:r>
              <a:rPr lang="en-US" dirty="0" smtClean="0"/>
              <a:t>Physics coordinator report:</a:t>
            </a:r>
            <a:br>
              <a:rPr lang="en-US" dirty="0" smtClean="0"/>
            </a:br>
            <a:r>
              <a:rPr lang="en-US" sz="2500" dirty="0" smtClean="0"/>
              <a:t>Shifts 2014</a:t>
            </a:r>
            <a:br>
              <a:rPr lang="en-US" sz="2500" dirty="0" smtClean="0"/>
            </a:br>
            <a:r>
              <a:rPr lang="en-US" sz="2500" dirty="0" smtClean="0"/>
              <a:t>Schedule 2015</a:t>
            </a:r>
            <a:br>
              <a:rPr lang="en-US" sz="2500" dirty="0" smtClean="0"/>
            </a:br>
            <a:r>
              <a:rPr lang="en-US" sz="2500" dirty="0"/>
              <a:t>A</a:t>
            </a:r>
            <a:r>
              <a:rPr lang="en-US" sz="2500" dirty="0" smtClean="0"/>
              <a:t>ccess, safety and courses</a:t>
            </a:r>
            <a:br>
              <a:rPr lang="en-US" sz="2500" dirty="0" smtClean="0"/>
            </a:br>
            <a:r>
              <a:rPr lang="en-US" sz="2500" dirty="0" smtClean="0"/>
              <a:t>b508 and b275</a:t>
            </a:r>
            <a:endParaRPr lang="en-GB" sz="2500" dirty="0"/>
          </a:p>
        </p:txBody>
      </p:sp>
      <p:sp>
        <p:nvSpPr>
          <p:cNvPr id="4" name="Rectangle 3"/>
          <p:cNvSpPr/>
          <p:nvPr/>
        </p:nvSpPr>
        <p:spPr>
          <a:xfrm>
            <a:off x="3995936" y="6093296"/>
            <a:ext cx="214905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spcBef>
                <a:spcPct val="20000"/>
              </a:spcBef>
            </a:pPr>
            <a:r>
              <a:rPr lang="en-GB" dirty="0">
                <a:solidFill>
                  <a:prstClr val="black"/>
                </a:solidFill>
              </a:rPr>
              <a:t>Magdalena </a:t>
            </a:r>
            <a:r>
              <a:rPr lang="en-GB" dirty="0" smtClean="0">
                <a:solidFill>
                  <a:prstClr val="black"/>
                </a:solidFill>
              </a:rPr>
              <a:t>Kowalska</a:t>
            </a:r>
          </a:p>
        </p:txBody>
      </p:sp>
    </p:spTree>
    <p:extLst>
      <p:ext uri="{BB962C8B-B14F-4D97-AF65-F5344CB8AC3E}">
        <p14:creationId xmlns:p14="http://schemas.microsoft.com/office/powerpoint/2010/main" val="11426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Physics since last meeting (</a:t>
            </a:r>
            <a:r>
              <a:rPr lang="en-US" dirty="0" smtClean="0"/>
              <a:t>Nov14)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59632" y="1988840"/>
            <a:ext cx="7653536" cy="4525963"/>
          </a:xfrm>
        </p:spPr>
        <p:txBody>
          <a:bodyPr/>
          <a:lstStyle/>
          <a:p>
            <a:r>
              <a:rPr lang="en-US" dirty="0" smtClean="0">
                <a:solidFill>
                  <a:srgbClr val="00B050"/>
                </a:solidFill>
              </a:rPr>
              <a:t>Beta decay of 37K at LA1</a:t>
            </a:r>
          </a:p>
          <a:p>
            <a:r>
              <a:rPr lang="en-US" dirty="0" smtClean="0">
                <a:solidFill>
                  <a:srgbClr val="00B050"/>
                </a:solidFill>
              </a:rPr>
              <a:t>2x COLLAPS on n-rich Zn</a:t>
            </a:r>
          </a:p>
          <a:p>
            <a:r>
              <a:rPr lang="en-US" dirty="0" err="1" smtClean="0">
                <a:solidFill>
                  <a:srgbClr val="FFC000"/>
                </a:solidFill>
              </a:rPr>
              <a:t>LaC</a:t>
            </a:r>
            <a:r>
              <a:rPr lang="en-US" dirty="0" smtClean="0">
                <a:solidFill>
                  <a:srgbClr val="FFC000"/>
                </a:solidFill>
              </a:rPr>
              <a:t> target tests and some physics for n-rich Ba</a:t>
            </a:r>
          </a:p>
          <a:p>
            <a:r>
              <a:rPr lang="en-US" dirty="0" smtClean="0">
                <a:solidFill>
                  <a:srgbClr val="00B050"/>
                </a:solidFill>
              </a:rPr>
              <a:t>27Mg for SSP</a:t>
            </a:r>
          </a:p>
          <a:p>
            <a:r>
              <a:rPr lang="en-US" dirty="0" smtClean="0">
                <a:solidFill>
                  <a:srgbClr val="00B050"/>
                </a:solidFill>
              </a:rPr>
              <a:t>Fr for CRIS – ISOLDE working this time</a:t>
            </a:r>
          </a:p>
          <a:p>
            <a:r>
              <a:rPr lang="en-US" dirty="0" err="1" smtClean="0">
                <a:solidFill>
                  <a:srgbClr val="00B050"/>
                </a:solidFill>
              </a:rPr>
              <a:t>Nano</a:t>
            </a:r>
            <a:r>
              <a:rPr lang="en-US" dirty="0" smtClean="0">
                <a:solidFill>
                  <a:srgbClr val="00B050"/>
                </a:solidFill>
              </a:rPr>
              <a:t>-UC: target tests and physics at IDS</a:t>
            </a:r>
          </a:p>
          <a:p>
            <a:r>
              <a:rPr lang="en-US" dirty="0" smtClean="0">
                <a:solidFill>
                  <a:srgbClr val="FFC000"/>
                </a:solidFill>
              </a:rPr>
              <a:t>Offline H</a:t>
            </a:r>
            <a:r>
              <a:rPr lang="en-US" dirty="0" smtClean="0">
                <a:solidFill>
                  <a:srgbClr val="00B050"/>
                </a:solidFill>
              </a:rPr>
              <a:t>o collections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037885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Shifts 2014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71600" y="1232756"/>
            <a:ext cx="7992888" cy="4896544"/>
          </a:xfrm>
        </p:spPr>
        <p:txBody>
          <a:bodyPr>
            <a:normAutofit lnSpcReduction="10000"/>
          </a:bodyPr>
          <a:lstStyle/>
          <a:p>
            <a:pPr>
              <a:buNone/>
            </a:pPr>
            <a:endParaRPr lang="en-US" dirty="0"/>
          </a:p>
          <a:p>
            <a:pPr marL="0" indent="0">
              <a:buNone/>
            </a:pPr>
            <a:endParaRPr lang="pl-PL" b="1" dirty="0" smtClean="0"/>
          </a:p>
          <a:p>
            <a:pPr marL="0" indent="0">
              <a:buNone/>
            </a:pPr>
            <a:endParaRPr lang="pl-PL" b="1" dirty="0" smtClean="0"/>
          </a:p>
          <a:p>
            <a:pPr marL="0" indent="0">
              <a:buNone/>
            </a:pPr>
            <a:endParaRPr lang="pl-PL" b="1" dirty="0" smtClean="0"/>
          </a:p>
          <a:p>
            <a:pPr marL="0" indent="0">
              <a:buNone/>
            </a:pPr>
            <a:endParaRPr lang="pl-PL" b="1" dirty="0" smtClean="0"/>
          </a:p>
          <a:p>
            <a:pPr marL="0" indent="0">
              <a:buNone/>
            </a:pPr>
            <a:endParaRPr lang="pl-PL" b="1" dirty="0" smtClean="0"/>
          </a:p>
          <a:p>
            <a:pPr marL="0" indent="0">
              <a:buNone/>
            </a:pPr>
            <a:endParaRPr lang="pl-PL" b="1" dirty="0" smtClean="0"/>
          </a:p>
          <a:p>
            <a:pPr marL="0" indent="0">
              <a:buNone/>
            </a:pPr>
            <a:endParaRPr lang="pl-PL" b="1" dirty="0" smtClean="0"/>
          </a:p>
          <a:p>
            <a:pPr marL="0" indent="0">
              <a:buNone/>
            </a:pPr>
            <a:endParaRPr lang="pl-PL" b="1" dirty="0" smtClean="0"/>
          </a:p>
          <a:p>
            <a:pPr marL="0" indent="0">
              <a:buNone/>
            </a:pPr>
            <a:endParaRPr lang="pl-PL" b="1" dirty="0" smtClean="0"/>
          </a:p>
          <a:p>
            <a:pPr marL="0" indent="0">
              <a:spcBef>
                <a:spcPts val="0"/>
              </a:spcBef>
              <a:spcAft>
                <a:spcPts val="1200"/>
              </a:spcAft>
              <a:buNone/>
            </a:pPr>
            <a:r>
              <a:rPr lang="pl-PL" dirty="0" smtClean="0">
                <a:solidFill>
                  <a:srgbClr val="C00000"/>
                </a:solidFill>
              </a:rPr>
              <a:t>Physics programme was running until December 1</a:t>
            </a:r>
            <a:r>
              <a:rPr lang="en-US" dirty="0" smtClean="0">
                <a:solidFill>
                  <a:srgbClr val="C00000"/>
                </a:solidFill>
              </a:rPr>
              <a:t>5</a:t>
            </a:r>
            <a:r>
              <a:rPr lang="pl-PL" dirty="0" smtClean="0">
                <a:solidFill>
                  <a:srgbClr val="C00000"/>
                </a:solidFill>
              </a:rPr>
              <a:t>, 201</a:t>
            </a:r>
            <a:r>
              <a:rPr lang="en-US" dirty="0" smtClean="0">
                <a:solidFill>
                  <a:srgbClr val="C00000"/>
                </a:solidFill>
              </a:rPr>
              <a:t>4</a:t>
            </a:r>
            <a:endParaRPr lang="pl-PL" dirty="0" smtClean="0">
              <a:solidFill>
                <a:srgbClr val="C00000"/>
              </a:solidFill>
            </a:endParaRPr>
          </a:p>
          <a:p>
            <a:pPr marL="0" indent="0">
              <a:buNone/>
            </a:pPr>
            <a:r>
              <a:rPr lang="pl-PL" b="1" dirty="0" smtClean="0"/>
              <a:t>S</a:t>
            </a:r>
            <a:r>
              <a:rPr lang="en-US" b="1" dirty="0" err="1" smtClean="0"/>
              <a:t>hift</a:t>
            </a:r>
            <a:r>
              <a:rPr lang="pl-PL" b="1" dirty="0" smtClean="0"/>
              <a:t> balance</a:t>
            </a:r>
            <a:r>
              <a:rPr lang="en-US" b="1" dirty="0" smtClean="0"/>
              <a:t>: 1640 </a:t>
            </a:r>
            <a:r>
              <a:rPr lang="en-US" dirty="0" smtClean="0"/>
              <a:t>shifts (assuming all shifts presented at this INTC are approved):</a:t>
            </a:r>
          </a:p>
          <a:p>
            <a:pPr marL="0" indent="0">
              <a:buNone/>
            </a:pPr>
            <a:r>
              <a:rPr lang="en-US" smtClean="0"/>
              <a:t>Low-energy</a:t>
            </a:r>
            <a:r>
              <a:rPr lang="en-US" dirty="0" smtClean="0"/>
              <a:t>: 833</a:t>
            </a:r>
          </a:p>
          <a:p>
            <a:pPr marL="0" indent="0">
              <a:buNone/>
            </a:pPr>
            <a:r>
              <a:rPr lang="en-US" dirty="0" smtClean="0"/>
              <a:t>REX: 158</a:t>
            </a:r>
          </a:p>
          <a:p>
            <a:pPr marL="0" indent="0">
              <a:buNone/>
            </a:pPr>
            <a:r>
              <a:rPr lang="en-US" dirty="0" smtClean="0"/>
              <a:t>HIE-ISOLDE: 648</a:t>
            </a:r>
          </a:p>
          <a:p>
            <a:pPr marL="0" indent="0">
              <a:buNone/>
            </a:pPr>
            <a:endParaRPr lang="en-US" b="1" dirty="0" smtClean="0"/>
          </a:p>
          <a:p>
            <a:endParaRPr lang="en-US" dirty="0"/>
          </a:p>
          <a:p>
            <a:pPr marL="0" indent="0">
              <a:buNone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/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35637348"/>
              </p:ext>
            </p:extLst>
          </p:nvPr>
        </p:nvGraphicFramePr>
        <p:xfrm>
          <a:off x="2447764" y="1340768"/>
          <a:ext cx="5364595" cy="2595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75749"/>
                <a:gridCol w="996282"/>
                <a:gridCol w="996282"/>
                <a:gridCol w="996282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Delivered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2014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2012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2011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Protons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5.5e19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11.5e19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8.05e19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All shifts (IS+LOI+MD)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244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529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463.5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Shifts</a:t>
                      </a:r>
                      <a:r>
                        <a:rPr lang="en-US" baseline="0" dirty="0" smtClean="0"/>
                        <a:t> for IS exp 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208.5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416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313.5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Shifts for LOIs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6.5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15.5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16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REX shifts (IS +LOI)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-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221.5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190.5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Average IS shifts/day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1.55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1.61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1.55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95220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Delivered shifts 2014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99592" y="980728"/>
            <a:ext cx="7869560" cy="1368152"/>
          </a:xfrm>
        </p:spPr>
        <p:txBody>
          <a:bodyPr/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11960" y="5996310"/>
            <a:ext cx="1584176" cy="365125"/>
          </a:xfrm>
        </p:spPr>
        <p:txBody>
          <a:bodyPr/>
          <a:lstStyle/>
          <a:p>
            <a:fld id="{DCE4B40A-67BA-4787-801A-16EE65008C21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1043608" y="6020965"/>
            <a:ext cx="3024336" cy="360363"/>
          </a:xfrm>
        </p:spPr>
        <p:txBody>
          <a:bodyPr/>
          <a:lstStyle/>
          <a:p>
            <a:endParaRPr lang="en-GB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"/>
          <a:srcRect l="2795" t="9071" r="3091" b="11865"/>
          <a:stretch/>
        </p:blipFill>
        <p:spPr>
          <a:xfrm>
            <a:off x="1115617" y="1772816"/>
            <a:ext cx="7272808" cy="36724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9156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Schedule 2015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1559" y="1144489"/>
            <a:ext cx="2664295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600" dirty="0" smtClean="0"/>
              <a:t>First protons: on Apr </a:t>
            </a:r>
            <a:r>
              <a:rPr lang="en-US" sz="1600" dirty="0"/>
              <a:t>7</a:t>
            </a:r>
            <a:endParaRPr lang="en-US" sz="1600" dirty="0" smtClean="0"/>
          </a:p>
          <a:p>
            <a:pPr marL="0" indent="0">
              <a:buNone/>
            </a:pPr>
            <a:endParaRPr lang="en-US" sz="1600" dirty="0" smtClean="0"/>
          </a:p>
          <a:p>
            <a:pPr marL="0" indent="0">
              <a:buNone/>
            </a:pPr>
            <a:r>
              <a:rPr lang="en-US" sz="1600" dirty="0" smtClean="0"/>
              <a:t>Physics: a few days later</a:t>
            </a:r>
          </a:p>
          <a:p>
            <a:pPr marL="0" indent="0">
              <a:buNone/>
            </a:pPr>
            <a:endParaRPr lang="en-US" sz="1600" dirty="0" smtClean="0"/>
          </a:p>
          <a:p>
            <a:pPr marL="0" indent="0">
              <a:buNone/>
            </a:pPr>
            <a:r>
              <a:rPr lang="en-US" sz="1600" dirty="0" smtClean="0"/>
              <a:t>Proton stop: mid-Nov or mid-Dec:</a:t>
            </a:r>
          </a:p>
          <a:p>
            <a:pPr marL="457200" lvl="1" indent="0">
              <a:buNone/>
            </a:pPr>
            <a:r>
              <a:rPr lang="en-US" sz="1400" dirty="0" smtClean="0"/>
              <a:t>To be decided (including status of HIE-ISOLDE)</a:t>
            </a:r>
          </a:p>
          <a:p>
            <a:pPr marL="0" indent="0">
              <a:buNone/>
            </a:pPr>
            <a:r>
              <a:rPr lang="en-US" sz="1600" dirty="0"/>
              <a:t>Stop of low-energy physics</a:t>
            </a:r>
            <a:r>
              <a:rPr lang="en-US" sz="1600" dirty="0" smtClean="0"/>
              <a:t>:</a:t>
            </a:r>
          </a:p>
          <a:p>
            <a:pPr marL="457200" lvl="1" indent="0">
              <a:buNone/>
            </a:pPr>
            <a:r>
              <a:rPr lang="en-US" sz="1400" dirty="0" smtClean="0"/>
              <a:t>Mid-Oct, when HIE-ISOLDE physics starts (unless delayed)</a:t>
            </a:r>
          </a:p>
          <a:p>
            <a:pPr marL="0" indent="0">
              <a:buNone/>
            </a:pPr>
            <a:endParaRPr lang="en-US" sz="1600" dirty="0" smtClean="0"/>
          </a:p>
          <a:p>
            <a:pPr marL="0" indent="0">
              <a:buNone/>
            </a:pPr>
            <a:r>
              <a:rPr lang="en-US" sz="1600" dirty="0" smtClean="0"/>
              <a:t>HIE-ISOLDE physics:</a:t>
            </a:r>
          </a:p>
          <a:p>
            <a:pPr marL="457200" lvl="1" indent="0">
              <a:buNone/>
            </a:pPr>
            <a:r>
              <a:rPr lang="en-US" sz="1400" dirty="0" smtClean="0"/>
              <a:t>Mid-Oct (unless delayed) till proton stop</a:t>
            </a:r>
            <a:endParaRPr lang="en-US" sz="1400" dirty="0"/>
          </a:p>
          <a:p>
            <a:endParaRPr lang="en-GB" sz="1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5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/>
          <a:srcRect l="17553" t="22505" r="15867" b="14931"/>
          <a:stretch/>
        </p:blipFill>
        <p:spPr>
          <a:xfrm>
            <a:off x="3275855" y="1117987"/>
            <a:ext cx="5865893" cy="5119325"/>
          </a:xfrm>
          <a:prstGeom prst="rect">
            <a:avLst/>
          </a:prstGeom>
        </p:spPr>
      </p:pic>
      <p:cxnSp>
        <p:nvCxnSpPr>
          <p:cNvPr id="11" name="Straight Arrow Connector 10"/>
          <p:cNvCxnSpPr/>
          <p:nvPr/>
        </p:nvCxnSpPr>
        <p:spPr>
          <a:xfrm>
            <a:off x="2771800" y="2636912"/>
            <a:ext cx="3816424" cy="201622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670699" y="6336076"/>
            <a:ext cx="67944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ISOLDE schedule – low-energy beam requests sent this week, in 3 parts</a:t>
            </a:r>
            <a:endParaRPr lang="en-GB" dirty="0"/>
          </a:p>
        </p:txBody>
      </p:sp>
      <p:cxnSp>
        <p:nvCxnSpPr>
          <p:cNvPr id="14" name="Straight Arrow Connector 13"/>
          <p:cNvCxnSpPr/>
          <p:nvPr/>
        </p:nvCxnSpPr>
        <p:spPr>
          <a:xfrm>
            <a:off x="2771800" y="1340768"/>
            <a:ext cx="1595327" cy="31709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503448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Safety and courses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3568" y="1124744"/>
            <a:ext cx="8280920" cy="5544616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For all setups: fixed and travelling: </a:t>
            </a:r>
            <a:r>
              <a:rPr lang="en-US" dirty="0" smtClean="0">
                <a:solidFill>
                  <a:srgbClr val="FF0000"/>
                </a:solidFill>
              </a:rPr>
              <a:t>safety clearance required before RUNNING </a:t>
            </a:r>
          </a:p>
          <a:p>
            <a:pPr lvl="1"/>
            <a:r>
              <a:rPr lang="en-US" dirty="0" smtClean="0"/>
              <a:t>Travelling setups – template will be send some weeks before running, small safety visits/checks once setting up started</a:t>
            </a:r>
          </a:p>
          <a:p>
            <a:pPr lvl="1"/>
            <a:r>
              <a:rPr lang="en-US" dirty="0" smtClean="0"/>
              <a:t>Contact your local contacts in case of questions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Courses in 2015 for all:</a:t>
            </a:r>
          </a:p>
          <a:p>
            <a:pPr lvl="1"/>
            <a:r>
              <a:rPr lang="en-US" dirty="0" smtClean="0"/>
              <a:t>Online: general and ISOLDE RP, electrical awareness</a:t>
            </a:r>
          </a:p>
          <a:p>
            <a:pPr lvl="1"/>
            <a:r>
              <a:rPr lang="en-US" dirty="0" smtClean="0"/>
              <a:t>2-h ISOLDE RP (for everybody, not only new users and new dosimeter requests)</a:t>
            </a:r>
          </a:p>
          <a:p>
            <a:pPr lvl="1"/>
            <a:r>
              <a:rPr lang="en-US" dirty="0" smtClean="0"/>
              <a:t>1.5-h ISOLDE electrical safety: NEW for all, together with RP course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Specific courses:</a:t>
            </a:r>
          </a:p>
          <a:p>
            <a:pPr lvl="1"/>
            <a:r>
              <a:rPr lang="en-US" dirty="0" smtClean="0"/>
              <a:t>2-h cryogenic course</a:t>
            </a:r>
          </a:p>
          <a:p>
            <a:pPr lvl="1"/>
            <a:r>
              <a:rPr lang="en-US" dirty="0" smtClean="0"/>
              <a:t>Soon: 2-h mechanical-workshop safety </a:t>
            </a:r>
          </a:p>
          <a:p>
            <a:pPr lvl="1"/>
            <a:r>
              <a:rPr lang="en-US" dirty="0" smtClean="0"/>
              <a:t>Soon: several-day mechanical-machine operation</a:t>
            </a:r>
          </a:p>
          <a:p>
            <a:pPr lvl="1"/>
            <a:r>
              <a:rPr lang="en-US" dirty="0" smtClean="0"/>
              <a:t>First-aid</a:t>
            </a:r>
          </a:p>
          <a:p>
            <a:pPr lvl="1"/>
            <a:r>
              <a:rPr lang="en-US" dirty="0" smtClean="0"/>
              <a:t>Crane operation</a:t>
            </a:r>
          </a:p>
          <a:p>
            <a:pPr lvl="1"/>
            <a:r>
              <a:rPr lang="en-US" dirty="0" err="1" smtClean="0"/>
              <a:t>Etc</a:t>
            </a:r>
            <a:r>
              <a:rPr lang="en-US" dirty="0" smtClean="0"/>
              <a:t> … </a:t>
            </a:r>
          </a:p>
          <a:p>
            <a:endParaRPr lang="en-US" dirty="0" smtClean="0"/>
          </a:p>
          <a:p>
            <a:r>
              <a:rPr lang="en-US" dirty="0" smtClean="0">
                <a:solidFill>
                  <a:srgbClr val="FF0000"/>
                </a:solidFill>
              </a:rPr>
              <a:t>You are not allowed to perform operations for which you are not trained and authorized</a:t>
            </a:r>
          </a:p>
          <a:p>
            <a:endParaRPr lang="en-US" dirty="0" smtClean="0"/>
          </a:p>
          <a:p>
            <a:r>
              <a:rPr lang="en-US" dirty="0" smtClean="0"/>
              <a:t>In case of doubt – contact the coordinator</a:t>
            </a:r>
          </a:p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960485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Access to ISOLDE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6" name="Picture 6" descr="Macintosh HD:Users:anapaulabernardes:Desktop:Screen Shot 2014-06-17 at 18.16.15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599554"/>
            <a:ext cx="8136904" cy="52138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7584" y="908720"/>
            <a:ext cx="7653536" cy="4525963"/>
          </a:xfrm>
        </p:spPr>
        <p:txBody>
          <a:bodyPr/>
          <a:lstStyle/>
          <a:p>
            <a:pPr lvl="1"/>
            <a:r>
              <a:rPr lang="en-GB" dirty="0" smtClean="0"/>
              <a:t>Access </a:t>
            </a:r>
            <a:r>
              <a:rPr lang="en-GB" dirty="0"/>
              <a:t>to HIE-ISOLDE worksite: only local physicists when moving equipment</a:t>
            </a:r>
          </a:p>
          <a:p>
            <a:pPr lvl="1"/>
            <a:r>
              <a:rPr lang="en-GB" dirty="0" smtClean="0"/>
              <a:t>Access </a:t>
            </a:r>
            <a:r>
              <a:rPr lang="en-GB" dirty="0"/>
              <a:t>for users from Jura </a:t>
            </a:r>
            <a:r>
              <a:rPr lang="en-GB" dirty="0" smtClean="0"/>
              <a:t>side for all, </a:t>
            </a:r>
            <a:r>
              <a:rPr lang="en-GB" b="1" dirty="0" smtClean="0"/>
              <a:t>from March: with dosimeter</a:t>
            </a:r>
          </a:p>
          <a:p>
            <a:endParaRPr lang="en-GB" dirty="0"/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4283968" y="1700808"/>
            <a:ext cx="3528392" cy="2016224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4447146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B508 and b275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1094928" y="908719"/>
            <a:ext cx="7653536" cy="5760641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b="1" dirty="0" smtClean="0"/>
              <a:t>B508 </a:t>
            </a:r>
          </a:p>
          <a:p>
            <a:r>
              <a:rPr lang="en-US" dirty="0" smtClean="0"/>
              <a:t>Physics users are moving in</a:t>
            </a:r>
          </a:p>
          <a:p>
            <a:r>
              <a:rPr lang="en-US" dirty="0" smtClean="0"/>
              <a:t>Being ordered:</a:t>
            </a:r>
          </a:p>
          <a:p>
            <a:pPr lvl="1"/>
            <a:r>
              <a:rPr lang="en-US" dirty="0" smtClean="0"/>
              <a:t>Signal cables from ISOLDE hall</a:t>
            </a:r>
          </a:p>
          <a:p>
            <a:pPr lvl="1"/>
            <a:r>
              <a:rPr lang="en-US" dirty="0" smtClean="0"/>
              <a:t>Kitchen</a:t>
            </a:r>
          </a:p>
          <a:p>
            <a:pPr lvl="1"/>
            <a:r>
              <a:rPr lang="en-US" dirty="0" smtClean="0"/>
              <a:t>Equipment for visitor and meeting room</a:t>
            </a:r>
          </a:p>
          <a:p>
            <a:pPr lvl="1"/>
            <a:r>
              <a:rPr lang="en-US" dirty="0" smtClean="0"/>
              <a:t>CERN locks</a:t>
            </a:r>
          </a:p>
          <a:p>
            <a:r>
              <a:rPr lang="en-US" dirty="0" smtClean="0"/>
              <a:t>In preparations:</a:t>
            </a:r>
          </a:p>
          <a:p>
            <a:pPr lvl="1"/>
            <a:r>
              <a:rPr lang="en-US" dirty="0" smtClean="0"/>
              <a:t>Closed cooling water system</a:t>
            </a:r>
          </a:p>
          <a:p>
            <a:pPr lvl="1"/>
            <a:r>
              <a:rPr lang="en-US" dirty="0" smtClean="0"/>
              <a:t>Vacuum gas exhaust</a:t>
            </a:r>
          </a:p>
          <a:p>
            <a:pPr lvl="1"/>
            <a:r>
              <a:rPr lang="en-US" dirty="0" smtClean="0"/>
              <a:t>Opening for SSP gases and fume cupboard</a:t>
            </a:r>
          </a:p>
          <a:p>
            <a:pPr lvl="1"/>
            <a:endParaRPr lang="en-US" dirty="0" smtClean="0"/>
          </a:p>
          <a:p>
            <a:endParaRPr lang="en-US" dirty="0"/>
          </a:p>
          <a:p>
            <a:pPr marL="0" indent="0">
              <a:buNone/>
            </a:pPr>
            <a:r>
              <a:rPr lang="en-US" b="1" dirty="0" smtClean="0"/>
              <a:t>B275 </a:t>
            </a:r>
            <a:r>
              <a:rPr lang="en-US" dirty="0" smtClean="0"/>
              <a:t>- until March we have to liberate half of the building: </a:t>
            </a:r>
          </a:p>
          <a:p>
            <a:pPr lvl="1"/>
            <a:r>
              <a:rPr lang="en-US" dirty="0" smtClean="0"/>
              <a:t>Ground-floor: </a:t>
            </a:r>
            <a:r>
              <a:rPr lang="en-US" dirty="0"/>
              <a:t>shared space </a:t>
            </a:r>
            <a:r>
              <a:rPr lang="en-US" dirty="0" smtClean="0"/>
              <a:t>for test setups and setups/big equipment required close to ISOLDE</a:t>
            </a:r>
          </a:p>
          <a:p>
            <a:pPr lvl="1"/>
            <a:r>
              <a:rPr lang="en-US" dirty="0" smtClean="0"/>
              <a:t>First floor: electronics lab, detector lab, and solid-state (non-RP lab)</a:t>
            </a:r>
          </a:p>
          <a:p>
            <a:pPr lvl="1"/>
            <a:r>
              <a:rPr lang="en-US" dirty="0" smtClean="0"/>
              <a:t>Mezzanine: cupboards and shelves for experiments</a:t>
            </a:r>
          </a:p>
          <a:p>
            <a:r>
              <a:rPr lang="en-US" dirty="0" smtClean="0"/>
              <a:t>Please move unnecessary equipment: long-term storage or home-institutes</a:t>
            </a:r>
          </a:p>
          <a:p>
            <a:r>
              <a:rPr lang="en-US" dirty="0" smtClean="0"/>
              <a:t>Contact me if you need space, or need help with liberating space	</a:t>
            </a:r>
          </a:p>
          <a:p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4328" y="950870"/>
            <a:ext cx="1557847" cy="2077129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17190" y="990974"/>
            <a:ext cx="2135130" cy="16013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506407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2398</TotalTime>
  <Words>491</Words>
  <Application>Microsoft Office PowerPoint</Application>
  <PresentationFormat>On-screen Show (4:3)</PresentationFormat>
  <Paragraphs>120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Wingdings</vt:lpstr>
      <vt:lpstr>Office Theme</vt:lpstr>
      <vt:lpstr>Physics coordinator report: Shifts 2014 Schedule 2015 Access, safety and courses b508 and b275</vt:lpstr>
      <vt:lpstr>Physics since last meeting (Nov14)</vt:lpstr>
      <vt:lpstr>Shifts 2014</vt:lpstr>
      <vt:lpstr>Delivered shifts 2014</vt:lpstr>
      <vt:lpstr>Schedule 2015</vt:lpstr>
      <vt:lpstr>Safety and courses</vt:lpstr>
      <vt:lpstr>Access to ISOLDE</vt:lpstr>
      <vt:lpstr>B508 and b275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skreim</dc:creator>
  <cp:lastModifiedBy>magda kowalska</cp:lastModifiedBy>
  <cp:revision>595</cp:revision>
  <dcterms:created xsi:type="dcterms:W3CDTF">2012-03-08T16:06:15Z</dcterms:created>
  <dcterms:modified xsi:type="dcterms:W3CDTF">2015-02-11T10:14:04Z</dcterms:modified>
</cp:coreProperties>
</file>