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286" r:id="rId4"/>
    <p:sldId id="295" r:id="rId5"/>
    <p:sldId id="294" r:id="rId6"/>
    <p:sldId id="293" r:id="rId7"/>
    <p:sldId id="292" r:id="rId8"/>
    <p:sldId id="296" r:id="rId9"/>
    <p:sldId id="309" r:id="rId10"/>
    <p:sldId id="300" r:id="rId11"/>
    <p:sldId id="308" r:id="rId12"/>
    <p:sldId id="299" r:id="rId13"/>
    <p:sldId id="291" r:id="rId14"/>
    <p:sldId id="303" r:id="rId15"/>
    <p:sldId id="304" r:id="rId16"/>
    <p:sldId id="306" r:id="rId17"/>
    <p:sldId id="305" r:id="rId18"/>
    <p:sldId id="297" r:id="rId19"/>
    <p:sldId id="301" r:id="rId20"/>
    <p:sldId id="28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3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9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8326" y="6428358"/>
            <a:ext cx="648072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563888" y="6422514"/>
            <a:ext cx="1944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INTC meeting, 12 Feb 2015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6448251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63888" y="6422514"/>
            <a:ext cx="1944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INTC meeting, 12 Feb 2015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29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ito.web.cern.ch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slideLayout" Target="../slideLayouts/slideLayout2.xml"/><Relationship Id="rId20" Type="http://schemas.openxmlformats.org/officeDocument/2006/relationships/tags" Target="../tags/tag20.xml"/><Relationship Id="rId41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7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0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idx="4294967295"/>
          </p:nvPr>
        </p:nvSpPr>
        <p:spPr>
          <a:xfrm>
            <a:off x="3125418" y="2132856"/>
            <a:ext cx="6007696" cy="1872208"/>
          </a:xfrm>
          <a:solidFill>
            <a:schemeClr val="bg1">
              <a:lumMod val="85000"/>
              <a:alpha val="47000"/>
            </a:schemeClr>
          </a:solidFill>
          <a:effectLst/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29348C"/>
                </a:solidFill>
              </a:rPr>
              <a:t>VITO status report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4294967295"/>
          </p:nvPr>
        </p:nvSpPr>
        <p:spPr>
          <a:xfrm>
            <a:off x="3128866" y="4005064"/>
            <a:ext cx="6004248" cy="1008152"/>
          </a:xfrm>
          <a:solidFill>
            <a:schemeClr val="bg1">
              <a:lumMod val="85000"/>
              <a:alpha val="47000"/>
            </a:schemeClr>
          </a:solidFill>
          <a:effectLst/>
        </p:spPr>
        <p:txBody>
          <a:bodyPr/>
          <a:lstStyle/>
          <a:p>
            <a:pPr marL="0" indent="0" algn="ctr">
              <a:buNone/>
            </a:pPr>
            <a:r>
              <a:rPr lang="de-DE" dirty="0" smtClean="0">
                <a:solidFill>
                  <a:srgbClr val="29348C"/>
                </a:solidFill>
              </a:rPr>
              <a:t>M. </a:t>
            </a:r>
            <a:r>
              <a:rPr lang="de-DE" dirty="0" err="1" smtClean="0">
                <a:solidFill>
                  <a:srgbClr val="29348C"/>
                </a:solidFill>
              </a:rPr>
              <a:t>Stachura</a:t>
            </a:r>
            <a:r>
              <a:rPr lang="de-DE" dirty="0" smtClean="0">
                <a:solidFill>
                  <a:srgbClr val="29348C"/>
                </a:solidFill>
              </a:rPr>
              <a:t> </a:t>
            </a:r>
            <a:br>
              <a:rPr lang="de-DE" dirty="0" smtClean="0">
                <a:solidFill>
                  <a:srgbClr val="29348C"/>
                </a:solidFill>
              </a:rPr>
            </a:br>
            <a:r>
              <a:rPr lang="de-DE" dirty="0" smtClean="0">
                <a:solidFill>
                  <a:srgbClr val="29348C"/>
                </a:solidFill>
              </a:rPr>
              <a:t>on behalf </a:t>
            </a:r>
            <a:r>
              <a:rPr lang="de-DE" dirty="0" err="1" smtClean="0">
                <a:solidFill>
                  <a:srgbClr val="29348C"/>
                </a:solidFill>
              </a:rPr>
              <a:t>of</a:t>
            </a:r>
            <a:r>
              <a:rPr lang="de-DE" dirty="0" smtClean="0">
                <a:solidFill>
                  <a:srgbClr val="29348C"/>
                </a:solidFill>
              </a:rPr>
              <a:t> </a:t>
            </a:r>
            <a:r>
              <a:rPr lang="de-DE" dirty="0" err="1" smtClean="0">
                <a:solidFill>
                  <a:srgbClr val="29348C"/>
                </a:solidFill>
              </a:rPr>
              <a:t>the</a:t>
            </a:r>
            <a:r>
              <a:rPr lang="de-DE" dirty="0" smtClean="0">
                <a:solidFill>
                  <a:srgbClr val="29348C"/>
                </a:solidFill>
              </a:rPr>
              <a:t> VITO </a:t>
            </a:r>
            <a:r>
              <a:rPr lang="de-DE" dirty="0" err="1" smtClean="0">
                <a:solidFill>
                  <a:srgbClr val="29348C"/>
                </a:solidFill>
              </a:rPr>
              <a:t>collaboration</a:t>
            </a:r>
            <a:endParaRPr lang="de-DE" dirty="0" smtClean="0">
              <a:solidFill>
                <a:srgbClr val="29348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00" y="2132856"/>
            <a:ext cx="2184272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0"/>
          <a:stretch/>
        </p:blipFill>
        <p:spPr>
          <a:xfrm>
            <a:off x="1313290" y="1464340"/>
            <a:ext cx="896699" cy="1008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5" t="2088" r="33842" b="58654"/>
          <a:stretch/>
        </p:blipFill>
        <p:spPr>
          <a:xfrm>
            <a:off x="1318218" y="2629187"/>
            <a:ext cx="892929" cy="1008000"/>
          </a:xfrm>
          <a:prstGeom prst="rect">
            <a:avLst/>
          </a:prstGeom>
        </p:spPr>
      </p:pic>
      <p:sp>
        <p:nvSpPr>
          <p:cNvPr id="22" name="TextBox 9"/>
          <p:cNvSpPr txBox="1"/>
          <p:nvPr/>
        </p:nvSpPr>
        <p:spPr>
          <a:xfrm>
            <a:off x="2236956" y="1880439"/>
            <a:ext cx="2268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 smtClean="0">
                <a:solidFill>
                  <a:srgbClr val="29348C"/>
                </a:solidFill>
              </a:rPr>
              <a:t>Stavroula</a:t>
            </a:r>
            <a:r>
              <a:rPr lang="en-GB" sz="1200" b="1" dirty="0" smtClean="0">
                <a:solidFill>
                  <a:srgbClr val="29348C"/>
                </a:solidFill>
              </a:rPr>
              <a:t> </a:t>
            </a:r>
            <a:r>
              <a:rPr lang="en-GB" sz="1200" b="1" dirty="0" err="1" smtClean="0">
                <a:solidFill>
                  <a:srgbClr val="29348C"/>
                </a:solidFill>
              </a:rPr>
              <a:t>Pallada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ISOLDE-CERN (HERMES program)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supervisor: M. </a:t>
            </a:r>
            <a:r>
              <a:rPr lang="en-GB" sz="1200" dirty="0" err="1" smtClean="0">
                <a:solidFill>
                  <a:srgbClr val="29348C"/>
                </a:solidFill>
              </a:rPr>
              <a:t>Stachura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2227586" y="3067058"/>
            <a:ext cx="2268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29348C"/>
                </a:solidFill>
              </a:rPr>
              <a:t>Abel </a:t>
            </a:r>
            <a:r>
              <a:rPr lang="en-GB" sz="1200" b="1" dirty="0" err="1" smtClean="0">
                <a:solidFill>
                  <a:srgbClr val="29348C"/>
                </a:solidFill>
              </a:rPr>
              <a:t>Fenta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</a:t>
            </a:r>
            <a:r>
              <a:rPr lang="en-GB" sz="1200" dirty="0" err="1" smtClean="0">
                <a:solidFill>
                  <a:srgbClr val="29348C"/>
                </a:solidFill>
              </a:rPr>
              <a:t>Aveiro</a:t>
            </a:r>
            <a:r>
              <a:rPr lang="en-GB" sz="1200" dirty="0" smtClean="0">
                <a:solidFill>
                  <a:srgbClr val="29348C"/>
                </a:solidFill>
              </a:rPr>
              <a:t>, PT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supervisor: G. </a:t>
            </a:r>
            <a:r>
              <a:rPr lang="en-GB" sz="1200" dirty="0" err="1" smtClean="0">
                <a:solidFill>
                  <a:srgbClr val="29348C"/>
                </a:solidFill>
              </a:rPr>
              <a:t>Correia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977414" y="1092488"/>
            <a:ext cx="212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29348C"/>
                </a:solidFill>
              </a:rPr>
              <a:t>MA students:</a:t>
            </a:r>
            <a:endParaRPr lang="en-US" b="1" dirty="0">
              <a:solidFill>
                <a:srgbClr val="29348C"/>
              </a:solidFill>
            </a:endParaRPr>
          </a:p>
        </p:txBody>
      </p:sp>
      <p:pic>
        <p:nvPicPr>
          <p:cNvPr id="25" name="Picture 24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4" r="44138" b="59958"/>
          <a:stretch/>
        </p:blipFill>
        <p:spPr>
          <a:xfrm>
            <a:off x="5081272" y="1464340"/>
            <a:ext cx="896400" cy="100800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r="6571"/>
          <a:stretch/>
        </p:blipFill>
        <p:spPr>
          <a:xfrm>
            <a:off x="5079038" y="2630907"/>
            <a:ext cx="896400" cy="1008000"/>
          </a:xfrm>
          <a:prstGeom prst="rect">
            <a:avLst/>
          </a:prstGeom>
        </p:spPr>
      </p:pic>
      <p:sp>
        <p:nvSpPr>
          <p:cNvPr id="27" name="TextBox 14"/>
          <p:cNvSpPr txBox="1"/>
          <p:nvPr/>
        </p:nvSpPr>
        <p:spPr>
          <a:xfrm>
            <a:off x="5981372" y="1887688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29348C"/>
                </a:solidFill>
              </a:rPr>
              <a:t>Tomasz </a:t>
            </a:r>
            <a:r>
              <a:rPr lang="en-GB" sz="1200" b="1" dirty="0" err="1" smtClean="0">
                <a:solidFill>
                  <a:srgbClr val="29348C"/>
                </a:solidFill>
              </a:rPr>
              <a:t>Wlodarski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Science and Technology, PL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supervisor: M. </a:t>
            </a:r>
            <a:r>
              <a:rPr lang="en-GB" sz="1200" dirty="0" err="1" smtClean="0">
                <a:solidFill>
                  <a:srgbClr val="29348C"/>
                </a:solidFill>
              </a:rPr>
              <a:t>Stachura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5972002" y="3066163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29348C"/>
                </a:solidFill>
              </a:rPr>
              <a:t>Martin </a:t>
            </a:r>
            <a:r>
              <a:rPr lang="en-GB" sz="1200" b="1" dirty="0" err="1" smtClean="0">
                <a:solidFill>
                  <a:srgbClr val="29348C"/>
                </a:solidFill>
              </a:rPr>
              <a:t>Dehn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Munich, DE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supervisor: R. </a:t>
            </a:r>
            <a:r>
              <a:rPr lang="en-GB" sz="1200" dirty="0" err="1" smtClean="0">
                <a:solidFill>
                  <a:srgbClr val="29348C"/>
                </a:solidFill>
              </a:rPr>
              <a:t>Kiefl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2241008" y="4271667"/>
            <a:ext cx="240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 smtClean="0">
                <a:solidFill>
                  <a:srgbClr val="29348C"/>
                </a:solidFill>
              </a:rPr>
              <a:t>Wouter</a:t>
            </a:r>
            <a:r>
              <a:rPr lang="en-GB" sz="1200" b="1" dirty="0" smtClean="0">
                <a:solidFill>
                  <a:srgbClr val="29348C"/>
                </a:solidFill>
              </a:rPr>
              <a:t> Gins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KU Leuven, BE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supervisors: G. Neyens, N. </a:t>
            </a:r>
            <a:r>
              <a:rPr lang="en-GB" sz="1200" dirty="0" err="1" smtClean="0">
                <a:solidFill>
                  <a:srgbClr val="29348C"/>
                </a:solidFill>
              </a:rPr>
              <a:t>Severijns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31" name="TextBox 6"/>
          <p:cNvSpPr txBox="1"/>
          <p:nvPr/>
        </p:nvSpPr>
        <p:spPr>
          <a:xfrm>
            <a:off x="1187624" y="1092488"/>
            <a:ext cx="212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29348C"/>
                </a:solidFill>
              </a:rPr>
              <a:t>PhD students: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32" name="TextBox 6"/>
          <p:cNvSpPr txBox="1"/>
          <p:nvPr/>
        </p:nvSpPr>
        <p:spPr>
          <a:xfrm>
            <a:off x="1187624" y="5008995"/>
            <a:ext cx="212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29348C"/>
                </a:solidFill>
              </a:rPr>
              <a:t>Post docs: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34" name="TextBox 10"/>
          <p:cNvSpPr txBox="1"/>
          <p:nvPr/>
        </p:nvSpPr>
        <p:spPr>
          <a:xfrm>
            <a:off x="1469831" y="5606875"/>
            <a:ext cx="240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29348C"/>
                </a:solidFill>
              </a:rPr>
              <a:t>Philippe </a:t>
            </a:r>
            <a:r>
              <a:rPr lang="en-GB" sz="1200" b="1" dirty="0" err="1" smtClean="0">
                <a:solidFill>
                  <a:srgbClr val="29348C"/>
                </a:solidFill>
              </a:rPr>
              <a:t>Velten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KU Leuven, BE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supervisors: G. Neyens, N. </a:t>
            </a:r>
            <a:r>
              <a:rPr lang="en-GB" sz="1200" dirty="0" err="1" smtClean="0">
                <a:solidFill>
                  <a:srgbClr val="29348C"/>
                </a:solidFill>
              </a:rPr>
              <a:t>Severijns</a:t>
            </a:r>
            <a:endParaRPr lang="en-US" sz="1200" dirty="0">
              <a:solidFill>
                <a:srgbClr val="29348C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038" y="5378327"/>
            <a:ext cx="754380" cy="1005840"/>
          </a:xfrm>
          <a:prstGeom prst="rect">
            <a:avLst/>
          </a:prstGeom>
        </p:spPr>
      </p:pic>
      <p:sp>
        <p:nvSpPr>
          <p:cNvPr id="36" name="TextBox 10"/>
          <p:cNvSpPr txBox="1"/>
          <p:nvPr/>
        </p:nvSpPr>
        <p:spPr>
          <a:xfrm>
            <a:off x="5868144" y="5816281"/>
            <a:ext cx="240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29348C"/>
                </a:solidFill>
              </a:rPr>
              <a:t>Monika Stachura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TRIUMF, CA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supervisor: </a:t>
            </a:r>
            <a:r>
              <a:rPr lang="en-GB" sz="1200" dirty="0" smtClean="0">
                <a:solidFill>
                  <a:srgbClr val="29348C"/>
                </a:solidFill>
              </a:rPr>
              <a:t>R. Kruecken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37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Students &amp; Fellows</a:t>
            </a:r>
            <a:endParaRPr lang="de-DE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" b="11979"/>
          <a:stretch/>
        </p:blipFill>
        <p:spPr>
          <a:xfrm>
            <a:off x="1297127" y="3789803"/>
            <a:ext cx="939829" cy="108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9632" y="1738838"/>
            <a:ext cx="6459017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IS582: </a:t>
            </a:r>
            <a:r>
              <a:rPr lang="el-GR" sz="2000" dirty="0" smtClean="0">
                <a:solidFill>
                  <a:srgbClr val="29348C"/>
                </a:solidFill>
              </a:rPr>
              <a:t>β</a:t>
            </a:r>
            <a:r>
              <a:rPr lang="en-US" sz="2000" dirty="0" smtClean="0">
                <a:solidFill>
                  <a:srgbClr val="29348C"/>
                </a:solidFill>
              </a:rPr>
              <a:t>-NMR with Mg isotopes (13 shifts)</a:t>
            </a:r>
            <a:endParaRPr lang="en-GB" sz="2000" dirty="0" smtClean="0">
              <a:solidFill>
                <a:srgbClr val="29348C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IS583: </a:t>
            </a:r>
            <a:r>
              <a:rPr lang="el-GR" sz="2000" dirty="0">
                <a:solidFill>
                  <a:srgbClr val="29348C"/>
                </a:solidFill>
              </a:rPr>
              <a:t>β</a:t>
            </a:r>
            <a:r>
              <a:rPr lang="en-US" sz="2000" dirty="0">
                <a:solidFill>
                  <a:srgbClr val="29348C"/>
                </a:solidFill>
              </a:rPr>
              <a:t>-NMR with </a:t>
            </a:r>
            <a:r>
              <a:rPr lang="en-US" sz="2000" dirty="0" smtClean="0">
                <a:solidFill>
                  <a:srgbClr val="29348C"/>
                </a:solidFill>
              </a:rPr>
              <a:t>Cu isotopes </a:t>
            </a:r>
            <a:r>
              <a:rPr lang="en-US" sz="2000" dirty="0">
                <a:solidFill>
                  <a:srgbClr val="29348C"/>
                </a:solidFill>
              </a:rPr>
              <a:t>(</a:t>
            </a:r>
            <a:r>
              <a:rPr lang="en-US" sz="2000" dirty="0" smtClean="0">
                <a:solidFill>
                  <a:srgbClr val="29348C"/>
                </a:solidFill>
              </a:rPr>
              <a:t>17 </a:t>
            </a:r>
            <a:r>
              <a:rPr lang="en-US" sz="2000" dirty="0">
                <a:solidFill>
                  <a:srgbClr val="29348C"/>
                </a:solidFill>
              </a:rPr>
              <a:t>shifts</a:t>
            </a:r>
            <a:r>
              <a:rPr lang="en-US" sz="2000" dirty="0" smtClean="0">
                <a:solidFill>
                  <a:srgbClr val="29348C"/>
                </a:solidFill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9348C"/>
                </a:solidFill>
              </a:rPr>
              <a:t>IS585: ASPIC graphene (16 shifts)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9348C"/>
                </a:solidFill>
              </a:rPr>
              <a:t>I147: ASPIC semiconductors (4 shifts)</a:t>
            </a:r>
          </a:p>
          <a:p>
            <a:pPr>
              <a:lnSpc>
                <a:spcPct val="150000"/>
              </a:lnSpc>
            </a:pPr>
            <a:endParaRPr lang="en-GB" sz="2000" dirty="0">
              <a:solidFill>
                <a:srgbClr val="29348C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29348C"/>
                </a:solidFill>
              </a:rPr>
              <a:t>IS426: </a:t>
            </a:r>
            <a:r>
              <a:rPr lang="en-GB" sz="2000" i="1" baseline="30000" dirty="0" smtClean="0">
                <a:solidFill>
                  <a:srgbClr val="29348C"/>
                </a:solidFill>
              </a:rPr>
              <a:t>35</a:t>
            </a:r>
            <a:r>
              <a:rPr lang="en-GB" sz="2000" i="1" dirty="0" smtClean="0">
                <a:solidFill>
                  <a:srgbClr val="29348C"/>
                </a:solidFill>
              </a:rPr>
              <a:t>Ar (15 shifts) (letter of clarification)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29348C"/>
                </a:solidFill>
              </a:rPr>
              <a:t>IS427: PAC with Cu isotopes (letter of clarification)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29348C"/>
              </a:solidFill>
            </a:endParaRPr>
          </a:p>
          <a:p>
            <a:pPr>
              <a:lnSpc>
                <a:spcPct val="150000"/>
              </a:lnSpc>
            </a:pPr>
            <a:endParaRPr lang="en-GB" sz="2000" dirty="0" smtClean="0">
              <a:solidFill>
                <a:srgbClr val="29348C"/>
              </a:solidFill>
            </a:endParaRPr>
          </a:p>
          <a:p>
            <a:pPr>
              <a:lnSpc>
                <a:spcPct val="150000"/>
              </a:lnSpc>
            </a:pPr>
            <a:endParaRPr lang="en-GB" sz="1400" dirty="0" smtClean="0">
              <a:solidFill>
                <a:srgbClr val="29348C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Proposals &amp; </a:t>
            </a:r>
            <a:r>
              <a:rPr lang="en-GB" sz="2800" dirty="0" err="1" smtClean="0"/>
              <a:t>LoIs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3371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Safety Clearance</a:t>
            </a:r>
            <a:endParaRPr lang="de-DE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45216" y="3933056"/>
            <a:ext cx="8198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rgbClr val="29348C"/>
                </a:solidFill>
              </a:rPr>
              <a:t>Safety Clearance</a:t>
            </a: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VITO </a:t>
            </a:r>
            <a:r>
              <a:rPr lang="en-GB" b="1" dirty="0" err="1" smtClean="0">
                <a:solidFill>
                  <a:srgbClr val="29348C"/>
                </a:solidFill>
              </a:rPr>
              <a:t>Beamline</a:t>
            </a:r>
            <a:r>
              <a:rPr lang="en-GB" b="1" dirty="0" smtClean="0">
                <a:solidFill>
                  <a:srgbClr val="29348C"/>
                </a:solidFill>
              </a:rPr>
              <a:t> </a:t>
            </a:r>
            <a:r>
              <a:rPr lang="en-GB" dirty="0" smtClean="0">
                <a:solidFill>
                  <a:srgbClr val="29348C"/>
                </a:solidFill>
              </a:rPr>
              <a:t>– pre-cleared for running, to be validated within 2 weeks</a:t>
            </a: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ASPIC end station </a:t>
            </a:r>
            <a:r>
              <a:rPr lang="en-GB" dirty="0" smtClean="0">
                <a:solidFill>
                  <a:srgbClr val="29348C"/>
                </a:solidFill>
              </a:rPr>
              <a:t>– </a:t>
            </a:r>
            <a:r>
              <a:rPr lang="en-GB" dirty="0" smtClean="0">
                <a:solidFill>
                  <a:srgbClr val="29348C"/>
                </a:solidFill>
              </a:rPr>
              <a:t>on-going</a:t>
            </a:r>
            <a:r>
              <a:rPr lang="en-GB" dirty="0" smtClean="0">
                <a:solidFill>
                  <a:srgbClr val="29348C"/>
                </a:solidFill>
              </a:rPr>
              <a:t> </a:t>
            </a:r>
            <a:r>
              <a:rPr lang="en-GB" dirty="0" smtClean="0">
                <a:solidFill>
                  <a:srgbClr val="29348C"/>
                </a:solidFill>
              </a:rPr>
              <a:t>(</a:t>
            </a:r>
            <a:r>
              <a:rPr lang="en-GB" dirty="0" err="1">
                <a:solidFill>
                  <a:srgbClr val="29348C"/>
                </a:solidFill>
              </a:rPr>
              <a:t>T</a:t>
            </a:r>
            <a:r>
              <a:rPr lang="en-GB" dirty="0" err="1" smtClean="0">
                <a:solidFill>
                  <a:srgbClr val="29348C"/>
                </a:solidFill>
              </a:rPr>
              <a:t>orben</a:t>
            </a:r>
            <a:r>
              <a:rPr lang="en-GB" dirty="0" smtClean="0">
                <a:solidFill>
                  <a:srgbClr val="29348C"/>
                </a:solidFill>
              </a:rPr>
              <a:t>)</a:t>
            </a: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β-NMR end station </a:t>
            </a:r>
            <a:r>
              <a:rPr lang="en-GB" dirty="0" smtClean="0">
                <a:solidFill>
                  <a:srgbClr val="29348C"/>
                </a:solidFill>
              </a:rPr>
              <a:t>– </a:t>
            </a:r>
            <a:r>
              <a:rPr lang="en-GB" dirty="0" smtClean="0">
                <a:solidFill>
                  <a:srgbClr val="29348C"/>
                </a:solidFill>
              </a:rPr>
              <a:t>on-going</a:t>
            </a:r>
            <a:r>
              <a:rPr lang="en-GB" dirty="0" smtClean="0">
                <a:solidFill>
                  <a:srgbClr val="29348C"/>
                </a:solidFill>
              </a:rPr>
              <a:t> </a:t>
            </a:r>
            <a:r>
              <a:rPr lang="en-GB" dirty="0" smtClean="0">
                <a:solidFill>
                  <a:srgbClr val="29348C"/>
                </a:solidFill>
              </a:rPr>
              <a:t>(Lina)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3660" y="1674674"/>
            <a:ext cx="8198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rgbClr val="29348C"/>
                </a:solidFill>
              </a:rPr>
              <a:t>Safety Files</a:t>
            </a: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VITO </a:t>
            </a:r>
            <a:r>
              <a:rPr lang="en-GB" b="1" dirty="0" err="1" smtClean="0">
                <a:solidFill>
                  <a:srgbClr val="29348C"/>
                </a:solidFill>
              </a:rPr>
              <a:t>Beamline</a:t>
            </a:r>
            <a:r>
              <a:rPr lang="en-GB" b="1" dirty="0" smtClean="0">
                <a:solidFill>
                  <a:srgbClr val="29348C"/>
                </a:solidFill>
              </a:rPr>
              <a:t> </a:t>
            </a:r>
            <a:r>
              <a:rPr lang="en-GB" dirty="0" smtClean="0">
                <a:solidFill>
                  <a:srgbClr val="29348C"/>
                </a:solidFill>
              </a:rPr>
              <a:t>– sent to A. Henriques</a:t>
            </a: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ASPIC end station </a:t>
            </a:r>
            <a:r>
              <a:rPr lang="en-GB" dirty="0" smtClean="0">
                <a:solidFill>
                  <a:srgbClr val="29348C"/>
                </a:solidFill>
              </a:rPr>
              <a:t>– included in the VITO </a:t>
            </a:r>
            <a:r>
              <a:rPr lang="en-GB" dirty="0" err="1" smtClean="0">
                <a:solidFill>
                  <a:srgbClr val="29348C"/>
                </a:solidFill>
              </a:rPr>
              <a:t>Beamline</a:t>
            </a:r>
            <a:endParaRPr lang="en-GB" dirty="0" smtClean="0">
              <a:solidFill>
                <a:srgbClr val="29348C"/>
              </a:solidFill>
            </a:endParaRPr>
          </a:p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29348C"/>
                </a:solidFill>
              </a:rPr>
              <a:t>β-NMR end station </a:t>
            </a:r>
            <a:r>
              <a:rPr lang="en-GB" dirty="0" smtClean="0">
                <a:solidFill>
                  <a:srgbClr val="29348C"/>
                </a:solidFill>
              </a:rPr>
              <a:t>– in preparation</a:t>
            </a:r>
            <a:endParaRPr lang="en-US" b="1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7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3059832" y="443711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ISCC meeting, 24 June 2014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" b="8230"/>
          <a:stretch/>
        </p:blipFill>
        <p:spPr bwMode="auto">
          <a:xfrm>
            <a:off x="1533088" y="995688"/>
            <a:ext cx="7071360" cy="508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83768" y="616530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VITO Versatile Ion-polarized Techniques On-Line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43834" y="5229200"/>
            <a:ext cx="1584176" cy="9361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Website (vito.web.cern.ch)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3393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734481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aseline="30000" dirty="0" smtClean="0">
                <a:solidFill>
                  <a:srgbClr val="29348C"/>
                </a:solidFill>
              </a:rPr>
              <a:t>27</a:t>
            </a:r>
            <a:r>
              <a:rPr lang="en-GB" sz="2000" dirty="0" smtClean="0">
                <a:solidFill>
                  <a:srgbClr val="29348C"/>
                </a:solidFill>
              </a:rPr>
              <a:t>Al at 40keV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&lt; 6 hours of tuning (partly manual, partly automatic)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96% of transmission to the last FC on the </a:t>
            </a:r>
            <a:r>
              <a:rPr lang="en-GB" sz="2000" dirty="0" err="1" smtClean="0">
                <a:solidFill>
                  <a:srgbClr val="29348C"/>
                </a:solidFill>
              </a:rPr>
              <a:t>beamline</a:t>
            </a:r>
            <a:endParaRPr lang="en-GB" sz="2000" dirty="0" smtClean="0">
              <a:solidFill>
                <a:srgbClr val="29348C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Transmission confirmed with a new set of voltages and with stable Cu beam</a:t>
            </a:r>
          </a:p>
          <a:p>
            <a:pPr>
              <a:lnSpc>
                <a:spcPct val="150000"/>
              </a:lnSpc>
            </a:pPr>
            <a:endParaRPr lang="en-GB" sz="1400" dirty="0" smtClean="0">
              <a:solidFill>
                <a:srgbClr val="29348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292803"/>
            <a:ext cx="6459017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More stable beam for tuning required in 2015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Localization of the bottleneck on the </a:t>
            </a:r>
            <a:r>
              <a:rPr lang="en-GB" sz="2000" dirty="0" err="1" smtClean="0">
                <a:solidFill>
                  <a:srgbClr val="29348C"/>
                </a:solidFill>
              </a:rPr>
              <a:t>beamline</a:t>
            </a:r>
            <a:endParaRPr lang="en-GB" sz="2000" dirty="0" smtClean="0">
              <a:solidFill>
                <a:srgbClr val="29348C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9348C"/>
                </a:solidFill>
              </a:rPr>
              <a:t>Good transmission, now focus on the laser-beam overlap</a:t>
            </a:r>
          </a:p>
          <a:p>
            <a:pPr>
              <a:lnSpc>
                <a:spcPct val="150000"/>
              </a:lnSpc>
            </a:pPr>
            <a:endParaRPr lang="en-GB" sz="1400" dirty="0" smtClean="0">
              <a:solidFill>
                <a:srgbClr val="29348C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First Stable Beam Tuning (28 Nov 2014)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7065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First Radioactive Beam (8 </a:t>
            </a:r>
            <a:r>
              <a:rPr lang="en-GB" sz="2800" dirty="0"/>
              <a:t>D</a:t>
            </a:r>
            <a:r>
              <a:rPr lang="en-GB" sz="2800" dirty="0" smtClean="0"/>
              <a:t>ec 2014): </a:t>
            </a:r>
            <a:r>
              <a:rPr lang="en-GB" sz="2800" baseline="30000" dirty="0" smtClean="0"/>
              <a:t>68m</a:t>
            </a:r>
            <a:r>
              <a:rPr lang="en-GB" sz="2800" dirty="0" smtClean="0"/>
              <a:t>Cu-PAC</a:t>
            </a:r>
            <a:endParaRPr lang="de-DE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79"/>
          <a:stretch/>
        </p:blipFill>
        <p:spPr>
          <a:xfrm rot="5400000">
            <a:off x="311265" y="2046053"/>
            <a:ext cx="5219187" cy="3558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9" t="8445" r="3438"/>
          <a:stretch/>
        </p:blipFill>
        <p:spPr>
          <a:xfrm rot="5400000">
            <a:off x="4294310" y="1834483"/>
            <a:ext cx="5173062" cy="389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First Radioactive Beam (8 </a:t>
            </a:r>
            <a:r>
              <a:rPr lang="en-GB" sz="2800" dirty="0"/>
              <a:t>D</a:t>
            </a:r>
            <a:r>
              <a:rPr lang="en-GB" sz="2800" dirty="0" smtClean="0"/>
              <a:t>ec 2014): </a:t>
            </a:r>
            <a:r>
              <a:rPr lang="en-GB" sz="2800" baseline="30000" dirty="0" smtClean="0"/>
              <a:t>68m</a:t>
            </a:r>
            <a:r>
              <a:rPr lang="en-GB" sz="2800" dirty="0" smtClean="0"/>
              <a:t>Cu-PAC</a:t>
            </a:r>
            <a:endParaRPr lang="de-DE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" b="7604"/>
          <a:stretch/>
        </p:blipFill>
        <p:spPr>
          <a:xfrm rot="10800000">
            <a:off x="5148063" y="3789038"/>
            <a:ext cx="3832378" cy="28548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6" y="1124744"/>
            <a:ext cx="4761364" cy="357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First Radioactive Beam (8 </a:t>
            </a:r>
            <a:r>
              <a:rPr lang="en-GB" sz="2800" dirty="0"/>
              <a:t>D</a:t>
            </a:r>
            <a:r>
              <a:rPr lang="en-GB" sz="2800" dirty="0" smtClean="0"/>
              <a:t>ec 2014): </a:t>
            </a:r>
            <a:r>
              <a:rPr lang="en-GB" sz="2800" baseline="30000" dirty="0" smtClean="0"/>
              <a:t>68m</a:t>
            </a:r>
            <a:r>
              <a:rPr lang="en-GB" sz="2800" dirty="0" smtClean="0"/>
              <a:t>Cu-PAC</a:t>
            </a:r>
            <a:endParaRPr lang="de-D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t="1864" r="6271" b="3785"/>
          <a:stretch/>
        </p:blipFill>
        <p:spPr bwMode="auto">
          <a:xfrm>
            <a:off x="1903430" y="1124744"/>
            <a:ext cx="636958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5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Schedule (Preliminary)</a:t>
            </a:r>
            <a:endParaRPr lang="de-DE" sz="2800" dirty="0"/>
          </a:p>
        </p:txBody>
      </p:sp>
      <p:sp>
        <p:nvSpPr>
          <p:cNvPr id="8" name="Tekstboks 32"/>
          <p:cNvSpPr txBox="1"/>
          <p:nvPr/>
        </p:nvSpPr>
        <p:spPr>
          <a:xfrm>
            <a:off x="1115471" y="1052736"/>
            <a:ext cx="1223412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a-DK" sz="4000" b="1" dirty="0" smtClean="0">
                <a:gradFill flip="none" rotWithShape="1">
                  <a:gsLst>
                    <a:gs pos="0">
                      <a:srgbClr val="002060"/>
                    </a:gs>
                    <a:gs pos="50000">
                      <a:srgbClr val="0070C0"/>
                    </a:gs>
                  </a:gsLst>
                  <a:lin ang="13500000" scaled="1"/>
                  <a:tileRect/>
                </a:gradFill>
              </a:rPr>
              <a:t>2015</a:t>
            </a:r>
            <a:endParaRPr lang="da-DK" sz="4000" b="1" dirty="0">
              <a:gradFill flip="none" rotWithShape="1">
                <a:gsLst>
                  <a:gs pos="0">
                    <a:srgbClr val="002060"/>
                  </a:gs>
                  <a:gs pos="50000">
                    <a:srgbClr val="0070C0"/>
                  </a:gs>
                </a:gsLst>
                <a:lin ang="13500000" scaled="1"/>
                <a:tileRect/>
              </a:gradFill>
            </a:endParaRPr>
          </a:p>
        </p:txBody>
      </p:sp>
      <p:grpSp>
        <p:nvGrpSpPr>
          <p:cNvPr id="9" name="Gruppe 40"/>
          <p:cNvGrpSpPr/>
          <p:nvPr/>
        </p:nvGrpSpPr>
        <p:grpSpPr>
          <a:xfrm>
            <a:off x="1043608" y="1589105"/>
            <a:ext cx="7960472" cy="3340138"/>
            <a:chOff x="236589" y="2110902"/>
            <a:chExt cx="8596130" cy="2653186"/>
          </a:xfrm>
        </p:grpSpPr>
        <p:sp>
          <p:nvSpPr>
            <p:cNvPr id="10" name="Pentagon 9"/>
            <p:cNvSpPr/>
            <p:nvPr/>
          </p:nvSpPr>
          <p:spPr>
            <a:xfrm>
              <a:off x="243196" y="2110902"/>
              <a:ext cx="8589523" cy="2653186"/>
            </a:xfrm>
            <a:prstGeom prst="homePlate">
              <a:avLst>
                <a:gd name="adj" fmla="val 23336"/>
              </a:avLst>
            </a:prstGeom>
            <a:gradFill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kern="0">
                <a:solidFill>
                  <a:srgbClr val="FFFFFF"/>
                </a:solidFill>
                <a:latin typeface="Arial Narrow" pitchFamily="-97" charset="0"/>
              </a:endParaRPr>
            </a:p>
          </p:txBody>
        </p:sp>
        <p:sp>
          <p:nvSpPr>
            <p:cNvPr id="11" name="Rektangel 13"/>
            <p:cNvSpPr/>
            <p:nvPr/>
          </p:nvSpPr>
          <p:spPr>
            <a:xfrm>
              <a:off x="236589" y="2122557"/>
              <a:ext cx="7749820" cy="357997"/>
            </a:xfrm>
            <a:prstGeom prst="rect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5400000" scaled="1"/>
              <a:tileRect/>
            </a:gradFill>
            <a:ln w="3175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da-DK" ker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endParaRPr>
            </a:p>
          </p:txBody>
        </p:sp>
        <p:grpSp>
          <p:nvGrpSpPr>
            <p:cNvPr id="12" name="Gruppe 28"/>
            <p:cNvGrpSpPr/>
            <p:nvPr/>
          </p:nvGrpSpPr>
          <p:grpSpPr>
            <a:xfrm>
              <a:off x="872248" y="2130354"/>
              <a:ext cx="7114162" cy="2633734"/>
              <a:chOff x="872248" y="2130354"/>
              <a:chExt cx="7114162" cy="2422187"/>
            </a:xfrm>
          </p:grpSpPr>
          <p:cxnSp>
            <p:nvCxnSpPr>
              <p:cNvPr id="13" name="Lige forbindelse 15"/>
              <p:cNvCxnSpPr/>
              <p:nvPr/>
            </p:nvCxnSpPr>
            <p:spPr>
              <a:xfrm rot="5400000">
                <a:off x="310991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Lige forbindelse 17"/>
              <p:cNvCxnSpPr/>
              <p:nvPr/>
            </p:nvCxnSpPr>
            <p:spPr>
              <a:xfrm rot="5400000">
                <a:off x="-333982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Lige forbindelse 18"/>
              <p:cNvCxnSpPr/>
              <p:nvPr/>
            </p:nvCxnSpPr>
            <p:spPr>
              <a:xfrm rot="5400000">
                <a:off x="1600937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Lige forbindelse 19"/>
              <p:cNvCxnSpPr/>
              <p:nvPr/>
            </p:nvCxnSpPr>
            <p:spPr>
              <a:xfrm rot="5400000">
                <a:off x="955964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Lige forbindelse 20"/>
              <p:cNvCxnSpPr/>
              <p:nvPr/>
            </p:nvCxnSpPr>
            <p:spPr>
              <a:xfrm rot="5400000">
                <a:off x="2890883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Lige forbindelse 21"/>
              <p:cNvCxnSpPr/>
              <p:nvPr/>
            </p:nvCxnSpPr>
            <p:spPr>
              <a:xfrm rot="5400000">
                <a:off x="2245910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Lige forbindelse 22"/>
              <p:cNvCxnSpPr/>
              <p:nvPr/>
            </p:nvCxnSpPr>
            <p:spPr>
              <a:xfrm rot="5400000">
                <a:off x="4180829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Lige forbindelse 23"/>
              <p:cNvCxnSpPr/>
              <p:nvPr/>
            </p:nvCxnSpPr>
            <p:spPr>
              <a:xfrm rot="5400000">
                <a:off x="3535856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Lige forbindelse 24"/>
              <p:cNvCxnSpPr/>
              <p:nvPr/>
            </p:nvCxnSpPr>
            <p:spPr>
              <a:xfrm rot="5400000">
                <a:off x="5470775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Lige forbindelse 25"/>
              <p:cNvCxnSpPr/>
              <p:nvPr/>
            </p:nvCxnSpPr>
            <p:spPr>
              <a:xfrm rot="5400000">
                <a:off x="4825802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Lige forbindelse 26"/>
              <p:cNvCxnSpPr/>
              <p:nvPr/>
            </p:nvCxnSpPr>
            <p:spPr>
              <a:xfrm rot="5400000">
                <a:off x="6770452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Lige forbindelse 27"/>
              <p:cNvCxnSpPr/>
              <p:nvPr/>
            </p:nvCxnSpPr>
            <p:spPr>
              <a:xfrm rot="5400000">
                <a:off x="6115748" y="3336584"/>
                <a:ext cx="2422187" cy="972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Pentagon 24"/>
          <p:cNvSpPr/>
          <p:nvPr/>
        </p:nvSpPr>
        <p:spPr>
          <a:xfrm>
            <a:off x="1650244" y="2697263"/>
            <a:ext cx="1774739" cy="482662"/>
          </a:xfrm>
          <a:prstGeom prst="homePlate">
            <a:avLst>
              <a:gd name="adj" fmla="val 351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a-DK" kern="0">
              <a:solidFill>
                <a:schemeClr val="tx1">
                  <a:lumMod val="95000"/>
                  <a:lumOff val="5000"/>
                </a:schemeClr>
              </a:solidFill>
              <a:latin typeface="Calibri"/>
            </a:endParaRPr>
          </a:p>
        </p:txBody>
      </p:sp>
      <p:sp>
        <p:nvSpPr>
          <p:cNvPr id="26" name="Tekstboks 33"/>
          <p:cNvSpPr txBox="1"/>
          <p:nvPr/>
        </p:nvSpPr>
        <p:spPr>
          <a:xfrm>
            <a:off x="1652952" y="2715105"/>
            <a:ext cx="166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>
                <a:solidFill>
                  <a:srgbClr val="29348C"/>
                </a:solidFill>
              </a:rPr>
              <a:t>ASPIC maintenance &amp; reconnection</a:t>
            </a:r>
            <a:endParaRPr lang="da-DK" sz="1200" dirty="0">
              <a:solidFill>
                <a:srgbClr val="29348C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>
            <a:off x="1043608" y="2147265"/>
            <a:ext cx="1975117" cy="482662"/>
          </a:xfrm>
          <a:prstGeom prst="homePlate">
            <a:avLst>
              <a:gd name="adj" fmla="val 351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a-DK" kern="0">
              <a:solidFill>
                <a:schemeClr val="tx1">
                  <a:lumMod val="95000"/>
                  <a:lumOff val="5000"/>
                </a:schemeClr>
              </a:solidFill>
              <a:latin typeface="Calibri"/>
            </a:endParaRPr>
          </a:p>
        </p:txBody>
      </p:sp>
      <p:sp>
        <p:nvSpPr>
          <p:cNvPr id="28" name="Tekstboks 35"/>
          <p:cNvSpPr txBox="1"/>
          <p:nvPr/>
        </p:nvSpPr>
        <p:spPr>
          <a:xfrm>
            <a:off x="1043608" y="2171813"/>
            <a:ext cx="1948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dirty="0">
                <a:solidFill>
                  <a:srgbClr val="29348C"/>
                </a:solidFill>
              </a:rPr>
              <a:t>S</a:t>
            </a:r>
            <a:r>
              <a:rPr lang="da-DK" sz="1200" dirty="0" smtClean="0">
                <a:solidFill>
                  <a:srgbClr val="29348C"/>
                </a:solidFill>
              </a:rPr>
              <a:t>afety files, hardware tests,</a:t>
            </a:r>
          </a:p>
          <a:p>
            <a:pPr algn="ctr"/>
            <a:r>
              <a:rPr lang="da-DK" sz="1200" dirty="0" smtClean="0">
                <a:solidFill>
                  <a:srgbClr val="29348C"/>
                </a:solidFill>
              </a:rPr>
              <a:t>PAC data analysis</a:t>
            </a:r>
            <a:endParaRPr lang="da-DK" sz="1200" dirty="0">
              <a:solidFill>
                <a:srgbClr val="29348C"/>
              </a:solidFill>
            </a:endParaRPr>
          </a:p>
        </p:txBody>
      </p:sp>
      <p:sp>
        <p:nvSpPr>
          <p:cNvPr id="29" name="Pentagon 28"/>
          <p:cNvSpPr/>
          <p:nvPr/>
        </p:nvSpPr>
        <p:spPr>
          <a:xfrm>
            <a:off x="1641705" y="3252589"/>
            <a:ext cx="4768787" cy="482662"/>
          </a:xfrm>
          <a:prstGeom prst="homePlate">
            <a:avLst>
              <a:gd name="adj" fmla="val 351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a-DK" kern="0">
              <a:solidFill>
                <a:schemeClr val="tx1">
                  <a:lumMod val="95000"/>
                  <a:lumOff val="5000"/>
                </a:schemeClr>
              </a:solidFill>
              <a:latin typeface="Calibri"/>
            </a:endParaRPr>
          </a:p>
        </p:txBody>
      </p:sp>
      <p:sp>
        <p:nvSpPr>
          <p:cNvPr id="30" name="Tekstboks 37"/>
          <p:cNvSpPr txBox="1"/>
          <p:nvPr/>
        </p:nvSpPr>
        <p:spPr>
          <a:xfrm>
            <a:off x="1663169" y="3284984"/>
            <a:ext cx="4493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>
                <a:solidFill>
                  <a:srgbClr val="29348C"/>
                </a:solidFill>
              </a:rPr>
              <a:t>Setting up the polarization system: </a:t>
            </a:r>
            <a:br>
              <a:rPr lang="da-DK" sz="1200" dirty="0" smtClean="0">
                <a:solidFill>
                  <a:srgbClr val="29348C"/>
                </a:solidFill>
              </a:rPr>
            </a:br>
            <a:r>
              <a:rPr lang="da-DK" sz="1200" dirty="0" smtClean="0">
                <a:solidFill>
                  <a:srgbClr val="29348C"/>
                </a:solidFill>
              </a:rPr>
              <a:t>deflectors, lasers from COLLAPS, guiding field, polarization monitor</a:t>
            </a:r>
            <a:endParaRPr lang="da-DK" sz="1200" dirty="0">
              <a:solidFill>
                <a:srgbClr val="29348C"/>
              </a:solidFill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3635896" y="3814843"/>
            <a:ext cx="2186328" cy="482662"/>
          </a:xfrm>
          <a:prstGeom prst="homePlate">
            <a:avLst>
              <a:gd name="adj" fmla="val 351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a-DK" kern="0">
              <a:solidFill>
                <a:schemeClr val="tx1">
                  <a:lumMod val="95000"/>
                  <a:lumOff val="5000"/>
                </a:schemeClr>
              </a:solidFill>
              <a:latin typeface="Calibri"/>
            </a:endParaRPr>
          </a:p>
        </p:txBody>
      </p:sp>
      <p:sp>
        <p:nvSpPr>
          <p:cNvPr id="32" name="Tekstboks 39"/>
          <p:cNvSpPr txBox="1"/>
          <p:nvPr/>
        </p:nvSpPr>
        <p:spPr>
          <a:xfrm>
            <a:off x="3779912" y="3913908"/>
            <a:ext cx="175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>
                <a:solidFill>
                  <a:srgbClr val="29348C"/>
                </a:solidFill>
              </a:rPr>
              <a:t>Setting up </a:t>
            </a:r>
            <a:r>
              <a:rPr lang="el-GR" sz="1200" dirty="0" smtClean="0">
                <a:solidFill>
                  <a:srgbClr val="29348C"/>
                </a:solidFill>
              </a:rPr>
              <a:t>β</a:t>
            </a:r>
            <a:r>
              <a:rPr lang="en-US" sz="1200" dirty="0" smtClean="0">
                <a:solidFill>
                  <a:srgbClr val="29348C"/>
                </a:solidFill>
              </a:rPr>
              <a:t>-NMR station</a:t>
            </a:r>
            <a:endParaRPr lang="da-DK" sz="1200" dirty="0">
              <a:solidFill>
                <a:srgbClr val="29348C"/>
              </a:solidFill>
            </a:endParaRPr>
          </a:p>
        </p:txBody>
      </p:sp>
      <p:sp>
        <p:nvSpPr>
          <p:cNvPr id="33" name="Tekstboks 43"/>
          <p:cNvSpPr txBox="1"/>
          <p:nvPr/>
        </p:nvSpPr>
        <p:spPr>
          <a:xfrm>
            <a:off x="7676061" y="1676427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Dec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4" name="Tekstboks 44"/>
          <p:cNvSpPr txBox="1"/>
          <p:nvPr/>
        </p:nvSpPr>
        <p:spPr>
          <a:xfrm>
            <a:off x="6487626" y="1675149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Oct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5" name="Tekstboks 45"/>
          <p:cNvSpPr txBox="1"/>
          <p:nvPr/>
        </p:nvSpPr>
        <p:spPr>
          <a:xfrm>
            <a:off x="5893765" y="1676427"/>
            <a:ext cx="450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Sep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6" name="Tekstboks 46"/>
          <p:cNvSpPr txBox="1"/>
          <p:nvPr/>
        </p:nvSpPr>
        <p:spPr>
          <a:xfrm>
            <a:off x="5297695" y="1676427"/>
            <a:ext cx="468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Aug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7" name="Tekstboks 47"/>
          <p:cNvSpPr txBox="1"/>
          <p:nvPr/>
        </p:nvSpPr>
        <p:spPr>
          <a:xfrm>
            <a:off x="4735699" y="1675149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Jul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8" name="Tekstboks 48"/>
          <p:cNvSpPr txBox="1"/>
          <p:nvPr/>
        </p:nvSpPr>
        <p:spPr>
          <a:xfrm>
            <a:off x="4111233" y="1676427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Jun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39" name="Tekstboks 49"/>
          <p:cNvSpPr txBox="1"/>
          <p:nvPr/>
        </p:nvSpPr>
        <p:spPr>
          <a:xfrm>
            <a:off x="2909337" y="1676427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Apr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0" name="Tekstboks 50"/>
          <p:cNvSpPr txBox="1"/>
          <p:nvPr/>
        </p:nvSpPr>
        <p:spPr>
          <a:xfrm>
            <a:off x="2291595" y="1676427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Mar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1" name="Tekstboks 51"/>
          <p:cNvSpPr txBox="1"/>
          <p:nvPr/>
        </p:nvSpPr>
        <p:spPr>
          <a:xfrm>
            <a:off x="1728134" y="1676427"/>
            <a:ext cx="448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Feb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2" name="Tekstboks 52"/>
          <p:cNvSpPr txBox="1"/>
          <p:nvPr/>
        </p:nvSpPr>
        <p:spPr>
          <a:xfrm>
            <a:off x="1140975" y="1675149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Jan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3" name="Tekstboks 53"/>
          <p:cNvSpPr txBox="1"/>
          <p:nvPr/>
        </p:nvSpPr>
        <p:spPr>
          <a:xfrm>
            <a:off x="3481899" y="1676427"/>
            <a:ext cx="50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May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4" name="Tekstboks 54"/>
          <p:cNvSpPr txBox="1"/>
          <p:nvPr/>
        </p:nvSpPr>
        <p:spPr>
          <a:xfrm>
            <a:off x="7072442" y="1676427"/>
            <a:ext cx="475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400" dirty="0" err="1" smtClean="0">
                <a:solidFill>
                  <a:schemeClr val="bg1"/>
                </a:solidFill>
              </a:rPr>
              <a:t>Nov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45" name="Pentagon 44"/>
          <p:cNvSpPr/>
          <p:nvPr/>
        </p:nvSpPr>
        <p:spPr>
          <a:xfrm>
            <a:off x="5457778" y="4362799"/>
            <a:ext cx="1643234" cy="482662"/>
          </a:xfrm>
          <a:prstGeom prst="homePlate">
            <a:avLst>
              <a:gd name="adj" fmla="val 351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 w="317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da-DK" kern="0">
              <a:solidFill>
                <a:schemeClr val="tx1">
                  <a:lumMod val="95000"/>
                  <a:lumOff val="5000"/>
                </a:schemeClr>
              </a:solidFill>
              <a:latin typeface="Calibri"/>
            </a:endParaRPr>
          </a:p>
        </p:txBody>
      </p:sp>
      <p:sp>
        <p:nvSpPr>
          <p:cNvPr id="46" name="Tekstboks 39"/>
          <p:cNvSpPr txBox="1"/>
          <p:nvPr/>
        </p:nvSpPr>
        <p:spPr>
          <a:xfrm>
            <a:off x="5444195" y="4395762"/>
            <a:ext cx="1656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200" dirty="0">
                <a:solidFill>
                  <a:srgbClr val="29348C"/>
                </a:solidFill>
              </a:rPr>
              <a:t>O</a:t>
            </a:r>
            <a:r>
              <a:rPr lang="da-DK" sz="1200" dirty="0" smtClean="0">
                <a:solidFill>
                  <a:srgbClr val="29348C"/>
                </a:solidFill>
              </a:rPr>
              <a:t>n-line polarization tests</a:t>
            </a:r>
            <a:endParaRPr lang="da-DK" sz="1200" dirty="0">
              <a:solidFill>
                <a:srgbClr val="29348C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1083766" y="5037910"/>
            <a:ext cx="79940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29348C"/>
                </a:solidFill>
                <a:latin typeface="+mn-lt"/>
              </a:rPr>
              <a:t>  </a:t>
            </a:r>
            <a:r>
              <a:rPr lang="en-US" sz="1200" dirty="0" smtClean="0">
                <a:solidFill>
                  <a:srgbClr val="29348C"/>
                </a:solidFill>
              </a:rPr>
              <a:t>Production of the He-cell</a:t>
            </a:r>
            <a:endParaRPr lang="en-US" sz="1200" dirty="0" smtClean="0">
              <a:solidFill>
                <a:srgbClr val="29348C"/>
              </a:solidFill>
              <a:latin typeface="+mn-lt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1200" b="0" u="none" strike="noStrike" kern="1200" cap="none" spc="0" normalizeH="0" baseline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en-US" sz="1200" dirty="0" smtClean="0">
                <a:solidFill>
                  <a:srgbClr val="29348C"/>
                </a:solidFill>
              </a:rPr>
              <a:t>Implementation of the vacuum remote operation system of the entire </a:t>
            </a:r>
            <a:r>
              <a:rPr lang="en-US" sz="1200" dirty="0" err="1" smtClean="0">
                <a:solidFill>
                  <a:srgbClr val="29348C"/>
                </a:solidFill>
              </a:rPr>
              <a:t>beamline</a:t>
            </a:r>
            <a:r>
              <a:rPr lang="en-US" sz="1200" dirty="0" smtClean="0">
                <a:solidFill>
                  <a:srgbClr val="29348C"/>
                </a:solidFill>
              </a:rPr>
              <a:t> (ASPIC &amp; </a:t>
            </a:r>
            <a:r>
              <a:rPr lang="el-GR" sz="1200" dirty="0" smtClean="0">
                <a:solidFill>
                  <a:srgbClr val="29348C"/>
                </a:solidFill>
              </a:rPr>
              <a:t>β</a:t>
            </a:r>
            <a:r>
              <a:rPr lang="en-US" sz="1200" dirty="0" smtClean="0">
                <a:solidFill>
                  <a:srgbClr val="29348C"/>
                </a:solidFill>
              </a:rPr>
              <a:t>-NMR if possible)</a:t>
            </a:r>
            <a:endParaRPr kumimoji="0" lang="en-US" sz="1200" b="0" u="none" strike="noStrike" kern="1200" cap="none" spc="0" normalizeH="0" baseline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200" dirty="0">
                <a:solidFill>
                  <a:srgbClr val="29348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dirty="0" smtClean="0">
                <a:solidFill>
                  <a:srgbClr val="29348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l-GR" sz="1200" dirty="0" smtClean="0">
                <a:solidFill>
                  <a:srgbClr val="29348C"/>
                </a:solidFill>
                <a:latin typeface="+mn-lt"/>
              </a:rPr>
              <a:t>β</a:t>
            </a:r>
            <a:r>
              <a:rPr lang="en-US" sz="1200" dirty="0" smtClean="0">
                <a:solidFill>
                  <a:srgbClr val="29348C"/>
                </a:solidFill>
                <a:latin typeface="+mn-lt"/>
              </a:rPr>
              <a:t>-NMR experiments (?)</a:t>
            </a:r>
            <a:endParaRPr kumimoji="0" lang="en-US" sz="1200" b="0" u="none" strike="noStrike" kern="1200" cap="none" spc="0" normalizeH="0" baseline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Tekstboks 33"/>
          <p:cNvSpPr txBox="1"/>
          <p:nvPr/>
        </p:nvSpPr>
        <p:spPr>
          <a:xfrm>
            <a:off x="3503854" y="2832711"/>
            <a:ext cx="2580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solidFill>
                  <a:srgbClr val="29348C"/>
                </a:solidFill>
              </a:rPr>
              <a:t>ASPIC ready for experiments!</a:t>
            </a:r>
            <a:endParaRPr lang="da-DK" sz="1400" b="1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5976" y="4726602"/>
            <a:ext cx="4320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i="1" dirty="0" smtClean="0">
                <a:solidFill>
                  <a:srgbClr val="29348C"/>
                </a:solidFill>
              </a:rPr>
              <a:t>Thank you!</a:t>
            </a:r>
            <a:endParaRPr lang="en-US" sz="6600" b="1" i="1" dirty="0">
              <a:solidFill>
                <a:srgbClr val="29348C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24915" y="1085394"/>
            <a:ext cx="7994080" cy="35950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9348C"/>
                </a:solidFill>
              </a:rPr>
              <a:t>Richard Catherall, EN-STI-RBS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9348C"/>
                </a:solidFill>
              </a:rPr>
              <a:t>Dalibor Zakoucky, WITCH</a:t>
            </a:r>
            <a:endParaRPr kumimoji="0" lang="en-US" sz="1400" b="0" i="0" u="none" strike="noStrike" kern="1200" cap="none" spc="0" normalizeH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</a:endParaRP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aseline="0" dirty="0" smtClean="0">
                <a:solidFill>
                  <a:srgbClr val="29348C"/>
                </a:solidFill>
              </a:rPr>
              <a:t>Miguel Da</a:t>
            </a:r>
            <a:r>
              <a:rPr lang="en-US" sz="1400" dirty="0" smtClean="0">
                <a:solidFill>
                  <a:srgbClr val="29348C"/>
                </a:solidFill>
              </a:rPr>
              <a:t> Silva, CUNHOL</a:t>
            </a:r>
            <a:endParaRPr lang="en-US" sz="1400" baseline="0" dirty="0" smtClean="0">
              <a:solidFill>
                <a:srgbClr val="29348C"/>
              </a:solidFill>
            </a:endParaRP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aseline="0" dirty="0" err="1" smtClean="0">
                <a:solidFill>
                  <a:srgbClr val="29348C"/>
                </a:solidFill>
              </a:rPr>
              <a:t>Eleftherios</a:t>
            </a:r>
            <a:r>
              <a:rPr lang="en-US" sz="1400" dirty="0" smtClean="0">
                <a:solidFill>
                  <a:srgbClr val="29348C"/>
                </a:solidFill>
              </a:rPr>
              <a:t> </a:t>
            </a:r>
            <a:r>
              <a:rPr lang="en-US" sz="1400" dirty="0" err="1" smtClean="0">
                <a:solidFill>
                  <a:srgbClr val="29348C"/>
                </a:solidFill>
              </a:rPr>
              <a:t>Fadakis</a:t>
            </a:r>
            <a:r>
              <a:rPr lang="en-US" sz="1400" dirty="0" smtClean="0">
                <a:solidFill>
                  <a:srgbClr val="29348C"/>
                </a:solidFill>
              </a:rPr>
              <a:t>, BE-OP-PSB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Michal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 </a:t>
            </a: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Dudek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, TE-EPC-CCS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9348C"/>
                </a:solidFill>
              </a:rPr>
              <a:t>Julien Parra-Lopez, TE-EPC-FPC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Mateusz </a:t>
            </a: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Boruchowski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, CERN survey team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9348C"/>
                </a:solidFill>
              </a:rPr>
              <a:t>ISOLTRAP team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</a:rPr>
              <a:t>RILIS team</a:t>
            </a: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kumimoji="0" lang="en-US" sz="1200" b="0" i="0" u="none" strike="noStrike" kern="1200" cap="none" spc="0" normalizeH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kumimoji="0" lang="en-US" sz="1200" b="0" i="0" u="none" strike="noStrike" kern="1200" cap="none" spc="0" normalizeH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lvl="0" indent="-1714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Acknowledgements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4888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25418" y="2132856"/>
            <a:ext cx="6007696" cy="1152128"/>
          </a:xfrm>
          <a:prstGeom prst="rect">
            <a:avLst/>
          </a:prstGeom>
          <a:solidFill>
            <a:schemeClr val="bg1">
              <a:lumMod val="85000"/>
              <a:alpha val="47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29348C"/>
                </a:solidFill>
              </a:rPr>
              <a:t>Nov 2013 – Jan 2015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128866" y="3284984"/>
            <a:ext cx="6004248" cy="1728232"/>
          </a:xfrm>
          <a:prstGeom prst="rect">
            <a:avLst/>
          </a:prstGeom>
          <a:solidFill>
            <a:schemeClr val="bg1">
              <a:lumMod val="85000"/>
              <a:alpha val="47000"/>
            </a:schemeClr>
          </a:solidFill>
          <a:effectLst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VITO </a:t>
            </a:r>
            <a:r>
              <a:rPr lang="en-GB" dirty="0" err="1" smtClean="0">
                <a:solidFill>
                  <a:srgbClr val="29348C"/>
                </a:solidFill>
              </a:rPr>
              <a:t>Beamline</a:t>
            </a:r>
            <a:r>
              <a:rPr lang="en-GB" dirty="0" smtClean="0">
                <a:solidFill>
                  <a:srgbClr val="29348C"/>
                </a:solidFill>
              </a:rPr>
              <a:t> &amp; End Stations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Collaboration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Students &amp; Fellows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Safety Clearance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Website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First experiments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9348C"/>
                </a:solidFill>
              </a:rPr>
              <a:t>Schedule for 2015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29348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00" y="2132856"/>
            <a:ext cx="2184272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cxnSp>
        <p:nvCxnSpPr>
          <p:cNvPr id="5" name="intervalshape"/>
          <p:cNvCxnSpPr/>
          <p:nvPr/>
        </p:nvCxnSpPr>
        <p:spPr>
          <a:xfrm>
            <a:off x="5957908" y="3268882"/>
            <a:ext cx="0" cy="260839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milestoneshape"/>
          <p:cNvCxnSpPr/>
          <p:nvPr>
            <p:custDataLst>
              <p:tags r:id="rId1"/>
            </p:custDataLst>
          </p:nvPr>
        </p:nvCxnSpPr>
        <p:spPr>
          <a:xfrm flipH="1">
            <a:off x="7348599" y="1950404"/>
            <a:ext cx="5079" cy="110967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tervalshape"/>
          <p:cNvSpPr/>
          <p:nvPr>
            <p:custDataLst>
              <p:tags r:id="rId2"/>
            </p:custDataLst>
          </p:nvPr>
        </p:nvSpPr>
        <p:spPr>
          <a:xfrm>
            <a:off x="8388424" y="5266560"/>
            <a:ext cx="553128" cy="279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450" tIns="19050" rIns="44450" bIns="6350" rtlCol="0" anchor="ctr"/>
          <a:lstStyle/>
          <a:p>
            <a:pPr algn="ctr">
              <a:lnSpc>
                <a:spcPts val="1000"/>
              </a:lnSpc>
            </a:pPr>
            <a:r>
              <a:rPr lang="en-US" sz="1100" dirty="0" smtClean="0">
                <a:solidFill>
                  <a:srgbClr val="FFFFCC"/>
                </a:solidFill>
              </a:rPr>
              <a:t>VITO starts</a:t>
            </a:r>
            <a:endParaRPr lang="en-US" sz="1100" dirty="0">
              <a:solidFill>
                <a:srgbClr val="FFFFCC"/>
              </a:solidFill>
            </a:endParaRPr>
          </a:p>
        </p:txBody>
      </p:sp>
      <p:cxnSp>
        <p:nvCxnSpPr>
          <p:cNvPr id="8" name="milestoneshape"/>
          <p:cNvCxnSpPr/>
          <p:nvPr>
            <p:custDataLst>
              <p:tags r:id="rId3"/>
            </p:custDataLst>
          </p:nvPr>
        </p:nvCxnSpPr>
        <p:spPr>
          <a:xfrm>
            <a:off x="6273234" y="2375020"/>
            <a:ext cx="9202" cy="36111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milestoneshape"/>
          <p:cNvCxnSpPr/>
          <p:nvPr>
            <p:custDataLst>
              <p:tags r:id="rId4"/>
            </p:custDataLst>
          </p:nvPr>
        </p:nvCxnSpPr>
        <p:spPr>
          <a:xfrm flipH="1">
            <a:off x="5944691" y="1527234"/>
            <a:ext cx="5079" cy="110967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ilestoneshape"/>
          <p:cNvCxnSpPr/>
          <p:nvPr>
            <p:custDataLst>
              <p:tags r:id="rId5"/>
            </p:custDataLst>
          </p:nvPr>
        </p:nvCxnSpPr>
        <p:spPr>
          <a:xfrm>
            <a:off x="3210434" y="2275888"/>
            <a:ext cx="9202" cy="36111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Timeline</a:t>
            </a:r>
            <a:endParaRPr lang="de-DE" sz="2800" dirty="0"/>
          </a:p>
        </p:txBody>
      </p:sp>
      <p:cxnSp>
        <p:nvCxnSpPr>
          <p:cNvPr id="13" name="intervalshape"/>
          <p:cNvCxnSpPr/>
          <p:nvPr/>
        </p:nvCxnSpPr>
        <p:spPr>
          <a:xfrm>
            <a:off x="5950014" y="3284984"/>
            <a:ext cx="0" cy="177019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ilestoneshape"/>
          <p:cNvCxnSpPr/>
          <p:nvPr>
            <p:custDataLst>
              <p:tags r:id="rId6"/>
            </p:custDataLst>
          </p:nvPr>
        </p:nvCxnSpPr>
        <p:spPr>
          <a:xfrm>
            <a:off x="1455932" y="1275872"/>
            <a:ext cx="0" cy="1449344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ilestoneshape"/>
          <p:cNvCxnSpPr>
            <a:stCxn id="68" idx="2"/>
          </p:cNvCxnSpPr>
          <p:nvPr>
            <p:custDataLst>
              <p:tags r:id="rId7"/>
            </p:custDataLst>
          </p:nvPr>
        </p:nvCxnSpPr>
        <p:spPr>
          <a:xfrm flipH="1">
            <a:off x="8333189" y="1441378"/>
            <a:ext cx="11064" cy="132081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3"/>
          <p:cNvSpPr txBox="1">
            <a:spLocks/>
          </p:cNvSpPr>
          <p:nvPr/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cxnSp>
        <p:nvCxnSpPr>
          <p:cNvPr id="17" name="milestoneshape"/>
          <p:cNvCxnSpPr/>
          <p:nvPr>
            <p:custDataLst>
              <p:tags r:id="rId8"/>
            </p:custDataLst>
          </p:nvPr>
        </p:nvCxnSpPr>
        <p:spPr>
          <a:xfrm>
            <a:off x="8316416" y="3203792"/>
            <a:ext cx="0" cy="2286806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intervalshape"/>
          <p:cNvCxnSpPr/>
          <p:nvPr/>
        </p:nvCxnSpPr>
        <p:spPr>
          <a:xfrm>
            <a:off x="3230482" y="3242469"/>
            <a:ext cx="0" cy="260839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intervalshape"/>
          <p:cNvCxnSpPr/>
          <p:nvPr/>
        </p:nvCxnSpPr>
        <p:spPr>
          <a:xfrm>
            <a:off x="2915816" y="3251347"/>
            <a:ext cx="0" cy="135109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intervalshape"/>
          <p:cNvCxnSpPr/>
          <p:nvPr/>
        </p:nvCxnSpPr>
        <p:spPr>
          <a:xfrm>
            <a:off x="6339542" y="3242469"/>
            <a:ext cx="0" cy="135109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intervalshape"/>
          <p:cNvSpPr/>
          <p:nvPr>
            <p:custDataLst>
              <p:tags r:id="rId9"/>
            </p:custDataLst>
          </p:nvPr>
        </p:nvSpPr>
        <p:spPr>
          <a:xfrm>
            <a:off x="5967770" y="4856212"/>
            <a:ext cx="2348646" cy="279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450" tIns="19050" rIns="44450" bIns="6350" rtlCol="0" anchor="ctr"/>
          <a:lstStyle/>
          <a:p>
            <a:pPr algn="ctr">
              <a:lnSpc>
                <a:spcPts val="1000"/>
              </a:lnSpc>
            </a:pPr>
            <a:r>
              <a:rPr lang="en-US" sz="1200" dirty="0" smtClean="0">
                <a:solidFill>
                  <a:srgbClr val="FFFFCC"/>
                </a:solidFill>
              </a:rPr>
              <a:t>VITO project on hold (again)</a:t>
            </a:r>
            <a:endParaRPr lang="en-US" sz="1200" dirty="0">
              <a:solidFill>
                <a:srgbClr val="FFFFCC"/>
              </a:solidFill>
            </a:endParaRPr>
          </a:p>
        </p:txBody>
      </p:sp>
      <p:sp>
        <p:nvSpPr>
          <p:cNvPr id="22" name="intervalshape"/>
          <p:cNvSpPr/>
          <p:nvPr>
            <p:custDataLst>
              <p:tags r:id="rId10"/>
            </p:custDataLst>
          </p:nvPr>
        </p:nvSpPr>
        <p:spPr>
          <a:xfrm>
            <a:off x="2914336" y="4437112"/>
            <a:ext cx="3433825" cy="279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450" tIns="19050" rIns="44450" bIns="6350" rtlCol="0" anchor="ctr"/>
          <a:lstStyle/>
          <a:p>
            <a:pPr algn="ctr">
              <a:lnSpc>
                <a:spcPts val="1000"/>
              </a:lnSpc>
            </a:pPr>
            <a:r>
              <a:rPr lang="en-US" sz="1100" dirty="0" smtClean="0">
                <a:solidFill>
                  <a:srgbClr val="FFFFCC"/>
                </a:solidFill>
              </a:rPr>
              <a:t>Clarifying ASPIC ownership -&gt; exp. work on hold</a:t>
            </a:r>
            <a:endParaRPr lang="en-US" sz="1100" dirty="0">
              <a:solidFill>
                <a:srgbClr val="FFFFCC"/>
              </a:solidFill>
            </a:endParaRPr>
          </a:p>
        </p:txBody>
      </p:sp>
      <p:sp>
        <p:nvSpPr>
          <p:cNvPr id="23" name="pgshape"/>
          <p:cNvSpPr/>
          <p:nvPr>
            <p:custDataLst>
              <p:tags r:id="rId11"/>
            </p:custDataLst>
          </p:nvPr>
        </p:nvSpPr>
        <p:spPr>
          <a:xfrm>
            <a:off x="1060380" y="2734469"/>
            <a:ext cx="6756400" cy="508000"/>
          </a:xfrm>
          <a:prstGeom prst="rect">
            <a:avLst/>
          </a:prstGeom>
          <a:gradFill flip="none" rotWithShape="1">
            <a:gsLst>
              <a:gs pos="0">
                <a:srgbClr val="B03E31"/>
              </a:gs>
              <a:gs pos="100000">
                <a:srgbClr val="7F2C23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4" name="pgshape"/>
          <p:cNvSpPr txBox="1"/>
          <p:nvPr>
            <p:custDataLst>
              <p:tags r:id="rId12"/>
            </p:custDataLst>
          </p:nvPr>
        </p:nvSpPr>
        <p:spPr>
          <a:xfrm>
            <a:off x="1060380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GB" sz="1200" dirty="0" smtClean="0">
                <a:solidFill>
                  <a:srgbClr val="FFFFCC"/>
                </a:solidFill>
                <a:latin typeface="Calibri"/>
              </a:rPr>
              <a:t>Oct 2012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sp>
        <p:nvSpPr>
          <p:cNvPr id="25" name="pgshape"/>
          <p:cNvSpPr txBox="1"/>
          <p:nvPr>
            <p:custDataLst>
              <p:tags r:id="rId13"/>
            </p:custDataLst>
          </p:nvPr>
        </p:nvSpPr>
        <p:spPr>
          <a:xfrm>
            <a:off x="1619180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Nov 2012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26" name="pgshape"/>
          <p:cNvCxnSpPr/>
          <p:nvPr/>
        </p:nvCxnSpPr>
        <p:spPr>
          <a:xfrm>
            <a:off x="1613115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gshape"/>
          <p:cNvCxnSpPr/>
          <p:nvPr/>
        </p:nvCxnSpPr>
        <p:spPr>
          <a:xfrm>
            <a:off x="2176886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gshape"/>
          <p:cNvSpPr txBox="1"/>
          <p:nvPr>
            <p:custDataLst>
              <p:tags r:id="rId14"/>
            </p:custDataLst>
          </p:nvPr>
        </p:nvSpPr>
        <p:spPr>
          <a:xfrm>
            <a:off x="2186313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Dec 2012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sp>
        <p:nvSpPr>
          <p:cNvPr id="29" name="pgshape"/>
          <p:cNvSpPr txBox="1"/>
          <p:nvPr>
            <p:custDataLst>
              <p:tags r:id="rId15"/>
            </p:custDataLst>
          </p:nvPr>
        </p:nvSpPr>
        <p:spPr>
          <a:xfrm>
            <a:off x="2748474" y="2734469"/>
            <a:ext cx="568800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Jan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30" name="pgshape"/>
          <p:cNvCxnSpPr/>
          <p:nvPr/>
        </p:nvCxnSpPr>
        <p:spPr>
          <a:xfrm>
            <a:off x="2739048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gshape"/>
          <p:cNvSpPr txBox="1"/>
          <p:nvPr>
            <p:custDataLst>
              <p:tags r:id="rId16"/>
            </p:custDataLst>
          </p:nvPr>
        </p:nvSpPr>
        <p:spPr>
          <a:xfrm>
            <a:off x="3312245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Feb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32" name="pgshape"/>
          <p:cNvCxnSpPr/>
          <p:nvPr/>
        </p:nvCxnSpPr>
        <p:spPr>
          <a:xfrm>
            <a:off x="3864980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gshape"/>
          <p:cNvCxnSpPr/>
          <p:nvPr/>
        </p:nvCxnSpPr>
        <p:spPr>
          <a:xfrm>
            <a:off x="3302818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gshape"/>
          <p:cNvSpPr txBox="1"/>
          <p:nvPr>
            <p:custDataLst>
              <p:tags r:id="rId17"/>
            </p:custDataLst>
          </p:nvPr>
        </p:nvSpPr>
        <p:spPr>
          <a:xfrm>
            <a:off x="3874407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Mar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sp>
        <p:nvSpPr>
          <p:cNvPr id="35" name="pgshape"/>
          <p:cNvSpPr txBox="1"/>
          <p:nvPr>
            <p:custDataLst>
              <p:tags r:id="rId18"/>
            </p:custDataLst>
          </p:nvPr>
        </p:nvSpPr>
        <p:spPr>
          <a:xfrm>
            <a:off x="4437374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Apr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36" name="pgshape"/>
          <p:cNvCxnSpPr/>
          <p:nvPr/>
        </p:nvCxnSpPr>
        <p:spPr>
          <a:xfrm>
            <a:off x="4427947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gshape"/>
          <p:cNvCxnSpPr/>
          <p:nvPr/>
        </p:nvCxnSpPr>
        <p:spPr>
          <a:xfrm>
            <a:off x="4990913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gshape"/>
          <p:cNvSpPr txBox="1"/>
          <p:nvPr>
            <p:custDataLst>
              <p:tags r:id="rId19"/>
            </p:custDataLst>
          </p:nvPr>
        </p:nvSpPr>
        <p:spPr>
          <a:xfrm>
            <a:off x="5000340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May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sp>
        <p:nvSpPr>
          <p:cNvPr id="39" name="pgshape"/>
          <p:cNvSpPr txBox="1"/>
          <p:nvPr>
            <p:custDataLst>
              <p:tags r:id="rId20"/>
            </p:custDataLst>
          </p:nvPr>
        </p:nvSpPr>
        <p:spPr>
          <a:xfrm>
            <a:off x="5563307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Jun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40" name="pgshape"/>
          <p:cNvCxnSpPr/>
          <p:nvPr/>
        </p:nvCxnSpPr>
        <p:spPr>
          <a:xfrm>
            <a:off x="5553880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gshape"/>
          <p:cNvSpPr txBox="1"/>
          <p:nvPr>
            <p:custDataLst>
              <p:tags r:id="rId21"/>
            </p:custDataLst>
          </p:nvPr>
        </p:nvSpPr>
        <p:spPr>
          <a:xfrm>
            <a:off x="6126273" y="2734469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Jul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42" name="pgshape"/>
          <p:cNvCxnSpPr/>
          <p:nvPr/>
        </p:nvCxnSpPr>
        <p:spPr>
          <a:xfrm>
            <a:off x="6116846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gshape"/>
          <p:cNvSpPr txBox="1"/>
          <p:nvPr>
            <p:custDataLst>
              <p:tags r:id="rId22"/>
            </p:custDataLst>
          </p:nvPr>
        </p:nvSpPr>
        <p:spPr>
          <a:xfrm>
            <a:off x="6689239" y="2734469"/>
            <a:ext cx="568800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Aug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44" name="pgshape"/>
          <p:cNvCxnSpPr/>
          <p:nvPr/>
        </p:nvCxnSpPr>
        <p:spPr>
          <a:xfrm>
            <a:off x="6679813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gshape"/>
          <p:cNvSpPr txBox="1"/>
          <p:nvPr>
            <p:custDataLst>
              <p:tags r:id="rId23"/>
            </p:custDataLst>
          </p:nvPr>
        </p:nvSpPr>
        <p:spPr>
          <a:xfrm>
            <a:off x="7253813" y="2734469"/>
            <a:ext cx="576000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Sept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46" name="pgshape"/>
          <p:cNvCxnSpPr/>
          <p:nvPr/>
        </p:nvCxnSpPr>
        <p:spPr>
          <a:xfrm>
            <a:off x="7253814" y="2886869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milestoneshape"/>
          <p:cNvSpPr/>
          <p:nvPr/>
        </p:nvSpPr>
        <p:spPr>
          <a:xfrm rot="16200000">
            <a:off x="8335519" y="5292549"/>
            <a:ext cx="173182" cy="190500"/>
          </a:xfrm>
          <a:prstGeom prst="flowChartMerge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milestoneshape"/>
          <p:cNvSpPr/>
          <p:nvPr/>
        </p:nvSpPr>
        <p:spPr>
          <a:xfrm>
            <a:off x="1329672" y="2543969"/>
            <a:ext cx="254000" cy="279400"/>
          </a:xfrm>
          <a:prstGeom prst="flowChartMerg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gshape"/>
          <p:cNvSpPr txBox="1"/>
          <p:nvPr>
            <p:custDataLst>
              <p:tags r:id="rId24"/>
            </p:custDataLst>
          </p:nvPr>
        </p:nvSpPr>
        <p:spPr>
          <a:xfrm>
            <a:off x="7830717" y="2735540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Oct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50" name="pgshape"/>
          <p:cNvCxnSpPr/>
          <p:nvPr/>
        </p:nvCxnSpPr>
        <p:spPr>
          <a:xfrm>
            <a:off x="7828148" y="2889432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gshape"/>
          <p:cNvSpPr txBox="1"/>
          <p:nvPr>
            <p:custDataLst>
              <p:tags r:id="rId25"/>
            </p:custDataLst>
          </p:nvPr>
        </p:nvSpPr>
        <p:spPr>
          <a:xfrm>
            <a:off x="8400471" y="2734672"/>
            <a:ext cx="563033" cy="5148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rtlCol="0" anchor="ctr" anchorCtr="1">
            <a:noAutofit/>
          </a:bodyPr>
          <a:lstStyle/>
          <a:p>
            <a:pPr algn="ctr"/>
            <a:r>
              <a:rPr lang="en-US" sz="1200" dirty="0" smtClean="0">
                <a:solidFill>
                  <a:srgbClr val="FFFFCC"/>
                </a:solidFill>
                <a:latin typeface="Calibri"/>
              </a:rPr>
              <a:t>Nov 2013</a:t>
            </a:r>
            <a:endParaRPr lang="en-US" sz="1200" dirty="0">
              <a:solidFill>
                <a:srgbClr val="FFFFCC"/>
              </a:solidFill>
              <a:latin typeface="Calibri"/>
            </a:endParaRPr>
          </a:p>
        </p:txBody>
      </p:sp>
      <p:cxnSp>
        <p:nvCxnSpPr>
          <p:cNvPr id="52" name="pgshape"/>
          <p:cNvCxnSpPr/>
          <p:nvPr/>
        </p:nvCxnSpPr>
        <p:spPr>
          <a:xfrm>
            <a:off x="8387440" y="2902256"/>
            <a:ext cx="0" cy="203200"/>
          </a:xfrm>
          <a:prstGeom prst="line">
            <a:avLst/>
          </a:prstGeom>
          <a:ln w="1270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milestoneshape"/>
          <p:cNvSpPr/>
          <p:nvPr/>
        </p:nvSpPr>
        <p:spPr>
          <a:xfrm rot="10800000">
            <a:off x="8188676" y="3172418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milestoneshape"/>
          <p:cNvSpPr/>
          <p:nvPr/>
        </p:nvSpPr>
        <p:spPr>
          <a:xfrm>
            <a:off x="6156176" y="2573536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ilestoneshape"/>
          <p:cNvSpPr/>
          <p:nvPr/>
        </p:nvSpPr>
        <p:spPr>
          <a:xfrm rot="10800000">
            <a:off x="6207964" y="3176342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ilestoneshape"/>
          <p:cNvSpPr/>
          <p:nvPr/>
        </p:nvSpPr>
        <p:spPr>
          <a:xfrm rot="16200000">
            <a:off x="1457310" y="1275872"/>
            <a:ext cx="190500" cy="190500"/>
          </a:xfrm>
          <a:prstGeom prst="flowChartMerge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milestoneshape"/>
          <p:cNvSpPr/>
          <p:nvPr/>
        </p:nvSpPr>
        <p:spPr>
          <a:xfrm>
            <a:off x="5822770" y="2564904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ilestoneshape"/>
          <p:cNvSpPr/>
          <p:nvPr/>
        </p:nvSpPr>
        <p:spPr>
          <a:xfrm>
            <a:off x="8214326" y="2577339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milestoneshape"/>
          <p:cNvSpPr txBox="1"/>
          <p:nvPr>
            <p:custDataLst>
              <p:tags r:id="rId26"/>
            </p:custDataLst>
          </p:nvPr>
        </p:nvSpPr>
        <p:spPr>
          <a:xfrm>
            <a:off x="1482566" y="1124744"/>
            <a:ext cx="1152128" cy="631455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29348C"/>
                </a:solidFill>
              </a:rPr>
              <a:t>Idea of lasers in ASPIC</a:t>
            </a:r>
          </a:p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29348C"/>
                </a:solidFill>
              </a:rPr>
              <a:t>M. Bissell</a:t>
            </a:r>
            <a:br>
              <a:rPr lang="en-GB" sz="1100" b="1" dirty="0" smtClean="0">
                <a:solidFill>
                  <a:srgbClr val="29348C"/>
                </a:solidFill>
              </a:rPr>
            </a:br>
            <a:r>
              <a:rPr lang="en-GB" sz="1100" b="1" dirty="0" smtClean="0">
                <a:solidFill>
                  <a:srgbClr val="29348C"/>
                </a:solidFill>
              </a:rPr>
              <a:t>A. </a:t>
            </a:r>
            <a:r>
              <a:rPr lang="en-GB" sz="1100" b="1" dirty="0" err="1" smtClean="0">
                <a:solidFill>
                  <a:srgbClr val="29348C"/>
                </a:solidFill>
              </a:rPr>
              <a:t>Gottberg</a:t>
            </a:r>
            <a:endParaRPr lang="en-US" sz="1100" b="1" dirty="0">
              <a:solidFill>
                <a:srgbClr val="29348C"/>
              </a:solidFill>
            </a:endParaRPr>
          </a:p>
        </p:txBody>
      </p:sp>
      <p:sp>
        <p:nvSpPr>
          <p:cNvPr id="60" name="milestoneshape"/>
          <p:cNvSpPr/>
          <p:nvPr/>
        </p:nvSpPr>
        <p:spPr>
          <a:xfrm>
            <a:off x="3091896" y="2564904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milestoneshape"/>
          <p:cNvSpPr txBox="1"/>
          <p:nvPr>
            <p:custDataLst>
              <p:tags r:id="rId27"/>
            </p:custDataLst>
          </p:nvPr>
        </p:nvSpPr>
        <p:spPr>
          <a:xfrm>
            <a:off x="2643572" y="1683052"/>
            <a:ext cx="1152128" cy="496033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COLLAPS collaboration meeting</a:t>
            </a:r>
            <a:endParaRPr lang="en-US" sz="1100" dirty="0">
              <a:solidFill>
                <a:srgbClr val="29348C"/>
              </a:solidFill>
            </a:endParaRPr>
          </a:p>
        </p:txBody>
      </p:sp>
      <p:sp>
        <p:nvSpPr>
          <p:cNvPr id="62" name="milestoneshape"/>
          <p:cNvSpPr txBox="1"/>
          <p:nvPr>
            <p:custDataLst>
              <p:tags r:id="rId28"/>
            </p:custDataLst>
          </p:nvPr>
        </p:nvSpPr>
        <p:spPr>
          <a:xfrm>
            <a:off x="5769502" y="3580527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ASPIC  transfer</a:t>
            </a:r>
            <a:endParaRPr lang="en-US" sz="1100" dirty="0">
              <a:solidFill>
                <a:srgbClr val="29348C"/>
              </a:solidFill>
            </a:endParaRPr>
          </a:p>
        </p:txBody>
      </p:sp>
      <p:sp>
        <p:nvSpPr>
          <p:cNvPr id="63" name="milestoneshape"/>
          <p:cNvSpPr txBox="1"/>
          <p:nvPr>
            <p:custDataLst>
              <p:tags r:id="rId29"/>
            </p:custDataLst>
          </p:nvPr>
        </p:nvSpPr>
        <p:spPr>
          <a:xfrm>
            <a:off x="5391706" y="1044842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INTC committee</a:t>
            </a:r>
          </a:p>
        </p:txBody>
      </p:sp>
      <p:sp>
        <p:nvSpPr>
          <p:cNvPr id="64" name="milestoneshape"/>
          <p:cNvSpPr txBox="1"/>
          <p:nvPr>
            <p:custDataLst>
              <p:tags r:id="rId30"/>
            </p:custDataLst>
          </p:nvPr>
        </p:nvSpPr>
        <p:spPr>
          <a:xfrm>
            <a:off x="2870442" y="2139020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29.01.2013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65" name="milestoneshape"/>
          <p:cNvSpPr txBox="1"/>
          <p:nvPr>
            <p:custDataLst>
              <p:tags r:id="rId31"/>
            </p:custDataLst>
          </p:nvPr>
        </p:nvSpPr>
        <p:spPr>
          <a:xfrm>
            <a:off x="5999186" y="3758298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15.07.2013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66" name="milestoneshape"/>
          <p:cNvSpPr txBox="1"/>
          <p:nvPr>
            <p:custDataLst>
              <p:tags r:id="rId32"/>
            </p:custDataLst>
          </p:nvPr>
        </p:nvSpPr>
        <p:spPr>
          <a:xfrm>
            <a:off x="5602241" y="1222640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26.06.2013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67" name="milestoneshape"/>
          <p:cNvSpPr txBox="1"/>
          <p:nvPr>
            <p:custDataLst>
              <p:tags r:id="rId33"/>
            </p:custDataLst>
          </p:nvPr>
        </p:nvSpPr>
        <p:spPr>
          <a:xfrm>
            <a:off x="7784742" y="1034980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INTC committee</a:t>
            </a:r>
          </a:p>
        </p:txBody>
      </p:sp>
      <p:sp>
        <p:nvSpPr>
          <p:cNvPr id="68" name="milestoneshape"/>
          <p:cNvSpPr txBox="1"/>
          <p:nvPr>
            <p:custDataLst>
              <p:tags r:id="rId34"/>
            </p:custDataLst>
          </p:nvPr>
        </p:nvSpPr>
        <p:spPr>
          <a:xfrm>
            <a:off x="7995277" y="1212778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23.10.2013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69" name="milestoneshape"/>
          <p:cNvSpPr txBox="1"/>
          <p:nvPr>
            <p:custDataLst>
              <p:tags r:id="rId35"/>
            </p:custDataLst>
          </p:nvPr>
        </p:nvSpPr>
        <p:spPr>
          <a:xfrm>
            <a:off x="5381844" y="1366667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C00000"/>
                </a:solidFill>
              </a:rPr>
              <a:t>ENDORSED</a:t>
            </a:r>
          </a:p>
        </p:txBody>
      </p:sp>
      <p:sp>
        <p:nvSpPr>
          <p:cNvPr id="70" name="milestoneshape"/>
          <p:cNvSpPr txBox="1"/>
          <p:nvPr>
            <p:custDataLst>
              <p:tags r:id="rId36"/>
            </p:custDataLst>
          </p:nvPr>
        </p:nvSpPr>
        <p:spPr>
          <a:xfrm>
            <a:off x="5724128" y="1897108"/>
            <a:ext cx="1142266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ISCC committee</a:t>
            </a:r>
          </a:p>
        </p:txBody>
      </p:sp>
      <p:sp>
        <p:nvSpPr>
          <p:cNvPr id="71" name="milestoneshape"/>
          <p:cNvSpPr txBox="1"/>
          <p:nvPr>
            <p:custDataLst>
              <p:tags r:id="rId37"/>
            </p:custDataLst>
          </p:nvPr>
        </p:nvSpPr>
        <p:spPr>
          <a:xfrm>
            <a:off x="5934663" y="2074906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9.07.2013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72" name="milestoneshape"/>
          <p:cNvSpPr txBox="1"/>
          <p:nvPr>
            <p:custDataLst>
              <p:tags r:id="rId38"/>
            </p:custDataLst>
          </p:nvPr>
        </p:nvSpPr>
        <p:spPr>
          <a:xfrm>
            <a:off x="5714266" y="2218933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C00000"/>
                </a:solidFill>
              </a:rPr>
              <a:t>ON HOLD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5984542" y="1577500"/>
            <a:ext cx="198268" cy="335812"/>
          </a:xfrm>
          <a:prstGeom prst="straightConnector1">
            <a:avLst/>
          </a:prstGeom>
          <a:ln w="15875">
            <a:solidFill>
              <a:srgbClr val="29348C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milestoneshape"/>
          <p:cNvSpPr txBox="1"/>
          <p:nvPr>
            <p:custDataLst>
              <p:tags r:id="rId39"/>
            </p:custDataLst>
          </p:nvPr>
        </p:nvSpPr>
        <p:spPr>
          <a:xfrm>
            <a:off x="7740352" y="3992499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C00000"/>
                </a:solidFill>
              </a:rPr>
              <a:t>APPROVED</a:t>
            </a:r>
          </a:p>
        </p:txBody>
      </p:sp>
      <p:sp>
        <p:nvSpPr>
          <p:cNvPr id="75" name="milestoneshape"/>
          <p:cNvSpPr txBox="1"/>
          <p:nvPr>
            <p:custDataLst>
              <p:tags r:id="rId40"/>
            </p:custDataLst>
          </p:nvPr>
        </p:nvSpPr>
        <p:spPr>
          <a:xfrm>
            <a:off x="7767970" y="3652918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ISCC committee</a:t>
            </a:r>
          </a:p>
        </p:txBody>
      </p:sp>
      <p:sp>
        <p:nvSpPr>
          <p:cNvPr id="76" name="milestoneshape"/>
          <p:cNvSpPr txBox="1"/>
          <p:nvPr>
            <p:custDataLst>
              <p:tags r:id="rId41"/>
            </p:custDataLst>
          </p:nvPr>
        </p:nvSpPr>
        <p:spPr>
          <a:xfrm>
            <a:off x="7978505" y="3848472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22.10.2013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77" name="milestoneshape"/>
          <p:cNvSpPr txBox="1"/>
          <p:nvPr>
            <p:custDataLst>
              <p:tags r:id="rId42"/>
            </p:custDataLst>
          </p:nvPr>
        </p:nvSpPr>
        <p:spPr>
          <a:xfrm>
            <a:off x="6788460" y="1395020"/>
            <a:ext cx="1142266" cy="364010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dirty="0" smtClean="0">
                <a:solidFill>
                  <a:srgbClr val="29348C"/>
                </a:solidFill>
              </a:rPr>
              <a:t>Technical Review</a:t>
            </a:r>
          </a:p>
        </p:txBody>
      </p:sp>
      <p:sp>
        <p:nvSpPr>
          <p:cNvPr id="78" name="milestoneshape"/>
          <p:cNvSpPr txBox="1"/>
          <p:nvPr>
            <p:custDataLst>
              <p:tags r:id="rId43"/>
            </p:custDataLst>
          </p:nvPr>
        </p:nvSpPr>
        <p:spPr>
          <a:xfrm>
            <a:off x="7016751" y="1711654"/>
            <a:ext cx="697951" cy="2286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no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4.09.2013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79" name="milestoneshape"/>
          <p:cNvSpPr/>
          <p:nvPr/>
        </p:nvSpPr>
        <p:spPr>
          <a:xfrm>
            <a:off x="7233832" y="2573782"/>
            <a:ext cx="254000" cy="279400"/>
          </a:xfrm>
          <a:prstGeom prst="flowChartMerge">
            <a:avLst/>
          </a:prstGeom>
          <a:solidFill>
            <a:srgbClr val="7BBA21"/>
          </a:solidFill>
          <a:ln w="25400" cap="flat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milestoneshape"/>
          <p:cNvSpPr txBox="1"/>
          <p:nvPr>
            <p:custDataLst>
              <p:tags r:id="rId44"/>
            </p:custDataLst>
          </p:nvPr>
        </p:nvSpPr>
        <p:spPr>
          <a:xfrm>
            <a:off x="6786492" y="1876649"/>
            <a:ext cx="1152128" cy="228589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100" b="1" dirty="0" smtClean="0">
                <a:solidFill>
                  <a:srgbClr val="C00000"/>
                </a:solidFill>
              </a:rPr>
              <a:t>APPROVED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6410176" y="1577026"/>
            <a:ext cx="682104" cy="336286"/>
          </a:xfrm>
          <a:prstGeom prst="straightConnector1">
            <a:avLst/>
          </a:prstGeom>
          <a:ln w="15875">
            <a:solidFill>
              <a:srgbClr val="29348C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7433580" y="2105238"/>
            <a:ext cx="749677" cy="1539786"/>
          </a:xfrm>
          <a:prstGeom prst="straightConnector1">
            <a:avLst/>
          </a:prstGeom>
          <a:ln w="15875">
            <a:solidFill>
              <a:srgbClr val="29348C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intervalshape"/>
          <p:cNvSpPr/>
          <p:nvPr>
            <p:custDataLst>
              <p:tags r:id="rId45"/>
            </p:custDataLst>
          </p:nvPr>
        </p:nvSpPr>
        <p:spPr>
          <a:xfrm>
            <a:off x="3226407" y="5696760"/>
            <a:ext cx="2731501" cy="279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450" tIns="19050" rIns="44450" bIns="6350" rtlCol="0" anchor="ctr"/>
          <a:lstStyle/>
          <a:p>
            <a:pPr algn="ctr">
              <a:lnSpc>
                <a:spcPts val="1000"/>
              </a:lnSpc>
            </a:pPr>
            <a:r>
              <a:rPr lang="en-US" sz="1100" dirty="0" smtClean="0">
                <a:solidFill>
                  <a:srgbClr val="FFFFCC"/>
                </a:solidFill>
              </a:rPr>
              <a:t>Upgrade, collaboration, physics program </a:t>
            </a:r>
            <a:endParaRPr lang="en-US" sz="11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14300" r="2750" b="17450"/>
          <a:stretch/>
        </p:blipFill>
        <p:spPr>
          <a:xfrm>
            <a:off x="1002305" y="2066597"/>
            <a:ext cx="8102426" cy="44256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Project</a:t>
            </a:r>
            <a:endParaRPr lang="de-DE" sz="2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42416" y="1414366"/>
            <a:ext cx="79940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200" dirty="0" smtClean="0">
                <a:solidFill>
                  <a:srgbClr val="29348C"/>
                </a:solidFill>
                <a:latin typeface="+mn-lt"/>
              </a:rPr>
              <a:t>  Establish dedicated beam line for experiments using laser-induced nuclear orientation at ISOLDE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1200" b="0" u="none" strike="noStrike" kern="1200" cap="none" spc="0" normalizeH="0" baseline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Versatile and multidisciplinary experiments (solid state physics, biophysics, nuclear  physics etc..)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200" dirty="0">
                <a:solidFill>
                  <a:srgbClr val="29348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dirty="0" smtClean="0">
                <a:solidFill>
                  <a:srgbClr val="29348C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sz="1200" b="0" u="none" strike="noStrike" kern="1200" cap="none" spc="0" normalizeH="0" baseline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ASPIC + </a:t>
            </a:r>
            <a:r>
              <a:rPr lang="el-GR" sz="1200" dirty="0" smtClean="0">
                <a:solidFill>
                  <a:srgbClr val="29348C"/>
                </a:solidFill>
                <a:latin typeface="+mn-lt"/>
              </a:rPr>
              <a:t>β</a:t>
            </a:r>
            <a:r>
              <a:rPr lang="en-US" sz="1200" dirty="0" smtClean="0">
                <a:solidFill>
                  <a:srgbClr val="29348C"/>
                </a:solidFill>
                <a:latin typeface="+mn-lt"/>
              </a:rPr>
              <a:t>-NMR  setups</a:t>
            </a:r>
            <a:endParaRPr kumimoji="0" lang="en-US" sz="1200" b="0" u="none" strike="noStrike" kern="1200" cap="none" spc="0" normalizeH="0" baseline="0" noProof="0" dirty="0" smtClean="0">
              <a:ln>
                <a:noFill/>
              </a:ln>
              <a:solidFill>
                <a:srgbClr val="29348C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1169165"/>
            <a:ext cx="1944216" cy="288032"/>
          </a:xfrm>
          <a:prstGeom prst="roundRect">
            <a:avLst/>
          </a:prstGeom>
          <a:solidFill>
            <a:srgbClr val="29348C"/>
          </a:solidFill>
          <a:ln>
            <a:noFill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21888" y="1161165"/>
            <a:ext cx="182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Goal of the project:</a:t>
            </a:r>
          </a:p>
        </p:txBody>
      </p:sp>
    </p:spTree>
    <p:extLst>
      <p:ext uri="{BB962C8B-B14F-4D97-AF65-F5344CB8AC3E}">
        <p14:creationId xmlns:p14="http://schemas.microsoft.com/office/powerpoint/2010/main" val="40677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0" t="43715" r="27209" b="31037"/>
          <a:stretch/>
        </p:blipFill>
        <p:spPr>
          <a:xfrm>
            <a:off x="1979712" y="4278208"/>
            <a:ext cx="7045450" cy="2103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UHV </a:t>
            </a:r>
            <a:r>
              <a:rPr lang="en-GB" sz="2800" dirty="0" err="1"/>
              <a:t>B</a:t>
            </a:r>
            <a:r>
              <a:rPr lang="en-GB" sz="2800" dirty="0" err="1" smtClean="0"/>
              <a:t>eamline</a:t>
            </a:r>
            <a:endParaRPr lang="de-DE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1988367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M. </a:t>
            </a:r>
            <a:r>
              <a:rPr lang="en-GB" sz="1100" dirty="0" err="1" smtClean="0">
                <a:solidFill>
                  <a:schemeClr val="bg1"/>
                </a:solidFill>
              </a:rPr>
              <a:t>Stachura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5" b="10566"/>
          <a:stretch/>
        </p:blipFill>
        <p:spPr>
          <a:xfrm>
            <a:off x="127535" y="2321985"/>
            <a:ext cx="698400" cy="788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492" y="3052753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Gottberg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3" name="Picture 12" descr="309128_431832373522911_1122527414_n.jpg"/>
          <p:cNvPicPr>
            <a:picLocks/>
          </p:cNvPicPr>
          <p:nvPr/>
        </p:nvPicPr>
        <p:blipFill>
          <a:blip r:embed="rId4" cstate="print"/>
          <a:srcRect l="26667" t="11000" r="17778" b="55000"/>
          <a:stretch>
            <a:fillRect/>
          </a:stretch>
        </p:blipFill>
        <p:spPr>
          <a:xfrm>
            <a:off x="113573" y="3385354"/>
            <a:ext cx="698400" cy="78840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Ronald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955" y="4459018"/>
            <a:ext cx="698400" cy="78840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" y="5512531"/>
            <a:ext cx="698400" cy="788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96" y="4131150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M. Bissell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96" y="5201832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R. Garcia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6264310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M. Pearson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02"/>
          <a:stretch/>
        </p:blipFill>
        <p:spPr>
          <a:xfrm>
            <a:off x="141876" y="1198411"/>
            <a:ext cx="694944" cy="84040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4" b="29671"/>
          <a:stretch/>
        </p:blipFill>
        <p:spPr>
          <a:xfrm>
            <a:off x="1045184" y="967150"/>
            <a:ext cx="7864219" cy="310597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076755" y="126876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29348C"/>
                </a:solidFill>
              </a:rPr>
              <a:t>β</a:t>
            </a:r>
            <a:r>
              <a:rPr lang="en-GB" sz="1600" dirty="0" smtClean="0">
                <a:solidFill>
                  <a:srgbClr val="29348C"/>
                </a:solidFill>
              </a:rPr>
              <a:t>-NMR end-station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92579" y="391947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29348C"/>
                </a:solidFill>
              </a:rPr>
              <a:t>ASPIC end-station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60931" y="3689324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29348C"/>
                </a:solidFill>
              </a:rPr>
              <a:t>p</a:t>
            </a:r>
            <a:r>
              <a:rPr lang="en-GB" sz="1600" dirty="0" smtClean="0">
                <a:solidFill>
                  <a:srgbClr val="29348C"/>
                </a:solidFill>
              </a:rPr>
              <a:t>olarizer from COLLAPS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37195" y="183124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29348C"/>
                </a:solidFill>
              </a:rPr>
              <a:t>5° deflector</a:t>
            </a:r>
            <a:endParaRPr lang="en-GB" sz="1600" dirty="0">
              <a:solidFill>
                <a:srgbClr val="29348C"/>
              </a:solidFill>
            </a:endParaRPr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 flipH="1">
            <a:off x="7397235" y="2169800"/>
            <a:ext cx="360040" cy="741566"/>
          </a:xfrm>
          <a:prstGeom prst="straightConnector1">
            <a:avLst/>
          </a:prstGeom>
          <a:ln w="15875">
            <a:solidFill>
              <a:srgbClr val="29348C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788024" y="5811145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</a:t>
            </a:r>
            <a:r>
              <a:rPr lang="en-GB" sz="1600" dirty="0" smtClean="0">
                <a:solidFill>
                  <a:schemeClr val="bg1"/>
                </a:solidFill>
              </a:rPr>
              <a:t>pacer for the polarizer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Right Brace 30"/>
          <p:cNvSpPr/>
          <p:nvPr/>
        </p:nvSpPr>
        <p:spPr>
          <a:xfrm rot="5400000">
            <a:off x="5762054" y="4515837"/>
            <a:ext cx="716236" cy="2088232"/>
          </a:xfrm>
          <a:prstGeom prst="rightBrace">
            <a:avLst>
              <a:gd name="adj1" fmla="val 56936"/>
              <a:gd name="adj2" fmla="val 50794"/>
            </a:avLst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 rot="5400000">
            <a:off x="5669043" y="2276872"/>
            <a:ext cx="360040" cy="2376264"/>
          </a:xfrm>
          <a:prstGeom prst="rightBrace">
            <a:avLst>
              <a:gd name="adj1" fmla="val 56936"/>
              <a:gd name="adj2" fmla="val 50794"/>
            </a:avLst>
          </a:prstGeom>
          <a:ln w="15875">
            <a:solidFill>
              <a:srgbClr val="2934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397235" y="2169800"/>
            <a:ext cx="360040" cy="2777169"/>
          </a:xfrm>
          <a:prstGeom prst="straightConnector1">
            <a:avLst/>
          </a:prstGeom>
          <a:ln w="15875">
            <a:solidFill>
              <a:srgbClr val="29348C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93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</a:t>
            </a:r>
            <a:r>
              <a:rPr lang="en-GB" sz="2800" dirty="0" err="1" smtClean="0"/>
              <a:t>Beamline</a:t>
            </a:r>
            <a:r>
              <a:rPr lang="en-GB" sz="2800" dirty="0" smtClean="0"/>
              <a:t> (March 2014)</a:t>
            </a:r>
            <a:endParaRPr lang="de-DE" sz="2800" dirty="0"/>
          </a:p>
        </p:txBody>
      </p:sp>
      <p:pic>
        <p:nvPicPr>
          <p:cNvPr id="6" name="Content Placeholder 5" descr="From EOS 038.jp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83600" y="1087200"/>
            <a:ext cx="7858800" cy="5241600"/>
          </a:xfrm>
          <a:prstGeom prst="rect">
            <a:avLst/>
          </a:prstGeom>
          <a:effectLst/>
        </p:spPr>
      </p:pic>
      <p:pic>
        <p:nvPicPr>
          <p:cNvPr id="7" name="Picture 6" descr="foto_jgcorre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7535" y="2277667"/>
            <a:ext cx="696659" cy="78867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5" b="10566"/>
          <a:stretch/>
        </p:blipFill>
        <p:spPr>
          <a:xfrm>
            <a:off x="127535" y="1191641"/>
            <a:ext cx="698400" cy="7884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5" t="2088" r="33842" b="58654"/>
          <a:stretch/>
        </p:blipFill>
        <p:spPr>
          <a:xfrm>
            <a:off x="127535" y="3369599"/>
            <a:ext cx="698400" cy="78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492" y="1925218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Gottberg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10" y="3027181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G. </a:t>
            </a:r>
            <a:r>
              <a:rPr lang="en-GB" sz="1100" dirty="0" err="1" smtClean="0">
                <a:solidFill>
                  <a:schemeClr val="bg1"/>
                </a:solidFill>
              </a:rPr>
              <a:t>Correia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" y="410304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Fenta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96" y="6263734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L. Pallada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518157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Costa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0"/>
          <a:stretch/>
        </p:blipFill>
        <p:spPr>
          <a:xfrm>
            <a:off x="110417" y="5476236"/>
            <a:ext cx="724346" cy="8142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t="12038" r="18694" b="32855"/>
          <a:stretch/>
        </p:blipFill>
        <p:spPr>
          <a:xfrm>
            <a:off x="143753" y="4418432"/>
            <a:ext cx="666570" cy="83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</a:t>
            </a:r>
            <a:r>
              <a:rPr lang="en-GB" sz="2800" dirty="0" err="1"/>
              <a:t>B</a:t>
            </a:r>
            <a:r>
              <a:rPr lang="en-GB" sz="2800" dirty="0" err="1" smtClean="0"/>
              <a:t>eamline</a:t>
            </a:r>
            <a:r>
              <a:rPr lang="en-GB" sz="2800" dirty="0" smtClean="0"/>
              <a:t> </a:t>
            </a:r>
            <a:endParaRPr lang="de-DE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182" y="1088596"/>
            <a:ext cx="7860266" cy="5240177"/>
          </a:xfrm>
          <a:prstGeom prst="rect">
            <a:avLst/>
          </a:prstGeom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138326" y="6428358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foto_jgcorre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7535" y="2277667"/>
            <a:ext cx="696659" cy="78867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5" b="10566"/>
          <a:stretch/>
        </p:blipFill>
        <p:spPr>
          <a:xfrm>
            <a:off x="127535" y="1191641"/>
            <a:ext cx="698400" cy="7884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5" t="2088" r="33842" b="58654"/>
          <a:stretch/>
        </p:blipFill>
        <p:spPr>
          <a:xfrm>
            <a:off x="127535" y="3369599"/>
            <a:ext cx="698400" cy="788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492" y="1925218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Gottberg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" y="3027181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G. </a:t>
            </a:r>
            <a:r>
              <a:rPr lang="en-GB" sz="1100" dirty="0" err="1" smtClean="0">
                <a:solidFill>
                  <a:schemeClr val="bg1"/>
                </a:solidFill>
              </a:rPr>
              <a:t>Correia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10" y="410304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Fenta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96" y="518157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Costa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6263734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L. Pallada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0"/>
          <a:stretch/>
        </p:blipFill>
        <p:spPr>
          <a:xfrm>
            <a:off x="110417" y="5476236"/>
            <a:ext cx="724346" cy="8142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t="12038" r="18694" b="32855"/>
          <a:stretch/>
        </p:blipFill>
        <p:spPr>
          <a:xfrm>
            <a:off x="143753" y="4418432"/>
            <a:ext cx="666570" cy="83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5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08376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</a:t>
            </a:r>
            <a:r>
              <a:rPr lang="en-GB" sz="2800" dirty="0" err="1" smtClean="0"/>
              <a:t>Beamline</a:t>
            </a:r>
            <a:r>
              <a:rPr lang="en-GB" sz="2800" dirty="0" smtClean="0"/>
              <a:t> (November 2014)</a:t>
            </a:r>
            <a:endParaRPr lang="de-DE" sz="2800" dirty="0"/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138326" y="6428358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Picture 11" descr="foto_jgcorre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535" y="2277667"/>
            <a:ext cx="696659" cy="78867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5" b="10566"/>
          <a:stretch/>
        </p:blipFill>
        <p:spPr>
          <a:xfrm>
            <a:off x="127535" y="1191641"/>
            <a:ext cx="698400" cy="78840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5" t="2088" r="33842" b="58654"/>
          <a:stretch/>
        </p:blipFill>
        <p:spPr>
          <a:xfrm>
            <a:off x="127535" y="3369599"/>
            <a:ext cx="698400" cy="788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492" y="1925218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Gottberg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10" y="3027181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G. </a:t>
            </a:r>
            <a:r>
              <a:rPr lang="en-GB" sz="1100" dirty="0" err="1" smtClean="0">
                <a:solidFill>
                  <a:schemeClr val="bg1"/>
                </a:solidFill>
              </a:rPr>
              <a:t>Correia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10" y="410304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</a:t>
            </a:r>
            <a:r>
              <a:rPr lang="en-GB" sz="1100" dirty="0" err="1" smtClean="0">
                <a:solidFill>
                  <a:schemeClr val="bg1"/>
                </a:solidFill>
              </a:rPr>
              <a:t>Fenta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96" y="5181575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A. Costa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47" y="1165128"/>
            <a:ext cx="7701441" cy="51206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496" y="6263734"/>
            <a:ext cx="883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L. Pallada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0"/>
          <a:stretch/>
        </p:blipFill>
        <p:spPr>
          <a:xfrm>
            <a:off x="110417" y="5476236"/>
            <a:ext cx="724346" cy="8142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t="12038" r="18694" b="32855"/>
          <a:stretch/>
        </p:blipFill>
        <p:spPr>
          <a:xfrm>
            <a:off x="143753" y="4418432"/>
            <a:ext cx="666570" cy="83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786" y="5440857"/>
            <a:ext cx="754380" cy="10058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11561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Collaboration</a:t>
            </a:r>
            <a:endParaRPr lang="de-DE" sz="2800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6" y="2551966"/>
            <a:ext cx="878400" cy="10836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6" y="1373645"/>
            <a:ext cx="878400" cy="108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" t="5435" r="6884" b="6377"/>
          <a:stretch/>
        </p:blipFill>
        <p:spPr>
          <a:xfrm>
            <a:off x="1083277" y="3748306"/>
            <a:ext cx="878889" cy="10830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4966" y="998306"/>
            <a:ext cx="225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Steering committee: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4770" y="18742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Manfred </a:t>
            </a:r>
            <a:r>
              <a:rPr lang="en-GB" sz="1200" b="1" dirty="0" err="1" smtClean="0">
                <a:solidFill>
                  <a:srgbClr val="29348C"/>
                </a:solidFill>
              </a:rPr>
              <a:t>Deicher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Saarland </a:t>
            </a:r>
            <a:r>
              <a:rPr lang="en-GB" sz="1200" dirty="0" err="1" smtClean="0">
                <a:solidFill>
                  <a:srgbClr val="29348C"/>
                </a:solidFill>
              </a:rPr>
              <a:t>Saarbrücken</a:t>
            </a:r>
            <a:r>
              <a:rPr lang="en-GB" sz="1200" dirty="0" smtClean="0">
                <a:solidFill>
                  <a:srgbClr val="29348C"/>
                </a:solidFill>
              </a:rPr>
              <a:t>, DE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308439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29348C"/>
                </a:solidFill>
              </a:rPr>
              <a:t>Gerda</a:t>
            </a:r>
            <a:r>
              <a:rPr lang="en-GB" sz="1200" b="1" dirty="0" smtClean="0">
                <a:solidFill>
                  <a:srgbClr val="29348C"/>
                </a:solidFill>
              </a:rPr>
              <a:t> </a:t>
            </a:r>
            <a:r>
              <a:rPr lang="en-GB" sz="1200" b="1" dirty="0" err="1" smtClean="0">
                <a:solidFill>
                  <a:srgbClr val="29348C"/>
                </a:solidFill>
              </a:rPr>
              <a:t>Neyens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IKS, Leuven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Leuven, BE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425410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Lars </a:t>
            </a:r>
            <a:r>
              <a:rPr lang="en-GB" sz="1200" b="1" dirty="0" err="1" smtClean="0">
                <a:solidFill>
                  <a:srgbClr val="29348C"/>
                </a:solidFill>
              </a:rPr>
              <a:t>Hemmingsen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Copenhagen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Copenhagen, DK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99830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Members of the collaboration: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1493484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29348C"/>
                </a:solidFill>
              </a:rPr>
              <a:t>Vitor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Amaral</a:t>
            </a:r>
            <a:r>
              <a:rPr lang="en-GB" sz="1200" dirty="0" smtClean="0">
                <a:solidFill>
                  <a:srgbClr val="29348C"/>
                </a:solidFill>
              </a:rPr>
              <a:t>, University of </a:t>
            </a:r>
            <a:r>
              <a:rPr lang="en-GB" sz="1200" dirty="0" err="1" smtClean="0">
                <a:solidFill>
                  <a:srgbClr val="29348C"/>
                </a:solidFill>
              </a:rPr>
              <a:t>Aveiro</a:t>
            </a:r>
            <a:r>
              <a:rPr lang="en-GB" sz="1200" dirty="0" smtClean="0">
                <a:solidFill>
                  <a:srgbClr val="29348C"/>
                </a:solidFill>
              </a:rPr>
              <a:t>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Mark L. Bissell, IKS Leuven, BE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Joao </a:t>
            </a:r>
            <a:r>
              <a:rPr lang="en-GB" sz="1200" dirty="0" err="1" smtClean="0">
                <a:solidFill>
                  <a:srgbClr val="29348C"/>
                </a:solidFill>
              </a:rPr>
              <a:t>Guilherme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Correia</a:t>
            </a:r>
            <a:r>
              <a:rPr lang="en-GB" sz="1200" dirty="0" smtClean="0">
                <a:solidFill>
                  <a:srgbClr val="29348C"/>
                </a:solidFill>
              </a:rPr>
              <a:t>, University of Lisbon,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Martin </a:t>
            </a:r>
            <a:r>
              <a:rPr lang="en-GB" sz="1200" dirty="0" err="1" smtClean="0">
                <a:solidFill>
                  <a:srgbClr val="29348C"/>
                </a:solidFill>
              </a:rPr>
              <a:t>Dehn</a:t>
            </a:r>
            <a:r>
              <a:rPr lang="en-GB" sz="1200" dirty="0" smtClean="0">
                <a:solidFill>
                  <a:srgbClr val="29348C"/>
                </a:solidFill>
              </a:rPr>
              <a:t>, University of Munich, DE 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Abel </a:t>
            </a:r>
            <a:r>
              <a:rPr lang="en-GB" sz="1200" dirty="0" err="1" smtClean="0">
                <a:solidFill>
                  <a:srgbClr val="29348C"/>
                </a:solidFill>
              </a:rPr>
              <a:t>Fenta</a:t>
            </a:r>
            <a:r>
              <a:rPr lang="en-GB" sz="1200" dirty="0" smtClean="0">
                <a:solidFill>
                  <a:srgbClr val="29348C"/>
                </a:solidFill>
              </a:rPr>
              <a:t>, University of </a:t>
            </a:r>
            <a:r>
              <a:rPr lang="en-GB" sz="1200" dirty="0" err="1" smtClean="0">
                <a:solidFill>
                  <a:srgbClr val="29348C"/>
                </a:solidFill>
              </a:rPr>
              <a:t>Aveiro</a:t>
            </a:r>
            <a:r>
              <a:rPr lang="en-GB" sz="1200" dirty="0" smtClean="0">
                <a:solidFill>
                  <a:srgbClr val="29348C"/>
                </a:solidFill>
              </a:rPr>
              <a:t>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Attila </a:t>
            </a:r>
            <a:r>
              <a:rPr lang="en-GB" sz="1200" dirty="0" err="1" smtClean="0">
                <a:solidFill>
                  <a:srgbClr val="29348C"/>
                </a:solidFill>
              </a:rPr>
              <a:t>Jancso</a:t>
            </a:r>
            <a:r>
              <a:rPr lang="en-GB" sz="1200" dirty="0" smtClean="0">
                <a:solidFill>
                  <a:srgbClr val="29348C"/>
                </a:solidFill>
              </a:rPr>
              <a:t>, University of Szeged, HU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Karl Johnston, University of Saarland, DE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Robert </a:t>
            </a:r>
            <a:r>
              <a:rPr lang="en-GB" sz="1200" dirty="0" err="1" smtClean="0">
                <a:solidFill>
                  <a:srgbClr val="29348C"/>
                </a:solidFill>
              </a:rPr>
              <a:t>Kiefl</a:t>
            </a:r>
            <a:r>
              <a:rPr lang="en-GB" sz="1200" dirty="0" smtClean="0">
                <a:solidFill>
                  <a:srgbClr val="29348C"/>
                </a:solidFill>
              </a:rPr>
              <a:t>, University of British Columbia, CA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Magdalena </a:t>
            </a:r>
            <a:r>
              <a:rPr lang="en-GB" sz="1200" dirty="0" err="1" smtClean="0">
                <a:solidFill>
                  <a:srgbClr val="29348C"/>
                </a:solidFill>
              </a:rPr>
              <a:t>Kowlaska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Andrew MacFarlane, University of British Columbia, CA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Stavroula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Pallada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Matt Pearson, TRIUMF, CA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Lino Pereira, IKS Leuven, BE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Zaher</a:t>
            </a:r>
            <a:r>
              <a:rPr lang="en-GB" sz="1200" dirty="0" smtClean="0">
                <a:solidFill>
                  <a:srgbClr val="29348C"/>
                </a:solidFill>
              </a:rPr>
              <a:t> Salman, PSI,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Monika </a:t>
            </a:r>
            <a:r>
              <a:rPr lang="en-GB" sz="1200" dirty="0" err="1" smtClean="0">
                <a:solidFill>
                  <a:srgbClr val="29348C"/>
                </a:solidFill>
              </a:rPr>
              <a:t>Stachura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Natal </a:t>
            </a:r>
            <a:r>
              <a:rPr lang="en-GB" sz="1200" dirty="0" err="1" smtClean="0">
                <a:solidFill>
                  <a:srgbClr val="29348C"/>
                </a:solidFill>
              </a:rPr>
              <a:t>Severijns</a:t>
            </a:r>
            <a:r>
              <a:rPr lang="en-GB" sz="1200" dirty="0" smtClean="0">
                <a:solidFill>
                  <a:srgbClr val="29348C"/>
                </a:solidFill>
              </a:rPr>
              <a:t>, IKS Leuven, BE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Peter W. </a:t>
            </a:r>
            <a:r>
              <a:rPr lang="en-GB" sz="1200" dirty="0" err="1" smtClean="0">
                <a:solidFill>
                  <a:srgbClr val="29348C"/>
                </a:solidFill>
              </a:rPr>
              <a:t>Thulstrup</a:t>
            </a:r>
            <a:r>
              <a:rPr lang="en-GB" sz="1200" dirty="0" smtClean="0">
                <a:solidFill>
                  <a:srgbClr val="29348C"/>
                </a:solidFill>
              </a:rPr>
              <a:t>, University of Copenhagen, DK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Dalibor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Zakoucky</a:t>
            </a:r>
            <a:r>
              <a:rPr lang="en-GB" sz="1200" dirty="0" smtClean="0">
                <a:solidFill>
                  <a:srgbClr val="29348C"/>
                </a:solidFill>
              </a:rPr>
              <a:t>, ASCR, CZ</a:t>
            </a:r>
            <a:endParaRPr lang="en-US" sz="1200" dirty="0">
              <a:solidFill>
                <a:srgbClr val="29348C"/>
              </a:solidFill>
            </a:endParaRPr>
          </a:p>
        </p:txBody>
      </p:sp>
      <p:pic>
        <p:nvPicPr>
          <p:cNvPr id="17" name="Picture 16" descr="KJ_better_picture.JPG"/>
          <p:cNvPicPr>
            <a:picLocks/>
          </p:cNvPicPr>
          <p:nvPr/>
        </p:nvPicPr>
        <p:blipFill>
          <a:blip r:embed="rId6" cstate="print"/>
          <a:srcRect l="29583" r="17083" b="6563"/>
          <a:stretch>
            <a:fillRect/>
          </a:stretch>
        </p:blipFill>
        <p:spPr>
          <a:xfrm>
            <a:off x="4700091" y="5355638"/>
            <a:ext cx="878400" cy="1083600"/>
          </a:xfrm>
          <a:prstGeom prst="rect">
            <a:avLst/>
          </a:prstGeom>
          <a:effectLst/>
        </p:spPr>
      </p:pic>
      <p:sp>
        <p:nvSpPr>
          <p:cNvPr id="19" name="TextBox 18"/>
          <p:cNvSpPr txBox="1"/>
          <p:nvPr/>
        </p:nvSpPr>
        <p:spPr>
          <a:xfrm>
            <a:off x="944966" y="5078492"/>
            <a:ext cx="45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VITO Coordinators and Spokespersons: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0112" y="585474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Karl Johnston (co-spokesperson)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Saarland </a:t>
            </a:r>
            <a:r>
              <a:rPr lang="en-GB" sz="1200" dirty="0" err="1" smtClean="0">
                <a:solidFill>
                  <a:srgbClr val="29348C"/>
                </a:solidFill>
              </a:rPr>
              <a:t>Saarbrücken</a:t>
            </a:r>
            <a:r>
              <a:rPr lang="en-GB" sz="1200" dirty="0" smtClean="0">
                <a:solidFill>
                  <a:srgbClr val="29348C"/>
                </a:solidFill>
              </a:rPr>
              <a:t>, DE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79712" y="585550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Monika </a:t>
            </a:r>
            <a:r>
              <a:rPr lang="en-GB" sz="1200" b="1" dirty="0" err="1" smtClean="0">
                <a:solidFill>
                  <a:srgbClr val="29348C"/>
                </a:solidFill>
              </a:rPr>
              <a:t>Stachura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ISOLDE-CERN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Geneva, CH</a:t>
            </a:r>
            <a:endParaRPr lang="en-US" sz="1200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786" y="5440857"/>
            <a:ext cx="754380" cy="10058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115616" y="359321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VITO Collaboration</a:t>
            </a:r>
            <a:endParaRPr lang="de-DE" sz="2800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6" y="2551966"/>
            <a:ext cx="878400" cy="10836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6" y="1373645"/>
            <a:ext cx="878400" cy="108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" t="5435" r="6884" b="6377"/>
          <a:stretch/>
        </p:blipFill>
        <p:spPr>
          <a:xfrm>
            <a:off x="1083277" y="3748306"/>
            <a:ext cx="878889" cy="10830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4966" y="998306"/>
            <a:ext cx="225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Steering committee: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4770" y="18742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Manfred </a:t>
            </a:r>
            <a:r>
              <a:rPr lang="en-GB" sz="1200" b="1" dirty="0" err="1" smtClean="0">
                <a:solidFill>
                  <a:srgbClr val="29348C"/>
                </a:solidFill>
              </a:rPr>
              <a:t>Deicher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Saarland </a:t>
            </a:r>
            <a:r>
              <a:rPr lang="en-GB" sz="1200" dirty="0" err="1" smtClean="0">
                <a:solidFill>
                  <a:srgbClr val="29348C"/>
                </a:solidFill>
              </a:rPr>
              <a:t>Saarbrücken</a:t>
            </a:r>
            <a:r>
              <a:rPr lang="en-GB" sz="1200" dirty="0" smtClean="0">
                <a:solidFill>
                  <a:srgbClr val="29348C"/>
                </a:solidFill>
              </a:rPr>
              <a:t>, DE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308439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29348C"/>
                </a:solidFill>
              </a:rPr>
              <a:t>Gerda</a:t>
            </a:r>
            <a:r>
              <a:rPr lang="en-GB" sz="1200" b="1" dirty="0" smtClean="0">
                <a:solidFill>
                  <a:srgbClr val="29348C"/>
                </a:solidFill>
              </a:rPr>
              <a:t> </a:t>
            </a:r>
            <a:r>
              <a:rPr lang="en-GB" sz="1200" b="1" dirty="0" err="1" smtClean="0">
                <a:solidFill>
                  <a:srgbClr val="29348C"/>
                </a:solidFill>
              </a:rPr>
              <a:t>Neyens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IKS, Leuven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Leuven, BE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425410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Lars </a:t>
            </a:r>
            <a:r>
              <a:rPr lang="en-GB" sz="1200" b="1" dirty="0" err="1" smtClean="0">
                <a:solidFill>
                  <a:srgbClr val="29348C"/>
                </a:solidFill>
              </a:rPr>
              <a:t>Hemmingsen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Copenhagen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Copenhagen, DK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99830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Members of the collaboration: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1493484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29348C"/>
                </a:solidFill>
              </a:rPr>
              <a:t>Vitor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Amaral</a:t>
            </a:r>
            <a:r>
              <a:rPr lang="en-GB" sz="1200" dirty="0" smtClean="0">
                <a:solidFill>
                  <a:srgbClr val="29348C"/>
                </a:solidFill>
              </a:rPr>
              <a:t>, University of </a:t>
            </a:r>
            <a:r>
              <a:rPr lang="en-GB" sz="1200" dirty="0" err="1" smtClean="0">
                <a:solidFill>
                  <a:srgbClr val="29348C"/>
                </a:solidFill>
              </a:rPr>
              <a:t>Aveiro</a:t>
            </a:r>
            <a:r>
              <a:rPr lang="en-GB" sz="1200" dirty="0" smtClean="0">
                <a:solidFill>
                  <a:srgbClr val="29348C"/>
                </a:solidFill>
              </a:rPr>
              <a:t>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Mark L. Bissell, IKS Leuven, BE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Joao </a:t>
            </a:r>
            <a:r>
              <a:rPr lang="en-GB" sz="1200" dirty="0" err="1" smtClean="0">
                <a:solidFill>
                  <a:srgbClr val="29348C"/>
                </a:solidFill>
              </a:rPr>
              <a:t>Guilherme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Correia</a:t>
            </a:r>
            <a:r>
              <a:rPr lang="en-GB" sz="1200" dirty="0" smtClean="0">
                <a:solidFill>
                  <a:srgbClr val="29348C"/>
                </a:solidFill>
              </a:rPr>
              <a:t>, University of Lisbon,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Martin </a:t>
            </a:r>
            <a:r>
              <a:rPr lang="en-GB" sz="1200" dirty="0" err="1" smtClean="0">
                <a:solidFill>
                  <a:srgbClr val="29348C"/>
                </a:solidFill>
              </a:rPr>
              <a:t>Dehn</a:t>
            </a:r>
            <a:r>
              <a:rPr lang="en-GB" sz="1200" dirty="0" smtClean="0">
                <a:solidFill>
                  <a:srgbClr val="29348C"/>
                </a:solidFill>
              </a:rPr>
              <a:t>, University of Munich, DE 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Abel </a:t>
            </a:r>
            <a:r>
              <a:rPr lang="en-GB" sz="1200" dirty="0" err="1" smtClean="0">
                <a:solidFill>
                  <a:srgbClr val="29348C"/>
                </a:solidFill>
              </a:rPr>
              <a:t>Fenta</a:t>
            </a:r>
            <a:r>
              <a:rPr lang="en-GB" sz="1200" dirty="0" smtClean="0">
                <a:solidFill>
                  <a:srgbClr val="29348C"/>
                </a:solidFill>
              </a:rPr>
              <a:t>, University of </a:t>
            </a:r>
            <a:r>
              <a:rPr lang="en-GB" sz="1200" dirty="0" err="1" smtClean="0">
                <a:solidFill>
                  <a:srgbClr val="29348C"/>
                </a:solidFill>
              </a:rPr>
              <a:t>Aveiro</a:t>
            </a:r>
            <a:r>
              <a:rPr lang="en-GB" sz="1200" dirty="0" smtClean="0">
                <a:solidFill>
                  <a:srgbClr val="29348C"/>
                </a:solidFill>
              </a:rPr>
              <a:t>, PT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Attila </a:t>
            </a:r>
            <a:r>
              <a:rPr lang="en-GB" sz="1200" dirty="0" err="1" smtClean="0">
                <a:solidFill>
                  <a:srgbClr val="29348C"/>
                </a:solidFill>
              </a:rPr>
              <a:t>Jancso</a:t>
            </a:r>
            <a:r>
              <a:rPr lang="en-GB" sz="1200" dirty="0" smtClean="0">
                <a:solidFill>
                  <a:srgbClr val="29348C"/>
                </a:solidFill>
              </a:rPr>
              <a:t>, University of Szeged, HU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Karl Johnston, University of Saarland, DE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Robert </a:t>
            </a:r>
            <a:r>
              <a:rPr lang="en-GB" sz="1200" dirty="0" err="1" smtClean="0">
                <a:solidFill>
                  <a:srgbClr val="29348C"/>
                </a:solidFill>
              </a:rPr>
              <a:t>Kiefl</a:t>
            </a:r>
            <a:r>
              <a:rPr lang="en-GB" sz="1200" dirty="0" smtClean="0">
                <a:solidFill>
                  <a:srgbClr val="29348C"/>
                </a:solidFill>
              </a:rPr>
              <a:t>, University of British Columbia, CA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Magdalena </a:t>
            </a:r>
            <a:r>
              <a:rPr lang="en-GB" sz="1200" dirty="0" err="1" smtClean="0">
                <a:solidFill>
                  <a:srgbClr val="29348C"/>
                </a:solidFill>
              </a:rPr>
              <a:t>Kowlaska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Andrew MacFarlane, University of British Columbia, CA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Stavroula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Pallada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Matt Pearson, TRIUMF, CA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Lino Pereira, IKS Leuven, BE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Zaher</a:t>
            </a:r>
            <a:r>
              <a:rPr lang="en-GB" sz="1200" dirty="0" smtClean="0">
                <a:solidFill>
                  <a:srgbClr val="29348C"/>
                </a:solidFill>
              </a:rPr>
              <a:t> Salman, PSI,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Monika </a:t>
            </a:r>
            <a:r>
              <a:rPr lang="en-GB" sz="1200" dirty="0" err="1" smtClean="0">
                <a:solidFill>
                  <a:srgbClr val="29348C"/>
                </a:solidFill>
              </a:rPr>
              <a:t>Stachura</a:t>
            </a:r>
            <a:r>
              <a:rPr lang="en-GB" sz="1200" dirty="0" smtClean="0">
                <a:solidFill>
                  <a:srgbClr val="29348C"/>
                </a:solidFill>
              </a:rPr>
              <a:t>, ISOLDE-CERN, CH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Natal </a:t>
            </a:r>
            <a:r>
              <a:rPr lang="en-GB" sz="1200" dirty="0" err="1" smtClean="0">
                <a:solidFill>
                  <a:srgbClr val="29348C"/>
                </a:solidFill>
              </a:rPr>
              <a:t>Severijns</a:t>
            </a:r>
            <a:r>
              <a:rPr lang="en-GB" sz="1200" dirty="0" smtClean="0">
                <a:solidFill>
                  <a:srgbClr val="29348C"/>
                </a:solidFill>
              </a:rPr>
              <a:t>, IKS Leuven, BE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Peter W. </a:t>
            </a:r>
            <a:r>
              <a:rPr lang="en-GB" sz="1200" dirty="0" err="1" smtClean="0">
                <a:solidFill>
                  <a:srgbClr val="29348C"/>
                </a:solidFill>
              </a:rPr>
              <a:t>Thulstrup</a:t>
            </a:r>
            <a:r>
              <a:rPr lang="en-GB" sz="1200" dirty="0" smtClean="0">
                <a:solidFill>
                  <a:srgbClr val="29348C"/>
                </a:solidFill>
              </a:rPr>
              <a:t>, University of Copenhagen, DK</a:t>
            </a:r>
          </a:p>
          <a:p>
            <a:r>
              <a:rPr lang="en-GB" sz="1200" dirty="0" err="1" smtClean="0">
                <a:solidFill>
                  <a:srgbClr val="29348C"/>
                </a:solidFill>
              </a:rPr>
              <a:t>Dalibor</a:t>
            </a:r>
            <a:r>
              <a:rPr lang="en-GB" sz="1200" dirty="0" smtClean="0">
                <a:solidFill>
                  <a:srgbClr val="29348C"/>
                </a:solidFill>
              </a:rPr>
              <a:t> </a:t>
            </a:r>
            <a:r>
              <a:rPr lang="en-GB" sz="1200" dirty="0" err="1" smtClean="0">
                <a:solidFill>
                  <a:srgbClr val="29348C"/>
                </a:solidFill>
              </a:rPr>
              <a:t>Zakoucky</a:t>
            </a:r>
            <a:r>
              <a:rPr lang="en-GB" sz="1200" dirty="0" smtClean="0">
                <a:solidFill>
                  <a:srgbClr val="29348C"/>
                </a:solidFill>
              </a:rPr>
              <a:t>, ASCR, CZ</a:t>
            </a:r>
            <a:endParaRPr lang="en-US" sz="1200" dirty="0">
              <a:solidFill>
                <a:srgbClr val="29348C"/>
              </a:solidFill>
            </a:endParaRPr>
          </a:p>
        </p:txBody>
      </p:sp>
      <p:pic>
        <p:nvPicPr>
          <p:cNvPr id="17" name="Picture 16" descr="KJ_better_picture.JPG"/>
          <p:cNvPicPr>
            <a:picLocks/>
          </p:cNvPicPr>
          <p:nvPr/>
        </p:nvPicPr>
        <p:blipFill>
          <a:blip r:embed="rId6" cstate="print"/>
          <a:srcRect l="29583" r="17083" b="6563"/>
          <a:stretch>
            <a:fillRect/>
          </a:stretch>
        </p:blipFill>
        <p:spPr>
          <a:xfrm>
            <a:off x="4700091" y="5355638"/>
            <a:ext cx="878400" cy="1083600"/>
          </a:xfrm>
          <a:prstGeom prst="rect">
            <a:avLst/>
          </a:prstGeom>
          <a:effectLst/>
        </p:spPr>
      </p:pic>
      <p:sp>
        <p:nvSpPr>
          <p:cNvPr id="19" name="TextBox 18"/>
          <p:cNvSpPr txBox="1"/>
          <p:nvPr/>
        </p:nvSpPr>
        <p:spPr>
          <a:xfrm>
            <a:off x="944966" y="5078492"/>
            <a:ext cx="45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9348C"/>
                </a:solidFill>
              </a:rPr>
              <a:t>VITO Coordinators and Spokespersons:</a:t>
            </a:r>
            <a:endParaRPr lang="en-US" b="1" dirty="0">
              <a:solidFill>
                <a:srgbClr val="29348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0112" y="585474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Karl Johnston (co-spokesperson)</a:t>
            </a:r>
          </a:p>
          <a:p>
            <a:r>
              <a:rPr lang="en-GB" sz="1200" dirty="0" smtClean="0">
                <a:solidFill>
                  <a:srgbClr val="29348C"/>
                </a:solidFill>
              </a:rPr>
              <a:t>University of Saarland </a:t>
            </a:r>
            <a:r>
              <a:rPr lang="en-GB" sz="1200" dirty="0" err="1" smtClean="0">
                <a:solidFill>
                  <a:srgbClr val="29348C"/>
                </a:solidFill>
              </a:rPr>
              <a:t>Saarbrücken</a:t>
            </a:r>
            <a:r>
              <a:rPr lang="en-GB" sz="1200" dirty="0" smtClean="0">
                <a:solidFill>
                  <a:srgbClr val="29348C"/>
                </a:solidFill>
              </a:rPr>
              <a:t>, DE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79712" y="585550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9348C"/>
                </a:solidFill>
              </a:rPr>
              <a:t>Monika </a:t>
            </a:r>
            <a:r>
              <a:rPr lang="en-GB" sz="1200" b="1" dirty="0" err="1" smtClean="0">
                <a:solidFill>
                  <a:srgbClr val="29348C"/>
                </a:solidFill>
              </a:rPr>
              <a:t>Stachura</a:t>
            </a:r>
            <a:endParaRPr lang="en-GB" sz="1200" b="1" dirty="0" smtClean="0">
              <a:solidFill>
                <a:srgbClr val="29348C"/>
              </a:solidFill>
            </a:endParaRPr>
          </a:p>
          <a:p>
            <a:r>
              <a:rPr lang="en-GB" sz="1200" dirty="0" smtClean="0">
                <a:solidFill>
                  <a:srgbClr val="29348C"/>
                </a:solidFill>
              </a:rPr>
              <a:t>ISOLDE-CERN</a:t>
            </a:r>
            <a:br>
              <a:rPr lang="en-GB" sz="1200" dirty="0" smtClean="0">
                <a:solidFill>
                  <a:srgbClr val="29348C"/>
                </a:solidFill>
              </a:rPr>
            </a:br>
            <a:r>
              <a:rPr lang="en-GB" sz="1200" dirty="0" smtClean="0">
                <a:solidFill>
                  <a:srgbClr val="29348C"/>
                </a:solidFill>
              </a:rPr>
              <a:t>Geneva, CH</a:t>
            </a:r>
            <a:endParaRPr lang="en-US" sz="1200" dirty="0">
              <a:solidFill>
                <a:srgbClr val="29348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89034" y="1023284"/>
            <a:ext cx="7200912" cy="543005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el 1"/>
          <p:cNvSpPr txBox="1">
            <a:spLocks/>
          </p:cNvSpPr>
          <p:nvPr/>
        </p:nvSpPr>
        <p:spPr bwMode="auto">
          <a:xfrm>
            <a:off x="3068817" y="1601484"/>
            <a:ext cx="334421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New VITO Coordinator</a:t>
            </a:r>
            <a:endParaRPr lang="de-DE" sz="2800" dirty="0"/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2955974" y="5693333"/>
            <a:ext cx="356024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2800" dirty="0" err="1" smtClean="0"/>
              <a:t>Torben</a:t>
            </a:r>
            <a:r>
              <a:rPr lang="en-GB" sz="2800" dirty="0" smtClean="0"/>
              <a:t> Esmann </a:t>
            </a:r>
            <a:r>
              <a:rPr lang="en-GB" sz="2800" dirty="0" err="1" smtClean="0"/>
              <a:t>Mølholt</a:t>
            </a:r>
            <a:endParaRPr lang="de-DE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71"/>
          <a:stretch/>
        </p:blipFill>
        <p:spPr>
          <a:xfrm>
            <a:off x="3225407" y="2034610"/>
            <a:ext cx="2930769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TERVAL4" val="0,114,188,-16747844,False;;1/1/1990 12:00:00 AM;12/31/1993 12:00:00 AM;Western University ;0;Shape;4;;11;;10;;10;0;16777215;-1;-1;False;45.43945;False;False;False;False;False;False;False;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BAND" val="Timeban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TERVAL1" val="0,114,188,-16747844,False;;1/1/2000 12:00:00 AM;12/31/2009 12:00:00 AM;AMD;0;Shape;1;;11;;10;;10;3;16777215;-1;-1;False;24.99173;False;False;False;False;False;False;False;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0,114,188,-16747844,False;3/15/2003 12:00:00 AM;Product Analyst;False;False;True;False;False;tbDate;4;;11;;10;4;-1;-1;False;65.96189;False;False;False;False;False;189.6068;367.312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9" val="26,170,66,-15029694,False;12/31/1993 12:00:00 AM; Bachelor of Science (Mathematics);False;False;False;False;False;tbName;9;;11;;10;9;-1;-1;False;120;False;False;False;False;False;-1;198.455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TERVAL4" val="0,114,188,-16747844,False;;1/1/1990 12:00:00 AM;12/31/1993 12:00:00 AM;Western University ;0;Shape;4;;11;;10;;10;0;16777215;-1;-1;False;45.43945;False;False;False;False;False;False;False;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79;129;18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TERVAL3" val="0,114,188,-16747844,False;;1/1/1994 12:00:00 AM;12/31/1994 12:00:00 AM;Travel;0;Shape;3;;11;;10;;10;1;16777215;-1;-1;False;63.36275;False;False;False;False;False;False;False;False"/>
</p:tagLst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1071</Words>
  <Application>Microsoft Office PowerPoint</Application>
  <PresentationFormat>On-screen Show (4:3)</PresentationFormat>
  <Paragraphs>261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Arial Narrow</vt:lpstr>
      <vt:lpstr>Calibri</vt:lpstr>
      <vt:lpstr>Wingdings</vt:lpstr>
      <vt:lpstr>Office Theme</vt:lpstr>
      <vt:lpstr>VITO status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Stachura</cp:lastModifiedBy>
  <cp:revision>380</cp:revision>
  <dcterms:created xsi:type="dcterms:W3CDTF">2012-03-08T16:06:15Z</dcterms:created>
  <dcterms:modified xsi:type="dcterms:W3CDTF">2015-02-11T14:47:39Z</dcterms:modified>
</cp:coreProperties>
</file>