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4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9564-ACD9-4A8B-92B9-B846FC025FDE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E619-4001-4BF8-854E-6C140222E0E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9" descr="STFC_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2134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9564-ACD9-4A8B-92B9-B846FC025FDE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E619-4001-4BF8-854E-6C140222E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487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9564-ACD9-4A8B-92B9-B846FC025FDE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E619-4001-4BF8-854E-6C140222E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09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80920" cy="39933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Ian Neilson  GridPP34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E619-4001-4BF8-854E-6C140222E0E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72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9564-ACD9-4A8B-92B9-B846FC025FDE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E619-4001-4BF8-854E-6C140222E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12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9564-ACD9-4A8B-92B9-B846FC025FDE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E619-4001-4BF8-854E-6C140222E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957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9564-ACD9-4A8B-92B9-B846FC025FDE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E619-4001-4BF8-854E-6C140222E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616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9564-ACD9-4A8B-92B9-B846FC025FDE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E619-4001-4BF8-854E-6C140222E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581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9564-ACD9-4A8B-92B9-B846FC025FDE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E619-4001-4BF8-854E-6C140222E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822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9564-ACD9-4A8B-92B9-B846FC025FDE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E619-4001-4BF8-854E-6C140222E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687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9564-ACD9-4A8B-92B9-B846FC025FDE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E619-4001-4BF8-854E-6C140222E0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270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8219256" cy="3993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Ian Neilson STFC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GridPP34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</a:t>
            </a:r>
            <a:fld id="{F58EE619-4001-4BF8-854E-6C140222E0E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19" descr="STFC_top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67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ridpp.ac.uk/wiki/Security_Information" TargetMode="External"/><Relationship Id="rId2" Type="http://schemas.openxmlformats.org/officeDocument/2006/relationships/hyperlink" Target="https://www.gridpp.ac.uk/wiki/Report_Security_Inciden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Reflections “from around the block.”</a:t>
            </a:r>
            <a:br>
              <a:rPr lang="en-GB" dirty="0" smtClean="0"/>
            </a:br>
            <a:r>
              <a:rPr lang="en-GB" dirty="0" smtClean="0"/>
              <a:t>(Security)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Ian Neilson</a:t>
            </a:r>
          </a:p>
          <a:p>
            <a:r>
              <a:rPr lang="en-GB" dirty="0" err="1" smtClean="0"/>
              <a:t>GridPP</a:t>
            </a:r>
            <a:r>
              <a:rPr lang="en-GB" dirty="0" smtClean="0"/>
              <a:t> Security Officer</a:t>
            </a:r>
          </a:p>
          <a:p>
            <a:r>
              <a:rPr lang="en-GB" dirty="0" smtClean="0"/>
              <a:t>STFC </a:t>
            </a:r>
            <a:r>
              <a:rPr lang="en-GB" dirty="0" smtClean="0"/>
              <a:t>RAL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0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564904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9" b="1799"/>
          <a:stretch>
            <a:fillRect/>
          </a:stretch>
        </p:blipFill>
        <p:spPr>
          <a:xfrm>
            <a:off x="1792288" y="1258416"/>
            <a:ext cx="5486400" cy="41148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GB" dirty="0" smtClean="0"/>
              <a:t>Ian Neilson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06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Reflections “from around the block.”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993307"/>
          </a:xfrm>
        </p:spPr>
        <p:txBody>
          <a:bodyPr>
            <a:normAutofit/>
          </a:bodyPr>
          <a:lstStyle/>
          <a:p>
            <a:r>
              <a:rPr lang="en-GB" dirty="0" smtClean="0"/>
              <a:t>Who am I?</a:t>
            </a:r>
          </a:p>
          <a:p>
            <a:r>
              <a:rPr lang="en-GB" dirty="0" smtClean="0"/>
              <a:t>Where did I come from?</a:t>
            </a:r>
          </a:p>
          <a:p>
            <a:r>
              <a:rPr lang="en-GB" dirty="0" smtClean="0"/>
              <a:t>What am I doing here?</a:t>
            </a:r>
          </a:p>
          <a:p>
            <a:r>
              <a:rPr lang="en-GB" dirty="0" smtClean="0"/>
              <a:t>Reflective bit in the middle ….</a:t>
            </a:r>
          </a:p>
          <a:p>
            <a:r>
              <a:rPr lang="en-GB" dirty="0" smtClean="0"/>
              <a:t>Where might </a:t>
            </a:r>
            <a:r>
              <a:rPr lang="en-GB" b="1" i="1" dirty="0" smtClean="0"/>
              <a:t>we </a:t>
            </a:r>
            <a:r>
              <a:rPr lang="en-GB" dirty="0" smtClean="0"/>
              <a:t>be going</a:t>
            </a:r>
            <a:r>
              <a:rPr lang="en-GB" dirty="0" smtClean="0"/>
              <a:t>?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1881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am I?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“Forgive me but ….”</a:t>
            </a:r>
          </a:p>
          <a:p>
            <a:pPr lvl="1"/>
            <a:r>
              <a:rPr lang="en-GB" i="1" dirty="0" smtClean="0"/>
              <a:t>Neolithic</a:t>
            </a:r>
            <a:r>
              <a:rPr lang="en-GB" dirty="0" smtClean="0"/>
              <a:t>: 	commercial </a:t>
            </a:r>
            <a:r>
              <a:rPr lang="en-GB" dirty="0"/>
              <a:t>s</a:t>
            </a:r>
            <a:r>
              <a:rPr lang="en-GB" dirty="0" smtClean="0"/>
              <a:t>cientific </a:t>
            </a:r>
            <a:r>
              <a:rPr lang="en-GB" dirty="0"/>
              <a:t>p</a:t>
            </a:r>
            <a:r>
              <a:rPr lang="en-GB" dirty="0" smtClean="0"/>
              <a:t>rogramming</a:t>
            </a:r>
          </a:p>
          <a:p>
            <a:pPr lvl="2"/>
            <a:r>
              <a:rPr lang="en-GB" dirty="0" smtClean="0"/>
              <a:t>geophysics: signal processing, </a:t>
            </a:r>
            <a:r>
              <a:rPr lang="en-GB" dirty="0" err="1" smtClean="0"/>
              <a:t>a.k.a</a:t>
            </a:r>
            <a:r>
              <a:rPr lang="en-GB" dirty="0" smtClean="0"/>
              <a:t> turning tape </a:t>
            </a:r>
            <a:r>
              <a:rPr lang="en-GB" dirty="0" err="1" smtClean="0"/>
              <a:t>a.f.a.p</a:t>
            </a:r>
            <a:endParaRPr lang="en-GB" dirty="0" smtClean="0"/>
          </a:p>
          <a:p>
            <a:pPr lvl="2"/>
            <a:r>
              <a:rPr lang="en-GB" dirty="0" smtClean="0"/>
              <a:t>*</a:t>
            </a:r>
            <a:r>
              <a:rPr lang="en-GB" dirty="0" smtClean="0"/>
              <a:t>nix systems + </a:t>
            </a:r>
            <a:r>
              <a:rPr lang="en-GB" dirty="0" err="1" smtClean="0"/>
              <a:t>esoterica</a:t>
            </a:r>
            <a:endParaRPr lang="en-GB" dirty="0" smtClean="0"/>
          </a:p>
          <a:p>
            <a:pPr lvl="1"/>
            <a:r>
              <a:rPr lang="en-GB" i="1" dirty="0" smtClean="0"/>
              <a:t>Bronze age</a:t>
            </a:r>
            <a:r>
              <a:rPr lang="en-GB" dirty="0" smtClean="0"/>
              <a:t>: 	programming/</a:t>
            </a:r>
            <a:r>
              <a:rPr lang="en-GB" dirty="0" err="1" smtClean="0"/>
              <a:t>er</a:t>
            </a:r>
            <a:r>
              <a:rPr lang="en-GB" dirty="0" smtClean="0"/>
              <a:t> management</a:t>
            </a:r>
          </a:p>
          <a:p>
            <a:pPr lvl="1"/>
            <a:r>
              <a:rPr lang="en-GB" i="1" dirty="0" smtClean="0"/>
              <a:t>Iron age</a:t>
            </a:r>
            <a:r>
              <a:rPr lang="en-GB" dirty="0" smtClean="0"/>
              <a:t>: 	</a:t>
            </a:r>
            <a:r>
              <a:rPr lang="en-GB" dirty="0" smtClean="0"/>
              <a:t>Security @ CERN/WLCG/EGEE </a:t>
            </a:r>
          </a:p>
          <a:p>
            <a:pPr lvl="1"/>
            <a:r>
              <a:rPr lang="en-GB" i="1" dirty="0" smtClean="0"/>
              <a:t>Lignin </a:t>
            </a:r>
            <a:r>
              <a:rPr lang="en-GB" i="1" dirty="0" smtClean="0"/>
              <a:t>age</a:t>
            </a:r>
            <a:r>
              <a:rPr lang="en-GB" dirty="0" smtClean="0"/>
              <a:t>: 	bespoke furniture maker</a:t>
            </a:r>
          </a:p>
          <a:p>
            <a:pPr lvl="1"/>
            <a:r>
              <a:rPr lang="en-GB" i="1" dirty="0" smtClean="0"/>
              <a:t>Present:</a:t>
            </a:r>
            <a:r>
              <a:rPr lang="en-GB" dirty="0" smtClean="0"/>
              <a:t> …….	 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3975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did I come from?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80920" cy="46805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dirty="0" smtClean="0"/>
              <a:t>CERN (2002 – 2008)</a:t>
            </a:r>
          </a:p>
          <a:p>
            <a:r>
              <a:rPr lang="en-GB" sz="1200" i="1" dirty="0" smtClean="0"/>
              <a:t>Don’t mention fabric management tools</a:t>
            </a:r>
          </a:p>
          <a:p>
            <a:r>
              <a:rPr lang="en-GB" sz="2000" dirty="0" smtClean="0"/>
              <a:t>LCG/EGEE Security Officer</a:t>
            </a:r>
          </a:p>
          <a:p>
            <a:pPr lvl="1"/>
            <a:r>
              <a:rPr lang="en-GB" sz="1800" dirty="0" smtClean="0"/>
              <a:t>Lead OSCT</a:t>
            </a:r>
          </a:p>
          <a:p>
            <a:pPr lvl="1"/>
            <a:r>
              <a:rPr lang="en-GB" sz="1800" dirty="0" smtClean="0"/>
              <a:t>CERN CA manager </a:t>
            </a:r>
          </a:p>
          <a:p>
            <a:pPr lvl="1"/>
            <a:r>
              <a:rPr lang="en-GB" sz="1800" dirty="0" smtClean="0"/>
              <a:t>LCG </a:t>
            </a:r>
            <a:r>
              <a:rPr lang="en-GB" sz="1800" dirty="0" smtClean="0"/>
              <a:t>VO+DTEAM VOMS services team</a:t>
            </a:r>
          </a:p>
          <a:p>
            <a:pPr lvl="1"/>
            <a:r>
              <a:rPr lang="en-GB" sz="1800" dirty="0" smtClean="0"/>
              <a:t>Security Policy Group</a:t>
            </a:r>
          </a:p>
          <a:p>
            <a:pPr lvl="1"/>
            <a:r>
              <a:rPr lang="en-GB" sz="1800" dirty="0" smtClean="0"/>
              <a:t>Middleware Security Group</a:t>
            </a:r>
          </a:p>
          <a:p>
            <a:r>
              <a:rPr lang="en-GB" sz="2000" dirty="0" smtClean="0"/>
              <a:t>CERN Site Security </a:t>
            </a:r>
            <a:r>
              <a:rPr lang="en-GB" sz="2000" dirty="0" smtClean="0"/>
              <a:t>Team</a:t>
            </a:r>
            <a:endParaRPr lang="en-GB" sz="2000" dirty="0" smtClean="0"/>
          </a:p>
          <a:p>
            <a:pPr lvl="1"/>
            <a:r>
              <a:rPr lang="en-GB" sz="1800" dirty="0" smtClean="0"/>
              <a:t>Grid contact point</a:t>
            </a:r>
          </a:p>
          <a:p>
            <a:r>
              <a:rPr lang="en-GB" sz="2000" dirty="0" smtClean="0"/>
              <a:t>Monitoring </a:t>
            </a:r>
            <a:r>
              <a:rPr lang="en-GB" sz="2000" dirty="0" smtClean="0"/>
              <a:t>Group Co-ordination</a:t>
            </a:r>
            <a:endParaRPr lang="en-GB" sz="2000" dirty="0" smtClean="0"/>
          </a:p>
          <a:p>
            <a:pPr lvl="1"/>
            <a:r>
              <a:rPr lang="en-GB" sz="1800" dirty="0" smtClean="0"/>
              <a:t>SAM, Nagios </a:t>
            </a:r>
            <a:r>
              <a:rPr lang="en-GB" sz="1800" dirty="0" smtClean="0"/>
              <a:t>framework, </a:t>
            </a:r>
            <a:r>
              <a:rPr lang="en-GB" sz="1800" dirty="0" smtClean="0"/>
              <a:t> AMQ ….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4805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am I doing here?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80920" cy="432048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UK </a:t>
            </a:r>
            <a:r>
              <a:rPr lang="en-GB" dirty="0"/>
              <a:t>NGI security </a:t>
            </a:r>
            <a:r>
              <a:rPr lang="en-GB" dirty="0" smtClean="0"/>
              <a:t>team: </a:t>
            </a:r>
            <a:r>
              <a:rPr lang="en-GB" dirty="0"/>
              <a:t>support </a:t>
            </a:r>
            <a:r>
              <a:rPr lang="en-GB" dirty="0" smtClean="0"/>
              <a:t>and advice </a:t>
            </a:r>
            <a:r>
              <a:rPr lang="en-GB" dirty="0"/>
              <a:t>to the </a:t>
            </a:r>
            <a:r>
              <a:rPr lang="en-GB" dirty="0" err="1"/>
              <a:t>GridPP</a:t>
            </a:r>
            <a:r>
              <a:rPr lang="en-GB" dirty="0"/>
              <a:t> Operations Team and the UK </a:t>
            </a:r>
            <a:r>
              <a:rPr lang="en-GB" dirty="0" smtClean="0"/>
              <a:t>Tier1/Tier2  centres</a:t>
            </a:r>
            <a:endParaRPr lang="en-GB" dirty="0"/>
          </a:p>
          <a:p>
            <a:r>
              <a:rPr lang="en-GB" dirty="0" smtClean="0"/>
              <a:t>Lead </a:t>
            </a:r>
            <a:r>
              <a:rPr lang="en-GB" dirty="0"/>
              <a:t>security incident response in </a:t>
            </a:r>
            <a:r>
              <a:rPr lang="en-GB" dirty="0" err="1"/>
              <a:t>GridPP</a:t>
            </a:r>
            <a:endParaRPr lang="en-GB" dirty="0"/>
          </a:p>
          <a:p>
            <a:r>
              <a:rPr lang="en-GB" dirty="0" smtClean="0"/>
              <a:t>Represent </a:t>
            </a:r>
            <a:r>
              <a:rPr lang="en-GB" dirty="0"/>
              <a:t>the UK in the EGI </a:t>
            </a:r>
            <a:r>
              <a:rPr lang="en-GB" dirty="0" smtClean="0"/>
              <a:t>CSIRT and </a:t>
            </a:r>
            <a:r>
              <a:rPr lang="en-GB" dirty="0"/>
              <a:t>WLCG security operations</a:t>
            </a:r>
          </a:p>
          <a:p>
            <a:r>
              <a:rPr lang="en-GB" dirty="0" smtClean="0"/>
              <a:t>Monitor vulnerabilities </a:t>
            </a:r>
            <a:r>
              <a:rPr lang="en-GB" dirty="0"/>
              <a:t>in collaboration with </a:t>
            </a:r>
            <a:r>
              <a:rPr lang="en-GB" dirty="0" smtClean="0"/>
              <a:t>Operation Centres</a:t>
            </a:r>
            <a:r>
              <a:rPr lang="en-GB" dirty="0"/>
              <a:t>, </a:t>
            </a:r>
            <a:r>
              <a:rPr lang="en-GB" dirty="0" smtClean="0"/>
              <a:t>Security Incident </a:t>
            </a:r>
            <a:r>
              <a:rPr lang="en-GB" dirty="0"/>
              <a:t>Response bodies and the EGI Software </a:t>
            </a:r>
            <a:r>
              <a:rPr lang="en-GB" dirty="0" smtClean="0"/>
              <a:t>Vulnerability Group</a:t>
            </a:r>
            <a:endParaRPr lang="en-GB" dirty="0"/>
          </a:p>
          <a:p>
            <a:r>
              <a:rPr lang="en-GB" dirty="0" smtClean="0"/>
              <a:t>Advise </a:t>
            </a:r>
            <a:r>
              <a:rPr lang="en-GB" dirty="0" err="1"/>
              <a:t>GridPP</a:t>
            </a:r>
            <a:r>
              <a:rPr lang="en-GB" dirty="0"/>
              <a:t> and SCD system administrators, </a:t>
            </a:r>
            <a:r>
              <a:rPr lang="en-GB" dirty="0" smtClean="0"/>
              <a:t>middleware and </a:t>
            </a:r>
            <a:r>
              <a:rPr lang="en-GB" dirty="0"/>
              <a:t>application developers on appropriate action </a:t>
            </a:r>
            <a:r>
              <a:rPr lang="en-GB" dirty="0" smtClean="0"/>
              <a:t>in the </a:t>
            </a:r>
            <a:r>
              <a:rPr lang="en-GB" dirty="0"/>
              <a:t>event of a security incident and assist in the </a:t>
            </a:r>
            <a:r>
              <a:rPr lang="en-GB" dirty="0" smtClean="0"/>
              <a:t>forensic analysis </a:t>
            </a:r>
            <a:r>
              <a:rPr lang="en-GB" dirty="0"/>
              <a:t>of security incidents</a:t>
            </a:r>
          </a:p>
          <a:p>
            <a:r>
              <a:rPr lang="en-GB" dirty="0" smtClean="0"/>
              <a:t>Prepare </a:t>
            </a:r>
            <a:r>
              <a:rPr lang="en-GB" dirty="0"/>
              <a:t>and maintain documentation on best </a:t>
            </a:r>
            <a:r>
              <a:rPr lang="en-GB" dirty="0" smtClean="0"/>
              <a:t>security practices</a:t>
            </a:r>
            <a:endParaRPr lang="en-GB" dirty="0"/>
          </a:p>
          <a:p>
            <a:r>
              <a:rPr lang="en-GB" dirty="0" smtClean="0"/>
              <a:t>Perform </a:t>
            </a:r>
            <a:r>
              <a:rPr lang="en-GB" dirty="0"/>
              <a:t>risk analyses and devise appropriate methods </a:t>
            </a:r>
            <a:r>
              <a:rPr lang="en-GB" dirty="0" smtClean="0"/>
              <a:t>for managing </a:t>
            </a:r>
            <a:r>
              <a:rPr lang="en-GB" dirty="0"/>
              <a:t>identified risks</a:t>
            </a:r>
          </a:p>
          <a:p>
            <a:r>
              <a:rPr lang="en-GB" dirty="0" smtClean="0"/>
              <a:t>Collaborate </a:t>
            </a:r>
            <a:r>
              <a:rPr lang="en-GB" dirty="0"/>
              <a:t>with similar activities in other IT </a:t>
            </a:r>
            <a:r>
              <a:rPr lang="en-GB" dirty="0" smtClean="0"/>
              <a:t>infrastructure projects </a:t>
            </a:r>
            <a:r>
              <a:rPr lang="en-GB" dirty="0"/>
              <a:t>both nationally and </a:t>
            </a:r>
            <a:r>
              <a:rPr lang="en-GB" dirty="0" smtClean="0"/>
              <a:t>internationally</a:t>
            </a:r>
          </a:p>
          <a:p>
            <a:r>
              <a:rPr lang="en-GB" dirty="0" smtClean="0"/>
              <a:t>Participation in the development and maintenance </a:t>
            </a:r>
            <a:r>
              <a:rPr lang="en-GB" dirty="0"/>
              <a:t>of policy and liaison with international </a:t>
            </a:r>
            <a:r>
              <a:rPr lang="en-GB" dirty="0" smtClean="0"/>
              <a:t>bodies coordinating </a:t>
            </a:r>
            <a:r>
              <a:rPr lang="en-GB" dirty="0"/>
              <a:t>security policy and operations</a:t>
            </a:r>
            <a:r>
              <a:rPr lang="en-GB" dirty="0" smtClean="0"/>
              <a:t>.</a:t>
            </a:r>
          </a:p>
          <a:p>
            <a:r>
              <a:rPr lang="en-GB" dirty="0" smtClean="0"/>
              <a:t>Don’t panic 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20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Reflective bit in the middle…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41160" y="1268760"/>
            <a:ext cx="4040188" cy="639762"/>
          </a:xfrm>
        </p:spPr>
        <p:txBody>
          <a:bodyPr/>
          <a:lstStyle/>
          <a:p>
            <a:r>
              <a:rPr lang="en-GB" dirty="0" smtClean="0"/>
              <a:t>Then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6333" y="1844824"/>
            <a:ext cx="4040188" cy="534045"/>
          </a:xfrm>
        </p:spPr>
        <p:txBody>
          <a:bodyPr>
            <a:normAutofit fontScale="92500" lnSpcReduction="20000"/>
          </a:bodyPr>
          <a:lstStyle/>
          <a:p>
            <a:r>
              <a:rPr lang="en-GB" sz="1800" dirty="0" smtClean="0"/>
              <a:t>Lots developing/deploying</a:t>
            </a:r>
          </a:p>
          <a:p>
            <a:pPr marL="457200" lvl="1" indent="0">
              <a:buNone/>
            </a:pPr>
            <a:r>
              <a:rPr lang="en-GB" sz="1400" dirty="0" smtClean="0"/>
              <a:t>OSCT, GOCDB, GGUS, </a:t>
            </a:r>
            <a:r>
              <a:rPr lang="en-GB" sz="1400" dirty="0" smtClean="0"/>
              <a:t>APEL, Policy</a:t>
            </a:r>
            <a:endParaRPr lang="en-GB" sz="140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28119" y="1268760"/>
            <a:ext cx="4041775" cy="639762"/>
          </a:xfrm>
        </p:spPr>
        <p:txBody>
          <a:bodyPr/>
          <a:lstStyle/>
          <a:p>
            <a:r>
              <a:rPr lang="en-GB" dirty="0" smtClean="0"/>
              <a:t>Now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17146" y="1844824"/>
            <a:ext cx="4041775" cy="534045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 smtClean="0"/>
              <a:t>The same but different …..</a:t>
            </a:r>
            <a:endParaRPr lang="en-GB" sz="1800" dirty="0" smtClean="0"/>
          </a:p>
          <a:p>
            <a:pPr marL="400050" lvl="1" indent="0">
              <a:buNone/>
            </a:pPr>
            <a:r>
              <a:rPr lang="en-GB" sz="1300" dirty="0" smtClean="0"/>
              <a:t>EGI </a:t>
            </a:r>
            <a:r>
              <a:rPr lang="en-GB" sz="1300" dirty="0" smtClean="0"/>
              <a:t>CSIRT,  </a:t>
            </a:r>
            <a:r>
              <a:rPr lang="en-GB" sz="1300" dirty="0" smtClean="0"/>
              <a:t>GOCDB, GGUS, </a:t>
            </a:r>
            <a:r>
              <a:rPr lang="en-GB" sz="1300" dirty="0" smtClean="0"/>
              <a:t>APEL, more </a:t>
            </a:r>
            <a:r>
              <a:rPr lang="en-GB" sz="1300" dirty="0" smtClean="0"/>
              <a:t>Policy!</a:t>
            </a:r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617146" y="3009142"/>
            <a:ext cx="43473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VMs appearing everywhere:</a:t>
            </a:r>
          </a:p>
          <a:p>
            <a:pPr lvl="1"/>
            <a:r>
              <a:rPr lang="en-GB" sz="1400" i="1" dirty="0" smtClean="0"/>
              <a:t>“Who </a:t>
            </a:r>
            <a:r>
              <a:rPr lang="en-GB" sz="1400" b="1" i="1" dirty="0" smtClean="0"/>
              <a:t>endorsed</a:t>
            </a:r>
            <a:r>
              <a:rPr lang="en-GB" sz="1400" i="1" dirty="0" smtClean="0"/>
              <a:t> this </a:t>
            </a:r>
            <a:r>
              <a:rPr lang="en-GB" sz="1400" i="1" dirty="0" smtClean="0"/>
              <a:t>VM</a:t>
            </a:r>
            <a:r>
              <a:rPr lang="en-GB" sz="1400" i="1" dirty="0" smtClean="0"/>
              <a:t>? Do </a:t>
            </a:r>
            <a:r>
              <a:rPr lang="en-GB" sz="1400" i="1" dirty="0"/>
              <a:t>we have the logs?”</a:t>
            </a:r>
            <a:endParaRPr lang="en-GB" sz="1400" i="1" dirty="0" smtClean="0"/>
          </a:p>
          <a:p>
            <a:pPr lvl="1"/>
            <a:r>
              <a:rPr lang="en-GB" sz="1400" i="1" dirty="0" smtClean="0"/>
              <a:t>“Has it been </a:t>
            </a:r>
            <a:r>
              <a:rPr lang="en-GB" sz="1400" i="1" dirty="0" smtClean="0"/>
              <a:t>patched? Who </a:t>
            </a:r>
            <a:r>
              <a:rPr lang="en-GB" sz="1400" i="1" dirty="0" smtClean="0"/>
              <a:t>has root access?”</a:t>
            </a:r>
            <a:br>
              <a:rPr lang="en-GB" sz="1400" i="1" dirty="0" smtClean="0"/>
            </a:br>
            <a:endParaRPr lang="en-GB" sz="1400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56333" y="2934688"/>
            <a:ext cx="390408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VMs on the horizon:</a:t>
            </a:r>
          </a:p>
          <a:p>
            <a:pPr marL="457200" lvl="2"/>
            <a:r>
              <a:rPr lang="en-GB" sz="1400" i="1" dirty="0" smtClean="0"/>
              <a:t>“Great stuff! If something happens we can just throw it away and start clean.”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6333" y="4096108"/>
            <a:ext cx="3600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Forecast: sunny intervals</a:t>
            </a:r>
          </a:p>
          <a:p>
            <a:pPr marL="457200" lvl="2"/>
            <a:r>
              <a:rPr lang="en-GB" sz="1400" dirty="0" smtClean="0"/>
              <a:t>“Clouds are something to do with Amazon aren’t they?”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17146" y="410366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Forecast: </a:t>
            </a:r>
            <a:r>
              <a:rPr lang="en-GB" dirty="0" smtClean="0"/>
              <a:t>Federations </a:t>
            </a:r>
            <a:r>
              <a:rPr lang="en-GB" dirty="0" smtClean="0"/>
              <a:t>of </a:t>
            </a:r>
            <a:r>
              <a:rPr lang="en-GB" dirty="0" smtClean="0"/>
              <a:t>Clouds</a:t>
            </a:r>
            <a:endParaRPr lang="en-GB" dirty="0" smtClean="0"/>
          </a:p>
          <a:p>
            <a:pPr marL="457200" lvl="2"/>
            <a:r>
              <a:rPr lang="en-GB" sz="1400" i="1" dirty="0" smtClean="0"/>
              <a:t>“How do I trust this user?”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6333" y="2276872"/>
            <a:ext cx="403244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Vision: </a:t>
            </a:r>
          </a:p>
          <a:p>
            <a:pPr lvl="1"/>
            <a:r>
              <a:rPr lang="en-GB" sz="1400" dirty="0" smtClean="0"/>
              <a:t>Middleware “ecosystem”</a:t>
            </a:r>
          </a:p>
          <a:p>
            <a:pPr lvl="1"/>
            <a:r>
              <a:rPr lang="en-GB" sz="1400" dirty="0" smtClean="0"/>
              <a:t>Resilience </a:t>
            </a:r>
            <a:r>
              <a:rPr lang="en-GB" sz="1400" dirty="0" smtClean="0"/>
              <a:t>through diversity?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17146" y="2276872"/>
            <a:ext cx="410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Practice(?): </a:t>
            </a:r>
          </a:p>
          <a:p>
            <a:pPr lvl="1"/>
            <a:r>
              <a:rPr lang="en-GB" sz="1400" dirty="0" smtClean="0"/>
              <a:t>Experiment frameworks</a:t>
            </a:r>
            <a:br>
              <a:rPr lang="en-GB" sz="1400" dirty="0" smtClean="0"/>
            </a:br>
            <a:r>
              <a:rPr lang="en-GB" sz="1400" dirty="0" smtClean="0"/>
              <a:t>CERNVM “ecosystem”</a:t>
            </a:r>
          </a:p>
          <a:p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56333" y="5581109"/>
            <a:ext cx="4147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Threats: Motivated by ego</a:t>
            </a:r>
          </a:p>
          <a:p>
            <a:pPr lvl="1"/>
            <a:r>
              <a:rPr lang="en-GB" sz="1400" i="1" dirty="0" smtClean="0"/>
              <a:t>“Because I can.”</a:t>
            </a:r>
            <a:endParaRPr lang="en-GB" sz="16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617146" y="5581109"/>
            <a:ext cx="38121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Threats: Motivated by $$$</a:t>
            </a:r>
          </a:p>
          <a:p>
            <a:pPr lvl="1"/>
            <a:r>
              <a:rPr lang="en-GB" sz="1400" dirty="0" smtClean="0"/>
              <a:t>“Because he’s paying me a lot.”</a:t>
            </a:r>
          </a:p>
          <a:p>
            <a:pPr lvl="1"/>
            <a:r>
              <a:rPr lang="en-GB" sz="1400" dirty="0" smtClean="0"/>
              <a:t>Malware frameworks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56333" y="3734907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Maybe pilot </a:t>
            </a:r>
            <a:r>
              <a:rPr lang="en-GB" dirty="0" smtClean="0"/>
              <a:t>jobs + </a:t>
            </a:r>
            <a:r>
              <a:rPr lang="en-GB" i="1" dirty="0" err="1" smtClean="0"/>
              <a:t>glexec</a:t>
            </a:r>
            <a:endParaRPr lang="en-GB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4617146" y="3734907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“</a:t>
            </a:r>
            <a:r>
              <a:rPr lang="en-GB" dirty="0" err="1" smtClean="0"/>
              <a:t>GlideIn</a:t>
            </a:r>
            <a:r>
              <a:rPr lang="en-GB" dirty="0" smtClean="0"/>
              <a:t> </a:t>
            </a:r>
            <a:r>
              <a:rPr lang="en-GB" dirty="0" smtClean="0"/>
              <a:t>VMs”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56333" y="4789021"/>
            <a:ext cx="3323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Log and Accounting Records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617146" y="4802499"/>
            <a:ext cx="409018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Personal Data</a:t>
            </a:r>
          </a:p>
          <a:p>
            <a:pPr lvl="1"/>
            <a:r>
              <a:rPr lang="en-GB" sz="1400" i="1" dirty="0"/>
              <a:t>Directive 2002/58/EC on privacy</a:t>
            </a:r>
          </a:p>
          <a:p>
            <a:pPr lvl="1"/>
            <a:r>
              <a:rPr lang="en-GB" sz="1400" i="1" dirty="0"/>
              <a:t>and electronic </a:t>
            </a:r>
            <a:r>
              <a:rPr lang="en-GB" sz="1400" i="1" dirty="0" smtClean="0"/>
              <a:t>communications ….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04902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might </a:t>
            </a:r>
            <a:r>
              <a:rPr lang="en-GB" b="1" dirty="0" smtClean="0"/>
              <a:t>WE </a:t>
            </a:r>
            <a:r>
              <a:rPr lang="en-GB" dirty="0" smtClean="0"/>
              <a:t>be going?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err="1" smtClean="0"/>
              <a:t>GridPP</a:t>
            </a:r>
            <a:r>
              <a:rPr lang="en-GB" dirty="0" smtClean="0"/>
              <a:t> already a well organised community</a:t>
            </a:r>
          </a:p>
          <a:p>
            <a:pPr lvl="1"/>
            <a:r>
              <a:rPr lang="en-GB" dirty="0" smtClean="0"/>
              <a:t>Build on community </a:t>
            </a:r>
            <a:r>
              <a:rPr lang="en-GB" dirty="0" smtClean="0"/>
              <a:t>support</a:t>
            </a:r>
            <a:endParaRPr lang="en-GB" dirty="0" smtClean="0"/>
          </a:p>
          <a:p>
            <a:pPr lvl="1"/>
            <a:r>
              <a:rPr lang="en-GB" dirty="0" smtClean="0"/>
              <a:t>Targeted technical </a:t>
            </a:r>
            <a:r>
              <a:rPr lang="en-GB" dirty="0" smtClean="0"/>
              <a:t>training</a:t>
            </a:r>
            <a:endParaRPr lang="en-GB" dirty="0" smtClean="0"/>
          </a:p>
          <a:p>
            <a:pPr lvl="1"/>
            <a:r>
              <a:rPr lang="en-GB" dirty="0" smtClean="0"/>
              <a:t>Improve communications if necessary</a:t>
            </a:r>
          </a:p>
          <a:p>
            <a:pPr lvl="1"/>
            <a:r>
              <a:rPr lang="en-GB" dirty="0" smtClean="0"/>
              <a:t>Improve quality of information where </a:t>
            </a:r>
            <a:r>
              <a:rPr lang="en-GB" dirty="0" smtClean="0"/>
              <a:t>necessary</a:t>
            </a:r>
          </a:p>
          <a:p>
            <a:r>
              <a:rPr lang="en-GB" dirty="0" smtClean="0"/>
              <a:t>Incident Handling</a:t>
            </a:r>
          </a:p>
          <a:p>
            <a:pPr lvl="1"/>
            <a:r>
              <a:rPr lang="en-GB" dirty="0" smtClean="0"/>
              <a:t>Trust, Information, Process</a:t>
            </a:r>
          </a:p>
          <a:p>
            <a:pPr lvl="1"/>
            <a:r>
              <a:rPr lang="en-GB" dirty="0"/>
              <a:t>Preparation/Tests: simple ticketing -&gt; complex “challenges”</a:t>
            </a:r>
            <a:endParaRPr lang="en-GB" dirty="0" smtClean="0"/>
          </a:p>
          <a:p>
            <a:r>
              <a:rPr lang="en-GB" dirty="0" smtClean="0"/>
              <a:t>Foster a more secure infrastructure</a:t>
            </a:r>
          </a:p>
          <a:p>
            <a:pPr lvl="1"/>
            <a:r>
              <a:rPr lang="en-GB" dirty="0" smtClean="0"/>
              <a:t>Best Practice</a:t>
            </a:r>
          </a:p>
          <a:p>
            <a:pPr lvl="2"/>
            <a:r>
              <a:rPr lang="en-GB" dirty="0" smtClean="0"/>
              <a:t>Fabric management</a:t>
            </a:r>
          </a:p>
          <a:p>
            <a:pPr lvl="2"/>
            <a:r>
              <a:rPr lang="en-GB" dirty="0" smtClean="0"/>
              <a:t>Logs and </a:t>
            </a:r>
            <a:r>
              <a:rPr lang="en-GB" dirty="0" smtClean="0"/>
              <a:t>monitoring</a:t>
            </a:r>
          </a:p>
          <a:p>
            <a:pPr lvl="1"/>
            <a:r>
              <a:rPr lang="en-GB" dirty="0" smtClean="0"/>
              <a:t>Understand, mitigate risks of new models</a:t>
            </a:r>
            <a:r>
              <a:rPr lang="en-GB" dirty="0" smtClean="0"/>
              <a:t>     </a:t>
            </a:r>
            <a:endParaRPr lang="en-GB" dirty="0" smtClean="0"/>
          </a:p>
          <a:p>
            <a:r>
              <a:rPr lang="en-GB" dirty="0" smtClean="0"/>
              <a:t>….. ?</a:t>
            </a:r>
            <a:r>
              <a:rPr lang="en-GB" dirty="0"/>
              <a:t/>
            </a:r>
            <a:br>
              <a:rPr lang="en-GB" dirty="0"/>
            </a:b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8338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Worth Noting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Incident Handling</a:t>
            </a:r>
          </a:p>
          <a:p>
            <a:pPr lvl="1"/>
            <a:r>
              <a:rPr lang="en-GB" sz="2400" dirty="0" smtClean="0">
                <a:hlinkClick r:id="rId2"/>
              </a:rPr>
              <a:t>https://www.gridpp.ac.uk/wiki/Report_Security_Incident</a:t>
            </a:r>
            <a:endParaRPr lang="en-GB" sz="2400" dirty="0"/>
          </a:p>
          <a:p>
            <a:r>
              <a:rPr lang="en-GB" dirty="0" smtClean="0"/>
              <a:t>Good Information</a:t>
            </a:r>
          </a:p>
          <a:p>
            <a:pPr lvl="1"/>
            <a:r>
              <a:rPr lang="en-GB" sz="2400" dirty="0" smtClean="0">
                <a:hlinkClick r:id="rId3"/>
              </a:rPr>
              <a:t>https://www.gridpp.ac.uk/wiki/Security_Information</a:t>
            </a:r>
            <a:endParaRPr lang="en-GB" sz="2400" dirty="0" smtClean="0"/>
          </a:p>
          <a:p>
            <a:pPr lvl="2"/>
            <a:r>
              <a:rPr lang="en-GB" dirty="0" smtClean="0"/>
              <a:t>Including previous presentations</a:t>
            </a:r>
          </a:p>
          <a:p>
            <a:pPr lvl="2"/>
            <a:r>
              <a:rPr lang="en-GB" dirty="0" smtClean="0"/>
              <a:t>Lessons from previous Security Service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20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dirty="0" smtClean="0"/>
              <a:t>“</a:t>
            </a:r>
            <a:r>
              <a:rPr lang="en-GB" dirty="0" smtClean="0"/>
              <a:t>Security is a process not a deliverable.”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“Complexity is the enemy of security.”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“Security isn’t something you add on, it’s something you build in.”</a:t>
            </a:r>
          </a:p>
          <a:p>
            <a:pPr marL="457200" lvl="1" indent="0" algn="r">
              <a:buNone/>
            </a:pPr>
            <a:r>
              <a:rPr lang="en-GB" sz="2000" i="1" dirty="0" smtClean="0"/>
              <a:t>All authors acknowledged.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22856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1690</TotalTime>
  <Words>559</Words>
  <Application>Microsoft Office PowerPoint</Application>
  <PresentationFormat>On-screen Show (4:3)</PresentationFormat>
  <Paragraphs>106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Reflections “from around the block.” (Security)</vt:lpstr>
      <vt:lpstr>Reflections “from around the block.”</vt:lpstr>
      <vt:lpstr>Who am I?</vt:lpstr>
      <vt:lpstr>Where did I come from?</vt:lpstr>
      <vt:lpstr>What am I doing here?</vt:lpstr>
      <vt:lpstr>Reflective bit in the middle…</vt:lpstr>
      <vt:lpstr>Where might WE be going?</vt:lpstr>
      <vt:lpstr>Worth Noting</vt:lpstr>
      <vt:lpstr>PowerPoint Presentation</vt:lpstr>
      <vt:lpstr>Thank You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Reflections “from around the block.” (Security)</dc:title>
  <dc:creator>Neilson, Ian (STFC,RAL,SC)</dc:creator>
  <cp:lastModifiedBy>Neilson, Ian (STFC,RAL,SC)</cp:lastModifiedBy>
  <cp:revision>38</cp:revision>
  <dcterms:created xsi:type="dcterms:W3CDTF">2015-04-27T14:23:21Z</dcterms:created>
  <dcterms:modified xsi:type="dcterms:W3CDTF">2015-04-30T00:47:22Z</dcterms:modified>
</cp:coreProperties>
</file>