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4"/>
  </p:notesMasterIdLst>
  <p:handoutMasterIdLst>
    <p:handoutMasterId r:id="rId25"/>
  </p:handoutMasterIdLst>
  <p:sldIdLst>
    <p:sldId id="263" r:id="rId3"/>
    <p:sldId id="404" r:id="rId4"/>
    <p:sldId id="399" r:id="rId5"/>
    <p:sldId id="423" r:id="rId6"/>
    <p:sldId id="344" r:id="rId7"/>
    <p:sldId id="421" r:id="rId8"/>
    <p:sldId id="422" r:id="rId9"/>
    <p:sldId id="381" r:id="rId10"/>
    <p:sldId id="378" r:id="rId11"/>
    <p:sldId id="409" r:id="rId12"/>
    <p:sldId id="395" r:id="rId13"/>
    <p:sldId id="401" r:id="rId14"/>
    <p:sldId id="392" r:id="rId15"/>
    <p:sldId id="403" r:id="rId16"/>
    <p:sldId id="406" r:id="rId17"/>
    <p:sldId id="424" r:id="rId18"/>
    <p:sldId id="425" r:id="rId19"/>
    <p:sldId id="300" r:id="rId20"/>
    <p:sldId id="322" r:id="rId21"/>
    <p:sldId id="420" r:id="rId22"/>
    <p:sldId id="334" r:id="rId23"/>
  </p:sldIdLst>
  <p:sldSz cx="9144000" cy="6858000" type="screen4x3"/>
  <p:notesSz cx="9296400" cy="70104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8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8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8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8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A618"/>
    <a:srgbClr val="CC6021"/>
    <a:srgbClr val="CE22C2"/>
    <a:srgbClr val="336600"/>
    <a:srgbClr val="D96A2C"/>
    <a:srgbClr val="663300"/>
    <a:srgbClr val="E4D700"/>
    <a:srgbClr val="9A9B9C"/>
    <a:srgbClr val="703D29"/>
    <a:srgbClr val="C55B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94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1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714" y="-84"/>
      </p:cViewPr>
      <p:guideLst>
        <p:guide orient="horz" pos="2208"/>
        <p:guide pos="292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52E973C-4725-42F2-BC81-18ADA61C69F9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A15C7BF-C33C-400E-91D7-DEAECE911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41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8440" cy="3505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809" y="0"/>
            <a:ext cx="4028440" cy="3505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640" y="3329940"/>
            <a:ext cx="7437120" cy="31546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8664"/>
            <a:ext cx="4028440" cy="3505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809" y="6658664"/>
            <a:ext cx="4028440" cy="3505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C84EE3E4-DFFD-CB4F-8BAD-364A9B163A6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8401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717D30D-C946-BE44-BE91-A6D6EFF954F9}" type="slidenum">
              <a:rPr lang="en-AU" sz="1200" b="0">
                <a:solidFill>
                  <a:schemeClr val="tx1"/>
                </a:solidFill>
              </a:rPr>
              <a:pPr eaLnBrk="1" hangingPunct="1"/>
              <a:t>1</a:t>
            </a:fld>
            <a:endParaRPr lang="en-AU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12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en-US" dirty="0" smtClean="0"/>
              <a:t>one aspect of funding rational – new strand is added </a:t>
            </a:r>
            <a:endParaRPr lang="en-US" dirty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13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14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15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16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17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it-IT" smtClean="0">
              <a:ea typeface="ＭＳ Ｐゴシック" pitchFamily="34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2321914-EC1C-4FD9-A2D4-644F81687301}" type="slidenum">
              <a:rPr lang="it-IT" altLang="it-IT" sz="1200" b="0">
                <a:solidFill>
                  <a:schemeClr val="tx1"/>
                </a:solidFill>
              </a:rPr>
              <a:pPr eaLnBrk="1" hangingPunct="1"/>
              <a:t>18</a:t>
            </a:fld>
            <a:endParaRPr lang="it-IT" altLang="it-IT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20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21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2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3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5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6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7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8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4717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30604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96491" indent="-232943" eaLnBrk="0" hangingPunct="0"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205ADD-2C01-2348-B433-FDB30E57B041}" type="slidenum">
              <a:rPr lang="en-US" sz="1200" b="0">
                <a:solidFill>
                  <a:schemeClr val="tx1"/>
                </a:solidFill>
              </a:rPr>
              <a:pPr eaLnBrk="1" hangingPunct="1"/>
              <a:t>9</a:t>
            </a:fld>
            <a:endParaRPr 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71601" y="2132856"/>
            <a:ext cx="7272808" cy="2232248"/>
          </a:xfrm>
          <a:prstGeom prst="rect">
            <a:avLst/>
          </a:prstGeom>
        </p:spPr>
        <p:txBody>
          <a:bodyPr anchor="ctr"/>
          <a:lstStyle>
            <a:lvl1pPr algn="ctr">
              <a:defRPr sz="3000" b="1" i="0">
                <a:solidFill>
                  <a:schemeClr val="bg1"/>
                </a:solidFill>
                <a:latin typeface=""/>
                <a:cs typeface="Trebuchet MS"/>
              </a:defRPr>
            </a:lvl1pPr>
          </a:lstStyle>
          <a:p>
            <a:pPr lvl="0"/>
            <a:r>
              <a:rPr lang="en-AU" noProof="0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9156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340768"/>
            <a:ext cx="8137599" cy="4785395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8A618"/>
              </a:buClr>
              <a:buFont typeface="Wingdings" charset="2"/>
              <a:buChar char="§"/>
              <a:defRPr sz="2400">
                <a:solidFill>
                  <a:schemeClr val="accent4">
                    <a:lumMod val="90000"/>
                    <a:lumOff val="10000"/>
                  </a:schemeClr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703D29"/>
              </a:buClr>
              <a:buFont typeface="Wingdings" charset="2"/>
              <a:buChar char="§"/>
              <a:defRPr sz="1800">
                <a:solidFill>
                  <a:schemeClr val="accent4">
                    <a:lumMod val="90000"/>
                    <a:lumOff val="10000"/>
                  </a:schemeClr>
                </a:solidFill>
                <a:latin typeface="+mj-lt"/>
                <a:cs typeface="Trebuchet MS"/>
              </a:defRPr>
            </a:lvl2pPr>
            <a:lvl3pPr marL="1143000" indent="-228600">
              <a:buClr>
                <a:srgbClr val="E4D700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cs typeface="Trebuchet MS"/>
              </a:defRPr>
            </a:lvl3pPr>
            <a:lvl4pPr marL="1600200" indent="-228600">
              <a:buClr>
                <a:schemeClr val="accent5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cs typeface="Trebuchet MS"/>
              </a:defRPr>
            </a:lvl4pPr>
            <a:lvl5pPr marL="2057400" indent="-228600">
              <a:buClr>
                <a:schemeClr val="accent5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cs typeface="Trebuchet MS"/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7560840" cy="981075"/>
          </a:xfrm>
          <a:prstGeom prst="rect">
            <a:avLst/>
          </a:prstGeom>
        </p:spPr>
        <p:txBody>
          <a:bodyPr anchor="ctr"/>
          <a:lstStyle>
            <a:lvl1pPr>
              <a:defRPr sz="1800">
                <a:solidFill>
                  <a:srgbClr val="58A618"/>
                </a:solidFill>
                <a:latin typeface="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70752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576" y="2132856"/>
            <a:ext cx="3888432" cy="3456384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8A618"/>
              </a:buClr>
              <a:buFont typeface="Wingdings" charset="2"/>
              <a:buChar char="§"/>
              <a:defRPr sz="18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cs typeface="Trebuchet MS"/>
              </a:defRPr>
            </a:lvl1pPr>
            <a:lvl2pPr marL="742950" indent="-285750">
              <a:buClr>
                <a:srgbClr val="703D29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cs typeface="Trebuchet MS"/>
              </a:defRPr>
            </a:lvl2pPr>
            <a:lvl3pPr marL="1143000" indent="-228600">
              <a:buClr>
                <a:srgbClr val="E4D700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cs typeface="Trebuchet MS"/>
              </a:defRPr>
            </a:lvl3pPr>
            <a:lvl4pPr marL="1600200" indent="-228600">
              <a:buClr>
                <a:schemeClr val="accent5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Trebuchet MS"/>
                <a:cs typeface="Trebuchet MS"/>
              </a:defRPr>
            </a:lvl4pPr>
            <a:lvl5pPr marL="2057400" indent="-228600">
              <a:buClr>
                <a:schemeClr val="accent5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Trebuchet MS"/>
                <a:cs typeface="Trebuchet M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2132856"/>
            <a:ext cx="3889127" cy="3456384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8A618"/>
              </a:buClr>
              <a:buFont typeface="Wingdings" charset="2"/>
              <a:buChar char="§"/>
              <a:defRPr sz="1800">
                <a:latin typeface=""/>
                <a:cs typeface="Trebuchet MS"/>
              </a:defRPr>
            </a:lvl1pPr>
            <a:lvl2pPr marL="742950" indent="-285750">
              <a:buClr>
                <a:srgbClr val="703D29"/>
              </a:buClr>
              <a:buFont typeface="Wingdings" charset="2"/>
              <a:buChar char="§"/>
              <a:defRPr sz="1600">
                <a:latin typeface=""/>
                <a:cs typeface="Trebuchet MS"/>
              </a:defRPr>
            </a:lvl2pPr>
            <a:lvl3pPr marL="1143000" indent="-228600">
              <a:buClr>
                <a:srgbClr val="E4D700"/>
              </a:buClr>
              <a:buFont typeface="Wingdings" charset="2"/>
              <a:buChar char="§"/>
              <a:defRPr sz="1600">
                <a:latin typeface=""/>
                <a:cs typeface="Trebuchet MS"/>
              </a:defRPr>
            </a:lvl3pPr>
            <a:lvl4pPr marL="1600200" indent="-228600">
              <a:buClr>
                <a:schemeClr val="accent5"/>
              </a:buClr>
              <a:buFont typeface="Wingdings" charset="2"/>
              <a:buChar char="§"/>
              <a:defRPr sz="1800">
                <a:latin typeface="Trebuchet MS"/>
                <a:cs typeface="Trebuchet MS"/>
              </a:defRPr>
            </a:lvl4pPr>
            <a:lvl5pPr marL="2057400" indent="-228600">
              <a:buClr>
                <a:schemeClr val="accent5"/>
              </a:buClr>
              <a:buFont typeface="Wingdings" charset="2"/>
              <a:buChar char="§"/>
              <a:defRPr sz="1800">
                <a:latin typeface="Trebuchet MS"/>
                <a:cs typeface="Trebuchet M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0"/>
          </p:nvPr>
        </p:nvSpPr>
        <p:spPr>
          <a:xfrm>
            <a:off x="755576" y="1349078"/>
            <a:ext cx="3888432" cy="639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cs typeface="Trebuchet M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349078"/>
            <a:ext cx="3888432" cy="639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accent4">
                    <a:lumMod val="90000"/>
                    <a:lumOff val="10000"/>
                  </a:schemeClr>
                </a:solidFill>
                <a:latin typeface="Arial"/>
                <a:cs typeface="Trebuchet M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7560840" cy="981075"/>
          </a:xfrm>
          <a:prstGeom prst="rect">
            <a:avLst/>
          </a:prstGeom>
        </p:spPr>
        <p:txBody>
          <a:bodyPr anchor="ctr"/>
          <a:lstStyle>
            <a:lvl1pPr>
              <a:defRPr sz="1800">
                <a:solidFill>
                  <a:srgbClr val="58A618"/>
                </a:solidFill>
                <a:latin typeface="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70137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AFE19-C0B8-46AE-8A0D-858927D03D72}" type="datetimeFigureOut">
              <a:rPr lang="en-US"/>
              <a:pPr>
                <a:defRPr/>
              </a:pPr>
              <a:t>4/8/2015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0FC5C-DE5C-4501-AD20-15C8037B54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493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229600" cy="2232248"/>
          </a:xfrm>
          <a:prstGeom prst="rect">
            <a:avLst/>
          </a:prstGeom>
        </p:spPr>
        <p:txBody>
          <a:bodyPr vert="horz" anchor="ctr" anchorCtr="0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50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1"/>
          <p:cNvSpPr>
            <a:spLocks noChangeArrowheads="1"/>
          </p:cNvSpPr>
          <p:nvPr/>
        </p:nvSpPr>
        <p:spPr bwMode="auto">
          <a:xfrm>
            <a:off x="8316913" y="333375"/>
            <a:ext cx="5842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/>
            <a:fld id="{5C542BCA-5AA3-9C4A-8DE5-D8A3B9BF5FCD}" type="slidenum">
              <a:rPr lang="en-AU" sz="1000" b="0">
                <a:solidFill>
                  <a:srgbClr val="58A618"/>
                </a:solidFill>
                <a:cs typeface="Trebuchet MS" charset="0"/>
              </a:rPr>
              <a:pPr algn="r"/>
              <a:t>‹#›</a:t>
            </a:fld>
            <a:endParaRPr lang="en-AU" sz="1000" b="0">
              <a:solidFill>
                <a:srgbClr val="58A618"/>
              </a:solidFill>
              <a:cs typeface="Trebuchet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3" r:id="rId2"/>
    <p:sldLayoutId id="2147483844" r:id="rId3"/>
    <p:sldLayoutId id="2147483847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Trebuchet M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0"/>
          <a:cs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tabLst>
          <a:tab pos="1879600" algn="l"/>
        </a:tabLst>
        <a:defRPr sz="1600">
          <a:solidFill>
            <a:schemeClr val="bg1"/>
          </a:solidFill>
          <a:latin typeface="Trebuchet MS"/>
          <a:ea typeface="ＭＳ Ｐゴシック" charset="0"/>
          <a:cs typeface="Trebuchet MS"/>
        </a:defRPr>
      </a:lvl1pPr>
      <a:lvl2pPr marL="811213" indent="-354013" algn="l" rtl="0" eaLnBrk="0" fontAlgn="base" hangingPunct="0">
        <a:spcBef>
          <a:spcPct val="20000"/>
        </a:spcBef>
        <a:spcAft>
          <a:spcPct val="0"/>
        </a:spcAft>
        <a:buChar char="–"/>
        <a:tabLst>
          <a:tab pos="1879600" algn="l"/>
        </a:tabLst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219200" indent="-228600" algn="l" rtl="0" eaLnBrk="0" fontAlgn="base" hangingPunct="0">
        <a:spcBef>
          <a:spcPct val="20000"/>
        </a:spcBef>
        <a:spcAft>
          <a:spcPct val="0"/>
        </a:spcAft>
        <a:buChar char="•"/>
        <a:tabLst>
          <a:tab pos="1879600" algn="l"/>
        </a:tabLst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27188" indent="-228600" algn="l" rtl="0" eaLnBrk="0" fontAlgn="base" hangingPunct="0">
        <a:spcBef>
          <a:spcPct val="20000"/>
        </a:spcBef>
        <a:spcAft>
          <a:spcPct val="0"/>
        </a:spcAft>
        <a:buChar char="–"/>
        <a:tabLst>
          <a:tab pos="1879600" algn="l"/>
        </a:tabLst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tabLst>
          <a:tab pos="1879600" algn="l"/>
        </a:tabLst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tabLst>
          <a:tab pos="1879600" algn="l"/>
        </a:tabLs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tabLst>
          <a:tab pos="1879600" algn="l"/>
        </a:tabLs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tabLst>
          <a:tab pos="1879600" algn="l"/>
        </a:tabLs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tabLst>
          <a:tab pos="1879600" algn="l"/>
        </a:tabLs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urope.rd-alliance.org/" TargetMode="External"/><Relationship Id="rId2" Type="http://schemas.openxmlformats.org/officeDocument/2006/relationships/hyperlink" Target="http://www.rd-alliance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2"/>
          <p:cNvSpPr>
            <a:spLocks noGrp="1"/>
          </p:cNvSpPr>
          <p:nvPr>
            <p:ph type="ctrTitle"/>
          </p:nvPr>
        </p:nvSpPr>
        <p:spPr bwMode="auto">
          <a:xfrm>
            <a:off x="288800" y="2513303"/>
            <a:ext cx="8675688" cy="2951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sz="3200" dirty="0" smtClean="0"/>
              <a:t>Summary</a:t>
            </a:r>
            <a:br>
              <a:rPr lang="en-GB" sz="3200" dirty="0" smtClean="0"/>
            </a:br>
            <a:r>
              <a:rPr lang="en-GB" sz="3200" dirty="0" smtClean="0"/>
              <a:t>Data Practices Report</a:t>
            </a:r>
            <a:r>
              <a:rPr lang="en-US" sz="3200" dirty="0">
                <a:latin typeface="Arial" charset="0"/>
                <a:cs typeface="Trebuchet MS" charset="0"/>
              </a:rPr>
              <a:t/>
            </a:r>
            <a:br>
              <a:rPr lang="en-US" sz="3200" dirty="0">
                <a:latin typeface="Arial" charset="0"/>
                <a:cs typeface="Trebuchet MS" charset="0"/>
              </a:rPr>
            </a:br>
            <a:r>
              <a:rPr lang="en-GB" sz="2400" dirty="0" smtClean="0">
                <a:latin typeface="Arial" charset="0"/>
                <a:cs typeface="Trebuchet MS" charset="0"/>
              </a:rPr>
              <a:t/>
            </a:r>
            <a:br>
              <a:rPr lang="en-GB" sz="2400" dirty="0" smtClean="0">
                <a:latin typeface="Arial" charset="0"/>
                <a:cs typeface="Trebuchet MS" charset="0"/>
              </a:rPr>
            </a:br>
            <a:r>
              <a:rPr lang="en-GB" sz="2400" dirty="0">
                <a:latin typeface="Arial" charset="0"/>
                <a:cs typeface="Trebuchet MS" charset="0"/>
              </a:rPr>
              <a:t/>
            </a:r>
            <a:br>
              <a:rPr lang="en-GB" sz="2400" dirty="0">
                <a:latin typeface="Arial" charset="0"/>
                <a:cs typeface="Trebuchet MS" charset="0"/>
              </a:rPr>
            </a:br>
            <a:r>
              <a:rPr lang="en-GB" sz="1600" dirty="0" smtClean="0">
                <a:latin typeface="Arial" charset="0"/>
                <a:cs typeface="Trebuchet MS" charset="0"/>
              </a:rPr>
              <a:t>Peter Wittenburg</a:t>
            </a:r>
            <a:br>
              <a:rPr lang="en-GB" sz="1600" dirty="0" smtClean="0">
                <a:latin typeface="Arial" charset="0"/>
                <a:cs typeface="Trebuchet MS" charset="0"/>
              </a:rPr>
            </a:br>
            <a:r>
              <a:rPr lang="en-GB" sz="1600" dirty="0" smtClean="0">
                <a:latin typeface="Arial" charset="0"/>
                <a:cs typeface="Trebuchet MS" charset="0"/>
              </a:rPr>
              <a:t>Max Planck Data &amp; Compute </a:t>
            </a:r>
            <a:r>
              <a:rPr lang="en-GB" sz="1600" dirty="0" err="1" smtClean="0">
                <a:latin typeface="Arial" charset="0"/>
                <a:cs typeface="Trebuchet MS" charset="0"/>
              </a:rPr>
              <a:t>Center</a:t>
            </a:r>
            <a:r>
              <a:rPr lang="en-GB" sz="1600" dirty="0" smtClean="0">
                <a:latin typeface="Arial" charset="0"/>
                <a:cs typeface="Trebuchet MS" charset="0"/>
              </a:rPr>
              <a:t/>
            </a:r>
            <a:br>
              <a:rPr lang="en-GB" sz="1600" dirty="0" smtClean="0">
                <a:latin typeface="Arial" charset="0"/>
                <a:cs typeface="Trebuchet MS" charset="0"/>
              </a:rPr>
            </a:br>
            <a:r>
              <a:rPr lang="en-GB" sz="1600" dirty="0" smtClean="0">
                <a:latin typeface="Arial" charset="0"/>
                <a:cs typeface="Trebuchet MS" charset="0"/>
              </a:rPr>
              <a:t>former </a:t>
            </a:r>
            <a:r>
              <a:rPr lang="en-GB" sz="1600" dirty="0" err="1" smtClean="0">
                <a:latin typeface="Arial" charset="0"/>
                <a:cs typeface="Trebuchet MS" charset="0"/>
              </a:rPr>
              <a:t>MPI</a:t>
            </a:r>
            <a:r>
              <a:rPr lang="en-GB" sz="1600" dirty="0" smtClean="0">
                <a:latin typeface="Arial" charset="0"/>
                <a:cs typeface="Trebuchet MS" charset="0"/>
              </a:rPr>
              <a:t> for Psycholinguistics</a:t>
            </a:r>
            <a:endParaRPr lang="it-IT" sz="1600" dirty="0">
              <a:latin typeface="Arial" charset="0"/>
              <a:cs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olo 1"/>
          <p:cNvSpPr txBox="1">
            <a:spLocks/>
          </p:cNvSpPr>
          <p:nvPr/>
        </p:nvSpPr>
        <p:spPr>
          <a:xfrm>
            <a:off x="433388" y="200024"/>
            <a:ext cx="8586862" cy="7207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it-IT" sz="3200" dirty="0" smtClean="0">
                <a:solidFill>
                  <a:srgbClr val="58A618"/>
                </a:solidFill>
                <a:latin typeface="Trebuchet MS" pitchFamily="34" charset="0"/>
                <a:cs typeface="Trebuchet MS" pitchFamily="34" charset="0"/>
              </a:rPr>
              <a:t>Trends VI – large federations </a:t>
            </a:r>
          </a:p>
        </p:txBody>
      </p:sp>
      <p:sp>
        <p:nvSpPr>
          <p:cNvPr id="73" name="TextBox 25"/>
          <p:cNvSpPr txBox="1">
            <a:spLocks noChangeArrowheads="1"/>
          </p:cNvSpPr>
          <p:nvPr/>
        </p:nvSpPr>
        <p:spPr bwMode="auto">
          <a:xfrm>
            <a:off x="4917645" y="1262108"/>
            <a:ext cx="4215871" cy="4893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58A618"/>
                </a:solidFill>
                <a:latin typeface="+mn-lt"/>
              </a:rPr>
              <a:t>EUDAT </a:t>
            </a:r>
            <a:r>
              <a:rPr lang="en-US" dirty="0">
                <a:solidFill>
                  <a:srgbClr val="58A618"/>
                </a:solidFill>
                <a:latin typeface="+mn-lt"/>
              </a:rPr>
              <a:t>e</a:t>
            </a:r>
            <a:r>
              <a:rPr lang="en-US" dirty="0" smtClean="0">
                <a:solidFill>
                  <a:srgbClr val="58A618"/>
                </a:solidFill>
                <a:latin typeface="+mn-lt"/>
              </a:rPr>
              <a:t>xample to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58A618"/>
                </a:solidFill>
                <a:latin typeface="+mn-lt"/>
              </a:rPr>
              <a:t>domain of registered data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exchange data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manage and preserve data 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bring data close to HPC</a:t>
            </a:r>
          </a:p>
          <a:p>
            <a:pPr eaLnBrk="1" hangingPunct="1"/>
            <a:r>
              <a:rPr lang="en-US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   and strong clusters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offer improved data services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endParaRPr lang="en-US" dirty="0">
              <a:solidFill>
                <a:srgbClr val="58A618"/>
              </a:solidFill>
              <a:latin typeface="+mn-lt"/>
            </a:endParaRP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all across disciplines and countries in EU</a:t>
            </a:r>
          </a:p>
        </p:txBody>
      </p:sp>
      <p:pic>
        <p:nvPicPr>
          <p:cNvPr id="77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4694" y="1335028"/>
            <a:ext cx="6274016" cy="470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91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olo 1"/>
          <p:cNvSpPr txBox="1">
            <a:spLocks/>
          </p:cNvSpPr>
          <p:nvPr/>
        </p:nvSpPr>
        <p:spPr>
          <a:xfrm>
            <a:off x="433388" y="200024"/>
            <a:ext cx="8586862" cy="7207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it-IT" sz="3200" dirty="0">
                <a:solidFill>
                  <a:srgbClr val="58A618"/>
                </a:solidFill>
                <a:latin typeface="Trebuchet MS" pitchFamily="34" charset="0"/>
                <a:cs typeface="Trebuchet MS" pitchFamily="34" charset="0"/>
              </a:rPr>
              <a:t>Trends </a:t>
            </a:r>
            <a:r>
              <a:rPr lang="it-IT" sz="3200" dirty="0" smtClean="0">
                <a:solidFill>
                  <a:srgbClr val="58A618"/>
                </a:solidFill>
                <a:latin typeface="Trebuchet MS" pitchFamily="34" charset="0"/>
                <a:cs typeface="Trebuchet MS" pitchFamily="34" charset="0"/>
              </a:rPr>
              <a:t>VII </a:t>
            </a:r>
            <a:r>
              <a:rPr lang="it-IT" sz="3200" dirty="0">
                <a:solidFill>
                  <a:srgbClr val="58A618"/>
                </a:solidFill>
                <a:latin typeface="Trebuchet MS" pitchFamily="34" charset="0"/>
                <a:cs typeface="Trebuchet MS" pitchFamily="34" charset="0"/>
              </a:rPr>
              <a:t>– large </a:t>
            </a:r>
            <a:r>
              <a:rPr lang="it-IT" sz="3200" dirty="0" smtClean="0">
                <a:solidFill>
                  <a:srgbClr val="58A618"/>
                </a:solidFill>
                <a:latin typeface="Trebuchet MS" pitchFamily="34" charset="0"/>
                <a:cs typeface="Trebuchet MS" pitchFamily="34" charset="0"/>
              </a:rPr>
              <a:t>federations in Humanities </a:t>
            </a:r>
            <a:endParaRPr lang="it-IT" sz="3200" dirty="0">
              <a:solidFill>
                <a:srgbClr val="58A618"/>
              </a:solidFill>
              <a:latin typeface="Trebuchet MS" pitchFamily="34" charset="0"/>
              <a:cs typeface="Trebuchet MS" pitchFamily="34" charset="0"/>
            </a:endParaRPr>
          </a:p>
        </p:txBody>
      </p:sp>
      <p:graphicFrame>
        <p:nvGraphicFramePr>
          <p:cNvPr id="9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554284"/>
              </p:ext>
            </p:extLst>
          </p:nvPr>
        </p:nvGraphicFramePr>
        <p:xfrm>
          <a:off x="65087" y="1139084"/>
          <a:ext cx="9078913" cy="422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r:id="rId3" imgW="6863404" imgH="2738887" progId="Unknown">
                  <p:embed/>
                </p:oleObj>
              </mc:Choice>
              <mc:Fallback>
                <p:oleObj r:id="rId3" imgW="6863404" imgH="2738887" progId="Unknown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7" y="1139084"/>
                        <a:ext cx="9078913" cy="422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" name="5-Point Star 99"/>
          <p:cNvSpPr/>
          <p:nvPr/>
        </p:nvSpPr>
        <p:spPr>
          <a:xfrm>
            <a:off x="6202362" y="3791797"/>
            <a:ext cx="79375" cy="9366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01" name="5-Point Star 100"/>
          <p:cNvSpPr/>
          <p:nvPr/>
        </p:nvSpPr>
        <p:spPr>
          <a:xfrm>
            <a:off x="6662737" y="4339484"/>
            <a:ext cx="79375" cy="920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02" name="5-Point Star 101"/>
          <p:cNvSpPr/>
          <p:nvPr/>
        </p:nvSpPr>
        <p:spPr>
          <a:xfrm>
            <a:off x="4827587" y="2393209"/>
            <a:ext cx="80963" cy="920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03" name="5-Point Star 102"/>
          <p:cNvSpPr/>
          <p:nvPr/>
        </p:nvSpPr>
        <p:spPr>
          <a:xfrm>
            <a:off x="4157662" y="2550372"/>
            <a:ext cx="80963" cy="920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04" name="5-Point Star 103"/>
          <p:cNvSpPr/>
          <p:nvPr/>
        </p:nvSpPr>
        <p:spPr>
          <a:xfrm>
            <a:off x="4374907" y="3636339"/>
            <a:ext cx="80963" cy="920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05" name="5-Point Star 104"/>
          <p:cNvSpPr/>
          <p:nvPr/>
        </p:nvSpPr>
        <p:spPr>
          <a:xfrm>
            <a:off x="3067050" y="4358534"/>
            <a:ext cx="80962" cy="920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06" name="5-Point Star 105"/>
          <p:cNvSpPr/>
          <p:nvPr/>
        </p:nvSpPr>
        <p:spPr>
          <a:xfrm>
            <a:off x="3260725" y="4136284"/>
            <a:ext cx="80962" cy="920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07" name="5-Point Star 106"/>
          <p:cNvSpPr/>
          <p:nvPr/>
        </p:nvSpPr>
        <p:spPr>
          <a:xfrm>
            <a:off x="3292475" y="3680672"/>
            <a:ext cx="80962" cy="9366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08" name="5-Point Star 107"/>
          <p:cNvSpPr/>
          <p:nvPr/>
        </p:nvSpPr>
        <p:spPr>
          <a:xfrm>
            <a:off x="2332037" y="3218709"/>
            <a:ext cx="79375" cy="920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09" name="5-Point Star 108"/>
          <p:cNvSpPr/>
          <p:nvPr/>
        </p:nvSpPr>
        <p:spPr>
          <a:xfrm>
            <a:off x="2962275" y="3742584"/>
            <a:ext cx="80962" cy="920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10" name="5-Point Star 109"/>
          <p:cNvSpPr/>
          <p:nvPr/>
        </p:nvSpPr>
        <p:spPr>
          <a:xfrm>
            <a:off x="4030662" y="2544022"/>
            <a:ext cx="80963" cy="920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11" name="5-Point Star 110"/>
          <p:cNvSpPr/>
          <p:nvPr/>
        </p:nvSpPr>
        <p:spPr>
          <a:xfrm>
            <a:off x="4302125" y="2353522"/>
            <a:ext cx="80962" cy="920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12" name="5-Point Star 111"/>
          <p:cNvSpPr/>
          <p:nvPr/>
        </p:nvSpPr>
        <p:spPr>
          <a:xfrm>
            <a:off x="4314825" y="2545609"/>
            <a:ext cx="80962" cy="92075"/>
          </a:xfrm>
          <a:prstGeom prst="star5">
            <a:avLst/>
          </a:prstGeom>
          <a:solidFill>
            <a:srgbClr val="CE22C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13" name="5-Point Star 112"/>
          <p:cNvSpPr/>
          <p:nvPr/>
        </p:nvSpPr>
        <p:spPr>
          <a:xfrm>
            <a:off x="4325937" y="2650384"/>
            <a:ext cx="79375" cy="93663"/>
          </a:xfrm>
          <a:prstGeom prst="star5">
            <a:avLst/>
          </a:prstGeom>
          <a:solidFill>
            <a:srgbClr val="CE22C2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14" name="TextBox 25"/>
          <p:cNvSpPr txBox="1">
            <a:spLocks noChangeArrowheads="1"/>
          </p:cNvSpPr>
          <p:nvPr/>
        </p:nvSpPr>
        <p:spPr bwMode="auto">
          <a:xfrm>
            <a:off x="4868862" y="4634759"/>
            <a:ext cx="1268413" cy="5857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1"/>
                </a:solidFill>
              </a:rPr>
              <a:t>one of the </a:t>
            </a:r>
          </a:p>
          <a:p>
            <a:pPr eaLnBrk="1" hangingPunct="1"/>
            <a:r>
              <a:rPr lang="en-US" sz="1600" dirty="0">
                <a:solidFill>
                  <a:schemeClr val="bg1"/>
                </a:solidFill>
              </a:rPr>
              <a:t>languages</a:t>
            </a:r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115" name="Straight Arrow Connector 114"/>
          <p:cNvCxnSpPr/>
          <p:nvPr/>
        </p:nvCxnSpPr>
        <p:spPr>
          <a:xfrm flipH="1" flipV="1">
            <a:off x="4724400" y="3885459"/>
            <a:ext cx="777875" cy="85566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25"/>
          <p:cNvSpPr txBox="1">
            <a:spLocks noChangeArrowheads="1"/>
          </p:cNvSpPr>
          <p:nvPr/>
        </p:nvSpPr>
        <p:spPr bwMode="auto">
          <a:xfrm>
            <a:off x="3535066" y="5239650"/>
            <a:ext cx="5485184" cy="138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/>
            <a:r>
              <a:rPr lang="en-US" dirty="0" err="1" smtClean="0">
                <a:solidFill>
                  <a:srgbClr val="58A618"/>
                </a:solidFill>
                <a:latin typeface="+mn-lt"/>
              </a:rPr>
              <a:t>DOBES</a:t>
            </a:r>
            <a:r>
              <a:rPr lang="en-US" dirty="0" smtClean="0">
                <a:solidFill>
                  <a:srgbClr val="58A618"/>
                </a:solidFill>
                <a:latin typeface="+mn-lt"/>
              </a:rPr>
              <a:t> Example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~70 international teams collaborating + 1 archive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changed culture in community</a:t>
            </a:r>
          </a:p>
        </p:txBody>
      </p:sp>
      <p:sp>
        <p:nvSpPr>
          <p:cNvPr id="21" name="5-Point Star 20"/>
          <p:cNvSpPr/>
          <p:nvPr/>
        </p:nvSpPr>
        <p:spPr>
          <a:xfrm>
            <a:off x="340094" y="5609385"/>
            <a:ext cx="80962" cy="9207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22" name="5-Point Star 21"/>
          <p:cNvSpPr/>
          <p:nvPr/>
        </p:nvSpPr>
        <p:spPr>
          <a:xfrm>
            <a:off x="335942" y="5839815"/>
            <a:ext cx="80962" cy="92075"/>
          </a:xfrm>
          <a:prstGeom prst="star5">
            <a:avLst/>
          </a:prstGeom>
          <a:solidFill>
            <a:srgbClr val="FF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16904" y="5494170"/>
            <a:ext cx="3118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remote language archives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large data centers with copies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29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 smtClean="0">
                <a:latin typeface="Arial" charset="0"/>
                <a:cs typeface="Trebuchet MS" charset="0"/>
              </a:rPr>
              <a:t>Requirements for Data Science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 bwMode="auto">
          <a:xfrm>
            <a:off x="355381" y="1355130"/>
            <a:ext cx="8633194" cy="4915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let’s use the G8 formulations – data should be</a:t>
            </a:r>
          </a:p>
          <a:p>
            <a:pPr lvl="1"/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searchable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	-&gt; create useful metadata </a:t>
            </a:r>
          </a:p>
          <a:p>
            <a:pPr lvl="1"/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accessible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	-&gt; deposit in trusted repository and use PIDs</a:t>
            </a:r>
          </a:p>
          <a:p>
            <a:pPr lvl="1"/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interpretable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	-&gt; create metadata, register schema and semantics</a:t>
            </a:r>
          </a:p>
          <a:p>
            <a:pPr lvl="1"/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re-usable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		-&gt; provide contextual metadata</a:t>
            </a:r>
          </a:p>
          <a:p>
            <a:pPr lvl="1"/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persistent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		-&gt; provide persistent repositories </a:t>
            </a:r>
          </a:p>
          <a:p>
            <a:pPr marL="457200" lvl="1" indent="0">
              <a:buNone/>
            </a:pPr>
            <a:endParaRPr lang="en-CA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let’s use the Knowledge Exchange formulations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promote data sharing </a:t>
            </a:r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norms and standards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	-&gt; make all explicit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support services </a:t>
            </a:r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enabling effective sharing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	-&gt; build infrastructure 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provide a </a:t>
            </a:r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deposit infrastructure 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		-&gt; build infrastructure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develop </a:t>
            </a:r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flexible access mechanisms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		-&gt; build infrastructure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allow </a:t>
            </a:r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linking between publications and data 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	-&gt; use PIDs and citation MD</a:t>
            </a:r>
          </a:p>
        </p:txBody>
      </p:sp>
    </p:spTree>
    <p:extLst>
      <p:ext uri="{BB962C8B-B14F-4D97-AF65-F5344CB8AC3E}">
        <p14:creationId xmlns:p14="http://schemas.microsoft.com/office/powerpoint/2010/main" val="300066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1095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 smtClean="0">
                <a:latin typeface="Arial" charset="0"/>
                <a:cs typeface="Trebuchet MS" charset="0"/>
              </a:rPr>
              <a:t>Requirements for Funders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495300" y="1163105"/>
            <a:ext cx="8648700" cy="4118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dirty="0" err="1" smtClean="0"/>
              <a:t>Naoyuki</a:t>
            </a:r>
            <a:r>
              <a:rPr lang="en-US" dirty="0" smtClean="0"/>
              <a:t> </a:t>
            </a:r>
            <a:r>
              <a:rPr lang="en-US" dirty="0" err="1" smtClean="0"/>
              <a:t>Tsunematsu</a:t>
            </a:r>
            <a:r>
              <a:rPr lang="en-US" dirty="0" smtClean="0"/>
              <a:t> (Senior Advisor, </a:t>
            </a:r>
            <a:r>
              <a:rPr lang="en-US" dirty="0" err="1" smtClean="0"/>
              <a:t>JST</a:t>
            </a:r>
            <a:r>
              <a:rPr lang="en-US" dirty="0" smtClean="0"/>
              <a:t>)</a:t>
            </a:r>
          </a:p>
          <a:p>
            <a:pPr marL="0" lvl="0" indent="0">
              <a:buNone/>
            </a:pPr>
            <a:r>
              <a:rPr lang="en-US" dirty="0"/>
              <a:t> </a:t>
            </a:r>
            <a:r>
              <a:rPr lang="en-US" dirty="0" smtClean="0"/>
              <a:t>   Question 1: what is the value proposition for publically 			   funded research?</a:t>
            </a:r>
          </a:p>
          <a:p>
            <a:pPr lvl="0"/>
            <a:endParaRPr lang="en-US" sz="1000" dirty="0" smtClean="0"/>
          </a:p>
          <a:p>
            <a:pPr lvl="1" indent="-342900">
              <a:buFont typeface="Arial" pitchFamily="34" charset="0"/>
              <a:buChar char="•"/>
            </a:pPr>
            <a:r>
              <a:rPr lang="en-US" sz="2000" dirty="0" smtClean="0"/>
              <a:t>Publically funded research is about stimulating competitiveness</a:t>
            </a:r>
          </a:p>
          <a:p>
            <a:pPr lvl="1" indent="-342900">
              <a:buFont typeface="Arial" pitchFamily="34" charset="0"/>
              <a:buChar char="•"/>
            </a:pPr>
            <a:r>
              <a:rPr lang="en-US" sz="2000" dirty="0" smtClean="0"/>
              <a:t>new strand for competitiveness: </a:t>
            </a:r>
          </a:p>
          <a:p>
            <a:pPr marL="400050" lvl="1" indent="0"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     Knowledge Discovery based on smart data collection</a:t>
            </a:r>
          </a:p>
          <a:p>
            <a:pPr lvl="1" indent="-342900"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58A618"/>
                </a:solidFill>
              </a:rPr>
              <a:t>role of funders seems to change: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58A618"/>
                </a:solidFill>
              </a:rPr>
              <a:t>build infrastructures to make data visible and accessible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58A618"/>
                </a:solidFill>
              </a:rPr>
              <a:t>invest in human capacity </a:t>
            </a:r>
          </a:p>
        </p:txBody>
      </p:sp>
    </p:spTree>
    <p:extLst>
      <p:ext uri="{BB962C8B-B14F-4D97-AF65-F5344CB8AC3E}">
        <p14:creationId xmlns:p14="http://schemas.microsoft.com/office/powerpoint/2010/main" val="179292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1095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 smtClean="0">
                <a:latin typeface="Arial" charset="0"/>
                <a:cs typeface="Trebuchet MS" charset="0"/>
              </a:rPr>
              <a:t>Requirements for Culture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731500" y="1163105"/>
            <a:ext cx="8295480" cy="4684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dirty="0" err="1" smtClean="0"/>
              <a:t>Naoyuki</a:t>
            </a:r>
            <a:r>
              <a:rPr lang="en-US" dirty="0" smtClean="0"/>
              <a:t> </a:t>
            </a:r>
            <a:r>
              <a:rPr lang="en-US" dirty="0" err="1" smtClean="0"/>
              <a:t>Tsunematsu</a:t>
            </a:r>
            <a:r>
              <a:rPr lang="en-US" dirty="0" smtClean="0"/>
              <a:t> (Senior Advisor, </a:t>
            </a:r>
            <a:r>
              <a:rPr lang="en-US" dirty="0" err="1" smtClean="0"/>
              <a:t>JST</a:t>
            </a:r>
            <a:r>
              <a:rPr lang="en-US" dirty="0" smtClean="0"/>
              <a:t>)</a:t>
            </a:r>
          </a:p>
          <a:p>
            <a:pPr marL="0" lvl="0" indent="0">
              <a:buNone/>
            </a:pPr>
            <a:r>
              <a:rPr lang="en-US" dirty="0"/>
              <a:t> </a:t>
            </a:r>
            <a:r>
              <a:rPr lang="en-US" dirty="0" smtClean="0"/>
              <a:t>   Question 2: is culture of sharing a relevant issue?</a:t>
            </a:r>
          </a:p>
          <a:p>
            <a:pPr lvl="0"/>
            <a:endParaRPr lang="en-US" sz="1000" dirty="0" smtClean="0"/>
          </a:p>
          <a:p>
            <a:pPr lvl="1" indent="-342900">
              <a:buFont typeface="Arial" pitchFamily="34" charset="0"/>
              <a:buChar char="•"/>
            </a:pPr>
            <a:r>
              <a:rPr lang="en-US" sz="2000" dirty="0" smtClean="0"/>
              <a:t>need for data exchange (and thus the need for proper data management) are yet difficult to convey in Japanese Science</a:t>
            </a:r>
          </a:p>
          <a:p>
            <a:pPr lvl="1" indent="-342900">
              <a:buFont typeface="Arial" pitchFamily="34" charset="0"/>
              <a:buChar char="•"/>
            </a:pPr>
            <a:r>
              <a:rPr lang="en-US" sz="2000" dirty="0" smtClean="0"/>
              <a:t>parallel trends observed for Japanese Science </a:t>
            </a:r>
          </a:p>
          <a:p>
            <a:pPr marL="1200150" lvl="2" indent="-342900">
              <a:buFont typeface="Arial" pitchFamily="34" charset="0"/>
              <a:buChar char="•"/>
            </a:pPr>
            <a:r>
              <a:rPr lang="en-US" sz="2000" dirty="0" smtClean="0"/>
              <a:t>not so often included in collaborations anymore</a:t>
            </a:r>
          </a:p>
          <a:p>
            <a:pPr marL="1200150" lvl="2" indent="-342900">
              <a:buFont typeface="Arial" pitchFamily="34" charset="0"/>
              <a:buChar char="•"/>
            </a:pPr>
            <a:r>
              <a:rPr lang="en-US" sz="2000" dirty="0" smtClean="0"/>
              <a:t>not so often represented in the top papers</a:t>
            </a:r>
            <a:endParaRPr lang="en-US" sz="2000" dirty="0"/>
          </a:p>
          <a:p>
            <a:pPr marL="1200150" lvl="2" indent="-342900">
              <a:buFont typeface="Arial" pitchFamily="34" charset="0"/>
              <a:buChar char="•"/>
            </a:pPr>
            <a:r>
              <a:rPr lang="en-US" sz="2000" dirty="0" smtClean="0"/>
              <a:t>decrease in international ranking</a:t>
            </a:r>
          </a:p>
          <a:p>
            <a:pPr marL="1200150" lvl="2" indent="-342900">
              <a:buFont typeface="Arial" pitchFamily="34" charset="0"/>
              <a:buChar char="•"/>
            </a:pPr>
            <a:endParaRPr lang="en-US" sz="800" dirty="0" smtClean="0"/>
          </a:p>
          <a:p>
            <a:pPr lvl="1" indent="-342900">
              <a:buFont typeface="Arial" pitchFamily="34" charset="0"/>
              <a:buChar char="•"/>
            </a:pPr>
            <a:r>
              <a:rPr lang="en-US" sz="2000" dirty="0" smtClean="0"/>
              <a:t>serious worries about counterproductive lack of openness</a:t>
            </a:r>
          </a:p>
          <a:p>
            <a:pPr lvl="1" indent="-342900">
              <a:buFont typeface="Arial" pitchFamily="34" charset="0"/>
              <a:buChar char="•"/>
            </a:pPr>
            <a:endParaRPr lang="en-US" sz="800" dirty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58A618"/>
                </a:solidFill>
              </a:rPr>
              <a:t>this concern seems to be relevant for all of us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58A618"/>
                </a:solidFill>
              </a:rPr>
              <a:t> </a:t>
            </a:r>
            <a:r>
              <a:rPr lang="en-US" sz="1800" dirty="0" smtClean="0">
                <a:solidFill>
                  <a:srgbClr val="58A618"/>
                </a:solidFill>
              </a:rPr>
              <a:t>    G8 Open Data Report: UK 90, US/CA 80, </a:t>
            </a:r>
            <a:r>
              <a:rPr lang="en-US" sz="1800" dirty="0" err="1" smtClean="0">
                <a:solidFill>
                  <a:srgbClr val="58A618"/>
                </a:solidFill>
              </a:rPr>
              <a:t>FR</a:t>
            </a:r>
            <a:r>
              <a:rPr lang="en-US" sz="1800" dirty="0" smtClean="0">
                <a:solidFill>
                  <a:srgbClr val="58A618"/>
                </a:solidFill>
              </a:rPr>
              <a:t> 65, IT 35, </a:t>
            </a:r>
            <a:r>
              <a:rPr lang="en-US" sz="1800" b="1" dirty="0" smtClean="0">
                <a:solidFill>
                  <a:srgbClr val="58A618"/>
                </a:solidFill>
              </a:rPr>
              <a:t>JP 30</a:t>
            </a:r>
            <a:r>
              <a:rPr lang="en-US" sz="1800" dirty="0" smtClean="0">
                <a:solidFill>
                  <a:srgbClr val="58A618"/>
                </a:solidFill>
              </a:rPr>
              <a:t>, </a:t>
            </a:r>
            <a:r>
              <a:rPr lang="en-US" sz="1800" b="1" dirty="0" smtClean="0">
                <a:solidFill>
                  <a:srgbClr val="58A618"/>
                </a:solidFill>
              </a:rPr>
              <a:t>DE 25</a:t>
            </a:r>
            <a:r>
              <a:rPr lang="en-US" sz="1800" dirty="0" smtClean="0">
                <a:solidFill>
                  <a:srgbClr val="58A618"/>
                </a:solidFill>
              </a:rPr>
              <a:t>, RU 5</a:t>
            </a:r>
          </a:p>
        </p:txBody>
      </p:sp>
    </p:spTree>
    <p:extLst>
      <p:ext uri="{BB962C8B-B14F-4D97-AF65-F5344CB8AC3E}">
        <p14:creationId xmlns:p14="http://schemas.microsoft.com/office/powerpoint/2010/main" val="145637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 smtClean="0">
                <a:latin typeface="Arial" charset="0"/>
                <a:cs typeface="Trebuchet MS" charset="0"/>
              </a:rPr>
              <a:t>Data Practices I – Commons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 bwMode="auto">
          <a:xfrm>
            <a:off x="355380" y="1355130"/>
            <a:ext cx="8788619" cy="4915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many obstacles for sharing (mostly well–known) 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cultural, sociological -&gt; technological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lacking widely used 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mechanisms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lack of proper mechanisms and incentives</a:t>
            </a:r>
            <a:endParaRPr lang="en-CA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research is about competition &amp; collaboration</a:t>
            </a:r>
          </a:p>
          <a:p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even more obstacles for re-using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often doubted whether useful in particular across disciplines 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Big Data claims are </a:t>
            </a:r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controversial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lack of trust, information, quality, etc.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too time consuming frequently</a:t>
            </a:r>
            <a:endParaRPr lang="en-CA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en-CA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1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 smtClean="0">
                <a:latin typeface="Arial" charset="0"/>
                <a:cs typeface="Trebuchet MS" charset="0"/>
              </a:rPr>
              <a:t>Data Practices I – Survey  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 bwMode="auto">
          <a:xfrm>
            <a:off x="355380" y="1355130"/>
            <a:ext cx="8788619" cy="4915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~120 Interviews/Interactions</a:t>
            </a:r>
          </a:p>
          <a:p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2 Workshops with Leading Scientists (EU, US)</a:t>
            </a:r>
          </a:p>
          <a:p>
            <a:endParaRPr lang="en-CA" sz="1000" dirty="0" smtClean="0">
              <a:solidFill>
                <a:srgbClr val="373737"/>
              </a:solidFill>
              <a:latin typeface="Arial" charset="0"/>
              <a:cs typeface="Arial" charset="0"/>
            </a:endParaRPr>
          </a:p>
          <a:p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too much manual work or via </a:t>
            </a:r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ad hoc scripts</a:t>
            </a:r>
          </a:p>
          <a:p>
            <a:r>
              <a:rPr lang="en-CA" dirty="0">
                <a:solidFill>
                  <a:srgbClr val="373737"/>
                </a:solidFill>
                <a:latin typeface="Arial" charset="0"/>
                <a:cs typeface="Arial" charset="0"/>
              </a:rPr>
              <a:t>still </a:t>
            </a:r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creating huge amounts of </a:t>
            </a:r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legacy formats </a:t>
            </a:r>
          </a:p>
          <a:p>
            <a:pPr marL="0" indent="0">
              <a:buNone/>
            </a:pPr>
            <a:r>
              <a:rPr lang="en-CA" dirty="0">
                <a:solidFill>
                  <a:srgbClr val="58A618"/>
                </a:solidFill>
                <a:latin typeface="Arial" charset="0"/>
                <a:cs typeface="Arial" charset="0"/>
              </a:rPr>
              <a:t> </a:t>
            </a:r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   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(no PID, MD, lack of explicitness)  </a:t>
            </a:r>
          </a:p>
          <a:p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there are positive project examples etc. but ...</a:t>
            </a:r>
          </a:p>
          <a:p>
            <a:pPr lvl="1"/>
            <a:r>
              <a:rPr lang="en-CA" sz="2000" dirty="0" err="1" smtClean="0">
                <a:solidFill>
                  <a:srgbClr val="373737"/>
                </a:solidFill>
                <a:latin typeface="Arial" charset="0"/>
                <a:cs typeface="Arial" charset="0"/>
              </a:rPr>
              <a:t>DM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 and DP </a:t>
            </a:r>
            <a:r>
              <a:rPr lang="en-CA" sz="20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not efficient 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and </a:t>
            </a:r>
            <a:r>
              <a:rPr lang="en-CA" sz="20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too expensive</a:t>
            </a:r>
          </a:p>
          <a:p>
            <a:pPr marL="400050" lvl="1" indent="0">
              <a:buNone/>
            </a:pP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     (Biologist for 75% of his time data manager)</a:t>
            </a:r>
            <a:endParaRPr lang="en-CA" sz="2000" dirty="0">
              <a:solidFill>
                <a:srgbClr val="373737"/>
              </a:solidFill>
              <a:latin typeface="Arial" charset="0"/>
              <a:cs typeface="Arial" charset="0"/>
            </a:endParaRPr>
          </a:p>
          <a:p>
            <a:pPr lvl="1"/>
            <a:r>
              <a:rPr lang="en-CA" sz="20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federating data 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incl. logical information much too expensive</a:t>
            </a:r>
          </a:p>
          <a:p>
            <a:pPr lvl="1"/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hardly usage of automated </a:t>
            </a:r>
            <a:r>
              <a:rPr lang="en-CA" sz="20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workflows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 and </a:t>
            </a:r>
            <a:r>
              <a:rPr lang="en-CA" sz="20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lack of reproducibility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5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 smtClean="0">
                <a:latin typeface="Arial" charset="0"/>
                <a:cs typeface="Trebuchet MS" charset="0"/>
              </a:rPr>
              <a:t>Data Practices I – Survey  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 bwMode="auto">
          <a:xfrm>
            <a:off x="355380" y="1355130"/>
            <a:ext cx="8788619" cy="4915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~120 Interviews/Interactions</a:t>
            </a:r>
          </a:p>
          <a:p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2 Workshops with Leading Scientists (EU, US)</a:t>
            </a:r>
          </a:p>
          <a:p>
            <a:endParaRPr lang="en-CA" sz="1000" dirty="0" smtClean="0">
              <a:solidFill>
                <a:srgbClr val="373737"/>
              </a:solidFill>
              <a:latin typeface="Arial" charset="0"/>
              <a:cs typeface="Arial" charset="0"/>
            </a:endParaRPr>
          </a:p>
          <a:p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too much manual work or via </a:t>
            </a:r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ad hoc scripts</a:t>
            </a:r>
          </a:p>
          <a:p>
            <a:r>
              <a:rPr lang="en-CA" dirty="0">
                <a:solidFill>
                  <a:srgbClr val="373737"/>
                </a:solidFill>
                <a:latin typeface="Arial" charset="0"/>
                <a:cs typeface="Arial" charset="0"/>
              </a:rPr>
              <a:t>still </a:t>
            </a:r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creating huge amounts of </a:t>
            </a:r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legacy formats </a:t>
            </a:r>
          </a:p>
          <a:p>
            <a:pPr marL="0" indent="0">
              <a:buNone/>
            </a:pPr>
            <a:r>
              <a:rPr lang="en-CA" dirty="0">
                <a:solidFill>
                  <a:srgbClr val="58A618"/>
                </a:solidFill>
                <a:latin typeface="Arial" charset="0"/>
                <a:cs typeface="Arial" charset="0"/>
              </a:rPr>
              <a:t> </a:t>
            </a:r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   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(no PID, MD, lack of explicitness)  </a:t>
            </a:r>
          </a:p>
          <a:p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there are positive project examples etc. but ...</a:t>
            </a:r>
          </a:p>
          <a:p>
            <a:pPr lvl="1"/>
            <a:r>
              <a:rPr lang="en-CA" sz="2000" dirty="0" err="1" smtClean="0">
                <a:solidFill>
                  <a:srgbClr val="373737"/>
                </a:solidFill>
                <a:latin typeface="Arial" charset="0"/>
                <a:cs typeface="Arial" charset="0"/>
              </a:rPr>
              <a:t>DM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 and DP </a:t>
            </a:r>
            <a:r>
              <a:rPr lang="en-CA" sz="20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not efficient 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and </a:t>
            </a:r>
            <a:r>
              <a:rPr lang="en-CA" sz="20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too expensive</a:t>
            </a:r>
          </a:p>
          <a:p>
            <a:pPr marL="400050" lvl="1" indent="0">
              <a:buNone/>
            </a:pP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     (Biologist for 75% of his time data manager)</a:t>
            </a:r>
            <a:endParaRPr lang="en-CA" sz="2000" dirty="0">
              <a:solidFill>
                <a:srgbClr val="373737"/>
              </a:solidFill>
              <a:latin typeface="Arial" charset="0"/>
              <a:cs typeface="Arial" charset="0"/>
            </a:endParaRPr>
          </a:p>
          <a:p>
            <a:pPr lvl="1"/>
            <a:r>
              <a:rPr lang="en-CA" sz="20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federating data 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incl. logical information much too expensive</a:t>
            </a:r>
          </a:p>
          <a:p>
            <a:pPr lvl="1"/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hardly usage of automated </a:t>
            </a:r>
            <a:r>
              <a:rPr lang="en-CA" sz="20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workflows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 and </a:t>
            </a:r>
            <a:r>
              <a:rPr lang="en-CA" sz="20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lack of reproducibility</a:t>
            </a: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 rot="21230655">
            <a:off x="485014" y="1920576"/>
            <a:ext cx="8136031" cy="30469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CA" sz="2400" dirty="0" smtClean="0">
                <a:cs typeface="Arial" charset="0"/>
              </a:rPr>
              <a:t>many researchers </a:t>
            </a:r>
            <a:r>
              <a:rPr lang="en-CA" sz="2400" dirty="0" smtClean="0">
                <a:solidFill>
                  <a:srgbClr val="FFFF00"/>
                </a:solidFill>
                <a:cs typeface="Arial" charset="0"/>
              </a:rPr>
              <a:t>can’t participate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sz="2400" dirty="0" smtClean="0">
                <a:cs typeface="Arial" charset="0"/>
              </a:rPr>
              <a:t>pressure towards DI research is high, but only some departments are </a:t>
            </a:r>
            <a:r>
              <a:rPr lang="en-CA" sz="2400" dirty="0" smtClean="0">
                <a:solidFill>
                  <a:srgbClr val="FFFF00"/>
                </a:solidFill>
                <a:cs typeface="Arial" charset="0"/>
              </a:rPr>
              <a:t>fit for the data challenges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FFFF00"/>
                </a:solidFill>
                <a:cs typeface="Arial" charset="0"/>
              </a:rPr>
              <a:t>Senior Researchers: can’t continue like this!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CA" sz="2400" dirty="0" smtClean="0">
                <a:cs typeface="Arial" charset="0"/>
              </a:rPr>
              <a:t>need to move towards </a:t>
            </a:r>
            <a:r>
              <a:rPr lang="en-CA" sz="2400" dirty="0" smtClean="0">
                <a:solidFill>
                  <a:srgbClr val="FFFF00"/>
                </a:solidFill>
                <a:cs typeface="Arial" charset="0"/>
              </a:rPr>
              <a:t>proper data organization</a:t>
            </a:r>
            <a:r>
              <a:rPr lang="en-CA" sz="2400" dirty="0" smtClean="0">
                <a:cs typeface="Arial" charset="0"/>
              </a:rPr>
              <a:t> and </a:t>
            </a:r>
            <a:r>
              <a:rPr lang="en-CA" sz="2400" dirty="0" smtClean="0">
                <a:solidFill>
                  <a:srgbClr val="FFFF00"/>
                </a:solidFill>
                <a:cs typeface="Arial" charset="0"/>
              </a:rPr>
              <a:t>automated workflows </a:t>
            </a:r>
            <a:r>
              <a:rPr lang="en-CA" sz="2400" dirty="0" smtClean="0">
                <a:cs typeface="Arial" charset="0"/>
              </a:rPr>
              <a:t>is evident</a:t>
            </a:r>
            <a:endParaRPr lang="en-CA" sz="2400" dirty="0">
              <a:cs typeface="Arial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/>
              <a:t>but changes now are risky: </a:t>
            </a:r>
            <a:r>
              <a:rPr lang="en-US" sz="2400" dirty="0" smtClean="0">
                <a:solidFill>
                  <a:srgbClr val="FFFF00"/>
                </a:solidFill>
              </a:rPr>
              <a:t>lack of trained experts, guidelines and support</a:t>
            </a:r>
          </a:p>
        </p:txBody>
      </p:sp>
    </p:spTree>
    <p:extLst>
      <p:ext uri="{BB962C8B-B14F-4D97-AF65-F5344CB8AC3E}">
        <p14:creationId xmlns:p14="http://schemas.microsoft.com/office/powerpoint/2010/main" val="374476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 bwMode="auto">
          <a:xfrm>
            <a:off x="577880" y="0"/>
            <a:ext cx="773903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fi-FI" altLang="it-IT" sz="3200" dirty="0" smtClean="0">
                <a:latin typeface="Arial" charset="0"/>
                <a:ea typeface="ＭＳ Ｐゴシック" pitchFamily="34" charset="-128"/>
              </a:rPr>
              <a:t>Promiss of RDA</a:t>
            </a:r>
            <a:endParaRPr lang="en-US" altLang="it-IT" dirty="0" smtClean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8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8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8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8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2A45120-2190-476B-BD9B-AB75061602D5}" type="slidenum">
              <a:rPr lang="it-IT" altLang="it-IT"/>
              <a:pPr eaLnBrk="1" hangingPunct="1"/>
              <a:t>18</a:t>
            </a:fld>
            <a:endParaRPr lang="it-IT" altLang="it-IT"/>
          </a:p>
        </p:txBody>
      </p:sp>
      <p:sp>
        <p:nvSpPr>
          <p:cNvPr id="6" name="Rectangle 4"/>
          <p:cNvSpPr/>
          <p:nvPr/>
        </p:nvSpPr>
        <p:spPr>
          <a:xfrm>
            <a:off x="280534" y="3928265"/>
            <a:ext cx="86406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r">
              <a:defRPr/>
            </a:pP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RDA is about building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the </a:t>
            </a:r>
            <a:r>
              <a:rPr lang="en-US" sz="2200" i="1" dirty="0">
                <a:solidFill>
                  <a:srgbClr val="CC6021"/>
                </a:solidFill>
                <a:ea typeface="ＭＳ Ｐゴシック" charset="0"/>
                <a:cs typeface="ＭＳ Ｐゴシック" charset="0"/>
              </a:rPr>
              <a:t>social and technical bridges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that enable 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global open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sharing 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and re-use of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data. </a:t>
            </a:r>
            <a:endParaRPr lang="en-US" sz="2200" i="1" dirty="0" smtClean="0">
              <a:solidFill>
                <a:schemeClr val="tx1">
                  <a:lumMod val="75000"/>
                  <a:lumOff val="25000"/>
                </a:schemeClr>
              </a:solidFill>
              <a:ea typeface="ＭＳ Ｐゴシック" charset="0"/>
              <a:cs typeface="ＭＳ Ｐゴシック" charset="0"/>
            </a:endParaRPr>
          </a:p>
          <a:p>
            <a:pPr marL="0" lvl="1" algn="r">
              <a:defRPr/>
            </a:pPr>
            <a:r>
              <a:rPr lang="en-US" sz="2200" i="1" dirty="0" smtClean="0">
                <a:solidFill>
                  <a:srgbClr val="D96A2C"/>
                </a:solidFill>
                <a:ea typeface="ＭＳ Ｐゴシック" charset="0"/>
                <a:cs typeface="ＭＳ Ｐゴシック" charset="0"/>
              </a:rPr>
              <a:t>Researchers</a:t>
            </a:r>
            <a:r>
              <a:rPr lang="en-US" sz="2200" i="1" dirty="0">
                <a:solidFill>
                  <a:srgbClr val="D96A2C"/>
                </a:solidFill>
                <a:ea typeface="ＭＳ Ｐゴシック" charset="0"/>
                <a:cs typeface="ＭＳ Ｐゴシック" charset="0"/>
              </a:rPr>
              <a:t>, scientists, data practitioners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from around the world are 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invited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to work together 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to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achieve the </a:t>
            </a: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vision</a:t>
            </a:r>
          </a:p>
          <a:p>
            <a:pPr marL="0" lvl="1" algn="r">
              <a:defRPr/>
            </a:pP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algn="r">
              <a:defRPr/>
            </a:pPr>
            <a:r>
              <a:rPr lang="en-U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charset="0"/>
                <a:cs typeface="ＭＳ Ｐゴシック" charset="0"/>
              </a:rPr>
              <a:t>Funders: NSF, EC, AU, Japan, Brazil,</a:t>
            </a:r>
            <a:r>
              <a:rPr lang="en-US" sz="2200" i="1" dirty="0" smtClean="0">
                <a:solidFill>
                  <a:srgbClr val="D96A2C"/>
                </a:solidFill>
                <a:ea typeface="ＭＳ Ｐゴシック" charset="0"/>
                <a:cs typeface="ＭＳ Ｐゴシック" charset="0"/>
              </a:rPr>
              <a:t> DE?, UK?, </a:t>
            </a:r>
            <a:r>
              <a:rPr lang="en-US" sz="2200" i="1" dirty="0" err="1" smtClean="0">
                <a:solidFill>
                  <a:srgbClr val="D96A2C"/>
                </a:solidFill>
                <a:ea typeface="ＭＳ Ｐゴシック" charset="0"/>
                <a:cs typeface="ＭＳ Ｐゴシック" charset="0"/>
              </a:rPr>
              <a:t>ZA</a:t>
            </a:r>
            <a:r>
              <a:rPr lang="en-US" sz="2200" i="1" dirty="0" smtClean="0">
                <a:solidFill>
                  <a:srgbClr val="D96A2C"/>
                </a:solidFill>
                <a:ea typeface="ＭＳ Ｐゴシック" charset="0"/>
                <a:cs typeface="ＭＳ Ｐゴシック" charset="0"/>
              </a:rPr>
              <a:t>?, FI?, etc.</a:t>
            </a:r>
            <a:endParaRPr lang="en-US" sz="2200" dirty="0">
              <a:solidFill>
                <a:srgbClr val="D96A2C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2" descr="http://onlylola.files.wordpress.com/2011/09/puente-nuevo-ronda-turismoderonda-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342831"/>
            <a:ext cx="3851920" cy="2412907"/>
          </a:xfrm>
          <a:prstGeom prst="rect">
            <a:avLst/>
          </a:prstGeom>
          <a:noFill/>
        </p:spPr>
      </p:pic>
      <p:pic>
        <p:nvPicPr>
          <p:cNvPr id="8" name="Picture 2" descr="http://markcorporation.in/wp-content/uploads/2012/07/Pont-Du-G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5791" y="1342831"/>
            <a:ext cx="4564799" cy="2418424"/>
          </a:xfrm>
          <a:prstGeom prst="rect">
            <a:avLst/>
          </a:prstGeom>
          <a:noFill/>
        </p:spPr>
      </p:pic>
      <p:pic>
        <p:nvPicPr>
          <p:cNvPr id="9" name="Picture 2" descr="http://upload.wikimedia.org/wikipedia/commons/4/40/Forth_Railway_Bridge,_Firth_of_Forth,_Scotland-9April20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88625" y="1342831"/>
            <a:ext cx="4363694" cy="2412907"/>
          </a:xfrm>
          <a:prstGeom prst="rect">
            <a:avLst/>
          </a:prstGeom>
          <a:noFill/>
        </p:spPr>
      </p:pic>
      <p:pic>
        <p:nvPicPr>
          <p:cNvPr id="10" name="Picture 2" descr="http://4.bp.blogspot.com/_iz9TvWDq2ik/TOOuiBfelbI/AAAAAAAAA_E/T42Z-rHzvww/s400/Millau-Viaduct-France-2-200709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5675" y="1342831"/>
            <a:ext cx="4329447" cy="241290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21230655">
            <a:off x="425033" y="2403299"/>
            <a:ext cx="8136031" cy="155427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dirty="0" smtClean="0"/>
              <a:t>how much time to we have?</a:t>
            </a:r>
          </a:p>
          <a:p>
            <a:pPr lvl="0" algn="ctr"/>
            <a:r>
              <a:rPr lang="en-US" dirty="0" smtClean="0"/>
              <a:t>15-20 years from TCP/IP to Connectivity</a:t>
            </a:r>
          </a:p>
          <a:p>
            <a:pPr lvl="0" algn="ctr"/>
            <a:endParaRPr lang="en-US" sz="1100" dirty="0"/>
          </a:p>
          <a:p>
            <a:pPr lvl="0" algn="ctr"/>
            <a:r>
              <a:rPr lang="en-US" dirty="0" smtClean="0"/>
              <a:t>RDA to accelerate processes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4736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91580" y="2660900"/>
            <a:ext cx="7560840" cy="981075"/>
          </a:xfrm>
        </p:spPr>
        <p:txBody>
          <a:bodyPr/>
          <a:lstStyle/>
          <a:p>
            <a:pPr algn="ctr"/>
            <a:r>
              <a:rPr lang="en-US" sz="4000" dirty="0" smtClean="0"/>
              <a:t>Thanks for your attention.</a:t>
            </a:r>
            <a:endParaRPr lang="en-US" sz="40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491213" y="4888389"/>
            <a:ext cx="5191592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rgbClr val="58A618"/>
                </a:solidFill>
                <a:latin typeface=""/>
                <a:ea typeface="ＭＳ Ｐゴシック" charset="0"/>
                <a:cs typeface="Trebuchet M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fi-FI" altLang="it-IT" sz="2400" dirty="0" smtClean="0">
                <a:latin typeface="Arial" charset="0"/>
                <a:ea typeface="ＭＳ Ｐゴシック" pitchFamily="34" charset="-128"/>
                <a:hlinkClick r:id="rId2"/>
              </a:rPr>
              <a:t>http://www.rd-alliance.org</a:t>
            </a:r>
            <a:endParaRPr lang="fi-FI" altLang="it-IT" sz="2400" dirty="0" smtClean="0">
              <a:latin typeface="Arial" charset="0"/>
              <a:ea typeface="ＭＳ Ｐゴシック" pitchFamily="34" charset="-128"/>
            </a:endParaRPr>
          </a:p>
          <a:p>
            <a:r>
              <a:rPr lang="fi-FI" altLang="it-IT" sz="2400" dirty="0" smtClean="0">
                <a:latin typeface="Arial" charset="0"/>
                <a:ea typeface="ＭＳ Ｐゴシック" pitchFamily="34" charset="-128"/>
                <a:hlinkClick r:id="rId3"/>
              </a:rPr>
              <a:t>http://europe.rd-alliance.org</a:t>
            </a:r>
            <a:r>
              <a:rPr lang="fi-FI" altLang="it-IT" sz="2400" dirty="0" smtClean="0">
                <a:latin typeface="Arial" charset="0"/>
                <a:ea typeface="ＭＳ Ｐゴシック" pitchFamily="34" charset="-128"/>
              </a:rPr>
              <a:t>  </a:t>
            </a:r>
            <a:endParaRPr lang="en-US" altLang="it-IT" sz="2400" dirty="0" smtClean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85855" y="5869135"/>
            <a:ext cx="8372290" cy="981075"/>
          </a:xfrm>
          <a:prstGeom prst="rect">
            <a:avLst/>
          </a:prstGeom>
          <a:solidFill>
            <a:schemeClr val="bg1">
              <a:lumMod val="65000"/>
            </a:schemeClr>
          </a:solidFill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rgbClr val="58A618"/>
                </a:solidFill>
                <a:latin typeface=""/>
                <a:ea typeface="ＭＳ Ｐゴシック" charset="0"/>
                <a:cs typeface="Trebuchet M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fi-FI" altLang="it-IT" sz="24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Next RDA Plenary P6:		23-25. September Paris</a:t>
            </a:r>
            <a:endParaRPr lang="en-US" altLang="it-IT" sz="2400" dirty="0" smtClean="0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801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 smtClean="0">
                <a:latin typeface="Arial" charset="0"/>
                <a:cs typeface="Trebuchet MS" charset="0"/>
              </a:rPr>
              <a:t>Topics for Data Science 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 bwMode="auto">
          <a:xfrm>
            <a:off x="1153955" y="1892800"/>
            <a:ext cx="7834620" cy="29187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Relevance of Data</a:t>
            </a:r>
          </a:p>
          <a:p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Trends in Data Domain </a:t>
            </a:r>
          </a:p>
          <a:p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Requirements for Data Domain</a:t>
            </a:r>
          </a:p>
          <a:p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Data Practices </a:t>
            </a:r>
          </a:p>
        </p:txBody>
      </p:sp>
    </p:spTree>
    <p:extLst>
      <p:ext uri="{BB962C8B-B14F-4D97-AF65-F5344CB8AC3E}">
        <p14:creationId xmlns:p14="http://schemas.microsoft.com/office/powerpoint/2010/main" val="45274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 smtClean="0">
                <a:latin typeface="Arial" charset="0"/>
                <a:cs typeface="Trebuchet MS" charset="0"/>
              </a:rPr>
              <a:t>Data Practices III – </a:t>
            </a:r>
            <a:r>
              <a:rPr lang="en-US" sz="3200" dirty="0" err="1" smtClean="0">
                <a:latin typeface="Arial" charset="0"/>
                <a:cs typeface="Trebuchet MS" charset="0"/>
              </a:rPr>
              <a:t>DOBES</a:t>
            </a:r>
            <a:r>
              <a:rPr lang="en-US" sz="3200" dirty="0" smtClean="0">
                <a:latin typeface="Arial" charset="0"/>
                <a:cs typeface="Trebuchet MS" charset="0"/>
              </a:rPr>
              <a:t> Example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 bwMode="auto">
          <a:xfrm>
            <a:off x="190500" y="1355130"/>
            <a:ext cx="8953499" cy="4915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~ 70 teams, ~ 100 languages</a:t>
            </a:r>
          </a:p>
          <a:p>
            <a:endParaRPr lang="en-CA" sz="1000" dirty="0" smtClean="0">
              <a:solidFill>
                <a:srgbClr val="373737"/>
              </a:solidFill>
              <a:latin typeface="Arial" charset="0"/>
              <a:cs typeface="Arial" charset="0"/>
            </a:endParaRPr>
          </a:p>
          <a:p>
            <a:r>
              <a:rPr lang="en-CA" dirty="0" err="1" smtClean="0">
                <a:solidFill>
                  <a:srgbClr val="373737"/>
                </a:solidFill>
                <a:latin typeface="Arial" charset="0"/>
                <a:cs typeface="Arial" charset="0"/>
              </a:rPr>
              <a:t>DOBES</a:t>
            </a:r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 changed culture </a:t>
            </a:r>
          </a:p>
          <a:p>
            <a:pPr lvl="1"/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researchers agreed to deposit and share </a:t>
            </a: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pre-final versions </a:t>
            </a:r>
          </a:p>
          <a:p>
            <a:pPr lvl="1"/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researchers agreed on basic </a:t>
            </a: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access mechanisms </a:t>
            </a:r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and layers</a:t>
            </a:r>
          </a:p>
          <a:p>
            <a:pPr lvl="1"/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researchers started with </a:t>
            </a: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cross-language analysis </a:t>
            </a:r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work using collections</a:t>
            </a:r>
          </a:p>
          <a:p>
            <a:pPr lvl="1"/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agreement on </a:t>
            </a: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data structuring and metadata principles</a:t>
            </a:r>
          </a:p>
          <a:p>
            <a:pPr lvl="1"/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researchers used broadly </a:t>
            </a: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modern technology </a:t>
            </a:r>
          </a:p>
          <a:p>
            <a:pPr lvl="1"/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archivists established </a:t>
            </a: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archiving principles and technology</a:t>
            </a:r>
          </a:p>
          <a:p>
            <a:pPr lvl="1"/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technology all built on </a:t>
            </a: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Open Standards </a:t>
            </a:r>
          </a:p>
          <a:p>
            <a:pPr lvl="1"/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result is a large online data archive with many open resources </a:t>
            </a:r>
            <a:endParaRPr lang="en-CA" dirty="0">
              <a:solidFill>
                <a:srgbClr val="373737"/>
              </a:solidFill>
              <a:latin typeface="Arial" charset="0"/>
              <a:cs typeface="Arial" charset="0"/>
            </a:endParaRPr>
          </a:p>
          <a:p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all fine?</a:t>
            </a:r>
          </a:p>
          <a:p>
            <a:pPr lvl="1"/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NO - could not solve </a:t>
            </a: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archive sustainability </a:t>
            </a:r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issue yet in a smooth way</a:t>
            </a:r>
          </a:p>
        </p:txBody>
      </p:sp>
    </p:spTree>
    <p:extLst>
      <p:ext uri="{BB962C8B-B14F-4D97-AF65-F5344CB8AC3E}">
        <p14:creationId xmlns:p14="http://schemas.microsoft.com/office/powerpoint/2010/main" val="3727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Content Placeholder 2"/>
          <p:cNvSpPr>
            <a:spLocks noGrp="1"/>
          </p:cNvSpPr>
          <p:nvPr>
            <p:ph idx="1"/>
          </p:nvPr>
        </p:nvSpPr>
        <p:spPr bwMode="auto">
          <a:xfrm>
            <a:off x="428625" y="1206355"/>
            <a:ext cx="8535863" cy="506461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science is changing and data accessibility will be crucial </a:t>
            </a:r>
          </a:p>
          <a:p>
            <a:r>
              <a:rPr lang="en-US" dirty="0" smtClean="0"/>
              <a:t>trends of working with data requires culture </a:t>
            </a:r>
            <a:r>
              <a:rPr lang="en-US" dirty="0"/>
              <a:t>change </a:t>
            </a:r>
            <a:endParaRPr lang="en-US" dirty="0" smtClean="0"/>
          </a:p>
          <a:p>
            <a:r>
              <a:rPr lang="en-US" dirty="0" smtClean="0"/>
              <a:t>currently working with data is inefficient, expensive and mostly non-reproducible</a:t>
            </a:r>
          </a:p>
          <a:p>
            <a:pPr lvl="1"/>
            <a:r>
              <a:rPr lang="en-US" sz="2000" dirty="0" smtClean="0"/>
              <a:t>data intensive science</a:t>
            </a:r>
            <a:r>
              <a:rPr lang="en-US" sz="2000" dirty="0"/>
              <a:t> </a:t>
            </a:r>
            <a:r>
              <a:rPr lang="en-US" sz="2000" dirty="0" smtClean="0"/>
              <a:t>is limited to power </a:t>
            </a:r>
            <a:r>
              <a:rPr lang="en-US" sz="2000" dirty="0"/>
              <a:t>institutes </a:t>
            </a:r>
            <a:endParaRPr lang="en-US" sz="2000" dirty="0" smtClean="0"/>
          </a:p>
          <a:p>
            <a:r>
              <a:rPr lang="en-US" dirty="0" smtClean="0"/>
              <a:t>essential components must be persistent</a:t>
            </a:r>
          </a:p>
          <a:p>
            <a:endParaRPr lang="en-US" sz="800" dirty="0" smtClean="0"/>
          </a:p>
          <a:p>
            <a:r>
              <a:rPr lang="en-US" dirty="0" smtClean="0"/>
              <a:t>connecting nodes cost 15-20 years </a:t>
            </a:r>
          </a:p>
          <a:p>
            <a:r>
              <a:rPr lang="en-US" dirty="0" smtClean="0"/>
              <a:t>RDA founded to accelerate towards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efficient data science</a:t>
            </a:r>
          </a:p>
          <a:p>
            <a:r>
              <a:rPr lang="en-US" dirty="0" smtClean="0"/>
              <a:t>still RDA is a very young initiative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>
                <a:solidFill>
                  <a:srgbClr val="58A618"/>
                </a:solidFill>
              </a:rPr>
              <a:t>it is a chance  </a:t>
            </a:r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1095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 smtClean="0">
                <a:latin typeface="Arial" charset="0"/>
                <a:cs typeface="Trebuchet MS" charset="0"/>
              </a:rPr>
              <a:t>Summary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845" y="3889860"/>
            <a:ext cx="2516349" cy="191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338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 bwMode="auto">
          <a:xfrm>
            <a:off x="3735040" y="3477907"/>
            <a:ext cx="1805035" cy="72227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>
                <a:latin typeface="Arial" charset="0"/>
                <a:cs typeface="Trebuchet MS" charset="0"/>
              </a:rPr>
              <a:t>W</a:t>
            </a:r>
            <a:r>
              <a:rPr lang="en-US" sz="3200" dirty="0" smtClean="0">
                <a:latin typeface="Arial" charset="0"/>
                <a:cs typeface="Trebuchet MS" charset="0"/>
              </a:rPr>
              <a:t>hy talking about data?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 bwMode="auto">
          <a:xfrm>
            <a:off x="307975" y="1201510"/>
            <a:ext cx="8633194" cy="102890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en-CA" sz="2800" b="1" i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data is the oil driving research and economy</a:t>
            </a:r>
          </a:p>
          <a:p>
            <a:pPr marL="0" indent="0" algn="ctr">
              <a:buNone/>
            </a:pPr>
            <a:r>
              <a:rPr lang="en-CA" sz="2800" b="1" i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data is key to understanding big challenges </a:t>
            </a:r>
          </a:p>
          <a:p>
            <a:pPr algn="ctr"/>
            <a:endParaRPr lang="en-CA" sz="2800" b="1" i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b="1" i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b="1" i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b="1" i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b="1" i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b="1" i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b="1" i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0948" y="2878352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observations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510" y="3284747"/>
            <a:ext cx="1694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experiments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14072" y="3684857"/>
            <a:ext cx="1608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simulations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8362" y="2494302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crowd sourcing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an 3"/>
          <p:cNvSpPr/>
          <p:nvPr/>
        </p:nvSpPr>
        <p:spPr bwMode="auto">
          <a:xfrm>
            <a:off x="3965470" y="2509752"/>
            <a:ext cx="1382580" cy="1352730"/>
          </a:xfrm>
          <a:prstGeom prst="can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51039" y="3070377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store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>
            <a:stCxn id="9" idx="3"/>
            <a:endCxn id="4" idx="2"/>
          </p:cNvCxnSpPr>
          <p:nvPr/>
        </p:nvCxnSpPr>
        <p:spPr bwMode="auto">
          <a:xfrm>
            <a:off x="2922205" y="2694357"/>
            <a:ext cx="1043265" cy="49176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>
            <a:stCxn id="3" idx="3"/>
            <a:endCxn id="4" idx="2"/>
          </p:cNvCxnSpPr>
          <p:nvPr/>
        </p:nvCxnSpPr>
        <p:spPr bwMode="auto">
          <a:xfrm>
            <a:off x="2922205" y="3078407"/>
            <a:ext cx="1043265" cy="10771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7" idx="3"/>
            <a:endCxn id="4" idx="2"/>
          </p:cNvCxnSpPr>
          <p:nvPr/>
        </p:nvCxnSpPr>
        <p:spPr bwMode="auto">
          <a:xfrm flipV="1">
            <a:off x="2922205" y="3186117"/>
            <a:ext cx="1043265" cy="29868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stCxn id="8" idx="3"/>
            <a:endCxn id="4" idx="2"/>
          </p:cNvCxnSpPr>
          <p:nvPr/>
        </p:nvCxnSpPr>
        <p:spPr bwMode="auto">
          <a:xfrm flipV="1">
            <a:off x="2922205" y="3186117"/>
            <a:ext cx="1043265" cy="69879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3767033" y="4197100"/>
            <a:ext cx="17219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combination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n-lt"/>
              </a:rPr>
              <a:t>analysis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n-lt"/>
              </a:rPr>
              <a:t>visualization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92959" y="2993567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conclusions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29" name="Straight Arrow Connector 28"/>
          <p:cNvCxnSpPr>
            <a:stCxn id="4" idx="4"/>
            <a:endCxn id="28" idx="1"/>
          </p:cNvCxnSpPr>
          <p:nvPr/>
        </p:nvCxnSpPr>
        <p:spPr bwMode="auto">
          <a:xfrm>
            <a:off x="5348050" y="3186117"/>
            <a:ext cx="844909" cy="750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3" name="Picture 4" descr="http://www.clker.com/cliparts/b/b/b/1/11971019011240434834msewtz_Business_Person.svg.h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068" y="5234035"/>
            <a:ext cx="1028977" cy="134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://www.clker.com/cliparts/b/b/b/1/11971019011240434834msewtz_Business_Person.svg.h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405" y="3353731"/>
            <a:ext cx="1028977" cy="134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://www.clker.com/cliparts/b/b/b/1/11971019011240434834msewtz_Business_Person.svg.h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368" y="4083426"/>
            <a:ext cx="1028977" cy="134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Chevron 36"/>
          <p:cNvSpPr/>
          <p:nvPr/>
        </p:nvSpPr>
        <p:spPr bwMode="auto">
          <a:xfrm rot="16200000" flipH="1" flipV="1">
            <a:off x="5466385" y="3700955"/>
            <a:ext cx="147380" cy="230430"/>
          </a:xfrm>
          <a:prstGeom prst="chevron">
            <a:avLst>
              <a:gd name="adj" fmla="val 84116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8" name="Chevron 37"/>
          <p:cNvSpPr/>
          <p:nvPr/>
        </p:nvSpPr>
        <p:spPr bwMode="auto">
          <a:xfrm rot="5400000" flipH="1">
            <a:off x="3661350" y="3747267"/>
            <a:ext cx="147380" cy="230430"/>
          </a:xfrm>
          <a:prstGeom prst="chevron">
            <a:avLst>
              <a:gd name="adj" fmla="val 84116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03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 bwMode="auto">
          <a:xfrm>
            <a:off x="3735040" y="3477907"/>
            <a:ext cx="1805035" cy="72227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>
                <a:latin typeface="Arial" charset="0"/>
                <a:cs typeface="Trebuchet MS" charset="0"/>
              </a:rPr>
              <a:t>W</a:t>
            </a:r>
            <a:r>
              <a:rPr lang="en-US" sz="3200" dirty="0" smtClean="0">
                <a:latin typeface="Arial" charset="0"/>
                <a:cs typeface="Trebuchet MS" charset="0"/>
              </a:rPr>
              <a:t>hy talking about data?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 bwMode="auto">
          <a:xfrm>
            <a:off x="355381" y="1163105"/>
            <a:ext cx="8633194" cy="102890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en-CA" sz="28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data is the oil driving research and economy</a:t>
            </a:r>
          </a:p>
          <a:p>
            <a:pPr marL="0" indent="0" algn="ctr">
              <a:buNone/>
            </a:pPr>
            <a:r>
              <a:rPr lang="en-CA" sz="2800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data is key to understanding big challenges </a:t>
            </a:r>
          </a:p>
          <a:p>
            <a:pPr algn="ctr"/>
            <a:endParaRPr lang="en-CA" sz="2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en-CA" sz="28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0948" y="2878352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observations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510" y="3284747"/>
            <a:ext cx="1694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experiments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14072" y="3684857"/>
            <a:ext cx="1608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simulations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8362" y="2494302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crowd sourcing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an 3"/>
          <p:cNvSpPr/>
          <p:nvPr/>
        </p:nvSpPr>
        <p:spPr bwMode="auto">
          <a:xfrm>
            <a:off x="3965470" y="2509752"/>
            <a:ext cx="1382580" cy="1352730"/>
          </a:xfrm>
          <a:prstGeom prst="can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51039" y="3070377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store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>
            <a:stCxn id="9" idx="3"/>
            <a:endCxn id="4" idx="2"/>
          </p:cNvCxnSpPr>
          <p:nvPr/>
        </p:nvCxnSpPr>
        <p:spPr bwMode="auto">
          <a:xfrm>
            <a:off x="2922205" y="2694357"/>
            <a:ext cx="1043265" cy="49176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>
            <a:stCxn id="3" idx="3"/>
            <a:endCxn id="4" idx="2"/>
          </p:cNvCxnSpPr>
          <p:nvPr/>
        </p:nvCxnSpPr>
        <p:spPr bwMode="auto">
          <a:xfrm>
            <a:off x="2922205" y="3078407"/>
            <a:ext cx="1043265" cy="10771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7" idx="3"/>
            <a:endCxn id="4" idx="2"/>
          </p:cNvCxnSpPr>
          <p:nvPr/>
        </p:nvCxnSpPr>
        <p:spPr bwMode="auto">
          <a:xfrm flipV="1">
            <a:off x="2922205" y="3186117"/>
            <a:ext cx="1043265" cy="29868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stCxn id="8" idx="3"/>
            <a:endCxn id="4" idx="2"/>
          </p:cNvCxnSpPr>
          <p:nvPr/>
        </p:nvCxnSpPr>
        <p:spPr bwMode="auto">
          <a:xfrm flipV="1">
            <a:off x="2922205" y="3186117"/>
            <a:ext cx="1043265" cy="69879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3767033" y="4197100"/>
            <a:ext cx="17219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combination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n-lt"/>
              </a:rPr>
              <a:t>analysis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n-lt"/>
              </a:rPr>
              <a:t>visualization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92959" y="2993567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conclusions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29" name="Straight Arrow Connector 28"/>
          <p:cNvCxnSpPr>
            <a:stCxn id="4" idx="4"/>
            <a:endCxn id="28" idx="1"/>
          </p:cNvCxnSpPr>
          <p:nvPr/>
        </p:nvCxnSpPr>
        <p:spPr bwMode="auto">
          <a:xfrm>
            <a:off x="5348050" y="3186117"/>
            <a:ext cx="844909" cy="750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3" name="Picture 4" descr="http://www.clker.com/cliparts/b/b/b/1/11971019011240434834msewtz_Business_Person.svg.h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068" y="5234035"/>
            <a:ext cx="1028977" cy="134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://www.clker.com/cliparts/b/b/b/1/11971019011240434834msewtz_Business_Person.svg.h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405" y="3353731"/>
            <a:ext cx="1028977" cy="134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://www.clker.com/cliparts/b/b/b/1/11971019011240434834msewtz_Business_Person.svg.h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368" y="4083426"/>
            <a:ext cx="1028977" cy="134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Chevron 36"/>
          <p:cNvSpPr/>
          <p:nvPr/>
        </p:nvSpPr>
        <p:spPr bwMode="auto">
          <a:xfrm rot="16200000" flipH="1" flipV="1">
            <a:off x="5466385" y="3700955"/>
            <a:ext cx="147380" cy="230430"/>
          </a:xfrm>
          <a:prstGeom prst="chevron">
            <a:avLst>
              <a:gd name="adj" fmla="val 84116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8" name="Chevron 37"/>
          <p:cNvSpPr/>
          <p:nvPr/>
        </p:nvSpPr>
        <p:spPr bwMode="auto">
          <a:xfrm rot="5400000" flipH="1">
            <a:off x="3661350" y="3747267"/>
            <a:ext cx="147380" cy="230430"/>
          </a:xfrm>
          <a:prstGeom prst="chevron">
            <a:avLst>
              <a:gd name="adj" fmla="val 84116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21230655">
            <a:off x="499897" y="2241535"/>
            <a:ext cx="8136031" cy="181588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if this is true for most disciplines ...</a:t>
            </a:r>
          </a:p>
          <a:p>
            <a:pPr lvl="0"/>
            <a:r>
              <a:rPr lang="en-US" dirty="0" smtClean="0"/>
              <a:t>	... can we observe trends?</a:t>
            </a:r>
          </a:p>
          <a:p>
            <a:pPr lvl="0"/>
            <a:r>
              <a:rPr lang="en-US" dirty="0"/>
              <a:t>	</a:t>
            </a:r>
            <a:r>
              <a:rPr lang="en-US" dirty="0" smtClean="0"/>
              <a:t>... can we specify requirements?</a:t>
            </a:r>
          </a:p>
          <a:p>
            <a:pPr lvl="0"/>
            <a:r>
              <a:rPr lang="en-US" dirty="0" smtClean="0"/>
              <a:t>	... can we correlate with practices? 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80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>
                <a:latin typeface="Arial" charset="0"/>
                <a:cs typeface="Trebuchet MS" charset="0"/>
              </a:rPr>
              <a:t>T</a:t>
            </a:r>
            <a:r>
              <a:rPr lang="en-US" sz="3200" dirty="0" smtClean="0">
                <a:latin typeface="Arial" charset="0"/>
                <a:cs typeface="Trebuchet MS" charset="0"/>
              </a:rPr>
              <a:t>rends I – 3 </a:t>
            </a:r>
            <a:r>
              <a:rPr lang="en-US" sz="3200" dirty="0" err="1" smtClean="0">
                <a:latin typeface="Arial" charset="0"/>
                <a:cs typeface="Trebuchet MS" charset="0"/>
              </a:rPr>
              <a:t>Vs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8" name="Picture 14" descr="http://whelf.files.wordpress.com/2013/01/information-explosion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241070"/>
            <a:ext cx="5568725" cy="483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 bwMode="auto">
          <a:xfrm>
            <a:off x="6223415" y="2545685"/>
            <a:ext cx="2920585" cy="19970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well known:</a:t>
            </a:r>
          </a:p>
          <a:p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Volume</a:t>
            </a:r>
          </a:p>
          <a:p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Variety</a:t>
            </a:r>
          </a:p>
          <a:p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Velocity</a:t>
            </a:r>
            <a:endParaRPr lang="en-CA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en-CA" sz="28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endParaRPr lang="en-CA" sz="28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endParaRPr lang="en-CA" sz="28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endParaRPr lang="en-CA" sz="28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41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Arrow 10"/>
          <p:cNvSpPr/>
          <p:nvPr/>
        </p:nvSpPr>
        <p:spPr bwMode="auto">
          <a:xfrm rot="5400000">
            <a:off x="2425713" y="2344103"/>
            <a:ext cx="750225" cy="34564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>
                <a:latin typeface="Arial" charset="0"/>
                <a:cs typeface="Trebuchet MS" charset="0"/>
              </a:rPr>
              <a:t>T</a:t>
            </a:r>
            <a:r>
              <a:rPr lang="en-US" sz="3200" dirty="0" smtClean="0">
                <a:latin typeface="Arial" charset="0"/>
                <a:cs typeface="Trebuchet MS" charset="0"/>
              </a:rPr>
              <a:t>rends II – Complexity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4" name="Picture 10" descr="http://blog.cookaround.com/miraccontoincucina/wp-content/uploads/2014/03/aglio-olio-e-p.-spaghett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5" y="2892038"/>
            <a:ext cx="5090738" cy="382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810" y="1066473"/>
            <a:ext cx="966246" cy="945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3113188" y="1509457"/>
            <a:ext cx="2419515" cy="82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8A618"/>
              </a:buClr>
              <a:buFont typeface="Wingdings" charset="2"/>
              <a:buChar char="§"/>
              <a:defRPr sz="2400">
                <a:solidFill>
                  <a:schemeClr val="accent4">
                    <a:lumMod val="90000"/>
                    <a:lumOff val="10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03D29"/>
              </a:buClr>
              <a:buFont typeface="Wingdings" charset="2"/>
              <a:buChar char="§"/>
              <a:defRPr sz="1800">
                <a:solidFill>
                  <a:schemeClr val="accent4">
                    <a:lumMod val="90000"/>
                    <a:lumOff val="10000"/>
                  </a:schemeClr>
                </a:solidFill>
                <a:latin typeface="+mj-lt"/>
                <a:ea typeface="ＭＳ Ｐゴシック" charset="0"/>
                <a:cs typeface="Trebuchet M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D700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5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5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from simple structures ...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181263" y="5636668"/>
            <a:ext cx="2419515" cy="1076363"/>
          </a:xfrm>
          <a:prstGeom prst="rect">
            <a:avLst/>
          </a:prstGeom>
          <a:solidFill>
            <a:schemeClr val="bg1"/>
          </a:solidFill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8A618"/>
              </a:buClr>
              <a:buFont typeface="Wingdings" charset="2"/>
              <a:buChar char="§"/>
              <a:defRPr sz="2400">
                <a:solidFill>
                  <a:schemeClr val="accent4">
                    <a:lumMod val="90000"/>
                    <a:lumOff val="10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03D29"/>
              </a:buClr>
              <a:buFont typeface="Wingdings" charset="2"/>
              <a:buChar char="§"/>
              <a:defRPr sz="1800">
                <a:solidFill>
                  <a:schemeClr val="accent4">
                    <a:lumMod val="90000"/>
                    <a:lumOff val="10000"/>
                  </a:schemeClr>
                </a:solidFill>
                <a:latin typeface="+mj-lt"/>
                <a:ea typeface="ＭＳ Ｐゴシック" charset="0"/>
                <a:cs typeface="Trebuchet M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D700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5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5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... towards complex relationships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 bwMode="auto">
          <a:xfrm>
            <a:off x="5647341" y="1950515"/>
            <a:ext cx="3496660" cy="362916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not so often mentioned:</a:t>
            </a:r>
          </a:p>
          <a:p>
            <a:r>
              <a:rPr lang="en-CA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lots of different</a:t>
            </a:r>
            <a:r>
              <a:rPr lang="en-CA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n-CA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relationships and dependencies</a:t>
            </a:r>
          </a:p>
          <a:p>
            <a:r>
              <a:rPr lang="en-CA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relationships at data object level and at content level</a:t>
            </a:r>
          </a:p>
          <a:p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reproducibility gap</a:t>
            </a:r>
          </a:p>
        </p:txBody>
      </p:sp>
    </p:spTree>
    <p:extLst>
      <p:ext uri="{BB962C8B-B14F-4D97-AF65-F5344CB8AC3E}">
        <p14:creationId xmlns:p14="http://schemas.microsoft.com/office/powerpoint/2010/main" val="393833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9" grpId="0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>
                <a:latin typeface="Arial" charset="0"/>
                <a:cs typeface="Trebuchet MS" charset="0"/>
              </a:rPr>
              <a:t>T</a:t>
            </a:r>
            <a:r>
              <a:rPr lang="en-US" sz="3200" dirty="0" smtClean="0">
                <a:latin typeface="Arial" charset="0"/>
                <a:cs typeface="Trebuchet MS" charset="0"/>
              </a:rPr>
              <a:t>rends III – Change in Approach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815" y="1086295"/>
            <a:ext cx="5629891" cy="334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 bwMode="auto">
          <a:xfrm>
            <a:off x="654690" y="4427530"/>
            <a:ext cx="8489311" cy="1728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split into </a:t>
            </a: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Physical </a:t>
            </a:r>
            <a:r>
              <a:rPr lang="en-CA" b="1" dirty="0">
                <a:solidFill>
                  <a:srgbClr val="58A618"/>
                </a:solidFill>
                <a:latin typeface="Arial" charset="0"/>
                <a:cs typeface="Arial" charset="0"/>
              </a:rPr>
              <a:t>L</a:t>
            </a: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ayer </a:t>
            </a:r>
            <a:r>
              <a:rPr lang="en-CA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to optimize performance </a:t>
            </a:r>
          </a:p>
          <a:p>
            <a:pPr marL="0" indent="0">
              <a:buNone/>
            </a:pPr>
            <a:r>
              <a:rPr lang="en-CA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    (files, clouds, etc.) </a:t>
            </a:r>
          </a:p>
          <a:p>
            <a:r>
              <a:rPr lang="en-CA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split into </a:t>
            </a:r>
            <a:r>
              <a:rPr lang="en-CA" b="1" dirty="0" smtClean="0">
                <a:solidFill>
                  <a:srgbClr val="58A618"/>
                </a:solidFill>
                <a:latin typeface="Arial" charset="0"/>
                <a:cs typeface="Arial" charset="0"/>
              </a:rPr>
              <a:t>Logical Layer </a:t>
            </a:r>
            <a:r>
              <a:rPr lang="en-CA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to optimize finding, tracing relationships, managing access, etc. </a:t>
            </a:r>
          </a:p>
        </p:txBody>
      </p:sp>
    </p:spTree>
    <p:extLst>
      <p:ext uri="{BB962C8B-B14F-4D97-AF65-F5344CB8AC3E}">
        <p14:creationId xmlns:p14="http://schemas.microsoft.com/office/powerpoint/2010/main" val="272021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Arrow 10"/>
          <p:cNvSpPr/>
          <p:nvPr/>
        </p:nvSpPr>
        <p:spPr bwMode="auto">
          <a:xfrm>
            <a:off x="1653220" y="1660638"/>
            <a:ext cx="5832076" cy="34564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 smtClean="0">
                <a:latin typeface="Arial" charset="0"/>
                <a:cs typeface="Trebuchet MS" charset="0"/>
              </a:rPr>
              <a:t>Trends IV - Anonymity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8" name="Picture 4" descr="http://www.clker.com/cliparts/b/b/b/1/11971019011240434834msewtz_Business_Person.svg.h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358" y="1030616"/>
            <a:ext cx="1028977" cy="134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lker.com/cliparts/9/8/8/9/12205468841917707763yyycatch_people_biz_-_male_blue_4.svg.m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0" y="1012600"/>
            <a:ext cx="1010080" cy="133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blog.joshuakissoon.com/sites/default/files/styles/square_thumbnail/public/4009641-videotape-magnetic-tape-cassette-for-video-recording.jpg?itok=rPfKJurt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116" y="1293672"/>
            <a:ext cx="1079578" cy="107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5" name="Content Placeholder 2"/>
          <p:cNvSpPr>
            <a:spLocks noGrp="1"/>
          </p:cNvSpPr>
          <p:nvPr>
            <p:ph idx="1"/>
          </p:nvPr>
        </p:nvSpPr>
        <p:spPr bwMode="auto">
          <a:xfrm>
            <a:off x="1857140" y="2210036"/>
            <a:ext cx="5364804" cy="4608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direct exchange between known colleagues</a:t>
            </a:r>
          </a:p>
        </p:txBody>
      </p:sp>
      <p:sp>
        <p:nvSpPr>
          <p:cNvPr id="13" name="Right Arrow 12"/>
          <p:cNvSpPr/>
          <p:nvPr/>
        </p:nvSpPr>
        <p:spPr bwMode="auto">
          <a:xfrm>
            <a:off x="1538005" y="4427530"/>
            <a:ext cx="927205" cy="34564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4" name="Picture 4" descr="http://www.clker.com/cliparts/b/b/b/1/11971019011240434834msewtz_Business_Person.svg.h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358" y="3797508"/>
            <a:ext cx="1028977" cy="134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www.clker.com/cliparts/9/8/8/9/12205468841917707763yyycatch_people_biz_-_male_blue_4.svg.m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0" y="3779492"/>
            <a:ext cx="1010080" cy="133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ight Arrow 16"/>
          <p:cNvSpPr/>
          <p:nvPr/>
        </p:nvSpPr>
        <p:spPr bwMode="auto">
          <a:xfrm>
            <a:off x="6775678" y="4465409"/>
            <a:ext cx="927205" cy="34564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Cloud 2"/>
          <p:cNvSpPr/>
          <p:nvPr/>
        </p:nvSpPr>
        <p:spPr bwMode="auto">
          <a:xfrm>
            <a:off x="2459725" y="3083354"/>
            <a:ext cx="4456744" cy="2880375"/>
          </a:xfrm>
          <a:prstGeom prst="cloud">
            <a:avLst/>
          </a:prstGeom>
          <a:solidFill>
            <a:schemeClr val="bg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" name="Can 3"/>
          <p:cNvSpPr/>
          <p:nvPr/>
        </p:nvSpPr>
        <p:spPr bwMode="auto">
          <a:xfrm>
            <a:off x="3790879" y="3505810"/>
            <a:ext cx="847030" cy="768100"/>
          </a:xfrm>
          <a:prstGeom prst="can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Can 18"/>
          <p:cNvSpPr/>
          <p:nvPr/>
        </p:nvSpPr>
        <p:spPr bwMode="auto">
          <a:xfrm>
            <a:off x="3380386" y="4638231"/>
            <a:ext cx="847030" cy="768100"/>
          </a:xfrm>
          <a:prstGeom prst="can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Can 19"/>
          <p:cNvSpPr/>
          <p:nvPr/>
        </p:nvSpPr>
        <p:spPr bwMode="auto">
          <a:xfrm>
            <a:off x="4818647" y="4555634"/>
            <a:ext cx="847030" cy="768100"/>
          </a:xfrm>
          <a:prstGeom prst="can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Can 20"/>
          <p:cNvSpPr/>
          <p:nvPr/>
        </p:nvSpPr>
        <p:spPr bwMode="auto">
          <a:xfrm>
            <a:off x="5455315" y="3590105"/>
            <a:ext cx="847030" cy="768100"/>
          </a:xfrm>
          <a:prstGeom prst="can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1895546" y="5961938"/>
            <a:ext cx="5364804" cy="46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8A618"/>
              </a:buClr>
              <a:buFont typeface="Wingdings" charset="2"/>
              <a:buChar char="§"/>
              <a:defRPr sz="2400">
                <a:solidFill>
                  <a:schemeClr val="accent4">
                    <a:lumMod val="90000"/>
                    <a:lumOff val="10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03D29"/>
              </a:buClr>
              <a:buFont typeface="Wingdings" charset="2"/>
              <a:buChar char="§"/>
              <a:defRPr sz="1800">
                <a:solidFill>
                  <a:schemeClr val="accent4">
                    <a:lumMod val="90000"/>
                    <a:lumOff val="10000"/>
                  </a:schemeClr>
                </a:solidFill>
                <a:latin typeface="+mj-lt"/>
                <a:ea typeface="ＭＳ Ｐゴシック" charset="0"/>
                <a:cs typeface="Trebuchet M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D700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5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5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Domain of Repositories</a:t>
            </a:r>
          </a:p>
        </p:txBody>
      </p:sp>
      <p:sp>
        <p:nvSpPr>
          <p:cNvPr id="23" name="TextBox 22"/>
          <p:cNvSpPr txBox="1"/>
          <p:nvPr/>
        </p:nvSpPr>
        <p:spPr>
          <a:xfrm rot="21230655">
            <a:off x="425033" y="2918824"/>
            <a:ext cx="8136031" cy="52322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dirty="0" smtClean="0"/>
              <a:t>new mechanisms of building trust needed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58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3" grpId="0" animBg="1"/>
      <p:bldP spid="4" grpId="0" animBg="1"/>
      <p:bldP spid="19" grpId="0" animBg="1"/>
      <p:bldP spid="20" grpId="0" animBg="1"/>
      <p:bldP spid="21" grpId="0" animBg="1"/>
      <p:bldP spid="22" grpId="0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755576" y="-9995"/>
            <a:ext cx="7561263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en-US" sz="3200" dirty="0" smtClean="0">
                <a:latin typeface="Arial" charset="0"/>
                <a:cs typeface="Trebuchet MS" charset="0"/>
              </a:rPr>
              <a:t>Trends V – Re-Usage</a:t>
            </a:r>
            <a:endParaRPr lang="en-US" sz="3200" dirty="0">
              <a:latin typeface="Arial" charset="0"/>
              <a:cs typeface="Trebuchet MS" charset="0"/>
            </a:endParaRPr>
          </a:p>
        </p:txBody>
      </p:sp>
      <p:sp>
        <p:nvSpPr>
          <p:cNvPr id="11268" name="AutoShape 7" descr="data:image/jpeg;base64,/9j/4AAQSkZJRgABAQAAAQABAAD/2wCEAAkGBxAPDw8OEBAQEBAPEBANDQ4MDhAMDw0NFBEWFhURFhgYHCggGBolGxQUITEhJTUrLi4uFyszODM4NygtLisBCgoKDg0OFxAQFiwkHCIrLCwuLDcsLCwsLCwsNCwsLSwsLCwsLCwsNyw3LDgsKywrLCwrLCwsOCw3KywsLCwsLP/AABEIAOEA4QMBIgACEQEDEQH/xAAbAAEAAgMBAQAAAAAAAAAAAAAAAwQCBQYHAf/EAEcQAAIBAgIEBhACCAYDAAAAAAABAgMRBBIFBjJREyFScXKyFBUWIiMkMUFhc4GRkrHB0YKhNFNUk6KzwvAXQmLS4eIzNYP/xAAXAQEBAQEAAAAAAAAAAAAAAAAAAQMC/8QAHBEBAQADAQEBAQAAAAAAAAAAAAEREjECIVFB/9oADAMBAAIRAxEAPwD3EAADCpOxmVcbKyYGpxemqkZyjFRtF2u738nOQ9vau6Huf3NZWlec3/qZiazzMM7blte3tXdD3P7jt7V3Q9z+5qgNYbVte3tXdD3P7jt7V3Q9z+5qgNYbVte3tXdD3P7jt7V3Q9z+5qgNYbVte3tXdD3P7jt7V3Q9z+5qgNYbVte31XdD3P7mL1gq8mHuf3NWyOQ1ibVvaGsbvacbemLv+RusPi4zV07nCSLWicc4TVO+1sX8mbk8z+fOyevP46nr9dymfSjgsWpr5rzp7i6mZu30AAAAAAAAAAAAAAAAp4/ZZcKeP2WBx9Tan0mfLiq+/n0mY3Npxlesri5jcXKjK4uY3FwMri5jcXAyuLnMa046rSqU1TqSgnBtqLtd5maXtxif11T3kyuHoDMJHA9uMT+uqe8uaD0lXniaUJ1Zyi3O8ZPidoSf0GTDrpFLEza407NNNPc15GW5spYkqOqpVXaFeHEpxjPL5rNXy+w3eBximrr2p+VPcabVyHCYKn/pc4e6ba/JoTjKlLNH2rzSW4wraOnTPpQwOMVSN1zNPyp7mXkwPoAAAAAAAAAAAAAU8fssuFPH7LA4ys+/n0mY3Fd9/PpMwubTjK9Z3FzC4uVGdxcwuLgZ3FzC4uBy2uL8LS9W+sznzfa4vwtL1b6zNBc4rqPpf1efjdHnn/Lka+5f1efjdHnn/LkFdtNlOuyzNlWsduHZajceFkt1aa/hizaYvDXRq9Q/0afrpdSB0Uo3Mb1rOOZlGVKWaPtXmktxucDjFNXXM0/KnuYxeGujTyhKlLNH2rzSW4iumTPpRwOMU1dczT8qe5l1MD6AAAAAAAAAABTx+yy4U8fssDiMS/CT6X0RHcyxT8JPpfREVzacZXrO4uYXFyozuLmFxcDO4uYXFwJ6WqFPSK4SdadN0/BpQjGSa8t+PnM/8LqP7TW+CB0Op78FU9Z/SjfmXq/Wknx5/wD4XUf2qt8EDCrqBSwa7KjXqTdLjUJRgk83e8dukehms1k/RKv4OvES/Vs+OEmytVJ5MhmjVkoVpSSspSS3Rk0vyKE5VP1lT2TkvqbapArzokwuVSlpLFQ2MTiI28iVepb3XLtHWvHQ2qkay5NenF/nG0vzIHQMHhyYXLotGa4U3JOpB0J+Ru7nRlzvyx9t7bzvsBjI1IqSfEzxqeGOh1K0nKjWVCTbp1OKF/8AJP0ehnN8up6eoo+kVGd0SnDoAAAAAAAAKeP2WXCnj9lgcJjH4SfS+iIbmeOfhanS+iIbm04yvWdxcwuLlRncXMLi4GdxcwuLgdhqb/4qvrP6UdAcZq9pyhhoTjVk4uU80UoSnxZUvMvQbXuvwX6yX7qp9jL1LlpLMN8azWX9Eq/g68Sp3X4L9ZL91U+xT0xrJha9CpSpzk5yy5U6c43tJN8bW5MSXK2zDmGYMyufDVkjcTFwJj5YCB0zF0yxYxaAqypGWDhatSe6pB/xImcRQj38OnH5olI9MwE7xRdNdozZRsTFsAAAAAAAAFPH7LLhTx+ywPP9IPwtTpfRFfMS6RfhqnS+iK2Y2nGV6kzDMR5hmKiTMMxHmGYCTMMxHmGYCvjXxrm+pXJsY+Nc31K5FZEuGffr2/IgJcO++Xt+QGxufLmGYZiokuLkeYZgJLny5hmGYD60faK7+HSj8zG5nRffw6UfmiXhHomjNlGxNdozZRsTFsAAAAAAAAFPH7LLhTx+ywPOdKPw1Tn+iKtyfSz8PU518kU8xtOMr1LcXIswzFRLcZiLMMwEuYXIswzAR4p8a5iE2OHfE+clIrUklDaXt+RsjGq+9f8AfnAiuLkWYZioluLkWYZgJbjMRZhmAluZ4d9/Dpx+aK+Ylwz8JDpx6yJSPS9GbKNia7RmyjYmLYAAAAAAAAKeP2WXCnj9lgeZaYfjFTnXVRTzFjTkrYirzrqoo5zacZXqbMMxDnGcqJswzEOcZwJswzEOcZwL+FfE+cmKuDlxPn+hYzEVkR133r9nzMsxFiZd4/Z8wK+YZiHOM5UTZhmIc4zgTZhmIc4zgTZiXCS8JT6cesipnJsFPwtPpw6yJeEeqaM2UbE12jNlGxMWwAAAAAAAAU8fssuFPH7LA8q0+/GavOuqjX3LusL8aq88eqjXXNpxlepLi5HcXKiS4uR3FwJLi5HcXA6nVXA06tOo5xu1Usu+lHiyrczd9psPyP45/c1epL8DV9b/AEI6M5oodpsPyP45/coae0bRp4arOMLSWWzzTdrzivO/Sb41es/6JW5ofzIjI4S4uR3FzoSXFyO4uBJcXI7i4ElyfAPwtL1kOsipcn0e/DUvWQ6yF4R67ozZRsTXaM2UbEwbAAAAAAAABTx+yy4U8fssDyTWN+NVeePVRrcxf1lfjdXnj1Uay5tOMr1JmGYjuLlRJmGYjuLgSZhmI7i4HbajPwNX1v8AQjpTz7QOsHYkJw4LhM089+EyW4krbL3Gz7tl+zv99/0JgdcarWh+J1uaH8yJpu7Zfs7/AH3/AEKuldaVXozo8Dkz5e+4XNa0k/JlW4mBoMwzEdxc6EmYZiO4uBJmGYjuLgSZixo5+Go+sh1kU7lnRj8PR9ZDrIXhHsejNlGxNdozZRsTBsAAAAAAAAFPH7LLhTx+ywPH9Z343V549VGqubLWl+OVvw9VGpubTjK9SXFyO4uVElxcjufbgZ3FzC58uBJcXI7i4ElxcjufbgZ3FzC58uBJcXI7i4ElxcjuLgSXLWi34ej62HWRRuW9FPxij62HWQvCPadGbKNia7RmyjYmDYAAAAAAAAKeP2WXCnj9lgeNa1vxyt+Hqo1Fzaa2vx2t+HqI1FzacZXrO4uYXFyo5DGYWFXSEqc13s6uWTjlUrZV5G0za1NU8M13k6sJeZ1OCqxv6VGEX+ZQf/sv/suqdTc4kly6tvxzGidIVcPX7GrNuOfgmpSc+Dm3aLi+S7r0Wdzq7nHae48Y8vlvRXFyrRt9DodNYvgqNSa4pPvIdOXFf2K79hfN6X+OZ0uniKmIrpKVOi4U7teSDlljbfeV3+I6TV/F8Jh4Xd5U/BS8773Zfw2NdoethoYXgZ1qUXVU+FWdJxzLKl6Gope25U1YxOStKk2mqiaTTvF1IXaa9DWb8iT5VvG80hoShiJqpU4XMoqHg504xsm/NKD3nN6w6Ko4eUFTUmpRlJ8K4Td0/NlijsrnM64bVLoT+Y9SYTzfq7DVbCNJvh7tJu06KV2vVm5w9KNOEKcb5YRjCOZpyslZXaS4zGm+9j0Y/JFfSeL4GjUqedK0OnLij+bv7DrEiZtc1pvNia1epFKUMMowbfmipZbrnk5PmRvtW8VwmHjHz0nwT6K2fy4vYUNBV8NTw7hUq006zlwsZTV1C2VRfsu/xFPVzEcFiHTzKUal6eaOzKUW8kl6Hx26RxO5dXjr7i5hcXNHDO5b0S/GKHrYdZFG5b0Q/GKHrYdZC8I9v0Zso2JrtGbKNiYNgAAAAAAAAp4/ZZcKeO2WB4rrc/Ha34OojT3Nvrh+m1vwdRGlubTjK9Z3FzC4uVHK4zExpY6dSV2oVczUbZmsq8l2X6utNJLvac3LzcI4Qjf0tNs3ufm9sYv6H1VWvI7PfFKL96OcX9XM/HPaH0dUqVeyq6aWbhYqayurU/ytJ+SK4nf0K1+Mk0xLh8TRwqfFF56tvNdXfM1BfxG7cm+Nu7flb42xm5vcr+8a/MGVbtXhf2eHx1v95odP4ZYerTq0koRdpRScmo1YNX4227PvfzOmufVK272pP5lvnJK+UKyqQjUjsziprmavY53W+SzUuhP5nRN/2lY+qXN7Un8xZmEuKU33sejH5I0mnZcNWoYSL8rU528qvfj9kVN+03Vz7m5vcr+8WZSXCt2rwv7PD46v+80WsWDjRnTq0oqnF+RJtqFWDun3zfl4vhZ0tz6pW/5SfzF8yrKwwuIVWnCovJOKlzPzr2O6JbmLl/aSR8uVGdy5od+M0PW0+sihcu6FfjOH9bT6yF4R7nozZRsTXaM2UbEwbAAAAAAAABXxULosHySA801i1RVavOtnknO14pJpWVvoaV6mvly+FHrtTDJkXYMdxc1MR5N3Gy5cvhQ7jZcuXwo9Z7AjuHYEdw2prHk3cbLly+FDuNly5fCj1nsCO4dgR3DamseTdxsuXL4UO42XLl8KPWewI7h2BHcNqax5N3Gy5cvhQ7jZcuXwo9Z7AjuHYEdw2prHk3cbLly+FDuNly5fCj1nsCO4dgR3DamseTdxsuXL4UO42XLl8KPWewI7h2BHcNqax5N3Gy5cvhQ7jZcuXwo9Z7AjuHYEdw2prHk3cbLly+FDuNly5fCj1nsCO4dgR3DamseTrU2XLl8KNjonUxRq06jqT7ycZpWSTad7Ho/YMdxJTwqQ2piMcFTsi4YxjYyIoAAAAAAAAAAPgAAAAAAAAAAAAAAAAAAAAAAAAAA+gAAAAAAA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utoShape 2" descr="data:image/jpeg;base64,/9j/4AAQSkZJRgABAQAAAQABAAD/2wCEAAkGBxQSEhQUEhMWFhQXGBgaGBcYGBsdGhsYIhodGB0aHRcgICggHhomHCAeJDEjJikrLy4uFx82OjMsNyktLiwBCgoKBQUFDgUFDisZExkrKysrKysrKysrKysrKysrKysrKysrKysrKysrKysrKysrKysrKysrKysrKysrKysrK//AABEIAQkAvgMBIgACEQEDEQH/xAAcAAEAAwEAAwEAAAAAAAAAAAAABQYHBAECAwj/xABQEAACAQMCAwQFBwcJBQYHAAABAgMABBEFIQYSMQcTQVEiMmFxgRRCUmKCkaEVIzNykqLBFiQ0Q2ODsbLCNURTs9IIF3TR4fAlRVVzk6PT/8QAFAEBAAAAAAAAAAAAAAAAAAAAAP/EABQRAQAAAAAAAAAAAAAAAAAAAAD/2gAMAwEAAhEDEQA/ANxpSlApSlApSlApSlArw7AAknAG5J6AV5qF41sjNp95EOrwSgfrchx+OKCZVgRkbg9DXmqb2P33faRaMeqo0Z+w7IP3QD8auVBnHa/Owl0mNWKl7+LoSOhA/wBVaPWWdrNyh1DRAZEHLdc7EsAFVXiJJPh0PWtBj4gtG9W6gPulQ/xoJKqTwtxPPd6pqEIKG0teSNcL6Xe9G9LO4yrj4L7c2fV9VSC2muCQyRRu5wc55VLY+P8AGqZ2Haeyad38mTLdSyTOSME5PKPvxzfboNCrwTjc15rNO1LWZbiWPR7I/n7jHfuOkUHjnyyNyPojHzxQaSjhgCCCDuCNwR5g17VwaFpSWlvFbxZ5IkCjPU46k+0nf4130ClKUClKUClKUClKUClKUCoqx4jtprma1jmU3EODJHgggHG4yMMBkZK5xkZxkVK1n/aNwO87pf6e3dajBupGAJVAxyN4c2NgTsQeVtiCoaBUTxHxFa2MXeXcqxocgA7s3sVBu3wFZwe1+SaGOC1tJG1RyY2hKnkjcbFjnBx44OOXDcxGN5bhnsyBk+V6tJ8svDvh94o/qhOjYyeo5R4LtmgpHZrqGrC1a20y2HcmV2W6uMhQhwBgE4JBGTyht2O3jVuXsyvLrfUtWuJMjeOD0E+GfRP7ArT1GNh0rzQZ7a9jGlKMNDJIfN5Xz+6VH4V927H9IP8AupHumm/66vdQPE/GNnp65up1ViMiMelIfcg3x7Tge2gpeodiNoVYW1xcwcwwVDh0I9qkAnw+d4CvhBFrujoqqsWo2cYChVHLMqAYAAAz+Elcdz20TXDiPT7NRzHCyXUiovxHMF/fqUTh/iC5OZ9ShtkOMLAnMR8eVT++aDqk7YrE2c06krcRjHyaT0ZDJ0A8iuepG4A3AO1eezfRRZRPf6lKi3l4eZ3lYLyKxysQLYwehKjyUY9EVAaj2IPKTM2pSSXPUSPH1YdMnnLD35OKpel6XbXlpfzanduNQhLognmGAwBZQFPpElldeUZAA6UH6ZpVR7KddN5plvI3rovdOT4sno5z45XB95NW6gUpSgUpSgUpSgUpSgVSNM7SYDdyWd3G9nMrlY+9PoyrkhWD4ABbGQOm4wxq71C8U8LWuoRd1dRBhvyuNnQ+av1Hu6HG4NBNVQ+0vjGS27uzsRz6hc7RqN+7U7GQjpnrjOwwSdlwa5Ndajw6PzhN9pgwAxOJYQThVJOdskDxXYY5M4qV7JNCkk7zVrz0rq73Tyjh+aFHhzADG59EL5mgnuz/AIJj02IknvbqXeec5LMxOSATvy5+JO59lsqocW9pFhp5KSy95MP6mL0nB8m+an2iD5A1Szr+vasA9hCtlat6sjleZh0zzMC2D1yieHU0Gx0rJP5Fa+IyRrAMnXk9Llz5c5XI/Zqk6tx9rmnO1rcSZcg8peNSwzsGRl9bfofSH3YoNG4r4yurm6bTtHAMy7XFy3qQ+BAO45gepwdwQAT0qvZZwBDeSTXd4zXKrIVUyE/nX2JdsnJGCuxJySc9N5D/ALPtyVF9aToyXPOsrBwRIysoU5B9LY4O/wDxfbXDwMNQfm021mW3EDSNNLygtkME5cH2jYDHjv4UGoX/AALp8qchtIV22aNBGw9zLg/DpVV0W4m0a8jsp5DLZTnFvI3WNs4CHyGSAR09JWGPSA7+EtZu4b59Ov3WZu77yKYAAlc9CAB4Z8MgodzkGvp2zWwbTXc7NFJGyHxBLCM4PuY0F5rAOL+B1utbvoEwsktt8oh8AJcpkN7GIffw5wfDfddLnMkMTt1aNGPvKgms54TkN5xFqFyu8NvEtup83yud/HdZPvWgneyjiRbyyCFFintz3U0SqF5WGQG5AAFDYO2Bghh4VdKyzU1/JnEMEy+jb6kpjkHh34IAOPMsU3/tHrU6BSlKBSlKBSlKBXoJl5uXmHNjPLkZx5464r3ql8U9mVlfTNcP3sdw3LmWKQgkqAoODlcgADYDpQXSlZgeAdVts/IdZkI8EuF5wPtHnH3KPCuPWuMNc0yJpLy0tpohgd7GxGGOw5hnOM4+aPfvQfPtq1aKS6srCaUR2+flF02/6Nc8qjG5YgOANyWZK8xajqWu+jZg6fpo9HvSMSyKNsIB4eGFIA3HMelUfivSLkXllqOriFobqWMOsTHkSMBNidwAUydmOeVt6/ScaBQFUAKAAABgADYADwFBilzwDaRajZ6fAhICma4lY5kdd8Ln5o9HGFx+kz4A1tcaBQAoAAAAA2AHgAPKs91Nu44it3fZZ7cxqfDnHNt+Cj3uK0SgzSe+vdWu54bS4NraW7cjSqDzu+4OCCD1BxgjAwTnIApna1wre2tukz3bXMUUgKyNkSxMTj1iS3KTjcN1C7dDVr4T1hNJuruzvcxrJM0sUpB5WU4G5xsMBd+gPMDjG8d218dW0tg1rbyLK0rJzMu6qqsH9boWJUbDwznG2Q47u+n7ux4itl53EYivowPWVSUd8D3dd8YjOMA1MalzyMdY0SQSd4uLiELzNkAZzH15thlRvtkZ5jU12H2xXRoOcbO0rAEdVMjDp5HH3GubVuysJMbjSrp7CU7sibwt125MjAyem6+SigguBeI7Y3Mt9qF2PlRUxiPu3ComRnGBjO2ABuN85LGu7iHWfy3IlpaBhaI4e5uGBVeUeAzuNs4BwS2DgBSTzXnCGuS/pjpc7b4llgQv/wAnH4V1WvZRcXAUanqDyRjpb26iOEb56ABfuQH20H34s7QO9P5P0X8/dOOXvY/0cKdCwfoSB4jYeZO1WzgHhRNMtEt0PM/rSv8ATkPU+4bAewDxzX10fSrHTQkECxQGU4UFgHlYb9WPM5Hxxmp6gzjt4tj+TlnQ4e2nikU+W/J/iwPwrQLG5EsaSDo6qw9xAIqndtePyLeZ/sf+fHj8anuCf9nWP/hbf/lLQTVKUoFKUoFKUoFKUoFRnE2jreWs9s/SVGXPk3zW+DYPwqTpQfnrhPg+71mzkSe/YR2bNBDAB6HeIg5WJ29EZxkgtjO4rReyri3v4vkV1lL61HdyI/rMq+iHHmcYB9u/QiuHsbfkn1e2IwY7x2x9ViyjHs9D8RU5xv2fQ6gyzI7W14nqXEezbdAwBBOPAggjzxtQdPaBwwb6Be6PLcwtzwP0w2xK83gDgb+BVT4VGcL9ocb/AM31D+bXaei4kHKjHzDdFJ8id8+iSKio7jiS0wjQ21+g/rAwR8eGclP8p9/jUZr2na3qnoS6fZW4xgSyMGkXz5XVmIHs5aDQ+Jb7TjAXvXt3hX0hz8r7/UG5Lfq7msEOmHXtQEdhbLb2cZwXCAcqZ3d2+dI3zUyeg8AzVo3DnYjaxkSXsr3T/R9SP7geY494HsrTdO0+K3jEcEaRxjoqKFH3Dx9tA06ySCKOGIcscaqijyUDArppSgUpSgz7tu0cS6c1wvoz2jLLE4OGHpKGAPhthvei1b+G9RNzaW85GDLDG5HtZQx/E1Su3DUyLNLKL0ri9kSNEB35QysT7ieVftHyq9aLp4t7eGBekUaRj3KoXP4UFJ7eLvk0mRPGaWKNR4k84kxj7FXjSLTuYIYh0jjRP2VC/wAKznjs/Lta06wXdICbmfoRtuoP7OP74VqNApSlApSlApSlApSlApSlBl3P8g4lOciHUYRg7comUYx7/R++YVqNUjtZ4Ze8sxJb5+VWzCaAj1sjBZQfMgAgeLItSnAHFSalZxzrgP6sqfRkHUe49R7CPbQWOlKUClVrj7ik6ZbpcdwZU71Ekw2ORGzl+hzvgAbbsN6n7O6SVEkjYMjqGVhuCpGQR8KD7UpQmgVDcV8TQadbtPcNgDZVHrO3gqjxP4DqcCq1xV2o28DfJ7NTe3bHlWKH0lDfWcZ6b7Lk7b461wcN8BT3U632tuJZhvFbDBii8cEbgnpsMjbJLHoHjs90Ke9ujrOoLyu68trCf6qLfDb75wTjz5mbxGL9r+rx2dvLcTHEcalj5k9Ao+sTgD2kV3swAydgOp9lZDqM7cRXwgiJGlWrc00g2E8g6KD5dQMdBlvFaCW7HtLkkFxqlyMT3rZQH5sAPogeODtj6qIfGrvr2v29lGZbqZYk8OY7sfJVG7H2AGqRxD2i/nPkOjQi6uQOXK/oIgNuuwOOnUKNtz0rzw/2XhpPlWrym9uj81v0KfVCdGAOdsBd/V8aDlj4+1K/YnSNPHcA/p7k8qt+qOZR122LeGcVWOLuK9egkjF4RZQE8rTW8IkT2Eksxz9XKnGdjW7ogAAAAA2AHQDyxXzvLVJUaOVFdHBDKwyCD4EUGUrea3ZxLdx3EOq2ZAYhVCvyeLLyjP4tj6PWtD4S4lg1G3W4tz6J2ZT6yOOqMPMZ+IIPjWeaMX0DU1s2Zjpt4fzBbfupiQOTPlkgH2Mhzs1c8mox6HrV0uy2t1Cs4ToBJz8u3h17w4HgwHhQbJSlKBSlRercR2lr/SLmGI/ReRQx9y5yfgKCUpWe3/bLpceySSTHyiibc+QL8orik7WZHGbbR76XyyhUEeeVV6DT6yjivSJ9GvH1SwTntpP6bbDyzkyqPLqc/NJPzWOPp/3m6j1/k/dY/Wkz93cZr3PbAIl/numXlvnbLJlQfaWCHHwPuNBfOG+ILe/gWe2kDoeo+creKsvzWHl8RkEGpSvzVwHb6heXFzeaU1tauhBe2VmVHByQO7bmUqd/EAHOOXatI0vtZWJxBq9tJZT/AEuVmibwyMZYDPlzD61BouoWMc8TxTIHjdSrKehB/wDfWsyi4M1bSyw0m6jmtSSRbXHVSd8K3Tz3DJ16HrWj6XrNvcrzW88Uo80dW+/B2Nd1BmA1Hid/R+SWMefn82cf/ub/AAr5ns71G+/2rqjd2c5gthyqR7Tyqp+KN761Oo7VddtrYZuLiKIfXdVJ9wJyT7qDl4Z4StNPXltYFQkYZ+rt+s53I9nT2VKX17HDG0kzrHGoyzMQAB7SazrUu1yOR+50u2mvpvNUZYx4ZJxzYHuA9tZfxF+UdWuVtnl7+5DZMEOPk9uPEvIMqWGcEgtjpzE+jQXfXeI5tc7yK1Y2ulR/0m8k9HnUdVXPgR83ruObGeU8ulQTaqgstMRrPR4yVknIxJcfS95bxH7R6JXvfdjd+bRbdNT50GD3DhxEG6+iQW9HJPzR54qc7JeIryWeezljtu4tF5O9t1KqJA2Ag8GBAY5AHq+2gvPDHDVtp8IhtYwi/Obq7n6Tt1J/AdBgbVL0pQKUpQUnti0UXOlzn58A79D5FN2+9OYfdWXmD+Ud7Dg7w2EXesNh33N6QzjxLH9k1uPFkqpY3bP6gt5i3tHdtkVTewbRkh0xJguJbgszt4kK7Ig9wAzj6x86DQby7SJGkldUjUZZmICgeZJrNdZ7XY5HW20iJru6kPKmVKxjYktvgtjH1RjJ5tt+PUbdtf1SW3dmXTbFgJFUkd9NuCCfeGGfAKcYL5Hv2PaZGb7VbhY0QJMbeJVUAJGpOQAPMCPfxIPnQdH8h9WvcHUNUaJD1htRyjH0Sw5R94apbSeyPS4MFoGmf6UzlsnzKjCH7qvdKDi0/SIIBiCCKIeUcaqPwArtpSgVSO0Xjb5GEtrZO/vp9ooQM4B253Hl5DxwfAGpjjniiPTbSS4kwWHoxpnHPIfVX3dSfIA1XOy7hOSPn1G+9O+uvSPMP0UZ6IB4NjGfIALtg5CkfkG54emtdSlk70TOyXyoo5V5zzbADcA5PQDmQDo1bZd2cF3EBLHHNE4DAMqupB3BGcj2g1669pEd5by28wzHKpU+zxDD6wOCPaBVE7INXki7/Sbo/wA4s2IQ/Tg+aR4kDIx9V08jQcHG3YzBIne6b/N7hcnk5m5H9gJOUbyI28CPEU/g3TJLmQ2curX1jfISGgdnKtj/AIZDr4YPL5bjI3H6Jqrcc8DW+pxjn/N3CforhB6aHqM9OZc+GfcQd6Csp2SysMT6xfSA9QHIyPtM1dNv2UaRaK01wrSBMs0lxKcDzLAcqn4iorT+0C50km11tHcqrGG5jHN3wHRT0y3QZODuObHrH0s9GvOIZFuL/nttNB5orVSQ0o8Gc+R+kfD1QM81Bzi/n1gtZ6NGLLTVPLLcrHyc/mqKMdR83YkEcxUHB0vhPha306EQ2yYG3O5wXc/SZvE+zoM7AVKWNlHDGsUSKkaDCqowAPYK+zMACScAdSaCldrXFn5Psj3Z/nM+Y4QPWBPrOB9UHb2la+PYnFbLpcXyZgxJJnPRhMccysPYMAeahT41B8IqdZ1aXUnGbS0JitQejP4yY88Hm6fPT6NfLXYToGppeRDGn3jclyg9WOTchwPAdWHX+sG2VoNdpXhGBAIOQdwR0IozADJ2A6mg80qh8R9qtlbt3UHNeXBOFitxzDm8i42+C8x9lQn8ntX1jfUJfkNmf92h/SMvk538OvMSMj1BQO0fiU6g40jTWEksrAXMq7pFECOYFht5c2P1d2bA0vR9OS2gigj9SJFRfPCjGT7T1rh4X4WtdPj7u1iCA+sx3dz5s53Pu6DOwFTVBmPYDk2d0X/TG8l7zz5uVP45rx2UOYtQ1m1fAIue9XzKuz748uXkP2q41u/yDq0/fAjT79udZMErFPkkg+QyT8Cp+aa9uNZxp2qWusREPazqIblkwwwQOV8jORgKRj/g48RQazSvSGUOoZSGVgCCDkEHcEHxGK96BSlVbtM4i+QadPMpxIR3cXn3jbAj9UZb7NBT1X8t622d7HTTgD5slxn8RzD2jEY+nWs1Uuy7hz5Bp0MbDErjvZfPvGAOD7VGF+zVtoFZj2tadJay2+sWq5ltiFnUfPgJxv7slScdHB+aK06vld2ySo8cihkdSrKehUjBB9hFB8dJ1GO5hjnhbmjkUMp9hGdx4EdCPAg10TSqiszsFVQSzE4AA3JJ8ABWXdmly2m3s+jTsSoJls3b50ZyxX34ydvFZKie1LiS41GSWw02KSaGAc120XVsNjulPsPgASxBwMKch66jazcUTyGNzDp1vzrC5XeWfGzY646E+S4GxY4tXZnxfJI0mnX/AKF/bbHJ/SoOjjzbGCfMEMOpxE6B2saXaW6QdzPbd0vL3BjyQep3zuScklsEkkmoDXRqGt3CXthZNai2VminkPLLMR6SoB0OdwBuu7ZbfFBu9Z12xa5IIotOtd7q+Pd4HzYicMT1wD6ufo858Kk+CuPYbyzkmmIilt1PyqM5HdlQctg78pwceOxHUVXuy20e/urjWrhT+cLR2qn5kQ9Eke3bl28e8PjQX7hfQ47G1htovVjUAnxZurMfaWyfjXnijREvrWa2k9WRSAfot1Vh7Q2D8KlKUGG8E8V6wYTp1raxPNZkxSTSvsgDMqjlyvQKVGM7KNqsA7Nr2+wdY1J5Fzn5PB6MfXIycAH9jPtrzqP/AMP4khkG0OoxGN99u+XABx55EY/vGrUaCF4c4UtLBeW1gSPPVurt47yHLEezOBU1SlApSlBx6tpcN1E0NxGskbdVYbe/zBHgRuKzu67E7UhkiuruKFzloQ4Kdc9CN8YHXJ2rUKUGQWt3qHDuYpYnvdMGSkqbyQr1ww8APbhdxhh6tTa9tOlFObvZQceoYm5vdkejn41olcx0+ItzGKPm+lyLn78UGajtG1C+/wBk6W5Q4xPc+imPHbIU/Bz7qrF5pOoXWs2VpqV0s+MXMkUe0UaKWIBGACTjlzjI5+u+a3qsw7OV+Vavq18dwri2jPhyrs2PDoiH7RoNPpSlApSlBRu1DgmTUEhktZBFdwN6EhZl9A+svMoJB6EHB6EeNTPBHCkWm2qQRbt1kkxgySeLHyHgB4DHXrVgpQfKS3RiGZFJHQkAkfGvrSlBl/aF2WNeXIns5RAZsJdrkgPHzBi4AG77DKnZiqnYgk6Pp1ikEUcMS8scahFHkAMCumlApSlBm/btasLGK6j/AElpcRSKfIE8v+Yp91aDY3SyxxyocrIqup9jAMPwNQvaDY9/pt5HjJMEhA+so51/eArj7J73vtIsm8o+7/YYx/6aC20pSgUpSgUpSgUpSg49ZvhBbzTHpFG7/sqW/hVI7CLLu9JSQ55p5JZGJ6k83d5PwTPxqU7W7zutIvW84wm313WP/VUjwFa91ptkniLeLPvKBj+JNBPUpSgUpSgUpSgUpSgUpSgUpSg+dxFzoynowI+8YrOP+z9cFtLKEY7q4lT8Fk/1VpdZp2ILyx6ig6LfS4HwUfwoNLpSlApSlApSlApSlBnHb9Py6S4+nLEv4l/9NaDZxckaL9FVH3DFUTt00prjSpCgJMLpMQPFRlW+AVi32at/Desx3ttFcREFZFB9zfOU+0NkH3UElSlKBSlKBSlKBSlKBSlKBSlKBWa9i3/zT/x8taVWZdhL89vfS+D30px9lG/jQabSlKBSlKBSlKBSlKD1dAwIIBBGCDuCPEEeVfn7hnWbrTLi/msoGl0qK5dJYgclACfzieWAOu4xjm8GG667qAt7aec9Ionf9lS38KpnYZp5i0qN2zzTySStnqctyAn3qoPxoLPwvxVa6hH3lrKG+kh2dPYydR7+h8CamqoHEvZZbzSfKLOR7K6BJEkOyk+ZQEYz9Ujqc5qJXiTW9M9G/tBfQD+vt/XA33ZQPAear+saDVaVStB7U9MusAXAhf6E/wCbI9nMfQJ9zGrnHIGAKkEHoQcg/Gg9qUpQKUpQKUpQKUr53E6xqzuyqijLMxAUDxJJ2AoPW8uVijeRzhEVmYnwUDJP3VnXYFA35OkmcY7+5lkX9XCp/mVvuqI4r4qbW5/yVpj/AJpt7m5Ow7tSOYIOrLkj9YkD1ck6tpGmx20EcEQxHGoVR7AOpPiT1J8zQdlKUoFKUoFKUoFKUoKB25an3GkzAHDTMkS/Fudh8UVh8at3DunfJrW3gH9VEifEKAT99ULtRPyjUtHsgdjMZ5B9VMEbe1RIK06gUpSggNf4Msb3JubWN2PzwOWT/wDIuG/GqfL2PrCS2nahdWhJzyhiye7AKk/EmtPpQZh+TuJLbPd3VrdqOgkXlbx8lX8XNfG84/1izjaS90cFEGWeOYBQPMkd5gVqtZv26XbGyhs48d5eTxxAHyDBv8/IPjQcOn9tkciBzp93y5wWjUOvN4gN6IP/AK19x24WA2khu4z5NGmf89evYhF8mbU7HJPye6OCepU5RT5biPPxrUCo8qDMm7ctO+bHdOfIRrn8Xo3a+HB+T6XfSnGwMePxXn2+FabyjyrzQZf/ACo166wLbS0tlPV7h8kfZPIf3TXiLszurxg+s6g84GD8nh9CLPvwB9yg+2tRpQZDxtpMOj3umX1tGsVurfJ5guQORs4ZvpHBcknfKLWvVW+0TQfl2nXEAGXKc0f/ANxfTUfEjHuY1ydlGvfLdMt3LZkQd1Jvk86YGT7SvK32qC30pSgUpSgUpSgUpXwu72OIZlkRB5swH+NBnGlj5VxPcyYytnbLGp8nbB/1SD4Vp1Zj2IJ3y6hfEHN1duRn6A9IfDLsPs1p1ApSlApSlArL9Uze8TW8XWOwgMrDH9Y3TfwPpRH7BrTncAEk4AGSfZWZ9jCG4fUdRbObm4KpnwjXJGPZ6QX+7oGhZt+J76PYJc26SgebLyD/AB7ytOrMeN/5vr+kXHQSiS3J8D1Cj9qX8K06gUpSgUpSgVlvBA/J+t39gdorgfKYBtjJ3ZVHxYe6GtSrMO2SFraSx1WMEtazBZMYyYW8CfLqv97QafSvSCUOqspyrAEEdCCMg/dXvQKUpQK9ZZAqlmICgEknoANya9qi+KrN57K6ii/SSQSom+PSZCo38Nz1oM3g1DUtfeQ2kxsdOViiygHvZSOpGCCPgQBnHpEHElF2K2BDGaS4nkYH85JJuCR1AAHQ775qM7O+PLewgi06/jks5oQRmRTyNlmPNzDpkk7kcv1jWq2N9HMgeGRJEPRkYMp+IOKDKdP0/WNCXu7eKPULJSxCqOWZcnJ2GTknyD/CpjTe2SwZilyJrSQEArLGdj71yR9oCtGrj1HSoLheWeGOVfKRFYfiKDgsuMLCb9He27ezvUB+4nNSiXkZ6SIfcwqp33ZVpUpybNVP1HdP3VYD8Ki5exTSz0SZfdKf4g0GgtdIOrqPtCuK64itIs95dQJjrzSoP8TVKj7EtLHVZm98v/kBXw1/sv0q0s7mcWxZooZHUtLKfSCEjbmAO9B9O0btJsVsLmO3ukknkjaNFjJb1vRJ5wMDCknOfDarT2eaR8k021hIwwjVnHk7emw+DEj4VWOx3hW2GmWs0ttC07h3MjRqz47xinpEZ9ULWk0GZ9uymO2tLpRlra7jfPkuCf8AMqVo9vcK6hkYMDvkEH/CuXW9HhvIWguE7yJ8cy5I6EEbggg5HgayvjbslsLW0uLq3a4jkhjZ0CyArzDpnKlvuYUGx0rHOFOzZrmztrj8p3sbyxK5AkOASM4G4OKlf+6ib/6zf/tt/wBVBp1eksyqMswUeZIFZqOyEH19Tv2/vf8AzBrxbdh2nKcu9zKfHnkUf5UB/Ggt2o8cafBnvb2AEeAkDN+yuT+FUDjLtJtdQt57Kytri8eVCuUjIVT819wW9FgG3UdOoq4ad2YaVD6tlGx/tC0n4OSPwq02tqkShY0VFHRUUKPuG1Bk3Z32l29rbQWWpd7bzxLyZljYKVyQn1hhcDJAG3WtYsryOZBJE6yI24ZGDKfcRtXy1TSoLlO7uIY5U+i6hh7xnofaKyriXhiXQSdQ0t3+Tqw+UWjsWQoSFypOTttuclc5zjIoNhpXNpl8k8Mc0ZykiK6/qsAw/A100ClKUHDq2kQXSclxDHKnk6g49oz0PtFUW67G7MNz2k1zaP8A2UpI/ey371aRSgzKPgLVotoddlI/tIuYjy3Z2oeGOIB6usRH3wr/APzNabSgzL+S+vnrrEfwhX/or0eDiSz9MS2+oIMZjKhHx44wE3+03urUKUGaWXbHbKe71C3uLKYdVdGZfgQA37vjUT2g9p9nd2U1rYmWeecBFCxOOpHN1AJ9HOwBq9cff0f4/wAKhuy71X938TQWnhGxNvY2sLDDRwRKwxj0ggzkeec1L0pQKiOL9Ja7sri3Rgryxsqls4BI2zjfFS9KDItE4t1DSoo7S90qWRIUCJNbZdSq7LkAEZI33YH6orvftSuZcLaaNeSE+MgKKPaSFYfeRWnUoMx/LXEjemun2iL4RtIC5Hv73A+OK8HtE1KAgXeiT48XgYuB8ArD72rT6UGbW/bVp+eWZLmBvKSL8fRJOPhUjF2uaQ3+9498Uw/0VNcYfoT8P8a/MnHn9IP/AL86De7nti0lM4uGc+SxSf4lQKrfEnHU+rW0trp2m3MizKVM0gCIBscg7ruPNx4VBdj/AM39cVvqdB7qCN4W05raztoGILRQxoxHTmVQDj2Zq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Picture 4" descr="http://www.clker.com/cliparts/b/b/b/1/11971019011240434834msewtz_Business_Person.svg.h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358" y="3868395"/>
            <a:ext cx="1028977" cy="134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www.clker.com/cliparts/9/8/8/9/12205468841917707763yyycatch_people_biz_-_male_blue_4.svg.m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425" y="2002092"/>
            <a:ext cx="1010080" cy="133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loud 2"/>
          <p:cNvSpPr/>
          <p:nvPr/>
        </p:nvSpPr>
        <p:spPr bwMode="auto">
          <a:xfrm>
            <a:off x="155575" y="1349207"/>
            <a:ext cx="6464705" cy="4883358"/>
          </a:xfrm>
          <a:prstGeom prst="cloud">
            <a:avLst/>
          </a:prstGeom>
          <a:solidFill>
            <a:schemeClr val="bg2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329511" y="3196354"/>
            <a:ext cx="2384359" cy="98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8A618"/>
              </a:buClr>
              <a:buFont typeface="Wingdings" charset="2"/>
              <a:buChar char="§"/>
              <a:defRPr sz="2400">
                <a:solidFill>
                  <a:schemeClr val="accent4">
                    <a:lumMod val="90000"/>
                    <a:lumOff val="10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03D29"/>
              </a:buClr>
              <a:buFont typeface="Wingdings" charset="2"/>
              <a:buChar char="§"/>
              <a:defRPr sz="1800">
                <a:solidFill>
                  <a:schemeClr val="accent4">
                    <a:lumMod val="90000"/>
                    <a:lumOff val="10000"/>
                  </a:schemeClr>
                </a:solidFill>
                <a:latin typeface="+mj-lt"/>
                <a:ea typeface="ＭＳ Ｐゴシック" charset="0"/>
                <a:cs typeface="Trebuchet M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D700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5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5"/>
              </a:buClr>
              <a:buFont typeface="Wingdings" charset="2"/>
              <a:buChar char="§"/>
              <a:defRPr sz="1600">
                <a:solidFill>
                  <a:schemeClr val="accent4">
                    <a:lumMod val="90000"/>
                    <a:lumOff val="10000"/>
                  </a:schemeClr>
                </a:solidFill>
                <a:latin typeface=""/>
                <a:ea typeface="ＭＳ Ｐゴシック" charset="0"/>
                <a:cs typeface="Trebuchet M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Domain of </a:t>
            </a:r>
          </a:p>
          <a:p>
            <a:pPr marL="0" indent="0" algn="ctr">
              <a:buFont typeface="Wingdings" charset="2"/>
              <a:buNone/>
            </a:pP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trusted </a:t>
            </a:r>
          </a:p>
          <a:p>
            <a:pPr marL="0" indent="0" algn="ctr">
              <a:buFont typeface="Wingdings" charset="2"/>
              <a:buNone/>
            </a:pPr>
            <a:r>
              <a:rPr lang="en-CA" sz="2000" dirty="0" smtClean="0">
                <a:solidFill>
                  <a:srgbClr val="373737"/>
                </a:solidFill>
                <a:latin typeface="Arial" charset="0"/>
                <a:cs typeface="Arial" charset="0"/>
              </a:rPr>
              <a:t>Repositories</a:t>
            </a:r>
          </a:p>
        </p:txBody>
      </p:sp>
      <p:sp>
        <p:nvSpPr>
          <p:cNvPr id="27" name="Can 26"/>
          <p:cNvSpPr/>
          <p:nvPr/>
        </p:nvSpPr>
        <p:spPr bwMode="auto">
          <a:xfrm>
            <a:off x="2606477" y="3904862"/>
            <a:ext cx="1574605" cy="1728327"/>
          </a:xfrm>
          <a:prstGeom prst="can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8" name="Can 27"/>
          <p:cNvSpPr/>
          <p:nvPr/>
        </p:nvSpPr>
        <p:spPr bwMode="auto">
          <a:xfrm>
            <a:off x="3133604" y="1804669"/>
            <a:ext cx="1574605" cy="1728327"/>
          </a:xfrm>
          <a:prstGeom prst="can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440384" y="2358124"/>
            <a:ext cx="396865" cy="293606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3597942" y="3049551"/>
            <a:ext cx="396865" cy="293606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3664930" y="4622222"/>
            <a:ext cx="396865" cy="293606"/>
          </a:xfrm>
          <a:prstGeom prst="round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3271224" y="5047375"/>
            <a:ext cx="396865" cy="293606"/>
          </a:xfrm>
          <a:prstGeom prst="round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2935171" y="4385268"/>
            <a:ext cx="396865" cy="293606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4132134" y="2543959"/>
            <a:ext cx="396865" cy="293606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/>
          <p:cNvCxnSpPr>
            <a:stCxn id="34" idx="3"/>
            <a:endCxn id="14" idx="1"/>
          </p:cNvCxnSpPr>
          <p:nvPr/>
        </p:nvCxnSpPr>
        <p:spPr bwMode="auto">
          <a:xfrm flipV="1">
            <a:off x="3668089" y="4539712"/>
            <a:ext cx="3984269" cy="65446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Arrow Connector 43"/>
          <p:cNvCxnSpPr>
            <a:stCxn id="29" idx="3"/>
            <a:endCxn id="14" idx="1"/>
          </p:cNvCxnSpPr>
          <p:nvPr/>
        </p:nvCxnSpPr>
        <p:spPr bwMode="auto">
          <a:xfrm>
            <a:off x="3994807" y="3196354"/>
            <a:ext cx="3657551" cy="134335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Arrow Connector 44"/>
          <p:cNvCxnSpPr>
            <a:stCxn id="6" idx="3"/>
            <a:endCxn id="15" idx="1"/>
          </p:cNvCxnSpPr>
          <p:nvPr/>
        </p:nvCxnSpPr>
        <p:spPr bwMode="auto">
          <a:xfrm>
            <a:off x="3837249" y="2504927"/>
            <a:ext cx="3999176" cy="16390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Arrow Connector 45"/>
          <p:cNvCxnSpPr>
            <a:stCxn id="35" idx="3"/>
            <a:endCxn id="15" idx="1"/>
          </p:cNvCxnSpPr>
          <p:nvPr/>
        </p:nvCxnSpPr>
        <p:spPr bwMode="auto">
          <a:xfrm flipV="1">
            <a:off x="3332036" y="2668834"/>
            <a:ext cx="4504389" cy="186323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Arrow Connector 46"/>
          <p:cNvCxnSpPr>
            <a:stCxn id="30" idx="3"/>
            <a:endCxn id="14" idx="1"/>
          </p:cNvCxnSpPr>
          <p:nvPr/>
        </p:nvCxnSpPr>
        <p:spPr bwMode="auto">
          <a:xfrm flipV="1">
            <a:off x="4061795" y="4539712"/>
            <a:ext cx="3590563" cy="229313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Arrow Connector 56"/>
          <p:cNvCxnSpPr>
            <a:stCxn id="29" idx="3"/>
            <a:endCxn id="15" idx="1"/>
          </p:cNvCxnSpPr>
          <p:nvPr/>
        </p:nvCxnSpPr>
        <p:spPr bwMode="auto">
          <a:xfrm flipV="1">
            <a:off x="3994807" y="2668834"/>
            <a:ext cx="3841618" cy="52752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Arrow Connector 57"/>
          <p:cNvCxnSpPr>
            <a:stCxn id="36" idx="3"/>
            <a:endCxn id="15" idx="1"/>
          </p:cNvCxnSpPr>
          <p:nvPr/>
        </p:nvCxnSpPr>
        <p:spPr bwMode="auto">
          <a:xfrm flipV="1">
            <a:off x="4528999" y="2668834"/>
            <a:ext cx="3307426" cy="2192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 rot="21253649">
            <a:off x="229447" y="3477604"/>
            <a:ext cx="8446672" cy="120032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2"/>
                </a:solidFill>
              </a:rPr>
              <a:t>Data will be re-used in different contexts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2"/>
                </a:solidFill>
              </a:rPr>
              <a:t>Data needs to be findable, accessible, combinable and interpretable </a:t>
            </a:r>
            <a:r>
              <a:rPr lang="en-US" sz="2400" dirty="0" smtClean="0">
                <a:solidFill>
                  <a:srgbClr val="FFFF00"/>
                </a:solidFill>
              </a:rPr>
              <a:t>for others</a:t>
            </a:r>
          </a:p>
        </p:txBody>
      </p:sp>
    </p:spTree>
    <p:extLst>
      <p:ext uri="{BB962C8B-B14F-4D97-AF65-F5344CB8AC3E}">
        <p14:creationId xmlns:p14="http://schemas.microsoft.com/office/powerpoint/2010/main" val="405775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Standard Content Slide">
  <a:themeElements>
    <a:clrScheme name="Custom 2">
      <a:dk1>
        <a:srgbClr val="37424A"/>
      </a:dk1>
      <a:lt1>
        <a:srgbClr val="FFFFFF"/>
      </a:lt1>
      <a:dk2>
        <a:srgbClr val="FFFFFF"/>
      </a:dk2>
      <a:lt2>
        <a:srgbClr val="FFFFFF"/>
      </a:lt2>
      <a:accent1>
        <a:srgbClr val="69923A"/>
      </a:accent1>
      <a:accent2>
        <a:srgbClr val="969696"/>
      </a:accent2>
      <a:accent3>
        <a:srgbClr val="FFFFFF"/>
      </a:accent3>
      <a:accent4>
        <a:srgbClr val="212121"/>
      </a:accent4>
      <a:accent5>
        <a:srgbClr val="93B1CC"/>
      </a:accent5>
      <a:accent6>
        <a:srgbClr val="878787"/>
      </a:accent6>
      <a:hlink>
        <a:srgbClr val="69923A"/>
      </a:hlink>
      <a:folHlink>
        <a:srgbClr val="69923A"/>
      </a:folHlink>
    </a:clrScheme>
    <a:fontScheme name="Standard Content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 Content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Content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Content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Content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Content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Content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Content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Content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Content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Content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Content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Content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Content Slide 13">
        <a:dk1>
          <a:srgbClr val="292929"/>
        </a:dk1>
        <a:lt1>
          <a:srgbClr val="FFFFFF"/>
        </a:lt1>
        <a:dk2>
          <a:srgbClr val="FFFFFF"/>
        </a:dk2>
        <a:lt2>
          <a:srgbClr val="FFFFFF"/>
        </a:lt2>
        <a:accent1>
          <a:srgbClr val="007F7B"/>
        </a:accent1>
        <a:accent2>
          <a:srgbClr val="969696"/>
        </a:accent2>
        <a:accent3>
          <a:srgbClr val="FFFFFF"/>
        </a:accent3>
        <a:accent4>
          <a:srgbClr val="212121"/>
        </a:accent4>
        <a:accent5>
          <a:srgbClr val="AAC0BF"/>
        </a:accent5>
        <a:accent6>
          <a:srgbClr val="878787"/>
        </a:accent6>
        <a:hlink>
          <a:srgbClr val="007F7B"/>
        </a:hlink>
        <a:folHlink>
          <a:srgbClr val="1C9D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ection Slide 1">
  <a:themeElements>
    <a:clrScheme name="Section Slide 1 13">
      <a:dk1>
        <a:srgbClr val="292929"/>
      </a:dk1>
      <a:lt1>
        <a:srgbClr val="FFFFFF"/>
      </a:lt1>
      <a:dk2>
        <a:srgbClr val="FFFFFF"/>
      </a:dk2>
      <a:lt2>
        <a:srgbClr val="FFFFFF"/>
      </a:lt2>
      <a:accent1>
        <a:srgbClr val="007F7B"/>
      </a:accent1>
      <a:accent2>
        <a:srgbClr val="969696"/>
      </a:accent2>
      <a:accent3>
        <a:srgbClr val="FFFFFF"/>
      </a:accent3>
      <a:accent4>
        <a:srgbClr val="212121"/>
      </a:accent4>
      <a:accent5>
        <a:srgbClr val="AAC0BF"/>
      </a:accent5>
      <a:accent6>
        <a:srgbClr val="878787"/>
      </a:accent6>
      <a:hlink>
        <a:srgbClr val="E17A00"/>
      </a:hlink>
      <a:folHlink>
        <a:srgbClr val="1C9D92"/>
      </a:folHlink>
    </a:clrScheme>
    <a:fontScheme name="Section Slide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ection Slide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 Slide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 Slide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 Slide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 Slide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 Slide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 Slide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 Slide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 Slide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 Slide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 Slide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 Slide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 Slide 1 13">
        <a:dk1>
          <a:srgbClr val="292929"/>
        </a:dk1>
        <a:lt1>
          <a:srgbClr val="FFFFFF"/>
        </a:lt1>
        <a:dk2>
          <a:srgbClr val="FFFFFF"/>
        </a:dk2>
        <a:lt2>
          <a:srgbClr val="FFFFFF"/>
        </a:lt2>
        <a:accent1>
          <a:srgbClr val="007F7B"/>
        </a:accent1>
        <a:accent2>
          <a:srgbClr val="969696"/>
        </a:accent2>
        <a:accent3>
          <a:srgbClr val="FFFFFF"/>
        </a:accent3>
        <a:accent4>
          <a:srgbClr val="212121"/>
        </a:accent4>
        <a:accent5>
          <a:srgbClr val="AAC0BF"/>
        </a:accent5>
        <a:accent6>
          <a:srgbClr val="878787"/>
        </a:accent6>
        <a:hlink>
          <a:srgbClr val="E17A00"/>
        </a:hlink>
        <a:folHlink>
          <a:srgbClr val="1C9D9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 Slide 1 14">
        <a:dk1>
          <a:srgbClr val="292929"/>
        </a:dk1>
        <a:lt1>
          <a:srgbClr val="FFFFFF"/>
        </a:lt1>
        <a:dk2>
          <a:srgbClr val="FFFFFF"/>
        </a:dk2>
        <a:lt2>
          <a:srgbClr val="FFFFFF"/>
        </a:lt2>
        <a:accent1>
          <a:srgbClr val="007F7B"/>
        </a:accent1>
        <a:accent2>
          <a:srgbClr val="969696"/>
        </a:accent2>
        <a:accent3>
          <a:srgbClr val="FFFFFF"/>
        </a:accent3>
        <a:accent4>
          <a:srgbClr val="212121"/>
        </a:accent4>
        <a:accent5>
          <a:srgbClr val="AAC0BF"/>
        </a:accent5>
        <a:accent6>
          <a:srgbClr val="878787"/>
        </a:accent6>
        <a:hlink>
          <a:srgbClr val="007F7B"/>
        </a:hlink>
        <a:folHlink>
          <a:srgbClr val="1C9D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23467</TotalTime>
  <Words>1023</Words>
  <Application>Microsoft Office PowerPoint</Application>
  <PresentationFormat>On-screen Show (4:3)</PresentationFormat>
  <Paragraphs>228</Paragraphs>
  <Slides>21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Standard Content Slide</vt:lpstr>
      <vt:lpstr>Section Slide 1</vt:lpstr>
      <vt:lpstr>Unknown</vt:lpstr>
      <vt:lpstr>Summary Data Practices Report   Peter Wittenburg Max Planck Data &amp; Compute Center former MPI for Psycholinguistics</vt:lpstr>
      <vt:lpstr>Topics for Data Science </vt:lpstr>
      <vt:lpstr>Why talking about data?</vt:lpstr>
      <vt:lpstr>Why talking about data?</vt:lpstr>
      <vt:lpstr>Trends I – 3 Vs</vt:lpstr>
      <vt:lpstr>Trends II – Complexity</vt:lpstr>
      <vt:lpstr>Trends III – Change in Approach</vt:lpstr>
      <vt:lpstr>Trends IV - Anonymity</vt:lpstr>
      <vt:lpstr>Trends V – Re-Usage</vt:lpstr>
      <vt:lpstr>PowerPoint Presentation</vt:lpstr>
      <vt:lpstr>PowerPoint Presentation</vt:lpstr>
      <vt:lpstr>Requirements for Data Science</vt:lpstr>
      <vt:lpstr>Requirements for Funders</vt:lpstr>
      <vt:lpstr>Requirements for Culture</vt:lpstr>
      <vt:lpstr>Data Practices I – Commons</vt:lpstr>
      <vt:lpstr>Data Practices I – Survey  </vt:lpstr>
      <vt:lpstr>Data Practices I – Survey  </vt:lpstr>
      <vt:lpstr>Promiss of RDA</vt:lpstr>
      <vt:lpstr>Thanks for your attention.</vt:lpstr>
      <vt:lpstr>Data Practices III – DOBES Example</vt:lpstr>
      <vt:lpstr>Summary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Ily</dc:creator>
  <cp:lastModifiedBy>Peter Wittenburg</cp:lastModifiedBy>
  <cp:revision>375</cp:revision>
  <cp:lastPrinted>2015-04-04T14:24:25Z</cp:lastPrinted>
  <dcterms:created xsi:type="dcterms:W3CDTF">2011-02-25T12:57:11Z</dcterms:created>
  <dcterms:modified xsi:type="dcterms:W3CDTF">2015-04-08T08:27:31Z</dcterms:modified>
</cp:coreProperties>
</file>