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0" r:id="rId1"/>
  </p:sldMasterIdLst>
  <p:notesMasterIdLst>
    <p:notesMasterId r:id="rId102"/>
  </p:notesMasterIdLst>
  <p:sldIdLst>
    <p:sldId id="291" r:id="rId2"/>
    <p:sldId id="575" r:id="rId3"/>
    <p:sldId id="656" r:id="rId4"/>
    <p:sldId id="381" r:id="rId5"/>
    <p:sldId id="689" r:id="rId6"/>
    <p:sldId id="690" r:id="rId7"/>
    <p:sldId id="691" r:id="rId8"/>
    <p:sldId id="692" r:id="rId9"/>
    <p:sldId id="693" r:id="rId10"/>
    <p:sldId id="694" r:id="rId11"/>
    <p:sldId id="695" r:id="rId12"/>
    <p:sldId id="696" r:id="rId13"/>
    <p:sldId id="697" r:id="rId14"/>
    <p:sldId id="698" r:id="rId15"/>
    <p:sldId id="699" r:id="rId16"/>
    <p:sldId id="700" r:id="rId17"/>
    <p:sldId id="701" r:id="rId18"/>
    <p:sldId id="702" r:id="rId19"/>
    <p:sldId id="703" r:id="rId20"/>
    <p:sldId id="704" r:id="rId21"/>
    <p:sldId id="705" r:id="rId22"/>
    <p:sldId id="706" r:id="rId23"/>
    <p:sldId id="382" r:id="rId24"/>
    <p:sldId id="667" r:id="rId25"/>
    <p:sldId id="668" r:id="rId26"/>
    <p:sldId id="669" r:id="rId27"/>
    <p:sldId id="670" r:id="rId28"/>
    <p:sldId id="671" r:id="rId29"/>
    <p:sldId id="672" r:id="rId30"/>
    <p:sldId id="673" r:id="rId31"/>
    <p:sldId id="681" r:id="rId32"/>
    <p:sldId id="682" r:id="rId33"/>
    <p:sldId id="683" r:id="rId34"/>
    <p:sldId id="684" r:id="rId35"/>
    <p:sldId id="678" r:id="rId36"/>
    <p:sldId id="651" r:id="rId37"/>
    <p:sldId id="707" r:id="rId38"/>
    <p:sldId id="631" r:id="rId39"/>
    <p:sldId id="615" r:id="rId40"/>
    <p:sldId id="577" r:id="rId41"/>
    <p:sldId id="654" r:id="rId42"/>
    <p:sldId id="657" r:id="rId43"/>
    <p:sldId id="652" r:id="rId44"/>
    <p:sldId id="653" r:id="rId45"/>
    <p:sldId id="620" r:id="rId46"/>
    <p:sldId id="384" r:id="rId47"/>
    <p:sldId id="660" r:id="rId48"/>
    <p:sldId id="665" r:id="rId49"/>
    <p:sldId id="666" r:id="rId50"/>
    <p:sldId id="388" r:id="rId51"/>
    <p:sldId id="635" r:id="rId52"/>
    <p:sldId id="617" r:id="rId53"/>
    <p:sldId id="618" r:id="rId54"/>
    <p:sldId id="394" r:id="rId55"/>
    <p:sldId id="531" r:id="rId56"/>
    <p:sldId id="637" r:id="rId57"/>
    <p:sldId id="530" r:id="rId58"/>
    <p:sldId id="349" r:id="rId59"/>
    <p:sldId id="462" r:id="rId60"/>
    <p:sldId id="401" r:id="rId61"/>
    <p:sldId id="686" r:id="rId62"/>
    <p:sldId id="687" r:id="rId63"/>
    <p:sldId id="688" r:id="rId64"/>
    <p:sldId id="378" r:id="rId65"/>
    <p:sldId id="624" r:id="rId66"/>
    <p:sldId id="371" r:id="rId67"/>
    <p:sldId id="410" r:id="rId68"/>
    <p:sldId id="638" r:id="rId69"/>
    <p:sldId id="555" r:id="rId70"/>
    <p:sldId id="412" r:id="rId71"/>
    <p:sldId id="556" r:id="rId72"/>
    <p:sldId id="557" r:id="rId73"/>
    <p:sldId id="417" r:id="rId74"/>
    <p:sldId id="655" r:id="rId75"/>
    <p:sldId id="419" r:id="rId76"/>
    <p:sldId id="558" r:id="rId77"/>
    <p:sldId id="418" r:id="rId78"/>
    <p:sldId id="662" r:id="rId79"/>
    <p:sldId id="423" r:id="rId80"/>
    <p:sldId id="563" r:id="rId81"/>
    <p:sldId id="425" r:id="rId82"/>
    <p:sldId id="564" r:id="rId83"/>
    <p:sldId id="565" r:id="rId84"/>
    <p:sldId id="566" r:id="rId85"/>
    <p:sldId id="430" r:id="rId86"/>
    <p:sldId id="431" r:id="rId87"/>
    <p:sldId id="593" r:id="rId88"/>
    <p:sldId id="658" r:id="rId89"/>
    <p:sldId id="627" r:id="rId90"/>
    <p:sldId id="373" r:id="rId91"/>
    <p:sldId id="628" r:id="rId92"/>
    <p:sldId id="629" r:id="rId93"/>
    <p:sldId id="630" r:id="rId94"/>
    <p:sldId id="432" r:id="rId95"/>
    <p:sldId id="659" r:id="rId96"/>
    <p:sldId id="434" r:id="rId97"/>
    <p:sldId id="437" r:id="rId98"/>
    <p:sldId id="625" r:id="rId99"/>
    <p:sldId id="441" r:id="rId100"/>
    <p:sldId id="447" r:id="rId101"/>
  </p:sldIdLst>
  <p:sldSz cx="9906000" cy="6858000" type="A4"/>
  <p:notesSz cx="7772400" cy="10058400"/>
  <p:defaultTextStyle>
    <a:defPPr>
      <a:defRPr lang="en-GB"/>
    </a:defPPr>
    <a:lvl1pPr algn="l" defTabSz="433388" rtl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84" charset="0"/>
      <a:defRPr kern="1200">
        <a:solidFill>
          <a:schemeClr val="bg1"/>
        </a:solidFill>
        <a:latin typeface="Arial" charset="0"/>
        <a:ea typeface="AR PL ShanHeiSun Uni" charset="0"/>
        <a:cs typeface="AR PL ShanHeiSun Uni" charset="0"/>
      </a:defRPr>
    </a:lvl1pPr>
    <a:lvl2pPr marL="704850" indent="-271463" algn="l" defTabSz="433388" rtl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84" charset="0"/>
      <a:defRPr kern="1200">
        <a:solidFill>
          <a:schemeClr val="bg1"/>
        </a:solidFill>
        <a:latin typeface="Arial" charset="0"/>
        <a:ea typeface="AR PL ShanHeiSun Uni" charset="0"/>
        <a:cs typeface="AR PL ShanHeiSun Uni" charset="0"/>
      </a:defRPr>
    </a:lvl2pPr>
    <a:lvl3pPr marL="1085850" indent="-215900" algn="l" defTabSz="433388" rtl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84" charset="0"/>
      <a:defRPr kern="1200">
        <a:solidFill>
          <a:schemeClr val="bg1"/>
        </a:solidFill>
        <a:latin typeface="Arial" charset="0"/>
        <a:ea typeface="AR PL ShanHeiSun Uni" charset="0"/>
        <a:cs typeface="AR PL ShanHeiSun Uni" charset="0"/>
      </a:defRPr>
    </a:lvl3pPr>
    <a:lvl4pPr marL="1520825" indent="-215900" algn="l" defTabSz="433388" rtl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84" charset="0"/>
      <a:defRPr kern="1200">
        <a:solidFill>
          <a:schemeClr val="bg1"/>
        </a:solidFill>
        <a:latin typeface="Arial" charset="0"/>
        <a:ea typeface="AR PL ShanHeiSun Uni" charset="0"/>
        <a:cs typeface="AR PL ShanHeiSun Uni" charset="0"/>
      </a:defRPr>
    </a:lvl4pPr>
    <a:lvl5pPr marL="1954213" indent="-215900" algn="l" defTabSz="433388" rtl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84" charset="0"/>
      <a:defRPr kern="1200">
        <a:solidFill>
          <a:schemeClr val="bg1"/>
        </a:solidFill>
        <a:latin typeface="Arial" charset="0"/>
        <a:ea typeface="AR PL ShanHeiSun Uni" charset="0"/>
        <a:cs typeface="AR PL ShanHeiSun Uni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AR PL ShanHeiSun Uni" charset="0"/>
        <a:cs typeface="AR PL ShanHeiSun Uni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AR PL ShanHeiSun Uni" charset="0"/>
        <a:cs typeface="AR PL ShanHeiSun Uni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AR PL ShanHeiSun Uni" charset="0"/>
        <a:cs typeface="AR PL ShanHeiSun Uni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AR PL ShanHeiSun Uni" charset="0"/>
        <a:cs typeface="AR PL ShanHeiSun Uni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959">
          <p15:clr>
            <a:srgbClr val="A4A3A4"/>
          </p15:clr>
        </p15:guide>
        <p15:guide id="2" pos="283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FF"/>
    <a:srgbClr val="66FFFF"/>
    <a:srgbClr val="FF3300"/>
    <a:srgbClr val="33CC33"/>
    <a:srgbClr val="9C5BCD"/>
    <a:srgbClr val="FF66CC"/>
    <a:srgbClr val="3333CC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8603" autoAdjust="0"/>
    <p:restoredTop sz="97698" autoAdjust="0"/>
  </p:normalViewPr>
  <p:slideViewPr>
    <p:cSldViewPr snapToGrid="0">
      <p:cViewPr varScale="1">
        <p:scale>
          <a:sx n="70" d="100"/>
          <a:sy n="70" d="100"/>
        </p:scale>
        <p:origin x="1092" y="72"/>
      </p:cViewPr>
      <p:guideLst>
        <p:guide orient="horz" pos="1959"/>
        <p:guide pos="2831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0" d="100"/>
        <a:sy n="110" d="100"/>
      </p:scale>
      <p:origin x="0" y="0"/>
    </p:cViewPr>
  </p:sorterViewPr>
  <p:notesViewPr>
    <p:cSldViewPr snapToGrid="0"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AutoShape 1"/>
          <p:cNvSpPr>
            <a:spLocks noChangeArrowheads="1"/>
          </p:cNvSpPr>
          <p:nvPr/>
        </p:nvSpPr>
        <p:spPr bwMode="auto">
          <a:xfrm>
            <a:off x="0" y="0"/>
            <a:ext cx="7772400" cy="10058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23" name="AutoShape 2"/>
          <p:cNvSpPr>
            <a:spLocks noChangeArrowheads="1"/>
          </p:cNvSpPr>
          <p:nvPr/>
        </p:nvSpPr>
        <p:spPr bwMode="auto">
          <a:xfrm>
            <a:off x="0" y="0"/>
            <a:ext cx="7772400" cy="10058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24" name="AutoShape 3"/>
          <p:cNvSpPr>
            <a:spLocks noChangeArrowheads="1"/>
          </p:cNvSpPr>
          <p:nvPr/>
        </p:nvSpPr>
        <p:spPr bwMode="auto">
          <a:xfrm>
            <a:off x="0" y="0"/>
            <a:ext cx="7772400" cy="10058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25" name="AutoShape 4"/>
          <p:cNvSpPr>
            <a:spLocks noChangeArrowheads="1"/>
          </p:cNvSpPr>
          <p:nvPr/>
        </p:nvSpPr>
        <p:spPr bwMode="auto">
          <a:xfrm>
            <a:off x="0" y="0"/>
            <a:ext cx="7772400" cy="10058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26" name="AutoShape 5"/>
          <p:cNvSpPr>
            <a:spLocks noChangeArrowheads="1"/>
          </p:cNvSpPr>
          <p:nvPr/>
        </p:nvSpPr>
        <p:spPr bwMode="auto">
          <a:xfrm>
            <a:off x="0" y="0"/>
            <a:ext cx="7772400" cy="10058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27" name="AutoShape 6"/>
          <p:cNvSpPr>
            <a:spLocks noChangeArrowheads="1"/>
          </p:cNvSpPr>
          <p:nvPr/>
        </p:nvSpPr>
        <p:spPr bwMode="auto">
          <a:xfrm>
            <a:off x="0" y="0"/>
            <a:ext cx="7772400" cy="10058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28" name="AutoShape 7"/>
          <p:cNvSpPr>
            <a:spLocks noChangeArrowheads="1"/>
          </p:cNvSpPr>
          <p:nvPr/>
        </p:nvSpPr>
        <p:spPr bwMode="auto">
          <a:xfrm>
            <a:off x="0" y="0"/>
            <a:ext cx="7772400" cy="10058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29" name="AutoShape 8"/>
          <p:cNvSpPr>
            <a:spLocks noChangeArrowheads="1"/>
          </p:cNvSpPr>
          <p:nvPr/>
        </p:nvSpPr>
        <p:spPr bwMode="auto">
          <a:xfrm>
            <a:off x="0" y="0"/>
            <a:ext cx="7772400" cy="10058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30" name="AutoShape 9"/>
          <p:cNvSpPr>
            <a:spLocks noChangeArrowheads="1"/>
          </p:cNvSpPr>
          <p:nvPr/>
        </p:nvSpPr>
        <p:spPr bwMode="auto">
          <a:xfrm>
            <a:off x="0" y="0"/>
            <a:ext cx="7772400" cy="10058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31" name="AutoShape 10"/>
          <p:cNvSpPr>
            <a:spLocks noChangeArrowheads="1"/>
          </p:cNvSpPr>
          <p:nvPr/>
        </p:nvSpPr>
        <p:spPr bwMode="auto">
          <a:xfrm>
            <a:off x="0" y="0"/>
            <a:ext cx="7772400" cy="10058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32" name="AutoShape 11"/>
          <p:cNvSpPr>
            <a:spLocks noChangeArrowheads="1"/>
          </p:cNvSpPr>
          <p:nvPr/>
        </p:nvSpPr>
        <p:spPr bwMode="auto">
          <a:xfrm>
            <a:off x="0" y="0"/>
            <a:ext cx="7772400" cy="10058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33" name="AutoShape 12"/>
          <p:cNvSpPr>
            <a:spLocks noChangeArrowheads="1"/>
          </p:cNvSpPr>
          <p:nvPr/>
        </p:nvSpPr>
        <p:spPr bwMode="auto">
          <a:xfrm>
            <a:off x="0" y="0"/>
            <a:ext cx="7772400" cy="10058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34" name="AutoShape 13"/>
          <p:cNvSpPr>
            <a:spLocks noChangeArrowheads="1"/>
          </p:cNvSpPr>
          <p:nvPr/>
        </p:nvSpPr>
        <p:spPr bwMode="auto">
          <a:xfrm>
            <a:off x="0" y="0"/>
            <a:ext cx="7772400" cy="10058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35" name="AutoShape 14"/>
          <p:cNvSpPr>
            <a:spLocks noChangeArrowheads="1"/>
          </p:cNvSpPr>
          <p:nvPr/>
        </p:nvSpPr>
        <p:spPr bwMode="auto">
          <a:xfrm>
            <a:off x="0" y="0"/>
            <a:ext cx="7772400" cy="10058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36" name="AutoShape 15"/>
          <p:cNvSpPr>
            <a:spLocks noChangeArrowheads="1"/>
          </p:cNvSpPr>
          <p:nvPr/>
        </p:nvSpPr>
        <p:spPr bwMode="auto">
          <a:xfrm>
            <a:off x="0" y="0"/>
            <a:ext cx="7772400" cy="10058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37" name="AutoShape 16"/>
          <p:cNvSpPr>
            <a:spLocks noChangeArrowheads="1"/>
          </p:cNvSpPr>
          <p:nvPr/>
        </p:nvSpPr>
        <p:spPr bwMode="auto">
          <a:xfrm>
            <a:off x="0" y="0"/>
            <a:ext cx="7772400" cy="10058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38" name="AutoShape 17"/>
          <p:cNvSpPr>
            <a:spLocks noChangeArrowheads="1"/>
          </p:cNvSpPr>
          <p:nvPr/>
        </p:nvSpPr>
        <p:spPr bwMode="auto">
          <a:xfrm>
            <a:off x="0" y="0"/>
            <a:ext cx="7772400" cy="10058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39" name="AutoShape 18"/>
          <p:cNvSpPr>
            <a:spLocks noChangeArrowheads="1"/>
          </p:cNvSpPr>
          <p:nvPr/>
        </p:nvSpPr>
        <p:spPr bwMode="auto">
          <a:xfrm>
            <a:off x="0" y="0"/>
            <a:ext cx="7772400" cy="10058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40" name="AutoShape 19"/>
          <p:cNvSpPr>
            <a:spLocks noChangeArrowheads="1"/>
          </p:cNvSpPr>
          <p:nvPr/>
        </p:nvSpPr>
        <p:spPr bwMode="auto">
          <a:xfrm>
            <a:off x="0" y="0"/>
            <a:ext cx="7772400" cy="10058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41" name="AutoShape 20"/>
          <p:cNvSpPr>
            <a:spLocks noChangeArrowheads="1"/>
          </p:cNvSpPr>
          <p:nvPr/>
        </p:nvSpPr>
        <p:spPr bwMode="auto">
          <a:xfrm>
            <a:off x="0" y="0"/>
            <a:ext cx="7772400" cy="10058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42" name="AutoShape 21"/>
          <p:cNvSpPr>
            <a:spLocks noChangeArrowheads="1"/>
          </p:cNvSpPr>
          <p:nvPr/>
        </p:nvSpPr>
        <p:spPr bwMode="auto">
          <a:xfrm>
            <a:off x="0" y="0"/>
            <a:ext cx="7772400" cy="10058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43" name="AutoShape 22"/>
          <p:cNvSpPr>
            <a:spLocks noChangeArrowheads="1"/>
          </p:cNvSpPr>
          <p:nvPr/>
        </p:nvSpPr>
        <p:spPr bwMode="auto">
          <a:xfrm>
            <a:off x="0" y="0"/>
            <a:ext cx="7772400" cy="10058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44" name="AutoShape 23"/>
          <p:cNvSpPr>
            <a:spLocks noChangeArrowheads="1"/>
          </p:cNvSpPr>
          <p:nvPr/>
        </p:nvSpPr>
        <p:spPr bwMode="auto">
          <a:xfrm>
            <a:off x="0" y="0"/>
            <a:ext cx="7772400" cy="10058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45" name="Rectangle 2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71575" y="763588"/>
            <a:ext cx="5391150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073" name="Rectangle 25"/>
          <p:cNvSpPr>
            <a:spLocks noGrp="1" noChangeArrowheads="1"/>
          </p:cNvSpPr>
          <p:nvPr>
            <p:ph type="body"/>
          </p:nvPr>
        </p:nvSpPr>
        <p:spPr bwMode="auto">
          <a:xfrm>
            <a:off x="777875" y="4776788"/>
            <a:ext cx="6180138" cy="44878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  <p:sp>
        <p:nvSpPr>
          <p:cNvPr id="29723" name="Text Box 26"/>
          <p:cNvSpPr txBox="1">
            <a:spLocks noChangeArrowheads="1"/>
          </p:cNvSpPr>
          <p:nvPr/>
        </p:nvSpPr>
        <p:spPr bwMode="auto">
          <a:xfrm>
            <a:off x="0" y="0"/>
            <a:ext cx="33401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1pPr>
            <a:lvl2pPr marL="742950" indent="-285750" eaLnBrk="0"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2pPr>
            <a:lvl3pPr marL="1143000" indent="-228600" eaLnBrk="0"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3pPr>
            <a:lvl4pPr marL="1600200" indent="-228600" eaLnBrk="0"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4pPr>
            <a:lvl5pPr marL="2057400" indent="-228600" eaLnBrk="0"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5pPr>
            <a:lvl6pPr marL="25146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6pPr>
            <a:lvl7pPr marL="29718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7pPr>
            <a:lvl8pPr marL="34290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8pPr>
            <a:lvl9pPr marL="38862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9pPr>
          </a:lstStyle>
          <a:p>
            <a:pPr eaLnBrk="1">
              <a:defRPr/>
            </a:pPr>
            <a:endParaRPr lang="en-US" smtClean="0"/>
          </a:p>
        </p:txBody>
      </p:sp>
      <p:sp>
        <p:nvSpPr>
          <p:cNvPr id="29724" name="Text Box 27"/>
          <p:cNvSpPr txBox="1">
            <a:spLocks noChangeArrowheads="1"/>
          </p:cNvSpPr>
          <p:nvPr/>
        </p:nvSpPr>
        <p:spPr bwMode="auto">
          <a:xfrm>
            <a:off x="4398963" y="0"/>
            <a:ext cx="33401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1pPr>
            <a:lvl2pPr marL="742950" indent="-285750" eaLnBrk="0"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2pPr>
            <a:lvl3pPr marL="1143000" indent="-228600" eaLnBrk="0"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3pPr>
            <a:lvl4pPr marL="1600200" indent="-228600" eaLnBrk="0"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4pPr>
            <a:lvl5pPr marL="2057400" indent="-228600" eaLnBrk="0"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5pPr>
            <a:lvl6pPr marL="25146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6pPr>
            <a:lvl7pPr marL="29718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7pPr>
            <a:lvl8pPr marL="34290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8pPr>
            <a:lvl9pPr marL="38862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9pPr>
          </a:lstStyle>
          <a:p>
            <a:pPr eaLnBrk="1">
              <a:defRPr/>
            </a:pPr>
            <a:endParaRPr lang="en-US" smtClean="0"/>
          </a:p>
        </p:txBody>
      </p:sp>
      <p:sp>
        <p:nvSpPr>
          <p:cNvPr id="29725" name="Text Box 28"/>
          <p:cNvSpPr txBox="1">
            <a:spLocks noChangeArrowheads="1"/>
          </p:cNvSpPr>
          <p:nvPr/>
        </p:nvSpPr>
        <p:spPr bwMode="auto">
          <a:xfrm>
            <a:off x="0" y="9555163"/>
            <a:ext cx="33401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1pPr>
            <a:lvl2pPr marL="742950" indent="-285750" eaLnBrk="0"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2pPr>
            <a:lvl3pPr marL="1143000" indent="-228600" eaLnBrk="0"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3pPr>
            <a:lvl4pPr marL="1600200" indent="-228600" eaLnBrk="0"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4pPr>
            <a:lvl5pPr marL="2057400" indent="-228600" eaLnBrk="0"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5pPr>
            <a:lvl6pPr marL="25146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6pPr>
            <a:lvl7pPr marL="29718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7pPr>
            <a:lvl8pPr marL="34290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8pPr>
            <a:lvl9pPr marL="38862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9pPr>
          </a:lstStyle>
          <a:p>
            <a:pPr eaLnBrk="1">
              <a:defRPr/>
            </a:pPr>
            <a:endParaRPr lang="en-US" smtClean="0"/>
          </a:p>
        </p:txBody>
      </p:sp>
      <p:sp>
        <p:nvSpPr>
          <p:cNvPr id="2077" name="Rectangle 29"/>
          <p:cNvSpPr>
            <a:spLocks noGrp="1" noChangeArrowheads="1"/>
          </p:cNvSpPr>
          <p:nvPr>
            <p:ph type="sldNum"/>
          </p:nvPr>
        </p:nvSpPr>
        <p:spPr bwMode="auto">
          <a:xfrm>
            <a:off x="4398963" y="9555163"/>
            <a:ext cx="3335337" cy="465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defTabSz="434523">
              <a:lnSpc>
                <a:spcPct val="116000"/>
              </a:lnSpc>
              <a:buClrTx/>
              <a:buSzPct val="45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DejaVuSans" charset="0"/>
                <a:cs typeface="DejaVuSans" charset="0"/>
              </a:defRPr>
            </a:lvl1pPr>
          </a:lstStyle>
          <a:p>
            <a:pPr>
              <a:defRPr/>
            </a:pPr>
            <a:fld id="{90535FC4-C561-4A35-962F-1A1F0A8EC77D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361625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33388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84" charset="0"/>
      <a:defRPr sz="11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33388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84" charset="0"/>
      <a:defRPr sz="11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33388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84" charset="0"/>
      <a:defRPr sz="11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33388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84" charset="0"/>
      <a:defRPr sz="11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33388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84" charset="0"/>
      <a:defRPr sz="11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172614" algn="l" defTabSz="86904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607137" algn="l" defTabSz="86904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3041660" algn="l" defTabSz="86904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476183" algn="l" defTabSz="86904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71575" y="763588"/>
            <a:ext cx="5391150" cy="37338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90535FC4-C561-4A35-962F-1A1F0A8EC77D}" type="slidenum">
              <a:rPr lang="en-GB" smtClean="0"/>
              <a:pPr>
                <a:defRPr/>
              </a:pPr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96883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9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0" algn="l"/>
                <a:tab pos="428808" algn="l"/>
                <a:tab pos="857616" algn="l"/>
                <a:tab pos="1286424" algn="l"/>
                <a:tab pos="1715232" algn="l"/>
                <a:tab pos="2144039" algn="l"/>
                <a:tab pos="2572847" algn="l"/>
                <a:tab pos="3001655" algn="l"/>
                <a:tab pos="3430463" algn="l"/>
                <a:tab pos="3859271" algn="l"/>
                <a:tab pos="4288079" algn="l"/>
                <a:tab pos="4716887" algn="l"/>
                <a:tab pos="5145695" algn="l"/>
                <a:tab pos="5574502" algn="l"/>
                <a:tab pos="6003310" algn="l"/>
                <a:tab pos="6432118" algn="l"/>
                <a:tab pos="6860926" algn="l"/>
                <a:tab pos="7289734" algn="l"/>
                <a:tab pos="7718542" algn="l"/>
                <a:tab pos="8147350" algn="l"/>
                <a:tab pos="8576158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1pPr>
            <a:lvl2pPr marL="696813" indent="-268005" eaLnBrk="0">
              <a:tabLst>
                <a:tab pos="0" algn="l"/>
                <a:tab pos="428808" algn="l"/>
                <a:tab pos="857616" algn="l"/>
                <a:tab pos="1286424" algn="l"/>
                <a:tab pos="1715232" algn="l"/>
                <a:tab pos="2144039" algn="l"/>
                <a:tab pos="2572847" algn="l"/>
                <a:tab pos="3001655" algn="l"/>
                <a:tab pos="3430463" algn="l"/>
                <a:tab pos="3859271" algn="l"/>
                <a:tab pos="4288079" algn="l"/>
                <a:tab pos="4716887" algn="l"/>
                <a:tab pos="5145695" algn="l"/>
                <a:tab pos="5574502" algn="l"/>
                <a:tab pos="6003310" algn="l"/>
                <a:tab pos="6432118" algn="l"/>
                <a:tab pos="6860926" algn="l"/>
                <a:tab pos="7289734" algn="l"/>
                <a:tab pos="7718542" algn="l"/>
                <a:tab pos="8147350" algn="l"/>
                <a:tab pos="8576158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2pPr>
            <a:lvl3pPr marL="1072020" indent="-214404" eaLnBrk="0">
              <a:tabLst>
                <a:tab pos="0" algn="l"/>
                <a:tab pos="428808" algn="l"/>
                <a:tab pos="857616" algn="l"/>
                <a:tab pos="1286424" algn="l"/>
                <a:tab pos="1715232" algn="l"/>
                <a:tab pos="2144039" algn="l"/>
                <a:tab pos="2572847" algn="l"/>
                <a:tab pos="3001655" algn="l"/>
                <a:tab pos="3430463" algn="l"/>
                <a:tab pos="3859271" algn="l"/>
                <a:tab pos="4288079" algn="l"/>
                <a:tab pos="4716887" algn="l"/>
                <a:tab pos="5145695" algn="l"/>
                <a:tab pos="5574502" algn="l"/>
                <a:tab pos="6003310" algn="l"/>
                <a:tab pos="6432118" algn="l"/>
                <a:tab pos="6860926" algn="l"/>
                <a:tab pos="7289734" algn="l"/>
                <a:tab pos="7718542" algn="l"/>
                <a:tab pos="8147350" algn="l"/>
                <a:tab pos="8576158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3pPr>
            <a:lvl4pPr marL="1500828" indent="-214404" eaLnBrk="0">
              <a:tabLst>
                <a:tab pos="0" algn="l"/>
                <a:tab pos="428808" algn="l"/>
                <a:tab pos="857616" algn="l"/>
                <a:tab pos="1286424" algn="l"/>
                <a:tab pos="1715232" algn="l"/>
                <a:tab pos="2144039" algn="l"/>
                <a:tab pos="2572847" algn="l"/>
                <a:tab pos="3001655" algn="l"/>
                <a:tab pos="3430463" algn="l"/>
                <a:tab pos="3859271" algn="l"/>
                <a:tab pos="4288079" algn="l"/>
                <a:tab pos="4716887" algn="l"/>
                <a:tab pos="5145695" algn="l"/>
                <a:tab pos="5574502" algn="l"/>
                <a:tab pos="6003310" algn="l"/>
                <a:tab pos="6432118" algn="l"/>
                <a:tab pos="6860926" algn="l"/>
                <a:tab pos="7289734" algn="l"/>
                <a:tab pos="7718542" algn="l"/>
                <a:tab pos="8147350" algn="l"/>
                <a:tab pos="8576158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4pPr>
            <a:lvl5pPr marL="1929635" indent="-214404" eaLnBrk="0">
              <a:tabLst>
                <a:tab pos="0" algn="l"/>
                <a:tab pos="428808" algn="l"/>
                <a:tab pos="857616" algn="l"/>
                <a:tab pos="1286424" algn="l"/>
                <a:tab pos="1715232" algn="l"/>
                <a:tab pos="2144039" algn="l"/>
                <a:tab pos="2572847" algn="l"/>
                <a:tab pos="3001655" algn="l"/>
                <a:tab pos="3430463" algn="l"/>
                <a:tab pos="3859271" algn="l"/>
                <a:tab pos="4288079" algn="l"/>
                <a:tab pos="4716887" algn="l"/>
                <a:tab pos="5145695" algn="l"/>
                <a:tab pos="5574502" algn="l"/>
                <a:tab pos="6003310" algn="l"/>
                <a:tab pos="6432118" algn="l"/>
                <a:tab pos="6860926" algn="l"/>
                <a:tab pos="7289734" algn="l"/>
                <a:tab pos="7718542" algn="l"/>
                <a:tab pos="8147350" algn="l"/>
                <a:tab pos="8576158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5pPr>
            <a:lvl6pPr marL="2358443" indent="-214404" defTabSz="4064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tabLst>
                <a:tab pos="0" algn="l"/>
                <a:tab pos="428808" algn="l"/>
                <a:tab pos="857616" algn="l"/>
                <a:tab pos="1286424" algn="l"/>
                <a:tab pos="1715232" algn="l"/>
                <a:tab pos="2144039" algn="l"/>
                <a:tab pos="2572847" algn="l"/>
                <a:tab pos="3001655" algn="l"/>
                <a:tab pos="3430463" algn="l"/>
                <a:tab pos="3859271" algn="l"/>
                <a:tab pos="4288079" algn="l"/>
                <a:tab pos="4716887" algn="l"/>
                <a:tab pos="5145695" algn="l"/>
                <a:tab pos="5574502" algn="l"/>
                <a:tab pos="6003310" algn="l"/>
                <a:tab pos="6432118" algn="l"/>
                <a:tab pos="6860926" algn="l"/>
                <a:tab pos="7289734" algn="l"/>
                <a:tab pos="7718542" algn="l"/>
                <a:tab pos="8147350" algn="l"/>
                <a:tab pos="8576158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6pPr>
            <a:lvl7pPr marL="2787251" indent="-214404" defTabSz="4064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tabLst>
                <a:tab pos="0" algn="l"/>
                <a:tab pos="428808" algn="l"/>
                <a:tab pos="857616" algn="l"/>
                <a:tab pos="1286424" algn="l"/>
                <a:tab pos="1715232" algn="l"/>
                <a:tab pos="2144039" algn="l"/>
                <a:tab pos="2572847" algn="l"/>
                <a:tab pos="3001655" algn="l"/>
                <a:tab pos="3430463" algn="l"/>
                <a:tab pos="3859271" algn="l"/>
                <a:tab pos="4288079" algn="l"/>
                <a:tab pos="4716887" algn="l"/>
                <a:tab pos="5145695" algn="l"/>
                <a:tab pos="5574502" algn="l"/>
                <a:tab pos="6003310" algn="l"/>
                <a:tab pos="6432118" algn="l"/>
                <a:tab pos="6860926" algn="l"/>
                <a:tab pos="7289734" algn="l"/>
                <a:tab pos="7718542" algn="l"/>
                <a:tab pos="8147350" algn="l"/>
                <a:tab pos="8576158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7pPr>
            <a:lvl8pPr marL="3216059" indent="-214404" defTabSz="4064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tabLst>
                <a:tab pos="0" algn="l"/>
                <a:tab pos="428808" algn="l"/>
                <a:tab pos="857616" algn="l"/>
                <a:tab pos="1286424" algn="l"/>
                <a:tab pos="1715232" algn="l"/>
                <a:tab pos="2144039" algn="l"/>
                <a:tab pos="2572847" algn="l"/>
                <a:tab pos="3001655" algn="l"/>
                <a:tab pos="3430463" algn="l"/>
                <a:tab pos="3859271" algn="l"/>
                <a:tab pos="4288079" algn="l"/>
                <a:tab pos="4716887" algn="l"/>
                <a:tab pos="5145695" algn="l"/>
                <a:tab pos="5574502" algn="l"/>
                <a:tab pos="6003310" algn="l"/>
                <a:tab pos="6432118" algn="l"/>
                <a:tab pos="6860926" algn="l"/>
                <a:tab pos="7289734" algn="l"/>
                <a:tab pos="7718542" algn="l"/>
                <a:tab pos="8147350" algn="l"/>
                <a:tab pos="8576158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8pPr>
            <a:lvl9pPr marL="3644867" indent="-214404" defTabSz="4064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tabLst>
                <a:tab pos="0" algn="l"/>
                <a:tab pos="428808" algn="l"/>
                <a:tab pos="857616" algn="l"/>
                <a:tab pos="1286424" algn="l"/>
                <a:tab pos="1715232" algn="l"/>
                <a:tab pos="2144039" algn="l"/>
                <a:tab pos="2572847" algn="l"/>
                <a:tab pos="3001655" algn="l"/>
                <a:tab pos="3430463" algn="l"/>
                <a:tab pos="3859271" algn="l"/>
                <a:tab pos="4288079" algn="l"/>
                <a:tab pos="4716887" algn="l"/>
                <a:tab pos="5145695" algn="l"/>
                <a:tab pos="5574502" algn="l"/>
                <a:tab pos="6003310" algn="l"/>
                <a:tab pos="6432118" algn="l"/>
                <a:tab pos="6860926" algn="l"/>
                <a:tab pos="7289734" algn="l"/>
                <a:tab pos="7718542" algn="l"/>
                <a:tab pos="8147350" algn="l"/>
                <a:tab pos="8576158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9pPr>
          </a:lstStyle>
          <a:p>
            <a:pPr defTabSz="406475" eaLnBrk="1"/>
            <a:fld id="{18D1F927-83C6-4B68-BA8A-7B9D039CD8DA}" type="slidenum">
              <a:rPr lang="en-GB" smtClean="0">
                <a:solidFill>
                  <a:srgbClr val="000000"/>
                </a:solidFill>
                <a:latin typeface="Times New Roman" pitchFamily="84" charset="0"/>
                <a:ea typeface="DejaVuSans" charset="0"/>
                <a:cs typeface="DejaVuSans" charset="0"/>
              </a:rPr>
              <a:pPr defTabSz="406475" eaLnBrk="1"/>
              <a:t>25</a:t>
            </a:fld>
            <a:endParaRPr lang="en-GB" dirty="0" smtClean="0">
              <a:solidFill>
                <a:srgbClr val="000000"/>
              </a:solidFill>
              <a:latin typeface="Times New Roman" pitchFamily="84" charset="0"/>
              <a:ea typeface="DejaVuSans" charset="0"/>
              <a:cs typeface="DejaVuSans" charset="0"/>
            </a:endParaRPr>
          </a:p>
        </p:txBody>
      </p:sp>
      <p:sp>
        <p:nvSpPr>
          <p:cNvPr id="31747" name="Text Box 1"/>
          <p:cNvSpPr txBox="1">
            <a:spLocks noChangeArrowheads="1"/>
          </p:cNvSpPr>
          <p:nvPr/>
        </p:nvSpPr>
        <p:spPr bwMode="auto">
          <a:xfrm>
            <a:off x="3847296" y="9429993"/>
            <a:ext cx="2921223" cy="463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1pPr>
            <a:lvl2pPr marL="742950" indent="-285750"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2pPr>
            <a:lvl3pPr marL="1143000" indent="-228600"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3pPr>
            <a:lvl4pPr marL="1600200" indent="-228600"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4pPr>
            <a:lvl5pPr marL="2057400" indent="-228600"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5pPr>
            <a:lvl6pPr marL="25146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6pPr>
            <a:lvl7pPr marL="29718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7pPr>
            <a:lvl8pPr marL="34290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8pPr>
            <a:lvl9pPr marL="38862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9pPr>
          </a:lstStyle>
          <a:p>
            <a:pPr algn="r" eaLnBrk="1">
              <a:lnSpc>
                <a:spcPct val="116000"/>
              </a:lnSpc>
              <a:buClrTx/>
              <a:buSzPct val="45000"/>
              <a:buFontTx/>
              <a:buNone/>
            </a:pPr>
            <a:fld id="{1DB16E50-22DB-418A-AB5F-502ACD8655A4}" type="slidenum">
              <a:rPr lang="en-GB" sz="1300">
                <a:solidFill>
                  <a:srgbClr val="000000"/>
                </a:solidFill>
                <a:latin typeface="Times New Roman" pitchFamily="84" charset="0"/>
                <a:ea typeface="DejaVuSans" charset="0"/>
                <a:cs typeface="DejaVuSans" charset="0"/>
              </a:rPr>
              <a:pPr algn="r" eaLnBrk="1">
                <a:lnSpc>
                  <a:spcPct val="116000"/>
                </a:lnSpc>
                <a:buClrTx/>
                <a:buSzPct val="45000"/>
                <a:buFontTx/>
                <a:buNone/>
              </a:pPr>
              <a:t>25</a:t>
            </a:fld>
            <a:endParaRPr lang="en-GB" sz="1300" dirty="0">
              <a:solidFill>
                <a:srgbClr val="000000"/>
              </a:solidFill>
              <a:latin typeface="Times New Roman" pitchFamily="84" charset="0"/>
              <a:ea typeface="DejaVuSans" charset="0"/>
              <a:cs typeface="DejaVuSans" charset="0"/>
            </a:endParaRPr>
          </a:p>
        </p:txBody>
      </p:sp>
      <p:sp>
        <p:nvSpPr>
          <p:cNvPr id="31748" name="Text Box 2"/>
          <p:cNvSpPr txBox="1">
            <a:spLocks noChangeArrowheads="1"/>
          </p:cNvSpPr>
          <p:nvPr/>
        </p:nvSpPr>
        <p:spPr bwMode="auto">
          <a:xfrm>
            <a:off x="1199590" y="753586"/>
            <a:ext cx="4372116" cy="3692721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5762" tIns="42881" rIns="85762" bIns="42881" anchor="ctr"/>
          <a:lstStyle>
            <a:lvl1pPr eaLnBrk="0"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1pPr>
            <a:lvl2pPr marL="742950" indent="-285750" eaLnBrk="0"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2pPr>
            <a:lvl3pPr marL="1143000" indent="-228600" eaLnBrk="0"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3pPr>
            <a:lvl4pPr marL="1600200" indent="-228600" eaLnBrk="0"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4pPr>
            <a:lvl5pPr marL="2057400" indent="-228600" eaLnBrk="0"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5pPr>
            <a:lvl6pPr marL="25146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6pPr>
            <a:lvl7pPr marL="29718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7pPr>
            <a:lvl8pPr marL="34290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8pPr>
            <a:lvl9pPr marL="38862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9pPr>
          </a:lstStyle>
          <a:p>
            <a:pPr eaLnBrk="1"/>
            <a:endParaRPr lang="en-US" dirty="0"/>
          </a:p>
        </p:txBody>
      </p:sp>
      <p:sp>
        <p:nvSpPr>
          <p:cNvPr id="31749" name="Rectangle 3"/>
          <p:cNvSpPr>
            <a:spLocks noGrp="1" noChangeArrowheads="1"/>
          </p:cNvSpPr>
          <p:nvPr>
            <p:ph type="body"/>
          </p:nvPr>
        </p:nvSpPr>
        <p:spPr>
          <a:xfrm>
            <a:off x="680323" y="4714214"/>
            <a:ext cx="5406484" cy="443220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itchFamily="8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90396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685800" indent="-263525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054100" indent="-20955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476375" indent="-20955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1898650" indent="-20955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355850" indent="-20955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813050" indent="-20955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270250" indent="-20955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727450" indent="-20955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fld id="{419B26E8-2493-416A-B109-D0630BFE45C1}" type="slidenum">
              <a:rPr lang="de-DE" altLang="en-US" sz="1200" smtClean="0"/>
              <a:pPr/>
              <a:t>6</a:t>
            </a:fld>
            <a:endParaRPr lang="de-DE" altLang="en-US" sz="1200" smtClean="0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9224444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685800" indent="-263525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054100" indent="-20955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476375" indent="-20955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1898650" indent="-20955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355850" indent="-20955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813050" indent="-20955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270250" indent="-20955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727450" indent="-20955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fld id="{CA19178A-58C9-48FF-ACA3-9BA9BC1490CB}" type="slidenum">
              <a:rPr lang="de-DE" altLang="en-US" sz="1200" smtClean="0"/>
              <a:pPr/>
              <a:t>7</a:t>
            </a:fld>
            <a:endParaRPr lang="de-DE" altLang="en-US" sz="1200" smtClean="0"/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3258216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685800" indent="-263525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054100" indent="-20955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476375" indent="-20955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1898650" indent="-20955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355850" indent="-20955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813050" indent="-20955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270250" indent="-20955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727450" indent="-20955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fld id="{9C7D7524-405B-4FC7-83E8-48EBA825EC75}" type="slidenum">
              <a:rPr lang="de-DE" altLang="en-US" sz="1200" smtClean="0"/>
              <a:pPr/>
              <a:t>8</a:t>
            </a:fld>
            <a:endParaRPr lang="de-DE" altLang="en-US" sz="1200" smtClean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036032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685800" indent="-263525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054100" indent="-20955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476375" indent="-20955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1898650" indent="-20955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355850" indent="-20955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813050" indent="-20955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270250" indent="-20955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727450" indent="-20955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fld id="{C2A51CA4-293D-4333-994D-DF7DE09A05B7}" type="slidenum">
              <a:rPr lang="de-DE" altLang="en-US" sz="1200" smtClean="0"/>
              <a:pPr/>
              <a:t>9</a:t>
            </a:fld>
            <a:endParaRPr lang="de-DE" altLang="en-US" sz="1200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9148095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fld id="{9DC850C7-31D4-42D8-9D90-FBC5C0267721}" type="slidenum">
              <a:rPr lang="de-DE" altLang="en-US" sz="1200" smtClean="0"/>
              <a:pPr/>
              <a:t>10</a:t>
            </a:fld>
            <a:endParaRPr lang="de-DE" altLang="en-US" sz="1200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en-US" smtClean="0"/>
          </a:p>
        </p:txBody>
      </p:sp>
    </p:spTree>
    <p:extLst>
      <p:ext uri="{BB962C8B-B14F-4D97-AF65-F5344CB8AC3E}">
        <p14:creationId xmlns:p14="http://schemas.microsoft.com/office/powerpoint/2010/main" val="35756262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fld id="{EF2186D3-747E-4BBA-89FB-0D9C72D3F968}" type="slidenum">
              <a:rPr lang="de-DE" altLang="en-US" sz="1200" smtClean="0"/>
              <a:pPr/>
              <a:t>20</a:t>
            </a:fld>
            <a:endParaRPr lang="de-DE" altLang="en-US" sz="1200" smtClean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en-US" smtClean="0"/>
          </a:p>
        </p:txBody>
      </p:sp>
    </p:spTree>
    <p:extLst>
      <p:ext uri="{BB962C8B-B14F-4D97-AF65-F5344CB8AC3E}">
        <p14:creationId xmlns:p14="http://schemas.microsoft.com/office/powerpoint/2010/main" val="17439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fld id="{B26625B1-676F-4C48-969C-EF8513B1E7C8}" type="slidenum">
              <a:rPr lang="de-DE" altLang="en-US" sz="1200" smtClean="0"/>
              <a:pPr/>
              <a:t>21</a:t>
            </a:fld>
            <a:endParaRPr lang="de-DE" altLang="en-US" sz="1200" smtClean="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en-US" smtClean="0"/>
          </a:p>
        </p:txBody>
      </p:sp>
    </p:spTree>
    <p:extLst>
      <p:ext uri="{BB962C8B-B14F-4D97-AF65-F5344CB8AC3E}">
        <p14:creationId xmlns:p14="http://schemas.microsoft.com/office/powerpoint/2010/main" val="23498591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fld id="{F23075CD-F552-42EA-B4F1-5D88898594DF}" type="slidenum">
              <a:rPr lang="de-DE" altLang="en-US" sz="1200" smtClean="0"/>
              <a:pPr/>
              <a:t>22</a:t>
            </a:fld>
            <a:endParaRPr lang="de-DE" altLang="en-US" sz="1200" smtClean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en-US" smtClean="0"/>
          </a:p>
        </p:txBody>
      </p:sp>
    </p:spTree>
    <p:extLst>
      <p:ext uri="{BB962C8B-B14F-4D97-AF65-F5344CB8AC3E}">
        <p14:creationId xmlns:p14="http://schemas.microsoft.com/office/powerpoint/2010/main" val="6024900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42950" y="2130428"/>
            <a:ext cx="84201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28A6B-A9B1-41D3-98F1-2D9FA0F5BFD1}" type="datetimeFigureOut">
              <a:rPr lang="fr-FR" smtClean="0"/>
              <a:pPr/>
              <a:t>25/04/2015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7A940F-8D4A-4F8A-B4D9-BA09DF379794}" type="slidenum">
              <a:rPr lang="en-GB" smtClean="0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28A6B-A9B1-41D3-98F1-2D9FA0F5BFD1}" type="datetimeFigureOut">
              <a:rPr lang="fr-FR" smtClean="0"/>
              <a:pPr/>
              <a:t>25/04/2015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7A940F-8D4A-4F8A-B4D9-BA09DF379794}" type="slidenum">
              <a:rPr lang="en-GB" smtClean="0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181850" y="274641"/>
            <a:ext cx="222885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95300" y="274641"/>
            <a:ext cx="652145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28A6B-A9B1-41D3-98F1-2D9FA0F5BFD1}" type="datetimeFigureOut">
              <a:rPr lang="fr-FR" smtClean="0"/>
              <a:pPr/>
              <a:t>25/04/2015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7A940F-8D4A-4F8A-B4D9-BA09DF379794}" type="slidenum">
              <a:rPr lang="en-GB" smtClean="0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28A6B-A9B1-41D3-98F1-2D9FA0F5BFD1}" type="datetimeFigureOut">
              <a:rPr lang="fr-FR" smtClean="0"/>
              <a:pPr/>
              <a:t>25/04/2015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7A940F-8D4A-4F8A-B4D9-BA09DF379794}" type="slidenum">
              <a:rPr lang="en-GB" smtClean="0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82506" y="2906715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28A6B-A9B1-41D3-98F1-2D9FA0F5BFD1}" type="datetimeFigureOut">
              <a:rPr lang="fr-FR" smtClean="0"/>
              <a:pPr/>
              <a:t>25/04/2015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7A940F-8D4A-4F8A-B4D9-BA09DF379794}" type="slidenum">
              <a:rPr lang="en-GB" smtClean="0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28A6B-A9B1-41D3-98F1-2D9FA0F5BFD1}" type="datetimeFigureOut">
              <a:rPr lang="fr-FR" smtClean="0"/>
              <a:pPr/>
              <a:t>25/04/2015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7A940F-8D4A-4F8A-B4D9-BA09DF379794}" type="slidenum">
              <a:rPr lang="en-GB" smtClean="0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95302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95302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91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91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28A6B-A9B1-41D3-98F1-2D9FA0F5BFD1}" type="datetimeFigureOut">
              <a:rPr lang="fr-FR" smtClean="0"/>
              <a:pPr/>
              <a:t>25/04/2015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7A940F-8D4A-4F8A-B4D9-BA09DF379794}" type="slidenum">
              <a:rPr lang="en-GB" smtClean="0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28A6B-A9B1-41D3-98F1-2D9FA0F5BFD1}" type="datetimeFigureOut">
              <a:rPr lang="fr-FR" smtClean="0"/>
              <a:pPr/>
              <a:t>25/04/2015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7A940F-8D4A-4F8A-B4D9-BA09DF379794}" type="slidenum">
              <a:rPr lang="en-GB" smtClean="0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28A6B-A9B1-41D3-98F1-2D9FA0F5BFD1}" type="datetimeFigureOut">
              <a:rPr lang="fr-FR" smtClean="0"/>
              <a:pPr/>
              <a:t>25/04/2015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7A940F-8D4A-4F8A-B4D9-BA09DF379794}" type="slidenum">
              <a:rPr lang="en-GB" smtClean="0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2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72972" y="273053"/>
            <a:ext cx="5537728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95302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28A6B-A9B1-41D3-98F1-2D9FA0F5BFD1}" type="datetimeFigureOut">
              <a:rPr lang="fr-FR" smtClean="0"/>
              <a:pPr/>
              <a:t>25/04/2015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7A940F-8D4A-4F8A-B4D9-BA09DF379794}" type="slidenum">
              <a:rPr lang="en-GB" smtClean="0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28A6B-A9B1-41D3-98F1-2D9FA0F5BFD1}" type="datetimeFigureOut">
              <a:rPr lang="fr-FR" smtClean="0"/>
              <a:pPr/>
              <a:t>25/04/2015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7A940F-8D4A-4F8A-B4D9-BA09DF379794}" type="slidenum">
              <a:rPr lang="en-GB" smtClean="0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95300" y="635635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F28A6B-A9B1-41D3-98F1-2D9FA0F5BFD1}" type="datetimeFigureOut">
              <a:rPr lang="fr-FR" smtClean="0"/>
              <a:pPr/>
              <a:t>25/04/2015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384550" y="6356353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099300" y="635635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B7A940F-8D4A-4F8A-B4D9-BA09DF379794}" type="slidenum">
              <a:rPr lang="en-GB" smtClean="0"/>
              <a:pPr>
                <a:defRPr/>
              </a:pPr>
              <a:t>‹N°›</a:t>
            </a:fld>
            <a:endParaRPr lang="en-GB"/>
          </a:p>
        </p:txBody>
      </p:sp>
      <p:pic>
        <p:nvPicPr>
          <p:cNvPr id="8" name="Picture 7" descr="\\cern.ch\dfs\Users\r\rinolfi\Desktop\JUAS_2014\JUAS_logo.jpg"/>
          <p:cNvPicPr>
            <a:picLocks noChangeAspect="1" noChangeArrowheads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61" t="14559" r="6203" b="8414"/>
          <a:stretch/>
        </p:blipFill>
        <p:spPr bwMode="auto">
          <a:xfrm>
            <a:off x="8562108" y="0"/>
            <a:ext cx="1343891" cy="600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wmf"/><Relationship Id="rId4" Type="http://schemas.openxmlformats.org/officeDocument/2006/relationships/image" Target="../media/image23.wmf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0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3" Type="http://schemas.openxmlformats.org/officeDocument/2006/relationships/image" Target="../media/image39.jpeg"/><Relationship Id="rId7" Type="http://schemas.openxmlformats.org/officeDocument/2006/relationships/image" Target="../media/image43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0.png"/><Relationship Id="rId4" Type="http://schemas.openxmlformats.org/officeDocument/2006/relationships/image" Target="../media/image59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jpeg"/><Relationship Id="rId3" Type="http://schemas.openxmlformats.org/officeDocument/2006/relationships/image" Target="../media/image61.jpeg"/><Relationship Id="rId7" Type="http://schemas.openxmlformats.org/officeDocument/2006/relationships/image" Target="../media/image6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png"/><Relationship Id="rId5" Type="http://schemas.openxmlformats.org/officeDocument/2006/relationships/image" Target="../media/image62.jpeg"/><Relationship Id="rId10" Type="http://schemas.openxmlformats.org/officeDocument/2006/relationships/image" Target="../media/image67.jpeg"/><Relationship Id="rId4" Type="http://schemas.openxmlformats.org/officeDocument/2006/relationships/image" Target="../media/image11.png"/><Relationship Id="rId9" Type="http://schemas.openxmlformats.org/officeDocument/2006/relationships/image" Target="../media/image66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13" Type="http://schemas.openxmlformats.org/officeDocument/2006/relationships/image" Target="../media/image77.jpeg"/><Relationship Id="rId3" Type="http://schemas.openxmlformats.org/officeDocument/2006/relationships/image" Target="../media/image23.wmf"/><Relationship Id="rId7" Type="http://schemas.openxmlformats.org/officeDocument/2006/relationships/image" Target="../media/image71.jpeg"/><Relationship Id="rId12" Type="http://schemas.openxmlformats.org/officeDocument/2006/relationships/image" Target="../media/image7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.png"/><Relationship Id="rId11" Type="http://schemas.openxmlformats.org/officeDocument/2006/relationships/image" Target="../media/image75.png"/><Relationship Id="rId5" Type="http://schemas.openxmlformats.org/officeDocument/2006/relationships/image" Target="../media/image69.png"/><Relationship Id="rId15" Type="http://schemas.openxmlformats.org/officeDocument/2006/relationships/image" Target="../media/image79.png"/><Relationship Id="rId10" Type="http://schemas.openxmlformats.org/officeDocument/2006/relationships/image" Target="../media/image74.jpeg"/><Relationship Id="rId4" Type="http://schemas.openxmlformats.org/officeDocument/2006/relationships/image" Target="../media/image68.png"/><Relationship Id="rId9" Type="http://schemas.openxmlformats.org/officeDocument/2006/relationships/image" Target="../media/image73.png"/><Relationship Id="rId14" Type="http://schemas.openxmlformats.org/officeDocument/2006/relationships/image" Target="../media/image78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2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emf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jpg"/><Relationship Id="rId2" Type="http://schemas.openxmlformats.org/officeDocument/2006/relationships/image" Target="../media/image8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2" Type="http://schemas.openxmlformats.org/officeDocument/2006/relationships/image" Target="../media/image90.jpe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2" Type="http://schemas.openxmlformats.org/officeDocument/2006/relationships/image" Target="../media/image91.jpe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2" Type="http://schemas.openxmlformats.org/officeDocument/2006/relationships/image" Target="../media/image92.jpe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2" Type="http://schemas.openxmlformats.org/officeDocument/2006/relationships/image" Target="../media/image93.jpe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jpeg"/><Relationship Id="rId7" Type="http://schemas.openxmlformats.org/officeDocument/2006/relationships/image" Target="../media/image99.jpeg"/><Relationship Id="rId2" Type="http://schemas.openxmlformats.org/officeDocument/2006/relationships/image" Target="../media/image9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8.jpeg"/><Relationship Id="rId5" Type="http://schemas.openxmlformats.org/officeDocument/2006/relationships/image" Target="../media/image97.jpeg"/><Relationship Id="rId4" Type="http://schemas.openxmlformats.org/officeDocument/2006/relationships/image" Target="../media/image96.jpe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3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jpe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1.jpe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6.emf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1.jpeg"/><Relationship Id="rId5" Type="http://schemas.openxmlformats.org/officeDocument/2006/relationships/image" Target="../media/image110.png"/><Relationship Id="rId4" Type="http://schemas.openxmlformats.org/officeDocument/2006/relationships/image" Target="../media/image109.pn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7.emf"/><Relationship Id="rId3" Type="http://schemas.openxmlformats.org/officeDocument/2006/relationships/hyperlink" Target="http://www.cern.ch/juas" TargetMode="External"/><Relationship Id="rId7" Type="http://schemas.openxmlformats.org/officeDocument/2006/relationships/image" Target="../media/image116.emf"/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5.emf"/><Relationship Id="rId5" Type="http://schemas.openxmlformats.org/officeDocument/2006/relationships/image" Target="../media/image114.jpeg"/><Relationship Id="rId4" Type="http://schemas.openxmlformats.org/officeDocument/2006/relationships/image" Target="../media/image113.jpeg"/><Relationship Id="rId9" Type="http://schemas.openxmlformats.org/officeDocument/2006/relationships/image" Target="../media/image118.emf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9.emf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jpeg"/><Relationship Id="rId2" Type="http://schemas.openxmlformats.org/officeDocument/2006/relationships/image" Target="../media/image120.jpe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7.png"/><Relationship Id="rId13" Type="http://schemas.openxmlformats.org/officeDocument/2006/relationships/image" Target="../media/image132.gif"/><Relationship Id="rId18" Type="http://schemas.openxmlformats.org/officeDocument/2006/relationships/image" Target="../media/image137.jpeg"/><Relationship Id="rId3" Type="http://schemas.openxmlformats.org/officeDocument/2006/relationships/image" Target="../media/image123.jpeg"/><Relationship Id="rId7" Type="http://schemas.openxmlformats.org/officeDocument/2006/relationships/image" Target="../media/image126.jpg"/><Relationship Id="rId12" Type="http://schemas.openxmlformats.org/officeDocument/2006/relationships/image" Target="../media/image131.png"/><Relationship Id="rId17" Type="http://schemas.openxmlformats.org/officeDocument/2006/relationships/image" Target="../media/image136.gif"/><Relationship Id="rId2" Type="http://schemas.openxmlformats.org/officeDocument/2006/relationships/image" Target="../media/image122.jpeg"/><Relationship Id="rId16" Type="http://schemas.openxmlformats.org/officeDocument/2006/relationships/image" Target="../media/image13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5.jpeg"/><Relationship Id="rId11" Type="http://schemas.openxmlformats.org/officeDocument/2006/relationships/image" Target="../media/image130.png"/><Relationship Id="rId5" Type="http://schemas.openxmlformats.org/officeDocument/2006/relationships/image" Target="../media/image5.jpeg"/><Relationship Id="rId15" Type="http://schemas.openxmlformats.org/officeDocument/2006/relationships/image" Target="../media/image134.jpg"/><Relationship Id="rId10" Type="http://schemas.openxmlformats.org/officeDocument/2006/relationships/image" Target="../media/image129.jpeg"/><Relationship Id="rId4" Type="http://schemas.openxmlformats.org/officeDocument/2006/relationships/image" Target="../media/image124.jpeg"/><Relationship Id="rId9" Type="http://schemas.openxmlformats.org/officeDocument/2006/relationships/image" Target="../media/image128.png"/><Relationship Id="rId14" Type="http://schemas.openxmlformats.org/officeDocument/2006/relationships/image" Target="../media/image133.jpe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8.jpe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jpeg"/><Relationship Id="rId4" Type="http://schemas.openxmlformats.org/officeDocument/2006/relationships/image" Target="../media/image14.wmf"/><Relationship Id="rId9" Type="http://schemas.openxmlformats.org/officeDocument/2006/relationships/image" Target="../media/image19.jpeg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9.emf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0.emf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1.emf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2.emf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4.emf"/><Relationship Id="rId2" Type="http://schemas.openxmlformats.org/officeDocument/2006/relationships/image" Target="../media/image143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5.emf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6.jpeg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7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8.emf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9.emf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0.emf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1.emf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3.jpeg"/><Relationship Id="rId2" Type="http://schemas.openxmlformats.org/officeDocument/2006/relationships/image" Target="../media/image15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4.jpeg"/><Relationship Id="rId4" Type="http://schemas.openxmlformats.org/officeDocument/2006/relationships/image" Target="../media/image101.jpeg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6.jpeg"/><Relationship Id="rId2" Type="http://schemas.openxmlformats.org/officeDocument/2006/relationships/image" Target="../media/image15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8.jpeg"/><Relationship Id="rId4" Type="http://schemas.openxmlformats.org/officeDocument/2006/relationships/image" Target="../media/image157.jpeg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9.jpeg"/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0.jpeg"/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1.jpeg"/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2.emf"/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3.emf"/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4.emf"/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5.emf"/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6.emf"/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8.jpeg"/><Relationship Id="rId2" Type="http://schemas.openxmlformats.org/officeDocument/2006/relationships/image" Target="../media/image16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0.jpeg"/><Relationship Id="rId4" Type="http://schemas.openxmlformats.org/officeDocument/2006/relationships/image" Target="../media/image169.jpeg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2.jpeg"/><Relationship Id="rId2" Type="http://schemas.openxmlformats.org/officeDocument/2006/relationships/image" Target="../media/image17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4.jpeg"/><Relationship Id="rId4" Type="http://schemas.openxmlformats.org/officeDocument/2006/relationships/image" Target="../media/image173.jpeg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6.jpeg"/><Relationship Id="rId2" Type="http://schemas.openxmlformats.org/officeDocument/2006/relationships/image" Target="../media/image175.jpeg"/><Relationship Id="rId1" Type="http://schemas.openxmlformats.org/officeDocument/2006/relationships/slideLayout" Target="../slideLayouts/slideLayout7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8.jpeg"/><Relationship Id="rId2" Type="http://schemas.openxmlformats.org/officeDocument/2006/relationships/image" Target="../media/image17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0.jpeg"/><Relationship Id="rId4" Type="http://schemas.openxmlformats.org/officeDocument/2006/relationships/image" Target="../media/image179.jpeg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2.jpeg"/><Relationship Id="rId2" Type="http://schemas.openxmlformats.org/officeDocument/2006/relationships/image" Target="../media/image18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4.jpeg"/><Relationship Id="rId4" Type="http://schemas.openxmlformats.org/officeDocument/2006/relationships/image" Target="../media/image183.jpeg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6.jpeg"/><Relationship Id="rId2" Type="http://schemas.openxmlformats.org/officeDocument/2006/relationships/image" Target="../media/image18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8.jpeg"/><Relationship Id="rId4" Type="http://schemas.openxmlformats.org/officeDocument/2006/relationships/image" Target="../media/image187.jpeg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0.jpeg"/><Relationship Id="rId2" Type="http://schemas.openxmlformats.org/officeDocument/2006/relationships/image" Target="../media/image18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2.jpeg"/><Relationship Id="rId4" Type="http://schemas.openxmlformats.org/officeDocument/2006/relationships/image" Target="../media/image191.jpeg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4.jpeg"/><Relationship Id="rId2" Type="http://schemas.openxmlformats.org/officeDocument/2006/relationships/image" Target="../media/image19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5.jpeg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7.png"/><Relationship Id="rId2" Type="http://schemas.openxmlformats.org/officeDocument/2006/relationships/image" Target="../media/image196.emf"/><Relationship Id="rId1" Type="http://schemas.openxmlformats.org/officeDocument/2006/relationships/slideLayout" Target="../slideLayouts/slideLayout7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8.png"/><Relationship Id="rId1" Type="http://schemas.openxmlformats.org/officeDocument/2006/relationships/slideLayout" Target="../slideLayouts/slideLayout7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252676" y="1510229"/>
            <a:ext cx="9422360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5536" tIns="42768" rIns="85536" bIns="42768"/>
          <a:lstStyle>
            <a:lvl1pPr eaLnBrk="0"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1pPr>
            <a:lvl2pPr marL="742950" indent="-285750" eaLnBrk="0"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2pPr>
            <a:lvl3pPr marL="1143000" indent="-228600" eaLnBrk="0"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3pPr>
            <a:lvl4pPr marL="1600200" indent="-228600" eaLnBrk="0"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4pPr>
            <a:lvl5pPr marL="2057400" indent="-228600" eaLnBrk="0"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5pPr>
            <a:lvl6pPr marL="25146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6pPr>
            <a:lvl7pPr marL="29718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7pPr>
            <a:lvl8pPr marL="34290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8pPr>
            <a:lvl9pPr marL="38862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9pPr>
          </a:lstStyle>
          <a:p>
            <a:pPr algn="ctr" eaLnBrk="1">
              <a:lnSpc>
                <a:spcPct val="124000"/>
              </a:lnSpc>
              <a:buClrTx/>
              <a:buSzPct val="45000"/>
            </a:pPr>
            <a:r>
              <a:rPr lang="en-GB" sz="4800" b="1" dirty="0" smtClean="0">
                <a:solidFill>
                  <a:srgbClr val="0000FF"/>
                </a:solidFill>
                <a:latin typeface="Calibri" pitchFamily="34" charset="0"/>
              </a:rPr>
              <a:t>JUAS ADVISORY BOARD  meeting </a:t>
            </a:r>
            <a:r>
              <a:rPr lang="en-GB" sz="4800" b="1" dirty="0">
                <a:solidFill>
                  <a:srgbClr val="0070C0"/>
                </a:solidFill>
                <a:latin typeface="Calibri" pitchFamily="34" charset="0"/>
              </a:rPr>
              <a:t> </a:t>
            </a:r>
          </a:p>
        </p:txBody>
      </p:sp>
      <p:sp>
        <p:nvSpPr>
          <p:cNvPr id="2052" name="TextBox 3"/>
          <p:cNvSpPr txBox="1">
            <a:spLocks noChangeArrowheads="1"/>
          </p:cNvSpPr>
          <p:nvPr/>
        </p:nvSpPr>
        <p:spPr bwMode="auto">
          <a:xfrm>
            <a:off x="3029312" y="2505157"/>
            <a:ext cx="338155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1pPr>
            <a:lvl2pPr marL="742950" indent="-285750" eaLnBrk="0"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2pPr>
            <a:lvl3pPr marL="1143000" indent="-228600" eaLnBrk="0"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3pPr>
            <a:lvl4pPr marL="1600200" indent="-228600" eaLnBrk="0"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4pPr>
            <a:lvl5pPr marL="2057400" indent="-228600" eaLnBrk="0"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5pPr>
            <a:lvl6pPr marL="25146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6pPr>
            <a:lvl7pPr marL="29718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7pPr>
            <a:lvl8pPr marL="34290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8pPr>
            <a:lvl9pPr marL="38862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9pPr>
          </a:lstStyle>
          <a:p>
            <a:pPr algn="ctr" eaLnBrk="1"/>
            <a:r>
              <a:rPr lang="en-US" sz="2400" dirty="0">
                <a:solidFill>
                  <a:schemeClr val="tx1"/>
                </a:solidFill>
                <a:latin typeface="Calibri" pitchFamily="34" charset="0"/>
              </a:rPr>
              <a:t>Louis </a:t>
            </a:r>
            <a:r>
              <a:rPr lang="en-US" sz="2400" dirty="0" smtClean="0">
                <a:solidFill>
                  <a:schemeClr val="tx1"/>
                </a:solidFill>
                <a:latin typeface="Calibri" pitchFamily="34" charset="0"/>
              </a:rPr>
              <a:t>Rinolfi</a:t>
            </a:r>
            <a:endParaRPr lang="en-US" sz="2400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603909" y="3161379"/>
            <a:ext cx="28069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i="1" dirty="0" smtClean="0">
                <a:solidFill>
                  <a:schemeClr val="tx1"/>
                </a:solidFill>
              </a:rPr>
              <a:t>23</a:t>
            </a:r>
            <a:r>
              <a:rPr lang="en-GB" i="1" baseline="30000" dirty="0" smtClean="0">
                <a:solidFill>
                  <a:schemeClr val="tx1"/>
                </a:solidFill>
              </a:rPr>
              <a:t>rd</a:t>
            </a:r>
            <a:r>
              <a:rPr lang="en-GB" i="1" dirty="0" smtClean="0">
                <a:solidFill>
                  <a:schemeClr val="tx1"/>
                </a:solidFill>
              </a:rPr>
              <a:t> and 24</a:t>
            </a:r>
            <a:r>
              <a:rPr lang="en-GB" i="1" baseline="30000" dirty="0" smtClean="0">
                <a:solidFill>
                  <a:schemeClr val="tx1"/>
                </a:solidFill>
              </a:rPr>
              <a:t>th</a:t>
            </a:r>
            <a:r>
              <a:rPr lang="en-GB" i="1" dirty="0" smtClean="0">
                <a:solidFill>
                  <a:schemeClr val="tx1"/>
                </a:solidFill>
              </a:rPr>
              <a:t> April  2015</a:t>
            </a:r>
          </a:p>
        </p:txBody>
      </p:sp>
      <p:sp>
        <p:nvSpPr>
          <p:cNvPr id="8" name="Rectangle 7"/>
          <p:cNvSpPr/>
          <p:nvPr/>
        </p:nvSpPr>
        <p:spPr bwMode="auto">
          <a:xfrm>
            <a:off x="8312729" y="15054"/>
            <a:ext cx="1593273" cy="75457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pic>
        <p:nvPicPr>
          <p:cNvPr id="16" name="Picture 15" descr="\\cern.ch\dfs\Users\r\rinolfi\Desktop\JUAS_2014\JUAS_logo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61" t="14559" r="6203" b="8414"/>
          <a:stretch/>
        </p:blipFill>
        <p:spPr bwMode="auto">
          <a:xfrm>
            <a:off x="3029312" y="0"/>
            <a:ext cx="3381556" cy="1510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29312" y="4203511"/>
            <a:ext cx="4226985" cy="22455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altLang="en-US" smtClean="0"/>
              <a:t>Overview of QUASAR R&amp;D</a:t>
            </a:r>
          </a:p>
        </p:txBody>
      </p:sp>
      <p:pic>
        <p:nvPicPr>
          <p:cNvPr id="8195" name="Picture 23" descr="USR_Ne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3" y="1493838"/>
            <a:ext cx="4195762" cy="387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63" name="Group 45"/>
          <p:cNvGrpSpPr>
            <a:grpSpLocks/>
          </p:cNvGrpSpPr>
          <p:nvPr/>
        </p:nvGrpSpPr>
        <p:grpSpPr bwMode="auto">
          <a:xfrm>
            <a:off x="5372101" y="2844800"/>
            <a:ext cx="2873375" cy="1112838"/>
            <a:chOff x="3144" y="1792"/>
            <a:chExt cx="1810" cy="701"/>
          </a:xfrm>
        </p:grpSpPr>
        <p:pic>
          <p:nvPicPr>
            <p:cNvPr id="8209" name="Picture 4" descr="j018600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55414">
              <a:off x="4272" y="1792"/>
              <a:ext cx="682" cy="7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10" name="Line 41"/>
            <p:cNvSpPr>
              <a:spLocks noChangeShapeType="1"/>
            </p:cNvSpPr>
            <p:nvPr/>
          </p:nvSpPr>
          <p:spPr bwMode="auto">
            <a:xfrm>
              <a:off x="3144" y="2160"/>
              <a:ext cx="794" cy="0"/>
            </a:xfrm>
            <a:prstGeom prst="line">
              <a:avLst/>
            </a:prstGeom>
            <a:noFill/>
            <a:ln w="76200">
              <a:solidFill>
                <a:srgbClr val="00649D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11" name="Text Box 43"/>
            <p:cNvSpPr txBox="1">
              <a:spLocks noChangeArrowheads="1"/>
            </p:cNvSpPr>
            <p:nvPr/>
          </p:nvSpPr>
          <p:spPr bwMode="auto">
            <a:xfrm>
              <a:off x="3230" y="2225"/>
              <a:ext cx="617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algn="l">
                <a:spcBef>
                  <a:spcPct val="20000"/>
                </a:spcBef>
                <a:buClr>
                  <a:srgbClr val="770D29"/>
                </a:buClr>
                <a:buFont typeface="Wingdings" pitchFamily="2" charset="2"/>
                <a:buChar char="§"/>
                <a:defRPr sz="2600">
                  <a:solidFill>
                    <a:srgbClr val="00649D"/>
                  </a:solidFill>
                  <a:latin typeface="Arial" charset="0"/>
                </a:defRPr>
              </a:lvl1pPr>
              <a:lvl2pPr marL="742950" indent="-285750" algn="l">
                <a:spcBef>
                  <a:spcPct val="20000"/>
                </a:spcBef>
                <a:buClr>
                  <a:srgbClr val="770D29"/>
                </a:buClr>
                <a:buChar char="–"/>
                <a:defRPr sz="2600">
                  <a:solidFill>
                    <a:srgbClr val="00649D"/>
                  </a:solidFill>
                  <a:latin typeface="Arial" charset="0"/>
                </a:defRPr>
              </a:lvl2pPr>
              <a:lvl3pPr marL="1143000" indent="-228600" algn="l">
                <a:spcBef>
                  <a:spcPct val="20000"/>
                </a:spcBef>
                <a:buClr>
                  <a:srgbClr val="770D29"/>
                </a:buClr>
                <a:buChar char="•"/>
                <a:defRPr sz="2600">
                  <a:solidFill>
                    <a:srgbClr val="00649D"/>
                  </a:solidFill>
                  <a:latin typeface="Arial" charset="0"/>
                </a:defRPr>
              </a:lvl3pPr>
              <a:lvl4pPr marL="1600200" indent="-228600" algn="l">
                <a:spcBef>
                  <a:spcPct val="20000"/>
                </a:spcBef>
                <a:buClr>
                  <a:srgbClr val="770D29"/>
                </a:buClr>
                <a:buChar char="–"/>
                <a:defRPr sz="2600">
                  <a:solidFill>
                    <a:srgbClr val="00649D"/>
                  </a:solidFill>
                  <a:latin typeface="Arial" charset="0"/>
                </a:defRPr>
              </a:lvl4pPr>
              <a:lvl5pPr marL="2057400" indent="-228600" algn="l">
                <a:spcBef>
                  <a:spcPct val="20000"/>
                </a:spcBef>
                <a:buClr>
                  <a:srgbClr val="770D29"/>
                </a:buClr>
                <a:buChar char="»"/>
                <a:defRPr sz="2600">
                  <a:solidFill>
                    <a:srgbClr val="00649D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0D29"/>
                </a:buClr>
                <a:buChar char="»"/>
                <a:defRPr sz="2600">
                  <a:solidFill>
                    <a:srgbClr val="00649D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0D29"/>
                </a:buClr>
                <a:buChar char="»"/>
                <a:defRPr sz="2600">
                  <a:solidFill>
                    <a:srgbClr val="00649D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0D29"/>
                </a:buClr>
                <a:buChar char="»"/>
                <a:defRPr sz="2600">
                  <a:solidFill>
                    <a:srgbClr val="00649D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0D29"/>
                </a:buClr>
                <a:buChar char="»"/>
                <a:defRPr sz="2600">
                  <a:solidFill>
                    <a:srgbClr val="00649D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de-DE" altLang="en-US" sz="1800" i="1"/>
                <a:t>medical</a:t>
              </a:r>
            </a:p>
          </p:txBody>
        </p:sp>
      </p:grpSp>
      <p:grpSp>
        <p:nvGrpSpPr>
          <p:cNvPr id="8" name="Group 30"/>
          <p:cNvGrpSpPr>
            <a:grpSpLocks/>
          </p:cNvGrpSpPr>
          <p:nvPr/>
        </p:nvGrpSpPr>
        <p:grpSpPr bwMode="auto">
          <a:xfrm>
            <a:off x="5345113" y="1082676"/>
            <a:ext cx="3770312" cy="1673225"/>
            <a:chOff x="4964114" y="1083312"/>
            <a:chExt cx="3769682" cy="1672589"/>
          </a:xfrm>
        </p:grpSpPr>
        <p:grpSp>
          <p:nvGrpSpPr>
            <p:cNvPr id="8203" name="Group 49"/>
            <p:cNvGrpSpPr>
              <a:grpSpLocks/>
            </p:cNvGrpSpPr>
            <p:nvPr/>
          </p:nvGrpSpPr>
          <p:grpSpPr bwMode="auto">
            <a:xfrm>
              <a:off x="4964114" y="1135063"/>
              <a:ext cx="3027363" cy="1568450"/>
              <a:chOff x="3127" y="715"/>
              <a:chExt cx="1907" cy="988"/>
            </a:xfrm>
          </p:grpSpPr>
          <p:sp>
            <p:nvSpPr>
              <p:cNvPr id="8206" name="Line 28"/>
              <p:cNvSpPr>
                <a:spLocks noChangeShapeType="1"/>
              </p:cNvSpPr>
              <p:nvPr/>
            </p:nvSpPr>
            <p:spPr bwMode="auto">
              <a:xfrm flipV="1">
                <a:off x="3162" y="1127"/>
                <a:ext cx="305" cy="137"/>
              </a:xfrm>
              <a:prstGeom prst="line">
                <a:avLst/>
              </a:prstGeom>
              <a:noFill/>
              <a:ln w="76200">
                <a:solidFill>
                  <a:srgbClr val="00649D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pic>
            <p:nvPicPr>
              <p:cNvPr id="8207" name="Picture 47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693" y="715"/>
                <a:ext cx="1341" cy="9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algn="ctr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</p:pic>
          <p:sp>
            <p:nvSpPr>
              <p:cNvPr id="8208" name="Text Box 48"/>
              <p:cNvSpPr txBox="1">
                <a:spLocks noChangeArrowheads="1"/>
              </p:cNvSpPr>
              <p:nvPr/>
            </p:nvSpPr>
            <p:spPr bwMode="auto">
              <a:xfrm>
                <a:off x="3127" y="1328"/>
                <a:ext cx="41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algn="l">
                  <a:spcBef>
                    <a:spcPct val="20000"/>
                  </a:spcBef>
                  <a:buClr>
                    <a:srgbClr val="770D29"/>
                  </a:buClr>
                  <a:buFont typeface="Wingdings" pitchFamily="2" charset="2"/>
                  <a:buChar char="§"/>
                  <a:defRPr sz="2600">
                    <a:solidFill>
                      <a:srgbClr val="00649D"/>
                    </a:solidFill>
                    <a:latin typeface="Arial" charset="0"/>
                  </a:defRPr>
                </a:lvl1pPr>
                <a:lvl2pPr marL="742950" indent="-285750" algn="l">
                  <a:spcBef>
                    <a:spcPct val="20000"/>
                  </a:spcBef>
                  <a:buClr>
                    <a:srgbClr val="770D29"/>
                  </a:buClr>
                  <a:buChar char="–"/>
                  <a:defRPr sz="2600">
                    <a:solidFill>
                      <a:srgbClr val="00649D"/>
                    </a:solidFill>
                    <a:latin typeface="Arial" charset="0"/>
                  </a:defRPr>
                </a:lvl2pPr>
                <a:lvl3pPr marL="1143000" indent="-228600" algn="l">
                  <a:spcBef>
                    <a:spcPct val="20000"/>
                  </a:spcBef>
                  <a:buClr>
                    <a:srgbClr val="770D29"/>
                  </a:buClr>
                  <a:buChar char="•"/>
                  <a:defRPr sz="2600">
                    <a:solidFill>
                      <a:srgbClr val="00649D"/>
                    </a:solidFill>
                    <a:latin typeface="Arial" charset="0"/>
                  </a:defRPr>
                </a:lvl3pPr>
                <a:lvl4pPr marL="1600200" indent="-228600" algn="l">
                  <a:spcBef>
                    <a:spcPct val="20000"/>
                  </a:spcBef>
                  <a:buClr>
                    <a:srgbClr val="770D29"/>
                  </a:buClr>
                  <a:buChar char="–"/>
                  <a:defRPr sz="2600">
                    <a:solidFill>
                      <a:srgbClr val="00649D"/>
                    </a:solidFill>
                    <a:latin typeface="Arial" charset="0"/>
                  </a:defRPr>
                </a:lvl4pPr>
                <a:lvl5pPr marL="2057400" indent="-228600" algn="l">
                  <a:spcBef>
                    <a:spcPct val="20000"/>
                  </a:spcBef>
                  <a:buClr>
                    <a:srgbClr val="770D29"/>
                  </a:buClr>
                  <a:buChar char="»"/>
                  <a:defRPr sz="2600">
                    <a:solidFill>
                      <a:srgbClr val="00649D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770D29"/>
                  </a:buClr>
                  <a:buChar char="»"/>
                  <a:defRPr sz="2600">
                    <a:solidFill>
                      <a:srgbClr val="00649D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770D29"/>
                  </a:buClr>
                  <a:buChar char="»"/>
                  <a:defRPr sz="2600">
                    <a:solidFill>
                      <a:srgbClr val="00649D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770D29"/>
                  </a:buClr>
                  <a:buChar char="»"/>
                  <a:defRPr sz="2600">
                    <a:solidFill>
                      <a:srgbClr val="00649D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770D29"/>
                  </a:buClr>
                  <a:buChar char="»"/>
                  <a:defRPr sz="2600">
                    <a:solidFill>
                      <a:srgbClr val="00649D"/>
                    </a:solidFill>
                    <a:latin typeface="Arial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ClrTx/>
                  <a:buFontTx/>
                  <a:buNone/>
                </a:pPr>
                <a:r>
                  <a:rPr lang="de-DE" altLang="en-US" sz="1800" i="1"/>
                  <a:t>Diag</a:t>
                </a:r>
              </a:p>
            </p:txBody>
          </p:sp>
        </p:grpSp>
        <p:pic>
          <p:nvPicPr>
            <p:cNvPr id="8204" name="Picture 2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837021">
              <a:off x="7743014" y="1083312"/>
              <a:ext cx="795853" cy="618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05" name="Picture 4" descr="otr.pn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6178" t="465" r="369" b="-465"/>
            <a:stretch>
              <a:fillRect/>
            </a:stretch>
          </p:blipFill>
          <p:spPr bwMode="auto">
            <a:xfrm>
              <a:off x="7780338" y="2108201"/>
              <a:ext cx="953458" cy="64770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5145089" y="4743450"/>
            <a:ext cx="3494087" cy="1106488"/>
            <a:chOff x="4764077" y="4744243"/>
            <a:chExt cx="3494491" cy="1104901"/>
          </a:xfrm>
        </p:grpSpPr>
        <p:grpSp>
          <p:nvGrpSpPr>
            <p:cNvPr id="8199" name="Group 50"/>
            <p:cNvGrpSpPr>
              <a:grpSpLocks/>
            </p:cNvGrpSpPr>
            <p:nvPr/>
          </p:nvGrpSpPr>
          <p:grpSpPr bwMode="auto">
            <a:xfrm>
              <a:off x="4764077" y="4932362"/>
              <a:ext cx="800098" cy="549275"/>
              <a:chOff x="3001" y="3107"/>
              <a:chExt cx="504" cy="346"/>
            </a:xfrm>
          </p:grpSpPr>
          <p:sp>
            <p:nvSpPr>
              <p:cNvPr id="8201" name="Text Box 18"/>
              <p:cNvSpPr txBox="1">
                <a:spLocks noChangeArrowheads="1"/>
              </p:cNvSpPr>
              <p:nvPr/>
            </p:nvSpPr>
            <p:spPr bwMode="auto">
              <a:xfrm>
                <a:off x="3001" y="3220"/>
                <a:ext cx="504" cy="2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algn="l">
                  <a:spcBef>
                    <a:spcPct val="20000"/>
                  </a:spcBef>
                  <a:buClr>
                    <a:srgbClr val="770D29"/>
                  </a:buClr>
                  <a:buFont typeface="Wingdings" pitchFamily="2" charset="2"/>
                  <a:buChar char="§"/>
                  <a:defRPr sz="2600">
                    <a:solidFill>
                      <a:srgbClr val="00649D"/>
                    </a:solidFill>
                    <a:latin typeface="Arial" charset="0"/>
                  </a:defRPr>
                </a:lvl1pPr>
                <a:lvl2pPr marL="742950" indent="-285750" algn="l">
                  <a:spcBef>
                    <a:spcPct val="20000"/>
                  </a:spcBef>
                  <a:buClr>
                    <a:srgbClr val="770D29"/>
                  </a:buClr>
                  <a:buChar char="–"/>
                  <a:defRPr sz="2600">
                    <a:solidFill>
                      <a:srgbClr val="00649D"/>
                    </a:solidFill>
                    <a:latin typeface="Arial" charset="0"/>
                  </a:defRPr>
                </a:lvl2pPr>
                <a:lvl3pPr marL="1143000" indent="-228600" algn="l">
                  <a:spcBef>
                    <a:spcPct val="20000"/>
                  </a:spcBef>
                  <a:buClr>
                    <a:srgbClr val="770D29"/>
                  </a:buClr>
                  <a:buChar char="•"/>
                  <a:defRPr sz="2600">
                    <a:solidFill>
                      <a:srgbClr val="00649D"/>
                    </a:solidFill>
                    <a:latin typeface="Arial" charset="0"/>
                  </a:defRPr>
                </a:lvl3pPr>
                <a:lvl4pPr marL="1600200" indent="-228600" algn="l">
                  <a:spcBef>
                    <a:spcPct val="20000"/>
                  </a:spcBef>
                  <a:buClr>
                    <a:srgbClr val="770D29"/>
                  </a:buClr>
                  <a:buChar char="–"/>
                  <a:defRPr sz="2600">
                    <a:solidFill>
                      <a:srgbClr val="00649D"/>
                    </a:solidFill>
                    <a:latin typeface="Arial" charset="0"/>
                  </a:defRPr>
                </a:lvl4pPr>
                <a:lvl5pPr marL="2057400" indent="-228600" algn="l">
                  <a:spcBef>
                    <a:spcPct val="20000"/>
                  </a:spcBef>
                  <a:buClr>
                    <a:srgbClr val="770D29"/>
                  </a:buClr>
                  <a:buChar char="»"/>
                  <a:defRPr sz="2600">
                    <a:solidFill>
                      <a:srgbClr val="00649D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770D29"/>
                  </a:buClr>
                  <a:buChar char="»"/>
                  <a:defRPr sz="2600">
                    <a:solidFill>
                      <a:srgbClr val="00649D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770D29"/>
                  </a:buClr>
                  <a:buChar char="»"/>
                  <a:defRPr sz="2600">
                    <a:solidFill>
                      <a:srgbClr val="00649D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770D29"/>
                  </a:buClr>
                  <a:buChar char="»"/>
                  <a:defRPr sz="2600">
                    <a:solidFill>
                      <a:srgbClr val="00649D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770D29"/>
                  </a:buClr>
                  <a:buChar char="»"/>
                  <a:defRPr sz="2600">
                    <a:solidFill>
                      <a:srgbClr val="00649D"/>
                    </a:solidFill>
                    <a:latin typeface="Arial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ClrTx/>
                  <a:buFontTx/>
                  <a:buNone/>
                </a:pPr>
                <a:r>
                  <a:rPr lang="de-DE" altLang="en-US" sz="1800" i="1"/>
                  <a:t>lasers</a:t>
                </a:r>
              </a:p>
            </p:txBody>
          </p:sp>
          <p:sp>
            <p:nvSpPr>
              <p:cNvPr id="8202" name="Line 20"/>
              <p:cNvSpPr>
                <a:spLocks noChangeShapeType="1"/>
              </p:cNvSpPr>
              <p:nvPr/>
            </p:nvSpPr>
            <p:spPr bwMode="auto">
              <a:xfrm>
                <a:off x="3159" y="3107"/>
                <a:ext cx="305" cy="137"/>
              </a:xfrm>
              <a:prstGeom prst="line">
                <a:avLst/>
              </a:prstGeom>
              <a:noFill/>
              <a:ln w="76200">
                <a:solidFill>
                  <a:srgbClr val="00649D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  <p:pic>
          <p:nvPicPr>
            <p:cNvPr id="8200" name="Picture 2" descr="Electric ﬁeld Z-component peak distribution on the XZ plane, colors represent ﬁeld intensity and directions.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05893" y="4744243"/>
              <a:ext cx="2352675" cy="11049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156922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413781" y="0"/>
            <a:ext cx="7819488" cy="1412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5536" tIns="42768" rIns="85536" bIns="42768"/>
          <a:lstStyle/>
          <a:p>
            <a:pPr algn="ctr">
              <a:lnSpc>
                <a:spcPct val="124000"/>
              </a:lnSpc>
              <a:buClrTx/>
              <a:buSzPct val="4500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</a:pPr>
            <a:r>
              <a:rPr lang="en-GB" sz="3600" b="1" dirty="0">
                <a:solidFill>
                  <a:srgbClr val="0000FF"/>
                </a:solidFill>
              </a:rPr>
              <a:t>European Credit Transfer System (ECTS) </a:t>
            </a:r>
            <a:endParaRPr lang="en-GB" sz="3800" b="1" dirty="0">
              <a:solidFill>
                <a:srgbClr val="000000"/>
              </a:solidFill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200025" y="1799133"/>
            <a:ext cx="9705975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dirty="0">
                <a:solidFill>
                  <a:schemeClr val="tx1"/>
                </a:solidFill>
              </a:rPr>
              <a:t>Students passing the </a:t>
            </a:r>
            <a:r>
              <a:rPr lang="en-US" sz="2400" dirty="0" smtClean="0">
                <a:solidFill>
                  <a:schemeClr val="tx1"/>
                </a:solidFill>
              </a:rPr>
              <a:t>exam of: </a:t>
            </a:r>
            <a:endParaRPr lang="en-US" sz="2400" dirty="0">
              <a:solidFill>
                <a:schemeClr val="tx1"/>
              </a:solidFill>
            </a:endParaRPr>
          </a:p>
          <a:p>
            <a:endParaRPr lang="en-US" sz="2400" dirty="0">
              <a:solidFill>
                <a:schemeClr val="tx1"/>
              </a:solidFill>
            </a:endParaRPr>
          </a:p>
          <a:p>
            <a:r>
              <a:rPr lang="en-US" sz="2400" dirty="0" smtClean="0">
                <a:solidFill>
                  <a:schemeClr val="tx1"/>
                </a:solidFill>
              </a:rPr>
              <a:t>- Session 1 (“Physics of Accelerators”)</a:t>
            </a:r>
            <a:endParaRPr lang="en-US" sz="2400" dirty="0">
              <a:solidFill>
                <a:srgbClr val="FF3300"/>
              </a:solidFill>
            </a:endParaRPr>
          </a:p>
          <a:p>
            <a:endParaRPr lang="en-US" sz="2400" dirty="0">
              <a:solidFill>
                <a:schemeClr val="tx1"/>
              </a:solidFill>
            </a:endParaRPr>
          </a:p>
          <a:p>
            <a:r>
              <a:rPr lang="en-US" sz="2400" dirty="0" smtClean="0">
                <a:solidFill>
                  <a:schemeClr val="tx1"/>
                </a:solidFill>
              </a:rPr>
              <a:t>- Session 2 (“Technology of Accelerators”)  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5003" y="4405148"/>
            <a:ext cx="981099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chemeClr val="tx1"/>
                </a:solidFill>
              </a:rPr>
              <a:t>can receive </a:t>
            </a:r>
            <a:r>
              <a:rPr lang="en-US" sz="2800" dirty="0" smtClean="0">
                <a:solidFill>
                  <a:srgbClr val="FF3300"/>
                </a:solidFill>
              </a:rPr>
              <a:t>ECTS </a:t>
            </a:r>
            <a:r>
              <a:rPr lang="en-US" sz="2800" dirty="0" smtClean="0">
                <a:solidFill>
                  <a:schemeClr val="tx1"/>
                </a:solidFill>
              </a:rPr>
              <a:t>credits from their universities</a:t>
            </a:r>
            <a:r>
              <a:rPr lang="en-US" sz="2800" dirty="0" smtClean="0">
                <a:solidFill>
                  <a:srgbClr val="FF3300"/>
                </a:solidFill>
              </a:rPr>
              <a:t>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030388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QUASAR Research</a:t>
            </a:r>
            <a:endParaRPr lang="en-GB" altLang="en-US" smtClean="0"/>
          </a:p>
        </p:txBody>
      </p:sp>
      <p:sp>
        <p:nvSpPr>
          <p:cNvPr id="9219" name="Content Placeholder 2"/>
          <p:cNvSpPr>
            <a:spLocks noGrp="1"/>
          </p:cNvSpPr>
          <p:nvPr>
            <p:ph sz="half" idx="1"/>
          </p:nvPr>
        </p:nvSpPr>
        <p:spPr>
          <a:xfrm>
            <a:off x="698500" y="1219201"/>
            <a:ext cx="8229600" cy="4754563"/>
          </a:xfrm>
        </p:spPr>
        <p:txBody>
          <a:bodyPr/>
          <a:lstStyle/>
          <a:p>
            <a:r>
              <a:rPr lang="de-DE" altLang="en-US" smtClean="0"/>
              <a:t>Next generation antimatter facilities</a:t>
            </a:r>
          </a:p>
          <a:p>
            <a:pPr lvl="1"/>
            <a:r>
              <a:rPr lang="de-DE" altLang="en-US" sz="2200"/>
              <a:t>Facility design and optimization</a:t>
            </a:r>
          </a:p>
          <a:p>
            <a:pPr lvl="1"/>
            <a:r>
              <a:rPr lang="de-DE" altLang="en-US" sz="2200"/>
              <a:t>Beam life time studies</a:t>
            </a:r>
          </a:p>
          <a:p>
            <a:pPr lvl="1"/>
            <a:r>
              <a:rPr lang="de-DE" altLang="en-US" sz="2200"/>
              <a:t>Beam stability and transmission optimization </a:t>
            </a:r>
          </a:p>
          <a:p>
            <a:pPr lvl="1"/>
            <a:r>
              <a:rPr lang="de-DE" altLang="en-US" sz="2200"/>
              <a:t>Novel beam diagnostics for exotic beams</a:t>
            </a:r>
          </a:p>
          <a:p>
            <a:pPr lvl="1"/>
            <a:r>
              <a:rPr lang="de-DE" altLang="en-US" sz="2200"/>
              <a:t>Commissioning and operation</a:t>
            </a:r>
            <a:endParaRPr lang="de-DE" altLang="en-US" sz="1600"/>
          </a:p>
          <a:p>
            <a:pPr lvl="1"/>
            <a:endParaRPr lang="de-DE" altLang="en-US" sz="1600"/>
          </a:p>
          <a:p>
            <a:pPr>
              <a:buFont typeface="Wingdings" pitchFamily="2" charset="2"/>
              <a:buNone/>
            </a:pPr>
            <a:endParaRPr lang="en-GB" altLang="en-US" smtClean="0"/>
          </a:p>
        </p:txBody>
      </p:sp>
      <p:pic>
        <p:nvPicPr>
          <p:cNvPr id="1229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7693" y="1325564"/>
            <a:ext cx="1611312" cy="1595437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pic>
        <p:nvPicPr>
          <p:cNvPr id="16386" name="Picture 2" descr="C:\Users\rvg92324\AppData\Local\Microsoft\Windows\Temporary Internet Files\Content.Outlook\SM2A6E92\CI_GasJetPrototype_highre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6087" y="3486903"/>
            <a:ext cx="3103923" cy="2617487"/>
          </a:xfrm>
          <a:prstGeom prst="rect">
            <a:avLst/>
          </a:prstGeom>
          <a:noFill/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8913" y="4097338"/>
            <a:ext cx="2228850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53506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z="3000"/>
              <a:t>Our R&amp;D into Diagnostics</a:t>
            </a:r>
            <a:endParaRPr lang="en-GB" altLang="en-US" sz="3000"/>
          </a:p>
        </p:txBody>
      </p:sp>
      <p:pic>
        <p:nvPicPr>
          <p:cNvPr id="15362" name="Picture 2" descr="http://www.liv.ac.uk/media/livacuk/quasargroup/researc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1296989"/>
            <a:ext cx="1333500" cy="1333501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4" descr="http://www.liv.ac.uk/media/livacuk/quasargroup/images/QUASAR-central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5043" y="3031702"/>
            <a:ext cx="2095500" cy="1290638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6" name="Picture 6" descr="http://www.liv.ac.uk/media/livacuk/quasargroup/images/projects/absorbed-prompt-dose-CLIC-400x226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0544" y="1219200"/>
            <a:ext cx="2551239" cy="1441450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8" descr="http://www.liv.ac.uk/media/livacuk/quasargroup/images/projects/Absolute_beam_current_measurement-400x186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1" y="3267075"/>
            <a:ext cx="2816225" cy="1309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0" name="Picture 10" descr="http://www.liv.ac.uk/media/livacuk/quasargroup/images/projects/Gas_Jet_Monitor-280x210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4835" y="1402557"/>
            <a:ext cx="1640417" cy="1230313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72" name="Picture 12" descr="http://www.liv.ac.uk/media/livacuk/quasargroup/images/projects/ProfilerSurfacePlot-400x199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8304" y="4922802"/>
            <a:ext cx="2367440" cy="1177802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74" name="Picture 14" descr="Faraday Cup and VELO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5932" y="3482975"/>
            <a:ext cx="2392363" cy="1590922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30" name="TextBox 4"/>
          <p:cNvSpPr txBox="1">
            <a:spLocks noChangeArrowheads="1"/>
          </p:cNvSpPr>
          <p:nvPr/>
        </p:nvSpPr>
        <p:spPr bwMode="auto">
          <a:xfrm>
            <a:off x="4845050" y="5268913"/>
            <a:ext cx="45402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/>
            <a:r>
              <a:rPr lang="de-DE" altLang="en-US">
                <a:solidFill>
                  <a:srgbClr val="00649D"/>
                </a:solidFill>
              </a:rPr>
              <a:t>@Cockcroft Institute and CERN</a:t>
            </a:r>
          </a:p>
          <a:p>
            <a:pPr algn="r"/>
            <a:r>
              <a:rPr lang="de-DE" altLang="en-US">
                <a:solidFill>
                  <a:srgbClr val="00649D"/>
                </a:solidFill>
              </a:rPr>
              <a:t>Excellent lab infrastructure</a:t>
            </a:r>
            <a:endParaRPr lang="en-GB" altLang="en-US">
              <a:solidFill>
                <a:srgbClr val="00649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9959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7" name="Picture 5" descr="http://www.seedresearchlibrary.com/projects/151/151-133041-g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8000" y="1140252"/>
            <a:ext cx="3360001" cy="2520001"/>
          </a:xfrm>
          <a:prstGeom prst="rect">
            <a:avLst/>
          </a:prstGeom>
          <a:noFill/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4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z="4000"/>
              <a:t>Gas Jet R&amp;D</a:t>
            </a:r>
            <a:endParaRPr lang="en-US" altLang="en-US" sz="4000"/>
          </a:p>
        </p:txBody>
      </p:sp>
      <p:pic>
        <p:nvPicPr>
          <p:cNvPr id="4" name="Picture 2" descr="C:\Users\gjx51659\Pictures\OLEG\P101080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7187081" y="1418278"/>
            <a:ext cx="2520000" cy="2090523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G:\Vasilis\Pictures\OLEG\P101079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1819" y="2814329"/>
            <a:ext cx="2520000" cy="2090523"/>
          </a:xfrm>
          <a:prstGeom prst="rect">
            <a:avLst/>
          </a:prstGeom>
          <a:noFill/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674" name="Picture 2" descr="C:\Users\rvg92324\Desktop\Gas_on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909" y="3297512"/>
            <a:ext cx="3405636" cy="2554227"/>
          </a:xfrm>
          <a:prstGeom prst="rect">
            <a:avLst/>
          </a:prstGeom>
          <a:noFill/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675" name="Picture 3" descr="C:\Users\rvg92324\Desktop\gas_off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909" y="1168544"/>
            <a:ext cx="2565744" cy="1923870"/>
          </a:xfrm>
          <a:prstGeom prst="rect">
            <a:avLst/>
          </a:prstGeom>
          <a:noFill/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C:\Users\gjx51659\Pictures\OLEG\P1010824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014" b="19038"/>
          <a:stretch/>
        </p:blipFill>
        <p:spPr bwMode="auto">
          <a:xfrm>
            <a:off x="4419600" y="4206266"/>
            <a:ext cx="2362200" cy="1630233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gjx51659\Desktop\PhD stuff\gas jet monitor\setup pictures\DSC_0685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68" r="33806"/>
          <a:stretch/>
        </p:blipFill>
        <p:spPr bwMode="auto">
          <a:xfrm rot="5400000">
            <a:off x="7595055" y="4146274"/>
            <a:ext cx="1704049" cy="1676400"/>
          </a:xfrm>
          <a:prstGeom prst="rect">
            <a:avLst/>
          </a:prstGeom>
          <a:noFill/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50" name="Text Box 30"/>
          <p:cNvSpPr txBox="1">
            <a:spLocks noChangeArrowheads="1"/>
          </p:cNvSpPr>
          <p:nvPr/>
        </p:nvSpPr>
        <p:spPr bwMode="auto">
          <a:xfrm>
            <a:off x="506414" y="5811838"/>
            <a:ext cx="15335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defTabSz="957263">
              <a:spcBef>
                <a:spcPct val="20000"/>
              </a:spcBef>
              <a:buClr>
                <a:srgbClr val="770D29"/>
              </a:buClr>
              <a:buFont typeface="Wingdings" pitchFamily="2" charset="2"/>
              <a:buChar char="§"/>
              <a:defRPr sz="2600">
                <a:solidFill>
                  <a:srgbClr val="00649D"/>
                </a:solidFill>
                <a:latin typeface="Arial" charset="0"/>
              </a:defRPr>
            </a:lvl1pPr>
            <a:lvl2pPr marL="742950" indent="-285750" algn="l" defTabSz="957263">
              <a:spcBef>
                <a:spcPct val="20000"/>
              </a:spcBef>
              <a:buClr>
                <a:srgbClr val="770D29"/>
              </a:buClr>
              <a:buChar char="–"/>
              <a:defRPr sz="2600">
                <a:solidFill>
                  <a:srgbClr val="00649D"/>
                </a:solidFill>
                <a:latin typeface="Arial" charset="0"/>
              </a:defRPr>
            </a:lvl2pPr>
            <a:lvl3pPr marL="1143000" indent="-228600" algn="l" defTabSz="957263">
              <a:spcBef>
                <a:spcPct val="20000"/>
              </a:spcBef>
              <a:buClr>
                <a:srgbClr val="770D29"/>
              </a:buClr>
              <a:buChar char="•"/>
              <a:defRPr sz="2600">
                <a:solidFill>
                  <a:srgbClr val="00649D"/>
                </a:solidFill>
                <a:latin typeface="Arial" charset="0"/>
              </a:defRPr>
            </a:lvl3pPr>
            <a:lvl4pPr marL="1600200" indent="-228600" algn="l" defTabSz="957263">
              <a:spcBef>
                <a:spcPct val="20000"/>
              </a:spcBef>
              <a:buClr>
                <a:srgbClr val="770D29"/>
              </a:buClr>
              <a:buChar char="–"/>
              <a:defRPr sz="2600">
                <a:solidFill>
                  <a:srgbClr val="00649D"/>
                </a:solidFill>
                <a:latin typeface="Arial" charset="0"/>
              </a:defRPr>
            </a:lvl4pPr>
            <a:lvl5pPr marL="2057400" indent="-228600" algn="l" defTabSz="957263">
              <a:spcBef>
                <a:spcPct val="20000"/>
              </a:spcBef>
              <a:buClr>
                <a:srgbClr val="770D29"/>
              </a:buClr>
              <a:buChar char="»"/>
              <a:defRPr sz="2600">
                <a:solidFill>
                  <a:srgbClr val="00649D"/>
                </a:solidFill>
                <a:latin typeface="Arial" charset="0"/>
              </a:defRPr>
            </a:lvl5pPr>
            <a:lvl6pPr marL="2514600" indent="-228600" defTabSz="957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70D29"/>
              </a:buClr>
              <a:buChar char="»"/>
              <a:defRPr sz="2600">
                <a:solidFill>
                  <a:srgbClr val="00649D"/>
                </a:solidFill>
                <a:latin typeface="Arial" charset="0"/>
              </a:defRPr>
            </a:lvl6pPr>
            <a:lvl7pPr marL="2971800" indent="-228600" defTabSz="957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70D29"/>
              </a:buClr>
              <a:buChar char="»"/>
              <a:defRPr sz="2600">
                <a:solidFill>
                  <a:srgbClr val="00649D"/>
                </a:solidFill>
                <a:latin typeface="Arial" charset="0"/>
              </a:defRPr>
            </a:lvl7pPr>
            <a:lvl8pPr marL="3429000" indent="-228600" defTabSz="957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70D29"/>
              </a:buClr>
              <a:buChar char="»"/>
              <a:defRPr sz="2600">
                <a:solidFill>
                  <a:srgbClr val="00649D"/>
                </a:solidFill>
                <a:latin typeface="Arial" charset="0"/>
              </a:defRPr>
            </a:lvl8pPr>
            <a:lvl9pPr marL="3886200" indent="-228600" defTabSz="957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70D29"/>
              </a:buClr>
              <a:buChar char="»"/>
              <a:defRPr sz="2600">
                <a:solidFill>
                  <a:srgbClr val="00649D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en-US" sz="1000">
                <a:solidFill>
                  <a:schemeClr val="tx1"/>
                </a:solidFill>
              </a:rPr>
              <a:t>V. Tzoganis, et al.,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en-US" sz="1000">
                <a:solidFill>
                  <a:schemeClr val="tx1"/>
                </a:solidFill>
              </a:rPr>
              <a:t>APL </a:t>
            </a:r>
            <a:r>
              <a:rPr lang="de-DE" altLang="en-US" sz="1000" b="1">
                <a:solidFill>
                  <a:schemeClr val="tx1"/>
                </a:solidFill>
              </a:rPr>
              <a:t>104 </a:t>
            </a:r>
            <a:r>
              <a:rPr lang="de-DE" altLang="en-US" sz="1000">
                <a:solidFill>
                  <a:schemeClr val="tx1"/>
                </a:solidFill>
              </a:rPr>
              <a:t>204104 (2014)</a:t>
            </a:r>
          </a:p>
        </p:txBody>
      </p:sp>
    </p:spTree>
    <p:extLst>
      <p:ext uri="{BB962C8B-B14F-4D97-AF65-F5344CB8AC3E}">
        <p14:creationId xmlns:p14="http://schemas.microsoft.com/office/powerpoint/2010/main" val="3173449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20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BLMs@TBL</a:t>
            </a:r>
            <a:endParaRPr lang="en-GB" altLang="en-US" smtClean="0"/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533400" y="1336675"/>
            <a:ext cx="5943600" cy="4724400"/>
          </a:xfrm>
        </p:spPr>
        <p:txBody>
          <a:bodyPr/>
          <a:lstStyle/>
          <a:p>
            <a:r>
              <a:rPr lang="en-GB" altLang="en-US" sz="2000"/>
              <a:t>Pure Silica 200 μm core multimode fibre</a:t>
            </a:r>
          </a:p>
          <a:p>
            <a:r>
              <a:rPr lang="en-GB" altLang="en-US" sz="2000"/>
              <a:t>25 (75) meters of read-out fibre downstream (upstream)</a:t>
            </a:r>
          </a:p>
          <a:p>
            <a:r>
              <a:rPr lang="de-DE" altLang="en-US" sz="2000"/>
              <a:t>14k pixel 25 </a:t>
            </a:r>
            <a:r>
              <a:rPr lang="de-DE" altLang="en-US" sz="2000">
                <a:latin typeface="Symbol" pitchFamily="18" charset="2"/>
                <a:cs typeface="Sakkal Majalla" pitchFamily="2" charset="-78"/>
              </a:rPr>
              <a:t>m</a:t>
            </a:r>
            <a:r>
              <a:rPr lang="de-DE" altLang="en-US" sz="2000"/>
              <a:t>m, 3x3 mm² Hamamatsu MPPCs </a:t>
            </a:r>
          </a:p>
          <a:p>
            <a:r>
              <a:rPr lang="en-GB" altLang="en-US" sz="2000"/>
              <a:t>Trans-impedance amplifier (opAmp THS3601 GBW 300 MHz) with Rf = 500 </a:t>
            </a:r>
            <a:r>
              <a:rPr lang="el-GR" altLang="en-US" sz="2000"/>
              <a:t>Ω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1" y="1336969"/>
            <a:ext cx="2847975" cy="2355421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1" y="3546768"/>
            <a:ext cx="4686617" cy="2424112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Picture 6" descr="http://design-guidelines.web.cern.ch/sites/design-guidelines.web.cern.ch/files/u6/CERN-log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8514" y="344489"/>
            <a:ext cx="708025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7775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Australian Synchrotron</a:t>
            </a:r>
            <a:endParaRPr lang="en-GB" altLang="en-US" smtClean="0"/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533400" y="1135063"/>
            <a:ext cx="6248400" cy="4800600"/>
          </a:xfrm>
        </p:spPr>
        <p:txBody>
          <a:bodyPr/>
          <a:lstStyle/>
          <a:p>
            <a:r>
              <a:rPr lang="en-GB" altLang="en-US" sz="1800"/>
              <a:t>Installation of several prototypes in the AS </a:t>
            </a:r>
          </a:p>
          <a:p>
            <a:r>
              <a:rPr lang="en-GB" altLang="en-US" sz="1800"/>
              <a:t>Two (one) 7 m (5 m) optical fibres with 365 μm (200 μm) SiO2 core: </a:t>
            </a:r>
          </a:p>
          <a:p>
            <a:pPr lvl="1"/>
            <a:r>
              <a:rPr lang="en-GB" altLang="en-US" sz="1800"/>
              <a:t>Multi Pixel Pho</a:t>
            </a:r>
            <a:r>
              <a:rPr lang="en-GB" altLang="en-US" sz="1400"/>
              <a:t>ton Counter (MPPC) </a:t>
            </a:r>
          </a:p>
          <a:p>
            <a:pPr lvl="1"/>
            <a:r>
              <a:rPr lang="en-GB" altLang="en-US" sz="1400"/>
              <a:t>Photon Multiplier Tube (PMT) </a:t>
            </a:r>
          </a:p>
          <a:p>
            <a:pPr lvl="1"/>
            <a:r>
              <a:rPr lang="en-GB" altLang="en-US" sz="1400"/>
              <a:t>Avalanche Pho</a:t>
            </a:r>
            <a:r>
              <a:rPr lang="en-GB" altLang="en-US" sz="1800"/>
              <a:t>ton Diode (APD) </a:t>
            </a:r>
          </a:p>
          <a:p>
            <a:r>
              <a:rPr lang="en-GB" altLang="en-US" sz="1800"/>
              <a:t>Pin diode, NaI and NE102 scintillators in neighbouring locations for comparison </a:t>
            </a:r>
          </a:p>
          <a:p>
            <a:endParaRPr lang="en-GB" altLang="en-US" sz="180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3586142"/>
            <a:ext cx="5105400" cy="2426156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1" y="2164198"/>
            <a:ext cx="2775242" cy="3848100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Picture 5" descr="http://www.cs.ox.ac.uk/blogs/researchsupport/files/2014/11/royal_society_larg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7001" y="1246189"/>
            <a:ext cx="1692275" cy="827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851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z="3400"/>
              <a:t>Novel Accelerators</a:t>
            </a:r>
            <a:endParaRPr lang="en-GB" altLang="en-US" sz="3400"/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0363" indent="-360363"/>
            <a:r>
              <a:rPr lang="de-DE" altLang="en-US" sz="2800"/>
              <a:t>Studies into relativistic and non-relativistic structures ongoing</a:t>
            </a:r>
          </a:p>
          <a:p>
            <a:pPr marL="360363" indent="-360363"/>
            <a:r>
              <a:rPr lang="de-DE" altLang="en-US" sz="2800"/>
              <a:t>Multi-parameter studies yielded optimum structure parameters</a:t>
            </a:r>
          </a:p>
          <a:p>
            <a:pPr marL="360363" indent="-360363"/>
            <a:r>
              <a:rPr lang="de-DE" altLang="en-US" sz="2800"/>
              <a:t>Measurements planned in close collaboration with CI partners</a:t>
            </a:r>
          </a:p>
          <a:p>
            <a:pPr marL="360363" indent="-360363"/>
            <a:r>
              <a:rPr lang="de-DE" altLang="en-US" sz="2800"/>
              <a:t>Computing techniques important basis for future AWAKE work</a:t>
            </a:r>
          </a:p>
          <a:p>
            <a:pPr marL="360363" indent="-360363"/>
            <a:endParaRPr lang="en-GB" altLang="en-US" sz="2800"/>
          </a:p>
        </p:txBody>
      </p:sp>
      <p:pic>
        <p:nvPicPr>
          <p:cNvPr id="13316" name="Picture 2" descr="Electric ﬁeld Z-component peak distribution on the XZ plane, colors represent ﬁeld intensity and directions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3726" y="4937125"/>
            <a:ext cx="2352675" cy="110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7" name="TextBox 1"/>
          <p:cNvSpPr txBox="1">
            <a:spLocks noChangeArrowheads="1"/>
          </p:cNvSpPr>
          <p:nvPr/>
        </p:nvSpPr>
        <p:spPr bwMode="auto">
          <a:xfrm>
            <a:off x="944563" y="5641975"/>
            <a:ext cx="37211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spcBef>
                <a:spcPct val="20000"/>
              </a:spcBef>
              <a:buClr>
                <a:srgbClr val="770D29"/>
              </a:buClr>
              <a:buFont typeface="Wingdings" pitchFamily="2" charset="2"/>
              <a:buChar char="§"/>
              <a:defRPr sz="2600">
                <a:solidFill>
                  <a:srgbClr val="00649D"/>
                </a:solidFill>
                <a:latin typeface="Arial" charset="0"/>
              </a:defRPr>
            </a:lvl1pPr>
            <a:lvl2pPr marL="742950" indent="-285750" algn="l">
              <a:spcBef>
                <a:spcPct val="20000"/>
              </a:spcBef>
              <a:buClr>
                <a:srgbClr val="770D29"/>
              </a:buClr>
              <a:buChar char="–"/>
              <a:defRPr sz="2600">
                <a:solidFill>
                  <a:srgbClr val="00649D"/>
                </a:solidFill>
                <a:latin typeface="Arial" charset="0"/>
              </a:defRPr>
            </a:lvl2pPr>
            <a:lvl3pPr marL="1143000" indent="-228600" algn="l">
              <a:spcBef>
                <a:spcPct val="20000"/>
              </a:spcBef>
              <a:buClr>
                <a:srgbClr val="770D29"/>
              </a:buClr>
              <a:buChar char="•"/>
              <a:defRPr sz="2600">
                <a:solidFill>
                  <a:srgbClr val="00649D"/>
                </a:solidFill>
                <a:latin typeface="Arial" charset="0"/>
              </a:defRPr>
            </a:lvl3pPr>
            <a:lvl4pPr marL="1600200" indent="-228600" algn="l">
              <a:spcBef>
                <a:spcPct val="20000"/>
              </a:spcBef>
              <a:buClr>
                <a:srgbClr val="770D29"/>
              </a:buClr>
              <a:buChar char="–"/>
              <a:defRPr sz="2600">
                <a:solidFill>
                  <a:srgbClr val="00649D"/>
                </a:solidFill>
                <a:latin typeface="Arial" charset="0"/>
              </a:defRPr>
            </a:lvl4pPr>
            <a:lvl5pPr marL="2057400" indent="-228600" algn="l">
              <a:spcBef>
                <a:spcPct val="20000"/>
              </a:spcBef>
              <a:buClr>
                <a:srgbClr val="770D29"/>
              </a:buClr>
              <a:buChar char="»"/>
              <a:defRPr sz="2600">
                <a:solidFill>
                  <a:srgbClr val="00649D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70D29"/>
              </a:buClr>
              <a:buChar char="»"/>
              <a:defRPr sz="2600">
                <a:solidFill>
                  <a:srgbClr val="00649D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70D29"/>
              </a:buClr>
              <a:buChar char="»"/>
              <a:defRPr sz="2600">
                <a:solidFill>
                  <a:srgbClr val="00649D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70D29"/>
              </a:buClr>
              <a:buChar char="»"/>
              <a:defRPr sz="2600">
                <a:solidFill>
                  <a:srgbClr val="00649D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70D29"/>
              </a:buClr>
              <a:buChar char="»"/>
              <a:defRPr sz="2600">
                <a:solidFill>
                  <a:srgbClr val="00649D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GB" altLang="en-US" sz="1000">
                <a:solidFill>
                  <a:srgbClr val="000000"/>
                </a:solidFill>
              </a:rPr>
              <a:t>A. Aimidula, et al., Nucl Instrum Methods Phys Res A (2013)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en-GB" altLang="en-US" sz="1000">
                <a:solidFill>
                  <a:srgbClr val="000000"/>
                </a:solidFill>
              </a:rPr>
              <a:t>A. Aimidula, et al., Physics of Plasmas, Vol.21, Issue 2 (2014)</a:t>
            </a:r>
          </a:p>
        </p:txBody>
      </p:sp>
    </p:spTree>
    <p:extLst>
      <p:ext uri="{BB962C8B-B14F-4D97-AF65-F5344CB8AC3E}">
        <p14:creationId xmlns:p14="http://schemas.microsoft.com/office/powerpoint/2010/main" val="3367281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2057400" y="152400"/>
            <a:ext cx="7315200" cy="1066800"/>
          </a:xfrm>
        </p:spPr>
        <p:txBody>
          <a:bodyPr/>
          <a:lstStyle/>
          <a:p>
            <a:r>
              <a:rPr lang="de-DE" altLang="en-US" smtClean="0"/>
              <a:t>Medical Applications</a:t>
            </a:r>
            <a:endParaRPr lang="en-GB" altLang="en-US" sz="2400" i="1"/>
          </a:p>
        </p:txBody>
      </p:sp>
      <p:sp>
        <p:nvSpPr>
          <p:cNvPr id="14339" name="Content Placeholder 29"/>
          <p:cNvSpPr>
            <a:spLocks noGrp="1"/>
          </p:cNvSpPr>
          <p:nvPr>
            <p:ph idx="1"/>
          </p:nvPr>
        </p:nvSpPr>
        <p:spPr>
          <a:xfrm>
            <a:off x="533401" y="1233488"/>
            <a:ext cx="8943975" cy="4754562"/>
          </a:xfrm>
        </p:spPr>
        <p:txBody>
          <a:bodyPr/>
          <a:lstStyle/>
          <a:p>
            <a:r>
              <a:rPr lang="de-DE" altLang="en-US" smtClean="0"/>
              <a:t>Clatterbridge Cancer Centre</a:t>
            </a:r>
            <a:endParaRPr lang="en-GB" altLang="en-US" smtClean="0"/>
          </a:p>
          <a:p>
            <a:endParaRPr lang="de-DE" altLang="en-US" smtClean="0"/>
          </a:p>
        </p:txBody>
      </p:sp>
      <p:pic>
        <p:nvPicPr>
          <p:cNvPr id="1434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3675" y="1384301"/>
            <a:ext cx="2586038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sp>
        <p:nvSpPr>
          <p:cNvPr id="14341" name="AutoShape 2" descr="http://liv.ac.uk/media/livacuk/quasargroup/images/projects/MEDICAL_APPLICATIONS_webpic-400x276.jpg"/>
          <p:cNvSpPr>
            <a:spLocks noChangeAspect="1" noChangeArrowheads="1"/>
          </p:cNvSpPr>
          <p:nvPr/>
        </p:nvSpPr>
        <p:spPr bwMode="auto">
          <a:xfrm>
            <a:off x="536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endParaRPr lang="en-US" altLang="en-US"/>
          </a:p>
        </p:txBody>
      </p:sp>
      <p:pic>
        <p:nvPicPr>
          <p:cNvPr id="20484" name="Picture 4" descr="Faraday Cup and VEL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1953452"/>
            <a:ext cx="2743200" cy="1824229"/>
          </a:xfrm>
          <a:prstGeom prst="rect">
            <a:avLst/>
          </a:prstGeom>
          <a:noFill/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6" name="Picture 6" descr="Faraday Cup and VEL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6945" y="3943935"/>
            <a:ext cx="2743201" cy="1821486"/>
          </a:xfrm>
          <a:prstGeom prst="rect">
            <a:avLst/>
          </a:prstGeom>
          <a:noFill/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8" name="Picture 8" descr="http://liv.ac.uk/media/livacuk/quasargroup/images/projects/MEDICAL_APPLICATIONS_webpic-400x276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375" y="2625156"/>
            <a:ext cx="4762500" cy="3286125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345" name="TextBox 10"/>
          <p:cNvSpPr txBox="1">
            <a:spLocks noChangeArrowheads="1"/>
          </p:cNvSpPr>
          <p:nvPr/>
        </p:nvSpPr>
        <p:spPr bwMode="auto">
          <a:xfrm>
            <a:off x="928688" y="1958976"/>
            <a:ext cx="88392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spcBef>
                <a:spcPct val="20000"/>
              </a:spcBef>
              <a:buClr>
                <a:srgbClr val="770D29"/>
              </a:buClr>
              <a:buFont typeface="Wingdings" pitchFamily="2" charset="2"/>
              <a:buChar char="§"/>
              <a:defRPr sz="2600">
                <a:solidFill>
                  <a:srgbClr val="00649D"/>
                </a:solidFill>
                <a:latin typeface="Arial" charset="0"/>
              </a:defRPr>
            </a:lvl1pPr>
            <a:lvl2pPr marL="742950" indent="-285750" algn="l">
              <a:spcBef>
                <a:spcPct val="20000"/>
              </a:spcBef>
              <a:buClr>
                <a:srgbClr val="770D29"/>
              </a:buClr>
              <a:buChar char="–"/>
              <a:defRPr sz="2600">
                <a:solidFill>
                  <a:srgbClr val="00649D"/>
                </a:solidFill>
                <a:latin typeface="Arial" charset="0"/>
              </a:defRPr>
            </a:lvl2pPr>
            <a:lvl3pPr marL="1143000" indent="-228600" algn="l">
              <a:spcBef>
                <a:spcPct val="20000"/>
              </a:spcBef>
              <a:buClr>
                <a:srgbClr val="770D29"/>
              </a:buClr>
              <a:buChar char="•"/>
              <a:defRPr sz="2600">
                <a:solidFill>
                  <a:srgbClr val="00649D"/>
                </a:solidFill>
                <a:latin typeface="Arial" charset="0"/>
              </a:defRPr>
            </a:lvl3pPr>
            <a:lvl4pPr marL="1600200" indent="-228600" algn="l">
              <a:spcBef>
                <a:spcPct val="20000"/>
              </a:spcBef>
              <a:buClr>
                <a:srgbClr val="770D29"/>
              </a:buClr>
              <a:buChar char="–"/>
              <a:defRPr sz="2600">
                <a:solidFill>
                  <a:srgbClr val="00649D"/>
                </a:solidFill>
                <a:latin typeface="Arial" charset="0"/>
              </a:defRPr>
            </a:lvl4pPr>
            <a:lvl5pPr marL="2057400" indent="-228600" algn="l">
              <a:spcBef>
                <a:spcPct val="20000"/>
              </a:spcBef>
              <a:buClr>
                <a:srgbClr val="770D29"/>
              </a:buClr>
              <a:buChar char="»"/>
              <a:defRPr sz="2600">
                <a:solidFill>
                  <a:srgbClr val="00649D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70D29"/>
              </a:buClr>
              <a:buChar char="»"/>
              <a:defRPr sz="2600">
                <a:solidFill>
                  <a:srgbClr val="00649D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70D29"/>
              </a:buClr>
              <a:buChar char="»"/>
              <a:defRPr sz="2600">
                <a:solidFill>
                  <a:srgbClr val="00649D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70D29"/>
              </a:buClr>
              <a:buChar char="»"/>
              <a:defRPr sz="2600">
                <a:solidFill>
                  <a:srgbClr val="00649D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70D29"/>
              </a:buClr>
              <a:buChar char="»"/>
              <a:defRPr sz="2600">
                <a:solidFill>
                  <a:srgbClr val="00649D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de-DE" altLang="en-US" sz="1200">
                <a:solidFill>
                  <a:srgbClr val="000000"/>
                </a:solidFill>
              </a:rPr>
              <a:t>T. Cybulski, et al., 'A Non-Invasive Beam Monitor for Hadron Therapy Beams‚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de-DE" altLang="en-US" sz="1200">
                <a:solidFill>
                  <a:srgbClr val="000000"/>
                </a:solidFill>
              </a:rPr>
              <a:t>Proc. IBIC, Phys. Rev. STAB and Nucl. Instr. Meth. A, </a:t>
            </a:r>
            <a:r>
              <a:rPr lang="de-DE" altLang="en-US" sz="1200" i="1">
                <a:solidFill>
                  <a:srgbClr val="000000"/>
                </a:solidFill>
              </a:rPr>
              <a:t>in prep.</a:t>
            </a:r>
            <a:endParaRPr lang="de-DE" altLang="en-US" sz="1200" i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0461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dirty="0" smtClean="0"/>
              <a:t>Training: EU Projects</a:t>
            </a:r>
            <a:endParaRPr lang="en-US" alt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19201"/>
            <a:ext cx="8686800" cy="4906963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Initiator and Coordinator of 3 Marie Curie ITNs:</a:t>
            </a:r>
          </a:p>
          <a:p>
            <a:pPr>
              <a:defRPr/>
            </a:pPr>
            <a:endParaRPr lang="de-DE" sz="1000" dirty="0"/>
          </a:p>
          <a:p>
            <a:pPr marL="0" indent="0">
              <a:buNone/>
              <a:defRPr/>
            </a:pPr>
            <a:endParaRPr lang="de-DE" sz="1000" dirty="0"/>
          </a:p>
          <a:p>
            <a:pPr lvl="1">
              <a:defRPr/>
            </a:pPr>
            <a:r>
              <a:rPr lang="de-DE" sz="2000" dirty="0"/>
              <a:t> 	</a:t>
            </a:r>
            <a:r>
              <a:rPr lang="de-DE" dirty="0" smtClean="0"/>
              <a:t> 		       	</a:t>
            </a:r>
            <a:r>
              <a:rPr lang="de-DE" sz="2000" i="1" dirty="0"/>
              <a:t>(2008-2012...)</a:t>
            </a:r>
          </a:p>
          <a:p>
            <a:pPr marL="457200" lvl="1" indent="0">
              <a:buNone/>
              <a:defRPr/>
            </a:pPr>
            <a:r>
              <a:rPr lang="de-DE" sz="2000" dirty="0">
                <a:solidFill>
                  <a:srgbClr val="770D29"/>
                </a:solidFill>
              </a:rPr>
              <a:t>			       	4.2 M€, 20 Fellows, 32 partners</a:t>
            </a:r>
          </a:p>
          <a:p>
            <a:pPr lvl="1">
              <a:defRPr/>
            </a:pPr>
            <a:endParaRPr lang="de-DE" sz="1000" dirty="0"/>
          </a:p>
          <a:p>
            <a:pPr lvl="1">
              <a:defRPr/>
            </a:pPr>
            <a:r>
              <a:rPr lang="de-DE" sz="2000" dirty="0"/>
              <a:t>  		       		</a:t>
            </a:r>
            <a:r>
              <a:rPr lang="de-DE" sz="2000" i="1" dirty="0"/>
              <a:t>Since 2011 </a:t>
            </a:r>
          </a:p>
          <a:p>
            <a:pPr marL="457200" lvl="1" indent="0">
              <a:buNone/>
              <a:defRPr/>
            </a:pPr>
            <a:r>
              <a:rPr lang="de-DE" sz="2000" dirty="0">
                <a:solidFill>
                  <a:srgbClr val="770D29"/>
                </a:solidFill>
              </a:rPr>
              <a:t> 			       	4.6 M€, 17 Fellows, 35 partners</a:t>
            </a:r>
          </a:p>
          <a:p>
            <a:pPr marL="457200" lvl="1" indent="0">
              <a:buNone/>
              <a:defRPr/>
            </a:pPr>
            <a:endParaRPr lang="de-DE" sz="1000" dirty="0"/>
          </a:p>
          <a:p>
            <a:pPr lvl="1">
              <a:defRPr/>
            </a:pPr>
            <a:r>
              <a:rPr lang="de-DE" sz="2000" dirty="0"/>
              <a:t>   		       	</a:t>
            </a:r>
            <a:r>
              <a:rPr lang="de-DE" sz="2000" i="1" dirty="0"/>
              <a:t>Since 2011</a:t>
            </a:r>
          </a:p>
          <a:p>
            <a:pPr marL="457200" lvl="1" indent="0">
              <a:buNone/>
              <a:defRPr/>
            </a:pPr>
            <a:r>
              <a:rPr lang="de-DE" sz="2000" dirty="0">
                <a:solidFill>
                  <a:srgbClr val="770D29"/>
                </a:solidFill>
              </a:rPr>
              <a:t>			       	6 M€, 22 Fellows, 34 partners</a:t>
            </a:r>
            <a:endParaRPr lang="en-US" sz="2000" dirty="0">
              <a:solidFill>
                <a:srgbClr val="770D29"/>
              </a:solidFill>
            </a:endParaRPr>
          </a:p>
        </p:txBody>
      </p:sp>
      <p:pic>
        <p:nvPicPr>
          <p:cNvPr id="15364" name="Picture 4" descr="Logo_ditanet_final_colou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5138" y="2135188"/>
            <a:ext cx="2584450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Picture 3" descr="C:\Cockcroft\Proposal\Marie Curie ITN\oPAC\Logo\oPAC-logo-cmyk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6138" y="3905251"/>
            <a:ext cx="1446212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5366" name="Group 9"/>
          <p:cNvGrpSpPr>
            <a:grpSpLocks/>
          </p:cNvGrpSpPr>
          <p:nvPr/>
        </p:nvGrpSpPr>
        <p:grpSpPr bwMode="auto">
          <a:xfrm>
            <a:off x="2081213" y="2876551"/>
            <a:ext cx="1657350" cy="765175"/>
            <a:chOff x="7296729" y="93482"/>
            <a:chExt cx="1656184" cy="764704"/>
          </a:xfrm>
        </p:grpSpPr>
        <p:sp>
          <p:nvSpPr>
            <p:cNvPr id="15370" name="Rectangle 8"/>
            <p:cNvSpPr>
              <a:spLocks noChangeArrowheads="1"/>
            </p:cNvSpPr>
            <p:nvPr/>
          </p:nvSpPr>
          <p:spPr bwMode="auto">
            <a:xfrm>
              <a:off x="7296729" y="93482"/>
              <a:ext cx="1656184" cy="764704"/>
            </a:xfrm>
            <a:prstGeom prst="rect">
              <a:avLst/>
            </a:prstGeom>
            <a:solidFill>
              <a:schemeClr val="bg1"/>
            </a:solidFill>
            <a:ln w="12700" algn="ctr">
              <a:solidFill>
                <a:schemeClr val="bg1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 algn="l">
                <a:spcBef>
                  <a:spcPct val="20000"/>
                </a:spcBef>
                <a:buClr>
                  <a:srgbClr val="770D29"/>
                </a:buClr>
                <a:buFont typeface="Wingdings" pitchFamily="2" charset="2"/>
                <a:buChar char="§"/>
                <a:defRPr sz="2600">
                  <a:solidFill>
                    <a:srgbClr val="00649D"/>
                  </a:solidFill>
                  <a:latin typeface="Arial" charset="0"/>
                </a:defRPr>
              </a:lvl1pPr>
              <a:lvl2pPr marL="742950" indent="-285750" algn="l">
                <a:spcBef>
                  <a:spcPct val="20000"/>
                </a:spcBef>
                <a:buClr>
                  <a:srgbClr val="770D29"/>
                </a:buClr>
                <a:buChar char="–"/>
                <a:defRPr sz="2600">
                  <a:solidFill>
                    <a:srgbClr val="00649D"/>
                  </a:solidFill>
                  <a:latin typeface="Arial" charset="0"/>
                </a:defRPr>
              </a:lvl2pPr>
              <a:lvl3pPr marL="1143000" indent="-228600" algn="l">
                <a:spcBef>
                  <a:spcPct val="20000"/>
                </a:spcBef>
                <a:buClr>
                  <a:srgbClr val="770D29"/>
                </a:buClr>
                <a:buChar char="•"/>
                <a:defRPr sz="2600">
                  <a:solidFill>
                    <a:srgbClr val="00649D"/>
                  </a:solidFill>
                  <a:latin typeface="Arial" charset="0"/>
                </a:defRPr>
              </a:lvl3pPr>
              <a:lvl4pPr marL="1600200" indent="-228600" algn="l">
                <a:spcBef>
                  <a:spcPct val="20000"/>
                </a:spcBef>
                <a:buClr>
                  <a:srgbClr val="770D29"/>
                </a:buClr>
                <a:buChar char="–"/>
                <a:defRPr sz="2600">
                  <a:solidFill>
                    <a:srgbClr val="00649D"/>
                  </a:solidFill>
                  <a:latin typeface="Arial" charset="0"/>
                </a:defRPr>
              </a:lvl4pPr>
              <a:lvl5pPr marL="2057400" indent="-228600" algn="l">
                <a:spcBef>
                  <a:spcPct val="20000"/>
                </a:spcBef>
                <a:buClr>
                  <a:srgbClr val="770D29"/>
                </a:buClr>
                <a:buChar char="»"/>
                <a:defRPr sz="2600">
                  <a:solidFill>
                    <a:srgbClr val="00649D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0D29"/>
                </a:buClr>
                <a:buChar char="»"/>
                <a:defRPr sz="2600">
                  <a:solidFill>
                    <a:srgbClr val="00649D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0D29"/>
                </a:buClr>
                <a:buChar char="»"/>
                <a:defRPr sz="2600">
                  <a:solidFill>
                    <a:srgbClr val="00649D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0D29"/>
                </a:buClr>
                <a:buChar char="»"/>
                <a:defRPr sz="2600">
                  <a:solidFill>
                    <a:srgbClr val="00649D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0D29"/>
                </a:buClr>
                <a:buChar char="»"/>
                <a:defRPr sz="2600">
                  <a:solidFill>
                    <a:srgbClr val="00649D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endParaRPr lang="en-GB" altLang="en-US" sz="2400">
                <a:solidFill>
                  <a:schemeClr val="tx1"/>
                </a:solidFill>
              </a:endParaRPr>
            </a:p>
          </p:txBody>
        </p:sp>
        <p:pic>
          <p:nvPicPr>
            <p:cNvPr id="15371" name="Picture 7" descr="la3net-logo-cmyk.jp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80312" y="188640"/>
              <a:ext cx="1504735" cy="529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9" name="Group 14"/>
          <p:cNvGrpSpPr>
            <a:grpSpLocks/>
          </p:cNvGrpSpPr>
          <p:nvPr/>
        </p:nvGrpSpPr>
        <p:grpSpPr bwMode="auto">
          <a:xfrm>
            <a:off x="911226" y="5064126"/>
            <a:ext cx="8264525" cy="461963"/>
            <a:chOff x="624" y="3254"/>
            <a:chExt cx="5206" cy="291"/>
          </a:xfrm>
        </p:grpSpPr>
        <p:sp>
          <p:nvSpPr>
            <p:cNvPr id="15368" name="AutoShape 12"/>
            <p:cNvSpPr>
              <a:spLocks noChangeArrowheads="1"/>
            </p:cNvSpPr>
            <p:nvPr/>
          </p:nvSpPr>
          <p:spPr bwMode="gray">
            <a:xfrm>
              <a:off x="624" y="3264"/>
              <a:ext cx="288" cy="240"/>
            </a:xfrm>
            <a:prstGeom prst="rightArrow">
              <a:avLst>
                <a:gd name="adj1" fmla="val 50000"/>
                <a:gd name="adj2" fmla="val 30000"/>
              </a:avLst>
            </a:prstGeom>
            <a:solidFill>
              <a:srgbClr val="00649D"/>
            </a:solidFill>
            <a:ln w="28575" algn="ctr">
              <a:solidFill>
                <a:srgbClr val="770D29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algn="l">
                <a:spcBef>
                  <a:spcPct val="20000"/>
                </a:spcBef>
                <a:buClr>
                  <a:srgbClr val="770D29"/>
                </a:buClr>
                <a:buFont typeface="Wingdings" pitchFamily="2" charset="2"/>
                <a:buChar char="§"/>
                <a:defRPr sz="2600">
                  <a:solidFill>
                    <a:srgbClr val="00649D"/>
                  </a:solidFill>
                  <a:latin typeface="Arial" charset="0"/>
                </a:defRPr>
              </a:lvl1pPr>
              <a:lvl2pPr marL="742950" indent="-285750" algn="l">
                <a:spcBef>
                  <a:spcPct val="20000"/>
                </a:spcBef>
                <a:buClr>
                  <a:srgbClr val="770D29"/>
                </a:buClr>
                <a:buChar char="–"/>
                <a:defRPr sz="2600">
                  <a:solidFill>
                    <a:srgbClr val="00649D"/>
                  </a:solidFill>
                  <a:latin typeface="Arial" charset="0"/>
                </a:defRPr>
              </a:lvl2pPr>
              <a:lvl3pPr marL="1143000" indent="-228600" algn="l">
                <a:spcBef>
                  <a:spcPct val="20000"/>
                </a:spcBef>
                <a:buClr>
                  <a:srgbClr val="770D29"/>
                </a:buClr>
                <a:buChar char="•"/>
                <a:defRPr sz="2600">
                  <a:solidFill>
                    <a:srgbClr val="00649D"/>
                  </a:solidFill>
                  <a:latin typeface="Arial" charset="0"/>
                </a:defRPr>
              </a:lvl3pPr>
              <a:lvl4pPr marL="1600200" indent="-228600" algn="l">
                <a:spcBef>
                  <a:spcPct val="20000"/>
                </a:spcBef>
                <a:buClr>
                  <a:srgbClr val="770D29"/>
                </a:buClr>
                <a:buChar char="–"/>
                <a:defRPr sz="2600">
                  <a:solidFill>
                    <a:srgbClr val="00649D"/>
                  </a:solidFill>
                  <a:latin typeface="Arial" charset="0"/>
                </a:defRPr>
              </a:lvl4pPr>
              <a:lvl5pPr marL="2057400" indent="-228600" algn="l">
                <a:spcBef>
                  <a:spcPct val="20000"/>
                </a:spcBef>
                <a:buClr>
                  <a:srgbClr val="770D29"/>
                </a:buClr>
                <a:buChar char="»"/>
                <a:defRPr sz="2600">
                  <a:solidFill>
                    <a:srgbClr val="00649D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0D29"/>
                </a:buClr>
                <a:buChar char="»"/>
                <a:defRPr sz="2600">
                  <a:solidFill>
                    <a:srgbClr val="00649D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0D29"/>
                </a:buClr>
                <a:buChar char="»"/>
                <a:defRPr sz="2600">
                  <a:solidFill>
                    <a:srgbClr val="00649D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0D29"/>
                </a:buClr>
                <a:buChar char="»"/>
                <a:defRPr sz="2600">
                  <a:solidFill>
                    <a:srgbClr val="00649D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0D29"/>
                </a:buClr>
                <a:buChar char="»"/>
                <a:defRPr sz="2600">
                  <a:solidFill>
                    <a:srgbClr val="00649D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endParaRPr lang="en-US" altLang="en-US" sz="2400"/>
            </a:p>
          </p:txBody>
        </p:sp>
        <p:sp>
          <p:nvSpPr>
            <p:cNvPr id="15369" name="Text Box 13"/>
            <p:cNvSpPr txBox="1">
              <a:spLocks noChangeArrowheads="1"/>
            </p:cNvSpPr>
            <p:nvPr/>
          </p:nvSpPr>
          <p:spPr bwMode="gray">
            <a:xfrm>
              <a:off x="930" y="3254"/>
              <a:ext cx="4900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algn="l">
                <a:spcBef>
                  <a:spcPct val="20000"/>
                </a:spcBef>
                <a:buClr>
                  <a:srgbClr val="770D29"/>
                </a:buClr>
                <a:buFont typeface="Wingdings" pitchFamily="2" charset="2"/>
                <a:buChar char="§"/>
                <a:defRPr sz="2600">
                  <a:solidFill>
                    <a:srgbClr val="00649D"/>
                  </a:solidFill>
                  <a:latin typeface="Arial" charset="0"/>
                </a:defRPr>
              </a:lvl1pPr>
              <a:lvl2pPr marL="742950" indent="-285750" algn="l">
                <a:spcBef>
                  <a:spcPct val="20000"/>
                </a:spcBef>
                <a:buClr>
                  <a:srgbClr val="770D29"/>
                </a:buClr>
                <a:buChar char="–"/>
                <a:defRPr sz="2600">
                  <a:solidFill>
                    <a:srgbClr val="00649D"/>
                  </a:solidFill>
                  <a:latin typeface="Arial" charset="0"/>
                </a:defRPr>
              </a:lvl2pPr>
              <a:lvl3pPr marL="1143000" indent="-228600" algn="l">
                <a:spcBef>
                  <a:spcPct val="20000"/>
                </a:spcBef>
                <a:buClr>
                  <a:srgbClr val="770D29"/>
                </a:buClr>
                <a:buChar char="•"/>
                <a:defRPr sz="2600">
                  <a:solidFill>
                    <a:srgbClr val="00649D"/>
                  </a:solidFill>
                  <a:latin typeface="Arial" charset="0"/>
                </a:defRPr>
              </a:lvl3pPr>
              <a:lvl4pPr marL="1600200" indent="-228600" algn="l">
                <a:spcBef>
                  <a:spcPct val="20000"/>
                </a:spcBef>
                <a:buClr>
                  <a:srgbClr val="770D29"/>
                </a:buClr>
                <a:buChar char="–"/>
                <a:defRPr sz="2600">
                  <a:solidFill>
                    <a:srgbClr val="00649D"/>
                  </a:solidFill>
                  <a:latin typeface="Arial" charset="0"/>
                </a:defRPr>
              </a:lvl4pPr>
              <a:lvl5pPr marL="2057400" indent="-228600" algn="l">
                <a:spcBef>
                  <a:spcPct val="20000"/>
                </a:spcBef>
                <a:buClr>
                  <a:srgbClr val="770D29"/>
                </a:buClr>
                <a:buChar char="»"/>
                <a:defRPr sz="2600">
                  <a:solidFill>
                    <a:srgbClr val="00649D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0D29"/>
                </a:buClr>
                <a:buChar char="»"/>
                <a:defRPr sz="2600">
                  <a:solidFill>
                    <a:srgbClr val="00649D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0D29"/>
                </a:buClr>
                <a:buChar char="»"/>
                <a:defRPr sz="2600">
                  <a:solidFill>
                    <a:srgbClr val="00649D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0D29"/>
                </a:buClr>
                <a:buChar char="»"/>
                <a:defRPr sz="2600">
                  <a:solidFill>
                    <a:srgbClr val="00649D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0D29"/>
                </a:buClr>
                <a:buChar char="»"/>
                <a:defRPr sz="2600">
                  <a:solidFill>
                    <a:srgbClr val="00649D"/>
                  </a:solidFill>
                  <a:latin typeface="Arial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de-DE" altLang="en-US" sz="2400"/>
                <a:t>Largest Marie Curie networks in accelerator community.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73974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‚Success stories‘</a:t>
            </a:r>
            <a:r>
              <a:rPr lang="de-DE" altLang="en-US" smtClean="0">
                <a:solidFill>
                  <a:srgbClr val="00649D"/>
                </a:solidFill>
              </a:rPr>
              <a:t> (EC)</a:t>
            </a:r>
            <a:endParaRPr lang="en-US" altLang="en-US" smtClean="0">
              <a:solidFill>
                <a:srgbClr val="00649D"/>
              </a:solidFill>
            </a:endParaRP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790575" y="1276351"/>
            <a:ext cx="8229600" cy="4754563"/>
          </a:xfrm>
        </p:spPr>
        <p:txBody>
          <a:bodyPr/>
          <a:lstStyle/>
          <a:p>
            <a:pPr>
              <a:spcAft>
                <a:spcPts val="1000"/>
              </a:spcAft>
            </a:pPr>
            <a:r>
              <a:rPr lang="de-DE" altLang="en-US" smtClean="0"/>
              <a:t>Fellow R&amp;D</a:t>
            </a:r>
          </a:p>
          <a:p>
            <a:pPr>
              <a:spcAft>
                <a:spcPts val="1000"/>
              </a:spcAft>
            </a:pPr>
            <a:endParaRPr lang="de-DE" altLang="en-US" sz="1000"/>
          </a:p>
          <a:p>
            <a:pPr>
              <a:spcAft>
                <a:spcPts val="1000"/>
              </a:spcAft>
            </a:pPr>
            <a:r>
              <a:rPr lang="de-DE" altLang="en-US" smtClean="0"/>
              <a:t>Researcher skills training</a:t>
            </a:r>
          </a:p>
          <a:p>
            <a:pPr>
              <a:spcAft>
                <a:spcPts val="1000"/>
              </a:spcAft>
            </a:pPr>
            <a:endParaRPr lang="de-DE" altLang="en-US" sz="1000"/>
          </a:p>
          <a:p>
            <a:pPr>
              <a:spcAft>
                <a:spcPts val="1000"/>
              </a:spcAft>
            </a:pPr>
            <a:r>
              <a:rPr lang="de-DE" altLang="en-US" smtClean="0"/>
              <a:t>Dissemination and Outreach</a:t>
            </a:r>
          </a:p>
          <a:p>
            <a:pPr>
              <a:spcAft>
                <a:spcPts val="1000"/>
              </a:spcAft>
            </a:pPr>
            <a:endParaRPr lang="de-DE" altLang="en-US" sz="1000"/>
          </a:p>
          <a:p>
            <a:pPr>
              <a:spcAft>
                <a:spcPts val="1000"/>
              </a:spcAft>
            </a:pPr>
            <a:r>
              <a:rPr lang="de-DE" altLang="en-US" smtClean="0"/>
              <a:t>Project Coordination &amp; Management</a:t>
            </a:r>
            <a:endParaRPr lang="en-US" altLang="en-US" smtClean="0"/>
          </a:p>
        </p:txBody>
      </p:sp>
      <p:pic>
        <p:nvPicPr>
          <p:cNvPr id="7" name="Picture 2" descr="https://fbcdn-sphotos-c-a.akamaihd.net/hphotos-ak-prn1/1424459_10202420794670968_1864648956_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9784" y="1371600"/>
            <a:ext cx="3254061" cy="2440546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" name="Group 14"/>
          <p:cNvGrpSpPr>
            <a:grpSpLocks/>
          </p:cNvGrpSpPr>
          <p:nvPr/>
        </p:nvGrpSpPr>
        <p:grpSpPr bwMode="auto">
          <a:xfrm>
            <a:off x="1176339" y="5035551"/>
            <a:ext cx="8053387" cy="461963"/>
            <a:chOff x="616" y="3254"/>
            <a:chExt cx="5073" cy="291"/>
          </a:xfrm>
        </p:grpSpPr>
        <p:sp>
          <p:nvSpPr>
            <p:cNvPr id="16390" name="AutoShape 12"/>
            <p:cNvSpPr>
              <a:spLocks noChangeArrowheads="1"/>
            </p:cNvSpPr>
            <p:nvPr/>
          </p:nvSpPr>
          <p:spPr bwMode="gray">
            <a:xfrm>
              <a:off x="616" y="3264"/>
              <a:ext cx="288" cy="240"/>
            </a:xfrm>
            <a:prstGeom prst="rightArrow">
              <a:avLst>
                <a:gd name="adj1" fmla="val 50000"/>
                <a:gd name="adj2" fmla="val 30000"/>
              </a:avLst>
            </a:prstGeom>
            <a:solidFill>
              <a:srgbClr val="00649D"/>
            </a:solidFill>
            <a:ln w="28575" algn="ctr">
              <a:solidFill>
                <a:srgbClr val="770D29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algn="l">
                <a:spcBef>
                  <a:spcPct val="20000"/>
                </a:spcBef>
                <a:buClr>
                  <a:srgbClr val="770D29"/>
                </a:buClr>
                <a:buFont typeface="Wingdings" pitchFamily="2" charset="2"/>
                <a:buChar char="§"/>
                <a:defRPr sz="2600">
                  <a:solidFill>
                    <a:srgbClr val="00649D"/>
                  </a:solidFill>
                  <a:latin typeface="Arial" charset="0"/>
                </a:defRPr>
              </a:lvl1pPr>
              <a:lvl2pPr marL="742950" indent="-285750" algn="l">
                <a:spcBef>
                  <a:spcPct val="20000"/>
                </a:spcBef>
                <a:buClr>
                  <a:srgbClr val="770D29"/>
                </a:buClr>
                <a:buChar char="–"/>
                <a:defRPr sz="2600">
                  <a:solidFill>
                    <a:srgbClr val="00649D"/>
                  </a:solidFill>
                  <a:latin typeface="Arial" charset="0"/>
                </a:defRPr>
              </a:lvl2pPr>
              <a:lvl3pPr marL="1143000" indent="-228600" algn="l">
                <a:spcBef>
                  <a:spcPct val="20000"/>
                </a:spcBef>
                <a:buClr>
                  <a:srgbClr val="770D29"/>
                </a:buClr>
                <a:buChar char="•"/>
                <a:defRPr sz="2600">
                  <a:solidFill>
                    <a:srgbClr val="00649D"/>
                  </a:solidFill>
                  <a:latin typeface="Arial" charset="0"/>
                </a:defRPr>
              </a:lvl3pPr>
              <a:lvl4pPr marL="1600200" indent="-228600" algn="l">
                <a:spcBef>
                  <a:spcPct val="20000"/>
                </a:spcBef>
                <a:buClr>
                  <a:srgbClr val="770D29"/>
                </a:buClr>
                <a:buChar char="–"/>
                <a:defRPr sz="2600">
                  <a:solidFill>
                    <a:srgbClr val="00649D"/>
                  </a:solidFill>
                  <a:latin typeface="Arial" charset="0"/>
                </a:defRPr>
              </a:lvl4pPr>
              <a:lvl5pPr marL="2057400" indent="-228600" algn="l">
                <a:spcBef>
                  <a:spcPct val="20000"/>
                </a:spcBef>
                <a:buClr>
                  <a:srgbClr val="770D29"/>
                </a:buClr>
                <a:buChar char="»"/>
                <a:defRPr sz="2600">
                  <a:solidFill>
                    <a:srgbClr val="00649D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0D29"/>
                </a:buClr>
                <a:buChar char="»"/>
                <a:defRPr sz="2600">
                  <a:solidFill>
                    <a:srgbClr val="00649D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0D29"/>
                </a:buClr>
                <a:buChar char="»"/>
                <a:defRPr sz="2600">
                  <a:solidFill>
                    <a:srgbClr val="00649D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0D29"/>
                </a:buClr>
                <a:buChar char="»"/>
                <a:defRPr sz="2600">
                  <a:solidFill>
                    <a:srgbClr val="00649D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0D29"/>
                </a:buClr>
                <a:buChar char="»"/>
                <a:defRPr sz="2600">
                  <a:solidFill>
                    <a:srgbClr val="00649D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endParaRPr lang="en-US" altLang="en-US" sz="2400"/>
            </a:p>
          </p:txBody>
        </p:sp>
        <p:sp>
          <p:nvSpPr>
            <p:cNvPr id="16391" name="Text Box 13"/>
            <p:cNvSpPr txBox="1">
              <a:spLocks noChangeArrowheads="1"/>
            </p:cNvSpPr>
            <p:nvPr/>
          </p:nvSpPr>
          <p:spPr bwMode="gray">
            <a:xfrm>
              <a:off x="930" y="3254"/>
              <a:ext cx="4759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>
                <a:spcBef>
                  <a:spcPct val="20000"/>
                </a:spcBef>
                <a:buClr>
                  <a:srgbClr val="770D29"/>
                </a:buClr>
                <a:buFont typeface="Wingdings" pitchFamily="2" charset="2"/>
                <a:buChar char="§"/>
                <a:defRPr sz="2600">
                  <a:solidFill>
                    <a:srgbClr val="00649D"/>
                  </a:solidFill>
                  <a:latin typeface="Arial" charset="0"/>
                </a:defRPr>
              </a:lvl1pPr>
              <a:lvl2pPr marL="742950" indent="-285750" algn="l">
                <a:spcBef>
                  <a:spcPct val="20000"/>
                </a:spcBef>
                <a:buClr>
                  <a:srgbClr val="770D29"/>
                </a:buClr>
                <a:buChar char="–"/>
                <a:defRPr sz="2600">
                  <a:solidFill>
                    <a:srgbClr val="00649D"/>
                  </a:solidFill>
                  <a:latin typeface="Arial" charset="0"/>
                </a:defRPr>
              </a:lvl2pPr>
              <a:lvl3pPr marL="1143000" indent="-228600" algn="l">
                <a:spcBef>
                  <a:spcPct val="20000"/>
                </a:spcBef>
                <a:buClr>
                  <a:srgbClr val="770D29"/>
                </a:buClr>
                <a:buChar char="•"/>
                <a:defRPr sz="2600">
                  <a:solidFill>
                    <a:srgbClr val="00649D"/>
                  </a:solidFill>
                  <a:latin typeface="Arial" charset="0"/>
                </a:defRPr>
              </a:lvl3pPr>
              <a:lvl4pPr marL="1600200" indent="-228600" algn="l">
                <a:spcBef>
                  <a:spcPct val="20000"/>
                </a:spcBef>
                <a:buClr>
                  <a:srgbClr val="770D29"/>
                </a:buClr>
                <a:buChar char="–"/>
                <a:defRPr sz="2600">
                  <a:solidFill>
                    <a:srgbClr val="00649D"/>
                  </a:solidFill>
                  <a:latin typeface="Arial" charset="0"/>
                </a:defRPr>
              </a:lvl4pPr>
              <a:lvl5pPr marL="2057400" indent="-228600" algn="l">
                <a:spcBef>
                  <a:spcPct val="20000"/>
                </a:spcBef>
                <a:buClr>
                  <a:srgbClr val="770D29"/>
                </a:buClr>
                <a:buChar char="»"/>
                <a:defRPr sz="2600">
                  <a:solidFill>
                    <a:srgbClr val="00649D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0D29"/>
                </a:buClr>
                <a:buChar char="»"/>
                <a:defRPr sz="2600">
                  <a:solidFill>
                    <a:srgbClr val="00649D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0D29"/>
                </a:buClr>
                <a:buChar char="»"/>
                <a:defRPr sz="2600">
                  <a:solidFill>
                    <a:srgbClr val="00649D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0D29"/>
                </a:buClr>
                <a:buChar char="»"/>
                <a:defRPr sz="2600">
                  <a:solidFill>
                    <a:srgbClr val="00649D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0D29"/>
                </a:buClr>
                <a:buChar char="»"/>
                <a:defRPr sz="2600">
                  <a:solidFill>
                    <a:srgbClr val="00649D"/>
                  </a:solidFill>
                  <a:latin typeface="Arial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de-DE" altLang="en-US" sz="2400"/>
                <a:t>Also recognized as ‚best practice‘ by HEA, UKRO, etc.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53198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252676" y="193122"/>
            <a:ext cx="9422360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5536" tIns="42768" rIns="85536" bIns="42768"/>
          <a:lstStyle>
            <a:lvl1pPr eaLnBrk="0"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1pPr>
            <a:lvl2pPr marL="742950" indent="-285750" eaLnBrk="0"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2pPr>
            <a:lvl3pPr marL="1143000" indent="-228600" eaLnBrk="0"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3pPr>
            <a:lvl4pPr marL="1600200" indent="-228600" eaLnBrk="0"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4pPr>
            <a:lvl5pPr marL="2057400" indent="-228600" eaLnBrk="0"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5pPr>
            <a:lvl6pPr marL="25146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6pPr>
            <a:lvl7pPr marL="29718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7pPr>
            <a:lvl8pPr marL="34290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8pPr>
            <a:lvl9pPr marL="38862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9pPr>
          </a:lstStyle>
          <a:p>
            <a:pPr algn="ctr" eaLnBrk="1">
              <a:lnSpc>
                <a:spcPct val="124000"/>
              </a:lnSpc>
              <a:buClrTx/>
              <a:buSzPct val="45000"/>
            </a:pPr>
            <a:r>
              <a:rPr lang="en-GB" sz="4800" b="1" dirty="0" smtClean="0">
                <a:solidFill>
                  <a:srgbClr val="0000FF"/>
                </a:solidFill>
                <a:latin typeface="Calibri" pitchFamily="34" charset="0"/>
              </a:rPr>
              <a:t>Thanks to </a:t>
            </a:r>
            <a:r>
              <a:rPr lang="en-GB" sz="4800" b="1" dirty="0">
                <a:solidFill>
                  <a:srgbClr val="0070C0"/>
                </a:solidFill>
                <a:latin typeface="Calibri" pitchFamily="34" charset="0"/>
              </a:rPr>
              <a:t> </a:t>
            </a:r>
          </a:p>
        </p:txBody>
      </p:sp>
      <p:sp>
        <p:nvSpPr>
          <p:cNvPr id="5" name="Rectangle 4"/>
          <p:cNvSpPr/>
          <p:nvPr/>
        </p:nvSpPr>
        <p:spPr bwMode="auto">
          <a:xfrm>
            <a:off x="8312729" y="15054"/>
            <a:ext cx="1593273" cy="75457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6" name="TextBox 3"/>
          <p:cNvSpPr txBox="1">
            <a:spLocks noChangeArrowheads="1"/>
          </p:cNvSpPr>
          <p:nvPr/>
        </p:nvSpPr>
        <p:spPr bwMode="auto">
          <a:xfrm>
            <a:off x="102404" y="4976295"/>
            <a:ext cx="9572632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chemeClr val="tx1"/>
                </a:solidFill>
              </a:rPr>
              <a:t>F. Demolis, M. Gauthier, B. Holland, H. Hoffmann, M. </a:t>
            </a:r>
            <a:r>
              <a:rPr lang="en-US" sz="2000" dirty="0" err="1" smtClean="0">
                <a:solidFill>
                  <a:schemeClr val="tx1"/>
                </a:solidFill>
              </a:rPr>
              <a:t>Romand</a:t>
            </a:r>
            <a:r>
              <a:rPr lang="en-US" sz="2000" dirty="0" smtClean="0">
                <a:solidFill>
                  <a:schemeClr val="tx1"/>
                </a:solidFill>
              </a:rPr>
              <a:t> for ESI support</a:t>
            </a:r>
          </a:p>
          <a:p>
            <a:endParaRPr lang="en-US" sz="2000" dirty="0" smtClean="0">
              <a:solidFill>
                <a:schemeClr val="tx1"/>
              </a:solidFill>
            </a:endParaRPr>
          </a:p>
          <a:p>
            <a:r>
              <a:rPr lang="en-US" sz="2000" dirty="0" smtClean="0">
                <a:solidFill>
                  <a:schemeClr val="tx1"/>
                </a:solidFill>
              </a:rPr>
              <a:t>M. </a:t>
            </a:r>
            <a:r>
              <a:rPr lang="en-US" sz="2000" dirty="0" err="1" smtClean="0">
                <a:solidFill>
                  <a:schemeClr val="tx1"/>
                </a:solidFill>
              </a:rPr>
              <a:t>Bozzo</a:t>
            </a:r>
            <a:r>
              <a:rPr lang="en-US" sz="2000" dirty="0" smtClean="0">
                <a:solidFill>
                  <a:schemeClr val="tx1"/>
                </a:solidFill>
              </a:rPr>
              <a:t> and E. M</a:t>
            </a:r>
            <a:r>
              <a:rPr lang="fr-FR" sz="2000" dirty="0">
                <a:solidFill>
                  <a:schemeClr val="tx1"/>
                </a:solidFill>
              </a:rPr>
              <a:t>é</a:t>
            </a:r>
            <a:r>
              <a:rPr lang="en-US" sz="2000" dirty="0" err="1" smtClean="0">
                <a:solidFill>
                  <a:schemeClr val="tx1"/>
                </a:solidFill>
              </a:rPr>
              <a:t>tral</a:t>
            </a:r>
            <a:r>
              <a:rPr lang="en-US" sz="2000" dirty="0" smtClean="0">
                <a:solidFill>
                  <a:schemeClr val="tx1"/>
                </a:solidFill>
              </a:rPr>
              <a:t> for JUAS Selection Committee</a:t>
            </a:r>
          </a:p>
          <a:p>
            <a:endParaRPr lang="en-US" sz="2000" dirty="0" smtClean="0">
              <a:solidFill>
                <a:schemeClr val="tx1"/>
              </a:solidFill>
            </a:endParaRPr>
          </a:p>
          <a:p>
            <a:r>
              <a:rPr lang="en-US" sz="2000" dirty="0" smtClean="0">
                <a:solidFill>
                  <a:schemeClr val="tx1"/>
                </a:solidFill>
              </a:rPr>
              <a:t>C. </a:t>
            </a:r>
            <a:r>
              <a:rPr lang="en-US" sz="2000" dirty="0" err="1" smtClean="0">
                <a:solidFill>
                  <a:schemeClr val="tx1"/>
                </a:solidFill>
              </a:rPr>
              <a:t>Welsch</a:t>
            </a:r>
            <a:r>
              <a:rPr lang="en-US" sz="2000" dirty="0" smtClean="0">
                <a:solidFill>
                  <a:schemeClr val="tx1"/>
                </a:solidFill>
              </a:rPr>
              <a:t> for the organization of this meeting</a:t>
            </a:r>
            <a:endParaRPr lang="en-US" sz="2000" dirty="0">
              <a:solidFill>
                <a:schemeClr val="tx1"/>
              </a:solidFill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7351" y="1027754"/>
            <a:ext cx="2766723" cy="2201636"/>
          </a:xfrm>
          <a:prstGeom prst="rect">
            <a:avLst/>
          </a:prstGeom>
        </p:spPr>
      </p:pic>
      <p:grpSp>
        <p:nvGrpSpPr>
          <p:cNvPr id="8" name="Groupe 7"/>
          <p:cNvGrpSpPr/>
          <p:nvPr/>
        </p:nvGrpSpPr>
        <p:grpSpPr>
          <a:xfrm>
            <a:off x="1155143" y="1535374"/>
            <a:ext cx="4374800" cy="1002665"/>
            <a:chOff x="1049260" y="1891256"/>
            <a:chExt cx="4374800" cy="1002665"/>
          </a:xfrm>
        </p:grpSpPr>
        <p:pic>
          <p:nvPicPr>
            <p:cNvPr id="14" name="Picture 11" descr="\\cern.ch\dfs\Users\r\rinolfi\Desktop\Logo univ partenaires JUAS\liverpool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09465" y="2002913"/>
              <a:ext cx="3454391" cy="68465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" name="Rectangle 16"/>
            <p:cNvSpPr/>
            <p:nvPr/>
          </p:nvSpPr>
          <p:spPr>
            <a:xfrm>
              <a:off x="1049260" y="1891256"/>
              <a:ext cx="4374800" cy="1002665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pic>
        <p:nvPicPr>
          <p:cNvPr id="20" name="Picture 2" descr="C:\Documents and Settings\ESI\Mes documents\JUAS\Communication\Logo Partenaires\oPAClogo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9546" y="3229390"/>
            <a:ext cx="3730193" cy="1285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47225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dirty="0" smtClean="0"/>
              <a:t>Many International Events</a:t>
            </a:r>
            <a:endParaRPr lang="de-DE" altLang="en-US" dirty="0" smtClean="0"/>
          </a:p>
        </p:txBody>
      </p:sp>
      <p:sp>
        <p:nvSpPr>
          <p:cNvPr id="17411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altLang="en-US" smtClean="0"/>
          </a:p>
        </p:txBody>
      </p:sp>
      <p:sp>
        <p:nvSpPr>
          <p:cNvPr id="17412" name="Text Box 9"/>
          <p:cNvSpPr txBox="1">
            <a:spLocks noChangeArrowheads="1"/>
          </p:cNvSpPr>
          <p:nvPr/>
        </p:nvSpPr>
        <p:spPr bwMode="auto">
          <a:xfrm>
            <a:off x="4362451" y="1341439"/>
            <a:ext cx="5141913" cy="1189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algn="l">
              <a:spcBef>
                <a:spcPct val="20000"/>
              </a:spcBef>
              <a:buClr>
                <a:srgbClr val="770D29"/>
              </a:buClr>
              <a:buFont typeface="Wingdings" pitchFamily="2" charset="2"/>
              <a:buChar char="§"/>
              <a:defRPr sz="2600">
                <a:solidFill>
                  <a:srgbClr val="00649D"/>
                </a:solidFill>
                <a:latin typeface="Arial" charset="0"/>
              </a:defRPr>
            </a:lvl1pPr>
            <a:lvl2pPr marL="742950" indent="-285750" algn="l">
              <a:spcBef>
                <a:spcPct val="20000"/>
              </a:spcBef>
              <a:buClr>
                <a:srgbClr val="770D29"/>
              </a:buClr>
              <a:buChar char="–"/>
              <a:defRPr sz="2600">
                <a:solidFill>
                  <a:srgbClr val="00649D"/>
                </a:solidFill>
                <a:latin typeface="Arial" charset="0"/>
              </a:defRPr>
            </a:lvl2pPr>
            <a:lvl3pPr marL="1143000" indent="-228600" algn="l">
              <a:spcBef>
                <a:spcPct val="20000"/>
              </a:spcBef>
              <a:buClr>
                <a:srgbClr val="770D29"/>
              </a:buClr>
              <a:buChar char="•"/>
              <a:defRPr sz="2600">
                <a:solidFill>
                  <a:srgbClr val="00649D"/>
                </a:solidFill>
                <a:latin typeface="Arial" charset="0"/>
              </a:defRPr>
            </a:lvl3pPr>
            <a:lvl4pPr marL="1600200" indent="-228600" algn="l">
              <a:spcBef>
                <a:spcPct val="20000"/>
              </a:spcBef>
              <a:buClr>
                <a:srgbClr val="770D29"/>
              </a:buClr>
              <a:buChar char="–"/>
              <a:defRPr sz="2600">
                <a:solidFill>
                  <a:srgbClr val="00649D"/>
                </a:solidFill>
                <a:latin typeface="Arial" charset="0"/>
              </a:defRPr>
            </a:lvl4pPr>
            <a:lvl5pPr marL="2057400" indent="-228600" algn="l">
              <a:spcBef>
                <a:spcPct val="20000"/>
              </a:spcBef>
              <a:buClr>
                <a:srgbClr val="770D29"/>
              </a:buClr>
              <a:buChar char="»"/>
              <a:defRPr sz="2600">
                <a:solidFill>
                  <a:srgbClr val="00649D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70D29"/>
              </a:buClr>
              <a:buChar char="»"/>
              <a:defRPr sz="2600">
                <a:solidFill>
                  <a:srgbClr val="00649D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70D29"/>
              </a:buClr>
              <a:buChar char="»"/>
              <a:defRPr sz="2600">
                <a:solidFill>
                  <a:srgbClr val="00649D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70D29"/>
              </a:buClr>
              <a:buChar char="»"/>
              <a:defRPr sz="2600">
                <a:solidFill>
                  <a:srgbClr val="00649D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70D29"/>
              </a:buClr>
              <a:buChar char="»"/>
              <a:defRPr sz="2600">
                <a:solidFill>
                  <a:srgbClr val="00649D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GB" altLang="en-US" sz="1800"/>
              <a:t>International </a:t>
            </a:r>
            <a:r>
              <a:rPr lang="en-GB" altLang="en-US" sz="1800" b="1"/>
              <a:t>Schools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en-GB" altLang="en-US" sz="1800" i="1"/>
              <a:t>Salamanca, London, Stockholm, etc. 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en-GB" altLang="en-US" sz="1800" i="1">
                <a:solidFill>
                  <a:schemeClr val="tx1"/>
                </a:solidFill>
              </a:rPr>
              <a:t>Indico: 297045, etc.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en-GB" altLang="en-US" sz="1800"/>
              <a:t>~100 participants and lecturers</a:t>
            </a:r>
            <a:endParaRPr lang="de-DE" altLang="en-US" sz="1800"/>
          </a:p>
        </p:txBody>
      </p:sp>
      <p:sp>
        <p:nvSpPr>
          <p:cNvPr id="17413" name="Text Box 10"/>
          <p:cNvSpPr txBox="1">
            <a:spLocks noChangeArrowheads="1"/>
          </p:cNvSpPr>
          <p:nvPr/>
        </p:nvSpPr>
        <p:spPr bwMode="auto">
          <a:xfrm>
            <a:off x="4365626" y="2684464"/>
            <a:ext cx="5484813" cy="1189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algn="l">
              <a:spcBef>
                <a:spcPct val="20000"/>
              </a:spcBef>
              <a:buClr>
                <a:srgbClr val="770D29"/>
              </a:buClr>
              <a:buFont typeface="Wingdings" pitchFamily="2" charset="2"/>
              <a:buChar char="§"/>
              <a:defRPr sz="2600">
                <a:solidFill>
                  <a:srgbClr val="00649D"/>
                </a:solidFill>
                <a:latin typeface="Arial" charset="0"/>
              </a:defRPr>
            </a:lvl1pPr>
            <a:lvl2pPr marL="742950" indent="-285750" algn="l">
              <a:spcBef>
                <a:spcPct val="20000"/>
              </a:spcBef>
              <a:buClr>
                <a:srgbClr val="770D29"/>
              </a:buClr>
              <a:buChar char="–"/>
              <a:defRPr sz="2600">
                <a:solidFill>
                  <a:srgbClr val="00649D"/>
                </a:solidFill>
                <a:latin typeface="Arial" charset="0"/>
              </a:defRPr>
            </a:lvl2pPr>
            <a:lvl3pPr marL="1143000" indent="-228600" algn="l">
              <a:spcBef>
                <a:spcPct val="20000"/>
              </a:spcBef>
              <a:buClr>
                <a:srgbClr val="770D29"/>
              </a:buClr>
              <a:buChar char="•"/>
              <a:defRPr sz="2600">
                <a:solidFill>
                  <a:srgbClr val="00649D"/>
                </a:solidFill>
                <a:latin typeface="Arial" charset="0"/>
              </a:defRPr>
            </a:lvl3pPr>
            <a:lvl4pPr marL="1600200" indent="-228600" algn="l">
              <a:spcBef>
                <a:spcPct val="20000"/>
              </a:spcBef>
              <a:buClr>
                <a:srgbClr val="770D29"/>
              </a:buClr>
              <a:buChar char="–"/>
              <a:defRPr sz="2600">
                <a:solidFill>
                  <a:srgbClr val="00649D"/>
                </a:solidFill>
                <a:latin typeface="Arial" charset="0"/>
              </a:defRPr>
            </a:lvl4pPr>
            <a:lvl5pPr marL="2057400" indent="-228600" algn="l">
              <a:spcBef>
                <a:spcPct val="20000"/>
              </a:spcBef>
              <a:buClr>
                <a:srgbClr val="770D29"/>
              </a:buClr>
              <a:buChar char="»"/>
              <a:defRPr sz="2600">
                <a:solidFill>
                  <a:srgbClr val="00649D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70D29"/>
              </a:buClr>
              <a:buChar char="»"/>
              <a:defRPr sz="2600">
                <a:solidFill>
                  <a:srgbClr val="00649D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70D29"/>
              </a:buClr>
              <a:buChar char="»"/>
              <a:defRPr sz="2600">
                <a:solidFill>
                  <a:srgbClr val="00649D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70D29"/>
              </a:buClr>
              <a:buChar char="»"/>
              <a:defRPr sz="2600">
                <a:solidFill>
                  <a:srgbClr val="00649D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70D29"/>
              </a:buClr>
              <a:buChar char="»"/>
              <a:defRPr sz="2600">
                <a:solidFill>
                  <a:srgbClr val="00649D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GB" altLang="en-US" sz="1800"/>
              <a:t>Topical </a:t>
            </a:r>
            <a:r>
              <a:rPr lang="en-GB" altLang="en-US" sz="1800" b="1"/>
              <a:t>Workshops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en-GB" altLang="en-US" sz="1800" i="1"/>
              <a:t>CI, France, Slovenia, Seville, Hamburg, etc.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en-GB" altLang="en-US" sz="1800" i="1">
                <a:solidFill>
                  <a:schemeClr val="tx1"/>
                </a:solidFill>
              </a:rPr>
              <a:t>Indico: 243336, 293158, etc.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en-GB" altLang="en-US" sz="1800"/>
              <a:t>70-120 participants</a:t>
            </a:r>
            <a:endParaRPr lang="de-DE" altLang="en-US" sz="1800"/>
          </a:p>
        </p:txBody>
      </p:sp>
      <p:sp>
        <p:nvSpPr>
          <p:cNvPr id="17414" name="Text Box 11"/>
          <p:cNvSpPr txBox="1">
            <a:spLocks noChangeArrowheads="1"/>
          </p:cNvSpPr>
          <p:nvPr/>
        </p:nvSpPr>
        <p:spPr bwMode="auto">
          <a:xfrm>
            <a:off x="4365626" y="4343401"/>
            <a:ext cx="57245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algn="l">
              <a:spcBef>
                <a:spcPct val="20000"/>
              </a:spcBef>
              <a:buClr>
                <a:srgbClr val="770D29"/>
              </a:buClr>
              <a:buFont typeface="Wingdings" pitchFamily="2" charset="2"/>
              <a:buChar char="§"/>
              <a:defRPr sz="2600">
                <a:solidFill>
                  <a:srgbClr val="00649D"/>
                </a:solidFill>
                <a:latin typeface="Arial" charset="0"/>
              </a:defRPr>
            </a:lvl1pPr>
            <a:lvl2pPr marL="742950" indent="-285750" algn="l">
              <a:spcBef>
                <a:spcPct val="20000"/>
              </a:spcBef>
              <a:buClr>
                <a:srgbClr val="770D29"/>
              </a:buClr>
              <a:buChar char="–"/>
              <a:defRPr sz="2600">
                <a:solidFill>
                  <a:srgbClr val="00649D"/>
                </a:solidFill>
                <a:latin typeface="Arial" charset="0"/>
              </a:defRPr>
            </a:lvl2pPr>
            <a:lvl3pPr marL="1143000" indent="-228600" algn="l">
              <a:spcBef>
                <a:spcPct val="20000"/>
              </a:spcBef>
              <a:buClr>
                <a:srgbClr val="770D29"/>
              </a:buClr>
              <a:buChar char="•"/>
              <a:defRPr sz="2600">
                <a:solidFill>
                  <a:srgbClr val="00649D"/>
                </a:solidFill>
                <a:latin typeface="Arial" charset="0"/>
              </a:defRPr>
            </a:lvl3pPr>
            <a:lvl4pPr marL="1600200" indent="-228600" algn="l">
              <a:spcBef>
                <a:spcPct val="20000"/>
              </a:spcBef>
              <a:buClr>
                <a:srgbClr val="770D29"/>
              </a:buClr>
              <a:buChar char="–"/>
              <a:defRPr sz="2600">
                <a:solidFill>
                  <a:srgbClr val="00649D"/>
                </a:solidFill>
                <a:latin typeface="Arial" charset="0"/>
              </a:defRPr>
            </a:lvl4pPr>
            <a:lvl5pPr marL="2057400" indent="-228600" algn="l">
              <a:spcBef>
                <a:spcPct val="20000"/>
              </a:spcBef>
              <a:buClr>
                <a:srgbClr val="770D29"/>
              </a:buClr>
              <a:buChar char="»"/>
              <a:defRPr sz="2600">
                <a:solidFill>
                  <a:srgbClr val="00649D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70D29"/>
              </a:buClr>
              <a:buChar char="»"/>
              <a:defRPr sz="2600">
                <a:solidFill>
                  <a:srgbClr val="00649D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70D29"/>
              </a:buClr>
              <a:buChar char="»"/>
              <a:defRPr sz="2600">
                <a:solidFill>
                  <a:srgbClr val="00649D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70D29"/>
              </a:buClr>
              <a:buChar char="»"/>
              <a:defRPr sz="2600">
                <a:solidFill>
                  <a:srgbClr val="00649D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70D29"/>
              </a:buClr>
              <a:buChar char="»"/>
              <a:defRPr sz="2600">
                <a:solidFill>
                  <a:srgbClr val="00649D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GB" altLang="en-US" sz="1800" b="1"/>
              <a:t>Conference </a:t>
            </a:r>
            <a:r>
              <a:rPr lang="en-GB" altLang="en-US" sz="1800"/>
              <a:t>and </a:t>
            </a:r>
            <a:r>
              <a:rPr lang="en-GB" altLang="en-US" sz="1800" b="1"/>
              <a:t>Symposium 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en-GB" altLang="en-US" sz="1800" i="1"/>
              <a:t>Seville, Mallorca and Liverpool, UK</a:t>
            </a:r>
          </a:p>
        </p:txBody>
      </p:sp>
      <p:pic>
        <p:nvPicPr>
          <p:cNvPr id="17415" name="Picture 9" descr="C:\Users\Carsten\AppData\Local\Microsoft\Windows\Temporary Internet Files\Content.Outlook\FF371CW2\Symposium_Ditane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925" y="3873501"/>
            <a:ext cx="3348038" cy="225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6" name="Picture 4" descr="http://www.liv.ac.uk/media/livacuk/opac/images/events/group3a-450x15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925" y="1371601"/>
            <a:ext cx="3348038" cy="1116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163" y="2671763"/>
            <a:ext cx="3352800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5355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>
            <a:grpSpLocks/>
          </p:cNvGrpSpPr>
          <p:nvPr/>
        </p:nvGrpSpPr>
        <p:grpSpPr bwMode="auto">
          <a:xfrm>
            <a:off x="709613" y="1273176"/>
            <a:ext cx="4762500" cy="1819275"/>
            <a:chOff x="328379" y="1272394"/>
            <a:chExt cx="4762500" cy="1819276"/>
          </a:xfrm>
        </p:grpSpPr>
        <p:pic>
          <p:nvPicPr>
            <p:cNvPr id="18455" name="Picture 14" descr="LA3NETworkshop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379" y="1272394"/>
              <a:ext cx="4762500" cy="18192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56" name="TextBox 14"/>
            <p:cNvSpPr txBox="1">
              <a:spLocks noChangeArrowheads="1"/>
            </p:cNvSpPr>
            <p:nvPr/>
          </p:nvSpPr>
          <p:spPr bwMode="auto">
            <a:xfrm>
              <a:off x="395536" y="2773639"/>
              <a:ext cx="1489062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r>
                <a:rPr lang="de-DE" altLang="en-US" sz="1200">
                  <a:solidFill>
                    <a:schemeClr val="bg1"/>
                  </a:solidFill>
                </a:rPr>
                <a:t>Laser Acceleration </a:t>
              </a:r>
              <a:endParaRPr lang="en-GB" altLang="en-US" sz="1200">
                <a:solidFill>
                  <a:schemeClr val="bg1"/>
                </a:solidFill>
              </a:endParaRPr>
            </a:p>
          </p:txBody>
        </p:sp>
      </p:grpSp>
      <p:pic>
        <p:nvPicPr>
          <p:cNvPr id="18435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913188"/>
            <a:ext cx="9144000" cy="294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Events led in 2014</a:t>
            </a:r>
            <a:endParaRPr lang="de-DE" altLang="en-US" smtClean="0"/>
          </a:p>
        </p:txBody>
      </p:sp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1065214" y="2101850"/>
            <a:ext cx="3449637" cy="1987550"/>
            <a:chOff x="683566" y="1597096"/>
            <a:chExt cx="3450237" cy="1988700"/>
          </a:xfrm>
        </p:grpSpPr>
        <p:pic>
          <p:nvPicPr>
            <p:cNvPr id="18453" name="Picture 2" descr="TEAM training day group photograph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862826">
              <a:off x="683566" y="1597096"/>
              <a:ext cx="3450237" cy="1794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54" name="TextBox 2"/>
            <p:cNvSpPr txBox="1">
              <a:spLocks noChangeArrowheads="1"/>
            </p:cNvSpPr>
            <p:nvPr/>
          </p:nvSpPr>
          <p:spPr bwMode="auto">
            <a:xfrm rot="820160">
              <a:off x="742495" y="3308797"/>
              <a:ext cx="2828723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r>
                <a:rPr lang="de-DE" altLang="en-US" sz="1200"/>
                <a:t>EU Project Administration Training Day</a:t>
              </a:r>
              <a:endParaRPr lang="en-GB" altLang="en-US" sz="1200"/>
            </a:p>
          </p:txBody>
        </p:sp>
      </p:grpSp>
      <p:grpSp>
        <p:nvGrpSpPr>
          <p:cNvPr id="6" name="Group 5"/>
          <p:cNvGrpSpPr>
            <a:grpSpLocks/>
          </p:cNvGrpSpPr>
          <p:nvPr/>
        </p:nvGrpSpPr>
        <p:grpSpPr bwMode="auto">
          <a:xfrm>
            <a:off x="4305300" y="1052513"/>
            <a:ext cx="4972050" cy="2178050"/>
            <a:chOff x="3923928" y="1052736"/>
            <a:chExt cx="4972819" cy="2177434"/>
          </a:xfrm>
        </p:grpSpPr>
        <p:pic>
          <p:nvPicPr>
            <p:cNvPr id="18451" name="Picture 4" descr="Scientists Go Indusrty group photograph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23928" y="1052736"/>
              <a:ext cx="4972819" cy="18594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52" name="TextBox 4"/>
            <p:cNvSpPr txBox="1">
              <a:spLocks noChangeArrowheads="1"/>
            </p:cNvSpPr>
            <p:nvPr/>
          </p:nvSpPr>
          <p:spPr bwMode="auto">
            <a:xfrm>
              <a:off x="5222127" y="2953171"/>
              <a:ext cx="237642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r>
                <a:rPr lang="de-DE" altLang="en-US" sz="1200"/>
                <a:t>Scientists go Industry Workshop</a:t>
              </a:r>
              <a:endParaRPr lang="en-GB" altLang="en-US" sz="1200"/>
            </a:p>
          </p:txBody>
        </p:sp>
      </p:grpSp>
      <p:grpSp>
        <p:nvGrpSpPr>
          <p:cNvPr id="8" name="Group 7"/>
          <p:cNvGrpSpPr>
            <a:grpSpLocks/>
          </p:cNvGrpSpPr>
          <p:nvPr/>
        </p:nvGrpSpPr>
        <p:grpSpPr bwMode="auto">
          <a:xfrm>
            <a:off x="3948113" y="3790951"/>
            <a:ext cx="5429250" cy="1971675"/>
            <a:chOff x="3467497" y="3645024"/>
            <a:chExt cx="5429250" cy="1971676"/>
          </a:xfrm>
        </p:grpSpPr>
        <p:pic>
          <p:nvPicPr>
            <p:cNvPr id="18449" name="Picture 6" descr="LA3NET_School.jpg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67497" y="3645024"/>
              <a:ext cx="5429250" cy="19716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50" name="TextBox 6"/>
            <p:cNvSpPr txBox="1">
              <a:spLocks noChangeArrowheads="1"/>
            </p:cNvSpPr>
            <p:nvPr/>
          </p:nvSpPr>
          <p:spPr bwMode="auto">
            <a:xfrm>
              <a:off x="3509865" y="5312983"/>
              <a:ext cx="193950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r>
                <a:rPr lang="de-DE" altLang="en-US" sz="1200">
                  <a:solidFill>
                    <a:schemeClr val="bg1"/>
                  </a:solidFill>
                </a:rPr>
                <a:t>Laser Applications School</a:t>
              </a:r>
              <a:endParaRPr lang="en-GB" altLang="en-US" sz="1200">
                <a:solidFill>
                  <a:schemeClr val="bg1"/>
                </a:solidFill>
              </a:endParaRPr>
            </a:p>
          </p:txBody>
        </p:sp>
      </p:grpSp>
      <p:grpSp>
        <p:nvGrpSpPr>
          <p:cNvPr id="10" name="Group 9"/>
          <p:cNvGrpSpPr>
            <a:grpSpLocks/>
          </p:cNvGrpSpPr>
          <p:nvPr/>
        </p:nvGrpSpPr>
        <p:grpSpPr bwMode="auto">
          <a:xfrm>
            <a:off x="611189" y="4297364"/>
            <a:ext cx="4892675" cy="1914525"/>
            <a:chOff x="230870" y="4297774"/>
            <a:chExt cx="4892120" cy="1914525"/>
          </a:xfrm>
        </p:grpSpPr>
        <p:pic>
          <p:nvPicPr>
            <p:cNvPr id="18447" name="Picture 8" descr="opacSchool.jpg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421175">
              <a:off x="360490" y="4297774"/>
              <a:ext cx="4762500" cy="1914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48" name="TextBox 8"/>
            <p:cNvSpPr txBox="1">
              <a:spLocks noChangeArrowheads="1"/>
            </p:cNvSpPr>
            <p:nvPr/>
          </p:nvSpPr>
          <p:spPr bwMode="auto">
            <a:xfrm rot="475599">
              <a:off x="230870" y="5742781"/>
              <a:ext cx="1085362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r>
                <a:rPr lang="de-DE" altLang="en-US" sz="1200"/>
                <a:t>oPAC School</a:t>
              </a:r>
              <a:endParaRPr lang="en-GB" altLang="en-US" sz="1200"/>
            </a:p>
          </p:txBody>
        </p:sp>
      </p:grpSp>
      <p:grpSp>
        <p:nvGrpSpPr>
          <p:cNvPr id="12" name="Group 11"/>
          <p:cNvGrpSpPr>
            <a:grpSpLocks/>
          </p:cNvGrpSpPr>
          <p:nvPr/>
        </p:nvGrpSpPr>
        <p:grpSpPr bwMode="auto">
          <a:xfrm>
            <a:off x="2997201" y="2817813"/>
            <a:ext cx="3502025" cy="2189162"/>
            <a:chOff x="2347505" y="2014190"/>
            <a:chExt cx="3502620" cy="2188202"/>
          </a:xfrm>
        </p:grpSpPr>
        <p:pic>
          <p:nvPicPr>
            <p:cNvPr id="18445" name="Picture 10" descr="HEA%20Group.jpg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47505" y="2016756"/>
              <a:ext cx="3502620" cy="21856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46" name="TextBox 10"/>
            <p:cNvSpPr txBox="1">
              <a:spLocks noChangeArrowheads="1"/>
            </p:cNvSpPr>
            <p:nvPr/>
          </p:nvSpPr>
          <p:spPr bwMode="auto">
            <a:xfrm>
              <a:off x="4572000" y="2014190"/>
              <a:ext cx="1223412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r>
                <a:rPr lang="de-DE" altLang="en-US" sz="1200"/>
                <a:t>HEA Workshop</a:t>
              </a:r>
              <a:endParaRPr lang="en-GB" altLang="en-US" sz="1200"/>
            </a:p>
          </p:txBody>
        </p:sp>
      </p:grpSp>
      <p:grpSp>
        <p:nvGrpSpPr>
          <p:cNvPr id="14" name="Group 13"/>
          <p:cNvGrpSpPr>
            <a:grpSpLocks/>
          </p:cNvGrpSpPr>
          <p:nvPr/>
        </p:nvGrpSpPr>
        <p:grpSpPr bwMode="auto">
          <a:xfrm>
            <a:off x="3138489" y="5172076"/>
            <a:ext cx="6149975" cy="1685925"/>
            <a:chOff x="1619672" y="1982437"/>
            <a:chExt cx="6150802" cy="1686368"/>
          </a:xfrm>
        </p:grpSpPr>
        <p:pic>
          <p:nvPicPr>
            <p:cNvPr id="18443" name="Picture 12" descr="viennaGroup.jpg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19672" y="1982437"/>
              <a:ext cx="6150802" cy="1686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44" name="TextBox 12"/>
            <p:cNvSpPr txBox="1">
              <a:spLocks noChangeArrowheads="1"/>
            </p:cNvSpPr>
            <p:nvPr/>
          </p:nvSpPr>
          <p:spPr bwMode="auto">
            <a:xfrm>
              <a:off x="5580112" y="3391806"/>
              <a:ext cx="1420582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r>
                <a:rPr lang="de-DE" altLang="en-US" sz="1200"/>
                <a:t>Beam Diagnostics</a:t>
              </a:r>
              <a:endParaRPr lang="en-GB" altLang="en-US" sz="1200"/>
            </a:p>
          </p:txBody>
        </p:sp>
      </p:grpSp>
    </p:spTree>
    <p:extLst>
      <p:ext uri="{BB962C8B-B14F-4D97-AF65-F5344CB8AC3E}">
        <p14:creationId xmlns:p14="http://schemas.microsoft.com/office/powerpoint/2010/main" val="3554515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altLang="en-US" smtClean="0"/>
              <a:t>Overview of             Activities</a:t>
            </a:r>
          </a:p>
        </p:txBody>
      </p:sp>
      <p:pic>
        <p:nvPicPr>
          <p:cNvPr id="19459" name="Picture 4" descr="j018600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55414">
            <a:off x="7175500" y="1882775"/>
            <a:ext cx="846138" cy="86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0" name="Picture 5" descr="USR_New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450" y="2722564"/>
            <a:ext cx="1530350" cy="141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5" name="Text Box 11"/>
          <p:cNvSpPr txBox="1">
            <a:spLocks noChangeArrowheads="1"/>
          </p:cNvSpPr>
          <p:nvPr/>
        </p:nvSpPr>
        <p:spPr bwMode="auto">
          <a:xfrm>
            <a:off x="446088" y="4919664"/>
            <a:ext cx="8566150" cy="1201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9pPr>
          </a:lstStyle>
          <a:p>
            <a:pPr>
              <a:defRPr/>
            </a:pPr>
            <a:r>
              <a:rPr lang="de-DE" altLang="en-US" dirty="0"/>
              <a:t>– A</a:t>
            </a:r>
            <a:r>
              <a:rPr lang="de-DE" altLang="en-US" sz="1600" dirty="0"/>
              <a:t>dam</a:t>
            </a:r>
            <a:r>
              <a:rPr lang="de-DE" altLang="en-US" dirty="0"/>
              <a:t> – </a:t>
            </a:r>
            <a:r>
              <a:rPr lang="de-DE" alt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de-DE" alt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lejandro </a:t>
            </a:r>
            <a:r>
              <a:rPr lang="de-DE" altLang="en-US" dirty="0"/>
              <a:t>-</a:t>
            </a:r>
            <a:r>
              <a:rPr lang="de-DE" alt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altLang="en-US" dirty="0"/>
              <a:t>A</a:t>
            </a:r>
            <a:r>
              <a:rPr lang="de-DE" altLang="en-US" sz="1600" dirty="0"/>
              <a:t>lexandra</a:t>
            </a:r>
            <a:r>
              <a:rPr lang="de-DE" altLang="en-US" dirty="0"/>
              <a:t> </a:t>
            </a:r>
            <a:r>
              <a:rPr lang="de-DE" altLang="en-US" sz="1600" dirty="0"/>
              <a:t>(2x) </a:t>
            </a:r>
            <a:r>
              <a:rPr lang="de-DE" altLang="en-US" dirty="0"/>
              <a:t>– B</a:t>
            </a:r>
            <a:r>
              <a:rPr lang="de-DE" altLang="en-US" sz="1600" dirty="0"/>
              <a:t>laine </a:t>
            </a:r>
            <a:r>
              <a:rPr lang="de-DE" altLang="en-US" dirty="0"/>
              <a:t>- C</a:t>
            </a:r>
            <a:r>
              <a:rPr lang="de-DE" altLang="en-US" sz="1600" dirty="0"/>
              <a:t>arsten</a:t>
            </a:r>
            <a:r>
              <a:rPr lang="de-DE" altLang="en-US" dirty="0"/>
              <a:t> – E</a:t>
            </a:r>
            <a:r>
              <a:rPr lang="de-DE" altLang="en-US" sz="1600" dirty="0"/>
              <a:t>duardo </a:t>
            </a:r>
            <a:r>
              <a:rPr lang="de-DE" altLang="en-US" dirty="0"/>
              <a:t>– J</a:t>
            </a:r>
            <a:r>
              <a:rPr lang="de-DE" altLang="en-US" sz="1600" dirty="0"/>
              <a:t>ames </a:t>
            </a:r>
            <a:r>
              <a:rPr lang="de-DE" altLang="en-US" dirty="0"/>
              <a:t>– J</a:t>
            </a:r>
            <a:r>
              <a:rPr lang="de-DE" altLang="en-US" sz="1600" dirty="0"/>
              <a:t>avier </a:t>
            </a:r>
            <a:r>
              <a:rPr lang="de-DE" altLang="en-US" dirty="0"/>
              <a:t>– H</a:t>
            </a:r>
            <a:r>
              <a:rPr lang="de-DE" altLang="en-US" sz="1600" dirty="0"/>
              <a:t>ao </a:t>
            </a:r>
            <a:r>
              <a:rPr lang="de-DE" altLang="en-US" dirty="0"/>
              <a:t>– L</a:t>
            </a:r>
            <a:r>
              <a:rPr lang="de-DE" altLang="en-US" sz="1600" dirty="0"/>
              <a:t>ee </a:t>
            </a:r>
            <a:r>
              <a:rPr lang="de-DE" altLang="en-US" dirty="0"/>
              <a:t>– M</a:t>
            </a:r>
            <a:r>
              <a:rPr lang="de-DE" altLang="en-US" sz="1600" dirty="0"/>
              <a:t>aria </a:t>
            </a:r>
            <a:r>
              <a:rPr lang="de-DE" altLang="en-US" dirty="0"/>
              <a:t>– M</a:t>
            </a:r>
            <a:r>
              <a:rPr lang="de-DE" altLang="en-US" sz="1600" dirty="0"/>
              <a:t>iguel </a:t>
            </a:r>
            <a:r>
              <a:rPr lang="de-DE" altLang="en-US" dirty="0"/>
              <a:t>– O</a:t>
            </a:r>
            <a:r>
              <a:rPr lang="de-DE" altLang="en-US" sz="1600" dirty="0"/>
              <a:t>leg </a:t>
            </a:r>
            <a:r>
              <a:rPr lang="de-DE" altLang="en-US" dirty="0"/>
              <a:t>– R</a:t>
            </a:r>
            <a:r>
              <a:rPr lang="de-DE" altLang="en-US" sz="1600" dirty="0"/>
              <a:t>alph </a:t>
            </a:r>
            <a:r>
              <a:rPr lang="de-DE" altLang="en-US" dirty="0"/>
              <a:t>– R</a:t>
            </a:r>
            <a:r>
              <a:rPr lang="de-DE" altLang="en-US" sz="1600" dirty="0"/>
              <a:t>icardo </a:t>
            </a:r>
            <a:r>
              <a:rPr lang="de-DE" altLang="en-US" dirty="0"/>
              <a:t>– R</a:t>
            </a:r>
            <a:r>
              <a:rPr lang="de-DE" altLang="en-US" sz="1600" dirty="0"/>
              <a:t>ob</a:t>
            </a:r>
            <a:r>
              <a:rPr lang="de-DE" altLang="en-US" dirty="0"/>
              <a:t> – S</a:t>
            </a:r>
            <a:r>
              <a:rPr lang="de-DE" altLang="en-US" sz="1600" dirty="0"/>
              <a:t>amina </a:t>
            </a:r>
            <a:r>
              <a:rPr lang="de-DE" altLang="en-US" dirty="0"/>
              <a:t>- S</a:t>
            </a:r>
            <a:r>
              <a:rPr lang="de-DE" altLang="en-US" sz="1600" dirty="0"/>
              <a:t>ehar </a:t>
            </a:r>
            <a:r>
              <a:rPr lang="de-DE" altLang="en-US" dirty="0"/>
              <a:t>- S</a:t>
            </a:r>
            <a:r>
              <a:rPr lang="de-DE" altLang="en-US" sz="1600" dirty="0"/>
              <a:t>ergey </a:t>
            </a:r>
            <a:r>
              <a:rPr lang="de-DE" altLang="en-US" dirty="0"/>
              <a:t>– </a:t>
            </a:r>
            <a:r>
              <a:rPr lang="de-DE" altLang="en-US" dirty="0">
                <a:solidFill>
                  <a:schemeClr val="bg2"/>
                </a:solidFill>
              </a:rPr>
              <a:t>T</a:t>
            </a:r>
            <a:r>
              <a:rPr lang="de-DE" altLang="en-US" sz="1600" dirty="0">
                <a:solidFill>
                  <a:schemeClr val="bg2"/>
                </a:solidFill>
              </a:rPr>
              <a:t>omasz</a:t>
            </a:r>
            <a:r>
              <a:rPr lang="de-DE" altLang="en-US" sz="1600" dirty="0"/>
              <a:t> </a:t>
            </a:r>
            <a:r>
              <a:rPr lang="de-DE" altLang="en-US" dirty="0"/>
              <a:t>- V</a:t>
            </a:r>
            <a:r>
              <a:rPr lang="de-DE" altLang="en-US" sz="1600" dirty="0"/>
              <a:t>asilis </a:t>
            </a:r>
            <a:r>
              <a:rPr lang="de-DE" altLang="en-US" dirty="0"/>
              <a:t>–  V</a:t>
            </a:r>
            <a:r>
              <a:rPr lang="de-DE" altLang="en-US" sz="1600" dirty="0"/>
              <a:t>inod </a:t>
            </a:r>
            <a:r>
              <a:rPr lang="de-DE" altLang="en-US" dirty="0"/>
              <a:t>– Y</a:t>
            </a:r>
            <a:r>
              <a:rPr lang="de-DE" altLang="en-US" sz="1600" dirty="0"/>
              <a:t>elong </a:t>
            </a:r>
            <a:r>
              <a:rPr lang="de-DE" altLang="en-US" dirty="0"/>
              <a:t>– </a:t>
            </a:r>
          </a:p>
        </p:txBody>
      </p:sp>
      <p:pic>
        <p:nvPicPr>
          <p:cNvPr id="19462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 rot="243152">
            <a:off x="6284914" y="1533525"/>
            <a:ext cx="669925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3" name="Picture 19" descr="QUASAR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9489" y="41275"/>
            <a:ext cx="1495425" cy="117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/>
        </p:nvSpPr>
        <p:spPr>
          <a:xfrm rot="16200000">
            <a:off x="7896618" y="4347647"/>
            <a:ext cx="2505879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de-DE" dirty="0">
                <a:solidFill>
                  <a:srgbClr val="00649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www.quasar-group.org</a:t>
            </a:r>
            <a:endParaRPr lang="en-GB" dirty="0">
              <a:solidFill>
                <a:srgbClr val="00649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9465" name="Picture 16" descr="http://www.liv.ac.uk/media/livacuk/quasargroup/images/Quasar1-600x259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6188" y="2889250"/>
            <a:ext cx="4546600" cy="196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6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6814" y="1636714"/>
            <a:ext cx="87788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pic>
        <p:nvPicPr>
          <p:cNvPr id="19467" name="Picture 5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1875" y="1196975"/>
            <a:ext cx="877888" cy="325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pic>
        <p:nvPicPr>
          <p:cNvPr id="19468" name="Picture 2" descr="http://www.tp1.uni-duesseldorf.de/~pukhov/images/research_figures/logo1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5625" y="1692276"/>
            <a:ext cx="87630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9" name="Picture 2" descr="http://www.fysik.dtu.dk/english/~/media/Institutter/Fysik/Research/NEXMAP/research/methods/ess%20instrumentation%20projects/ess_logo.ashx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4700" y="2114551"/>
            <a:ext cx="831850" cy="442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70" name="Picture 3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3388" y="1341438"/>
            <a:ext cx="971550" cy="671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pic>
        <p:nvPicPr>
          <p:cNvPr id="19471" name="Picture 18" descr="http://www.liv.ac.uk/media/livacuk/opac/images/oPAClogo.jp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3188" y="1023938"/>
            <a:ext cx="1289050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72" name="Picture 20" descr="http://www.liv.ac.uk/media/livacuk/la3net/images/downloadimages/LA3NET.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7714" y="1912939"/>
            <a:ext cx="96837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73" name="Picture 21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2714" y="2859088"/>
            <a:ext cx="979487" cy="74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50944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852121" y="2351459"/>
            <a:ext cx="505931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4000" dirty="0" smtClean="0">
                <a:solidFill>
                  <a:schemeClr val="tx1"/>
                </a:solidFill>
              </a:rPr>
              <a:t>Welcome</a:t>
            </a:r>
          </a:p>
          <a:p>
            <a:pPr algn="ctr"/>
            <a:endParaRPr lang="en-US" sz="4000" dirty="0">
              <a:solidFill>
                <a:schemeClr val="tx1"/>
              </a:solidFill>
            </a:endParaRPr>
          </a:p>
          <a:p>
            <a:pPr algn="ctr"/>
            <a:r>
              <a:rPr lang="en-US" sz="4000" i="1" dirty="0" smtClean="0">
                <a:solidFill>
                  <a:schemeClr val="tx1"/>
                </a:solidFill>
              </a:rPr>
              <a:t>by Hans Hoffmann</a:t>
            </a:r>
            <a:endParaRPr lang="en-US" sz="40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7105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/>
          <p:cNvSpPr txBox="1"/>
          <p:nvPr/>
        </p:nvSpPr>
        <p:spPr>
          <a:xfrm>
            <a:off x="351875" y="5626042"/>
            <a:ext cx="113996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err="1">
                <a:latin typeface="Candara" pitchFamily="34" charset="0"/>
              </a:rPr>
              <a:t>Juas</a:t>
            </a:r>
            <a:r>
              <a:rPr lang="fr-FR" sz="1200" b="1" dirty="0">
                <a:latin typeface="Candara" pitchFamily="34" charset="0"/>
              </a:rPr>
              <a:t> </a:t>
            </a:r>
          </a:p>
          <a:p>
            <a:pPr algn="ctr"/>
            <a:r>
              <a:rPr lang="fr-FR" sz="1200" b="1" dirty="0" err="1">
                <a:latin typeface="Candara" pitchFamily="34" charset="0"/>
              </a:rPr>
              <a:t>Advisory</a:t>
            </a:r>
            <a:r>
              <a:rPr lang="fr-FR" sz="1200" b="1" dirty="0">
                <a:latin typeface="Candara" pitchFamily="34" charset="0"/>
              </a:rPr>
              <a:t> </a:t>
            </a:r>
            <a:r>
              <a:rPr lang="fr-FR" sz="1200" b="1" dirty="0" err="1">
                <a:latin typeface="Candara" pitchFamily="34" charset="0"/>
              </a:rPr>
              <a:t>Committee</a:t>
            </a:r>
            <a:r>
              <a:rPr lang="fr-FR" sz="1200" b="1" dirty="0">
                <a:latin typeface="Candara" pitchFamily="34" charset="0"/>
              </a:rPr>
              <a:t> Liverpool</a:t>
            </a:r>
          </a:p>
          <a:p>
            <a:pPr algn="ctr"/>
            <a:endParaRPr lang="fr-FR" sz="1200" b="1" dirty="0">
              <a:latin typeface="Candara" pitchFamily="34" charset="0"/>
            </a:endParaRPr>
          </a:p>
          <a:p>
            <a:pPr algn="ctr"/>
            <a:r>
              <a:rPr lang="fr-FR" sz="1200" b="1" dirty="0">
                <a:latin typeface="Candara" pitchFamily="34" charset="0"/>
              </a:rPr>
              <a:t>23-04-2015</a:t>
            </a:r>
          </a:p>
        </p:txBody>
      </p:sp>
      <p:sp>
        <p:nvSpPr>
          <p:cNvPr id="6" name="Content Placeholder 6"/>
          <p:cNvSpPr txBox="1">
            <a:spLocks/>
          </p:cNvSpPr>
          <p:nvPr/>
        </p:nvSpPr>
        <p:spPr>
          <a:xfrm>
            <a:off x="1491844" y="968680"/>
            <a:ext cx="8032286" cy="5484656"/>
          </a:xfrm>
          <a:prstGeom prst="rect">
            <a:avLst/>
          </a:prstGeom>
          <a:noFill/>
        </p:spPr>
        <p:txBody>
          <a:bodyPr anchor="ctr">
            <a:no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0963" indent="0">
              <a:spcBef>
                <a:spcPts val="0"/>
              </a:spcBef>
              <a:buNone/>
            </a:pPr>
            <a:r>
              <a:rPr lang="en-GB" sz="2400" b="1" dirty="0">
                <a:solidFill>
                  <a:srgbClr val="003A66"/>
                </a:solidFill>
                <a:latin typeface="Arial Narrow" panose="020B0606020202030204" pitchFamily="34" charset="0"/>
                <a:ea typeface="Calibri"/>
                <a:cs typeface="Times New Roman"/>
              </a:rPr>
              <a:t>ESI today </a:t>
            </a:r>
            <a:r>
              <a:rPr lang="en-GB" sz="2400" b="1" dirty="0">
                <a:latin typeface="Arial Narrow" panose="020B0606020202030204" pitchFamily="34" charset="0"/>
                <a:ea typeface="Calibri"/>
                <a:cs typeface="Times New Roman"/>
              </a:rPr>
              <a:t> </a:t>
            </a:r>
          </a:p>
          <a:p>
            <a:pPr marL="80963" lvl="2" indent="0">
              <a:spcBef>
                <a:spcPts val="0"/>
              </a:spcBef>
              <a:buNone/>
            </a:pPr>
            <a:r>
              <a:rPr lang="en-GB" sz="1800" dirty="0">
                <a:latin typeface="Arial Narrow" panose="020B0606020202030204" pitchFamily="34" charset="0"/>
                <a:ea typeface="Calibri"/>
                <a:cs typeface="Times New Roman"/>
              </a:rPr>
              <a:t>&gt;20 years of thematic schools on scientific tools and methods and their industrial, medical and societal applications</a:t>
            </a:r>
            <a:r>
              <a:rPr lang="en-GB" sz="1800" dirty="0">
                <a:latin typeface="Arial Narrow" panose="020B0606020202030204" pitchFamily="34" charset="0"/>
              </a:rPr>
              <a:t>: particle accelerators, instrumentation for particle detection, bio-health computing, scientific computing. </a:t>
            </a:r>
            <a:endParaRPr lang="en-GB" sz="1800" dirty="0">
              <a:latin typeface="Arial Narrow" panose="020B0606020202030204" pitchFamily="34" charset="0"/>
              <a:ea typeface="Calibri"/>
              <a:cs typeface="Times New Roman"/>
            </a:endParaRPr>
          </a:p>
          <a:p>
            <a:pPr marL="80963" lvl="2" indent="0">
              <a:spcBef>
                <a:spcPts val="0"/>
              </a:spcBef>
              <a:buNone/>
            </a:pPr>
            <a:endParaRPr lang="en-GB" sz="1400" b="1" dirty="0">
              <a:latin typeface="Arial Narrow" panose="020B0606020202030204" pitchFamily="34" charset="0"/>
            </a:endParaRPr>
          </a:p>
          <a:p>
            <a:pPr marL="80963" lvl="2" indent="0">
              <a:spcBef>
                <a:spcPts val="0"/>
              </a:spcBef>
              <a:buNone/>
            </a:pPr>
            <a:r>
              <a:rPr lang="en-GB" b="1" dirty="0">
                <a:solidFill>
                  <a:srgbClr val="003A66"/>
                </a:solidFill>
                <a:latin typeface="Arial Narrow" panose="020B0606020202030204" pitchFamily="34" charset="0"/>
              </a:rPr>
              <a:t>For whom?</a:t>
            </a:r>
          </a:p>
          <a:p>
            <a:pPr marL="80963" indent="0">
              <a:spcBef>
                <a:spcPts val="0"/>
              </a:spcBef>
              <a:buNone/>
            </a:pPr>
            <a:r>
              <a:rPr lang="en-GB" sz="1800" dirty="0">
                <a:latin typeface="Arial Narrow" panose="020B0606020202030204" pitchFamily="34" charset="0"/>
                <a:ea typeface="Calibri"/>
                <a:cs typeface="Times New Roman"/>
              </a:rPr>
              <a:t>Master and PhD students studying sciences, mostly in European universities, and young professionals</a:t>
            </a:r>
          </a:p>
          <a:p>
            <a:pPr marL="80963" indent="0">
              <a:spcBef>
                <a:spcPts val="0"/>
              </a:spcBef>
              <a:buNone/>
            </a:pPr>
            <a:endParaRPr lang="en-GB" sz="1400" b="1" dirty="0">
              <a:latin typeface="Arial Narrow" panose="020B0606020202030204" pitchFamily="34" charset="0"/>
              <a:ea typeface="Calibri"/>
              <a:cs typeface="Times New Roman"/>
            </a:endParaRPr>
          </a:p>
          <a:p>
            <a:pPr marL="80963" indent="0">
              <a:spcBef>
                <a:spcPts val="0"/>
              </a:spcBef>
              <a:buNone/>
            </a:pPr>
            <a:r>
              <a:rPr lang="en-GB" sz="2400" b="1" dirty="0">
                <a:solidFill>
                  <a:srgbClr val="003A66"/>
                </a:solidFill>
                <a:latin typeface="Arial Narrow" panose="020B0606020202030204" pitchFamily="34" charset="0"/>
                <a:ea typeface="Calibri"/>
                <a:cs typeface="Times New Roman"/>
              </a:rPr>
              <a:t>With whom ?</a:t>
            </a:r>
            <a:r>
              <a:rPr lang="en-GB" sz="2400" dirty="0">
                <a:solidFill>
                  <a:srgbClr val="003A66"/>
                </a:solidFill>
                <a:latin typeface="Arial Narrow" panose="020B0606020202030204" pitchFamily="34" charset="0"/>
              </a:rPr>
              <a:t> </a:t>
            </a:r>
          </a:p>
          <a:p>
            <a:pPr marL="80963" indent="0">
              <a:spcBef>
                <a:spcPts val="0"/>
              </a:spcBef>
              <a:buNone/>
            </a:pPr>
            <a:r>
              <a:rPr lang="en-GB" sz="1800" dirty="0">
                <a:latin typeface="Arial Narrow" panose="020B0606020202030204" pitchFamily="34" charset="0"/>
              </a:rPr>
              <a:t>CERN and CERN’s network of many hundreds of university institutes, other scientific institutions, university hospitals or medical centres, industrial firms, . . . </a:t>
            </a:r>
          </a:p>
          <a:p>
            <a:pPr marL="80963" indent="0">
              <a:spcBef>
                <a:spcPts val="0"/>
              </a:spcBef>
              <a:buNone/>
            </a:pPr>
            <a:endParaRPr lang="en-GB" sz="1400" b="1" dirty="0">
              <a:solidFill>
                <a:srgbClr val="003A66"/>
              </a:solidFill>
              <a:latin typeface="Arial Narrow" panose="020B0606020202030204" pitchFamily="34" charset="0"/>
              <a:ea typeface="Calibri"/>
              <a:cs typeface="Times New Roman"/>
            </a:endParaRPr>
          </a:p>
          <a:p>
            <a:pPr marL="80963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en-GB" b="1" dirty="0">
                <a:solidFill>
                  <a:srgbClr val="003A66"/>
                </a:solidFill>
                <a:latin typeface="Arial Narrow" panose="020B0606020202030204" pitchFamily="34" charset="0"/>
                <a:ea typeface="Calibri"/>
                <a:cs typeface="Times New Roman"/>
              </a:rPr>
              <a:t>What’s different to other places of formation</a:t>
            </a:r>
          </a:p>
          <a:p>
            <a:pPr marL="291275" lvl="3" indent="0">
              <a:spcBef>
                <a:spcPts val="0"/>
              </a:spcBef>
              <a:buNone/>
            </a:pPr>
            <a:r>
              <a:rPr lang="en-GB" sz="1800" dirty="0">
                <a:latin typeface="Arial Narrow" panose="020B0606020202030204" pitchFamily="34" charset="0"/>
              </a:rPr>
              <a:t>CERN’s scientific approach (collaborative, open, innovative, international) applied to teaching and knowledge transfer </a:t>
            </a:r>
          </a:p>
          <a:p>
            <a:pPr marL="291275" lvl="3" indent="0">
              <a:spcBef>
                <a:spcPts val="0"/>
              </a:spcBef>
              <a:buNone/>
            </a:pPr>
            <a:r>
              <a:rPr lang="en-GB" sz="1800" dirty="0">
                <a:latin typeface="Arial Narrow" panose="020B0606020202030204" pitchFamily="34" charset="0"/>
              </a:rPr>
              <a:t>modular, intensive, state of the art courses presented by specialists </a:t>
            </a:r>
          </a:p>
          <a:p>
            <a:pPr marL="291275" lvl="3" indent="0">
              <a:spcBef>
                <a:spcPts val="0"/>
              </a:spcBef>
              <a:buNone/>
            </a:pPr>
            <a:r>
              <a:rPr lang="en-GB" sz="1800" dirty="0">
                <a:latin typeface="Arial Narrow" panose="020B0606020202030204" pitchFamily="34" charset="0"/>
              </a:rPr>
              <a:t>students and teachers work together in a “campus” environment</a:t>
            </a:r>
          </a:p>
        </p:txBody>
      </p:sp>
      <p:pic>
        <p:nvPicPr>
          <p:cNvPr id="5" name="Image 4" descr="esi bi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17297" y="24470"/>
            <a:ext cx="1907704" cy="800266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1784648" y="301762"/>
            <a:ext cx="44644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>
                <a:solidFill>
                  <a:srgbClr val="003A66"/>
                </a:solidFill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ESI in a few words . . . </a:t>
            </a:r>
          </a:p>
        </p:txBody>
      </p:sp>
    </p:spTree>
    <p:extLst>
      <p:ext uri="{BB962C8B-B14F-4D97-AF65-F5344CB8AC3E}">
        <p14:creationId xmlns:p14="http://schemas.microsoft.com/office/powerpoint/2010/main" val="4227640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1"/>
          <p:cNvSpPr txBox="1">
            <a:spLocks noChangeArrowheads="1"/>
          </p:cNvSpPr>
          <p:nvPr/>
        </p:nvSpPr>
        <p:spPr bwMode="auto">
          <a:xfrm>
            <a:off x="7236801" y="6308726"/>
            <a:ext cx="2101362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1pPr>
            <a:lvl2pPr marL="742950" indent="-285750" eaLnBrk="0"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2pPr>
            <a:lvl3pPr marL="1143000" indent="-228600" eaLnBrk="0"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3pPr>
            <a:lvl4pPr marL="1600200" indent="-228600" eaLnBrk="0"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4pPr>
            <a:lvl5pPr marL="2057400" indent="-228600" eaLnBrk="0"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5pPr>
            <a:lvl6pPr marL="25146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6pPr>
            <a:lvl7pPr marL="29718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7pPr>
            <a:lvl8pPr marL="34290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8pPr>
            <a:lvl9pPr marL="38862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9pPr>
          </a:lstStyle>
          <a:p>
            <a:pPr algn="r" eaLnBrk="1">
              <a:lnSpc>
                <a:spcPct val="116000"/>
              </a:lnSpc>
              <a:buClrTx/>
              <a:buSzPct val="45000"/>
            </a:pPr>
            <a:fld id="{3FF26482-DD40-4F51-8140-E058A063544F}" type="slidenum">
              <a:rPr lang="en-GB" sz="1300">
                <a:solidFill>
                  <a:srgbClr val="000000"/>
                </a:solidFill>
                <a:latin typeface="Times New Roman" pitchFamily="84" charset="0"/>
                <a:ea typeface="DejaVuSans" charset="0"/>
                <a:cs typeface="DejaVuSans" charset="0"/>
              </a:rPr>
              <a:pPr algn="r" eaLnBrk="1">
                <a:lnSpc>
                  <a:spcPct val="116000"/>
                </a:lnSpc>
                <a:buClrTx/>
                <a:buSzPct val="45000"/>
              </a:pPr>
              <a:t>25</a:t>
            </a:fld>
            <a:endParaRPr lang="en-GB" sz="1300" dirty="0">
              <a:solidFill>
                <a:srgbClr val="000000"/>
              </a:solidFill>
              <a:latin typeface="Times New Roman" pitchFamily="84" charset="0"/>
              <a:ea typeface="DejaVuSans" charset="0"/>
              <a:cs typeface="DejaVuSans" charset="0"/>
            </a:endParaRP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185" y="1974759"/>
            <a:ext cx="3707675" cy="4333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8983" y="481217"/>
            <a:ext cx="4799180" cy="5827509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910115" y="600502"/>
            <a:ext cx="27841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>
                <a:solidFill>
                  <a:srgbClr val="0000FF"/>
                </a:solidFill>
              </a:rPr>
              <a:t>Geneva area</a:t>
            </a:r>
          </a:p>
        </p:txBody>
      </p:sp>
    </p:spTree>
    <p:extLst>
      <p:ext uri="{BB962C8B-B14F-4D97-AF65-F5344CB8AC3E}">
        <p14:creationId xmlns:p14="http://schemas.microsoft.com/office/powerpoint/2010/main" val="181628184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94864" y="32533"/>
            <a:ext cx="74869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rgbClr val="0000FF"/>
                </a:solidFill>
                <a:latin typeface="Calibri" pitchFamily="34" charset="0"/>
              </a:rPr>
              <a:t>ESI is 17 km South of CERN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1553916" y="890616"/>
            <a:ext cx="6653837" cy="5696511"/>
            <a:chOff x="1318160" y="1214216"/>
            <a:chExt cx="6994567" cy="5485405"/>
          </a:xfrm>
        </p:grpSpPr>
        <p:pic>
          <p:nvPicPr>
            <p:cNvPr id="2" name="Picture 3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072"/>
            <a:stretch/>
          </p:blipFill>
          <p:spPr bwMode="auto">
            <a:xfrm>
              <a:off x="1318160" y="1214216"/>
              <a:ext cx="6994567" cy="54854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2696147" y="1809050"/>
              <a:ext cx="83127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u="sng" dirty="0">
                  <a:solidFill>
                    <a:srgbClr val="0000FF"/>
                  </a:solidFill>
                </a:rPr>
                <a:t>CERN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5735371" y="6320814"/>
              <a:ext cx="594147" cy="2963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u="sng" dirty="0">
                  <a:solidFill>
                    <a:srgbClr val="0000FF"/>
                  </a:solidFill>
                </a:rPr>
                <a:t>ESI</a:t>
              </a:r>
              <a:endParaRPr lang="en-US" b="1" u="sng" dirty="0" smtClean="0">
                <a:solidFill>
                  <a:srgbClr val="0000FF"/>
                </a:solidFill>
              </a:endParaRPr>
            </a:p>
          </p:txBody>
        </p:sp>
        <p:sp>
          <p:nvSpPr>
            <p:cNvPr id="6" name="Oval 5"/>
            <p:cNvSpPr/>
            <p:nvPr/>
          </p:nvSpPr>
          <p:spPr>
            <a:xfrm>
              <a:off x="2482390" y="1764995"/>
              <a:ext cx="1068779" cy="395886"/>
            </a:xfrm>
            <a:prstGeom prst="ellipse">
              <a:avLst/>
            </a:prstGeom>
            <a:solidFill>
              <a:srgbClr val="0000FF">
                <a:alpha val="3000"/>
              </a:srgbClr>
            </a:solidFill>
            <a:ln w="12700"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Oval 7"/>
          <p:cNvSpPr/>
          <p:nvPr/>
        </p:nvSpPr>
        <p:spPr>
          <a:xfrm>
            <a:off x="5529064" y="6165305"/>
            <a:ext cx="914400" cy="39955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9041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3400" y="784755"/>
            <a:ext cx="6998335" cy="6073247"/>
          </a:xfrm>
          <a:prstGeom prst="rect">
            <a:avLst/>
          </a:prstGeom>
        </p:spPr>
      </p:pic>
      <p:sp>
        <p:nvSpPr>
          <p:cNvPr id="4" name="TextBox 6"/>
          <p:cNvSpPr txBox="1"/>
          <p:nvPr/>
        </p:nvSpPr>
        <p:spPr>
          <a:xfrm>
            <a:off x="381002" y="32533"/>
            <a:ext cx="91439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err="1">
                <a:solidFill>
                  <a:srgbClr val="0000FF"/>
                </a:solidFill>
                <a:latin typeface="Calibri" pitchFamily="34" charset="0"/>
              </a:rPr>
              <a:t>Archamps</a:t>
            </a:r>
            <a:r>
              <a:rPr lang="en-US" sz="4000" b="1" dirty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en-US" sz="4000" b="1" dirty="0" err="1">
                <a:solidFill>
                  <a:srgbClr val="0000FF"/>
                </a:solidFill>
                <a:latin typeface="Calibri" pitchFamily="34" charset="0"/>
              </a:rPr>
              <a:t>Technopole</a:t>
            </a:r>
            <a:r>
              <a:rPr lang="en-US" sz="4000" b="1" dirty="0">
                <a:solidFill>
                  <a:srgbClr val="0000FF"/>
                </a:solidFill>
                <a:latin typeface="Calibri" pitchFamily="34" charset="0"/>
              </a:rPr>
              <a:t> area</a:t>
            </a:r>
          </a:p>
        </p:txBody>
      </p:sp>
    </p:spTree>
    <p:extLst>
      <p:ext uri="{BB962C8B-B14F-4D97-AF65-F5344CB8AC3E}">
        <p14:creationId xmlns:p14="http://schemas.microsoft.com/office/powerpoint/2010/main" val="3288595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598" y="825615"/>
            <a:ext cx="8229471" cy="4989250"/>
          </a:xfrm>
          <a:prstGeom prst="rect">
            <a:avLst/>
          </a:prstGeom>
        </p:spPr>
      </p:pic>
      <p:grpSp>
        <p:nvGrpSpPr>
          <p:cNvPr id="4" name="Groupe 3"/>
          <p:cNvGrpSpPr/>
          <p:nvPr/>
        </p:nvGrpSpPr>
        <p:grpSpPr>
          <a:xfrm>
            <a:off x="4223370" y="3320240"/>
            <a:ext cx="4331916" cy="3641956"/>
            <a:chOff x="4162567" y="3320240"/>
            <a:chExt cx="4692909" cy="3641956"/>
          </a:xfrm>
        </p:grpSpPr>
        <p:sp>
          <p:nvSpPr>
            <p:cNvPr id="3" name="Ellipse 2"/>
            <p:cNvSpPr/>
            <p:nvPr/>
          </p:nvSpPr>
          <p:spPr bwMode="auto">
            <a:xfrm>
              <a:off x="6529526" y="3320240"/>
              <a:ext cx="2325950" cy="2121763"/>
            </a:xfrm>
            <a:prstGeom prst="ellips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fr-FR"/>
            </a:p>
          </p:txBody>
        </p:sp>
        <p:cxnSp>
          <p:nvCxnSpPr>
            <p:cNvPr id="5" name="Connecteur droit avec flèche 4"/>
            <p:cNvCxnSpPr/>
            <p:nvPr/>
          </p:nvCxnSpPr>
          <p:spPr bwMode="auto">
            <a:xfrm flipH="1">
              <a:off x="6205491" y="5442003"/>
              <a:ext cx="1233996" cy="941340"/>
            </a:xfrm>
            <a:prstGeom prst="straightConnector1">
              <a:avLst/>
            </a:prstGeom>
            <a:solidFill>
              <a:srgbClr val="00B8FF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6" name="ZoneTexte 5"/>
            <p:cNvSpPr txBox="1"/>
            <p:nvPr/>
          </p:nvSpPr>
          <p:spPr>
            <a:xfrm>
              <a:off x="4162567" y="6254310"/>
              <a:ext cx="204292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solidFill>
                    <a:srgbClr val="0070C0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JUAS school</a:t>
              </a:r>
            </a:p>
          </p:txBody>
        </p:sp>
      </p:grpSp>
      <p:sp>
        <p:nvSpPr>
          <p:cNvPr id="8" name="TextBox 4"/>
          <p:cNvSpPr txBox="1"/>
          <p:nvPr/>
        </p:nvSpPr>
        <p:spPr>
          <a:xfrm>
            <a:off x="381002" y="32533"/>
            <a:ext cx="91439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rgbClr val="0000FF"/>
                </a:solidFill>
                <a:latin typeface="Calibri" pitchFamily="34" charset="0"/>
              </a:rPr>
              <a:t>Mont Blanc 1 building</a:t>
            </a:r>
          </a:p>
        </p:txBody>
      </p:sp>
    </p:spTree>
    <p:extLst>
      <p:ext uri="{BB962C8B-B14F-4D97-AF65-F5344CB8AC3E}">
        <p14:creationId xmlns:p14="http://schemas.microsoft.com/office/powerpoint/2010/main" val="4017513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\\cern.ch\dfs\Users\r\rinolfi\Desktop\visuel-cer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404" y="3187086"/>
            <a:ext cx="8434225" cy="2867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4375951" y="818774"/>
            <a:ext cx="493325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Bâtiment Mont </a:t>
            </a:r>
            <a:r>
              <a:rPr lang="fr-FR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Blanc 1</a:t>
            </a:r>
            <a:endParaRPr lang="en-US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fr-FR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61 rue Antoine </a:t>
            </a:r>
            <a:r>
              <a:rPr lang="fr-FR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Redier</a:t>
            </a:r>
            <a:endParaRPr lang="en-US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fr-FR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Archamps</a:t>
            </a:r>
            <a:r>
              <a:rPr lang="fr-FR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Technopole</a:t>
            </a:r>
            <a:endParaRPr lang="en-US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fr-FR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F-74166 Saint-Julien-en-Genevois Cedex</a:t>
            </a:r>
            <a:endParaRPr lang="en-US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Bef>
                <a:spcPts val="1200"/>
              </a:spcBef>
            </a:pPr>
            <a:r>
              <a:rPr lang="fr-FR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Tél: +33 </a:t>
            </a:r>
            <a:r>
              <a:rPr lang="fr-FR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4 56 44 81 40</a:t>
            </a:r>
            <a:endParaRPr lang="en-US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2" y="-92265"/>
            <a:ext cx="3593603" cy="2919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1515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2"/>
          <a:srcRect t="3719" b="9547"/>
          <a:stretch/>
        </p:blipFill>
        <p:spPr>
          <a:xfrm>
            <a:off x="136477" y="215341"/>
            <a:ext cx="4790364" cy="6437942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09290" y="0"/>
            <a:ext cx="4386214" cy="6880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5856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391962" y="5506"/>
            <a:ext cx="9144000" cy="1277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5536" tIns="42768" rIns="85536" bIns="42768"/>
          <a:lstStyle>
            <a:lvl1pPr eaLnBrk="0"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1pPr>
            <a:lvl2pPr marL="742950" indent="-285750" eaLnBrk="0"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2pPr>
            <a:lvl3pPr marL="1143000" indent="-228600" eaLnBrk="0"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3pPr>
            <a:lvl4pPr marL="1600200" indent="-228600" eaLnBrk="0"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4pPr>
            <a:lvl5pPr marL="2057400" indent="-228600" eaLnBrk="0"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5pPr>
            <a:lvl6pPr marL="25146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6pPr>
            <a:lvl7pPr marL="29718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7pPr>
            <a:lvl8pPr marL="34290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8pPr>
            <a:lvl9pPr marL="38862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9pPr>
          </a:lstStyle>
          <a:p>
            <a:pPr algn="ctr" eaLnBrk="1">
              <a:buClrTx/>
              <a:buSzPct val="45000"/>
            </a:pPr>
            <a:r>
              <a:rPr lang="en-GB" sz="3600" b="1" dirty="0">
                <a:solidFill>
                  <a:srgbClr val="0000FF"/>
                </a:solidFill>
                <a:latin typeface="Calibri" pitchFamily="34" charset="0"/>
              </a:rPr>
              <a:t>Main sponsors of the </a:t>
            </a:r>
          </a:p>
          <a:p>
            <a:pPr algn="ctr" eaLnBrk="1">
              <a:buClrTx/>
              <a:buSzPct val="45000"/>
            </a:pPr>
            <a:r>
              <a:rPr lang="en-GB" sz="3600" b="1" dirty="0">
                <a:solidFill>
                  <a:srgbClr val="0000FF"/>
                </a:solidFill>
                <a:latin typeface="Calibri" pitchFamily="34" charset="0"/>
              </a:rPr>
              <a:t>European Scientific Institute (ESI)</a:t>
            </a:r>
          </a:p>
        </p:txBody>
      </p:sp>
      <p:pic>
        <p:nvPicPr>
          <p:cNvPr id="3" name="Picture 2" descr="C:\Documents and Settings\ESI\Mes documents\COMUNICATION\Bibliothèque d'Images\Logo\Logo CG\CG74 quadri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76753" y="1624589"/>
            <a:ext cx="3198388" cy="2421339"/>
          </a:xfrm>
          <a:prstGeom prst="rect">
            <a:avLst/>
          </a:prstGeom>
          <a:noFill/>
        </p:spPr>
      </p:pic>
      <p:sp>
        <p:nvSpPr>
          <p:cNvPr id="4" name="TextBox 1"/>
          <p:cNvSpPr txBox="1"/>
          <p:nvPr/>
        </p:nvSpPr>
        <p:spPr>
          <a:xfrm>
            <a:off x="4612271" y="1911927"/>
            <a:ext cx="45601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The “</a:t>
            </a:r>
            <a:r>
              <a:rPr lang="fr-FR" dirty="0" smtClean="0">
                <a:solidFill>
                  <a:schemeClr val="tx1"/>
                </a:solidFill>
              </a:rPr>
              <a:t>Conseil Général de Haute Savoie</a:t>
            </a:r>
            <a:r>
              <a:rPr lang="en-US" dirty="0" smtClean="0">
                <a:solidFill>
                  <a:schemeClr val="tx1"/>
                </a:solidFill>
              </a:rPr>
              <a:t>” provides financial support to ESI which organizes JUAS </a:t>
            </a:r>
          </a:p>
        </p:txBody>
      </p:sp>
      <p:grpSp>
        <p:nvGrpSpPr>
          <p:cNvPr id="7" name="Groupe 6"/>
          <p:cNvGrpSpPr/>
          <p:nvPr/>
        </p:nvGrpSpPr>
        <p:grpSpPr>
          <a:xfrm>
            <a:off x="683017" y="4989958"/>
            <a:ext cx="8642843" cy="1200329"/>
            <a:chOff x="327184" y="4989958"/>
            <a:chExt cx="9363080" cy="1200329"/>
          </a:xfrm>
        </p:grpSpPr>
        <p:sp>
          <p:nvSpPr>
            <p:cNvPr id="5" name="TextBox 6"/>
            <p:cNvSpPr txBox="1"/>
            <p:nvPr/>
          </p:nvSpPr>
          <p:spPr>
            <a:xfrm>
              <a:off x="4750129" y="4989958"/>
              <a:ext cx="4940135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“Archamps </a:t>
              </a:r>
              <a:r>
                <a:rPr lang="en-US" dirty="0" err="1" smtClean="0">
                  <a:solidFill>
                    <a:schemeClr val="tx1"/>
                  </a:solidFill>
                </a:rPr>
                <a:t>Technopole</a:t>
              </a:r>
              <a:r>
                <a:rPr lang="en-US" dirty="0" smtClean="0">
                  <a:solidFill>
                    <a:schemeClr val="tx1"/>
                  </a:solidFill>
                </a:rPr>
                <a:t>” provides ESI with facilities for organization of the school including amphitheaters and computing room</a:t>
              </a:r>
            </a:p>
          </p:txBody>
        </p:sp>
        <p:pic>
          <p:nvPicPr>
            <p:cNvPr id="6" name="Image 2" descr="Description : LOGOS AT DV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27184" y="4989958"/>
              <a:ext cx="3911980" cy="9037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3619198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jua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44497" y="51041"/>
            <a:ext cx="2475822" cy="1547390"/>
          </a:xfrm>
          <a:prstGeom prst="rect">
            <a:avLst/>
          </a:prstGeom>
        </p:spPr>
      </p:pic>
      <p:pic>
        <p:nvPicPr>
          <p:cNvPr id="4" name="Image 3" descr="esi bi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17297" y="24470"/>
            <a:ext cx="1907704" cy="800266"/>
          </a:xfrm>
          <a:prstGeom prst="rect">
            <a:avLst/>
          </a:prstGeom>
        </p:spPr>
      </p:pic>
      <p:sp>
        <p:nvSpPr>
          <p:cNvPr id="8" name="Content Placeholder 8"/>
          <p:cNvSpPr txBox="1">
            <a:spLocks/>
          </p:cNvSpPr>
          <p:nvPr/>
        </p:nvSpPr>
        <p:spPr>
          <a:xfrm>
            <a:off x="1712640" y="1484784"/>
            <a:ext cx="7416824" cy="4968552"/>
          </a:xfrm>
          <a:prstGeom prst="rect">
            <a:avLst/>
          </a:prstGeom>
        </p:spPr>
        <p:txBody>
          <a:bodyPr tIns="0">
            <a:normAutofit/>
          </a:bodyPr>
          <a:lstStyle/>
          <a:p>
            <a:pPr marL="93663" defTabSz="914400" fontAlgn="auto" hangingPunct="1">
              <a:lnSpc>
                <a:spcPct val="120000"/>
              </a:lnSpc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endParaRPr lang="fr-FR" sz="2800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6" name="Content Placeholder 8"/>
          <p:cNvSpPr txBox="1">
            <a:spLocks/>
          </p:cNvSpPr>
          <p:nvPr/>
        </p:nvSpPr>
        <p:spPr>
          <a:xfrm>
            <a:off x="1712640" y="1093041"/>
            <a:ext cx="7344816" cy="5328592"/>
          </a:xfrm>
          <a:prstGeom prst="rect">
            <a:avLst/>
          </a:prstGeom>
        </p:spPr>
        <p:txBody>
          <a:bodyPr tIns="0">
            <a:noAutofit/>
          </a:bodyPr>
          <a:lstStyle/>
          <a:p>
            <a:pPr marL="93663" lvl="1" algn="r">
              <a:buClr>
                <a:schemeClr val="accent1"/>
              </a:buClr>
            </a:pPr>
            <a:r>
              <a:rPr lang="fr-FR" sz="1600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Director</a:t>
            </a:r>
            <a:r>
              <a:rPr lang="fr-FR" sz="1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: </a:t>
            </a:r>
            <a:r>
              <a:rPr lang="fr-FR" sz="16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Dr. Louis RINOLFI (</a:t>
            </a:r>
            <a:r>
              <a:rPr lang="fr-FR" sz="16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ret</a:t>
            </a:r>
            <a:r>
              <a:rPr lang="fr-FR" sz="16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CERN)</a:t>
            </a:r>
          </a:p>
          <a:p>
            <a:pPr marL="93663" lvl="1">
              <a:buClr>
                <a:schemeClr val="accent1"/>
              </a:buClr>
            </a:pPr>
            <a:endParaRPr lang="fr-FR" b="1" dirty="0" smtClean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93663" lvl="1">
              <a:buClr>
                <a:schemeClr val="accent1"/>
              </a:buClr>
            </a:pPr>
            <a:r>
              <a:rPr lang="fr-FR" sz="20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22</a:t>
            </a:r>
            <a:r>
              <a:rPr lang="fr-FR" sz="2000" b="1" baseline="300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nd</a:t>
            </a:r>
            <a:r>
              <a:rPr lang="fr-FR" sz="20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FR" sz="2000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edition</a:t>
            </a:r>
            <a:r>
              <a:rPr lang="fr-FR" sz="20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: </a:t>
            </a:r>
            <a:r>
              <a:rPr lang="fr-FR" sz="2000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January</a:t>
            </a:r>
            <a:r>
              <a:rPr lang="fr-FR" sz="20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- March 2015</a:t>
            </a:r>
          </a:p>
          <a:p>
            <a:pPr marL="93663" lvl="1">
              <a:buClr>
                <a:schemeClr val="accent1"/>
              </a:buClr>
            </a:pPr>
            <a:endParaRPr lang="fr-FR" b="1" dirty="0" smtClean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93663" lvl="1">
              <a:buClr>
                <a:schemeClr val="accent1"/>
              </a:buClr>
            </a:pPr>
            <a:r>
              <a:rPr lang="fr-FR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56 </a:t>
            </a:r>
            <a:r>
              <a:rPr lang="fr-FR" b="1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students</a:t>
            </a:r>
            <a:r>
              <a:rPr lang="fr-FR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- 17 </a:t>
            </a:r>
            <a:r>
              <a:rPr lang="fr-FR" b="1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nationalities</a:t>
            </a:r>
            <a:endParaRPr lang="fr-FR" b="1" dirty="0" smtClean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79413" lvl="1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16 Master</a:t>
            </a:r>
          </a:p>
          <a:p>
            <a:pPr marL="379413" lvl="1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15 PhD</a:t>
            </a:r>
          </a:p>
          <a:p>
            <a:pPr marL="436563" lvl="1" indent="-3429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25 </a:t>
            </a:r>
            <a:r>
              <a:rPr lang="fr-FR" sz="16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professionals</a:t>
            </a:r>
            <a:endParaRPr lang="fr-FR" sz="16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93663" lvl="1">
              <a:buClr>
                <a:schemeClr val="accent1"/>
              </a:buClr>
            </a:pPr>
            <a:endParaRPr lang="fr-FR" sz="8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93663" lvl="1">
              <a:buClr>
                <a:schemeClr val="accent1"/>
              </a:buClr>
            </a:pPr>
            <a:r>
              <a:rPr lang="fr-FR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45 </a:t>
            </a:r>
            <a:r>
              <a:rPr lang="fr-FR" b="1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lecturers</a:t>
            </a:r>
            <a:r>
              <a:rPr lang="fr-FR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fr-FR" b="1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inc.</a:t>
            </a:r>
            <a:r>
              <a:rPr lang="fr-FR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20 </a:t>
            </a:r>
            <a:r>
              <a:rPr lang="fr-FR" b="1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from</a:t>
            </a:r>
            <a:r>
              <a:rPr lang="fr-FR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CERN</a:t>
            </a:r>
            <a:endParaRPr lang="fr-FR" dirty="0" smtClean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93663" lvl="1">
              <a:buClr>
                <a:schemeClr val="accent1"/>
              </a:buClr>
            </a:pPr>
            <a:endParaRPr lang="fr-FR" sz="8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93663" lvl="1">
              <a:buClr>
                <a:schemeClr val="accent1"/>
              </a:buClr>
            </a:pPr>
            <a:r>
              <a:rPr lang="fr-FR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15 </a:t>
            </a:r>
            <a:r>
              <a:rPr lang="fr-FR" b="1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European</a:t>
            </a:r>
            <a:r>
              <a:rPr lang="fr-FR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FR" b="1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partner</a:t>
            </a:r>
            <a:r>
              <a:rPr lang="fr-FR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FR" b="1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universities</a:t>
            </a:r>
            <a:r>
              <a:rPr lang="fr-FR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marL="93663" lvl="1">
              <a:buClr>
                <a:schemeClr val="accent1"/>
              </a:buClr>
            </a:pPr>
            <a:r>
              <a:rPr lang="fr-FR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(France, Germany, </a:t>
            </a:r>
            <a:r>
              <a:rPr lang="fr-FR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Italy</a:t>
            </a:r>
            <a:r>
              <a:rPr lang="fr-FR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Spain, UK)</a:t>
            </a:r>
          </a:p>
          <a:p>
            <a:pPr marL="93663" lvl="1">
              <a:buClr>
                <a:schemeClr val="accent1"/>
              </a:buClr>
            </a:pPr>
            <a:endParaRPr lang="fr-FR" sz="8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93663" lvl="1">
              <a:buClr>
                <a:schemeClr val="accent1"/>
              </a:buClr>
            </a:pPr>
            <a:r>
              <a:rPr lang="fr-FR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19 Sponsors </a:t>
            </a:r>
            <a:r>
              <a:rPr lang="fr-FR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</a:t>
            </a:r>
            <a:r>
              <a:rPr lang="fr-FR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research</a:t>
            </a:r>
            <a:r>
              <a:rPr lang="fr-FR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FR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facilities</a:t>
            </a:r>
            <a:r>
              <a:rPr lang="fr-FR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fr-FR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companies</a:t>
            </a:r>
            <a:endParaRPr lang="fr-FR" b="1" dirty="0" smtClean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93663" lvl="1">
              <a:buClr>
                <a:schemeClr val="accent1"/>
              </a:buClr>
            </a:pPr>
            <a:endParaRPr lang="fr-FR" sz="8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93663" lvl="1">
              <a:buClr>
                <a:schemeClr val="accent1"/>
              </a:buClr>
            </a:pPr>
            <a:r>
              <a:rPr lang="fr-FR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International </a:t>
            </a:r>
            <a:r>
              <a:rPr lang="fr-FR" b="1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Advisory</a:t>
            </a:r>
            <a:r>
              <a:rPr lang="fr-FR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FR" b="1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Board</a:t>
            </a:r>
            <a:r>
              <a:rPr lang="fr-FR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FR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</a:t>
            </a:r>
            <a:r>
              <a:rPr lang="fr-FR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hosted</a:t>
            </a:r>
            <a:r>
              <a:rPr lang="fr-FR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in 2015 by </a:t>
            </a:r>
            <a:r>
              <a:rPr lang="fr-FR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University</a:t>
            </a:r>
            <a:r>
              <a:rPr lang="fr-FR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of Liverpool)</a:t>
            </a:r>
          </a:p>
          <a:p>
            <a:pPr marL="93663" lvl="1">
              <a:buClr>
                <a:schemeClr val="accent1"/>
              </a:buClr>
            </a:pPr>
            <a:endParaRPr lang="fr-FR" sz="8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93663" lvl="1">
              <a:buClr>
                <a:schemeClr val="accent1"/>
              </a:buClr>
            </a:pPr>
            <a:r>
              <a:rPr lang="fr-FR" b="1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visits</a:t>
            </a:r>
            <a:r>
              <a:rPr lang="fr-FR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to CERN, PSI, Geneva </a:t>
            </a:r>
            <a:r>
              <a:rPr lang="fr-FR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University</a:t>
            </a:r>
            <a:r>
              <a:rPr lang="fr-FR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FR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Hospital</a:t>
            </a:r>
            <a:r>
              <a:rPr lang="fr-FR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ESRF &amp; </a:t>
            </a:r>
            <a:r>
              <a:rPr lang="fr-FR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practical</a:t>
            </a:r>
            <a:r>
              <a:rPr lang="fr-FR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sessions at CERN, PSI and </a:t>
            </a:r>
            <a:r>
              <a:rPr lang="fr-FR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Bergoz</a:t>
            </a:r>
            <a:r>
              <a:rPr lang="fr-FR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Instrumentation.</a:t>
            </a:r>
          </a:p>
          <a:p>
            <a:pPr marL="93663" lvl="1">
              <a:buClr>
                <a:schemeClr val="accent1"/>
              </a:buClr>
            </a:pPr>
            <a:endParaRPr lang="fr-FR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93663" lvl="1">
              <a:buClr>
                <a:schemeClr val="accent1"/>
              </a:buClr>
            </a:pPr>
            <a:endParaRPr lang="fr-FR" dirty="0" smtClean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93663">
              <a:buClr>
                <a:schemeClr val="accent1"/>
              </a:buClr>
              <a:buSzPct val="80000"/>
            </a:pPr>
            <a:endParaRPr lang="fr-FR" dirty="0" smtClean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550863" lvl="2"/>
            <a:endParaRPr lang="fr-FR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ZoneTexte 6"/>
          <p:cNvSpPr txBox="1"/>
          <p:nvPr/>
        </p:nvSpPr>
        <p:spPr>
          <a:xfrm>
            <a:off x="351875" y="5626042"/>
            <a:ext cx="113996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err="1">
                <a:solidFill>
                  <a:schemeClr val="tx1"/>
                </a:solidFill>
                <a:latin typeface="Candara" pitchFamily="34" charset="0"/>
              </a:rPr>
              <a:t>Juas</a:t>
            </a:r>
            <a:r>
              <a:rPr lang="fr-FR" sz="1200" b="1" dirty="0">
                <a:solidFill>
                  <a:schemeClr val="tx1"/>
                </a:solidFill>
                <a:latin typeface="Candara" pitchFamily="34" charset="0"/>
              </a:rPr>
              <a:t> </a:t>
            </a:r>
          </a:p>
          <a:p>
            <a:pPr algn="ctr"/>
            <a:r>
              <a:rPr lang="fr-FR" sz="1200" b="1" dirty="0" err="1">
                <a:solidFill>
                  <a:schemeClr val="tx1"/>
                </a:solidFill>
                <a:latin typeface="Candara" pitchFamily="34" charset="0"/>
              </a:rPr>
              <a:t>Advisory</a:t>
            </a:r>
            <a:r>
              <a:rPr lang="fr-FR" sz="1200" b="1" dirty="0">
                <a:solidFill>
                  <a:schemeClr val="tx1"/>
                </a:solidFill>
                <a:latin typeface="Candara" pitchFamily="34" charset="0"/>
              </a:rPr>
              <a:t> </a:t>
            </a:r>
            <a:r>
              <a:rPr lang="fr-FR" sz="1200" b="1" dirty="0" err="1">
                <a:solidFill>
                  <a:schemeClr val="tx1"/>
                </a:solidFill>
                <a:latin typeface="Candara" pitchFamily="34" charset="0"/>
              </a:rPr>
              <a:t>Committee</a:t>
            </a:r>
            <a:r>
              <a:rPr lang="fr-FR" sz="1200" b="1" dirty="0">
                <a:solidFill>
                  <a:schemeClr val="tx1"/>
                </a:solidFill>
                <a:latin typeface="Candara" pitchFamily="34" charset="0"/>
              </a:rPr>
              <a:t> Liverpool</a:t>
            </a:r>
          </a:p>
          <a:p>
            <a:pPr algn="ctr"/>
            <a:endParaRPr lang="fr-FR" sz="1200" b="1" dirty="0">
              <a:solidFill>
                <a:schemeClr val="tx1"/>
              </a:solidFill>
              <a:latin typeface="Candara" pitchFamily="34" charset="0"/>
            </a:endParaRPr>
          </a:p>
          <a:p>
            <a:pPr algn="ctr"/>
            <a:r>
              <a:rPr lang="fr-FR" sz="1200" b="1" dirty="0">
                <a:solidFill>
                  <a:schemeClr val="tx1"/>
                </a:solidFill>
                <a:latin typeface="Candara" pitchFamily="34" charset="0"/>
              </a:rPr>
              <a:t>23-04-2015</a:t>
            </a:r>
          </a:p>
        </p:txBody>
      </p:sp>
    </p:spTree>
    <p:extLst>
      <p:ext uri="{BB962C8B-B14F-4D97-AF65-F5344CB8AC3E}">
        <p14:creationId xmlns:p14="http://schemas.microsoft.com/office/powerpoint/2010/main" val="2217349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esipa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12640" y="138744"/>
            <a:ext cx="2463924" cy="1539953"/>
          </a:xfrm>
          <a:prstGeom prst="rect">
            <a:avLst/>
          </a:prstGeom>
        </p:spPr>
      </p:pic>
      <p:pic>
        <p:nvPicPr>
          <p:cNvPr id="4" name="Image 3" descr="esi bi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17297" y="24470"/>
            <a:ext cx="1907704" cy="800266"/>
          </a:xfrm>
          <a:prstGeom prst="rect">
            <a:avLst/>
          </a:prstGeom>
        </p:spPr>
      </p:pic>
      <p:sp>
        <p:nvSpPr>
          <p:cNvPr id="8" name="Content Placeholder 8"/>
          <p:cNvSpPr txBox="1">
            <a:spLocks/>
          </p:cNvSpPr>
          <p:nvPr/>
        </p:nvSpPr>
        <p:spPr>
          <a:xfrm>
            <a:off x="1712640" y="1484784"/>
            <a:ext cx="7416824" cy="4968552"/>
          </a:xfrm>
          <a:prstGeom prst="rect">
            <a:avLst/>
          </a:prstGeom>
        </p:spPr>
        <p:txBody>
          <a:bodyPr tIns="0">
            <a:normAutofit/>
          </a:bodyPr>
          <a:lstStyle/>
          <a:p>
            <a:pPr marL="93663" defTabSz="914400" fontAlgn="auto" hangingPunct="1">
              <a:lnSpc>
                <a:spcPct val="120000"/>
              </a:lnSpc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endParaRPr lang="fr-FR" sz="2800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6" name="Content Placeholder 8"/>
          <p:cNvSpPr txBox="1">
            <a:spLocks/>
          </p:cNvSpPr>
          <p:nvPr/>
        </p:nvSpPr>
        <p:spPr>
          <a:xfrm>
            <a:off x="1712640" y="1052736"/>
            <a:ext cx="7632848" cy="5256584"/>
          </a:xfrm>
          <a:prstGeom prst="rect">
            <a:avLst/>
          </a:prstGeom>
        </p:spPr>
        <p:txBody>
          <a:bodyPr tIns="0">
            <a:noAutofit/>
          </a:bodyPr>
          <a:lstStyle/>
          <a:p>
            <a:pPr marL="93663" lvl="1" algn="r">
              <a:buClr>
                <a:schemeClr val="accent1"/>
              </a:buClr>
            </a:pPr>
            <a:r>
              <a:rPr lang="fr-FR" sz="1600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Director</a:t>
            </a:r>
            <a:r>
              <a:rPr lang="fr-FR" sz="1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: </a:t>
            </a:r>
            <a:r>
              <a:rPr lang="fr-FR" sz="16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Prof. Johann COLLOT </a:t>
            </a:r>
          </a:p>
          <a:p>
            <a:pPr marL="93663" lvl="1" algn="r">
              <a:buClr>
                <a:schemeClr val="accent1"/>
              </a:buClr>
            </a:pPr>
            <a:r>
              <a:rPr lang="fr-FR" sz="16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</a:t>
            </a:r>
            <a:r>
              <a:rPr lang="fr-FR" sz="16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University</a:t>
            </a:r>
            <a:r>
              <a:rPr lang="fr-FR" sz="16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of Grenoble)</a:t>
            </a:r>
          </a:p>
          <a:p>
            <a:pPr marL="93663" lvl="1">
              <a:buClr>
                <a:schemeClr val="accent1"/>
              </a:buClr>
            </a:pPr>
            <a:endParaRPr lang="fr-FR" b="1" dirty="0" smtClean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93663" lvl="1">
              <a:buClr>
                <a:schemeClr val="accent1"/>
              </a:buClr>
            </a:pPr>
            <a:r>
              <a:rPr lang="fr-FR" sz="20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r>
              <a:rPr lang="fr-FR" sz="2000" b="1" baseline="300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nd</a:t>
            </a:r>
            <a:r>
              <a:rPr lang="fr-FR" sz="20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FR" sz="2000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edition</a:t>
            </a:r>
            <a:r>
              <a:rPr lang="fr-FR" sz="20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</a:t>
            </a:r>
            <a:r>
              <a:rPr lang="fr-FR" sz="2000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January</a:t>
            </a:r>
            <a:r>
              <a:rPr lang="fr-FR" sz="20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- March 2015</a:t>
            </a:r>
          </a:p>
          <a:p>
            <a:pPr marL="93663" lvl="1">
              <a:buClr>
                <a:schemeClr val="accent1"/>
              </a:buClr>
            </a:pPr>
            <a:endParaRPr lang="fr-FR" dirty="0" smtClean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93663" lvl="1">
              <a:buClr>
                <a:schemeClr val="accent1"/>
              </a:buClr>
            </a:pPr>
            <a:r>
              <a:rPr lang="fr-FR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12 </a:t>
            </a:r>
            <a:r>
              <a:rPr lang="fr-FR" b="1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students</a:t>
            </a:r>
            <a:r>
              <a:rPr lang="fr-FR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- 8 </a:t>
            </a:r>
            <a:r>
              <a:rPr lang="fr-FR" b="1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nationalities</a:t>
            </a:r>
            <a:r>
              <a:rPr lang="fr-FR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lang="fr-FR" dirty="0" smtClean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36563" lvl="1" indent="-3429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7 Master</a:t>
            </a:r>
          </a:p>
          <a:p>
            <a:pPr marL="436563" lvl="1" indent="-3429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 PhD</a:t>
            </a:r>
          </a:p>
          <a:p>
            <a:pPr marL="436563" lvl="1" indent="-3429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 Professional</a:t>
            </a:r>
          </a:p>
          <a:p>
            <a:pPr marL="436563" lvl="1" indent="-342900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fr-FR" sz="8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93663" lvl="1">
              <a:buClr>
                <a:schemeClr val="accent1"/>
              </a:buClr>
            </a:pPr>
            <a:r>
              <a:rPr lang="fr-FR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42 </a:t>
            </a:r>
            <a:r>
              <a:rPr lang="fr-FR" b="1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lecturers</a:t>
            </a:r>
            <a:endParaRPr lang="fr-FR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93663" lvl="1">
              <a:buClr>
                <a:schemeClr val="accent1"/>
              </a:buClr>
            </a:pPr>
            <a:endParaRPr lang="fr-FR" sz="8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93663" lvl="1">
              <a:buClr>
                <a:schemeClr val="accent1"/>
              </a:buClr>
            </a:pPr>
            <a:r>
              <a:rPr lang="fr-FR" b="1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University</a:t>
            </a:r>
            <a:r>
              <a:rPr lang="fr-FR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FR" b="1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partnership</a:t>
            </a:r>
            <a:r>
              <a:rPr lang="fr-FR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FR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(Grenoble, Strasbourg … </a:t>
            </a:r>
            <a:r>
              <a:rPr lang="fr-FR" i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Uppsala-</a:t>
            </a:r>
            <a:r>
              <a:rPr lang="fr-FR" i="1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Sweden</a:t>
            </a:r>
            <a:r>
              <a:rPr lang="fr-FR" i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Helsinki-</a:t>
            </a:r>
            <a:r>
              <a:rPr lang="fr-FR" i="1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Finland</a:t>
            </a:r>
            <a:r>
              <a:rPr lang="fr-FR" i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Casablanca/Rabat-</a:t>
            </a:r>
            <a:r>
              <a:rPr lang="fr-FR" i="1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Morrocco</a:t>
            </a:r>
            <a:r>
              <a:rPr lang="fr-FR" i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FR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…)</a:t>
            </a:r>
          </a:p>
          <a:p>
            <a:pPr marL="93663" lvl="1">
              <a:buClr>
                <a:schemeClr val="accent1"/>
              </a:buClr>
            </a:pPr>
            <a:endParaRPr lang="fr-FR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93663" lvl="1">
              <a:buClr>
                <a:schemeClr val="accent1"/>
              </a:buClr>
            </a:pPr>
            <a:r>
              <a:rPr lang="fr-FR" b="1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Guest</a:t>
            </a:r>
            <a:r>
              <a:rPr lang="fr-FR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FR" b="1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lecturers</a:t>
            </a:r>
            <a:r>
              <a:rPr lang="fr-FR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FR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 </a:t>
            </a:r>
            <a:r>
              <a:rPr lang="fr-FR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special</a:t>
            </a:r>
            <a:r>
              <a:rPr lang="fr-FR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sessions open to a </a:t>
            </a:r>
            <a:r>
              <a:rPr lang="fr-FR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wider</a:t>
            </a:r>
            <a:r>
              <a:rPr lang="fr-FR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audience</a:t>
            </a:r>
            <a:endParaRPr lang="fr-FR" sz="8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93663" lvl="1">
              <a:buClr>
                <a:schemeClr val="accent1"/>
              </a:buClr>
            </a:pPr>
            <a:endParaRPr lang="fr-FR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93663" lvl="1">
              <a:buClr>
                <a:schemeClr val="accent1"/>
              </a:buClr>
            </a:pPr>
            <a:r>
              <a:rPr lang="fr-FR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Visits</a:t>
            </a:r>
            <a:r>
              <a:rPr lang="fr-FR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and </a:t>
            </a:r>
            <a:r>
              <a:rPr lang="fr-FR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practical</a:t>
            </a:r>
            <a:r>
              <a:rPr lang="fr-FR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sessions at CERN</a:t>
            </a:r>
          </a:p>
          <a:p>
            <a:pPr marL="93663" lvl="1">
              <a:buClr>
                <a:schemeClr val="accent1"/>
              </a:buClr>
            </a:pPr>
            <a:endParaRPr lang="fr-FR" dirty="0" smtClean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93663" lvl="1">
              <a:buClr>
                <a:schemeClr val="accent1"/>
              </a:buClr>
            </a:pPr>
            <a:endParaRPr lang="fr-FR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93663" lvl="1">
              <a:buClr>
                <a:schemeClr val="accent1"/>
              </a:buClr>
            </a:pPr>
            <a:endParaRPr lang="fr-FR" dirty="0" smtClean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93663">
              <a:buClr>
                <a:schemeClr val="accent1"/>
              </a:buClr>
              <a:buSzPct val="80000"/>
            </a:pPr>
            <a:endParaRPr lang="fr-FR" dirty="0" smtClean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550863" lvl="2"/>
            <a:endParaRPr lang="fr-FR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ZoneTexte 6"/>
          <p:cNvSpPr txBox="1"/>
          <p:nvPr/>
        </p:nvSpPr>
        <p:spPr>
          <a:xfrm>
            <a:off x="351875" y="5626042"/>
            <a:ext cx="113996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err="1">
                <a:solidFill>
                  <a:schemeClr val="tx1"/>
                </a:solidFill>
                <a:latin typeface="Candara" pitchFamily="34" charset="0"/>
              </a:rPr>
              <a:t>Juas</a:t>
            </a:r>
            <a:r>
              <a:rPr lang="fr-FR" sz="1200" b="1" dirty="0">
                <a:solidFill>
                  <a:schemeClr val="tx1"/>
                </a:solidFill>
                <a:latin typeface="Candara" pitchFamily="34" charset="0"/>
              </a:rPr>
              <a:t> </a:t>
            </a:r>
          </a:p>
          <a:p>
            <a:pPr algn="ctr"/>
            <a:r>
              <a:rPr lang="fr-FR" sz="1200" b="1" dirty="0" err="1">
                <a:solidFill>
                  <a:schemeClr val="tx1"/>
                </a:solidFill>
                <a:latin typeface="Candara" pitchFamily="34" charset="0"/>
              </a:rPr>
              <a:t>Advisory</a:t>
            </a:r>
            <a:r>
              <a:rPr lang="fr-FR" sz="1200" b="1" dirty="0">
                <a:solidFill>
                  <a:schemeClr val="tx1"/>
                </a:solidFill>
                <a:latin typeface="Candara" pitchFamily="34" charset="0"/>
              </a:rPr>
              <a:t> </a:t>
            </a:r>
            <a:r>
              <a:rPr lang="fr-FR" sz="1200" b="1" dirty="0" err="1">
                <a:solidFill>
                  <a:schemeClr val="tx1"/>
                </a:solidFill>
                <a:latin typeface="Candara" pitchFamily="34" charset="0"/>
              </a:rPr>
              <a:t>Committee</a:t>
            </a:r>
            <a:r>
              <a:rPr lang="fr-FR" sz="1200" b="1" dirty="0">
                <a:solidFill>
                  <a:schemeClr val="tx1"/>
                </a:solidFill>
                <a:latin typeface="Candara" pitchFamily="34" charset="0"/>
              </a:rPr>
              <a:t> Liverpool</a:t>
            </a:r>
          </a:p>
          <a:p>
            <a:pPr algn="ctr"/>
            <a:endParaRPr lang="fr-FR" sz="1200" b="1" dirty="0">
              <a:solidFill>
                <a:schemeClr val="tx1"/>
              </a:solidFill>
              <a:latin typeface="Candara" pitchFamily="34" charset="0"/>
            </a:endParaRPr>
          </a:p>
          <a:p>
            <a:pPr algn="ctr"/>
            <a:r>
              <a:rPr lang="fr-FR" sz="1200" b="1" dirty="0">
                <a:solidFill>
                  <a:schemeClr val="tx1"/>
                </a:solidFill>
                <a:latin typeface="Candara" pitchFamily="34" charset="0"/>
              </a:rPr>
              <a:t>23-04-2015</a:t>
            </a:r>
          </a:p>
        </p:txBody>
      </p:sp>
    </p:spTree>
    <p:extLst>
      <p:ext uri="{BB962C8B-B14F-4D97-AF65-F5344CB8AC3E}">
        <p14:creationId xmlns:p14="http://schemas.microsoft.com/office/powerpoint/2010/main" val="1866738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BIOHEALT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80973" y="227788"/>
            <a:ext cx="3656676" cy="747670"/>
          </a:xfrm>
          <a:prstGeom prst="rect">
            <a:avLst/>
          </a:prstGeom>
        </p:spPr>
      </p:pic>
      <p:pic>
        <p:nvPicPr>
          <p:cNvPr id="4" name="Image 3" descr="esi bi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17297" y="24470"/>
            <a:ext cx="1907704" cy="800266"/>
          </a:xfrm>
          <a:prstGeom prst="rect">
            <a:avLst/>
          </a:prstGeom>
        </p:spPr>
      </p:pic>
      <p:sp>
        <p:nvSpPr>
          <p:cNvPr id="7" name="Content Placeholder 8"/>
          <p:cNvSpPr txBox="1">
            <a:spLocks/>
          </p:cNvSpPr>
          <p:nvPr/>
        </p:nvSpPr>
        <p:spPr>
          <a:xfrm>
            <a:off x="1707032" y="2518727"/>
            <a:ext cx="7422432" cy="4231202"/>
          </a:xfrm>
          <a:prstGeom prst="rect">
            <a:avLst/>
          </a:prstGeom>
        </p:spPr>
        <p:txBody>
          <a:bodyPr tIns="0">
            <a:noAutofit/>
          </a:bodyPr>
          <a:lstStyle/>
          <a:p>
            <a:pPr marL="93663" lvl="1">
              <a:buClr>
                <a:schemeClr val="accent1"/>
              </a:buClr>
            </a:pPr>
            <a:r>
              <a:rPr lang="fr-FR" sz="20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Integrated </a:t>
            </a:r>
            <a:r>
              <a:rPr lang="fr-FR" sz="2000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Medicine</a:t>
            </a:r>
            <a:r>
              <a:rPr lang="fr-FR" sz="20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for </a:t>
            </a:r>
            <a:r>
              <a:rPr lang="fr-FR" sz="2000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Chronic</a:t>
            </a:r>
            <a:r>
              <a:rPr lang="fr-FR" sz="20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FR" sz="2000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Diseases</a:t>
            </a:r>
            <a:endParaRPr lang="fr-FR" sz="20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93663" lvl="1">
              <a:buClr>
                <a:schemeClr val="accent1"/>
              </a:buClr>
            </a:pPr>
            <a:endParaRPr lang="fr-FR" sz="20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763" lvl="2" indent="282575" defTabSz="541338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15 </a:t>
            </a:r>
            <a:r>
              <a:rPr lang="fr-FR" b="1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students</a:t>
            </a:r>
            <a:r>
              <a:rPr lang="fr-FR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FR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enrolled</a:t>
            </a:r>
            <a:r>
              <a:rPr lang="fr-FR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in the Erasmus </a:t>
            </a:r>
            <a:r>
              <a:rPr lang="fr-FR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Mundus</a:t>
            </a:r>
            <a:r>
              <a:rPr lang="fr-FR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Master programme</a:t>
            </a:r>
          </a:p>
          <a:p>
            <a:pPr marL="461963" lvl="3" indent="282575" defTabSz="541338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(France, Spain, </a:t>
            </a:r>
            <a:r>
              <a:rPr lang="fr-FR" sz="16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Italy</a:t>
            </a:r>
            <a:r>
              <a:rPr lang="fr-FR" sz="16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Romania, China, </a:t>
            </a:r>
            <a:r>
              <a:rPr lang="fr-FR" sz="16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Korea</a:t>
            </a:r>
            <a:r>
              <a:rPr lang="fr-FR" sz="16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and </a:t>
            </a:r>
            <a:r>
              <a:rPr lang="fr-FR" sz="16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India</a:t>
            </a:r>
            <a:r>
              <a:rPr lang="fr-FR" sz="16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pPr marL="461963" lvl="3" indent="282575" defTabSz="541338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sz="16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Interdisciplinary</a:t>
            </a:r>
            <a:r>
              <a:rPr lang="fr-FR" sz="16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(</a:t>
            </a:r>
            <a:r>
              <a:rPr lang="fr-FR" sz="16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biology</a:t>
            </a:r>
            <a:r>
              <a:rPr lang="fr-FR" sz="16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fr-FR" sz="16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mathematics</a:t>
            </a:r>
            <a:r>
              <a:rPr lang="fr-FR" sz="16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fr-FR" sz="16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informatics</a:t>
            </a:r>
            <a:r>
              <a:rPr lang="fr-FR" sz="16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fr-FR" sz="16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medicine</a:t>
            </a:r>
            <a:r>
              <a:rPr lang="fr-FR" sz="16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pPr marL="4763" lvl="2" indent="282575" defTabSz="541338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12 </a:t>
            </a:r>
            <a:r>
              <a:rPr lang="fr-FR" b="1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lecturers</a:t>
            </a:r>
            <a:r>
              <a:rPr lang="fr-FR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FR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from</a:t>
            </a:r>
            <a:r>
              <a:rPr lang="fr-FR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FR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partner</a:t>
            </a:r>
            <a:r>
              <a:rPr lang="fr-FR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FR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universities</a:t>
            </a:r>
            <a:endParaRPr lang="fr-FR" dirty="0" smtClean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763" lvl="2" indent="282575" defTabSz="541338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9 intensive </a:t>
            </a:r>
            <a:r>
              <a:rPr lang="fr-FR" b="1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days</a:t>
            </a:r>
            <a:r>
              <a:rPr lang="fr-FR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FR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including</a:t>
            </a:r>
            <a:r>
              <a:rPr lang="fr-FR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lectures and group </a:t>
            </a:r>
            <a:r>
              <a:rPr lang="fr-FR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work</a:t>
            </a:r>
            <a:r>
              <a:rPr lang="fr-FR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on </a:t>
            </a:r>
            <a:r>
              <a:rPr lang="fr-FR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complex</a:t>
            </a:r>
            <a:r>
              <a:rPr lang="fr-FR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FR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problem</a:t>
            </a:r>
            <a:r>
              <a:rPr lang="fr-FR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FR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solving</a:t>
            </a:r>
            <a:r>
              <a:rPr lang="fr-FR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FR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around</a:t>
            </a:r>
            <a:r>
              <a:rPr lang="fr-FR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case </a:t>
            </a:r>
            <a:r>
              <a:rPr lang="fr-FR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study</a:t>
            </a:r>
            <a:r>
              <a:rPr lang="fr-FR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FR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 </a:t>
            </a:r>
            <a:r>
              <a:rPr lang="fr-FR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Chronic</a:t>
            </a:r>
            <a:r>
              <a:rPr lang="fr-FR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Obstructive </a:t>
            </a:r>
            <a:r>
              <a:rPr lang="fr-FR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Pulmonary</a:t>
            </a:r>
            <a:r>
              <a:rPr lang="fr-FR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FR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Disease</a:t>
            </a:r>
            <a:endParaRPr lang="fr-FR" dirty="0" smtClean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763" lvl="2" indent="282575" defTabSz="541338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New </a:t>
            </a:r>
            <a:r>
              <a:rPr lang="fr-FR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schools</a:t>
            </a:r>
            <a:r>
              <a:rPr lang="fr-FR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FR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under</a:t>
            </a:r>
            <a:r>
              <a:rPr lang="fr-FR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FR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development</a:t>
            </a:r>
            <a:r>
              <a:rPr lang="fr-FR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FR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</a:t>
            </a:r>
            <a:r>
              <a:rPr lang="fr-FR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Big</a:t>
            </a:r>
            <a:r>
              <a:rPr lang="fr-FR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Data for </a:t>
            </a:r>
            <a:r>
              <a:rPr lang="fr-FR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Healthy</a:t>
            </a:r>
            <a:r>
              <a:rPr lang="fr-FR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Living; </a:t>
            </a:r>
            <a:r>
              <a:rPr lang="fr-FR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Predictive</a:t>
            </a:r>
            <a:r>
              <a:rPr lang="fr-FR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FR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toxicology</a:t>
            </a:r>
            <a:r>
              <a:rPr lang="fr-FR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for </a:t>
            </a:r>
            <a:r>
              <a:rPr lang="fr-FR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Nanoparticles</a:t>
            </a:r>
            <a:endParaRPr lang="fr-FR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4" name="Content Placeholder 8"/>
          <p:cNvSpPr txBox="1">
            <a:spLocks/>
          </p:cNvSpPr>
          <p:nvPr/>
        </p:nvSpPr>
        <p:spPr>
          <a:xfrm>
            <a:off x="1707032" y="901177"/>
            <a:ext cx="7344816" cy="1617551"/>
          </a:xfrm>
          <a:prstGeom prst="rect">
            <a:avLst/>
          </a:prstGeom>
        </p:spPr>
        <p:txBody>
          <a:bodyPr tIns="0">
            <a:noAutofit/>
          </a:bodyPr>
          <a:lstStyle/>
          <a:p>
            <a:pPr marL="93663" lvl="1" algn="r">
              <a:buClr>
                <a:schemeClr val="accent1"/>
              </a:buClr>
            </a:pPr>
            <a:endParaRPr lang="fr-FR" b="1" dirty="0" smtClean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93663" lvl="1" algn="r">
              <a:buClr>
                <a:schemeClr val="accent1"/>
              </a:buClr>
            </a:pPr>
            <a:r>
              <a:rPr lang="fr-FR" sz="1600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Director</a:t>
            </a:r>
            <a:r>
              <a:rPr lang="fr-FR" sz="1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: </a:t>
            </a:r>
            <a:r>
              <a:rPr lang="fr-FR" sz="16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Prof. Philippe SABATIER </a:t>
            </a:r>
          </a:p>
          <a:p>
            <a:pPr marL="93663" lvl="1" algn="r">
              <a:buClr>
                <a:schemeClr val="accent1"/>
              </a:buClr>
            </a:pPr>
            <a:r>
              <a:rPr lang="fr-FR" sz="16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University</a:t>
            </a:r>
            <a:r>
              <a:rPr lang="fr-FR" sz="16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of Grenoble</a:t>
            </a:r>
          </a:p>
          <a:p>
            <a:pPr marL="93663" lvl="1">
              <a:buClr>
                <a:schemeClr val="accent1"/>
              </a:buClr>
            </a:pPr>
            <a:endParaRPr lang="fr-FR" b="1" dirty="0" smtClean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93663" lvl="1">
              <a:buClr>
                <a:schemeClr val="accent1"/>
              </a:buClr>
            </a:pPr>
            <a:r>
              <a:rPr lang="fr-FR" sz="20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r>
              <a:rPr lang="fr-FR" sz="2000" b="1" baseline="300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nd</a:t>
            </a:r>
            <a:r>
              <a:rPr lang="fr-FR" sz="20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FR" sz="2000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edition</a:t>
            </a:r>
            <a:r>
              <a:rPr lang="fr-FR" sz="20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of </a:t>
            </a:r>
            <a:r>
              <a:rPr lang="fr-FR" sz="2000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BioHC</a:t>
            </a:r>
            <a:r>
              <a:rPr lang="fr-FR" sz="20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FR" sz="2000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summer</a:t>
            </a:r>
            <a:r>
              <a:rPr lang="fr-FR" sz="20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FR" sz="2000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school</a:t>
            </a:r>
            <a:r>
              <a:rPr lang="fr-FR" sz="20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August 2015</a:t>
            </a:r>
          </a:p>
          <a:p>
            <a:pPr marL="93663" lvl="1">
              <a:buClr>
                <a:schemeClr val="accent1"/>
              </a:buClr>
            </a:pPr>
            <a:endParaRPr lang="fr-FR" sz="1600" b="1" i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ZoneTexte 6"/>
          <p:cNvSpPr txBox="1"/>
          <p:nvPr/>
        </p:nvSpPr>
        <p:spPr>
          <a:xfrm>
            <a:off x="351875" y="5626042"/>
            <a:ext cx="113996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err="1">
                <a:solidFill>
                  <a:schemeClr val="tx1"/>
                </a:solidFill>
                <a:latin typeface="Candara" pitchFamily="34" charset="0"/>
              </a:rPr>
              <a:t>Juas</a:t>
            </a:r>
            <a:r>
              <a:rPr lang="fr-FR" sz="1200" b="1" dirty="0">
                <a:solidFill>
                  <a:schemeClr val="tx1"/>
                </a:solidFill>
                <a:latin typeface="Candara" pitchFamily="34" charset="0"/>
              </a:rPr>
              <a:t> </a:t>
            </a:r>
          </a:p>
          <a:p>
            <a:pPr algn="ctr"/>
            <a:r>
              <a:rPr lang="fr-FR" sz="1200" b="1" dirty="0" err="1">
                <a:solidFill>
                  <a:schemeClr val="tx1"/>
                </a:solidFill>
                <a:latin typeface="Candara" pitchFamily="34" charset="0"/>
              </a:rPr>
              <a:t>Advisory</a:t>
            </a:r>
            <a:r>
              <a:rPr lang="fr-FR" sz="1200" b="1" dirty="0">
                <a:solidFill>
                  <a:schemeClr val="tx1"/>
                </a:solidFill>
                <a:latin typeface="Candara" pitchFamily="34" charset="0"/>
              </a:rPr>
              <a:t> </a:t>
            </a:r>
            <a:r>
              <a:rPr lang="fr-FR" sz="1200" b="1" dirty="0" err="1">
                <a:solidFill>
                  <a:schemeClr val="tx1"/>
                </a:solidFill>
                <a:latin typeface="Candara" pitchFamily="34" charset="0"/>
              </a:rPr>
              <a:t>Committee</a:t>
            </a:r>
            <a:r>
              <a:rPr lang="fr-FR" sz="1200" b="1" dirty="0">
                <a:solidFill>
                  <a:schemeClr val="tx1"/>
                </a:solidFill>
                <a:latin typeface="Candara" pitchFamily="34" charset="0"/>
              </a:rPr>
              <a:t> Liverpool</a:t>
            </a:r>
          </a:p>
          <a:p>
            <a:pPr algn="ctr"/>
            <a:endParaRPr lang="fr-FR" sz="1200" b="1" dirty="0">
              <a:solidFill>
                <a:schemeClr val="tx1"/>
              </a:solidFill>
              <a:latin typeface="Candara" pitchFamily="34" charset="0"/>
            </a:endParaRPr>
          </a:p>
          <a:p>
            <a:pPr algn="ctr"/>
            <a:r>
              <a:rPr lang="fr-FR" sz="1200" b="1" dirty="0">
                <a:solidFill>
                  <a:schemeClr val="tx1"/>
                </a:solidFill>
                <a:latin typeface="Candara" pitchFamily="34" charset="0"/>
              </a:rPr>
              <a:t>23-04-2015</a:t>
            </a:r>
          </a:p>
        </p:txBody>
      </p:sp>
    </p:spTree>
    <p:extLst>
      <p:ext uri="{BB962C8B-B14F-4D97-AF65-F5344CB8AC3E}">
        <p14:creationId xmlns:p14="http://schemas.microsoft.com/office/powerpoint/2010/main" val="4265030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esm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32566" y="63888"/>
            <a:ext cx="2592288" cy="1620180"/>
          </a:xfrm>
          <a:prstGeom prst="rect">
            <a:avLst/>
          </a:prstGeom>
        </p:spPr>
      </p:pic>
      <p:pic>
        <p:nvPicPr>
          <p:cNvPr id="4" name="Image 3" descr="esi bi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17297" y="24470"/>
            <a:ext cx="1907704" cy="800266"/>
          </a:xfrm>
          <a:prstGeom prst="rect">
            <a:avLst/>
          </a:prstGeom>
        </p:spPr>
      </p:pic>
      <p:sp>
        <p:nvSpPr>
          <p:cNvPr id="8" name="Content Placeholder 8"/>
          <p:cNvSpPr txBox="1">
            <a:spLocks/>
          </p:cNvSpPr>
          <p:nvPr/>
        </p:nvSpPr>
        <p:spPr>
          <a:xfrm>
            <a:off x="1712640" y="1484784"/>
            <a:ext cx="7416824" cy="4968552"/>
          </a:xfrm>
          <a:prstGeom prst="rect">
            <a:avLst/>
          </a:prstGeom>
        </p:spPr>
        <p:txBody>
          <a:bodyPr tIns="0">
            <a:normAutofit/>
          </a:bodyPr>
          <a:lstStyle/>
          <a:p>
            <a:pPr marL="93663" defTabSz="914400" fontAlgn="auto" hangingPunct="1">
              <a:lnSpc>
                <a:spcPct val="120000"/>
              </a:lnSpc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endParaRPr lang="fr-FR" sz="2800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12" name="Content Placeholder 8"/>
          <p:cNvSpPr txBox="1">
            <a:spLocks/>
          </p:cNvSpPr>
          <p:nvPr/>
        </p:nvSpPr>
        <p:spPr>
          <a:xfrm>
            <a:off x="1686677" y="1270352"/>
            <a:ext cx="7514795" cy="5399008"/>
          </a:xfrm>
          <a:prstGeom prst="rect">
            <a:avLst/>
          </a:prstGeom>
        </p:spPr>
        <p:txBody>
          <a:bodyPr tIns="0">
            <a:noAutofit/>
          </a:bodyPr>
          <a:lstStyle/>
          <a:p>
            <a:pPr marL="93663" lvl="1">
              <a:buClr>
                <a:schemeClr val="accent1"/>
              </a:buClr>
            </a:pPr>
            <a:r>
              <a:rPr lang="en-GB" sz="20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2013-2014 : process of change, no school in 2014</a:t>
            </a:r>
          </a:p>
          <a:p>
            <a:pPr marL="93663" lvl="1">
              <a:buClr>
                <a:schemeClr val="accent1"/>
              </a:buClr>
            </a:pPr>
            <a:endParaRPr lang="en-GB" sz="20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93662" lvl="1">
              <a:buClr>
                <a:srgbClr val="00B050"/>
              </a:buClr>
            </a:pPr>
            <a:r>
              <a:rPr lang="en-GB" sz="1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 Medical Computing 	</a:t>
            </a:r>
            <a:r>
              <a:rPr lang="en-GB" sz="16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P. Arce, CIEMAT</a:t>
            </a:r>
          </a:p>
          <a:p>
            <a:pPr marL="93662" lvl="1">
              <a:buClr>
                <a:srgbClr val="00B050"/>
              </a:buClr>
            </a:pPr>
            <a:endParaRPr lang="en-GB" sz="16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93662" lvl="1">
              <a:buClr>
                <a:srgbClr val="00B050"/>
              </a:buClr>
            </a:pPr>
            <a:r>
              <a:rPr lang="en-GB" sz="1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2. Diagnostic &amp; Interventional Radiology 	</a:t>
            </a:r>
            <a:r>
              <a:rPr lang="en-GB" sz="16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K. </a:t>
            </a:r>
            <a:r>
              <a:rPr lang="en-GB" sz="16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Geleijns</a:t>
            </a:r>
            <a:r>
              <a:rPr lang="en-GB" sz="16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Leiden University Hospital</a:t>
            </a:r>
          </a:p>
          <a:p>
            <a:pPr marL="93662" lvl="1">
              <a:buClr>
                <a:srgbClr val="00B050"/>
              </a:buClr>
            </a:pPr>
            <a:endParaRPr lang="en-GB" sz="16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93662" lvl="1">
              <a:buClr>
                <a:srgbClr val="00B050"/>
              </a:buClr>
            </a:pPr>
            <a:r>
              <a:rPr lang="en-GB" sz="1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3. Non-Ionising Radiation Imaging 	</a:t>
            </a:r>
            <a:r>
              <a:rPr lang="en-GB" sz="16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J. Alger, UCLA </a:t>
            </a:r>
          </a:p>
          <a:p>
            <a:pPr marL="93662" lvl="1">
              <a:buClr>
                <a:srgbClr val="00B050"/>
              </a:buClr>
            </a:pPr>
            <a:endParaRPr lang="en-GB" sz="16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93662" lvl="1">
              <a:buClr>
                <a:srgbClr val="00B050"/>
              </a:buClr>
            </a:pPr>
            <a:r>
              <a:rPr lang="en-GB" sz="1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4. Nuclear Medicine &amp; Molecular Imaging 	</a:t>
            </a:r>
            <a:r>
              <a:rPr lang="en-GB" sz="16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L. </a:t>
            </a:r>
            <a:r>
              <a:rPr lang="en-GB" sz="16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Bidaut</a:t>
            </a:r>
            <a:r>
              <a:rPr lang="en-GB" sz="16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University of Dundee </a:t>
            </a:r>
          </a:p>
          <a:p>
            <a:pPr marL="93662" lvl="1">
              <a:buClr>
                <a:srgbClr val="00B050"/>
              </a:buClr>
            </a:pPr>
            <a:endParaRPr lang="en-GB" sz="16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93662" lvl="1">
              <a:buClr>
                <a:srgbClr val="00B050"/>
              </a:buClr>
            </a:pPr>
            <a:r>
              <a:rPr lang="en-GB" sz="1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5. External Radiotherapy 	</a:t>
            </a:r>
            <a:r>
              <a:rPr lang="en-GB" sz="16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U. </a:t>
            </a:r>
            <a:r>
              <a:rPr lang="en-GB" sz="16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Oelfke</a:t>
            </a:r>
            <a:r>
              <a:rPr lang="en-GB" sz="16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ICR/Royal Marsden NHS ; B. </a:t>
            </a:r>
            <a:r>
              <a:rPr lang="en-GB" sz="16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McClean</a:t>
            </a:r>
            <a:r>
              <a:rPr lang="en-GB" sz="16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Trinity College Dublin</a:t>
            </a:r>
          </a:p>
          <a:p>
            <a:pPr marL="93662" lvl="1">
              <a:buClr>
                <a:srgbClr val="00B050"/>
              </a:buClr>
            </a:pPr>
            <a:endParaRPr lang="en-GB" sz="16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93662" lvl="1">
              <a:buClr>
                <a:srgbClr val="00B050"/>
              </a:buClr>
            </a:pPr>
            <a:r>
              <a:rPr lang="en-GB" sz="1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6. </a:t>
            </a:r>
            <a:r>
              <a:rPr lang="en-GB" sz="1600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Brachtherapy</a:t>
            </a:r>
            <a:r>
              <a:rPr lang="en-GB" sz="1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r>
              <a:rPr lang="en-GB" sz="16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A. </a:t>
            </a:r>
            <a:r>
              <a:rPr lang="en-GB" sz="16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Rijnders</a:t>
            </a:r>
            <a:r>
              <a:rPr lang="en-GB" sz="16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Europe Hospitals Brussels ; A. </a:t>
            </a:r>
            <a:r>
              <a:rPr lang="en-GB" sz="16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Carlsson-Tedgren</a:t>
            </a:r>
            <a:r>
              <a:rPr lang="en-GB" sz="16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GB" sz="16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Karolinska</a:t>
            </a:r>
            <a:endParaRPr lang="en-GB" sz="16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93663" lvl="1">
              <a:buClr>
                <a:schemeClr val="accent1"/>
              </a:buClr>
            </a:pPr>
            <a:endParaRPr lang="en-GB" sz="20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93663" lvl="1">
              <a:buClr>
                <a:schemeClr val="accent1"/>
              </a:buClr>
            </a:pPr>
            <a:r>
              <a:rPr lang="en-GB" sz="16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Progressively introduce preparation via </a:t>
            </a:r>
            <a:r>
              <a:rPr lang="en-GB" sz="1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« distance learning » 	</a:t>
            </a:r>
            <a:r>
              <a:rPr lang="en-GB" sz="16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here: radio-protection manuals from IAEA</a:t>
            </a:r>
          </a:p>
        </p:txBody>
      </p:sp>
      <p:sp>
        <p:nvSpPr>
          <p:cNvPr id="9" name="ZoneTexte 6"/>
          <p:cNvSpPr txBox="1"/>
          <p:nvPr/>
        </p:nvSpPr>
        <p:spPr>
          <a:xfrm>
            <a:off x="351875" y="5626042"/>
            <a:ext cx="113996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err="1">
                <a:solidFill>
                  <a:schemeClr val="tx1"/>
                </a:solidFill>
                <a:latin typeface="Candara" pitchFamily="34" charset="0"/>
              </a:rPr>
              <a:t>Juas</a:t>
            </a:r>
            <a:r>
              <a:rPr lang="fr-FR" sz="1200" b="1" dirty="0">
                <a:solidFill>
                  <a:schemeClr val="tx1"/>
                </a:solidFill>
                <a:latin typeface="Candara" pitchFamily="34" charset="0"/>
              </a:rPr>
              <a:t> </a:t>
            </a:r>
          </a:p>
          <a:p>
            <a:pPr algn="ctr"/>
            <a:r>
              <a:rPr lang="fr-FR" sz="1200" b="1" dirty="0" err="1">
                <a:solidFill>
                  <a:schemeClr val="tx1"/>
                </a:solidFill>
                <a:latin typeface="Candara" pitchFamily="34" charset="0"/>
              </a:rPr>
              <a:t>Advisory</a:t>
            </a:r>
            <a:r>
              <a:rPr lang="fr-FR" sz="1200" b="1" dirty="0">
                <a:solidFill>
                  <a:schemeClr val="tx1"/>
                </a:solidFill>
                <a:latin typeface="Candara" pitchFamily="34" charset="0"/>
              </a:rPr>
              <a:t> </a:t>
            </a:r>
            <a:r>
              <a:rPr lang="fr-FR" sz="1200" b="1" dirty="0" err="1">
                <a:solidFill>
                  <a:schemeClr val="tx1"/>
                </a:solidFill>
                <a:latin typeface="Candara" pitchFamily="34" charset="0"/>
              </a:rPr>
              <a:t>Committee</a:t>
            </a:r>
            <a:r>
              <a:rPr lang="fr-FR" sz="1200" b="1" dirty="0">
                <a:solidFill>
                  <a:schemeClr val="tx1"/>
                </a:solidFill>
                <a:latin typeface="Candara" pitchFamily="34" charset="0"/>
              </a:rPr>
              <a:t> Liverpool</a:t>
            </a:r>
          </a:p>
          <a:p>
            <a:pPr algn="ctr"/>
            <a:endParaRPr lang="fr-FR" sz="1200" b="1" dirty="0">
              <a:solidFill>
                <a:schemeClr val="tx1"/>
              </a:solidFill>
              <a:latin typeface="Candara" pitchFamily="34" charset="0"/>
            </a:endParaRPr>
          </a:p>
          <a:p>
            <a:pPr algn="ctr"/>
            <a:r>
              <a:rPr lang="fr-FR" sz="1200" b="1" dirty="0">
                <a:solidFill>
                  <a:schemeClr val="tx1"/>
                </a:solidFill>
                <a:latin typeface="Candara" pitchFamily="34" charset="0"/>
              </a:rPr>
              <a:t>23-04-2015</a:t>
            </a:r>
          </a:p>
        </p:txBody>
      </p:sp>
    </p:spTree>
    <p:extLst>
      <p:ext uri="{BB962C8B-B14F-4D97-AF65-F5344CB8AC3E}">
        <p14:creationId xmlns:p14="http://schemas.microsoft.com/office/powerpoint/2010/main" val="1882248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6"/>
          <p:cNvSpPr txBox="1">
            <a:spLocks/>
          </p:cNvSpPr>
          <p:nvPr/>
        </p:nvSpPr>
        <p:spPr>
          <a:xfrm>
            <a:off x="1640633" y="1412776"/>
            <a:ext cx="7560840" cy="4896544"/>
          </a:xfrm>
          <a:prstGeom prst="rect">
            <a:avLst/>
          </a:prstGeom>
          <a:noFill/>
        </p:spPr>
        <p:txBody>
          <a:bodyPr anchor="ctr">
            <a:no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0963" lvl="2" indent="0" algn="just">
              <a:spcBef>
                <a:spcPts val="0"/>
              </a:spcBef>
              <a:buNone/>
            </a:pPr>
            <a:r>
              <a:rPr lang="en-GB" sz="2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New ESI Website: </a:t>
            </a:r>
            <a:r>
              <a:rPr lang="en-GB" sz="2000" b="1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www.esi-archamps.eu</a:t>
            </a:r>
          </a:p>
          <a:p>
            <a:pPr marL="80963" lvl="2" indent="0" algn="just">
              <a:spcBef>
                <a:spcPts val="0"/>
              </a:spcBef>
              <a:buNone/>
            </a:pPr>
            <a:endParaRPr lang="en-GB" sz="20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80963" lvl="2" indent="0" algn="just">
              <a:spcBef>
                <a:spcPts val="0"/>
              </a:spcBef>
              <a:buNone/>
            </a:pPr>
            <a:r>
              <a:rPr lang="en-GB" sz="2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New computer room ready for ESMP 2015</a:t>
            </a:r>
          </a:p>
          <a:p>
            <a:pPr marL="80963" lvl="2" indent="0" algn="just">
              <a:spcBef>
                <a:spcPts val="0"/>
              </a:spcBef>
              <a:buNone/>
            </a:pPr>
            <a:endParaRPr lang="en-GB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66713" lvl="2" indent="-285750" algn="just">
              <a:spcBef>
                <a:spcPts val="0"/>
              </a:spcBef>
              <a:buClr>
                <a:srgbClr val="0033CC"/>
              </a:buClr>
              <a:buFont typeface="Wingdings 2"/>
              <a:buChar char=""/>
            </a:pPr>
            <a:r>
              <a:rPr lang="en-GB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35 PCs – 3 year leasing contract</a:t>
            </a:r>
          </a:p>
          <a:p>
            <a:pPr marL="366713" lvl="2" indent="-285750" algn="just">
              <a:spcBef>
                <a:spcPts val="0"/>
              </a:spcBef>
              <a:buClr>
                <a:srgbClr val="0033CC"/>
              </a:buClr>
              <a:buFont typeface="Wingdings 2"/>
              <a:buChar char=""/>
            </a:pPr>
            <a:r>
              <a:rPr lang="en-GB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Technical support</a:t>
            </a:r>
          </a:p>
          <a:p>
            <a:pPr marL="366713" lvl="2" indent="-285750" algn="just">
              <a:spcBef>
                <a:spcPts val="0"/>
              </a:spcBef>
              <a:buClr>
                <a:srgbClr val="0033CC"/>
              </a:buClr>
              <a:buFont typeface="Wingdings 2"/>
              <a:buChar char=""/>
            </a:pPr>
            <a:r>
              <a:rPr lang="en-GB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Link to virtual machines at CERN for certain software applications</a:t>
            </a:r>
          </a:p>
          <a:p>
            <a:pPr marL="366713" lvl="2" indent="-285750" algn="just">
              <a:spcBef>
                <a:spcPts val="0"/>
              </a:spcBef>
              <a:buClr>
                <a:srgbClr val="0033CC"/>
              </a:buClr>
              <a:buFont typeface="Wingdings 2"/>
              <a:buChar char=""/>
            </a:pPr>
            <a:r>
              <a:rPr lang="en-GB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(External-) Server for other software</a:t>
            </a:r>
          </a:p>
          <a:p>
            <a:pPr marL="80963" lvl="2" indent="0" algn="just">
              <a:spcBef>
                <a:spcPts val="0"/>
              </a:spcBef>
              <a:buNone/>
            </a:pPr>
            <a:endParaRPr lang="en-GB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80963" lvl="2" indent="0" algn="just">
              <a:spcBef>
                <a:spcPts val="0"/>
              </a:spcBef>
              <a:buNone/>
            </a:pPr>
            <a:endParaRPr lang="en-GB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80963" indent="0" algn="just">
              <a:spcBef>
                <a:spcPts val="0"/>
              </a:spcBef>
              <a:buNone/>
            </a:pPr>
            <a:r>
              <a:rPr lang="en-GB" sz="2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Polycom Visio conferencing in meeting room</a:t>
            </a:r>
          </a:p>
          <a:p>
            <a:pPr marL="80963" indent="0" algn="just">
              <a:spcBef>
                <a:spcPts val="0"/>
              </a:spcBef>
              <a:buNone/>
            </a:pPr>
            <a:endParaRPr lang="en-GB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66713" indent="-285750" algn="just">
              <a:spcBef>
                <a:spcPts val="0"/>
              </a:spcBef>
              <a:buClr>
                <a:srgbClr val="0033CC"/>
              </a:buClr>
              <a:buSzPct val="100000"/>
            </a:pPr>
            <a:r>
              <a:rPr lang="en-GB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Available from May 2015</a:t>
            </a:r>
          </a:p>
          <a:p>
            <a:pPr marL="366713" indent="-285750" algn="just">
              <a:spcBef>
                <a:spcPts val="0"/>
              </a:spcBef>
              <a:buClr>
                <a:srgbClr val="0033CC"/>
              </a:buClr>
            </a:pPr>
            <a:r>
              <a:rPr lang="en-GB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Increase frequency of coordinator meetings at no extra cost </a:t>
            </a:r>
          </a:p>
          <a:p>
            <a:pPr marL="80963" indent="0" algn="just">
              <a:spcBef>
                <a:spcPts val="0"/>
              </a:spcBef>
              <a:buNone/>
            </a:pPr>
            <a:endParaRPr lang="en-GB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80963" indent="0" algn="just">
              <a:spcBef>
                <a:spcPts val="0"/>
              </a:spcBef>
              <a:buNone/>
            </a:pPr>
            <a:r>
              <a:rPr lang="en-GB" sz="2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ESI “promotes” a student hostel at </a:t>
            </a:r>
            <a:r>
              <a:rPr lang="en-GB" sz="20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Archamps</a:t>
            </a:r>
            <a:endParaRPr lang="en-GB" sz="20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5" name="Image 4" descr="esi bi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17297" y="24470"/>
            <a:ext cx="1907704" cy="800266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1715670" y="620688"/>
            <a:ext cx="56135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003A66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ESI investing in the future</a:t>
            </a:r>
          </a:p>
        </p:txBody>
      </p:sp>
      <p:sp>
        <p:nvSpPr>
          <p:cNvPr id="9" name="ZoneTexte 6"/>
          <p:cNvSpPr txBox="1"/>
          <p:nvPr/>
        </p:nvSpPr>
        <p:spPr>
          <a:xfrm>
            <a:off x="351875" y="5626042"/>
            <a:ext cx="113996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err="1">
                <a:latin typeface="Candara" pitchFamily="34" charset="0"/>
              </a:rPr>
              <a:t>Juas</a:t>
            </a:r>
            <a:r>
              <a:rPr lang="fr-FR" sz="1200" b="1" dirty="0">
                <a:latin typeface="Candara" pitchFamily="34" charset="0"/>
              </a:rPr>
              <a:t> </a:t>
            </a:r>
          </a:p>
          <a:p>
            <a:pPr algn="ctr"/>
            <a:r>
              <a:rPr lang="fr-FR" sz="1200" b="1" dirty="0" err="1">
                <a:latin typeface="Candara" pitchFamily="34" charset="0"/>
              </a:rPr>
              <a:t>Advisory</a:t>
            </a:r>
            <a:r>
              <a:rPr lang="fr-FR" sz="1200" b="1" dirty="0">
                <a:latin typeface="Candara" pitchFamily="34" charset="0"/>
              </a:rPr>
              <a:t> </a:t>
            </a:r>
            <a:r>
              <a:rPr lang="fr-FR" sz="1200" b="1" dirty="0" err="1">
                <a:latin typeface="Candara" pitchFamily="34" charset="0"/>
              </a:rPr>
              <a:t>Committee</a:t>
            </a:r>
            <a:r>
              <a:rPr lang="fr-FR" sz="1200" b="1" dirty="0">
                <a:latin typeface="Candara" pitchFamily="34" charset="0"/>
              </a:rPr>
              <a:t> Liverpool</a:t>
            </a:r>
          </a:p>
          <a:p>
            <a:pPr algn="ctr"/>
            <a:endParaRPr lang="fr-FR" sz="1200" b="1" dirty="0">
              <a:latin typeface="Candara" pitchFamily="34" charset="0"/>
            </a:endParaRPr>
          </a:p>
          <a:p>
            <a:pPr algn="ctr"/>
            <a:r>
              <a:rPr lang="fr-FR" sz="1200" b="1" dirty="0">
                <a:latin typeface="Candara" pitchFamily="34" charset="0"/>
              </a:rPr>
              <a:t>23-04-2015</a:t>
            </a:r>
          </a:p>
        </p:txBody>
      </p:sp>
    </p:spTree>
    <p:extLst>
      <p:ext uri="{BB962C8B-B14F-4D97-AF65-F5344CB8AC3E}">
        <p14:creationId xmlns:p14="http://schemas.microsoft.com/office/powerpoint/2010/main" val="2098436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\\cern.ch\dfs\Users\r\rinolfi\Desktop\JUAS_2012\Talks\Marie Gauthier 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625" y="2408709"/>
            <a:ext cx="938304" cy="967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\\cern.ch\dfs\Users\r\rinolfi\Desktop\Photo_dir_JUAS.jpg"/>
          <p:cNvPicPr>
            <a:picLocks noChangeAspect="1" noChangeArrowheads="1"/>
          </p:cNvPicPr>
          <p:nvPr/>
        </p:nvPicPr>
        <p:blipFill>
          <a:blip r:embed="rId3" cstate="print"/>
          <a:srcRect l="43835" t="29953" r="41177" b="48929"/>
          <a:stretch>
            <a:fillRect/>
          </a:stretch>
        </p:blipFill>
        <p:spPr bwMode="auto">
          <a:xfrm>
            <a:off x="749549" y="166846"/>
            <a:ext cx="901025" cy="924129"/>
          </a:xfrm>
          <a:prstGeom prst="rect">
            <a:avLst/>
          </a:prstGeom>
          <a:noFill/>
        </p:spPr>
      </p:pic>
      <p:pic>
        <p:nvPicPr>
          <p:cNvPr id="4" name="Picture 2" descr="\\cern.ch\dfs\Users\r\rinolfi\Desktop\Hans Hoffmann 07-201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983" y="5772343"/>
            <a:ext cx="897188" cy="1031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8" descr="Assistant Filiz Demolis"/>
          <p:cNvPicPr>
            <a:picLocks noChangeAspect="1" noChangeArrowheads="1"/>
          </p:cNvPicPr>
          <p:nvPr/>
        </p:nvPicPr>
        <p:blipFill>
          <a:blip r:embed="rId5" cstate="print">
            <a:lum bright="16000" contrast="8000"/>
          </a:blip>
          <a:srcRect l="9244" r="5720"/>
          <a:stretch>
            <a:fillRect/>
          </a:stretch>
        </p:blipFill>
        <p:spPr bwMode="auto">
          <a:xfrm>
            <a:off x="750381" y="4724570"/>
            <a:ext cx="871654" cy="914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mage 9" descr="3052_184828210166_6190146_n.jpg"/>
          <p:cNvPicPr>
            <a:picLocks noChangeAspect="1"/>
          </p:cNvPicPr>
          <p:nvPr/>
        </p:nvPicPr>
        <p:blipFill rotWithShape="1">
          <a:blip r:embed="rId6" cstate="print"/>
          <a:srcRect l="41600" t="5901" r="20600" b="60834"/>
          <a:stretch/>
        </p:blipFill>
        <p:spPr>
          <a:xfrm>
            <a:off x="749549" y="3497291"/>
            <a:ext cx="901025" cy="1057274"/>
          </a:xfrm>
          <a:prstGeom prst="rect">
            <a:avLst/>
          </a:prstGeom>
        </p:spPr>
      </p:pic>
      <p:pic>
        <p:nvPicPr>
          <p:cNvPr id="7" name="Picture 2" descr="\\cern.ch\dfs\Users\r\rinolfi\Desktop\Elias.jpe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039"/>
          <a:stretch/>
        </p:blipFill>
        <p:spPr bwMode="auto">
          <a:xfrm>
            <a:off x="753032" y="1193192"/>
            <a:ext cx="897188" cy="1106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ZoneTexte 7"/>
          <p:cNvSpPr txBox="1"/>
          <p:nvPr/>
        </p:nvSpPr>
        <p:spPr>
          <a:xfrm>
            <a:off x="1792264" y="81964"/>
            <a:ext cx="7341152" cy="63401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33388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fr-FR" i="1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defTabSz="433388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fr-FR" i="1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Dr. Louis </a:t>
            </a:r>
            <a:r>
              <a:rPr lang="fr-FR" i="1" dirty="0" err="1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Rinofli</a:t>
            </a:r>
            <a:r>
              <a:rPr lang="fr-FR" i="1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JUAS Director</a:t>
            </a:r>
          </a:p>
          <a:p>
            <a:pPr defTabSz="433388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fr-FR" i="1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defTabSz="433388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fr-FR" i="1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defTabSz="433388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fr-FR" i="1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defTabSz="433388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fr-FR" i="1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Dr. Elias Metral, JUAS </a:t>
            </a:r>
            <a:r>
              <a:rPr lang="fr-FR" i="1" dirty="0" err="1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Deputy</a:t>
            </a:r>
            <a:endParaRPr lang="fr-FR" i="1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defTabSz="433388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fr-FR" i="1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defTabSz="433388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fr-FR" i="1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defTabSz="433388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fr-FR" i="1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defTabSz="433388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fr-FR" i="1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Marie Gauthier, ESI Administrator </a:t>
            </a:r>
          </a:p>
          <a:p>
            <a:pPr defTabSz="433388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fr-FR" sz="1600" b="1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(in charge of relations </a:t>
            </a:r>
            <a:r>
              <a:rPr lang="fr-FR" sz="1600" b="1" dirty="0" err="1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with</a:t>
            </a:r>
            <a:r>
              <a:rPr lang="fr-FR" sz="1600" b="1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FR" sz="1600" b="1" dirty="0" err="1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lecturers</a:t>
            </a:r>
            <a:r>
              <a:rPr lang="fr-FR" sz="1600" b="1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pPr defTabSz="433388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fr-FR" i="1" dirty="0" smtClean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defTabSz="433388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fr-FR" i="1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defTabSz="433388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fr-FR" i="1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Marjorie Romand, ESI Training and Events Manager </a:t>
            </a:r>
          </a:p>
          <a:p>
            <a:pPr defTabSz="433388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sz="1600" b="1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(in charge of relations with students)</a:t>
            </a:r>
          </a:p>
          <a:p>
            <a:pPr defTabSz="433388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en-US" i="1" dirty="0" smtClean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defTabSz="433388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fr-FR" i="1" dirty="0" smtClean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defTabSz="433388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fr-FR" i="1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defTabSz="433388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fr-FR" i="1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Filiz Demolis, ESI Administrative Assistant </a:t>
            </a:r>
          </a:p>
          <a:p>
            <a:pPr defTabSz="433388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fr-FR" sz="1600" b="1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(in charge of the </a:t>
            </a:r>
            <a:r>
              <a:rPr lang="fr-FR" sz="1600" b="1" dirty="0" err="1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welcome</a:t>
            </a:r>
            <a:r>
              <a:rPr lang="fr-FR" sz="1600" b="1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office) </a:t>
            </a:r>
            <a:endParaRPr lang="fr-FR" sz="1600" b="1" dirty="0" smtClean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defTabSz="433388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fr-FR" sz="1600" b="1" dirty="0" smtClean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0" defTabSz="433388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fr-FR" i="1" dirty="0" smtClean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0" defTabSz="433388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fr-FR" i="1" dirty="0" err="1" smtClean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Dr.Hans</a:t>
            </a:r>
            <a:r>
              <a:rPr lang="fr-FR" i="1" dirty="0" smtClean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FR" i="1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Hoffmann, ESI </a:t>
            </a:r>
            <a:r>
              <a:rPr lang="en-US" i="1" dirty="0" smtClean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President</a:t>
            </a:r>
            <a:endParaRPr lang="en-US" i="1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9493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852121" y="2351459"/>
            <a:ext cx="505931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4000" dirty="0" smtClean="0">
                <a:solidFill>
                  <a:schemeClr val="tx1"/>
                </a:solidFill>
              </a:rPr>
              <a:t>JUAS 2015 </a:t>
            </a:r>
          </a:p>
        </p:txBody>
      </p:sp>
    </p:spTree>
    <p:extLst>
      <p:ext uri="{BB962C8B-B14F-4D97-AF65-F5344CB8AC3E}">
        <p14:creationId xmlns:p14="http://schemas.microsoft.com/office/powerpoint/2010/main" val="82241630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92" t="34890" r="23546"/>
          <a:stretch/>
        </p:blipFill>
        <p:spPr>
          <a:xfrm>
            <a:off x="2529145" y="1187355"/>
            <a:ext cx="4935995" cy="4585648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423081" y="334369"/>
            <a:ext cx="81204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JUAS 2015 opens Monday 12</a:t>
            </a:r>
            <a:r>
              <a:rPr lang="en-US" baseline="30000" dirty="0" smtClean="0">
                <a:solidFill>
                  <a:schemeClr val="tx1"/>
                </a:solidFill>
              </a:rPr>
              <a:t>th</a:t>
            </a:r>
            <a:r>
              <a:rPr lang="en-US" dirty="0" smtClean="0">
                <a:solidFill>
                  <a:schemeClr val="tx1"/>
                </a:solidFill>
              </a:rPr>
              <a:t> January, following the day of the massive French </a:t>
            </a:r>
            <a:r>
              <a:rPr lang="en-US" dirty="0">
                <a:solidFill>
                  <a:schemeClr val="tx1"/>
                </a:solidFill>
              </a:rPr>
              <a:t>demonstration </a:t>
            </a:r>
            <a:r>
              <a:rPr lang="en-US" dirty="0" smtClean="0">
                <a:solidFill>
                  <a:schemeClr val="tx1"/>
                </a:solidFill>
              </a:rPr>
              <a:t>after the terrorist attack against “Charlie </a:t>
            </a:r>
            <a:r>
              <a:rPr lang="en-US" dirty="0" err="1" smtClean="0">
                <a:solidFill>
                  <a:schemeClr val="tx1"/>
                </a:solidFill>
              </a:rPr>
              <a:t>Hebdo</a:t>
            </a:r>
            <a:r>
              <a:rPr lang="en-US" dirty="0" smtClean="0">
                <a:solidFill>
                  <a:schemeClr val="tx1"/>
                </a:solidFill>
              </a:rPr>
              <a:t>” newspaper  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1801506" y="5979658"/>
            <a:ext cx="65782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Benoit Simony (JUAS 2014 student) drew this picture for us </a:t>
            </a:r>
          </a:p>
        </p:txBody>
      </p:sp>
    </p:spTree>
    <p:extLst>
      <p:ext uri="{BB962C8B-B14F-4D97-AF65-F5344CB8AC3E}">
        <p14:creationId xmlns:p14="http://schemas.microsoft.com/office/powerpoint/2010/main" val="481493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01011" y="103786"/>
            <a:ext cx="57883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0000FF"/>
                </a:solidFill>
                <a:latin typeface="Calibri" pitchFamily="34" charset="0"/>
              </a:rPr>
              <a:t>Brief history of JUAS</a:t>
            </a:r>
            <a:endParaRPr lang="en-US" sz="4000" b="1" dirty="0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33499" y="1054150"/>
            <a:ext cx="8775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JUAS was founded in 1994 simultaneously with ESI at </a:t>
            </a:r>
            <a:r>
              <a:rPr lang="en-US" dirty="0" err="1" smtClean="0">
                <a:solidFill>
                  <a:schemeClr val="tx1"/>
                </a:solidFill>
              </a:rPr>
              <a:t>Archamps</a:t>
            </a:r>
            <a:r>
              <a:rPr lang="en-US" dirty="0" smtClean="0">
                <a:solidFill>
                  <a:schemeClr val="tx1"/>
                </a:solidFill>
              </a:rPr>
              <a:t> – Haute-Savoie –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81999" y="2356382"/>
            <a:ext cx="751708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/>
                </a:solidFill>
              </a:rPr>
              <a:t>1994 – 2000 : </a:t>
            </a:r>
            <a:r>
              <a:rPr lang="en-US" sz="2000" dirty="0" err="1" smtClean="0">
                <a:solidFill>
                  <a:schemeClr val="tx1"/>
                </a:solidFill>
              </a:rPr>
              <a:t>Marcelle</a:t>
            </a:r>
            <a:r>
              <a:rPr lang="en-US" sz="2000" dirty="0" smtClean="0">
                <a:solidFill>
                  <a:schemeClr val="tx1"/>
                </a:solidFill>
              </a:rPr>
              <a:t> Rey-</a:t>
            </a:r>
            <a:r>
              <a:rPr lang="en-US" sz="2000" dirty="0" err="1" smtClean="0">
                <a:solidFill>
                  <a:schemeClr val="tx1"/>
                </a:solidFill>
              </a:rPr>
              <a:t>Campagnolle</a:t>
            </a:r>
            <a:endParaRPr lang="en-US" sz="2000" dirty="0" smtClean="0">
              <a:solidFill>
                <a:schemeClr val="tx1"/>
              </a:solidFill>
            </a:endParaRPr>
          </a:p>
          <a:p>
            <a:endParaRPr lang="en-US" sz="2000" dirty="0" smtClean="0">
              <a:solidFill>
                <a:schemeClr val="tx1"/>
              </a:solidFill>
            </a:endParaRPr>
          </a:p>
          <a:p>
            <a:r>
              <a:rPr lang="en-US" sz="2000" dirty="0" smtClean="0">
                <a:solidFill>
                  <a:schemeClr val="tx1"/>
                </a:solidFill>
              </a:rPr>
              <a:t>2001 – 2005 : </a:t>
            </a:r>
            <a:r>
              <a:rPr lang="fr-FR" sz="2000" dirty="0">
                <a:solidFill>
                  <a:schemeClr val="tx1"/>
                </a:solidFill>
              </a:rPr>
              <a:t>Joël</a:t>
            </a:r>
            <a:r>
              <a:rPr lang="en-US" sz="2000" dirty="0" smtClean="0">
                <a:solidFill>
                  <a:schemeClr val="tx1"/>
                </a:solidFill>
              </a:rPr>
              <a:t> Le Duff</a:t>
            </a:r>
          </a:p>
          <a:p>
            <a:endParaRPr lang="en-US" sz="2000" dirty="0" smtClean="0">
              <a:solidFill>
                <a:schemeClr val="tx1"/>
              </a:solidFill>
            </a:endParaRPr>
          </a:p>
          <a:p>
            <a:r>
              <a:rPr lang="en-US" sz="2000" dirty="0" smtClean="0">
                <a:solidFill>
                  <a:schemeClr val="tx1"/>
                </a:solidFill>
              </a:rPr>
              <a:t>2006 – 2010 : François M</a:t>
            </a:r>
            <a:r>
              <a:rPr lang="fr-FR" sz="2000" dirty="0">
                <a:solidFill>
                  <a:schemeClr val="tx1"/>
                </a:solidFill>
              </a:rPr>
              <a:t>é</a:t>
            </a:r>
            <a:r>
              <a:rPr lang="en-US" sz="2000" dirty="0" err="1" smtClean="0">
                <a:solidFill>
                  <a:schemeClr val="tx1"/>
                </a:solidFill>
              </a:rPr>
              <a:t>ot</a:t>
            </a:r>
            <a:endParaRPr lang="en-US" sz="2000" dirty="0" smtClean="0">
              <a:solidFill>
                <a:schemeClr val="tx1"/>
              </a:solidFill>
            </a:endParaRPr>
          </a:p>
          <a:p>
            <a:endParaRPr lang="en-US" sz="2000" dirty="0">
              <a:solidFill>
                <a:schemeClr val="tx1"/>
              </a:solidFill>
            </a:endParaRPr>
          </a:p>
          <a:p>
            <a:r>
              <a:rPr lang="en-US" sz="2000" dirty="0" smtClean="0">
                <a:solidFill>
                  <a:schemeClr val="tx1"/>
                </a:solidFill>
              </a:rPr>
              <a:t>2011 – today : Louis Rinolfi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33499" y="1705266"/>
            <a:ext cx="37526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>
                <a:solidFill>
                  <a:schemeClr val="tx1"/>
                </a:solidFill>
              </a:rPr>
              <a:t>JUAS Directors </a:t>
            </a:r>
            <a:r>
              <a:rPr lang="en-US" dirty="0" smtClean="0">
                <a:solidFill>
                  <a:schemeClr val="tx1"/>
                </a:solidFill>
              </a:rPr>
              <a:t>:</a:t>
            </a:r>
          </a:p>
        </p:txBody>
      </p:sp>
      <p:pic>
        <p:nvPicPr>
          <p:cNvPr id="10" name="Picture 2" descr="\\cern.ch\dfs\Users\r\rinolfi\Desktop\JUAS_2014\Logos\JUAS_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1927" y="2"/>
            <a:ext cx="2154071" cy="1077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713406" y="5914973"/>
            <a:ext cx="82344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00FF"/>
                </a:solidFill>
              </a:rPr>
              <a:t>Close to 900 students have been trained since 1994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713406" y="5059007"/>
            <a:ext cx="80160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Close to 130 lecturers have taught at the school since 1994</a:t>
            </a:r>
          </a:p>
        </p:txBody>
      </p:sp>
    </p:spTree>
    <p:extLst>
      <p:ext uri="{BB962C8B-B14F-4D97-AF65-F5344CB8AC3E}">
        <p14:creationId xmlns:p14="http://schemas.microsoft.com/office/powerpoint/2010/main" val="4247130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747714" y="2493963"/>
            <a:ext cx="8410575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000" dirty="0" smtClean="0">
                <a:solidFill>
                  <a:schemeClr val="tx1"/>
                </a:solidFill>
              </a:rPr>
              <a:t>Welcome </a:t>
            </a:r>
          </a:p>
          <a:p>
            <a:pPr algn="ctr"/>
            <a:endParaRPr lang="en-US" sz="4000" dirty="0" smtClean="0">
              <a:solidFill>
                <a:schemeClr val="tx1"/>
              </a:solidFill>
            </a:endParaRPr>
          </a:p>
          <a:p>
            <a:pPr algn="ctr"/>
            <a:r>
              <a:rPr lang="en-US" sz="4000" i="1" dirty="0" smtClean="0">
                <a:solidFill>
                  <a:schemeClr val="tx1"/>
                </a:solidFill>
              </a:rPr>
              <a:t>by Carsten </a:t>
            </a:r>
            <a:r>
              <a:rPr lang="en-US" sz="4000" i="1" dirty="0" err="1" smtClean="0">
                <a:solidFill>
                  <a:schemeClr val="tx1"/>
                </a:solidFill>
              </a:rPr>
              <a:t>Welsch</a:t>
            </a:r>
            <a:endParaRPr lang="en-US" sz="40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8020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\\cern.ch\dfs\Users\r\rinolfi\Desktop\JUAS_2014\JUAS_logo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61" t="14559" r="6203" b="8414"/>
          <a:stretch/>
        </p:blipFill>
        <p:spPr bwMode="auto">
          <a:xfrm>
            <a:off x="6068291" y="4577728"/>
            <a:ext cx="3526971" cy="1575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792075" y="258515"/>
            <a:ext cx="66692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0000FF"/>
                </a:solidFill>
                <a:latin typeface="Calibri" pitchFamily="34" charset="0"/>
              </a:rPr>
              <a:t>JUAS logos</a:t>
            </a:r>
            <a:endParaRPr lang="en-US" sz="3600" b="1" dirty="0">
              <a:solidFill>
                <a:srgbClr val="0000FF"/>
              </a:solidFill>
              <a:latin typeface="Calibri" pitchFamily="34" charset="0"/>
            </a:endParaRPr>
          </a:p>
        </p:txBody>
      </p:sp>
      <p:pic>
        <p:nvPicPr>
          <p:cNvPr id="4" name="Picture 1" descr="C:\Documents and Settings\ESI\Mes documents\COMUNICATION\Bibliothèque d'Images\Logo\Logo JUAS\logo_tres_long_jp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14473" y="2695699"/>
            <a:ext cx="7420659" cy="1420298"/>
          </a:xfrm>
          <a:prstGeom prst="rect">
            <a:avLst/>
          </a:prstGeom>
          <a:noFill/>
        </p:spPr>
      </p:pic>
      <p:pic>
        <p:nvPicPr>
          <p:cNvPr id="5" name="Picture 2" descr="\\cern.ch\dfs\Users\r\rinolfi\Desktop\JUA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73" y="239478"/>
            <a:ext cx="2661474" cy="1330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77327" y="1572888"/>
            <a:ext cx="15794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1994 - 2011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792075" y="4043335"/>
            <a:ext cx="15794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2011  - 2014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301346" y="6137511"/>
            <a:ext cx="15794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From 2014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563475" y="4411387"/>
            <a:ext cx="20366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>
                <a:solidFill>
                  <a:schemeClr val="tx1"/>
                </a:solidFill>
              </a:rPr>
              <a:t>T. Kehrer / CERN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995693" y="6487105"/>
            <a:ext cx="23394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>
                <a:solidFill>
                  <a:schemeClr val="tx1"/>
                </a:solidFill>
              </a:rPr>
              <a:t>V. </a:t>
            </a:r>
            <a:r>
              <a:rPr lang="en-US" sz="1200" i="1" dirty="0" err="1" smtClean="0">
                <a:solidFill>
                  <a:schemeClr val="tx1"/>
                </a:solidFill>
              </a:rPr>
              <a:t>Guyony</a:t>
            </a:r>
            <a:r>
              <a:rPr lang="en-US" sz="1200" i="1" dirty="0" smtClean="0">
                <a:solidFill>
                  <a:schemeClr val="tx1"/>
                </a:solidFill>
              </a:rPr>
              <a:t> / </a:t>
            </a:r>
            <a:r>
              <a:rPr lang="fr-FR" sz="1200" i="1" dirty="0" smtClean="0">
                <a:solidFill>
                  <a:schemeClr val="tx1"/>
                </a:solidFill>
              </a:rPr>
              <a:t>Indélébile Création</a:t>
            </a:r>
          </a:p>
        </p:txBody>
      </p:sp>
      <p:sp>
        <p:nvSpPr>
          <p:cNvPr id="11" name="Rectangle 10"/>
          <p:cNvSpPr/>
          <p:nvPr/>
        </p:nvSpPr>
        <p:spPr>
          <a:xfrm>
            <a:off x="8550234" y="-1"/>
            <a:ext cx="1355766" cy="7501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16316" y="1876032"/>
            <a:ext cx="27139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>
                <a:solidFill>
                  <a:schemeClr val="tx1"/>
                </a:solidFill>
              </a:rPr>
              <a:t>M. Rey-</a:t>
            </a:r>
            <a:r>
              <a:rPr lang="en-US" sz="1200" i="1" dirty="0" err="1" smtClean="0">
                <a:solidFill>
                  <a:schemeClr val="tx1"/>
                </a:solidFill>
              </a:rPr>
              <a:t>Campagnolle</a:t>
            </a:r>
            <a:r>
              <a:rPr lang="en-US" sz="1200" i="1" dirty="0" smtClean="0">
                <a:solidFill>
                  <a:schemeClr val="tx1"/>
                </a:solidFill>
              </a:rPr>
              <a:t> / ISN</a:t>
            </a:r>
          </a:p>
        </p:txBody>
      </p:sp>
    </p:spTree>
    <p:extLst>
      <p:ext uri="{BB962C8B-B14F-4D97-AF65-F5344CB8AC3E}">
        <p14:creationId xmlns:p14="http://schemas.microsoft.com/office/powerpoint/2010/main" val="245393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702350" y="2458733"/>
            <a:ext cx="317397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Friday </a:t>
            </a:r>
            <a:r>
              <a:rPr lang="en-US" sz="2000" dirty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25</a:t>
            </a:r>
            <a:r>
              <a:rPr lang="en-US" sz="2000" baseline="30000" dirty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th</a:t>
            </a:r>
            <a:r>
              <a:rPr lang="en-US" sz="2000" dirty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 April </a:t>
            </a:r>
            <a:r>
              <a:rPr lang="en-US" sz="2000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2014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237504" y="1936759"/>
            <a:ext cx="3336967" cy="4789158"/>
            <a:chOff x="1039401" y="1306284"/>
            <a:chExt cx="4193810" cy="5408840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9401" y="1306285"/>
              <a:ext cx="4193810" cy="54088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5"/>
            <p:cNvSpPr/>
            <p:nvPr/>
          </p:nvSpPr>
          <p:spPr>
            <a:xfrm>
              <a:off x="1039401" y="1306284"/>
              <a:ext cx="4193810" cy="5408839"/>
            </a:xfrm>
            <a:prstGeom prst="rect">
              <a:avLst/>
            </a:prstGeom>
            <a:solidFill>
              <a:schemeClr val="accent1">
                <a:alpha val="1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" name="Group 11"/>
          <p:cNvGrpSpPr/>
          <p:nvPr/>
        </p:nvGrpSpPr>
        <p:grpSpPr>
          <a:xfrm>
            <a:off x="4221627" y="4201791"/>
            <a:ext cx="5241233" cy="2524125"/>
            <a:chOff x="4235275" y="1807213"/>
            <a:chExt cx="5241233" cy="2524125"/>
          </a:xfrm>
        </p:grpSpPr>
        <p:pic>
          <p:nvPicPr>
            <p:cNvPr id="9" name="Picture 3" descr="\\cern.ch\dfs\Users\r\rinolfi\Desktop\CERN Courier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35275" y="1807213"/>
              <a:ext cx="1905000" cy="25241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TextBox 6"/>
            <p:cNvSpPr txBox="1"/>
            <p:nvPr/>
          </p:nvSpPr>
          <p:spPr>
            <a:xfrm>
              <a:off x="6460177" y="1964767"/>
              <a:ext cx="216131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tx1"/>
                  </a:solidFill>
                </a:rPr>
                <a:t>July / August 2014</a:t>
              </a:r>
            </a:p>
          </p:txBody>
        </p:sp>
        <p:sp>
          <p:nvSpPr>
            <p:cNvPr id="11" name="TextBox 8"/>
            <p:cNvSpPr txBox="1"/>
            <p:nvPr/>
          </p:nvSpPr>
          <p:spPr>
            <a:xfrm>
              <a:off x="6329547" y="2397619"/>
              <a:ext cx="314696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tx1"/>
                  </a:solidFill>
                </a:rPr>
                <a:t>Article in the CERN Courier about this anniversary </a:t>
              </a:r>
            </a:p>
          </p:txBody>
        </p:sp>
      </p:grpSp>
      <p:sp>
        <p:nvSpPr>
          <p:cNvPr id="12" name="TextBox 7"/>
          <p:cNvSpPr txBox="1"/>
          <p:nvPr/>
        </p:nvSpPr>
        <p:spPr>
          <a:xfrm>
            <a:off x="783769" y="1488781"/>
            <a:ext cx="22444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Brochure</a:t>
            </a:r>
          </a:p>
        </p:txBody>
      </p:sp>
      <p:sp>
        <p:nvSpPr>
          <p:cNvPr id="13" name="TextBox 1"/>
          <p:cNvSpPr txBox="1"/>
          <p:nvPr/>
        </p:nvSpPr>
        <p:spPr>
          <a:xfrm>
            <a:off x="1501011" y="103786"/>
            <a:ext cx="57883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0000FF"/>
                </a:solidFill>
                <a:latin typeface="Calibri" pitchFamily="34" charset="0"/>
              </a:rPr>
              <a:t>JUAS 2014</a:t>
            </a:r>
          </a:p>
          <a:p>
            <a:pPr algn="ctr"/>
            <a:r>
              <a:rPr lang="en-US" sz="3600" b="1" dirty="0" smtClean="0">
                <a:solidFill>
                  <a:srgbClr val="0000FF"/>
                </a:solidFill>
                <a:latin typeface="Calibri" pitchFamily="34" charset="0"/>
              </a:rPr>
              <a:t>20</a:t>
            </a:r>
            <a:r>
              <a:rPr lang="en-US" sz="3600" b="1" baseline="30000" dirty="0" smtClean="0">
                <a:solidFill>
                  <a:srgbClr val="0000FF"/>
                </a:solidFill>
                <a:latin typeface="Calibri" pitchFamily="34" charset="0"/>
              </a:rPr>
              <a:t>th</a:t>
            </a:r>
            <a:r>
              <a:rPr lang="en-US" sz="3600" b="1" dirty="0" smtClean="0">
                <a:solidFill>
                  <a:srgbClr val="0000FF"/>
                </a:solidFill>
                <a:latin typeface="Calibri" pitchFamily="34" charset="0"/>
              </a:rPr>
              <a:t> years anniversary</a:t>
            </a:r>
            <a:endParaRPr lang="en-US" sz="3600" b="1" dirty="0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14" name="TextBox 8"/>
          <p:cNvSpPr txBox="1"/>
          <p:nvPr/>
        </p:nvSpPr>
        <p:spPr>
          <a:xfrm>
            <a:off x="4444039" y="1372563"/>
            <a:ext cx="50846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Celebration at LPSC - University of Grenoble </a:t>
            </a:r>
          </a:p>
        </p:txBody>
      </p:sp>
      <p:pic>
        <p:nvPicPr>
          <p:cNvPr id="15" name="Picture 2" descr="\\cern.ch\dfs\Users\r\rinolfi\Desktop\JUAS_2014\Logos\JUAS_logo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1927" y="2"/>
            <a:ext cx="2154071" cy="1077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angle 15"/>
          <p:cNvSpPr/>
          <p:nvPr/>
        </p:nvSpPr>
        <p:spPr>
          <a:xfrm>
            <a:off x="4509860" y="1773655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fr-FR" i="1" dirty="0">
                <a:solidFill>
                  <a:schemeClr val="tx1"/>
                </a:solidFill>
              </a:rPr>
              <a:t>LPSC = Laboratoire de Physique Subatomique et de Cosmologie</a:t>
            </a:r>
          </a:p>
        </p:txBody>
      </p:sp>
    </p:spTree>
    <p:extLst>
      <p:ext uri="{BB962C8B-B14F-4D97-AF65-F5344CB8AC3E}">
        <p14:creationId xmlns:p14="http://schemas.microsoft.com/office/powerpoint/2010/main" val="2482346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307975" y="4294272"/>
            <a:ext cx="9136634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fr-F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en-US" altLang="fr-FR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oPAC</a:t>
            </a:r>
            <a:r>
              <a:rPr kumimoji="0" lang="en-US" altLang="fr-FR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 has supported JUAS during the last years and many </a:t>
            </a:r>
            <a:r>
              <a:rPr kumimoji="0" lang="en-US" altLang="fr-FR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oPAC</a:t>
            </a:r>
            <a:r>
              <a:rPr kumimoji="0" lang="en-US" altLang="fr-FR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 Fellows have had the chance to profit from this first class Accelerators School. </a:t>
            </a:r>
            <a:r>
              <a:rPr kumimoji="0" lang="en-US" altLang="fr-F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During the last year </a:t>
            </a:r>
            <a:r>
              <a:rPr kumimoji="0" lang="en-US" altLang="fr-FR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oPAC</a:t>
            </a:r>
            <a:r>
              <a:rPr kumimoji="0" lang="en-US" altLang="fr-F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Fellow Michele Carla stood out being one of the best two students in the final exam and winning a grant to visit IPAC’14.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fr-F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Next year’s JUAS Advisory Board meeting will be hosted by </a:t>
            </a:r>
            <a:r>
              <a:rPr kumimoji="0" lang="en-US" altLang="fr-FR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oPAC</a:t>
            </a:r>
            <a:r>
              <a:rPr kumimoji="0" lang="en-US" altLang="fr-F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at the University of Liverpool/Cockcroft Institute.</a:t>
            </a:r>
          </a:p>
        </p:txBody>
      </p:sp>
      <p:sp>
        <p:nvSpPr>
          <p:cNvPr id="9" name="AutoShape 7" descr="2014 Course II. Technology &amp; Applications of Particle Accelerators. Laura Torino CERN visit&#10;"/>
          <p:cNvSpPr>
            <a:spLocks noChangeAspect="1" noChangeArrowheads="1"/>
          </p:cNvSpPr>
          <p:nvPr/>
        </p:nvSpPr>
        <p:spPr bwMode="auto">
          <a:xfrm>
            <a:off x="155575" y="-666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307975" y="1535229"/>
            <a:ext cx="9289034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0000FF"/>
                </a:solidFill>
              </a:rPr>
              <a:t>Celebrating 20 years of JUAS</a:t>
            </a:r>
          </a:p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b="1" dirty="0" smtClean="0">
                <a:solidFill>
                  <a:schemeClr val="tx1"/>
                </a:solidFill>
              </a:rPr>
              <a:t>Published on 2014-05-21 12:29:00</a:t>
            </a:r>
          </a:p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err="1" smtClean="0">
                <a:solidFill>
                  <a:schemeClr val="tx1"/>
                </a:solidFill>
              </a:rPr>
              <a:t>oPAC</a:t>
            </a:r>
            <a:r>
              <a:rPr lang="en-US" dirty="0" smtClean="0">
                <a:solidFill>
                  <a:schemeClr val="tx1"/>
                </a:solidFill>
              </a:rPr>
              <a:t> Coordinator Prof. Carsten P. </a:t>
            </a:r>
            <a:r>
              <a:rPr lang="en-US" dirty="0" err="1" smtClean="0">
                <a:solidFill>
                  <a:schemeClr val="tx1"/>
                </a:solidFill>
              </a:rPr>
              <a:t>Welsch</a:t>
            </a:r>
            <a:r>
              <a:rPr lang="en-US" dirty="0" smtClean="0">
                <a:solidFill>
                  <a:schemeClr val="tx1"/>
                </a:solidFill>
              </a:rPr>
              <a:t> participated in the annual Joint Universities Accelerator School (JUAS) Advisory Board meeting and the special celebrations for the School’s 20th anniversary. Both were held between the 23rd-25thApril 2014 in Grenoble at the </a:t>
            </a:r>
            <a:r>
              <a:rPr lang="en-US" dirty="0" err="1" smtClean="0">
                <a:solidFill>
                  <a:schemeClr val="tx1"/>
                </a:solidFill>
              </a:rPr>
              <a:t>Laboratoire</a:t>
            </a:r>
            <a:r>
              <a:rPr lang="en-US" dirty="0" smtClean="0">
                <a:solidFill>
                  <a:schemeClr val="tx1"/>
                </a:solidFill>
              </a:rPr>
              <a:t> de Physique </a:t>
            </a:r>
            <a:r>
              <a:rPr lang="en-US" dirty="0" err="1" smtClean="0">
                <a:solidFill>
                  <a:schemeClr val="tx1"/>
                </a:solidFill>
              </a:rPr>
              <a:t>Subatomique</a:t>
            </a:r>
            <a:r>
              <a:rPr lang="en-US" dirty="0" smtClean="0">
                <a:solidFill>
                  <a:schemeClr val="tx1"/>
                </a:solidFill>
              </a:rPr>
              <a:t> et de </a:t>
            </a:r>
            <a:r>
              <a:rPr lang="en-US" dirty="0" err="1" smtClean="0">
                <a:solidFill>
                  <a:schemeClr val="tx1"/>
                </a:solidFill>
              </a:rPr>
              <a:t>Cosmologie</a:t>
            </a:r>
            <a:r>
              <a:rPr lang="en-US" dirty="0" smtClean="0">
                <a:solidFill>
                  <a:schemeClr val="tx1"/>
                </a:solidFill>
              </a:rPr>
              <a:t> (LPSC). 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3965" y="63947"/>
            <a:ext cx="3897053" cy="789964"/>
          </a:xfrm>
          <a:prstGeom prst="rect">
            <a:avLst/>
          </a:prstGeom>
        </p:spPr>
      </p:pic>
      <p:grpSp>
        <p:nvGrpSpPr>
          <p:cNvPr id="14" name="Groupe 13"/>
          <p:cNvGrpSpPr/>
          <p:nvPr/>
        </p:nvGrpSpPr>
        <p:grpSpPr>
          <a:xfrm>
            <a:off x="1542197" y="390756"/>
            <a:ext cx="2729552" cy="883096"/>
            <a:chOff x="1555845" y="458928"/>
            <a:chExt cx="2729552" cy="883096"/>
          </a:xfrm>
        </p:grpSpPr>
        <p:sp>
          <p:nvSpPr>
            <p:cNvPr id="12" name="Rectangle à coins arrondis 11"/>
            <p:cNvSpPr/>
            <p:nvPr/>
          </p:nvSpPr>
          <p:spPr>
            <a:xfrm>
              <a:off x="1555845" y="458928"/>
              <a:ext cx="2729552" cy="88309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" name="ZoneTexte 12"/>
            <p:cNvSpPr txBox="1"/>
            <p:nvPr/>
          </p:nvSpPr>
          <p:spPr>
            <a:xfrm>
              <a:off x="1903862" y="501227"/>
              <a:ext cx="203351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2400" b="1" dirty="0" smtClean="0">
                  <a:solidFill>
                    <a:srgbClr val="FFFF00"/>
                  </a:solidFill>
                </a:rPr>
                <a:t>Newsletter</a:t>
              </a:r>
            </a:p>
            <a:p>
              <a:pPr algn="ctr"/>
              <a:r>
                <a:rPr lang="fr-FR" sz="2400" b="1" dirty="0" smtClean="0">
                  <a:solidFill>
                    <a:srgbClr val="FFFF00"/>
                  </a:solidFill>
                </a:rPr>
                <a:t>May 2014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0311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2"/>
          <a:srcRect l="4154" t="25451" r="54881" b="11608"/>
          <a:stretch/>
        </p:blipFill>
        <p:spPr>
          <a:xfrm>
            <a:off x="97908" y="1119116"/>
            <a:ext cx="4037364" cy="2497541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0572" y="1119116"/>
            <a:ext cx="5676188" cy="2361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2057" y="0"/>
            <a:ext cx="8914286" cy="780952"/>
          </a:xfrm>
          <a:prstGeom prst="rect">
            <a:avLst/>
          </a:prstGeom>
        </p:spPr>
      </p:pic>
      <p:grpSp>
        <p:nvGrpSpPr>
          <p:cNvPr id="7" name="Groupe 6"/>
          <p:cNvGrpSpPr/>
          <p:nvPr/>
        </p:nvGrpSpPr>
        <p:grpSpPr>
          <a:xfrm>
            <a:off x="97908" y="4183736"/>
            <a:ext cx="8708512" cy="2482496"/>
            <a:chOff x="97908" y="4183736"/>
            <a:chExt cx="8708512" cy="2482496"/>
          </a:xfrm>
        </p:grpSpPr>
        <p:pic>
          <p:nvPicPr>
            <p:cNvPr id="4" name="Image 3"/>
            <p:cNvPicPr>
              <a:picLocks noChangeAspect="1"/>
            </p:cNvPicPr>
            <p:nvPr/>
          </p:nvPicPr>
          <p:blipFill rotWithShape="1">
            <a:blip r:embed="rId5"/>
            <a:srcRect l="44393" t="14657" b="21512"/>
            <a:stretch/>
          </p:blipFill>
          <p:spPr>
            <a:xfrm>
              <a:off x="4039737" y="4503760"/>
              <a:ext cx="4766683" cy="1842449"/>
            </a:xfrm>
            <a:prstGeom prst="rect">
              <a:avLst/>
            </a:prstGeom>
          </p:spPr>
        </p:pic>
        <p:pic>
          <p:nvPicPr>
            <p:cNvPr id="1027" name="Image 14" descr="2014_04_25_JUAS_LUNCH_LR_01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908" y="4183736"/>
              <a:ext cx="3774079" cy="24824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788600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2"/>
          <a:srcRect r="51567"/>
          <a:stretch/>
        </p:blipFill>
        <p:spPr>
          <a:xfrm>
            <a:off x="113083" y="0"/>
            <a:ext cx="4677282" cy="287967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61190" y="2088107"/>
            <a:ext cx="4460935" cy="6005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187135" y="3480179"/>
            <a:ext cx="95831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All presentations are available on the JUAS web site: </a:t>
            </a:r>
            <a:r>
              <a:rPr lang="fr-FR" sz="2000" b="1" dirty="0" smtClean="0">
                <a:solidFill>
                  <a:schemeClr val="tx1"/>
                </a:solidFill>
                <a:hlinkClick r:id="rId3"/>
              </a:rPr>
              <a:t>www.cern.ch/juas</a:t>
            </a:r>
            <a:endParaRPr lang="fr-FR" sz="2000" b="1" dirty="0">
              <a:solidFill>
                <a:schemeClr val="tx1"/>
              </a:solidFill>
            </a:endParaRPr>
          </a:p>
        </p:txBody>
      </p:sp>
      <p:pic>
        <p:nvPicPr>
          <p:cNvPr id="2051" name="Image 25" descr="2014_04_25_JUAS ROUND TABLE_L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9081" y="13647"/>
            <a:ext cx="4926919" cy="2688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Image 20" descr="cnrs-in2p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9008" y="5446419"/>
            <a:ext cx="1345882" cy="747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Image 2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3135" y="5036297"/>
            <a:ext cx="961682" cy="1227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Image 2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191" y="5036297"/>
            <a:ext cx="909190" cy="1460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Image 2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2454" y="5268799"/>
            <a:ext cx="1639889" cy="1090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Image 2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4322" y="5400628"/>
            <a:ext cx="1874871" cy="884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187135" y="4513385"/>
            <a:ext cx="5122863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>
              <a:tabLst>
                <a:tab pos="2108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>
              <a:tabLst>
                <a:tab pos="2108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>
              <a:tabLst>
                <a:tab pos="2108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>
              <a:tabLst>
                <a:tab pos="2108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>
              <a:tabLst>
                <a:tab pos="2108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108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108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108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108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108200" algn="l"/>
              </a:tabLst>
            </a:pPr>
            <a:r>
              <a:rPr kumimoji="0" lang="en-US" altLang="fr-FR" sz="1600" b="1" i="0" u="none" strike="noStrike" cap="none" normalizeH="0" baseline="0" dirty="0" smtClean="0">
                <a:ln>
                  <a:noFill/>
                </a:ln>
                <a:solidFill>
                  <a:srgbClr val="008AC2"/>
                </a:solidFill>
                <a:effectLst/>
                <a:latin typeface="Arial" panose="020B0604020202020204" pitchFamily="34" charset="0"/>
                <a:ea typeface="Cambria" panose="02040503050406030204" pitchFamily="18" charset="0"/>
                <a:cs typeface="Univers-Light" charset="0"/>
              </a:rPr>
              <a:t>Special thanks to our partners in this event: </a:t>
            </a:r>
            <a:endParaRPr kumimoji="0" lang="fr-FR" altLang="fr-FR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261190" y="5036297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7851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8"/>
          <p:cNvSpPr txBox="1">
            <a:spLocks/>
          </p:cNvSpPr>
          <p:nvPr/>
        </p:nvSpPr>
        <p:spPr>
          <a:xfrm>
            <a:off x="1331640" y="1484784"/>
            <a:ext cx="7416824" cy="4968552"/>
          </a:xfrm>
          <a:prstGeom prst="rect">
            <a:avLst/>
          </a:prstGeom>
        </p:spPr>
        <p:txBody>
          <a:bodyPr tIns="0">
            <a:normAutofit/>
          </a:bodyPr>
          <a:lstStyle/>
          <a:p>
            <a:pPr marL="93663" marR="0" lvl="0" defTabSz="914400" rtl="0" eaLnBrk="1" fontAlgn="auto" latinLnBrk="0" hangingPunct="1">
              <a:lnSpc>
                <a:spcPct val="120000"/>
              </a:lnSpc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-29126" y="5626041"/>
            <a:ext cx="113996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smtClean="0">
                <a:latin typeface="Candara" pitchFamily="34" charset="0"/>
              </a:rPr>
              <a:t>Comité bipartite CG74-CERN</a:t>
            </a:r>
          </a:p>
          <a:p>
            <a:pPr algn="ctr"/>
            <a:endParaRPr lang="fr-FR" sz="1200" b="1" dirty="0" smtClean="0">
              <a:latin typeface="Candara" pitchFamily="34" charset="0"/>
            </a:endParaRPr>
          </a:p>
          <a:p>
            <a:pPr algn="ctr"/>
            <a:r>
              <a:rPr lang="fr-FR" sz="1200" b="1" dirty="0" smtClean="0">
                <a:latin typeface="Candara" pitchFamily="34" charset="0"/>
              </a:rPr>
              <a:t>26-02-2015</a:t>
            </a:r>
            <a:endParaRPr lang="fr-FR" sz="1200" b="1" dirty="0">
              <a:latin typeface="Candara" pitchFamily="34" charset="0"/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10" y="1769403"/>
            <a:ext cx="8008066" cy="5088597"/>
          </a:xfrm>
          <a:prstGeom prst="rect">
            <a:avLst/>
          </a:prstGeom>
          <a:effectLst>
            <a:softEdge rad="0"/>
          </a:effectLst>
        </p:spPr>
      </p:pic>
      <p:sp>
        <p:nvSpPr>
          <p:cNvPr id="5" name="Content Placeholder 8"/>
          <p:cNvSpPr txBox="1">
            <a:spLocks/>
          </p:cNvSpPr>
          <p:nvPr/>
        </p:nvSpPr>
        <p:spPr>
          <a:xfrm>
            <a:off x="4543414" y="1750949"/>
            <a:ext cx="2867319" cy="505088"/>
          </a:xfrm>
          <a:prstGeom prst="rect">
            <a:avLst/>
          </a:prstGeom>
        </p:spPr>
        <p:txBody>
          <a:bodyPr tIns="0">
            <a:noAutofit/>
          </a:bodyPr>
          <a:lstStyle/>
          <a:p>
            <a:pPr marL="93663" lvl="1">
              <a:buClr>
                <a:schemeClr val="accent1"/>
              </a:buClr>
            </a:pPr>
            <a:r>
              <a:rPr lang="en-US" sz="2400" b="1" dirty="0" smtClean="0">
                <a:solidFill>
                  <a:srgbClr val="008AC2"/>
                </a:solidFill>
                <a:latin typeface="Arial Narrow" pitchFamily="34" charset="0"/>
              </a:rPr>
              <a:t>January - March 2015</a:t>
            </a:r>
          </a:p>
          <a:p>
            <a:pPr marL="93663" lvl="1">
              <a:buClr>
                <a:schemeClr val="accent1"/>
              </a:buClr>
            </a:pPr>
            <a:endParaRPr lang="fr-FR" sz="2000" b="1" dirty="0" smtClean="0">
              <a:latin typeface="Arial Narrow" pitchFamily="34" charset="0"/>
            </a:endParaRPr>
          </a:p>
          <a:p>
            <a:pPr marL="93663" lvl="1">
              <a:buClr>
                <a:schemeClr val="accent1"/>
              </a:buClr>
            </a:pPr>
            <a:endParaRPr lang="fr-FR" sz="2000" dirty="0" smtClean="0">
              <a:latin typeface="Arial Narrow" pitchFamily="34" charset="0"/>
            </a:endParaRPr>
          </a:p>
          <a:p>
            <a:pPr marL="93663" lvl="1">
              <a:buClr>
                <a:schemeClr val="accent1"/>
              </a:buClr>
            </a:pPr>
            <a:endParaRPr lang="fr-FR" sz="2000" dirty="0">
              <a:latin typeface="Arial Narrow" pitchFamily="34" charset="0"/>
            </a:endParaRPr>
          </a:p>
          <a:p>
            <a:pPr marL="93663" lvl="1">
              <a:buClr>
                <a:schemeClr val="accent1"/>
              </a:buClr>
            </a:pPr>
            <a:endParaRPr lang="fr-FR" sz="2000" dirty="0" smtClean="0">
              <a:latin typeface="Arial Narrow" pitchFamily="34" charset="0"/>
            </a:endParaRPr>
          </a:p>
          <a:p>
            <a:pPr marL="93663">
              <a:buClr>
                <a:schemeClr val="accent1"/>
              </a:buClr>
              <a:buSzPct val="80000"/>
            </a:pPr>
            <a:endParaRPr lang="fr-FR" sz="2000" dirty="0" smtClean="0">
              <a:latin typeface="Arial Narrow" pitchFamily="34" charset="0"/>
            </a:endParaRPr>
          </a:p>
          <a:p>
            <a:pPr marL="550863" lvl="2"/>
            <a:endParaRPr kumimoji="0" lang="fr-FR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</a:endParaRPr>
          </a:p>
        </p:txBody>
      </p:sp>
      <p:sp>
        <p:nvSpPr>
          <p:cNvPr id="8" name="TextBox 2"/>
          <p:cNvSpPr txBox="1"/>
          <p:nvPr/>
        </p:nvSpPr>
        <p:spPr>
          <a:xfrm>
            <a:off x="1331640" y="218479"/>
            <a:ext cx="66692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0000FF"/>
                </a:solidFill>
                <a:latin typeface="Calibri" pitchFamily="34" charset="0"/>
              </a:rPr>
              <a:t>JUAS in the French Newspaper</a:t>
            </a:r>
            <a:endParaRPr lang="en-US" sz="3600" b="1" dirty="0">
              <a:solidFill>
                <a:srgbClr val="0000FF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7387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747715" y="2493965"/>
            <a:ext cx="8096034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4000" dirty="0" smtClean="0">
                <a:solidFill>
                  <a:schemeClr val="tx1"/>
                </a:solidFill>
              </a:rPr>
              <a:t>JUAS 2014 Advisory Board  </a:t>
            </a:r>
          </a:p>
          <a:p>
            <a:pPr algn="ctr"/>
            <a:r>
              <a:rPr lang="en-US" sz="4000" dirty="0" smtClean="0">
                <a:solidFill>
                  <a:schemeClr val="tx1"/>
                </a:solidFill>
              </a:rPr>
              <a:t>Grenoble University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3016155" y="4763069"/>
            <a:ext cx="42444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fr-FR" dirty="0" smtClean="0">
                <a:solidFill>
                  <a:schemeClr val="tx1"/>
                </a:solidFill>
              </a:rPr>
              <a:t>Photos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chemeClr val="tx1"/>
                </a:solidFill>
              </a:rPr>
              <a:t>Follow-up actions</a:t>
            </a:r>
          </a:p>
        </p:txBody>
      </p:sp>
    </p:spTree>
    <p:extLst>
      <p:ext uri="{BB962C8B-B14F-4D97-AF65-F5344CB8AC3E}">
        <p14:creationId xmlns:p14="http://schemas.microsoft.com/office/powerpoint/2010/main" val="45886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286" y="198311"/>
            <a:ext cx="4851400" cy="3638550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875" b="4745"/>
          <a:stretch/>
        </p:blipFill>
        <p:spPr>
          <a:xfrm>
            <a:off x="4936371" y="3643952"/>
            <a:ext cx="4793343" cy="2961565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491319" y="3957851"/>
            <a:ext cx="38213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During the meeting at Grenoble INP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5786651" y="2824244"/>
            <a:ext cx="39430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Dinner at restaurant “</a:t>
            </a:r>
            <a:r>
              <a:rPr lang="fr-FR" dirty="0" smtClean="0">
                <a:solidFill>
                  <a:schemeClr val="tx1"/>
                </a:solidFill>
              </a:rPr>
              <a:t>Les 2 </a:t>
            </a:r>
            <a:r>
              <a:rPr lang="fr-FR" dirty="0" err="1" smtClean="0">
                <a:solidFill>
                  <a:schemeClr val="tx1"/>
                </a:solidFill>
              </a:rPr>
              <a:t>Savoies</a:t>
            </a:r>
            <a:r>
              <a:rPr lang="en-US" dirty="0" smtClean="0">
                <a:solidFill>
                  <a:schemeClr val="tx1"/>
                </a:solidFill>
              </a:rPr>
              <a:t>” at Grenoble</a:t>
            </a:r>
          </a:p>
        </p:txBody>
      </p:sp>
    </p:spTree>
    <p:extLst>
      <p:ext uri="{BB962C8B-B14F-4D97-AF65-F5344CB8AC3E}">
        <p14:creationId xmlns:p14="http://schemas.microsoft.com/office/powerpoint/2010/main" val="1604124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5747" y="900428"/>
            <a:ext cx="94290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 smtClean="0">
                <a:solidFill>
                  <a:schemeClr val="tx1"/>
                </a:solidFill>
              </a:rPr>
              <a:t>Assuming </a:t>
            </a:r>
            <a:r>
              <a:rPr lang="en-US" dirty="0">
                <a:solidFill>
                  <a:schemeClr val="tx1"/>
                </a:solidFill>
              </a:rPr>
              <a:t>that new seminars could be accommodated in the Timetable, members of the Advisory Board are invited to send to Louis, titles and names (of speakers) for future seminars.</a:t>
            </a:r>
          </a:p>
          <a:p>
            <a:pPr marL="285750" indent="-285750">
              <a:buFont typeface="Symbol" panose="05050102010706020507" pitchFamily="18" charset="2"/>
              <a:buChar char="Þ"/>
            </a:pPr>
            <a:r>
              <a:rPr lang="en-GB" b="1" dirty="0" smtClean="0">
                <a:solidFill>
                  <a:srgbClr val="00B050"/>
                </a:solidFill>
              </a:rPr>
              <a:t>Done</a:t>
            </a: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115747" y="-11875"/>
            <a:ext cx="8743246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5536" tIns="42768" rIns="85536" bIns="42768"/>
          <a:lstStyle>
            <a:lvl1pPr eaLnBrk="0"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1pPr>
            <a:lvl2pPr marL="742950" indent="-285750" eaLnBrk="0"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2pPr>
            <a:lvl3pPr marL="1143000" indent="-228600" eaLnBrk="0"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3pPr>
            <a:lvl4pPr marL="1600200" indent="-228600" eaLnBrk="0"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4pPr>
            <a:lvl5pPr marL="2057400" indent="-228600" eaLnBrk="0"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5pPr>
            <a:lvl6pPr marL="25146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6pPr>
            <a:lvl7pPr marL="29718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7pPr>
            <a:lvl8pPr marL="34290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8pPr>
            <a:lvl9pPr marL="38862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9pPr>
          </a:lstStyle>
          <a:p>
            <a:pPr algn="ctr" eaLnBrk="1">
              <a:lnSpc>
                <a:spcPct val="124000"/>
              </a:lnSpc>
              <a:buClrTx/>
              <a:buSzPct val="45000"/>
            </a:pPr>
            <a:r>
              <a:rPr lang="en-GB" sz="3600" b="1" dirty="0" smtClean="0">
                <a:solidFill>
                  <a:srgbClr val="0000FF"/>
                </a:solidFill>
                <a:latin typeface="Calibri" pitchFamily="34" charset="0"/>
              </a:rPr>
              <a:t>Follow-up actions</a:t>
            </a:r>
            <a:endParaRPr lang="en-GB" sz="3600" b="1" dirty="0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15746" y="2247885"/>
            <a:ext cx="925841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b="1" dirty="0" smtClean="0">
                <a:solidFill>
                  <a:schemeClr val="tx1"/>
                </a:solidFill>
              </a:rPr>
              <a:t>Meeting of all lecturers : </a:t>
            </a:r>
          </a:p>
          <a:p>
            <a:pPr algn="just"/>
            <a:r>
              <a:rPr lang="en-US" dirty="0" smtClean="0">
                <a:solidFill>
                  <a:schemeClr val="tx1"/>
                </a:solidFill>
              </a:rPr>
              <a:t>Mauro </a:t>
            </a:r>
            <a:r>
              <a:rPr lang="en-US" dirty="0">
                <a:solidFill>
                  <a:schemeClr val="tx1"/>
                </a:solidFill>
              </a:rPr>
              <a:t>suggests that all lecturers should be invited to join the discussion of the last day during the examination week with the </a:t>
            </a:r>
            <a:r>
              <a:rPr lang="en-US" dirty="0" smtClean="0">
                <a:solidFill>
                  <a:schemeClr val="tx1"/>
                </a:solidFill>
              </a:rPr>
              <a:t>students.</a:t>
            </a:r>
          </a:p>
          <a:p>
            <a:pPr marL="285750" lvl="0" indent="-285750" algn="just">
              <a:buFont typeface="Symbol" panose="05050102010706020507" pitchFamily="18" charset="2"/>
              <a:buChar char="Þ"/>
            </a:pPr>
            <a:r>
              <a:rPr lang="en-GB" b="1" dirty="0" smtClean="0">
                <a:solidFill>
                  <a:srgbClr val="00B050"/>
                </a:solidFill>
              </a:rPr>
              <a:t>Done but all lecturers can not be present</a:t>
            </a:r>
            <a:endParaRPr lang="en-US" b="1" dirty="0">
              <a:solidFill>
                <a:srgbClr val="00B050"/>
              </a:solidFill>
            </a:endParaRPr>
          </a:p>
          <a:p>
            <a:pPr algn="just"/>
            <a:endParaRPr lang="en-US" dirty="0" smtClean="0">
              <a:solidFill>
                <a:schemeClr val="tx1"/>
              </a:solidFill>
            </a:endParaRPr>
          </a:p>
          <a:p>
            <a:pPr algn="just"/>
            <a:r>
              <a:rPr lang="en-US" dirty="0">
                <a:solidFill>
                  <a:schemeClr val="tx1"/>
                </a:solidFill>
              </a:rPr>
              <a:t>Louis decides to try to organize a meeting at CERN. Marie will send a doodle to every lecturers in order to find a possible date. </a:t>
            </a:r>
            <a:endParaRPr lang="en-US" dirty="0" smtClean="0">
              <a:solidFill>
                <a:schemeClr val="tx1"/>
              </a:solidFill>
            </a:endParaRPr>
          </a:p>
          <a:p>
            <a:pPr marL="285750" indent="-285750" algn="just">
              <a:buFont typeface="Symbol" panose="05050102010706020507" pitchFamily="18" charset="2"/>
              <a:buChar char="Þ"/>
            </a:pPr>
            <a:r>
              <a:rPr lang="en-GB" b="1" dirty="0" smtClean="0">
                <a:solidFill>
                  <a:srgbClr val="00B050"/>
                </a:solidFill>
              </a:rPr>
              <a:t>Done</a:t>
            </a:r>
          </a:p>
        </p:txBody>
      </p:sp>
      <p:sp>
        <p:nvSpPr>
          <p:cNvPr id="8" name="Rectangle 7"/>
          <p:cNvSpPr/>
          <p:nvPr/>
        </p:nvSpPr>
        <p:spPr>
          <a:xfrm>
            <a:off x="115746" y="4694408"/>
            <a:ext cx="925841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>
                <a:solidFill>
                  <a:schemeClr val="tx1"/>
                </a:solidFill>
              </a:rPr>
              <a:t>The lectures notes remains a point not completely satisfying for the students as it is printed in black and white and 4 slides per page, but ESI will look into it in order to improve this service. </a:t>
            </a:r>
            <a:endParaRPr lang="en-US" dirty="0" smtClean="0">
              <a:solidFill>
                <a:schemeClr val="tx1"/>
              </a:solidFill>
            </a:endParaRPr>
          </a:p>
          <a:p>
            <a:pPr algn="just"/>
            <a:r>
              <a:rPr lang="en-US" b="1" dirty="0" smtClean="0">
                <a:solidFill>
                  <a:srgbClr val="00B050"/>
                </a:solidFill>
              </a:rPr>
              <a:t>=&gt; Done, upgrade to </a:t>
            </a:r>
            <a:r>
              <a:rPr lang="en-US" b="1" dirty="0" err="1" smtClean="0">
                <a:solidFill>
                  <a:srgbClr val="00B050"/>
                </a:solidFill>
              </a:rPr>
              <a:t>colour</a:t>
            </a:r>
            <a:r>
              <a:rPr lang="en-US" b="1" dirty="0" smtClean="0">
                <a:solidFill>
                  <a:srgbClr val="00B050"/>
                </a:solidFill>
              </a:rPr>
              <a:t> materials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15747" y="6211669"/>
            <a:ext cx="94290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Terry 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suggests to go to EPS (European Physical Society) with </a:t>
            </a:r>
            <a:r>
              <a:rPr lang="en-US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proposal to get budget</a:t>
            </a:r>
          </a:p>
          <a:p>
            <a:r>
              <a:rPr lang="en-US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=&gt; Done </a:t>
            </a:r>
            <a:endParaRPr lang="en-US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1356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4164" y="1494667"/>
            <a:ext cx="92584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 smtClean="0">
                <a:solidFill>
                  <a:schemeClr val="tx1"/>
                </a:solidFill>
              </a:rPr>
              <a:t>The </a:t>
            </a:r>
            <a:r>
              <a:rPr lang="en-US" dirty="0">
                <a:solidFill>
                  <a:schemeClr val="tx1"/>
                </a:solidFill>
              </a:rPr>
              <a:t>question of the opportunity to organize a second </a:t>
            </a:r>
            <a:r>
              <a:rPr lang="en-US" dirty="0" smtClean="0">
                <a:solidFill>
                  <a:schemeClr val="tx1"/>
                </a:solidFill>
              </a:rPr>
              <a:t>JUAS</a:t>
            </a:r>
          </a:p>
          <a:p>
            <a:pPr algn="just"/>
            <a:r>
              <a:rPr lang="en-US" b="1" dirty="0" smtClean="0">
                <a:solidFill>
                  <a:srgbClr val="FFC000"/>
                </a:solidFill>
              </a:rPr>
              <a:t>=&gt; Is ongoing: see Nordic PAS in Summer 2016; see request from Barcelona,….</a:t>
            </a:r>
            <a:endParaRPr lang="en-US" b="1" dirty="0">
              <a:solidFill>
                <a:srgbClr val="FFC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4164" y="2411543"/>
            <a:ext cx="94378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 smtClean="0">
                <a:solidFill>
                  <a:schemeClr val="tx1"/>
                </a:solidFill>
              </a:rPr>
              <a:t>The </a:t>
            </a:r>
            <a:r>
              <a:rPr lang="en-US" dirty="0">
                <a:solidFill>
                  <a:schemeClr val="tx1"/>
                </a:solidFill>
              </a:rPr>
              <a:t>members point out the importance of staying in contact with the students after JUAS (former students’ network): ESI is willing to work on this task this year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</a:p>
          <a:p>
            <a:pPr algn="just"/>
            <a:r>
              <a:rPr lang="en-US" b="1" dirty="0" smtClean="0">
                <a:solidFill>
                  <a:srgbClr val="FFC000"/>
                </a:solidFill>
              </a:rPr>
              <a:t>=&gt; Ideas to use Facebook, </a:t>
            </a:r>
            <a:r>
              <a:rPr lang="en-US" b="1" dirty="0" err="1" smtClean="0">
                <a:solidFill>
                  <a:srgbClr val="FFC000"/>
                </a:solidFill>
              </a:rPr>
              <a:t>Lindekhin</a:t>
            </a:r>
            <a:r>
              <a:rPr lang="en-US" b="1" dirty="0">
                <a:solidFill>
                  <a:srgbClr val="FFC000"/>
                </a:solidFill>
              </a:rPr>
              <a:t> +</a:t>
            </a:r>
            <a:r>
              <a:rPr lang="en-US" b="1" dirty="0" smtClean="0">
                <a:solidFill>
                  <a:srgbClr val="FFC000"/>
                </a:solidFill>
              </a:rPr>
              <a:t> proposal to use the IPAC repository data base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8" name="Rectangle 7"/>
          <p:cNvSpPr/>
          <p:nvPr/>
        </p:nvSpPr>
        <p:spPr>
          <a:xfrm>
            <a:off x="94164" y="3741234"/>
            <a:ext cx="942900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>
                <a:solidFill>
                  <a:schemeClr val="tx1"/>
                </a:solidFill>
              </a:rPr>
              <a:t>The members advise to take off the </a:t>
            </a:r>
            <a:r>
              <a:rPr lang="en-US" dirty="0" smtClean="0">
                <a:solidFill>
                  <a:schemeClr val="tx1"/>
                </a:solidFill>
              </a:rPr>
              <a:t>question about written document from the Evaluation Form for the seminars, </a:t>
            </a:r>
            <a:r>
              <a:rPr lang="en-US" dirty="0">
                <a:solidFill>
                  <a:schemeClr val="tx1"/>
                </a:solidFill>
              </a:rPr>
              <a:t>to avoid a bad mark on this </a:t>
            </a:r>
            <a:r>
              <a:rPr lang="en-US" dirty="0" smtClean="0">
                <a:solidFill>
                  <a:schemeClr val="tx1"/>
                </a:solidFill>
              </a:rPr>
              <a:t>criteria (as they are no written documentation given to the students for seminars).</a:t>
            </a:r>
            <a:endParaRPr lang="en-GB" dirty="0" smtClean="0">
              <a:solidFill>
                <a:schemeClr val="tx1"/>
              </a:solidFill>
            </a:endParaRPr>
          </a:p>
          <a:p>
            <a:pPr marL="285750" indent="-285750">
              <a:buFont typeface="Symbol" panose="05050102010706020507" pitchFamily="18" charset="2"/>
              <a:buChar char="Þ"/>
            </a:pPr>
            <a:r>
              <a:rPr lang="en-US" b="1" dirty="0" smtClean="0">
                <a:solidFill>
                  <a:srgbClr val="FF0000"/>
                </a:solidFill>
              </a:rPr>
              <a:t>Not done !</a:t>
            </a:r>
          </a:p>
          <a:p>
            <a:pPr marL="285750" indent="-285750">
              <a:buFont typeface="Symbol" panose="05050102010706020507" pitchFamily="18" charset="2"/>
              <a:buChar char="Þ"/>
            </a:pPr>
            <a:r>
              <a:rPr lang="en-US" b="1" i="1" dirty="0">
                <a:solidFill>
                  <a:schemeClr val="tx1"/>
                </a:solidFill>
              </a:rPr>
              <a:t>The members ask to obtain in the future a feedback on comments as </a:t>
            </a:r>
            <a:r>
              <a:rPr lang="en-US" b="1" i="1" dirty="0" smtClean="0">
                <a:solidFill>
                  <a:schemeClr val="tx1"/>
                </a:solidFill>
              </a:rPr>
              <a:t>well.</a:t>
            </a:r>
            <a:endParaRPr lang="en-US" b="1" i="1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15747" y="5489107"/>
            <a:ext cx="94378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 smtClean="0">
                <a:solidFill>
                  <a:schemeClr val="tx1"/>
                </a:solidFill>
              </a:rPr>
              <a:t>Job opportunities : Jean-Marie </a:t>
            </a:r>
            <a:r>
              <a:rPr lang="en-US" dirty="0">
                <a:solidFill>
                  <a:schemeClr val="tx1"/>
                </a:solidFill>
              </a:rPr>
              <a:t>suggests to contact the CNRS secretariat to make sure JUAS is on the distribution list to receive the CNRS open position. </a:t>
            </a:r>
            <a:endParaRPr lang="en-US" dirty="0" smtClean="0">
              <a:solidFill>
                <a:schemeClr val="tx1"/>
              </a:solidFill>
            </a:endParaRPr>
          </a:p>
          <a:p>
            <a:pPr marL="285750" indent="-285750" algn="just">
              <a:buFont typeface="Symbol" panose="05050102010706020507" pitchFamily="18" charset="2"/>
              <a:buChar char="Þ"/>
            </a:pPr>
            <a:r>
              <a:rPr lang="en-US" b="1" dirty="0" smtClean="0">
                <a:solidFill>
                  <a:srgbClr val="FF0000"/>
                </a:solidFill>
              </a:rPr>
              <a:t>Not </a:t>
            </a:r>
            <a:r>
              <a:rPr lang="en-US" b="1" dirty="0">
                <a:solidFill>
                  <a:srgbClr val="FF0000"/>
                </a:solidFill>
              </a:rPr>
              <a:t>done </a:t>
            </a:r>
            <a:r>
              <a:rPr lang="en-US" b="1" dirty="0" smtClean="0">
                <a:solidFill>
                  <a:srgbClr val="FF0000"/>
                </a:solidFill>
              </a:rPr>
              <a:t>!</a:t>
            </a:r>
          </a:p>
        </p:txBody>
      </p:sp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115747" y="-11875"/>
            <a:ext cx="8743246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5536" tIns="42768" rIns="85536" bIns="42768"/>
          <a:lstStyle>
            <a:lvl1pPr eaLnBrk="0"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1pPr>
            <a:lvl2pPr marL="742950" indent="-285750" eaLnBrk="0"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2pPr>
            <a:lvl3pPr marL="1143000" indent="-228600" eaLnBrk="0"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3pPr>
            <a:lvl4pPr marL="1600200" indent="-228600" eaLnBrk="0"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4pPr>
            <a:lvl5pPr marL="2057400" indent="-228600" eaLnBrk="0"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5pPr>
            <a:lvl6pPr marL="25146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6pPr>
            <a:lvl7pPr marL="29718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7pPr>
            <a:lvl8pPr marL="34290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8pPr>
            <a:lvl9pPr marL="38862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9pPr>
          </a:lstStyle>
          <a:p>
            <a:pPr algn="ctr" eaLnBrk="1">
              <a:lnSpc>
                <a:spcPct val="124000"/>
              </a:lnSpc>
              <a:buClrTx/>
              <a:buSzPct val="45000"/>
            </a:pPr>
            <a:r>
              <a:rPr lang="en-GB" sz="3600" b="1" dirty="0" smtClean="0">
                <a:solidFill>
                  <a:srgbClr val="0000FF"/>
                </a:solidFill>
                <a:latin typeface="Calibri" pitchFamily="34" charset="0"/>
              </a:rPr>
              <a:t>Follow-up actions</a:t>
            </a:r>
            <a:endParaRPr lang="en-GB" sz="3600" b="1" dirty="0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15747" y="692932"/>
            <a:ext cx="94378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Louis recalls that all lecturers will receive their own marking (with the average per criteria). </a:t>
            </a:r>
            <a:endParaRPr lang="en-US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=&gt; On going</a:t>
            </a:r>
            <a:endParaRPr lang="fr-FR" b="1" dirty="0">
              <a:solidFill>
                <a:srgbClr val="FFC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5853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/>
      <p:bldP spid="9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 descr="CI_logo_smal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689" y="261939"/>
            <a:ext cx="1398587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3588" y="261938"/>
            <a:ext cx="222885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1001" y="1708151"/>
            <a:ext cx="8748713" cy="1470025"/>
          </a:xfrm>
        </p:spPr>
        <p:txBody>
          <a:bodyPr/>
          <a:lstStyle/>
          <a:p>
            <a:pPr eaLnBrk="1" hangingPunct="1">
              <a:defRPr/>
            </a:pPr>
            <a:r>
              <a:rPr lang="en-GB" sz="4000" dirty="0">
                <a:solidFill>
                  <a:srgbClr val="00649D"/>
                </a:solidFill>
              </a:rPr>
              <a:t>Welcome to Liverpool !</a:t>
            </a:r>
            <a:endParaRPr lang="en-GB" sz="3800" dirty="0">
              <a:solidFill>
                <a:srgbClr val="00649D"/>
              </a:solidFill>
            </a:endParaRPr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00051" y="3244850"/>
            <a:ext cx="8748713" cy="1752600"/>
          </a:xfrm>
        </p:spPr>
        <p:txBody>
          <a:bodyPr/>
          <a:lstStyle/>
          <a:p>
            <a:pPr eaLnBrk="1" hangingPunct="1"/>
            <a:r>
              <a:rPr lang="de-DE" altLang="en-US" sz="1400" i="1">
                <a:solidFill>
                  <a:srgbClr val="770D29"/>
                </a:solidFill>
              </a:rPr>
              <a:t>Prof. Carsten P. Welsch</a:t>
            </a:r>
          </a:p>
        </p:txBody>
      </p:sp>
      <p:pic>
        <p:nvPicPr>
          <p:cNvPr id="3078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913188"/>
            <a:ext cx="9144000" cy="294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pic>
        <p:nvPicPr>
          <p:cNvPr id="3079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2325" y="63500"/>
            <a:ext cx="2376488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9840747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926276" y="2873976"/>
            <a:ext cx="8241474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4000" dirty="0" smtClean="0">
                <a:solidFill>
                  <a:schemeClr val="tx1"/>
                </a:solidFill>
              </a:rPr>
              <a:t>Review of Advisory Board members 2015</a:t>
            </a:r>
          </a:p>
        </p:txBody>
      </p:sp>
    </p:spTree>
    <p:extLst>
      <p:ext uri="{BB962C8B-B14F-4D97-AF65-F5344CB8AC3E}">
        <p14:creationId xmlns:p14="http://schemas.microsoft.com/office/powerpoint/2010/main" val="4235439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50"/>
          <p:cNvSpPr/>
          <p:nvPr/>
        </p:nvSpPr>
        <p:spPr>
          <a:xfrm>
            <a:off x="8516203" y="0"/>
            <a:ext cx="1389797" cy="5419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30" name="Groupe 29"/>
          <p:cNvGrpSpPr/>
          <p:nvPr/>
        </p:nvGrpSpPr>
        <p:grpSpPr>
          <a:xfrm>
            <a:off x="373868" y="79605"/>
            <a:ext cx="3277907" cy="2485085"/>
            <a:chOff x="456314" y="218364"/>
            <a:chExt cx="3992856" cy="2947917"/>
          </a:xfrm>
        </p:grpSpPr>
        <p:pic>
          <p:nvPicPr>
            <p:cNvPr id="11" name="Picture 10" descr="\\cern.ch\dfs\Users\r\rinolfi\Desktop\Logo univ partenaires JUAS\img_1196958214617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91938" y="705843"/>
              <a:ext cx="1905803" cy="127508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12" descr="\\cern.ch\dfs\Users\r\rinolfi\Desktop\Logo univ partenaires JUAS\logo_PSUD_new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88803" y="2038216"/>
              <a:ext cx="1927878" cy="11280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13" descr="\\cern.ch\dfs\Users\r\rinolfi\Desktop\Logo univ partenaires JUAS\logo_ujf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4600" y="753300"/>
              <a:ext cx="1251213" cy="12276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2" name="Rectangle 21"/>
            <p:cNvSpPr/>
            <p:nvPr/>
          </p:nvSpPr>
          <p:spPr>
            <a:xfrm>
              <a:off x="456314" y="218365"/>
              <a:ext cx="3992856" cy="2947916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3" name="ZoneTexte 22"/>
            <p:cNvSpPr txBox="1"/>
            <p:nvPr/>
          </p:nvSpPr>
          <p:spPr>
            <a:xfrm>
              <a:off x="1795813" y="218364"/>
              <a:ext cx="126924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2000" b="1" dirty="0" smtClean="0">
                  <a:solidFill>
                    <a:schemeClr val="tx1"/>
                  </a:solidFill>
                </a:rPr>
                <a:t>France</a:t>
              </a:r>
            </a:p>
          </p:txBody>
        </p:sp>
      </p:grpSp>
      <p:grpSp>
        <p:nvGrpSpPr>
          <p:cNvPr id="24" name="Groupe 23"/>
          <p:cNvGrpSpPr/>
          <p:nvPr/>
        </p:nvGrpSpPr>
        <p:grpSpPr>
          <a:xfrm>
            <a:off x="3445367" y="5193956"/>
            <a:ext cx="2930873" cy="1429535"/>
            <a:chOff x="456313" y="287107"/>
            <a:chExt cx="3992856" cy="2246556"/>
          </a:xfrm>
        </p:grpSpPr>
        <p:pic>
          <p:nvPicPr>
            <p:cNvPr id="25" name="Picture 11" descr="\\cern.ch\dfs\Users\r\rinolfi\Desktop\Logo univ partenaires JUAS\liverpool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3902" y="856721"/>
              <a:ext cx="2060590" cy="4711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icture 2" descr="\\cern.ch\dfs\Users\r\rinolfi\Desktop\JAI-logo-on-white-2-lines.jp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158" r="39800"/>
            <a:stretch/>
          </p:blipFill>
          <p:spPr bwMode="auto">
            <a:xfrm>
              <a:off x="528155" y="1685106"/>
              <a:ext cx="1924586" cy="8485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7" name="ZoneTexte 26"/>
            <p:cNvSpPr txBox="1"/>
            <p:nvPr/>
          </p:nvSpPr>
          <p:spPr>
            <a:xfrm>
              <a:off x="966229" y="287107"/>
              <a:ext cx="3049530" cy="6287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</a:rPr>
                <a:t>United Kingdom</a:t>
              </a:r>
            </a:p>
          </p:txBody>
        </p:sp>
        <p:pic>
          <p:nvPicPr>
            <p:cNvPr id="28" name="Image 27"/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8071" r="57313" b="10688"/>
            <a:stretch/>
          </p:blipFill>
          <p:spPr>
            <a:xfrm>
              <a:off x="2634492" y="1707581"/>
              <a:ext cx="1584739" cy="573206"/>
            </a:xfrm>
            <a:prstGeom prst="rect">
              <a:avLst/>
            </a:prstGeom>
            <a:ln>
              <a:solidFill>
                <a:srgbClr val="008AC2"/>
              </a:solidFill>
            </a:ln>
          </p:spPr>
        </p:pic>
        <p:sp>
          <p:nvSpPr>
            <p:cNvPr id="29" name="Rectangle 28"/>
            <p:cNvSpPr/>
            <p:nvPr/>
          </p:nvSpPr>
          <p:spPr>
            <a:xfrm>
              <a:off x="456313" y="287109"/>
              <a:ext cx="3992856" cy="224655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31" name="Groupe 30"/>
          <p:cNvGrpSpPr/>
          <p:nvPr/>
        </p:nvGrpSpPr>
        <p:grpSpPr>
          <a:xfrm>
            <a:off x="5883542" y="114592"/>
            <a:ext cx="3841164" cy="2450097"/>
            <a:chOff x="412790" y="542512"/>
            <a:chExt cx="4746064" cy="2947917"/>
          </a:xfrm>
        </p:grpSpPr>
        <p:pic>
          <p:nvPicPr>
            <p:cNvPr id="32" name="Picture 2" descr="\\cern.ch\dfs\Users\r\rinolfi\Desktop\Logo univ partenaires JUAS\800px-KIT_LOGO.svg.pn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16405" y="1088209"/>
              <a:ext cx="1552225" cy="7761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3" name="Picture 5" descr="\\cern.ch\dfs\Users\r\rinolfi\Desktop\Logo univ partenaires JUAS\logo-tu-darmstadt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0721" y="1088209"/>
              <a:ext cx="2363134" cy="86084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4" name="Picture 6" descr="\\cern.ch\dfs\Users\r\rinolfi\Desktop\Logo univ partenaires JUAS\tu_berlin.jp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2132" y="2224662"/>
              <a:ext cx="1126092" cy="8445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5" name="Picture 8" descr="\\cern.ch\dfs\Users\r\rinolfi\Desktop\Logo univ partenaires JUAS\UNI-Logo_Siegel_4c_115mm.png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27459" y="2288304"/>
              <a:ext cx="2771035" cy="5693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7" name="ZoneTexte 36"/>
            <p:cNvSpPr txBox="1"/>
            <p:nvPr/>
          </p:nvSpPr>
          <p:spPr>
            <a:xfrm>
              <a:off x="1752288" y="542512"/>
              <a:ext cx="1913364" cy="4814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2000" b="1" dirty="0" smtClean="0">
                  <a:solidFill>
                    <a:schemeClr val="tx1"/>
                  </a:solidFill>
                </a:rPr>
                <a:t>Germany</a:t>
              </a: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412790" y="542513"/>
              <a:ext cx="4746064" cy="2947916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38" name="Groupe 37"/>
          <p:cNvGrpSpPr/>
          <p:nvPr/>
        </p:nvGrpSpPr>
        <p:grpSpPr>
          <a:xfrm>
            <a:off x="214544" y="2921680"/>
            <a:ext cx="3538590" cy="2107557"/>
            <a:chOff x="158898" y="217098"/>
            <a:chExt cx="4822535" cy="2719303"/>
          </a:xfrm>
        </p:grpSpPr>
        <p:pic>
          <p:nvPicPr>
            <p:cNvPr id="39" name="Picture 3" descr="\\cern.ch\dfs\Users\r\rinolfi\Desktop\Logo univ partenaires JUAS\ceri_minerva with text.png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1595" y="617208"/>
              <a:ext cx="2250690" cy="7061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0" name="Picture 4" descr="\\cern.ch\dfs\Users\r\rinolfi\Desktop\Logo univ partenaires JUAS\federico Naples.gif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7655" y="1734101"/>
              <a:ext cx="962932" cy="9629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" name="Picture 14" descr="\\cern.ch\dfs\Users\r\rinolfi\Desktop\Logo univ partenaires JUAS\Logo_unige_08_intestato.JPG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8605" y="299383"/>
              <a:ext cx="1822206" cy="11106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2" name="Rectangle 41"/>
            <p:cNvSpPr/>
            <p:nvPr/>
          </p:nvSpPr>
          <p:spPr>
            <a:xfrm>
              <a:off x="158898" y="217099"/>
              <a:ext cx="4822535" cy="271930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3" name="ZoneTexte 42"/>
            <p:cNvSpPr txBox="1"/>
            <p:nvPr/>
          </p:nvSpPr>
          <p:spPr>
            <a:xfrm>
              <a:off x="1334438" y="217098"/>
              <a:ext cx="111388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2000" b="1" dirty="0" err="1" smtClean="0">
                  <a:solidFill>
                    <a:schemeClr val="tx1"/>
                  </a:solidFill>
                </a:rPr>
                <a:t>Italy</a:t>
              </a:r>
              <a:endParaRPr lang="fr-FR" sz="2000" b="1" dirty="0" smtClean="0">
                <a:solidFill>
                  <a:schemeClr val="tx1"/>
                </a:solidFill>
              </a:endParaRPr>
            </a:p>
          </p:txBody>
        </p:sp>
        <p:pic>
          <p:nvPicPr>
            <p:cNvPr id="44" name="Image 43"/>
            <p:cNvPicPr>
              <a:picLocks noChangeAspect="1"/>
            </p:cNvPicPr>
            <p:nvPr/>
          </p:nvPicPr>
          <p:blipFill rotWithShape="1"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041" t="72545"/>
            <a:stretch/>
          </p:blipFill>
          <p:spPr>
            <a:xfrm>
              <a:off x="1631208" y="2029788"/>
              <a:ext cx="3169603" cy="538928"/>
            </a:xfrm>
            <a:prstGeom prst="rect">
              <a:avLst/>
            </a:prstGeom>
            <a:ln>
              <a:solidFill>
                <a:srgbClr val="008AC2"/>
              </a:solidFill>
            </a:ln>
          </p:spPr>
        </p:pic>
      </p:grpSp>
      <p:grpSp>
        <p:nvGrpSpPr>
          <p:cNvPr id="45" name="Groupe 44"/>
          <p:cNvGrpSpPr/>
          <p:nvPr/>
        </p:nvGrpSpPr>
        <p:grpSpPr>
          <a:xfrm>
            <a:off x="5883542" y="2712146"/>
            <a:ext cx="3841164" cy="2317091"/>
            <a:chOff x="4917040" y="151043"/>
            <a:chExt cx="4025530" cy="2496623"/>
          </a:xfrm>
        </p:grpSpPr>
        <p:pic>
          <p:nvPicPr>
            <p:cNvPr id="46" name="Picture 7" descr="\\cern.ch\dfs\Users\r\rinolfi\Desktop\Logo univ partenaires JUAS\uab.jpg"/>
            <p:cNvPicPr>
              <a:picLocks noChangeAspect="1" noChangeArrowheads="1"/>
            </p:cNvPicPr>
            <p:nvPr/>
          </p:nvPicPr>
          <p:blipFill rotWithShape="1"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210" t="14914" r="8584" b="14035"/>
            <a:stretch/>
          </p:blipFill>
          <p:spPr bwMode="auto">
            <a:xfrm>
              <a:off x="5049671" y="659415"/>
              <a:ext cx="1596788" cy="9280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7" name="Picture 9" descr="\\cern.ch\dfs\Users\r\rinolfi\Desktop\Logo univ partenaires JUAS\uv.gif"/>
            <p:cNvPicPr>
              <a:picLocks noChangeAspect="1" noChangeArrowheads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46242" y="400973"/>
              <a:ext cx="1029921" cy="135958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8" name="Picture 15" descr="\\cern.ch\dfs\Users\r\rinolfi\Desktop\Logo univ partenaires JUAS\logo_UPC.jpg"/>
            <p:cNvPicPr>
              <a:picLocks noChangeAspect="1" noChangeArrowheads="1"/>
            </p:cNvPicPr>
            <p:nvPr/>
          </p:nvPicPr>
          <p:blipFill rotWithShape="1"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5637" b="36451"/>
            <a:stretch/>
          </p:blipFill>
          <p:spPr bwMode="auto">
            <a:xfrm>
              <a:off x="5049671" y="1868824"/>
              <a:ext cx="3345885" cy="5604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9" name="Rectangle 48"/>
            <p:cNvSpPr/>
            <p:nvPr/>
          </p:nvSpPr>
          <p:spPr>
            <a:xfrm>
              <a:off x="4917040" y="151044"/>
              <a:ext cx="4025530" cy="249662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0" name="ZoneTexte 49"/>
            <p:cNvSpPr txBox="1"/>
            <p:nvPr/>
          </p:nvSpPr>
          <p:spPr>
            <a:xfrm>
              <a:off x="6053179" y="151043"/>
              <a:ext cx="13266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2000" b="1" dirty="0" smtClean="0">
                  <a:solidFill>
                    <a:schemeClr val="tx1"/>
                  </a:solidFill>
                </a:rPr>
                <a:t>Spain</a:t>
              </a:r>
            </a:p>
          </p:txBody>
        </p:sp>
      </p:grpSp>
      <p:sp>
        <p:nvSpPr>
          <p:cNvPr id="52" name="ZoneTexte 51"/>
          <p:cNvSpPr txBox="1"/>
          <p:nvPr/>
        </p:nvSpPr>
        <p:spPr>
          <a:xfrm>
            <a:off x="3479615" y="2118983"/>
            <a:ext cx="260437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0000FF"/>
                </a:solidFill>
                <a:latin typeface="Arial Narrow" panose="020B0606020202030204" pitchFamily="34" charset="0"/>
              </a:rPr>
              <a:t>15 partner universities</a:t>
            </a:r>
            <a:endParaRPr lang="en-US" sz="3200" b="1" dirty="0">
              <a:solidFill>
                <a:srgbClr val="0000FF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7865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682388" y="-11875"/>
            <a:ext cx="8161361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5536" tIns="42768" rIns="85536" bIns="42768"/>
          <a:lstStyle>
            <a:lvl1pPr eaLnBrk="0"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1pPr>
            <a:lvl2pPr marL="742950" indent="-285750" eaLnBrk="0"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2pPr>
            <a:lvl3pPr marL="1143000" indent="-228600" eaLnBrk="0"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3pPr>
            <a:lvl4pPr marL="1600200" indent="-228600" eaLnBrk="0"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4pPr>
            <a:lvl5pPr marL="2057400" indent="-228600" eaLnBrk="0"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5pPr>
            <a:lvl6pPr marL="25146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6pPr>
            <a:lvl7pPr marL="29718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7pPr>
            <a:lvl8pPr marL="34290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8pPr>
            <a:lvl9pPr marL="38862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9pPr>
          </a:lstStyle>
          <a:p>
            <a:pPr eaLnBrk="1">
              <a:lnSpc>
                <a:spcPct val="124000"/>
              </a:lnSpc>
              <a:buClrTx/>
              <a:buSzPct val="45000"/>
            </a:pPr>
            <a:r>
              <a:rPr lang="en-GB" sz="3200" b="1" dirty="0" smtClean="0">
                <a:solidFill>
                  <a:srgbClr val="0000FF"/>
                </a:solidFill>
                <a:latin typeface="Calibri" pitchFamily="34" charset="0"/>
              </a:rPr>
              <a:t>15 European </a:t>
            </a:r>
            <a:r>
              <a:rPr lang="en-GB" sz="3200" b="1" dirty="0">
                <a:solidFill>
                  <a:srgbClr val="0000FF"/>
                </a:solidFill>
                <a:latin typeface="Calibri" pitchFamily="34" charset="0"/>
              </a:rPr>
              <a:t>Universities </a:t>
            </a:r>
            <a:r>
              <a:rPr lang="en-GB" sz="3200" b="1" dirty="0" smtClean="0">
                <a:solidFill>
                  <a:srgbClr val="0000FF"/>
                </a:solidFill>
                <a:latin typeface="Calibri" pitchFamily="34" charset="0"/>
              </a:rPr>
              <a:t>partners in 2015 </a:t>
            </a:r>
            <a:endParaRPr lang="en-GB" sz="3200" b="1" dirty="0">
              <a:solidFill>
                <a:srgbClr val="0000FF"/>
              </a:solidFill>
              <a:latin typeface="Calibri" pitchFamily="34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9703472"/>
              </p:ext>
            </p:extLst>
          </p:nvPr>
        </p:nvGraphicFramePr>
        <p:xfrm>
          <a:off x="272256" y="573949"/>
          <a:ext cx="9361488" cy="58470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71076"/>
                <a:gridCol w="3310240"/>
                <a:gridCol w="1080172"/>
              </a:tblGrid>
              <a:tr h="287558"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Universities</a:t>
                      </a:r>
                      <a:endParaRPr lang="en-US" sz="1700" dirty="0"/>
                    </a:p>
                  </a:txBody>
                  <a:tcPr marL="91444" marR="91444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Members of Advisory Board</a:t>
                      </a:r>
                      <a:endParaRPr lang="en-US" sz="1700" dirty="0"/>
                    </a:p>
                  </a:txBody>
                  <a:tcPr marL="91444" marR="91444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Since</a:t>
                      </a:r>
                      <a:endParaRPr lang="en-US" sz="1700" dirty="0"/>
                    </a:p>
                  </a:txBody>
                  <a:tcPr marL="91444" marR="91444" marT="45723" marB="45723"/>
                </a:tc>
              </a:tr>
              <a:tr h="325590">
                <a:tc>
                  <a:txBody>
                    <a:bodyPr/>
                    <a:lstStyle/>
                    <a:p>
                      <a:pPr marL="0" marR="0" indent="0" algn="l" defTabSz="86904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err="1" smtClean="0"/>
                        <a:t>Universit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é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dirty="0" smtClean="0"/>
                        <a:t>Joseph Fourier  Grenoble</a:t>
                      </a:r>
                      <a:endParaRPr lang="en-US" sz="1800" dirty="0"/>
                    </a:p>
                  </a:txBody>
                  <a:tcPr marL="91444" marR="91444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Jean-Marie De Conto</a:t>
                      </a:r>
                      <a:endParaRPr lang="en-US" sz="1800" dirty="0"/>
                    </a:p>
                  </a:txBody>
                  <a:tcPr marL="91444" marR="91444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1994</a:t>
                      </a:r>
                      <a:endParaRPr lang="en-US" sz="1800" dirty="0"/>
                    </a:p>
                  </a:txBody>
                  <a:tcPr marL="91444" marR="91444" marT="45723" marB="45723"/>
                </a:tc>
              </a:tr>
              <a:tr h="347240">
                <a:tc>
                  <a:txBody>
                    <a:bodyPr/>
                    <a:lstStyle/>
                    <a:p>
                      <a:pPr marL="0" marR="0" indent="0" algn="l" defTabSz="86904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err="1" smtClean="0"/>
                        <a:t>Technische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Universit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ä</a:t>
                      </a:r>
                      <a:r>
                        <a:rPr lang="en-US" sz="1800" dirty="0" err="1" smtClean="0"/>
                        <a:t>t</a:t>
                      </a:r>
                      <a:r>
                        <a:rPr lang="en-US" sz="1800" dirty="0" smtClean="0"/>
                        <a:t>  </a:t>
                      </a:r>
                      <a:r>
                        <a:rPr lang="en-US" sz="1800" dirty="0" err="1" smtClean="0"/>
                        <a:t>Darmst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ä</a:t>
                      </a:r>
                      <a:r>
                        <a:rPr lang="en-US" sz="1800" dirty="0" err="1" smtClean="0"/>
                        <a:t>dt</a:t>
                      </a:r>
                      <a:endParaRPr lang="en-US" sz="1800" dirty="0"/>
                    </a:p>
                  </a:txBody>
                  <a:tcPr marL="91444" marR="91444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Joachim Enders</a:t>
                      </a:r>
                      <a:endParaRPr lang="en-US" sz="1800" dirty="0"/>
                    </a:p>
                  </a:txBody>
                  <a:tcPr marL="91444" marR="91444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1994</a:t>
                      </a:r>
                      <a:endParaRPr lang="en-US" sz="1800" dirty="0"/>
                    </a:p>
                  </a:txBody>
                  <a:tcPr marL="91444" marR="91444" marT="45723" marB="45723"/>
                </a:tc>
              </a:tr>
              <a:tr h="360695">
                <a:tc>
                  <a:txBody>
                    <a:bodyPr/>
                    <a:lstStyle/>
                    <a:p>
                      <a:r>
                        <a:rPr lang="en-US" sz="1800" dirty="0" err="1" smtClean="0"/>
                        <a:t>Karlsruher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Institut</a:t>
                      </a:r>
                      <a:r>
                        <a:rPr lang="en-US" sz="1800" dirty="0" smtClean="0"/>
                        <a:t> fur </a:t>
                      </a:r>
                      <a:r>
                        <a:rPr lang="en-US" sz="1800" dirty="0" err="1" smtClean="0"/>
                        <a:t>Technologie</a:t>
                      </a:r>
                      <a:endParaRPr lang="en-US" sz="1800" dirty="0"/>
                    </a:p>
                  </a:txBody>
                  <a:tcPr marL="91444" marR="91444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Anke-Susanne M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ü</a:t>
                      </a:r>
                      <a:r>
                        <a:rPr lang="en-US" sz="1800" dirty="0" smtClean="0"/>
                        <a:t>ller</a:t>
                      </a:r>
                      <a:endParaRPr lang="en-US" sz="1800" dirty="0"/>
                    </a:p>
                  </a:txBody>
                  <a:tcPr marL="91444" marR="91444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1994</a:t>
                      </a:r>
                      <a:endParaRPr lang="en-US" sz="1800" dirty="0"/>
                    </a:p>
                  </a:txBody>
                  <a:tcPr marL="91444" marR="91444" marT="45723" marB="45723"/>
                </a:tc>
              </a:tr>
              <a:tr h="300941">
                <a:tc>
                  <a:txBody>
                    <a:bodyPr/>
                    <a:lstStyle/>
                    <a:p>
                      <a:r>
                        <a:rPr lang="en-US" sz="1800" dirty="0" err="1" smtClean="0"/>
                        <a:t>Universitat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Polit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è</a:t>
                      </a:r>
                      <a:r>
                        <a:rPr lang="en-US" sz="1800" baseline="0" dirty="0" err="1" smtClean="0"/>
                        <a:t>cnica</a:t>
                      </a:r>
                      <a:r>
                        <a:rPr lang="en-US" sz="1800" baseline="0" dirty="0" smtClean="0"/>
                        <a:t> de </a:t>
                      </a:r>
                      <a:r>
                        <a:rPr lang="en-US" sz="1800" baseline="0" dirty="0" err="1" smtClean="0"/>
                        <a:t>Catalunya</a:t>
                      </a:r>
                      <a:endParaRPr lang="en-US" sz="1800" dirty="0"/>
                    </a:p>
                  </a:txBody>
                  <a:tcPr marL="91444" marR="91444" marT="45723" marB="45723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err="1" smtClean="0"/>
                        <a:t>Youri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Koubychine</a:t>
                      </a:r>
                      <a:endParaRPr lang="en-US" sz="1800" dirty="0" smtClean="0"/>
                    </a:p>
                  </a:txBody>
                  <a:tcPr marL="91444" marR="91444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1994</a:t>
                      </a:r>
                      <a:endParaRPr lang="en-US" sz="1800" dirty="0"/>
                    </a:p>
                  </a:txBody>
                  <a:tcPr marL="91444" marR="91444" marT="45723" marB="45723"/>
                </a:tc>
              </a:tr>
              <a:tr h="359195">
                <a:tc>
                  <a:txBody>
                    <a:bodyPr/>
                    <a:lstStyle/>
                    <a:p>
                      <a:r>
                        <a:rPr lang="en-US" sz="1800" dirty="0" err="1" smtClean="0"/>
                        <a:t>Universitat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Autonoma</a:t>
                      </a:r>
                      <a:r>
                        <a:rPr lang="en-US" sz="1800" dirty="0" smtClean="0"/>
                        <a:t> de Barcelona</a:t>
                      </a:r>
                      <a:endParaRPr lang="en-US" sz="1800" dirty="0"/>
                    </a:p>
                  </a:txBody>
                  <a:tcPr marL="91444" marR="91444" marT="45723" marB="45723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err="1" smtClean="0"/>
                        <a:t>Antoni</a:t>
                      </a:r>
                      <a:r>
                        <a:rPr lang="en-US" sz="1800" dirty="0" smtClean="0"/>
                        <a:t> Mendez</a:t>
                      </a:r>
                    </a:p>
                  </a:txBody>
                  <a:tcPr marL="91444" marR="91444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1994</a:t>
                      </a:r>
                      <a:endParaRPr lang="en-US" sz="1800" dirty="0"/>
                    </a:p>
                  </a:txBody>
                  <a:tcPr marL="91444" marR="91444" marT="45723" marB="45723"/>
                </a:tc>
              </a:tr>
              <a:tr h="324091">
                <a:tc>
                  <a:txBody>
                    <a:bodyPr/>
                    <a:lstStyle/>
                    <a:p>
                      <a:r>
                        <a:rPr lang="en-US" sz="1800" dirty="0" err="1" smtClean="0"/>
                        <a:t>Institut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Polytechnique</a:t>
                      </a:r>
                      <a:r>
                        <a:rPr lang="en-US" sz="1800" dirty="0" smtClean="0"/>
                        <a:t> de Grenoble</a:t>
                      </a:r>
                      <a:endParaRPr lang="en-US" sz="1800" dirty="0"/>
                    </a:p>
                  </a:txBody>
                  <a:tcPr marL="91444" marR="91444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Elsa Merle-Lucotte</a:t>
                      </a:r>
                      <a:endParaRPr lang="en-US" sz="1800" dirty="0"/>
                    </a:p>
                  </a:txBody>
                  <a:tcPr marL="91444" marR="91444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1994</a:t>
                      </a:r>
                      <a:endParaRPr lang="en-US" sz="1800" dirty="0"/>
                    </a:p>
                  </a:txBody>
                  <a:tcPr marL="91444" marR="91444" marT="45723" marB="45723"/>
                </a:tc>
              </a:tr>
              <a:tr h="324471">
                <a:tc>
                  <a:txBody>
                    <a:bodyPr/>
                    <a:lstStyle/>
                    <a:p>
                      <a:r>
                        <a:rPr lang="en-US" sz="1800" dirty="0" err="1" smtClean="0"/>
                        <a:t>Universit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à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degli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studi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di</a:t>
                      </a:r>
                      <a:r>
                        <a:rPr lang="en-US" sz="1800" baseline="0" dirty="0" smtClean="0"/>
                        <a:t> Napoli “Federico II”</a:t>
                      </a:r>
                      <a:endParaRPr lang="en-US" sz="1800" dirty="0"/>
                    </a:p>
                  </a:txBody>
                  <a:tcPr marL="91444" marR="91444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Vittorio Vaccaro</a:t>
                      </a:r>
                      <a:endParaRPr lang="en-US" sz="1800" dirty="0"/>
                    </a:p>
                  </a:txBody>
                  <a:tcPr marL="91444" marR="91444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1994</a:t>
                      </a:r>
                      <a:endParaRPr lang="en-US" sz="1800" dirty="0"/>
                    </a:p>
                  </a:txBody>
                  <a:tcPr marL="91444" marR="91444" marT="45723" marB="45723"/>
                </a:tc>
              </a:tr>
              <a:tr h="371149">
                <a:tc>
                  <a:txBody>
                    <a:bodyPr/>
                    <a:lstStyle/>
                    <a:p>
                      <a:r>
                        <a:rPr lang="en-US" sz="1800" dirty="0" err="1" smtClean="0"/>
                        <a:t>Universit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à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degli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studi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di</a:t>
                      </a:r>
                      <a:r>
                        <a:rPr lang="en-US" sz="1800" dirty="0" smtClean="0"/>
                        <a:t> Roma “La </a:t>
                      </a:r>
                      <a:r>
                        <a:rPr lang="en-US" sz="1800" dirty="0" err="1" smtClean="0"/>
                        <a:t>Sapienza</a:t>
                      </a:r>
                      <a:r>
                        <a:rPr lang="en-US" sz="1800" dirty="0" smtClean="0"/>
                        <a:t>”</a:t>
                      </a:r>
                      <a:endParaRPr lang="en-US" sz="1800" dirty="0"/>
                    </a:p>
                  </a:txBody>
                  <a:tcPr marL="91444" marR="91444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Mauro Migliorati</a:t>
                      </a:r>
                      <a:endParaRPr lang="en-US" sz="1800" dirty="0"/>
                    </a:p>
                  </a:txBody>
                  <a:tcPr marL="91444" marR="91444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1994</a:t>
                      </a:r>
                      <a:endParaRPr lang="en-US" sz="1800" dirty="0"/>
                    </a:p>
                  </a:txBody>
                  <a:tcPr marL="91444" marR="91444" marT="45723" marB="45723"/>
                </a:tc>
              </a:tr>
              <a:tr h="370390">
                <a:tc>
                  <a:txBody>
                    <a:bodyPr/>
                    <a:lstStyle/>
                    <a:p>
                      <a:r>
                        <a:rPr lang="en-US" sz="1800" dirty="0" err="1" smtClean="0"/>
                        <a:t>Universit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à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degli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studi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di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Genova</a:t>
                      </a:r>
                      <a:endParaRPr lang="en-US" sz="1800" dirty="0"/>
                    </a:p>
                  </a:txBody>
                  <a:tcPr marL="91444" marR="91444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Marco Bozzo</a:t>
                      </a:r>
                      <a:endParaRPr lang="en-US" sz="1800" dirty="0"/>
                    </a:p>
                  </a:txBody>
                  <a:tcPr marL="91444" marR="91444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2002</a:t>
                      </a:r>
                      <a:endParaRPr lang="en-US" sz="1800" dirty="0"/>
                    </a:p>
                  </a:txBody>
                  <a:tcPr marL="91444" marR="91444" marT="45723" marB="45723"/>
                </a:tc>
              </a:tr>
              <a:tr h="335666">
                <a:tc>
                  <a:txBody>
                    <a:bodyPr/>
                    <a:lstStyle/>
                    <a:p>
                      <a:r>
                        <a:rPr lang="en-US" sz="1800" dirty="0" err="1" smtClean="0"/>
                        <a:t>Technische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Universit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ät</a:t>
                      </a:r>
                      <a:r>
                        <a:rPr lang="en-US" sz="1800" baseline="0" dirty="0" smtClean="0"/>
                        <a:t> Berlin</a:t>
                      </a:r>
                      <a:endParaRPr lang="en-US" sz="1800" dirty="0"/>
                    </a:p>
                  </a:txBody>
                  <a:tcPr marL="91444" marR="91444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 smtClean="0"/>
                        <a:t>Heino</a:t>
                      </a:r>
                      <a:r>
                        <a:rPr lang="en-US" sz="1800" dirty="0" smtClean="0"/>
                        <a:t> Henke</a:t>
                      </a:r>
                      <a:endParaRPr lang="en-US" sz="1800" dirty="0"/>
                    </a:p>
                  </a:txBody>
                  <a:tcPr marL="91444" marR="91444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2002</a:t>
                      </a:r>
                      <a:endParaRPr lang="en-US" sz="1800" dirty="0"/>
                    </a:p>
                  </a:txBody>
                  <a:tcPr marL="91444" marR="91444" marT="45723" marB="45723"/>
                </a:tc>
              </a:tr>
              <a:tr h="289367">
                <a:tc>
                  <a:txBody>
                    <a:bodyPr/>
                    <a:lstStyle/>
                    <a:p>
                      <a:r>
                        <a:rPr lang="en-US" sz="1800" dirty="0" err="1" smtClean="0"/>
                        <a:t>Universitat</a:t>
                      </a:r>
                      <a:r>
                        <a:rPr lang="en-US" sz="1800" dirty="0" smtClean="0"/>
                        <a:t> de</a:t>
                      </a:r>
                      <a:r>
                        <a:rPr lang="en-US" sz="1800" baseline="0" dirty="0" smtClean="0"/>
                        <a:t> Valencia</a:t>
                      </a:r>
                      <a:endParaRPr lang="en-US" sz="1800" dirty="0"/>
                    </a:p>
                  </a:txBody>
                  <a:tcPr marL="91444" marR="91444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Angeles </a:t>
                      </a:r>
                      <a:r>
                        <a:rPr lang="en-US" sz="1800" dirty="0" err="1" smtClean="0"/>
                        <a:t>Faus-Golfe</a:t>
                      </a:r>
                      <a:endParaRPr lang="en-US" sz="1800" dirty="0"/>
                    </a:p>
                  </a:txBody>
                  <a:tcPr marL="91444" marR="91444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2002</a:t>
                      </a:r>
                      <a:endParaRPr lang="en-US" sz="1800" dirty="0"/>
                    </a:p>
                  </a:txBody>
                  <a:tcPr marL="91444" marR="91444" marT="45723" marB="45723"/>
                </a:tc>
              </a:tr>
              <a:tr h="324471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University</a:t>
                      </a:r>
                      <a:r>
                        <a:rPr lang="en-US" sz="1800" baseline="0" dirty="0" smtClean="0"/>
                        <a:t> of Liverpool</a:t>
                      </a:r>
                      <a:endParaRPr lang="en-US" sz="1800" dirty="0"/>
                    </a:p>
                  </a:txBody>
                  <a:tcPr marL="91444" marR="91444" marT="45723" marB="45723"/>
                </a:tc>
                <a:tc>
                  <a:txBody>
                    <a:bodyPr/>
                    <a:lstStyle/>
                    <a:p>
                      <a:pPr marL="0" marR="0" indent="0" algn="ctr" defTabSz="86904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Carsten Welsch</a:t>
                      </a:r>
                    </a:p>
                  </a:txBody>
                  <a:tcPr marL="91444" marR="91444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2011</a:t>
                      </a:r>
                      <a:endParaRPr lang="en-US" sz="1800" dirty="0"/>
                    </a:p>
                  </a:txBody>
                  <a:tcPr marL="91444" marR="91444" marT="45723" marB="45723"/>
                </a:tc>
              </a:tr>
              <a:tr h="324851">
                <a:tc>
                  <a:txBody>
                    <a:bodyPr/>
                    <a:lstStyle/>
                    <a:p>
                      <a:r>
                        <a:rPr lang="en-US" sz="1800" dirty="0" err="1" smtClean="0"/>
                        <a:t>Universit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é</a:t>
                      </a:r>
                      <a:r>
                        <a:rPr lang="en-US" sz="1800" dirty="0" smtClean="0"/>
                        <a:t> Paris-</a:t>
                      </a:r>
                      <a:r>
                        <a:rPr lang="en-US" sz="1800" dirty="0" err="1" smtClean="0"/>
                        <a:t>Sud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Orsay</a:t>
                      </a:r>
                      <a:endParaRPr lang="en-US" sz="1800" dirty="0"/>
                    </a:p>
                  </a:txBody>
                  <a:tcPr marL="91444" marR="91444" marT="45723" marB="45723"/>
                </a:tc>
                <a:tc>
                  <a:txBody>
                    <a:bodyPr/>
                    <a:lstStyle/>
                    <a:p>
                      <a:pPr marL="0" marR="0" indent="0" algn="ctr" defTabSz="86904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Sophie </a:t>
                      </a:r>
                      <a:r>
                        <a:rPr lang="en-US" sz="1800" dirty="0" err="1" smtClean="0"/>
                        <a:t>Kazamias</a:t>
                      </a:r>
                      <a:endParaRPr lang="en-US" sz="1800" dirty="0" smtClean="0"/>
                    </a:p>
                  </a:txBody>
                  <a:tcPr marL="91444" marR="91444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2012</a:t>
                      </a:r>
                      <a:endParaRPr lang="en-US" sz="1800" dirty="0"/>
                    </a:p>
                  </a:txBody>
                  <a:tcPr marL="91444" marR="91444" marT="45723" marB="45723"/>
                </a:tc>
              </a:tr>
              <a:tr h="3600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Universit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y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of Rostock</a:t>
                      </a:r>
                      <a:endParaRPr lang="en-US" sz="1800" dirty="0"/>
                    </a:p>
                  </a:txBody>
                  <a:tcPr marL="91444" marR="91444" marT="45723" marB="45723"/>
                </a:tc>
                <a:tc>
                  <a:txBody>
                    <a:bodyPr/>
                    <a:lstStyle/>
                    <a:p>
                      <a:pPr marL="0" marR="0" indent="0" algn="ctr" defTabSz="86904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Ursula van </a:t>
                      </a:r>
                      <a:r>
                        <a:rPr lang="en-US" sz="1800" dirty="0" err="1" smtClean="0"/>
                        <a:t>Rienen</a:t>
                      </a:r>
                      <a:endParaRPr lang="en-US" sz="1800" dirty="0" smtClean="0"/>
                    </a:p>
                  </a:txBody>
                  <a:tcPr marL="91444" marR="91444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2013</a:t>
                      </a:r>
                      <a:endParaRPr lang="en-US" sz="1800" dirty="0"/>
                    </a:p>
                  </a:txBody>
                  <a:tcPr marL="91444" marR="91444" marT="45723" marB="45723"/>
                </a:tc>
              </a:tr>
              <a:tr h="3600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University of Oxford</a:t>
                      </a:r>
                      <a:endParaRPr lang="en-US" sz="1800" dirty="0"/>
                    </a:p>
                  </a:txBody>
                  <a:tcPr marL="91444" marR="91444" marT="45723" marB="45723"/>
                </a:tc>
                <a:tc>
                  <a:txBody>
                    <a:bodyPr/>
                    <a:lstStyle/>
                    <a:p>
                      <a:pPr marL="0" marR="0" indent="0" algn="ctr" defTabSz="86904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Andrei Seryi</a:t>
                      </a:r>
                    </a:p>
                  </a:txBody>
                  <a:tcPr marL="91444" marR="91444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2014</a:t>
                      </a:r>
                      <a:endParaRPr lang="en-US" sz="1800" dirty="0"/>
                    </a:p>
                  </a:txBody>
                  <a:tcPr marL="91444" marR="91444" marT="45723" marB="45723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49439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9532126"/>
              </p:ext>
            </p:extLst>
          </p:nvPr>
        </p:nvGraphicFramePr>
        <p:xfrm>
          <a:off x="286199" y="768424"/>
          <a:ext cx="9333601" cy="54866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36471"/>
                <a:gridCol w="3397130"/>
              </a:tblGrid>
              <a:tr h="392637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Institutes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Members of Advisory Board</a:t>
                      </a:r>
                      <a:endParaRPr lang="en-US" dirty="0"/>
                    </a:p>
                  </a:txBody>
                  <a:tcPr/>
                </a:tc>
              </a:tr>
              <a:tr h="462052">
                <a:tc>
                  <a:txBody>
                    <a:bodyPr/>
                    <a:lstStyle/>
                    <a:p>
                      <a:pPr marL="0" marR="0" indent="0" algn="l" defTabSz="86904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ESI President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Hans Hoffmann</a:t>
                      </a:r>
                      <a:endParaRPr lang="en-US" dirty="0"/>
                    </a:p>
                  </a:txBody>
                  <a:tcPr/>
                </a:tc>
              </a:tr>
              <a:tr h="462052">
                <a:tc>
                  <a:txBody>
                    <a:bodyPr/>
                    <a:lstStyle/>
                    <a:p>
                      <a:r>
                        <a:rPr lang="en-US" dirty="0" smtClean="0"/>
                        <a:t>ESI administrator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Marie Gauthier</a:t>
                      </a:r>
                      <a:endParaRPr lang="en-US" dirty="0"/>
                    </a:p>
                  </a:txBody>
                  <a:tcPr/>
                </a:tc>
              </a:tr>
              <a:tr h="462052">
                <a:tc>
                  <a:txBody>
                    <a:bodyPr/>
                    <a:lstStyle/>
                    <a:p>
                      <a:r>
                        <a:rPr lang="en-US" dirty="0" smtClean="0"/>
                        <a:t>JUAS Director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Louis Rinolfi</a:t>
                      </a:r>
                      <a:endParaRPr lang="en-US" dirty="0"/>
                    </a:p>
                  </a:txBody>
                  <a:tcPr/>
                </a:tc>
              </a:tr>
              <a:tr h="467769">
                <a:tc>
                  <a:txBody>
                    <a:bodyPr/>
                    <a:lstStyle/>
                    <a:p>
                      <a:pPr marL="0" marR="0" indent="0" algn="l" defTabSz="86904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JUAS Deputy Director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Elias </a:t>
                      </a:r>
                      <a:r>
                        <a:rPr lang="en-US" dirty="0" err="1" smtClean="0"/>
                        <a:t>M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é</a:t>
                      </a:r>
                      <a:r>
                        <a:rPr lang="en-US" dirty="0" err="1" smtClean="0"/>
                        <a:t>tral</a:t>
                      </a:r>
                      <a:endParaRPr lang="en-US" dirty="0" smtClean="0"/>
                    </a:p>
                  </a:txBody>
                  <a:tcPr/>
                </a:tc>
              </a:tr>
              <a:tr h="467769">
                <a:tc>
                  <a:txBody>
                    <a:bodyPr/>
                    <a:lstStyle/>
                    <a:p>
                      <a:pPr marL="0" marR="0" indent="0" algn="l" defTabSz="86904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CERN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86904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Bernard</a:t>
                      </a:r>
                      <a:r>
                        <a:rPr lang="en-US" baseline="0" dirty="0" smtClean="0"/>
                        <a:t> Holzer</a:t>
                      </a:r>
                      <a:r>
                        <a:rPr lang="en-US" dirty="0" smtClean="0"/>
                        <a:t> </a:t>
                      </a:r>
                    </a:p>
                  </a:txBody>
                  <a:tcPr/>
                </a:tc>
              </a:tr>
              <a:tr h="462052">
                <a:tc>
                  <a:txBody>
                    <a:bodyPr/>
                    <a:lstStyle/>
                    <a:p>
                      <a:r>
                        <a:rPr lang="en-US" dirty="0" smtClean="0"/>
                        <a:t>Oxford University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Chris Prior</a:t>
                      </a:r>
                      <a:endParaRPr lang="en-US" dirty="0"/>
                    </a:p>
                  </a:txBody>
                  <a:tcPr/>
                </a:tc>
              </a:tr>
              <a:tr h="462052">
                <a:tc>
                  <a:txBody>
                    <a:bodyPr/>
                    <a:lstStyle/>
                    <a:p>
                      <a:r>
                        <a:rPr lang="en-US" dirty="0" smtClean="0"/>
                        <a:t>ESRF (</a:t>
                      </a:r>
                      <a:r>
                        <a:rPr lang="en-US" i="1" dirty="0" smtClean="0"/>
                        <a:t>European Synchrotron Radiation Facility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Jean-Luc Revol</a:t>
                      </a:r>
                      <a:endParaRPr lang="en-US" dirty="0"/>
                    </a:p>
                  </a:txBody>
                  <a:tcPr/>
                </a:tc>
              </a:tr>
              <a:tr h="462052">
                <a:tc>
                  <a:txBody>
                    <a:bodyPr/>
                    <a:lstStyle/>
                    <a:p>
                      <a:pPr marL="0" marR="0" indent="0" algn="l" defTabSz="86904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PSI  (</a:t>
                      </a:r>
                      <a:r>
                        <a:rPr lang="en-US" i="1" dirty="0" smtClean="0"/>
                        <a:t>Paul </a:t>
                      </a:r>
                      <a:r>
                        <a:rPr lang="en-US" i="1" dirty="0" err="1" smtClean="0"/>
                        <a:t>Scherrer</a:t>
                      </a:r>
                      <a:r>
                        <a:rPr lang="en-US" i="1" dirty="0" smtClean="0"/>
                        <a:t> Institute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Terry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Garvey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62052">
                <a:tc>
                  <a:txBody>
                    <a:bodyPr/>
                    <a:lstStyle/>
                    <a:p>
                      <a:pPr marL="0" marR="0" indent="0" algn="l" defTabSz="86904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GSI  (</a:t>
                      </a:r>
                      <a:r>
                        <a:rPr lang="en-US" i="1" dirty="0" smtClean="0">
                          <a:effectLst/>
                        </a:rPr>
                        <a:t>GSI </a:t>
                      </a:r>
                      <a:r>
                        <a:rPr lang="en-US" i="1" dirty="0" err="1" smtClean="0">
                          <a:effectLst/>
                        </a:rPr>
                        <a:t>Helmholtzzentrum</a:t>
                      </a:r>
                      <a:r>
                        <a:rPr lang="en-US" i="1" dirty="0" smtClean="0">
                          <a:effectLst/>
                        </a:rPr>
                        <a:t> </a:t>
                      </a:r>
                      <a:r>
                        <a:rPr lang="en-US" i="1" dirty="0" err="1" smtClean="0">
                          <a:effectLst/>
                        </a:rPr>
                        <a:t>für</a:t>
                      </a:r>
                      <a:r>
                        <a:rPr lang="en-US" i="1" dirty="0" smtClean="0">
                          <a:effectLst/>
                        </a:rPr>
                        <a:t> </a:t>
                      </a:r>
                      <a:r>
                        <a:rPr lang="en-US" i="1" dirty="0" err="1" smtClean="0">
                          <a:effectLst/>
                        </a:rPr>
                        <a:t>Schwerionenforschung</a:t>
                      </a:r>
                      <a:r>
                        <a:rPr lang="en-US" dirty="0" smtClean="0">
                          <a:effectLst/>
                        </a:rPr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Peter Forck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62052">
                <a:tc>
                  <a:txBody>
                    <a:bodyPr/>
                    <a:lstStyle/>
                    <a:p>
                      <a:pPr marL="0" marR="0" indent="0" algn="l" defTabSz="86904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DESY (</a:t>
                      </a:r>
                      <a:r>
                        <a:rPr lang="en-US" i="1" dirty="0" err="1" smtClean="0"/>
                        <a:t>Deutsches</a:t>
                      </a:r>
                      <a:r>
                        <a:rPr lang="en-US" i="1" dirty="0" smtClean="0"/>
                        <a:t> </a:t>
                      </a:r>
                      <a:r>
                        <a:rPr lang="en-US" i="1" dirty="0" err="1" smtClean="0"/>
                        <a:t>Elektronen</a:t>
                      </a:r>
                      <a:r>
                        <a:rPr lang="en-US" i="1" dirty="0" smtClean="0"/>
                        <a:t>-Synchrotron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Winfried Decking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62052">
                <a:tc>
                  <a:txBody>
                    <a:bodyPr/>
                    <a:lstStyle/>
                    <a:p>
                      <a:pPr marL="0" marR="0" indent="0" algn="l" defTabSz="86904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BNL (</a:t>
                      </a:r>
                      <a:r>
                        <a:rPr lang="en-US" i="1" dirty="0" smtClean="0"/>
                        <a:t>Brookhaven National Laboratory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François </a:t>
                      </a:r>
                      <a:r>
                        <a:rPr lang="en-US" dirty="0" err="1" smtClean="0"/>
                        <a:t>Méot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0" y="3249"/>
            <a:ext cx="9444251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5536" tIns="42768" rIns="85536" bIns="42768"/>
          <a:lstStyle>
            <a:lvl1pPr eaLnBrk="0"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1pPr>
            <a:lvl2pPr marL="742950" indent="-285750" eaLnBrk="0"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2pPr>
            <a:lvl3pPr marL="1143000" indent="-228600" eaLnBrk="0"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3pPr>
            <a:lvl4pPr marL="1600200" indent="-228600" eaLnBrk="0"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4pPr>
            <a:lvl5pPr marL="2057400" indent="-228600" eaLnBrk="0"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5pPr>
            <a:lvl6pPr marL="25146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6pPr>
            <a:lvl7pPr marL="29718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7pPr>
            <a:lvl8pPr marL="34290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8pPr>
            <a:lvl9pPr marL="38862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9pPr>
          </a:lstStyle>
          <a:p>
            <a:pPr algn="ctr" eaLnBrk="1">
              <a:lnSpc>
                <a:spcPct val="124000"/>
              </a:lnSpc>
              <a:buClrTx/>
              <a:buSzPct val="45000"/>
            </a:pPr>
            <a:r>
              <a:rPr lang="en-GB" sz="3200" b="1" dirty="0" smtClean="0">
                <a:solidFill>
                  <a:srgbClr val="0000FF"/>
                </a:solidFill>
                <a:latin typeface="Calibri" pitchFamily="34" charset="0"/>
              </a:rPr>
              <a:t>11 representatives from Institutes in 2015 </a:t>
            </a:r>
            <a:endParaRPr lang="en-GB" sz="3200" b="1" dirty="0">
              <a:solidFill>
                <a:srgbClr val="0000FF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9655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33799" y="2505557"/>
            <a:ext cx="670955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tx1"/>
                </a:solidFill>
              </a:rPr>
              <a:t>Professors and assistants 2015</a:t>
            </a:r>
          </a:p>
        </p:txBody>
      </p:sp>
    </p:spTree>
    <p:extLst>
      <p:ext uri="{BB962C8B-B14F-4D97-AF65-F5344CB8AC3E}">
        <p14:creationId xmlns:p14="http://schemas.microsoft.com/office/powerpoint/2010/main" val="556072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oup 4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2300470"/>
              </p:ext>
            </p:extLst>
          </p:nvPr>
        </p:nvGraphicFramePr>
        <p:xfrm>
          <a:off x="148401" y="568561"/>
          <a:ext cx="9601200" cy="6289439"/>
        </p:xfrm>
        <a:graphic>
          <a:graphicData uri="http://schemas.openxmlformats.org/drawingml/2006/table">
            <a:tbl>
              <a:tblPr/>
              <a:tblGrid>
                <a:gridCol w="3007706"/>
                <a:gridCol w="4064091"/>
                <a:gridCol w="2529403"/>
              </a:tblGrid>
              <a:tr h="308757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Professors / Assistants</a:t>
                      </a:r>
                    </a:p>
                  </a:txBody>
                  <a:tcPr marT="45722" marB="457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Lecture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Home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969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P. Bryant</a:t>
                      </a:r>
                    </a:p>
                  </a:txBody>
                  <a:tcPr marT="45722" marB="457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Introduction to Accelerators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Retired CERN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656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H. Henke</a:t>
                      </a:r>
                    </a:p>
                  </a:txBody>
                  <a:tcPr marT="45722" marB="457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Relativity &amp; Electromagnetism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University Berlin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013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J.M. De Conto</a:t>
                      </a: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2" marB="457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Particle optics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University J. Fourier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278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A. Latina / J. Resta Lopez /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R. Alemany</a:t>
                      </a:r>
                    </a:p>
                  </a:txBody>
                  <a:tcPr marT="45722" marB="457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Transverse Beam Dynamics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CERN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865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G. Sterbini / N. </a:t>
                      </a:r>
                      <a:r>
                        <a:rPr kumimoji="0" lang="en-GB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Fuster</a:t>
                      </a: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2" marB="457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MADX 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CERN / Valencia Uni.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865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E. M</a:t>
                      </a: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é</a:t>
                      </a:r>
                      <a:r>
                        <a:rPr kumimoji="0" lang="en-GB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tral</a:t>
                      </a: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/ E. Benedetto</a:t>
                      </a:r>
                    </a:p>
                  </a:txBody>
                  <a:tcPr marT="45722" marB="457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Longitudinal Beam Dynamics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CERN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853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J.B. Lallement / V. </a:t>
                      </a:r>
                      <a:r>
                        <a:rPr kumimoji="0" lang="en-GB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Dimov</a:t>
                      </a: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2" marB="457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Linacs</a:t>
                      </a: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CERN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205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Y. Papaphilippou</a:t>
                      </a:r>
                    </a:p>
                  </a:txBody>
                  <a:tcPr marT="45722" marB="457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Linear imperfections + Non linear effects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CERN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86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M. Migliorati</a:t>
                      </a:r>
                    </a:p>
                  </a:txBody>
                  <a:tcPr marT="45722" marB="457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Space charge + Instabilities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University Roma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398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R. Bartolini</a:t>
                      </a:r>
                    </a:p>
                  </a:txBody>
                  <a:tcPr marT="45722" marB="457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Synchrotron radiations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Oxford University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379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F. Chautard</a:t>
                      </a:r>
                    </a:p>
                  </a:txBody>
                  <a:tcPr marT="45722" marB="457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Cyclotrons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GANIL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379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T. </a:t>
                      </a:r>
                      <a:r>
                        <a:rPr kumimoji="0" lang="en-GB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Perron</a:t>
                      </a: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2" marB="457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Injection / Extraction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ESRF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356259" y="2"/>
            <a:ext cx="8098971" cy="6412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5536" tIns="42768" rIns="85536" bIns="42768"/>
          <a:lstStyle>
            <a:lvl1pPr eaLnBrk="0"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1pPr>
            <a:lvl2pPr marL="742950" indent="-285750" eaLnBrk="0"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2pPr>
            <a:lvl3pPr marL="1143000" indent="-228600" eaLnBrk="0"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3pPr>
            <a:lvl4pPr marL="1600200" indent="-228600" eaLnBrk="0"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4pPr>
            <a:lvl5pPr marL="2057400" indent="-228600" eaLnBrk="0"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5pPr>
            <a:lvl6pPr marL="25146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6pPr>
            <a:lvl7pPr marL="29718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7pPr>
            <a:lvl8pPr marL="34290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8pPr>
            <a:lvl9pPr marL="38862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9pPr>
          </a:lstStyle>
          <a:p>
            <a:pPr eaLnBrk="1">
              <a:lnSpc>
                <a:spcPct val="124000"/>
              </a:lnSpc>
              <a:buClrTx/>
              <a:buSzPct val="45000"/>
            </a:pPr>
            <a:r>
              <a:rPr lang="en-GB" sz="2800" b="1" dirty="0">
                <a:solidFill>
                  <a:srgbClr val="0000FF"/>
                </a:solidFill>
                <a:latin typeface="+mn-lt"/>
                <a:cs typeface="Arial" panose="020B0604020202020204" pitchFamily="34" charset="0"/>
              </a:rPr>
              <a:t>Professors and </a:t>
            </a:r>
            <a:r>
              <a:rPr lang="en-GB" sz="2800" b="1" dirty="0" smtClean="0">
                <a:solidFill>
                  <a:srgbClr val="0000FF"/>
                </a:solidFill>
                <a:latin typeface="+mn-lt"/>
                <a:cs typeface="Arial" panose="020B0604020202020204" pitchFamily="34" charset="0"/>
              </a:rPr>
              <a:t>assistants 2015 –Session </a:t>
            </a:r>
            <a:r>
              <a:rPr lang="en-GB" sz="2800" b="1" dirty="0">
                <a:solidFill>
                  <a:srgbClr val="0000FF"/>
                </a:solidFill>
                <a:latin typeface="+mn-lt"/>
                <a:cs typeface="Arial" panose="020B0604020202020204" pitchFamily="34" charset="0"/>
              </a:rPr>
              <a:t>1</a:t>
            </a:r>
            <a:r>
              <a:rPr lang="en-GB" sz="2800" b="1" dirty="0">
                <a:solidFill>
                  <a:srgbClr val="0070C0"/>
                </a:solidFill>
                <a:latin typeface="+mn-lt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49716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5469" y="928899"/>
            <a:ext cx="7670042" cy="5752532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2088108" y="177421"/>
            <a:ext cx="57047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0000FF"/>
                </a:solidFill>
                <a:latin typeface="+mn-lt"/>
              </a:rPr>
              <a:t>JUAS lecturers at the Welcome lunch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5322626" y="5363571"/>
            <a:ext cx="15558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FF00"/>
                </a:solidFill>
              </a:rPr>
              <a:t>Elias </a:t>
            </a:r>
            <a:r>
              <a:rPr lang="fr-FR" dirty="0" err="1" smtClean="0">
                <a:solidFill>
                  <a:srgbClr val="FFFF00"/>
                </a:solidFill>
              </a:rPr>
              <a:t>Métral</a:t>
            </a:r>
            <a:endParaRPr lang="fr-FR" dirty="0" smtClean="0">
              <a:solidFill>
                <a:srgbClr val="FFFF00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1310185" y="5178905"/>
            <a:ext cx="1692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FF00"/>
                </a:solidFill>
              </a:rPr>
              <a:t>Andrea Latina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3182203" y="4465093"/>
            <a:ext cx="16627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FF00"/>
                </a:solidFill>
              </a:rPr>
              <a:t>Guido </a:t>
            </a:r>
            <a:r>
              <a:rPr lang="fr-FR" dirty="0" err="1" smtClean="0">
                <a:solidFill>
                  <a:srgbClr val="FFFF00"/>
                </a:solidFill>
              </a:rPr>
              <a:t>Sterbini</a:t>
            </a:r>
            <a:endParaRPr lang="fr-FR" dirty="0" smtClean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6387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oup 4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0025690"/>
              </p:ext>
            </p:extLst>
          </p:nvPr>
        </p:nvGraphicFramePr>
        <p:xfrm>
          <a:off x="111456" y="690114"/>
          <a:ext cx="9601200" cy="6047053"/>
        </p:xfrm>
        <a:graphic>
          <a:graphicData uri="http://schemas.openxmlformats.org/drawingml/2006/table">
            <a:tbl>
              <a:tblPr/>
              <a:tblGrid>
                <a:gridCol w="2843742"/>
                <a:gridCol w="4267200"/>
                <a:gridCol w="2490258"/>
              </a:tblGrid>
              <a:tr h="382282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Professors / Assistants</a:t>
                      </a:r>
                    </a:p>
                  </a:txBody>
                  <a:tcPr marT="45722" marB="457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Lecture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Home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11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F. Caspers / M. Wendt</a:t>
                      </a:r>
                    </a:p>
                  </a:txBody>
                  <a:tcPr marT="45722" marB="457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RF engineering including superconductivity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CERN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284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P. Chiggiato / R. Kersevan</a:t>
                      </a:r>
                    </a:p>
                  </a:txBody>
                  <a:tcPr marT="45722" marB="457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Vacuum 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CERN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768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Tommasini / Russenschuck</a:t>
                      </a:r>
                    </a:p>
                  </a:txBody>
                  <a:tcPr marT="45722" marB="457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Magnets design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CERN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30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T. Zickler / J. Bauche</a:t>
                      </a:r>
                    </a:p>
                  </a:txBody>
                  <a:tcPr marT="45722" marB="457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Normal conducting magnets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CERN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478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M. Wilson / P. Ferracin</a:t>
                      </a:r>
                    </a:p>
                  </a:txBody>
                  <a:tcPr marT="45722" marB="457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Superconducting magnets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Retired / CERN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897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P. Forck</a:t>
                      </a:r>
                    </a:p>
                  </a:txBody>
                  <a:tcPr marT="45722" marB="457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Beam instrumentation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GSI - Darmstadt 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801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T. Thuillier</a:t>
                      </a:r>
                    </a:p>
                  </a:txBody>
                  <a:tcPr marT="45722" marB="457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Particle sources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LPSC  Grenoble</a:t>
                      </a: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6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E. </a:t>
                      </a:r>
                      <a:r>
                        <a:rPr kumimoji="0" lang="en-GB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Zimoch</a:t>
                      </a: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2" marB="457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Accelerator control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PSI - </a:t>
                      </a:r>
                      <a:r>
                        <a:rPr kumimoji="0" lang="en-GB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Villigen</a:t>
                      </a: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82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W. </a:t>
                      </a:r>
                      <a:r>
                        <a:rPr kumimoji="0" lang="en-GB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Mondelears</a:t>
                      </a: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2" marB="457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Low energy electron accelerators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Gent university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11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W. </a:t>
                      </a:r>
                      <a:r>
                        <a:rPr kumimoji="0" lang="en-GB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Kleeven</a:t>
                      </a: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2" marB="457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Accelerators for industrial &amp; medical appl.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IBA - Belgium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897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S. </a:t>
                      </a:r>
                      <a:r>
                        <a:rPr kumimoji="0" lang="en-GB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Bousson</a:t>
                      </a: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2" marB="457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High current proton </a:t>
                      </a:r>
                      <a:r>
                        <a:rPr kumimoji="0" lang="en-GB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linacs</a:t>
                      </a: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IN2P3/IPNO - </a:t>
                      </a:r>
                      <a:r>
                        <a:rPr kumimoji="0" lang="en-GB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Orsay</a:t>
                      </a: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897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R. </a:t>
                      </a:r>
                      <a:r>
                        <a:rPr kumimoji="0" lang="en-GB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Miralbell</a:t>
                      </a: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2" marB="457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Therapeutic applications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HUG - Geneva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124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S. </a:t>
                      </a:r>
                      <a:r>
                        <a:rPr kumimoji="0" lang="en-GB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Meyroneinc</a:t>
                      </a: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2" marB="457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Particle therapy and accelerators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Institut Curie - Paris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963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X. Queralt</a:t>
                      </a:r>
                    </a:p>
                  </a:txBody>
                  <a:tcPr marT="45722" marB="457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Radiation safety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ALBA - Barcelona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368135" y="1"/>
            <a:ext cx="8051470" cy="690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5536" tIns="42768" rIns="85536" bIns="42768"/>
          <a:lstStyle>
            <a:lvl1pPr eaLnBrk="0"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1pPr>
            <a:lvl2pPr marL="742950" indent="-285750" eaLnBrk="0"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2pPr>
            <a:lvl3pPr marL="1143000" indent="-228600" eaLnBrk="0"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3pPr>
            <a:lvl4pPr marL="1600200" indent="-228600" eaLnBrk="0"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4pPr>
            <a:lvl5pPr marL="2057400" indent="-228600" eaLnBrk="0"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5pPr>
            <a:lvl6pPr marL="25146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6pPr>
            <a:lvl7pPr marL="29718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7pPr>
            <a:lvl8pPr marL="34290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8pPr>
            <a:lvl9pPr marL="38862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9pPr>
          </a:lstStyle>
          <a:p>
            <a:pPr eaLnBrk="1">
              <a:lnSpc>
                <a:spcPct val="124000"/>
              </a:lnSpc>
              <a:buClrTx/>
              <a:buSzPct val="45000"/>
            </a:pPr>
            <a:r>
              <a:rPr lang="en-GB" sz="2800" b="1" dirty="0">
                <a:solidFill>
                  <a:srgbClr val="0000FF"/>
                </a:solidFill>
                <a:latin typeface="+mn-lt"/>
                <a:cs typeface="Arial" panose="020B0604020202020204" pitchFamily="34" charset="0"/>
              </a:rPr>
              <a:t>Professors and </a:t>
            </a:r>
            <a:r>
              <a:rPr lang="en-GB" sz="2800" b="1" dirty="0" smtClean="0">
                <a:solidFill>
                  <a:srgbClr val="0000FF"/>
                </a:solidFill>
                <a:latin typeface="+mn-lt"/>
                <a:cs typeface="Arial" panose="020B0604020202020204" pitchFamily="34" charset="0"/>
              </a:rPr>
              <a:t>assistants 2015 </a:t>
            </a:r>
            <a:r>
              <a:rPr lang="en-GB" sz="2800" b="1" dirty="0">
                <a:solidFill>
                  <a:srgbClr val="0000FF"/>
                </a:solidFill>
                <a:latin typeface="+mn-lt"/>
                <a:cs typeface="Arial" panose="020B0604020202020204" pitchFamily="34" charset="0"/>
              </a:rPr>
              <a:t>– </a:t>
            </a:r>
            <a:r>
              <a:rPr lang="en-GB" sz="2800" b="1" dirty="0" smtClean="0">
                <a:solidFill>
                  <a:srgbClr val="0000FF"/>
                </a:solidFill>
                <a:latin typeface="+mn-lt"/>
                <a:cs typeface="Arial" panose="020B0604020202020204" pitchFamily="34" charset="0"/>
              </a:rPr>
              <a:t>Session 2</a:t>
            </a:r>
            <a:r>
              <a:rPr lang="en-GB" sz="2800" b="1" dirty="0" smtClean="0">
                <a:solidFill>
                  <a:srgbClr val="0070C0"/>
                </a:solidFill>
                <a:latin typeface="+mn-lt"/>
                <a:cs typeface="Arial" panose="020B0604020202020204" pitchFamily="34" charset="0"/>
              </a:rPr>
              <a:t> </a:t>
            </a:r>
            <a:endParaRPr lang="en-GB" sz="2800" b="1" dirty="0">
              <a:solidFill>
                <a:srgbClr val="0070C0"/>
              </a:solidFill>
              <a:latin typeface="+mn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4426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518615" y="4044525"/>
            <a:ext cx="8516204" cy="690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5536" tIns="42768" rIns="85536" bIns="42768"/>
          <a:lstStyle>
            <a:lvl1pPr eaLnBrk="0"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1pPr>
            <a:lvl2pPr marL="742950" indent="-285750" eaLnBrk="0"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2pPr>
            <a:lvl3pPr marL="1143000" indent="-228600" eaLnBrk="0"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3pPr>
            <a:lvl4pPr marL="1600200" indent="-228600" eaLnBrk="0"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4pPr>
            <a:lvl5pPr marL="2057400" indent="-228600" eaLnBrk="0"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5pPr>
            <a:lvl6pPr marL="25146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6pPr>
            <a:lvl7pPr marL="29718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7pPr>
            <a:lvl8pPr marL="34290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8pPr>
            <a:lvl9pPr marL="38862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9pPr>
          </a:lstStyle>
          <a:p>
            <a:pPr algn="ctr" eaLnBrk="1">
              <a:lnSpc>
                <a:spcPct val="124000"/>
              </a:lnSpc>
              <a:buClrTx/>
              <a:buSzPct val="45000"/>
            </a:pPr>
            <a:r>
              <a:rPr lang="en-GB" sz="3600" b="1" dirty="0" smtClean="0">
                <a:solidFill>
                  <a:srgbClr val="0000FF"/>
                </a:solidFill>
                <a:latin typeface="Calibri" pitchFamily="34" charset="0"/>
              </a:rPr>
              <a:t>Seminars in 2015 </a:t>
            </a:r>
            <a:r>
              <a:rPr lang="en-GB" sz="3600" b="1" dirty="0">
                <a:solidFill>
                  <a:srgbClr val="0000FF"/>
                </a:solidFill>
                <a:latin typeface="Calibri" pitchFamily="34" charset="0"/>
              </a:rPr>
              <a:t>– </a:t>
            </a:r>
            <a:r>
              <a:rPr lang="en-GB" sz="3600" b="1" dirty="0" smtClean="0">
                <a:solidFill>
                  <a:srgbClr val="0000FF"/>
                </a:solidFill>
                <a:latin typeface="Calibri" pitchFamily="34" charset="0"/>
              </a:rPr>
              <a:t>Session 2</a:t>
            </a:r>
            <a:r>
              <a:rPr lang="en-GB" sz="3600" b="1" dirty="0" smtClean="0">
                <a:solidFill>
                  <a:srgbClr val="0070C0"/>
                </a:solidFill>
                <a:latin typeface="Calibri" pitchFamily="34" charset="0"/>
              </a:rPr>
              <a:t> </a:t>
            </a:r>
            <a:endParaRPr lang="en-GB" sz="3600" b="1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997527" y="137187"/>
            <a:ext cx="7338951" cy="690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5536" tIns="42768" rIns="85536" bIns="42768"/>
          <a:lstStyle>
            <a:lvl1pPr eaLnBrk="0"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1pPr>
            <a:lvl2pPr marL="742950" indent="-285750" eaLnBrk="0"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2pPr>
            <a:lvl3pPr marL="1143000" indent="-228600" eaLnBrk="0"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3pPr>
            <a:lvl4pPr marL="1600200" indent="-228600" eaLnBrk="0"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4pPr>
            <a:lvl5pPr marL="2057400" indent="-228600" eaLnBrk="0"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5pPr>
            <a:lvl6pPr marL="25146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6pPr>
            <a:lvl7pPr marL="29718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7pPr>
            <a:lvl8pPr marL="34290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8pPr>
            <a:lvl9pPr marL="38862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9pPr>
          </a:lstStyle>
          <a:p>
            <a:pPr algn="ctr" eaLnBrk="1">
              <a:lnSpc>
                <a:spcPct val="124000"/>
              </a:lnSpc>
              <a:buClrTx/>
              <a:buSzPct val="45000"/>
            </a:pPr>
            <a:r>
              <a:rPr lang="en-GB" sz="3600" b="1" dirty="0" smtClean="0">
                <a:solidFill>
                  <a:srgbClr val="0000FF"/>
                </a:solidFill>
                <a:latin typeface="Calibri" pitchFamily="34" charset="0"/>
              </a:rPr>
              <a:t>Seminars in 2015 </a:t>
            </a:r>
            <a:r>
              <a:rPr lang="en-GB" sz="3600" b="1" dirty="0">
                <a:solidFill>
                  <a:srgbClr val="0000FF"/>
                </a:solidFill>
                <a:latin typeface="Calibri" pitchFamily="34" charset="0"/>
              </a:rPr>
              <a:t>– </a:t>
            </a:r>
            <a:r>
              <a:rPr lang="en-GB" sz="3600" b="1" dirty="0" smtClean="0">
                <a:solidFill>
                  <a:srgbClr val="0000FF"/>
                </a:solidFill>
                <a:latin typeface="Calibri" pitchFamily="34" charset="0"/>
              </a:rPr>
              <a:t>Session 1</a:t>
            </a:r>
            <a:r>
              <a:rPr lang="en-GB" sz="3600" b="1" dirty="0" smtClean="0">
                <a:solidFill>
                  <a:srgbClr val="0070C0"/>
                </a:solidFill>
                <a:latin typeface="Calibri" pitchFamily="34" charset="0"/>
              </a:rPr>
              <a:t> </a:t>
            </a:r>
            <a:endParaRPr lang="en-GB" sz="3600" b="1" dirty="0">
              <a:solidFill>
                <a:srgbClr val="0070C0"/>
              </a:solidFill>
              <a:latin typeface="Calibri" pitchFamily="34" charset="0"/>
            </a:endParaRPr>
          </a:p>
        </p:txBody>
      </p:sp>
      <p:graphicFrame>
        <p:nvGraphicFramePr>
          <p:cNvPr id="6" name="Group 4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9358711"/>
              </p:ext>
            </p:extLst>
          </p:nvPr>
        </p:nvGraphicFramePr>
        <p:xfrm>
          <a:off x="152400" y="919374"/>
          <a:ext cx="9601200" cy="2394174"/>
        </p:xfrm>
        <a:graphic>
          <a:graphicData uri="http://schemas.openxmlformats.org/drawingml/2006/table">
            <a:tbl>
              <a:tblPr/>
              <a:tblGrid>
                <a:gridCol w="3007706"/>
                <a:gridCol w="3816424"/>
                <a:gridCol w="2777070"/>
              </a:tblGrid>
              <a:tr h="40500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Professors</a:t>
                      </a:r>
                    </a:p>
                  </a:txBody>
                  <a:tcPr marT="45722" marB="457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Lecture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Home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969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U. Amaldi</a:t>
                      </a:r>
                    </a:p>
                  </a:txBody>
                  <a:tcPr marT="45722" marB="457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History of particle accelerators as a tool for discoveries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TERA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969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L. Rinolfi</a:t>
                      </a:r>
                    </a:p>
                  </a:txBody>
                  <a:tcPr marT="45722" marB="457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Future high energy colliders 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CERN / JUAS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9695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AutoNum type="alphaUcPeriod"/>
                        <a:tabLst/>
                      </a:pPr>
                      <a:r>
                        <a:rPr kumimoji="0" lang="en-GB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Seryi</a:t>
                      </a: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2" marB="457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Sciences and art of inventiveness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JAI / Oxford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969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R. </a:t>
                      </a:r>
                      <a:r>
                        <a:rPr kumimoji="0" lang="en-GB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Assmann</a:t>
                      </a: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2" marB="457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Laser plasma acceleration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DESY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7" name="Group 4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1825595"/>
              </p:ext>
            </p:extLst>
          </p:nvPr>
        </p:nvGraphicFramePr>
        <p:xfrm>
          <a:off x="209266" y="4760798"/>
          <a:ext cx="9601200" cy="1304395"/>
        </p:xfrm>
        <a:graphic>
          <a:graphicData uri="http://schemas.openxmlformats.org/drawingml/2006/table">
            <a:tbl>
              <a:tblPr/>
              <a:tblGrid>
                <a:gridCol w="2400795"/>
                <a:gridCol w="4423335"/>
                <a:gridCol w="2777070"/>
              </a:tblGrid>
              <a:tr h="40500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Professors</a:t>
                      </a:r>
                    </a:p>
                  </a:txBody>
                  <a:tcPr marT="45722" marB="457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Lecture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Home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969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E. Prat </a:t>
                      </a:r>
                    </a:p>
                  </a:txBody>
                  <a:tcPr marT="45722" marB="457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Free electron laser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PSI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969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M. </a:t>
                      </a:r>
                      <a:r>
                        <a:rPr kumimoji="0" lang="en-GB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Steck</a:t>
                      </a: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2" marB="457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Techniques of beam cooling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GSI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34922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0" y="1"/>
            <a:ext cx="9906000" cy="690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5536" tIns="42768" rIns="85536" bIns="42768"/>
          <a:lstStyle>
            <a:lvl1pPr eaLnBrk="0"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1pPr>
            <a:lvl2pPr marL="742950" indent="-285750" eaLnBrk="0"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2pPr>
            <a:lvl3pPr marL="1143000" indent="-228600" eaLnBrk="0"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3pPr>
            <a:lvl4pPr marL="1600200" indent="-228600" eaLnBrk="0"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4pPr>
            <a:lvl5pPr marL="2057400" indent="-228600" eaLnBrk="0"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5pPr>
            <a:lvl6pPr marL="25146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6pPr>
            <a:lvl7pPr marL="29718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7pPr>
            <a:lvl8pPr marL="34290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8pPr>
            <a:lvl9pPr marL="38862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9pPr>
          </a:lstStyle>
          <a:p>
            <a:pPr algn="ctr" eaLnBrk="1">
              <a:lnSpc>
                <a:spcPct val="124000"/>
              </a:lnSpc>
              <a:buClrTx/>
              <a:buSzPct val="45000"/>
            </a:pPr>
            <a:r>
              <a:rPr lang="en-US" sz="3600" b="1" dirty="0" smtClean="0">
                <a:solidFill>
                  <a:srgbClr val="0000FF"/>
                </a:solidFill>
                <a:latin typeface="Calibri" pitchFamily="34" charset="0"/>
              </a:rPr>
              <a:t>Overview of JUAS courses</a:t>
            </a:r>
            <a:endParaRPr lang="en-US" sz="3600" b="1" dirty="0">
              <a:solidFill>
                <a:srgbClr val="0070C0"/>
              </a:solidFill>
              <a:latin typeface="Calibri" pitchFamily="34" charset="0"/>
            </a:endParaRPr>
          </a:p>
        </p:txBody>
      </p:sp>
      <p:graphicFrame>
        <p:nvGraphicFramePr>
          <p:cNvPr id="3" name="Group 4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7551868"/>
              </p:ext>
            </p:extLst>
          </p:nvPr>
        </p:nvGraphicFramePr>
        <p:xfrm>
          <a:off x="68283" y="2112336"/>
          <a:ext cx="9601200" cy="2057234"/>
        </p:xfrm>
        <a:graphic>
          <a:graphicData uri="http://schemas.openxmlformats.org/drawingml/2006/table">
            <a:tbl>
              <a:tblPr/>
              <a:tblGrid>
                <a:gridCol w="1333005"/>
                <a:gridCol w="2529444"/>
                <a:gridCol w="1543793"/>
                <a:gridCol w="1520041"/>
                <a:gridCol w="1270660"/>
                <a:gridCol w="1404257"/>
              </a:tblGrid>
              <a:tr h="616191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endParaRPr kumimoji="0" lang="fr-FR" sz="1800" b="1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1441" marR="91441" marT="45722" marB="457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Number of professors + assistants</a:t>
                      </a:r>
                    </a:p>
                  </a:txBody>
                  <a:tcPr marL="91441" marR="91441"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Lectures</a:t>
                      </a:r>
                    </a:p>
                  </a:txBody>
                  <a:tcPr marL="91441" marR="91441"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Tutorials</a:t>
                      </a:r>
                    </a:p>
                  </a:txBody>
                  <a:tcPr marL="91441" marR="91441"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Seminars</a:t>
                      </a:r>
                    </a:p>
                  </a:txBody>
                  <a:tcPr marL="91441" marR="91441"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Total</a:t>
                      </a:r>
                    </a:p>
                  </a:txBody>
                  <a:tcPr marL="91441" marR="91441"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141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Session 1</a:t>
                      </a:r>
                    </a:p>
                  </a:txBody>
                  <a:tcPr marL="91441" marR="91441" marT="45722" marB="457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</a:t>
                      </a:r>
                    </a:p>
                  </a:txBody>
                  <a:tcPr marL="91441" marR="91441"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68 h</a:t>
                      </a:r>
                    </a:p>
                  </a:txBody>
                  <a:tcPr marL="91441" marR="91441"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40 h</a:t>
                      </a:r>
                    </a:p>
                  </a:txBody>
                  <a:tcPr marL="91441" marR="91441"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4 h</a:t>
                      </a:r>
                    </a:p>
                  </a:txBody>
                  <a:tcPr marL="91441" marR="91441"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112 h</a:t>
                      </a:r>
                    </a:p>
                  </a:txBody>
                  <a:tcPr marL="91441" marR="91441"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141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Session 2</a:t>
                      </a:r>
                    </a:p>
                  </a:txBody>
                  <a:tcPr marL="91441" marR="91441" marT="45722" marB="457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</a:t>
                      </a:r>
                    </a:p>
                  </a:txBody>
                  <a:tcPr marL="91441" marR="91441"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 h</a:t>
                      </a:r>
                    </a:p>
                  </a:txBody>
                  <a:tcPr marL="91441" marR="91441"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21 h</a:t>
                      </a:r>
                    </a:p>
                  </a:txBody>
                  <a:tcPr marL="91441" marR="91441"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2 h</a:t>
                      </a:r>
                    </a:p>
                  </a:txBody>
                  <a:tcPr marL="91441" marR="91441"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86 h</a:t>
                      </a:r>
                    </a:p>
                  </a:txBody>
                  <a:tcPr marL="91441" marR="91441"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" name="Group 4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8124993"/>
              </p:ext>
            </p:extLst>
          </p:nvPr>
        </p:nvGraphicFramePr>
        <p:xfrm>
          <a:off x="68284" y="4583730"/>
          <a:ext cx="9601200" cy="1921548"/>
        </p:xfrm>
        <a:graphic>
          <a:graphicData uri="http://schemas.openxmlformats.org/drawingml/2006/table">
            <a:tbl>
              <a:tblPr/>
              <a:tblGrid>
                <a:gridCol w="1261752"/>
                <a:gridCol w="1207719"/>
                <a:gridCol w="1535481"/>
                <a:gridCol w="1662546"/>
                <a:gridCol w="1864426"/>
                <a:gridCol w="2069276"/>
              </a:tblGrid>
              <a:tr h="643671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endParaRPr kumimoji="0" lang="fr-FR" sz="1800" b="1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1441" marR="91441" marT="45722" marB="457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  <a:defRPr/>
                      </a:pPr>
                      <a:endParaRPr kumimoji="0" lang="en-US" sz="1800" b="1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1441" marR="91441"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Visits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(CERN, ESRF, PSI, HUG)</a:t>
                      </a:r>
                    </a:p>
                  </a:txBody>
                  <a:tcPr marL="91441" marR="91441"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Practical works at CERN</a:t>
                      </a:r>
                    </a:p>
                  </a:txBody>
                  <a:tcPr marL="91441" marR="91441"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Practical works at BERGOZ</a:t>
                      </a:r>
                    </a:p>
                  </a:txBody>
                  <a:tcPr marL="91441" marR="91441"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Grand total</a:t>
                      </a:r>
                    </a:p>
                  </a:txBody>
                  <a:tcPr marL="91441" marR="91441"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902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Session 1</a:t>
                      </a:r>
                    </a:p>
                  </a:txBody>
                  <a:tcPr marL="91441" marR="91441" marT="45722" marB="457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112 h</a:t>
                      </a:r>
                    </a:p>
                  </a:txBody>
                  <a:tcPr marL="91441" marR="91441"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 h</a:t>
                      </a:r>
                    </a:p>
                  </a:txBody>
                  <a:tcPr marL="91441" marR="91441"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91441" marR="91441"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-</a:t>
                      </a:r>
                    </a:p>
                  </a:txBody>
                  <a:tcPr marL="91441" marR="91441"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120 h</a:t>
                      </a:r>
                    </a:p>
                  </a:txBody>
                  <a:tcPr marL="91441" marR="91441"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811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Session 2</a:t>
                      </a:r>
                    </a:p>
                  </a:txBody>
                  <a:tcPr marL="91441" marR="91441" marT="45722" marB="457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86 h</a:t>
                      </a:r>
                    </a:p>
                  </a:txBody>
                  <a:tcPr marL="91441" marR="91441"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 h</a:t>
                      </a:r>
                    </a:p>
                  </a:txBody>
                  <a:tcPr marL="91441" marR="91441"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 h</a:t>
                      </a:r>
                    </a:p>
                  </a:txBody>
                  <a:tcPr marL="91441" marR="91441"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6 h</a:t>
                      </a:r>
                    </a:p>
                  </a:txBody>
                  <a:tcPr marL="91441" marR="91441"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120 h</a:t>
                      </a:r>
                    </a:p>
                  </a:txBody>
                  <a:tcPr marL="91441" marR="91441"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07523" y="690114"/>
            <a:ext cx="81227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Session 1 : Sciences and Physics of Particle Accelerators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Session 2 : Technology and Applications of Particle Accelerators</a:t>
            </a:r>
          </a:p>
        </p:txBody>
      </p:sp>
    </p:spTree>
    <p:extLst>
      <p:ext uri="{BB962C8B-B14F-4D97-AF65-F5344CB8AC3E}">
        <p14:creationId xmlns:p14="http://schemas.microsoft.com/office/powerpoint/2010/main" val="1419103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altLang="en-US" smtClean="0"/>
              <a:t>The Cockcroft Institute</a:t>
            </a:r>
          </a:p>
        </p:txBody>
      </p:sp>
      <p:pic>
        <p:nvPicPr>
          <p:cNvPr id="4099" name="Picture 6" descr="nwd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9" r="16574"/>
          <a:stretch>
            <a:fillRect/>
          </a:stretch>
        </p:blipFill>
        <p:spPr bwMode="auto">
          <a:xfrm>
            <a:off x="4881563" y="1341439"/>
            <a:ext cx="2951162" cy="2687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0039" y="1196976"/>
            <a:ext cx="2492375" cy="3097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grpSp>
        <p:nvGrpSpPr>
          <p:cNvPr id="4101" name="Group 13"/>
          <p:cNvGrpSpPr>
            <a:grpSpLocks/>
          </p:cNvGrpSpPr>
          <p:nvPr/>
        </p:nvGrpSpPr>
        <p:grpSpPr bwMode="auto">
          <a:xfrm>
            <a:off x="381000" y="4310064"/>
            <a:ext cx="9144000" cy="1895475"/>
            <a:chOff x="0" y="2715"/>
            <a:chExt cx="5760" cy="1194"/>
          </a:xfrm>
        </p:grpSpPr>
        <p:pic>
          <p:nvPicPr>
            <p:cNvPr id="4102" name="Picture 5" descr="Uni Base Spread copy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715"/>
              <a:ext cx="5760" cy="9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03" name="Picture 9" descr="lu-logo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7" y="3716"/>
              <a:ext cx="317" cy="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04" name="Picture 10" descr="New Image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23" y="3723"/>
              <a:ext cx="907" cy="1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05" name="Picture 11" descr="STFClogo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04" y="3712"/>
              <a:ext cx="681" cy="1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06" name="Picture 12" descr="LTD_TUOM_4COL-[Converted]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43" y="3714"/>
              <a:ext cx="459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729670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91294" y="2315549"/>
            <a:ext cx="62107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tx1"/>
                </a:solidFill>
              </a:rPr>
              <a:t>JUAS students in 2015</a:t>
            </a:r>
          </a:p>
        </p:txBody>
      </p:sp>
    </p:spTree>
    <p:extLst>
      <p:ext uri="{BB962C8B-B14F-4D97-AF65-F5344CB8AC3E}">
        <p14:creationId xmlns:p14="http://schemas.microsoft.com/office/powerpoint/2010/main" val="3178630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290284" cy="6883108"/>
          </a:xfrm>
          <a:prstGeom prst="rect">
            <a:avLst/>
          </a:prstGeom>
        </p:spPr>
      </p:pic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7178722" y="1269243"/>
            <a:ext cx="2727278" cy="169232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5536" tIns="42768" rIns="85536" bIns="42768"/>
          <a:lstStyle/>
          <a:p>
            <a:pPr algn="ctr" defTabSz="433388" fontAlgn="base" hangingPunct="0">
              <a:lnSpc>
                <a:spcPct val="124000"/>
              </a:lnSpc>
              <a:spcBef>
                <a:spcPct val="0"/>
              </a:spcBef>
              <a:spcAft>
                <a:spcPct val="0"/>
              </a:spcAft>
              <a:buSzPct val="4500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</a:pPr>
            <a:r>
              <a:rPr lang="en-GB" sz="28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Master students in </a:t>
            </a:r>
            <a:r>
              <a:rPr lang="en-GB" sz="28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2015</a:t>
            </a:r>
            <a:endParaRPr lang="en-GB" sz="32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68586" y="3467255"/>
            <a:ext cx="158906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33388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sz="1400" dirty="0">
                <a:solidFill>
                  <a:prstClr val="black"/>
                </a:solidFill>
                <a:latin typeface="Arial" charset="0"/>
              </a:rPr>
              <a:t>C1 = </a:t>
            </a:r>
            <a:r>
              <a:rPr lang="en-US" sz="1400" dirty="0" smtClean="0">
                <a:solidFill>
                  <a:prstClr val="black"/>
                </a:solidFill>
              </a:rPr>
              <a:t>Session</a:t>
            </a:r>
            <a:r>
              <a:rPr lang="en-US" sz="1400" dirty="0" smtClean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en-US" sz="1400" dirty="0">
                <a:solidFill>
                  <a:prstClr val="black"/>
                </a:solidFill>
                <a:latin typeface="Arial" charset="0"/>
              </a:rPr>
              <a:t>1	</a:t>
            </a:r>
            <a:endParaRPr lang="en-US" sz="1400" dirty="0" smtClean="0">
              <a:solidFill>
                <a:prstClr val="black"/>
              </a:solidFill>
              <a:latin typeface="Arial" charset="0"/>
            </a:endParaRPr>
          </a:p>
          <a:p>
            <a:pPr defTabSz="433388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sz="1400" dirty="0">
                <a:solidFill>
                  <a:prstClr val="black"/>
                </a:solidFill>
                <a:latin typeface="Arial" charset="0"/>
              </a:rPr>
              <a:t>	</a:t>
            </a:r>
            <a:endParaRPr lang="en-US" sz="1400" dirty="0" smtClean="0">
              <a:solidFill>
                <a:prstClr val="black"/>
              </a:solidFill>
              <a:latin typeface="Arial" charset="0"/>
            </a:endParaRPr>
          </a:p>
          <a:p>
            <a:pPr defTabSz="433388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sz="1400" dirty="0" smtClean="0">
                <a:solidFill>
                  <a:prstClr val="black"/>
                </a:solidFill>
                <a:latin typeface="Arial" charset="0"/>
              </a:rPr>
              <a:t>C2 </a:t>
            </a:r>
            <a:r>
              <a:rPr lang="en-US" sz="1400" dirty="0">
                <a:solidFill>
                  <a:prstClr val="black"/>
                </a:solidFill>
                <a:latin typeface="Arial" charset="0"/>
              </a:rPr>
              <a:t>= </a:t>
            </a:r>
            <a:r>
              <a:rPr lang="en-US" sz="1400" dirty="0" smtClean="0">
                <a:solidFill>
                  <a:prstClr val="black"/>
                </a:solidFill>
              </a:rPr>
              <a:t>Session</a:t>
            </a:r>
            <a:r>
              <a:rPr lang="en-US" sz="1400" dirty="0" smtClean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en-US" sz="1400" dirty="0">
                <a:solidFill>
                  <a:prstClr val="black"/>
                </a:solidFill>
                <a:latin typeface="Arial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221161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209731" cy="6909165"/>
          </a:xfrm>
          <a:prstGeom prst="rect">
            <a:avLst/>
          </a:prstGeom>
        </p:spPr>
      </p:pic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7178722" y="1269243"/>
            <a:ext cx="2727278" cy="169232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5536" tIns="42768" rIns="85536" bIns="42768"/>
          <a:lstStyle/>
          <a:p>
            <a:pPr algn="ctr" defTabSz="433388" fontAlgn="base" hangingPunct="0">
              <a:lnSpc>
                <a:spcPct val="124000"/>
              </a:lnSpc>
              <a:spcBef>
                <a:spcPct val="0"/>
              </a:spcBef>
              <a:spcAft>
                <a:spcPct val="0"/>
              </a:spcAft>
              <a:buSzPct val="4500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</a:pPr>
            <a:r>
              <a:rPr lang="en-GB" sz="28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PhD students </a:t>
            </a:r>
            <a:r>
              <a:rPr lang="en-GB" sz="28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GB" sz="28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2015</a:t>
            </a:r>
            <a:endParaRPr lang="en-GB" sz="32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3494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217158" cy="6815224"/>
          </a:xfrm>
          <a:prstGeom prst="rect">
            <a:avLst/>
          </a:prstGeom>
        </p:spPr>
      </p:pic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6028070" y="1009936"/>
            <a:ext cx="3006748" cy="214269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5536" tIns="42768" rIns="85536" bIns="42768"/>
          <a:lstStyle/>
          <a:p>
            <a:pPr algn="ctr" defTabSz="433388" fontAlgn="base" hangingPunct="0">
              <a:lnSpc>
                <a:spcPct val="124000"/>
              </a:lnSpc>
              <a:spcBef>
                <a:spcPct val="0"/>
              </a:spcBef>
              <a:spcAft>
                <a:spcPct val="0"/>
              </a:spcAft>
              <a:buSzPct val="4500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</a:pPr>
            <a:r>
              <a:rPr lang="en-GB" sz="3200" b="1" dirty="0">
                <a:solidFill>
                  <a:srgbClr val="0000FF"/>
                </a:solidFill>
                <a:latin typeface="Arial" charset="0"/>
              </a:rPr>
              <a:t>Professionals students in </a:t>
            </a:r>
            <a:r>
              <a:rPr lang="en-GB" sz="3200" b="1" dirty="0" smtClean="0">
                <a:solidFill>
                  <a:srgbClr val="0000FF"/>
                </a:solidFill>
                <a:latin typeface="Arial" charset="0"/>
              </a:rPr>
              <a:t>2015</a:t>
            </a:r>
            <a:endParaRPr lang="en-GB" sz="3600" b="1" dirty="0">
              <a:solidFill>
                <a:srgbClr val="0000FF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2817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2220686" y="2"/>
            <a:ext cx="5082639" cy="5492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5536" tIns="42768" rIns="85536" bIns="42768"/>
          <a:lstStyle/>
          <a:p>
            <a:pPr algn="ctr">
              <a:lnSpc>
                <a:spcPct val="124000"/>
              </a:lnSpc>
              <a:buClrTx/>
              <a:buSzPct val="4500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</a:pPr>
            <a:r>
              <a:rPr lang="en-GB" sz="2800" b="1" dirty="0" smtClean="0">
                <a:solidFill>
                  <a:srgbClr val="0000FF"/>
                </a:solidFill>
              </a:rPr>
              <a:t>Overview of students status</a:t>
            </a:r>
            <a:endParaRPr lang="en-GB" sz="3200" b="1" dirty="0">
              <a:solidFill>
                <a:srgbClr val="000000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5492408"/>
              </p:ext>
            </p:extLst>
          </p:nvPr>
        </p:nvGraphicFramePr>
        <p:xfrm>
          <a:off x="134752" y="5407642"/>
          <a:ext cx="9227210" cy="12860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82025"/>
                <a:gridCol w="1294410"/>
                <a:gridCol w="1080655"/>
                <a:gridCol w="1567543"/>
                <a:gridCol w="1045028"/>
                <a:gridCol w="1757549"/>
              </a:tblGrid>
              <a:tr h="402612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FFFF00"/>
                          </a:solidFill>
                        </a:rPr>
                        <a:t>2012</a:t>
                      </a:r>
                      <a:endParaRPr lang="en-US" sz="2400" dirty="0">
                        <a:solidFill>
                          <a:srgbClr val="FFFF00"/>
                        </a:solidFill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FF00"/>
                          </a:solidFill>
                        </a:rPr>
                        <a:t>Masters</a:t>
                      </a:r>
                      <a:endParaRPr lang="en-US" sz="1800" dirty="0">
                        <a:solidFill>
                          <a:srgbClr val="FFFF00"/>
                        </a:solidFill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FF00"/>
                          </a:solidFill>
                        </a:rPr>
                        <a:t>PhD</a:t>
                      </a:r>
                      <a:endParaRPr lang="en-US" sz="1800" dirty="0">
                        <a:solidFill>
                          <a:srgbClr val="FFFF00"/>
                        </a:solidFill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FF00"/>
                          </a:solidFill>
                        </a:rPr>
                        <a:t>Professionals</a:t>
                      </a:r>
                      <a:endParaRPr lang="en-US" sz="1800" dirty="0">
                        <a:solidFill>
                          <a:srgbClr val="FFFF00"/>
                        </a:solidFill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FF00"/>
                          </a:solidFill>
                        </a:rPr>
                        <a:t>Total</a:t>
                      </a:r>
                      <a:endParaRPr lang="en-US" sz="1800" dirty="0">
                        <a:solidFill>
                          <a:srgbClr val="FFFF00"/>
                        </a:solidFill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FF00"/>
                          </a:solidFill>
                        </a:rPr>
                        <a:t>Presented exam</a:t>
                      </a:r>
                      <a:endParaRPr lang="en-US" sz="1800" dirty="0">
                        <a:solidFill>
                          <a:srgbClr val="FFFF00"/>
                        </a:solidFill>
                      </a:endParaRPr>
                    </a:p>
                  </a:txBody>
                  <a:tcPr marL="91441" marR="91441"/>
                </a:tc>
              </a:tr>
              <a:tr h="32209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Course  1</a:t>
                      </a: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20</a:t>
                      </a:r>
                      <a:endParaRPr lang="en-US" sz="1800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4</a:t>
                      </a:r>
                      <a:endParaRPr lang="en-US" sz="1800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13</a:t>
                      </a:r>
                      <a:endParaRPr lang="en-US" sz="1800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37</a:t>
                      </a:r>
                      <a:endParaRPr lang="en-US" sz="1800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25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41" marR="91441"/>
                </a:tc>
              </a:tr>
              <a:tr h="46307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Course  2</a:t>
                      </a: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21</a:t>
                      </a:r>
                      <a:endParaRPr lang="en-US" sz="1800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8</a:t>
                      </a:r>
                      <a:endParaRPr lang="en-US" sz="1800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11</a:t>
                      </a:r>
                      <a:endParaRPr lang="en-US" sz="1800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40</a:t>
                      </a:r>
                      <a:endParaRPr lang="en-US" sz="1800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41" marR="91441"/>
                </a:tc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1097596"/>
              </p:ext>
            </p:extLst>
          </p:nvPr>
        </p:nvGraphicFramePr>
        <p:xfrm>
          <a:off x="175695" y="3866147"/>
          <a:ext cx="9227210" cy="12916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82025"/>
                <a:gridCol w="1294410"/>
                <a:gridCol w="1080655"/>
                <a:gridCol w="1567543"/>
                <a:gridCol w="1045028"/>
                <a:gridCol w="1757549"/>
              </a:tblGrid>
              <a:tr h="383545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FFFF00"/>
                          </a:solidFill>
                        </a:rPr>
                        <a:t>2013</a:t>
                      </a:r>
                      <a:endParaRPr lang="en-US" sz="2400" dirty="0">
                        <a:solidFill>
                          <a:srgbClr val="FFFF00"/>
                        </a:solidFill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FF00"/>
                          </a:solidFill>
                        </a:rPr>
                        <a:t>Masters</a:t>
                      </a:r>
                      <a:endParaRPr lang="en-US" sz="1800" dirty="0">
                        <a:solidFill>
                          <a:srgbClr val="FFFF00"/>
                        </a:solidFill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FF00"/>
                          </a:solidFill>
                        </a:rPr>
                        <a:t>PhD</a:t>
                      </a:r>
                      <a:endParaRPr lang="en-US" sz="1800" dirty="0">
                        <a:solidFill>
                          <a:srgbClr val="FFFF00"/>
                        </a:solidFill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FF00"/>
                          </a:solidFill>
                        </a:rPr>
                        <a:t>Professionals</a:t>
                      </a:r>
                      <a:endParaRPr lang="en-US" sz="1800" dirty="0">
                        <a:solidFill>
                          <a:srgbClr val="FFFF00"/>
                        </a:solidFill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FF00"/>
                          </a:solidFill>
                        </a:rPr>
                        <a:t>Total</a:t>
                      </a:r>
                      <a:endParaRPr lang="en-US" sz="1800" dirty="0">
                        <a:solidFill>
                          <a:srgbClr val="FFFF00"/>
                        </a:solidFill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FF00"/>
                          </a:solidFill>
                        </a:rPr>
                        <a:t>Presented exam</a:t>
                      </a:r>
                      <a:endParaRPr lang="en-US" sz="1800" dirty="0">
                        <a:solidFill>
                          <a:srgbClr val="FFFF00"/>
                        </a:solidFill>
                      </a:endParaRPr>
                    </a:p>
                  </a:txBody>
                  <a:tcPr marL="91441" marR="91441"/>
                </a:tc>
              </a:tr>
              <a:tr h="306836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Course  1</a:t>
                      </a: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13</a:t>
                      </a:r>
                      <a:endParaRPr lang="en-US" sz="1800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20</a:t>
                      </a:r>
                      <a:endParaRPr lang="en-US" sz="1800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12</a:t>
                      </a:r>
                      <a:endParaRPr lang="en-US" sz="1800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45</a:t>
                      </a:r>
                      <a:endParaRPr lang="en-US" sz="1800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30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41" marR="91441"/>
                </a:tc>
              </a:tr>
              <a:tr h="468682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Course  2</a:t>
                      </a: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12</a:t>
                      </a:r>
                      <a:endParaRPr lang="en-US" sz="1800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9</a:t>
                      </a:r>
                      <a:endParaRPr lang="en-US" sz="1800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18</a:t>
                      </a:r>
                      <a:endParaRPr lang="en-US" sz="1800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39</a:t>
                      </a:r>
                      <a:endParaRPr lang="en-US" sz="1800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19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41" marR="91441"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6224779"/>
              </p:ext>
            </p:extLst>
          </p:nvPr>
        </p:nvGraphicFramePr>
        <p:xfrm>
          <a:off x="121104" y="2318561"/>
          <a:ext cx="9227210" cy="13740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82025"/>
                <a:gridCol w="1294410"/>
                <a:gridCol w="1080655"/>
                <a:gridCol w="1567543"/>
                <a:gridCol w="1045028"/>
                <a:gridCol w="1757549"/>
              </a:tblGrid>
              <a:tr h="393716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FFFF00"/>
                          </a:solidFill>
                        </a:rPr>
                        <a:t>2014</a:t>
                      </a:r>
                      <a:endParaRPr lang="en-US" sz="2400" dirty="0">
                        <a:solidFill>
                          <a:srgbClr val="FFFF00"/>
                        </a:solidFill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FF00"/>
                          </a:solidFill>
                        </a:rPr>
                        <a:t>Masters</a:t>
                      </a:r>
                      <a:endParaRPr lang="en-US" sz="1800" dirty="0">
                        <a:solidFill>
                          <a:srgbClr val="FFFF00"/>
                        </a:solidFill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FF00"/>
                          </a:solidFill>
                        </a:rPr>
                        <a:t>PhD</a:t>
                      </a:r>
                      <a:endParaRPr lang="en-US" sz="1800" dirty="0">
                        <a:solidFill>
                          <a:srgbClr val="FFFF00"/>
                        </a:solidFill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FF00"/>
                          </a:solidFill>
                        </a:rPr>
                        <a:t>Professionals</a:t>
                      </a:r>
                      <a:endParaRPr lang="en-US" sz="1800" dirty="0">
                        <a:solidFill>
                          <a:srgbClr val="FFFF00"/>
                        </a:solidFill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FF00"/>
                          </a:solidFill>
                        </a:rPr>
                        <a:t>Total</a:t>
                      </a:r>
                      <a:endParaRPr lang="en-US" sz="1800" dirty="0">
                        <a:solidFill>
                          <a:srgbClr val="FFFF00"/>
                        </a:solidFill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FF00"/>
                          </a:solidFill>
                        </a:rPr>
                        <a:t>Presented exam</a:t>
                      </a:r>
                      <a:endParaRPr lang="en-US" sz="1800" dirty="0">
                        <a:solidFill>
                          <a:srgbClr val="FFFF00"/>
                        </a:solidFill>
                      </a:endParaRPr>
                    </a:p>
                  </a:txBody>
                  <a:tcPr marL="91441" marR="91441"/>
                </a:tc>
              </a:tr>
              <a:tr h="435715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Course  1</a:t>
                      </a: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12</a:t>
                      </a:r>
                      <a:endParaRPr lang="en-US" sz="1800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19</a:t>
                      </a:r>
                      <a:endParaRPr lang="en-US" sz="1800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3</a:t>
                      </a:r>
                      <a:endParaRPr lang="en-US" sz="1800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34</a:t>
                      </a:r>
                      <a:endParaRPr lang="en-US" sz="1800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30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41" marR="91441"/>
                </a:tc>
              </a:tr>
              <a:tr h="481111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Course  2</a:t>
                      </a: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16</a:t>
                      </a:r>
                      <a:endParaRPr lang="en-US" sz="1800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10</a:t>
                      </a:r>
                      <a:endParaRPr lang="en-US" sz="1800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5</a:t>
                      </a:r>
                      <a:endParaRPr lang="en-US" sz="1800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31</a:t>
                      </a:r>
                      <a:endParaRPr lang="en-US" sz="1800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25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41" marR="91441"/>
                </a:tc>
              </a:tr>
            </a:tbl>
          </a:graphicData>
        </a:graphic>
      </p:graphicFrame>
      <p:graphicFrame>
        <p:nvGraphicFramePr>
          <p:cNvPr id="7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4134501"/>
              </p:ext>
            </p:extLst>
          </p:nvPr>
        </p:nvGraphicFramePr>
        <p:xfrm>
          <a:off x="218912" y="726698"/>
          <a:ext cx="9227210" cy="12860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82025"/>
                <a:gridCol w="1294410"/>
                <a:gridCol w="1080655"/>
                <a:gridCol w="1567543"/>
                <a:gridCol w="1045028"/>
                <a:gridCol w="1757549"/>
              </a:tblGrid>
              <a:tr h="402612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FFFF00"/>
                          </a:solidFill>
                        </a:rPr>
                        <a:t>2015</a:t>
                      </a:r>
                      <a:endParaRPr lang="en-US" sz="2400" dirty="0">
                        <a:solidFill>
                          <a:srgbClr val="FFFF00"/>
                        </a:solidFill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FF00"/>
                          </a:solidFill>
                        </a:rPr>
                        <a:t>Masters</a:t>
                      </a:r>
                      <a:endParaRPr lang="en-US" sz="1800" dirty="0">
                        <a:solidFill>
                          <a:srgbClr val="FFFF00"/>
                        </a:solidFill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FF00"/>
                          </a:solidFill>
                        </a:rPr>
                        <a:t>PhD</a:t>
                      </a:r>
                      <a:endParaRPr lang="en-US" sz="1800" dirty="0">
                        <a:solidFill>
                          <a:srgbClr val="FFFF00"/>
                        </a:solidFill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FF00"/>
                          </a:solidFill>
                        </a:rPr>
                        <a:t>Professionals</a:t>
                      </a:r>
                      <a:endParaRPr lang="en-US" sz="1800" dirty="0">
                        <a:solidFill>
                          <a:srgbClr val="FFFF00"/>
                        </a:solidFill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FF00"/>
                          </a:solidFill>
                        </a:rPr>
                        <a:t>Total</a:t>
                      </a:r>
                      <a:endParaRPr lang="en-US" sz="1800" dirty="0">
                        <a:solidFill>
                          <a:srgbClr val="FFFF00"/>
                        </a:solidFill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FF00"/>
                          </a:solidFill>
                        </a:rPr>
                        <a:t>Presented exam</a:t>
                      </a:r>
                      <a:endParaRPr lang="en-US" sz="1800" dirty="0">
                        <a:solidFill>
                          <a:srgbClr val="FFFF00"/>
                        </a:solidFill>
                      </a:endParaRPr>
                    </a:p>
                  </a:txBody>
                  <a:tcPr marL="91441" marR="91441"/>
                </a:tc>
              </a:tr>
              <a:tr h="32209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Course  1</a:t>
                      </a: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13</a:t>
                      </a:r>
                      <a:endParaRPr lang="en-US" sz="1800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11</a:t>
                      </a:r>
                      <a:endParaRPr lang="en-US" sz="1800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12</a:t>
                      </a:r>
                      <a:endParaRPr lang="en-US" sz="1800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36</a:t>
                      </a:r>
                      <a:endParaRPr lang="en-US" sz="1800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24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41" marR="91441"/>
                </a:tc>
              </a:tr>
              <a:tr h="46307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Course  2</a:t>
                      </a: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13</a:t>
                      </a:r>
                      <a:endParaRPr lang="en-US" sz="1800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6</a:t>
                      </a:r>
                      <a:endParaRPr lang="en-US" sz="1800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16</a:t>
                      </a:r>
                      <a:endParaRPr lang="en-US" sz="1800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35</a:t>
                      </a:r>
                      <a:endParaRPr lang="en-US" sz="1800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41" marR="91441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20445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239" y="0"/>
            <a:ext cx="4039485" cy="6834282"/>
          </a:xfrm>
          <a:prstGeom prst="rect">
            <a:avLst/>
          </a:prstGeom>
        </p:spPr>
      </p:pic>
      <p:sp>
        <p:nvSpPr>
          <p:cNvPr id="4" name="TextBox 1"/>
          <p:cNvSpPr txBox="1"/>
          <p:nvPr/>
        </p:nvSpPr>
        <p:spPr>
          <a:xfrm>
            <a:off x="5171437" y="1306641"/>
            <a:ext cx="32355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00FF"/>
                </a:solidFill>
              </a:rPr>
              <a:t>JUAS students 2015 by countries</a:t>
            </a:r>
          </a:p>
        </p:txBody>
      </p:sp>
    </p:spTree>
    <p:extLst>
      <p:ext uri="{BB962C8B-B14F-4D97-AF65-F5344CB8AC3E}">
        <p14:creationId xmlns:p14="http://schemas.microsoft.com/office/powerpoint/2010/main" val="290948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360587" y="18679"/>
            <a:ext cx="9134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00FF"/>
                </a:solidFill>
              </a:rPr>
              <a:t>2013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04842" y="33645"/>
            <a:ext cx="9134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00FF"/>
                </a:solidFill>
              </a:rPr>
              <a:t>2012</a:t>
            </a: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634" y="349568"/>
            <a:ext cx="2738911" cy="6423807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531" y="349568"/>
            <a:ext cx="2693044" cy="6431913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 rotWithShape="1">
          <a:blip r:embed="rId4"/>
          <a:srcRect t="3497"/>
          <a:stretch/>
        </p:blipFill>
        <p:spPr>
          <a:xfrm>
            <a:off x="6426604" y="661442"/>
            <a:ext cx="2979459" cy="6107373"/>
          </a:xfrm>
          <a:prstGeom prst="rect">
            <a:avLst/>
          </a:prstGeom>
        </p:spPr>
      </p:pic>
      <p:sp>
        <p:nvSpPr>
          <p:cNvPr id="12" name="TextBox 2"/>
          <p:cNvSpPr txBox="1"/>
          <p:nvPr/>
        </p:nvSpPr>
        <p:spPr>
          <a:xfrm>
            <a:off x="7460368" y="337608"/>
            <a:ext cx="9134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00FF"/>
                </a:solidFill>
              </a:rPr>
              <a:t>2014</a:t>
            </a:r>
          </a:p>
        </p:txBody>
      </p:sp>
    </p:spTree>
    <p:extLst>
      <p:ext uri="{BB962C8B-B14F-4D97-AF65-F5344CB8AC3E}">
        <p14:creationId xmlns:p14="http://schemas.microsoft.com/office/powerpoint/2010/main" val="1919382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91294" y="2137419"/>
            <a:ext cx="621079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tx1"/>
                </a:solidFill>
              </a:rPr>
              <a:t>Presentation Session 1</a:t>
            </a:r>
          </a:p>
          <a:p>
            <a:pPr algn="ctr"/>
            <a:r>
              <a:rPr lang="en-US" sz="4000" dirty="0" smtClean="0">
                <a:solidFill>
                  <a:schemeClr val="tx1"/>
                </a:solidFill>
              </a:rPr>
              <a:t>Sciences &amp; Physics of Particle Accelerators</a:t>
            </a:r>
          </a:p>
        </p:txBody>
      </p:sp>
    </p:spTree>
    <p:extLst>
      <p:ext uri="{BB962C8B-B14F-4D97-AF65-F5344CB8AC3E}">
        <p14:creationId xmlns:p14="http://schemas.microsoft.com/office/powerpoint/2010/main" val="193110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602" y="110035"/>
            <a:ext cx="8869907" cy="6652430"/>
          </a:xfrm>
          <a:prstGeom prst="rect">
            <a:avLst/>
          </a:prstGeom>
        </p:spPr>
      </p:pic>
      <p:sp>
        <p:nvSpPr>
          <p:cNvPr id="3" name="TextBox 3"/>
          <p:cNvSpPr txBox="1"/>
          <p:nvPr/>
        </p:nvSpPr>
        <p:spPr>
          <a:xfrm>
            <a:off x="2238470" y="5502066"/>
            <a:ext cx="49661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00"/>
                </a:solidFill>
              </a:rPr>
              <a:t>Students JUAS 2015 – Session 1 </a:t>
            </a:r>
          </a:p>
          <a:p>
            <a:pPr algn="ctr"/>
            <a:r>
              <a:rPr lang="en-US" b="1" dirty="0" smtClean="0">
                <a:solidFill>
                  <a:srgbClr val="FFFF00"/>
                </a:solidFill>
              </a:rPr>
              <a:t>Sciences &amp; Physics of Particle Accelerator</a:t>
            </a:r>
            <a:r>
              <a:rPr lang="en-US" sz="1600" b="1" dirty="0" smtClean="0">
                <a:solidFill>
                  <a:srgbClr val="FFFF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34491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07652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6636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3" descr="LordS_curtai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82" t="10025" r="19064" b="27203"/>
          <a:stretch>
            <a:fillRect/>
          </a:stretch>
        </p:blipFill>
        <p:spPr bwMode="auto">
          <a:xfrm>
            <a:off x="631826" y="2098675"/>
            <a:ext cx="4321175" cy="2986088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Text Box 4"/>
          <p:cNvSpPr txBox="1">
            <a:spLocks noChangeArrowheads="1"/>
          </p:cNvSpPr>
          <p:nvPr/>
        </p:nvSpPr>
        <p:spPr bwMode="auto">
          <a:xfrm>
            <a:off x="5168901" y="2205038"/>
            <a:ext cx="4105275" cy="273526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/>
          <a:lstStyle>
            <a:lvl1pPr algn="l">
              <a:spcBef>
                <a:spcPct val="20000"/>
              </a:spcBef>
              <a:buClr>
                <a:srgbClr val="770D29"/>
              </a:buClr>
              <a:buFont typeface="Wingdings" pitchFamily="2" charset="2"/>
              <a:buChar char="§"/>
              <a:defRPr sz="2600">
                <a:solidFill>
                  <a:srgbClr val="00649D"/>
                </a:solidFill>
                <a:latin typeface="Arial" charset="0"/>
              </a:defRPr>
            </a:lvl1pPr>
            <a:lvl2pPr marL="742950" indent="-285750" algn="l">
              <a:spcBef>
                <a:spcPct val="20000"/>
              </a:spcBef>
              <a:buClr>
                <a:srgbClr val="770D29"/>
              </a:buClr>
              <a:buChar char="–"/>
              <a:defRPr sz="2600">
                <a:solidFill>
                  <a:srgbClr val="00649D"/>
                </a:solidFill>
                <a:latin typeface="Arial" charset="0"/>
              </a:defRPr>
            </a:lvl2pPr>
            <a:lvl3pPr marL="1143000" indent="-228600" algn="l">
              <a:spcBef>
                <a:spcPct val="20000"/>
              </a:spcBef>
              <a:buClr>
                <a:srgbClr val="770D29"/>
              </a:buClr>
              <a:buChar char="•"/>
              <a:defRPr sz="2600">
                <a:solidFill>
                  <a:srgbClr val="00649D"/>
                </a:solidFill>
                <a:latin typeface="Arial" charset="0"/>
              </a:defRPr>
            </a:lvl3pPr>
            <a:lvl4pPr marL="1600200" indent="-228600" algn="l">
              <a:spcBef>
                <a:spcPct val="20000"/>
              </a:spcBef>
              <a:buClr>
                <a:srgbClr val="770D29"/>
              </a:buClr>
              <a:buChar char="–"/>
              <a:defRPr sz="2600">
                <a:solidFill>
                  <a:srgbClr val="00649D"/>
                </a:solidFill>
                <a:latin typeface="Arial" charset="0"/>
              </a:defRPr>
            </a:lvl4pPr>
            <a:lvl5pPr marL="2057400" indent="-228600" algn="l">
              <a:spcBef>
                <a:spcPct val="20000"/>
              </a:spcBef>
              <a:buClr>
                <a:srgbClr val="770D29"/>
              </a:buClr>
              <a:buChar char="»"/>
              <a:defRPr sz="2600">
                <a:solidFill>
                  <a:srgbClr val="00649D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70D29"/>
              </a:buClr>
              <a:buChar char="»"/>
              <a:defRPr sz="2600">
                <a:solidFill>
                  <a:srgbClr val="00649D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70D29"/>
              </a:buClr>
              <a:buChar char="»"/>
              <a:defRPr sz="2600">
                <a:solidFill>
                  <a:srgbClr val="00649D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70D29"/>
              </a:buClr>
              <a:buChar char="»"/>
              <a:defRPr sz="2600">
                <a:solidFill>
                  <a:srgbClr val="00649D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70D29"/>
              </a:buClr>
              <a:buChar char="»"/>
              <a:defRPr sz="2600">
                <a:solidFill>
                  <a:srgbClr val="00649D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600" b="1">
                <a:solidFill>
                  <a:schemeClr val="tx1"/>
                </a:solidFill>
                <a:latin typeface="Times New Roman" pitchFamily="18" charset="0"/>
              </a:rPr>
              <a:t>The Opening of the Cockcroft Institute 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600" b="1">
                <a:solidFill>
                  <a:schemeClr val="tx1"/>
                </a:solidFill>
                <a:latin typeface="Times New Roman" pitchFamily="18" charset="0"/>
              </a:rPr>
              <a:t>by the Minister of Science, Lord Sainsbury</a:t>
            </a:r>
            <a:endParaRPr lang="en-GB" altLang="en-US" sz="1600">
              <a:solidFill>
                <a:schemeClr val="tx1"/>
              </a:solidFill>
              <a:latin typeface="Times New Roman" pitchFamily="18" charset="0"/>
            </a:endParaRPr>
          </a:p>
          <a:p>
            <a:pPr algn="ctr" hangingPunct="1">
              <a:spcBef>
                <a:spcPts val="600"/>
              </a:spcBef>
              <a:spcAft>
                <a:spcPts val="600"/>
              </a:spcAft>
              <a:buClrTx/>
              <a:buNone/>
            </a:pPr>
            <a:endParaRPr lang="en-GB" altLang="en-US" sz="1600" b="1" i="1">
              <a:solidFill>
                <a:schemeClr val="tx1"/>
              </a:solidFill>
              <a:latin typeface="Times New Roman" pitchFamily="18" charset="0"/>
            </a:endParaRPr>
          </a:p>
          <a:p>
            <a:pPr algn="ctr" hangingPunct="1">
              <a:spcBef>
                <a:spcPts val="600"/>
              </a:spcBef>
              <a:spcAft>
                <a:spcPts val="600"/>
              </a:spcAft>
              <a:buClrTx/>
              <a:buNone/>
            </a:pPr>
            <a:r>
              <a:rPr lang="en-GB" altLang="en-US" sz="1600" b="1" i="1">
                <a:solidFill>
                  <a:schemeClr val="tx1"/>
                </a:solidFill>
                <a:latin typeface="Times New Roman" pitchFamily="18" charset="0"/>
              </a:rPr>
              <a:t>“When we talk about world-class science we need look no further than the North West and the Cockcroft Institute”</a:t>
            </a:r>
          </a:p>
          <a:p>
            <a:pPr algn="ctr" hangingPunct="1">
              <a:spcBef>
                <a:spcPts val="600"/>
              </a:spcBef>
              <a:spcAft>
                <a:spcPts val="600"/>
              </a:spcAft>
              <a:buClrTx/>
              <a:buNone/>
            </a:pPr>
            <a:endParaRPr lang="en-GB" altLang="en-US" sz="1600">
              <a:solidFill>
                <a:schemeClr val="tx1"/>
              </a:solidFill>
              <a:latin typeface="Times New Roman" pitchFamily="18" charset="0"/>
            </a:endParaRPr>
          </a:p>
          <a:p>
            <a:pPr algn="r" hangingPunct="1">
              <a:spcBef>
                <a:spcPts val="600"/>
              </a:spcBef>
              <a:spcAft>
                <a:spcPts val="600"/>
              </a:spcAft>
              <a:buClrTx/>
              <a:buNone/>
            </a:pPr>
            <a:r>
              <a:rPr lang="en-GB" altLang="en-US" sz="1600" b="1" i="1">
                <a:solidFill>
                  <a:schemeClr val="tx1"/>
                </a:solidFill>
                <a:latin typeface="Times New Roman" pitchFamily="18" charset="0"/>
              </a:rPr>
              <a:t>- Prime Minister, Tony Blair (2006) 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n-GB" altLang="en-US" sz="1600">
              <a:solidFill>
                <a:schemeClr val="tx1"/>
              </a:solidFill>
            </a:endParaRPr>
          </a:p>
        </p:txBody>
      </p:sp>
      <p:sp>
        <p:nvSpPr>
          <p:cNvPr id="512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altLang="en-US" smtClean="0"/>
              <a:t>Inauguration in 2006</a:t>
            </a:r>
          </a:p>
        </p:txBody>
      </p:sp>
    </p:spTree>
    <p:extLst>
      <p:ext uri="{BB962C8B-B14F-4D97-AF65-F5344CB8AC3E}">
        <p14:creationId xmlns:p14="http://schemas.microsoft.com/office/powerpoint/2010/main" val="3215635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20162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3630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1109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0624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295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1798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295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277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F:\JUAS\JUAS_2013\JUAS_2013\Photos_JUAS_2013_cours_1\CERN Visit\11-01\Marco\IMG_541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8497" y="1217234"/>
            <a:ext cx="2871162" cy="1914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F:\JUAS\JUAS_2013\JUAS_2013\Photos_JUAS_2013_cours_1\CERN Visit\11-01\Marco\IMG_542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009" y="1131870"/>
            <a:ext cx="2852773" cy="1901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0" y="0"/>
            <a:ext cx="9906000" cy="8108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5536" tIns="42768" rIns="85536" bIns="42768"/>
          <a:lstStyle>
            <a:lvl1pPr eaLnBrk="0"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1pPr>
            <a:lvl2pPr marL="742950" indent="-285750" eaLnBrk="0"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2pPr>
            <a:lvl3pPr marL="1143000" indent="-228600" eaLnBrk="0"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3pPr>
            <a:lvl4pPr marL="1600200" indent="-228600" eaLnBrk="0"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4pPr>
            <a:lvl5pPr marL="2057400" indent="-228600" eaLnBrk="0"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5pPr>
            <a:lvl6pPr marL="25146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6pPr>
            <a:lvl7pPr marL="29718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7pPr>
            <a:lvl8pPr marL="34290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8pPr>
            <a:lvl9pPr marL="38862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9pPr>
          </a:lstStyle>
          <a:p>
            <a:pPr algn="ctr" eaLnBrk="1">
              <a:lnSpc>
                <a:spcPct val="124000"/>
              </a:lnSpc>
              <a:buClrTx/>
              <a:buSzPct val="45000"/>
            </a:pPr>
            <a:r>
              <a:rPr lang="en-GB" sz="3600" b="1" dirty="0" smtClean="0">
                <a:solidFill>
                  <a:srgbClr val="0000FF"/>
                </a:solidFill>
                <a:latin typeface="Calibri" pitchFamily="34" charset="0"/>
              </a:rPr>
              <a:t>Visit at CERN </a:t>
            </a:r>
            <a:endParaRPr lang="en-GB" sz="3600" b="1" dirty="0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5" name="TextBox 12"/>
          <p:cNvSpPr txBox="1"/>
          <p:nvPr/>
        </p:nvSpPr>
        <p:spPr>
          <a:xfrm>
            <a:off x="380009" y="3271537"/>
            <a:ext cx="578877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chemeClr val="tx1"/>
                </a:solidFill>
              </a:rPr>
              <a:t>Programme</a:t>
            </a:r>
            <a:r>
              <a:rPr lang="en-US" dirty="0" smtClean="0">
                <a:solidFill>
                  <a:schemeClr val="tx1"/>
                </a:solidFill>
              </a:rPr>
              <a:t>: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13:00	Lunch at CERN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13:30	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Bookshop (if you want)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14:00 	Presentation of CERN (L. Rinolfi)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14:45	Film	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15:00	Bus start for CMS detector (Point 5 in </a:t>
            </a:r>
            <a:r>
              <a:rPr lang="en-US" dirty="0" err="1" smtClean="0">
                <a:solidFill>
                  <a:schemeClr val="tx1"/>
                </a:solidFill>
              </a:rPr>
              <a:t>Cessy</a:t>
            </a:r>
            <a:r>
              <a:rPr lang="en-US" dirty="0" smtClean="0">
                <a:solidFill>
                  <a:schemeClr val="tx1"/>
                </a:solidFill>
              </a:rPr>
              <a:t>)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15:30	Start CMS visit (4 groups)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17:30	End of CMS visit</a:t>
            </a:r>
          </a:p>
        </p:txBody>
      </p:sp>
      <p:sp>
        <p:nvSpPr>
          <p:cNvPr id="6" name="TextBox 13"/>
          <p:cNvSpPr txBox="1"/>
          <p:nvPr/>
        </p:nvSpPr>
        <p:spPr>
          <a:xfrm>
            <a:off x="3232782" y="801664"/>
            <a:ext cx="3265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Friday 16</a:t>
            </a:r>
            <a:r>
              <a:rPr lang="en-US" baseline="30000" dirty="0" smtClean="0">
                <a:solidFill>
                  <a:schemeClr val="tx1"/>
                </a:solidFill>
              </a:rPr>
              <a:t>th</a:t>
            </a:r>
            <a:r>
              <a:rPr lang="en-US" dirty="0" smtClean="0">
                <a:solidFill>
                  <a:schemeClr val="tx1"/>
                </a:solidFill>
              </a:rPr>
              <a:t> January 2015</a:t>
            </a:r>
          </a:p>
        </p:txBody>
      </p:sp>
      <p:pic>
        <p:nvPicPr>
          <p:cNvPr id="7" name="Picture 2" descr="\\cern.ch\dfs\Users\r\rinolfi\Desktop\JUAS_2014\Logos\JUAS_logo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1927" y="2"/>
            <a:ext cx="2154071" cy="1077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2743" y="4070285"/>
            <a:ext cx="3434791" cy="259328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97427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793968" y="90622"/>
            <a:ext cx="4274119" cy="55027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1">
              <a:lnSpc>
                <a:spcPct val="124000"/>
              </a:lnSpc>
              <a:buClrTx/>
              <a:buSzPct val="45000"/>
            </a:pPr>
            <a:r>
              <a:rPr lang="en-GB" b="1" dirty="0" smtClean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en-GB" sz="2400" b="1" dirty="0">
                <a:solidFill>
                  <a:srgbClr val="0000FF"/>
                </a:solidFill>
                <a:latin typeface="Calibri" pitchFamily="34" charset="0"/>
              </a:rPr>
              <a:t>CLIC Test Facility (</a:t>
            </a:r>
            <a:r>
              <a:rPr lang="en-GB" sz="2400" b="1" dirty="0" smtClean="0">
                <a:solidFill>
                  <a:srgbClr val="0000FF"/>
                </a:solidFill>
                <a:latin typeface="Calibri" pitchFamily="34" charset="0"/>
              </a:rPr>
              <a:t>CTF3) at CERN</a:t>
            </a:r>
            <a:endParaRPr lang="en-GB" b="1" dirty="0">
              <a:solidFill>
                <a:srgbClr val="0000FF"/>
              </a:solidFill>
              <a:latin typeface="Calibri" pitchFamily="34" charset="0"/>
            </a:endParaRPr>
          </a:p>
        </p:txBody>
      </p:sp>
      <p:pic>
        <p:nvPicPr>
          <p:cNvPr id="8194" name="Picture 2" descr="F:\JUAS\JUAS_2014\JUAS pictures\Visite CERN 100114\DSC0162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145" y="732614"/>
            <a:ext cx="4176844" cy="2775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856554" y="365761"/>
            <a:ext cx="30580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W. Farabolini as a guide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465288" y="3686348"/>
            <a:ext cx="4227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The 120 MeV </a:t>
            </a:r>
            <a:r>
              <a:rPr lang="en-US" dirty="0" err="1" smtClean="0">
                <a:solidFill>
                  <a:schemeClr val="tx1"/>
                </a:solidFill>
              </a:rPr>
              <a:t>Linac</a:t>
            </a:r>
            <a:r>
              <a:rPr lang="en-US" dirty="0" smtClean="0">
                <a:solidFill>
                  <a:schemeClr val="tx1"/>
                </a:solidFill>
              </a:rPr>
              <a:t> for the Probe Beam  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9371" y="4099269"/>
            <a:ext cx="4956629" cy="2788104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310" y="4244927"/>
            <a:ext cx="4438733" cy="2496787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24"/>
          <a:stretch/>
        </p:blipFill>
        <p:spPr>
          <a:xfrm>
            <a:off x="5610465" y="1048910"/>
            <a:ext cx="3937262" cy="2555173"/>
          </a:xfrm>
          <a:prstGeom prst="rect">
            <a:avLst/>
          </a:prstGeom>
        </p:spPr>
      </p:pic>
      <p:sp>
        <p:nvSpPr>
          <p:cNvPr id="11" name="TextBox 9"/>
          <p:cNvSpPr txBox="1"/>
          <p:nvPr/>
        </p:nvSpPr>
        <p:spPr>
          <a:xfrm>
            <a:off x="5465288" y="679578"/>
            <a:ext cx="4227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Inside the CLIC Show Room  </a:t>
            </a:r>
          </a:p>
        </p:txBody>
      </p:sp>
      <p:sp>
        <p:nvSpPr>
          <p:cNvPr id="12" name="TextBox 9"/>
          <p:cNvSpPr txBox="1"/>
          <p:nvPr/>
        </p:nvSpPr>
        <p:spPr>
          <a:xfrm>
            <a:off x="380427" y="3771354"/>
            <a:ext cx="4227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The 12 GHz accelerating structures  </a:t>
            </a:r>
          </a:p>
        </p:txBody>
      </p:sp>
    </p:spTree>
    <p:extLst>
      <p:ext uri="{BB962C8B-B14F-4D97-AF65-F5344CB8AC3E}">
        <p14:creationId xmlns:p14="http://schemas.microsoft.com/office/powerpoint/2010/main" val="622520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F:\JUAS\JUAS_2014\JUAS pictures\Visite ESRF 130114\DSC01718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867"/>
          <a:stretch/>
        </p:blipFill>
        <p:spPr bwMode="auto">
          <a:xfrm>
            <a:off x="2497541" y="1784144"/>
            <a:ext cx="5022376" cy="4847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3593713" y="0"/>
            <a:ext cx="2369815" cy="55027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1">
              <a:lnSpc>
                <a:spcPct val="124000"/>
              </a:lnSpc>
              <a:buClrTx/>
              <a:buSzPct val="45000"/>
            </a:pPr>
            <a:r>
              <a:rPr lang="en-GB" sz="2400" b="1" dirty="0" smtClean="0">
                <a:solidFill>
                  <a:srgbClr val="0000FF"/>
                </a:solidFill>
                <a:latin typeface="Calibri" pitchFamily="34" charset="0"/>
              </a:rPr>
              <a:t>ESRF at Grenoble</a:t>
            </a:r>
            <a:endParaRPr lang="en-GB" b="1" dirty="0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518615" y="797879"/>
            <a:ext cx="82978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Unfortunately, in 2015, ESRF closed rather early and it was impossible to visit it</a:t>
            </a:r>
          </a:p>
        </p:txBody>
      </p:sp>
    </p:spTree>
    <p:extLst>
      <p:ext uri="{BB962C8B-B14F-4D97-AF65-F5344CB8AC3E}">
        <p14:creationId xmlns:p14="http://schemas.microsoft.com/office/powerpoint/2010/main" val="2355908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870"/>
            <a:ext cx="990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0000FF"/>
                </a:solidFill>
                <a:latin typeface="Calibri" pitchFamily="34" charset="0"/>
              </a:rPr>
              <a:t>EXAMINATION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" y="2173740"/>
            <a:ext cx="990599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  <a:latin typeface="Calibri" pitchFamily="34" charset="0"/>
              </a:rPr>
              <a:t>There are 5 topics, each of them lasts 1.5 hour:</a:t>
            </a:r>
          </a:p>
          <a:p>
            <a:r>
              <a:rPr lang="en-US" sz="2000" u="sng" dirty="0" smtClean="0">
                <a:solidFill>
                  <a:schemeClr val="tx1"/>
                </a:solidFill>
                <a:latin typeface="Calibri" pitchFamily="34" charset="0"/>
              </a:rPr>
              <a:t>Session 1:</a:t>
            </a:r>
            <a:r>
              <a:rPr lang="en-US" sz="2000" dirty="0">
                <a:solidFill>
                  <a:schemeClr val="tx1"/>
                </a:solidFill>
                <a:latin typeface="Calibri" pitchFamily="34" charset="0"/>
              </a:rPr>
              <a:t>	</a:t>
            </a:r>
            <a:r>
              <a:rPr lang="en-US" sz="2000" dirty="0" smtClean="0">
                <a:solidFill>
                  <a:schemeClr val="tx1"/>
                </a:solidFill>
                <a:latin typeface="Calibri" pitchFamily="34" charset="0"/>
              </a:rPr>
              <a:t>									</a:t>
            </a:r>
            <a:r>
              <a:rPr lang="en-US" sz="2000" u="sng" dirty="0" smtClean="0">
                <a:solidFill>
                  <a:schemeClr val="tx1"/>
                </a:solidFill>
                <a:latin typeface="Calibri" pitchFamily="34" charset="0"/>
              </a:rPr>
              <a:t>Session 2:</a:t>
            </a:r>
          </a:p>
          <a:p>
            <a:r>
              <a:rPr lang="en-US" sz="2000" dirty="0" smtClean="0">
                <a:solidFill>
                  <a:schemeClr val="tx1"/>
                </a:solidFill>
                <a:latin typeface="Calibri" pitchFamily="34" charset="0"/>
              </a:rPr>
              <a:t>	* Transverse Beam Dynamics						* RF</a:t>
            </a:r>
          </a:p>
          <a:p>
            <a:r>
              <a:rPr lang="en-US" sz="2000" dirty="0">
                <a:solidFill>
                  <a:schemeClr val="tx1"/>
                </a:solidFill>
                <a:latin typeface="Calibri" pitchFamily="34" charset="0"/>
              </a:rPr>
              <a:t>	</a:t>
            </a:r>
            <a:r>
              <a:rPr lang="en-US" sz="2000" dirty="0" smtClean="0">
                <a:solidFill>
                  <a:schemeClr val="tx1"/>
                </a:solidFill>
                <a:latin typeface="Calibri" pitchFamily="34" charset="0"/>
              </a:rPr>
              <a:t>* Longitudinal Beam Dynamics					* Magnets</a:t>
            </a:r>
          </a:p>
          <a:p>
            <a:r>
              <a:rPr lang="en-US" sz="2000" dirty="0">
                <a:solidFill>
                  <a:schemeClr val="tx1"/>
                </a:solidFill>
                <a:latin typeface="Calibri" pitchFamily="34" charset="0"/>
              </a:rPr>
              <a:t>	</a:t>
            </a:r>
            <a:r>
              <a:rPr lang="en-US" sz="2000" dirty="0" smtClean="0">
                <a:solidFill>
                  <a:schemeClr val="tx1"/>
                </a:solidFill>
                <a:latin typeface="Calibri" pitchFamily="34" charset="0"/>
              </a:rPr>
              <a:t>* Synchrotron Radiations							* Beam Instrumentation</a:t>
            </a:r>
          </a:p>
          <a:p>
            <a:endParaRPr lang="en-US" sz="2000" dirty="0" smtClean="0">
              <a:solidFill>
                <a:schemeClr val="tx1"/>
              </a:solidFill>
              <a:latin typeface="Calibri" pitchFamily="34" charset="0"/>
            </a:endParaRPr>
          </a:p>
          <a:p>
            <a:r>
              <a:rPr lang="en-US" sz="2000" dirty="0">
                <a:solidFill>
                  <a:schemeClr val="tx1"/>
                </a:solidFill>
                <a:latin typeface="Calibri" pitchFamily="34" charset="0"/>
              </a:rPr>
              <a:t>	</a:t>
            </a:r>
            <a:r>
              <a:rPr lang="en-US" sz="2000" dirty="0" smtClean="0">
                <a:solidFill>
                  <a:schemeClr val="tx1"/>
                </a:solidFill>
                <a:latin typeface="Calibri" pitchFamily="34" charset="0"/>
              </a:rPr>
              <a:t>The remaining 2 exams are announced the week 4  and 9 (weeks before the exams)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" y="4695567"/>
            <a:ext cx="99059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/>
                </a:solidFill>
                <a:latin typeface="Calibri" pitchFamily="34" charset="0"/>
              </a:rPr>
              <a:t>For each examination, all </a:t>
            </a:r>
            <a:r>
              <a:rPr lang="en-US" sz="2000" b="1" dirty="0" smtClean="0">
                <a:solidFill>
                  <a:srgbClr val="9C5BCD"/>
                </a:solidFill>
                <a:latin typeface="Calibri" pitchFamily="34" charset="0"/>
              </a:rPr>
              <a:t>written documents are permitted </a:t>
            </a:r>
            <a:r>
              <a:rPr lang="en-US" sz="2000" dirty="0" smtClean="0">
                <a:solidFill>
                  <a:schemeClr val="tx1"/>
                </a:solidFill>
                <a:latin typeface="Calibri" pitchFamily="34" charset="0"/>
              </a:rPr>
              <a:t>and a pocket calculator.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5718191"/>
            <a:ext cx="9906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1" dirty="0" smtClean="0">
                <a:solidFill>
                  <a:srgbClr val="FF3300"/>
                </a:solidFill>
                <a:latin typeface="Calibri" pitchFamily="34" charset="0"/>
              </a:rPr>
              <a:t>It is strictly forbidden to have an electronic device (iPhone, </a:t>
            </a:r>
            <a:r>
              <a:rPr lang="en-US" sz="2000" b="1" i="1" dirty="0">
                <a:solidFill>
                  <a:srgbClr val="FF3300"/>
                </a:solidFill>
                <a:latin typeface="Calibri" pitchFamily="34" charset="0"/>
              </a:rPr>
              <a:t>P</a:t>
            </a:r>
            <a:r>
              <a:rPr lang="en-US" sz="2000" b="1" i="1" dirty="0" smtClean="0">
                <a:solidFill>
                  <a:srgbClr val="FF3300"/>
                </a:solidFill>
                <a:latin typeface="Calibri" pitchFamily="34" charset="0"/>
              </a:rPr>
              <a:t>ortable, etc…) during the exam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0" y="1055865"/>
            <a:ext cx="9906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/>
                </a:solidFill>
                <a:latin typeface="Calibri" pitchFamily="34" charset="0"/>
              </a:rPr>
              <a:t>Each student who gets an </a:t>
            </a:r>
            <a:r>
              <a:rPr lang="en-US" sz="2000" b="1" dirty="0" smtClean="0">
                <a:solidFill>
                  <a:srgbClr val="9C5BCD"/>
                </a:solidFill>
                <a:latin typeface="Calibri" pitchFamily="34" charset="0"/>
              </a:rPr>
              <a:t>average mark of 10/ 20 </a:t>
            </a:r>
            <a:r>
              <a:rPr lang="en-US" sz="2000" dirty="0" smtClean="0">
                <a:solidFill>
                  <a:schemeClr val="tx1"/>
                </a:solidFill>
                <a:latin typeface="Calibri" pitchFamily="34" charset="0"/>
              </a:rPr>
              <a:t>(or above) can receive </a:t>
            </a:r>
            <a:r>
              <a:rPr lang="en-US" sz="2000" b="1" dirty="0" smtClean="0">
                <a:solidFill>
                  <a:srgbClr val="9C5BCD"/>
                </a:solidFill>
                <a:latin typeface="Calibri" pitchFamily="34" charset="0"/>
              </a:rPr>
              <a:t>ECTS </a:t>
            </a:r>
            <a:r>
              <a:rPr lang="en-US" sz="2000" dirty="0" smtClean="0">
                <a:solidFill>
                  <a:schemeClr val="tx1"/>
                </a:solidFill>
                <a:latin typeface="Calibri" pitchFamily="34" charset="0"/>
              </a:rPr>
              <a:t>credits</a:t>
            </a:r>
            <a:r>
              <a:rPr lang="en-US" sz="2000" b="1" dirty="0" smtClean="0">
                <a:solidFill>
                  <a:srgbClr val="9C5BCD"/>
                </a:solidFill>
                <a:latin typeface="Calibri" pitchFamily="34" charset="0"/>
              </a:rPr>
              <a:t> </a:t>
            </a:r>
            <a:r>
              <a:rPr lang="en-US" sz="2000" dirty="0" smtClean="0">
                <a:solidFill>
                  <a:schemeClr val="tx1"/>
                </a:solidFill>
                <a:latin typeface="Calibri" pitchFamily="34" charset="0"/>
              </a:rPr>
              <a:t>recognized by the partner Universities.</a:t>
            </a:r>
          </a:p>
        </p:txBody>
      </p:sp>
    </p:spTree>
    <p:extLst>
      <p:ext uri="{BB962C8B-B14F-4D97-AF65-F5344CB8AC3E}">
        <p14:creationId xmlns:p14="http://schemas.microsoft.com/office/powerpoint/2010/main" val="291630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172" y="877722"/>
            <a:ext cx="7518779" cy="5639084"/>
          </a:xfrm>
          <a:prstGeom prst="rect">
            <a:avLst/>
          </a:prstGeom>
        </p:spPr>
      </p:pic>
      <p:sp>
        <p:nvSpPr>
          <p:cNvPr id="3" name="TextBox 1"/>
          <p:cNvSpPr txBox="1"/>
          <p:nvPr/>
        </p:nvSpPr>
        <p:spPr>
          <a:xfrm>
            <a:off x="0" y="4870"/>
            <a:ext cx="990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0000FF"/>
                </a:solidFill>
                <a:latin typeface="Calibri" pitchFamily="34" charset="0"/>
              </a:rPr>
              <a:t>Students 2015 during the exam</a:t>
            </a:r>
          </a:p>
        </p:txBody>
      </p:sp>
    </p:spTree>
    <p:extLst>
      <p:ext uri="{BB962C8B-B14F-4D97-AF65-F5344CB8AC3E}">
        <p14:creationId xmlns:p14="http://schemas.microsoft.com/office/powerpoint/2010/main" val="3397303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91294" y="2137419"/>
            <a:ext cx="621079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tx1"/>
                </a:solidFill>
              </a:rPr>
              <a:t>Presentation Session 2</a:t>
            </a:r>
          </a:p>
          <a:p>
            <a:pPr algn="ctr"/>
            <a:r>
              <a:rPr lang="en-US" sz="4000" dirty="0" smtClean="0">
                <a:solidFill>
                  <a:schemeClr val="tx1"/>
                </a:solidFill>
              </a:rPr>
              <a:t>Technology &amp; Applications of Particle Accelerators</a:t>
            </a:r>
          </a:p>
        </p:txBody>
      </p:sp>
    </p:spTree>
    <p:extLst>
      <p:ext uri="{BB962C8B-B14F-4D97-AF65-F5344CB8AC3E}">
        <p14:creationId xmlns:p14="http://schemas.microsoft.com/office/powerpoint/2010/main" val="1349071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539751" y="1149351"/>
            <a:ext cx="8734425" cy="4079875"/>
          </a:xfrm>
        </p:spPr>
        <p:txBody>
          <a:bodyPr>
            <a:normAutofit lnSpcReduction="10000"/>
          </a:bodyPr>
          <a:lstStyle/>
          <a:p>
            <a:pPr eaLnBrk="1" hangingPunct="1">
              <a:spcBef>
                <a:spcPct val="0"/>
              </a:spcBef>
              <a:spcAft>
                <a:spcPct val="50000"/>
              </a:spcAft>
              <a:buFont typeface="Wingdings" pitchFamily="2" charset="2"/>
              <a:buNone/>
            </a:pPr>
            <a:endParaRPr lang="en-GB" altLang="en-US" sz="2000"/>
          </a:p>
          <a:p>
            <a:pPr eaLnBrk="1" hangingPunct="1">
              <a:spcBef>
                <a:spcPct val="0"/>
              </a:spcBef>
              <a:spcAft>
                <a:spcPct val="50000"/>
              </a:spcAft>
            </a:pPr>
            <a:r>
              <a:rPr lang="en-US" altLang="en-US" sz="2000" b="1"/>
              <a:t>Generic R&amp;D at the frontier of Accelerator Science and Technology; </a:t>
            </a:r>
            <a:endParaRPr lang="en-GB" altLang="en-US" sz="2000" b="1"/>
          </a:p>
          <a:p>
            <a:pPr eaLnBrk="1" hangingPunct="1">
              <a:spcBef>
                <a:spcPct val="0"/>
              </a:spcBef>
              <a:spcAft>
                <a:spcPct val="50000"/>
              </a:spcAft>
            </a:pPr>
            <a:r>
              <a:rPr lang="en-US" altLang="en-US" sz="2000" b="1"/>
              <a:t>Project-specific R&amp;D in Accelerator Science and Technology; </a:t>
            </a:r>
            <a:endParaRPr lang="en-GB" altLang="en-US" sz="2000" b="1"/>
          </a:p>
          <a:p>
            <a:pPr eaLnBrk="1" hangingPunct="1">
              <a:spcBef>
                <a:spcPct val="0"/>
              </a:spcBef>
              <a:spcAft>
                <a:spcPct val="50000"/>
              </a:spcAft>
            </a:pPr>
            <a:r>
              <a:rPr lang="en-US" altLang="en-US" sz="2000" b="1"/>
              <a:t>Leadership and management of national deliverables to international facilities; </a:t>
            </a:r>
          </a:p>
          <a:p>
            <a:pPr eaLnBrk="1" hangingPunct="1">
              <a:spcBef>
                <a:spcPct val="0"/>
              </a:spcBef>
              <a:spcAft>
                <a:spcPct val="50000"/>
              </a:spcAft>
            </a:pPr>
            <a:r>
              <a:rPr lang="en-US" altLang="en-US" sz="2000" b="1"/>
              <a:t>Support in design, construction and operation of national and international facilities;</a:t>
            </a:r>
            <a:endParaRPr lang="en-GB" altLang="en-US" sz="2000" b="1"/>
          </a:p>
          <a:p>
            <a:pPr eaLnBrk="1" hangingPunct="1">
              <a:spcBef>
                <a:spcPct val="0"/>
              </a:spcBef>
              <a:spcAft>
                <a:spcPct val="50000"/>
              </a:spcAft>
            </a:pPr>
            <a:r>
              <a:rPr lang="en-US" altLang="en-US" sz="2000" b="1"/>
              <a:t>Technology transfer to (and Knowledge Exchange with) industry;</a:t>
            </a:r>
            <a:endParaRPr lang="en-GB" altLang="en-US" sz="2000" b="1"/>
          </a:p>
          <a:p>
            <a:pPr eaLnBrk="1" hangingPunct="1">
              <a:spcBef>
                <a:spcPct val="0"/>
              </a:spcBef>
              <a:spcAft>
                <a:spcPct val="50000"/>
              </a:spcAft>
            </a:pPr>
            <a:r>
              <a:rPr lang="en-US" altLang="en-US" sz="2000" b="1"/>
              <a:t>Seamless involvement of the Universities and Research Councils ; </a:t>
            </a:r>
            <a:endParaRPr lang="en-GB" altLang="en-US" sz="2000" b="1"/>
          </a:p>
          <a:p>
            <a:pPr eaLnBrk="1" hangingPunct="1">
              <a:spcBef>
                <a:spcPct val="0"/>
              </a:spcBef>
              <a:spcAft>
                <a:spcPct val="50000"/>
              </a:spcAft>
            </a:pPr>
            <a:r>
              <a:rPr lang="en-US" altLang="en-US" sz="2000" b="1"/>
              <a:t>Education and training to ensure a flourishing next generation of scientists.</a:t>
            </a:r>
            <a:endParaRPr lang="en-GB" altLang="en-US" sz="2000" b="1"/>
          </a:p>
        </p:txBody>
      </p:sp>
      <p:sp>
        <p:nvSpPr>
          <p:cNvPr id="6147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altLang="en-US" smtClean="0"/>
              <a:t>The Mission</a:t>
            </a:r>
          </a:p>
        </p:txBody>
      </p:sp>
      <p:sp>
        <p:nvSpPr>
          <p:cNvPr id="6148" name="Line 6"/>
          <p:cNvSpPr>
            <a:spLocks noChangeShapeType="1"/>
          </p:cNvSpPr>
          <p:nvPr/>
        </p:nvSpPr>
        <p:spPr bwMode="auto">
          <a:xfrm>
            <a:off x="992189" y="1989138"/>
            <a:ext cx="1512887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149" name="Line 7"/>
          <p:cNvSpPr>
            <a:spLocks noChangeShapeType="1"/>
          </p:cNvSpPr>
          <p:nvPr/>
        </p:nvSpPr>
        <p:spPr bwMode="auto">
          <a:xfrm>
            <a:off x="992188" y="2420938"/>
            <a:ext cx="2520950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150" name="Line 8"/>
          <p:cNvSpPr>
            <a:spLocks noChangeShapeType="1"/>
          </p:cNvSpPr>
          <p:nvPr/>
        </p:nvSpPr>
        <p:spPr bwMode="auto">
          <a:xfrm>
            <a:off x="7761288" y="4437063"/>
            <a:ext cx="1009650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151" name="Line 9"/>
          <p:cNvSpPr>
            <a:spLocks noChangeShapeType="1"/>
          </p:cNvSpPr>
          <p:nvPr/>
        </p:nvSpPr>
        <p:spPr bwMode="auto">
          <a:xfrm>
            <a:off x="4521201" y="4868863"/>
            <a:ext cx="4314825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152" name="Line 10"/>
          <p:cNvSpPr>
            <a:spLocks noChangeShapeType="1"/>
          </p:cNvSpPr>
          <p:nvPr/>
        </p:nvSpPr>
        <p:spPr bwMode="auto">
          <a:xfrm>
            <a:off x="992188" y="5300663"/>
            <a:ext cx="2736850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5377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22598" y="5608720"/>
            <a:ext cx="70608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FFFF00"/>
                </a:solidFill>
              </a:rPr>
              <a:t>Students JUAS 2015 – Session 2 </a:t>
            </a:r>
          </a:p>
          <a:p>
            <a:pPr algn="ctr"/>
            <a:r>
              <a:rPr lang="en-US" sz="1600" b="1" dirty="0" smtClean="0">
                <a:solidFill>
                  <a:srgbClr val="FFFF00"/>
                </a:solidFill>
              </a:rPr>
              <a:t>Technology &amp; Applications of Particle Accelerator </a:t>
            </a:r>
          </a:p>
        </p:txBody>
      </p:sp>
    </p:spTree>
    <p:extLst>
      <p:ext uri="{BB962C8B-B14F-4D97-AF65-F5344CB8AC3E}">
        <p14:creationId xmlns:p14="http://schemas.microsoft.com/office/powerpoint/2010/main" val="3569909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6284"/>
            <a:ext cx="9754368" cy="6751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6111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01277" cy="6884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885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857686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2049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69876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0314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33678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6173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32009" y="545511"/>
            <a:ext cx="24913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In front of LHC magnet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650512" y="3646806"/>
            <a:ext cx="24913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LEIR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462256" y="0"/>
            <a:ext cx="2348720" cy="7793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1">
              <a:lnSpc>
                <a:spcPct val="124000"/>
              </a:lnSpc>
              <a:buClrTx/>
              <a:buSzPct val="45000"/>
            </a:pPr>
            <a:r>
              <a:rPr lang="en-GB" b="1" dirty="0" smtClean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en-GB" sz="3600" b="1" dirty="0" smtClean="0">
                <a:solidFill>
                  <a:srgbClr val="0000FF"/>
                </a:solidFill>
                <a:latin typeface="Calibri" pitchFamily="34" charset="0"/>
              </a:rPr>
              <a:t>CERN visits</a:t>
            </a:r>
            <a:endParaRPr lang="en-GB" sz="2000" b="1" dirty="0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149837" y="505238"/>
            <a:ext cx="24913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Inside the </a:t>
            </a:r>
            <a:r>
              <a:rPr lang="en-US" sz="1600" dirty="0" err="1" smtClean="0">
                <a:solidFill>
                  <a:schemeClr val="tx1"/>
                </a:solidFill>
              </a:rPr>
              <a:t>Linac</a:t>
            </a:r>
            <a:r>
              <a:rPr lang="en-US" sz="1600" dirty="0" smtClean="0">
                <a:solidFill>
                  <a:schemeClr val="tx1"/>
                </a:solidFill>
              </a:rPr>
              <a:t> 4 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82705" y="3772926"/>
            <a:ext cx="24913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/>
                </a:solidFill>
              </a:rPr>
              <a:t>Inside the </a:t>
            </a:r>
            <a:r>
              <a:rPr lang="en-US" sz="1600" dirty="0" err="1" smtClean="0">
                <a:solidFill>
                  <a:schemeClr val="tx1"/>
                </a:solidFill>
              </a:rPr>
              <a:t>Linac</a:t>
            </a:r>
            <a:r>
              <a:rPr lang="en-US" sz="1600" dirty="0" smtClean="0">
                <a:solidFill>
                  <a:schemeClr val="tx1"/>
                </a:solidFill>
              </a:rPr>
              <a:t> 3 (Ions)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567" y="865983"/>
            <a:ext cx="3532932" cy="2649700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0976" y="3920818"/>
            <a:ext cx="3916243" cy="2937182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567" y="4094852"/>
            <a:ext cx="3684198" cy="2763148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0424" y="814210"/>
            <a:ext cx="3776795" cy="2832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2918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\\cern.ch\dfs\Users\r\rinolfi\Desktop\IMG_26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51395" y="753106"/>
            <a:ext cx="2724416" cy="3632640"/>
          </a:xfrm>
          <a:prstGeom prst="rect">
            <a:avLst/>
          </a:prstGeom>
          <a:noFill/>
        </p:spPr>
      </p:pic>
      <p:pic>
        <p:nvPicPr>
          <p:cNvPr id="6" name="Picture 3" descr="\\cern.ch\dfs\Users\r\rinolfi\Desktop\IMG_26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6747" y="4612943"/>
            <a:ext cx="2876000" cy="2156949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272434" y="3885939"/>
            <a:ext cx="29609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The Cyclotron at PSI</a:t>
            </a:r>
          </a:p>
        </p:txBody>
      </p:sp>
      <p:sp>
        <p:nvSpPr>
          <p:cNvPr id="10" name="Rectangle 9"/>
          <p:cNvSpPr/>
          <p:nvPr/>
        </p:nvSpPr>
        <p:spPr>
          <a:xfrm>
            <a:off x="4679337" y="0"/>
            <a:ext cx="166584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b="1" dirty="0" smtClean="0">
                <a:solidFill>
                  <a:srgbClr val="0000FF"/>
                </a:solidFill>
                <a:latin typeface="Calibri" pitchFamily="34" charset="0"/>
              </a:rPr>
              <a:t>PSI visit</a:t>
            </a:r>
            <a:endParaRPr lang="en-US" sz="3600" dirty="0"/>
          </a:p>
        </p:txBody>
      </p:sp>
      <p:pic>
        <p:nvPicPr>
          <p:cNvPr id="12" name="Image 2" descr="C:\Documents and Settings\Marjorie\Bureau\ESI\photos\photo JUAS\2014\Visite PSI 27-280214\DSC02440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08980" y="4612943"/>
            <a:ext cx="3045892" cy="2245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2997" y="631498"/>
            <a:ext cx="5062181" cy="3796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5369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090350" y="0"/>
            <a:ext cx="196720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b="1" dirty="0" smtClean="0">
                <a:solidFill>
                  <a:srgbClr val="0000FF"/>
                </a:solidFill>
                <a:latin typeface="Calibri" pitchFamily="34" charset="0"/>
              </a:rPr>
              <a:t>HUG visit</a:t>
            </a:r>
            <a:endParaRPr lang="en-US" sz="3600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6331"/>
            <a:ext cx="5122458" cy="3841844"/>
          </a:xfrm>
          <a:prstGeom prst="rect">
            <a:avLst/>
          </a:prstGeom>
        </p:spPr>
      </p:pic>
      <p:sp>
        <p:nvSpPr>
          <p:cNvPr id="6" name="TextBox 15"/>
          <p:cNvSpPr txBox="1"/>
          <p:nvPr/>
        </p:nvSpPr>
        <p:spPr>
          <a:xfrm>
            <a:off x="868154" y="4613214"/>
            <a:ext cx="24913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Lecture by Prof. </a:t>
            </a:r>
            <a:r>
              <a:rPr lang="en-US" sz="1600" dirty="0" err="1" smtClean="0">
                <a:solidFill>
                  <a:schemeClr val="tx1"/>
                </a:solidFill>
              </a:rPr>
              <a:t>Miralbell</a:t>
            </a:r>
            <a:r>
              <a:rPr lang="en-US" sz="1600" dirty="0" smtClean="0">
                <a:solidFill>
                  <a:schemeClr val="tx1"/>
                </a:solidFill>
              </a:rPr>
              <a:t>  </a:t>
            </a:r>
          </a:p>
        </p:txBody>
      </p:sp>
      <p:grpSp>
        <p:nvGrpSpPr>
          <p:cNvPr id="8" name="Groupe 7"/>
          <p:cNvGrpSpPr/>
          <p:nvPr/>
        </p:nvGrpSpPr>
        <p:grpSpPr>
          <a:xfrm>
            <a:off x="5202072" y="2893596"/>
            <a:ext cx="4703927" cy="3964403"/>
            <a:chOff x="5202072" y="2893596"/>
            <a:chExt cx="4703927" cy="3964403"/>
          </a:xfrm>
        </p:grpSpPr>
        <p:pic>
          <p:nvPicPr>
            <p:cNvPr id="5" name="Image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02072" y="3330054"/>
              <a:ext cx="4703927" cy="3527945"/>
            </a:xfrm>
            <a:prstGeom prst="rect">
              <a:avLst/>
            </a:prstGeom>
          </p:spPr>
        </p:pic>
        <p:sp>
          <p:nvSpPr>
            <p:cNvPr id="7" name="TextBox 15"/>
            <p:cNvSpPr txBox="1"/>
            <p:nvPr/>
          </p:nvSpPr>
          <p:spPr>
            <a:xfrm>
              <a:off x="6491030" y="2893596"/>
              <a:ext cx="287133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chemeClr val="tx1"/>
                  </a:solidFill>
                </a:rPr>
                <a:t>Inside the radiotherapy room 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09873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91294" y="977359"/>
            <a:ext cx="621079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0000FF"/>
                </a:solidFill>
              </a:rPr>
              <a:t>New in 2015:</a:t>
            </a:r>
          </a:p>
          <a:p>
            <a:pPr algn="ctr"/>
            <a:endParaRPr lang="en-US" sz="4000" dirty="0" smtClean="0">
              <a:solidFill>
                <a:schemeClr val="tx1"/>
              </a:solidFill>
            </a:endParaRPr>
          </a:p>
          <a:p>
            <a:pPr algn="ctr"/>
            <a:r>
              <a:rPr lang="en-US" sz="4000" dirty="0" smtClean="0">
                <a:solidFill>
                  <a:schemeClr val="tx1"/>
                </a:solidFill>
              </a:rPr>
              <a:t>Two practical days at CERN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750627" y="5008728"/>
            <a:ext cx="83387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Each student was able to work on 2 different topics to be chosen between: RF, Magnets, Vacuum, Superconductivity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1794680" y="4076972"/>
            <a:ext cx="6250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Thursday 26</a:t>
            </a:r>
            <a:r>
              <a:rPr lang="en-US" baseline="30000" dirty="0" smtClean="0">
                <a:solidFill>
                  <a:schemeClr val="tx1"/>
                </a:solidFill>
              </a:rPr>
              <a:t>th</a:t>
            </a:r>
            <a:r>
              <a:rPr lang="en-US" dirty="0" smtClean="0">
                <a:solidFill>
                  <a:schemeClr val="tx1"/>
                </a:solidFill>
              </a:rPr>
              <a:t> February and Friday 27</a:t>
            </a:r>
            <a:r>
              <a:rPr lang="en-US" baseline="30000" dirty="0" smtClean="0">
                <a:solidFill>
                  <a:schemeClr val="tx1"/>
                </a:solidFill>
              </a:rPr>
              <a:t>th</a:t>
            </a:r>
            <a:r>
              <a:rPr lang="en-US" dirty="0" smtClean="0">
                <a:solidFill>
                  <a:schemeClr val="tx1"/>
                </a:solidFill>
              </a:rPr>
              <a:t> February  </a:t>
            </a:r>
          </a:p>
        </p:txBody>
      </p:sp>
    </p:spTree>
    <p:extLst>
      <p:ext uri="{BB962C8B-B14F-4D97-AF65-F5344CB8AC3E}">
        <p14:creationId xmlns:p14="http://schemas.microsoft.com/office/powerpoint/2010/main" val="1699570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724150" y="2492376"/>
            <a:ext cx="4457700" cy="3133725"/>
          </a:xfrm>
          <a:noFill/>
        </p:spPr>
      </p:pic>
      <p:sp>
        <p:nvSpPr>
          <p:cNvPr id="7171" name="Rectangle 5"/>
          <p:cNvSpPr>
            <a:spLocks noChangeArrowheads="1"/>
          </p:cNvSpPr>
          <p:nvPr/>
        </p:nvSpPr>
        <p:spPr bwMode="auto">
          <a:xfrm>
            <a:off x="381000" y="1557339"/>
            <a:ext cx="9144000" cy="93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>
              <a:spcBef>
                <a:spcPct val="20000"/>
              </a:spcBef>
              <a:buClr>
                <a:srgbClr val="770D29"/>
              </a:buClr>
              <a:buFont typeface="Wingdings" pitchFamily="2" charset="2"/>
              <a:buChar char="§"/>
              <a:defRPr sz="2600">
                <a:solidFill>
                  <a:srgbClr val="00649D"/>
                </a:solidFill>
                <a:latin typeface="Arial" charset="0"/>
              </a:defRPr>
            </a:lvl1pPr>
            <a:lvl2pPr marL="742950" indent="-285750" algn="l">
              <a:spcBef>
                <a:spcPct val="20000"/>
              </a:spcBef>
              <a:buClr>
                <a:srgbClr val="770D29"/>
              </a:buClr>
              <a:buChar char="–"/>
              <a:defRPr sz="2600">
                <a:solidFill>
                  <a:srgbClr val="00649D"/>
                </a:solidFill>
                <a:latin typeface="Arial" charset="0"/>
              </a:defRPr>
            </a:lvl2pPr>
            <a:lvl3pPr marL="1143000" indent="-228600" algn="l">
              <a:spcBef>
                <a:spcPct val="20000"/>
              </a:spcBef>
              <a:buClr>
                <a:srgbClr val="770D29"/>
              </a:buClr>
              <a:buChar char="•"/>
              <a:defRPr sz="2600">
                <a:solidFill>
                  <a:srgbClr val="00649D"/>
                </a:solidFill>
                <a:latin typeface="Arial" charset="0"/>
              </a:defRPr>
            </a:lvl3pPr>
            <a:lvl4pPr marL="1600200" indent="-228600" algn="l">
              <a:spcBef>
                <a:spcPct val="20000"/>
              </a:spcBef>
              <a:buClr>
                <a:srgbClr val="770D29"/>
              </a:buClr>
              <a:buChar char="–"/>
              <a:defRPr sz="2600">
                <a:solidFill>
                  <a:srgbClr val="00649D"/>
                </a:solidFill>
                <a:latin typeface="Arial" charset="0"/>
              </a:defRPr>
            </a:lvl4pPr>
            <a:lvl5pPr marL="2057400" indent="-228600" algn="l">
              <a:spcBef>
                <a:spcPct val="20000"/>
              </a:spcBef>
              <a:buClr>
                <a:srgbClr val="770D29"/>
              </a:buClr>
              <a:buChar char="»"/>
              <a:defRPr sz="2600">
                <a:solidFill>
                  <a:srgbClr val="00649D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70D29"/>
              </a:buClr>
              <a:buChar char="»"/>
              <a:defRPr sz="2600">
                <a:solidFill>
                  <a:srgbClr val="00649D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70D29"/>
              </a:buClr>
              <a:buChar char="»"/>
              <a:defRPr sz="2600">
                <a:solidFill>
                  <a:srgbClr val="00649D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70D29"/>
              </a:buClr>
              <a:buChar char="»"/>
              <a:defRPr sz="2600">
                <a:solidFill>
                  <a:srgbClr val="00649D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70D29"/>
              </a:buClr>
              <a:buChar char="»"/>
              <a:defRPr sz="2600">
                <a:solidFill>
                  <a:srgbClr val="00649D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600" b="1">
                <a:solidFill>
                  <a:srgbClr val="01599C"/>
                </a:solidFill>
              </a:rPr>
              <a:t>(Universities) + (STFC: ASTeC and elements at DL) </a:t>
            </a:r>
            <a:r>
              <a:rPr lang="en-GB" altLang="en-US" sz="1600" b="1">
                <a:solidFill>
                  <a:srgbClr val="00B0F0"/>
                </a:solidFill>
              </a:rPr>
              <a:t>+ (NWDA)</a:t>
            </a:r>
            <a:br>
              <a:rPr lang="en-GB" altLang="en-US" sz="1600" b="1">
                <a:solidFill>
                  <a:srgbClr val="00B0F0"/>
                </a:solidFill>
              </a:rPr>
            </a:br>
            <a:r>
              <a:rPr lang="en-GB" altLang="en-US" sz="1600" b="1">
                <a:solidFill>
                  <a:srgbClr val="01599C"/>
                </a:solidFill>
              </a:rPr>
              <a:t>+</a:t>
            </a:r>
            <a:br>
              <a:rPr lang="en-GB" altLang="en-US" sz="1600" b="1">
                <a:solidFill>
                  <a:srgbClr val="01599C"/>
                </a:solidFill>
              </a:rPr>
            </a:br>
            <a:r>
              <a:rPr lang="en-GB" altLang="en-US" sz="1600" b="1">
                <a:solidFill>
                  <a:srgbClr val="01599C"/>
                </a:solidFill>
              </a:rPr>
              <a:t>(Integration of all the above)</a:t>
            </a:r>
            <a:br>
              <a:rPr lang="en-GB" altLang="en-US" sz="1600" b="1">
                <a:solidFill>
                  <a:srgbClr val="01599C"/>
                </a:solidFill>
              </a:rPr>
            </a:br>
            <a:r>
              <a:rPr lang="en-GB" altLang="en-US" sz="1600" b="1">
                <a:solidFill>
                  <a:srgbClr val="01599C"/>
                </a:solidFill>
              </a:rPr>
              <a:t/>
            </a:r>
            <a:br>
              <a:rPr lang="en-GB" altLang="en-US" sz="1600" b="1">
                <a:solidFill>
                  <a:srgbClr val="01599C"/>
                </a:solidFill>
              </a:rPr>
            </a:br>
            <a:endParaRPr lang="en-GB" altLang="en-US" sz="1600" b="1">
              <a:solidFill>
                <a:srgbClr val="01599C"/>
              </a:solidFill>
            </a:endParaRPr>
          </a:p>
        </p:txBody>
      </p:sp>
      <p:sp>
        <p:nvSpPr>
          <p:cNvPr id="7172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altLang="en-US" smtClean="0"/>
              <a:t>The Cockcroft Model</a:t>
            </a:r>
          </a:p>
        </p:txBody>
      </p:sp>
    </p:spTree>
    <p:extLst>
      <p:ext uri="{BB962C8B-B14F-4D97-AF65-F5344CB8AC3E}">
        <p14:creationId xmlns:p14="http://schemas.microsoft.com/office/powerpoint/2010/main" val="306649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2088106" y="8271"/>
            <a:ext cx="57730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rgbClr val="0000FF"/>
                </a:solidFill>
                <a:latin typeface="Calibri" pitchFamily="34" charset="0"/>
              </a:rPr>
              <a:t>Practical </a:t>
            </a:r>
            <a:r>
              <a:rPr lang="en-GB" sz="3200" b="1" dirty="0" smtClean="0">
                <a:solidFill>
                  <a:srgbClr val="0000FF"/>
                </a:solidFill>
                <a:latin typeface="Calibri" pitchFamily="34" charset="0"/>
              </a:rPr>
              <a:t>days </a:t>
            </a:r>
            <a:r>
              <a:rPr lang="en-GB" sz="3200" b="1" dirty="0">
                <a:solidFill>
                  <a:srgbClr val="0000FF"/>
                </a:solidFill>
                <a:latin typeface="Calibri" pitchFamily="34" charset="0"/>
              </a:rPr>
              <a:t>at </a:t>
            </a:r>
            <a:r>
              <a:rPr lang="en-GB" sz="3200" b="1" dirty="0" smtClean="0">
                <a:solidFill>
                  <a:srgbClr val="0000FF"/>
                </a:solidFill>
                <a:latin typeface="Calibri" pitchFamily="34" charset="0"/>
              </a:rPr>
              <a:t>CERN: RF group</a:t>
            </a:r>
            <a:endParaRPr lang="en-GB" sz="3200" b="1" dirty="0">
              <a:solidFill>
                <a:srgbClr val="0000FF"/>
              </a:solidFill>
              <a:latin typeface="Calibri" pitchFamily="34" charset="0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924" y="733412"/>
            <a:ext cx="3851448" cy="2888585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5070" y="733411"/>
            <a:ext cx="3851448" cy="2888586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924" y="3969414"/>
            <a:ext cx="3851448" cy="2888586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5070" y="3969414"/>
            <a:ext cx="3851448" cy="2888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5135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2"/>
          <p:cNvSpPr txBox="1"/>
          <p:nvPr/>
        </p:nvSpPr>
        <p:spPr>
          <a:xfrm>
            <a:off x="996287" y="0"/>
            <a:ext cx="70285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rgbClr val="0000FF"/>
                </a:solidFill>
                <a:latin typeface="Calibri" pitchFamily="34" charset="0"/>
              </a:rPr>
              <a:t>Practical </a:t>
            </a:r>
            <a:r>
              <a:rPr lang="en-GB" sz="3200" b="1" dirty="0" smtClean="0">
                <a:solidFill>
                  <a:srgbClr val="0000FF"/>
                </a:solidFill>
                <a:latin typeface="Calibri" pitchFamily="34" charset="0"/>
              </a:rPr>
              <a:t>days </a:t>
            </a:r>
            <a:r>
              <a:rPr lang="en-GB" sz="3200" b="1" dirty="0">
                <a:solidFill>
                  <a:srgbClr val="0000FF"/>
                </a:solidFill>
                <a:latin typeface="Calibri" pitchFamily="34" charset="0"/>
              </a:rPr>
              <a:t>at </a:t>
            </a:r>
            <a:r>
              <a:rPr lang="en-GB" sz="3200" b="1" dirty="0" smtClean="0">
                <a:solidFill>
                  <a:srgbClr val="0000FF"/>
                </a:solidFill>
                <a:latin typeface="Calibri" pitchFamily="34" charset="0"/>
              </a:rPr>
              <a:t>CERN: Magnets group</a:t>
            </a:r>
            <a:endParaRPr lang="en-GB" sz="3200" b="1" dirty="0">
              <a:solidFill>
                <a:srgbClr val="0000FF"/>
              </a:solidFill>
              <a:latin typeface="Calibri" pitchFamily="34" charset="0"/>
            </a:endParaRPr>
          </a:p>
        </p:txBody>
      </p:sp>
      <p:pic>
        <p:nvPicPr>
          <p:cNvPr id="4" name="Picture 3" descr="F:\JUAS\JUAS_2014\Practical_day_2014\IMG_800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3531" y="895334"/>
            <a:ext cx="3628516" cy="2721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F:\JUAS\JUAS_2014\Practical_day_2014\IMG_800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866" y="753544"/>
            <a:ext cx="3576127" cy="2682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\\cern.ch\dfs\Users\r\rinolfi\Desktop\March 2012 02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866" y="3802632"/>
            <a:ext cx="3698875" cy="2773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6084" y="4011345"/>
            <a:ext cx="3419533" cy="2564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0265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2"/>
          <p:cNvSpPr txBox="1"/>
          <p:nvPr/>
        </p:nvSpPr>
        <p:spPr>
          <a:xfrm>
            <a:off x="777922" y="8271"/>
            <a:ext cx="70831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rgbClr val="0000FF"/>
                </a:solidFill>
                <a:latin typeface="Calibri" pitchFamily="34" charset="0"/>
              </a:rPr>
              <a:t>Practical </a:t>
            </a:r>
            <a:r>
              <a:rPr lang="en-GB" sz="3200" b="1" dirty="0" smtClean="0">
                <a:solidFill>
                  <a:srgbClr val="0000FF"/>
                </a:solidFill>
                <a:latin typeface="Calibri" pitchFamily="34" charset="0"/>
              </a:rPr>
              <a:t>days </a:t>
            </a:r>
            <a:r>
              <a:rPr lang="en-GB" sz="3200" b="1" dirty="0">
                <a:solidFill>
                  <a:srgbClr val="0000FF"/>
                </a:solidFill>
                <a:latin typeface="Calibri" pitchFamily="34" charset="0"/>
              </a:rPr>
              <a:t>at </a:t>
            </a:r>
            <a:r>
              <a:rPr lang="en-GB" sz="3200" b="1" dirty="0" smtClean="0">
                <a:solidFill>
                  <a:srgbClr val="0000FF"/>
                </a:solidFill>
                <a:latin typeface="Calibri" pitchFamily="34" charset="0"/>
              </a:rPr>
              <a:t>CERN: Vacuum group</a:t>
            </a:r>
            <a:endParaRPr lang="en-GB" sz="3200" b="1" dirty="0">
              <a:solidFill>
                <a:srgbClr val="0000FF"/>
              </a:solidFill>
              <a:latin typeface="Calibri" pitchFamily="34" charset="0"/>
            </a:endParaRPr>
          </a:p>
        </p:txBody>
      </p:sp>
      <p:pic>
        <p:nvPicPr>
          <p:cNvPr id="3" name="Picture 4" descr="F:\JUAS\JUAS_2014\Practical_day_2014\IMG_801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002" y="4295789"/>
            <a:ext cx="3416362" cy="2562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F:\JUAS\JUAS_2014\Practical_day_2014\IMG_800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002" y="941925"/>
            <a:ext cx="3457445" cy="2593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\\cern.ch\dfs\Users\r\rinolfi\Desktop\P108073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6275" y="844611"/>
            <a:ext cx="3716338" cy="278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 descr="F:\JUAS\JUAS_2013\JUAS_2013\Photos_JUAS_2013_cours_2\CERN Practical Day\22-02\P1080734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86" y="4016091"/>
            <a:ext cx="2058988" cy="274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93760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2"/>
          <p:cNvSpPr txBox="1"/>
          <p:nvPr/>
        </p:nvSpPr>
        <p:spPr>
          <a:xfrm>
            <a:off x="122831" y="8271"/>
            <a:ext cx="82432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rgbClr val="0000FF"/>
                </a:solidFill>
                <a:latin typeface="Calibri" pitchFamily="34" charset="0"/>
              </a:rPr>
              <a:t>Practical </a:t>
            </a:r>
            <a:r>
              <a:rPr lang="en-GB" sz="3200" b="1" dirty="0" smtClean="0">
                <a:solidFill>
                  <a:srgbClr val="0000FF"/>
                </a:solidFill>
                <a:latin typeface="Calibri" pitchFamily="34" charset="0"/>
              </a:rPr>
              <a:t>days </a:t>
            </a:r>
            <a:r>
              <a:rPr lang="en-GB" sz="3200" b="1" dirty="0">
                <a:solidFill>
                  <a:srgbClr val="0000FF"/>
                </a:solidFill>
                <a:latin typeface="Calibri" pitchFamily="34" charset="0"/>
              </a:rPr>
              <a:t>at </a:t>
            </a:r>
            <a:r>
              <a:rPr lang="en-GB" sz="3200" b="1" dirty="0" smtClean="0">
                <a:solidFill>
                  <a:srgbClr val="0000FF"/>
                </a:solidFill>
                <a:latin typeface="Calibri" pitchFamily="34" charset="0"/>
              </a:rPr>
              <a:t>CERN: Superconductivity group</a:t>
            </a:r>
            <a:endParaRPr lang="en-GB" sz="3200" b="1" dirty="0">
              <a:solidFill>
                <a:srgbClr val="0000FF"/>
              </a:solidFill>
              <a:latin typeface="Calibri" pitchFamily="34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640" y="874309"/>
            <a:ext cx="3642815" cy="2732111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2185" y="874309"/>
            <a:ext cx="3683758" cy="2762819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2185" y="3918391"/>
            <a:ext cx="3750860" cy="2813145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003" y="3977471"/>
            <a:ext cx="3672087" cy="2754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6408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83824" y="1992599"/>
            <a:ext cx="425136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tx1"/>
                </a:solidFill>
              </a:rPr>
              <a:t>Practical day</a:t>
            </a:r>
          </a:p>
          <a:p>
            <a:pPr algn="ctr"/>
            <a:r>
              <a:rPr lang="en-US" sz="4000" dirty="0" smtClean="0">
                <a:solidFill>
                  <a:schemeClr val="tx1"/>
                </a:solidFill>
              </a:rPr>
              <a:t>Bergoz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2683824" y="4189862"/>
            <a:ext cx="4699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Wednesday 11</a:t>
            </a:r>
            <a:r>
              <a:rPr lang="en-US" baseline="30000" dirty="0" smtClean="0">
                <a:solidFill>
                  <a:schemeClr val="tx1"/>
                </a:solidFill>
              </a:rPr>
              <a:t>th</a:t>
            </a:r>
            <a:r>
              <a:rPr lang="en-US" dirty="0" smtClean="0">
                <a:solidFill>
                  <a:schemeClr val="tx1"/>
                </a:solidFill>
              </a:rPr>
              <a:t> March 2015</a:t>
            </a:r>
          </a:p>
        </p:txBody>
      </p:sp>
    </p:spTree>
    <p:extLst>
      <p:ext uri="{BB962C8B-B14F-4D97-AF65-F5344CB8AC3E}">
        <p14:creationId xmlns:p14="http://schemas.microsoft.com/office/powerpoint/2010/main" val="1932174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5588" y="3993674"/>
            <a:ext cx="3819099" cy="2864325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04929"/>
            <a:ext cx="4136571" cy="3102429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9429" y="704930"/>
            <a:ext cx="4136571" cy="3102428"/>
          </a:xfrm>
          <a:prstGeom prst="rect">
            <a:avLst/>
          </a:prstGeom>
        </p:spPr>
      </p:pic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1037230" y="116004"/>
            <a:ext cx="7206018" cy="5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5536" tIns="42768" rIns="85536" bIns="42768"/>
          <a:lstStyle>
            <a:lvl1pPr eaLnBrk="0"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1pPr>
            <a:lvl2pPr marL="742950" indent="-285750" eaLnBrk="0"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2pPr>
            <a:lvl3pPr marL="1143000" indent="-228600" eaLnBrk="0"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3pPr>
            <a:lvl4pPr marL="1600200" indent="-228600" eaLnBrk="0"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4pPr>
            <a:lvl5pPr marL="2057400" indent="-228600" eaLnBrk="0"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5pPr>
            <a:lvl6pPr marL="25146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6pPr>
            <a:lvl7pPr marL="29718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7pPr>
            <a:lvl8pPr marL="34290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8pPr>
            <a:lvl9pPr marL="38862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9pPr>
          </a:lstStyle>
          <a:p>
            <a:pPr algn="ctr" eaLnBrk="1">
              <a:buClrTx/>
              <a:buSzPct val="45000"/>
            </a:pPr>
            <a:r>
              <a:rPr lang="en-GB" sz="2800" b="1" dirty="0" smtClean="0">
                <a:solidFill>
                  <a:srgbClr val="0000FF"/>
                </a:solidFill>
                <a:latin typeface="Calibri" pitchFamily="34" charset="0"/>
              </a:rPr>
              <a:t>Practical day at </a:t>
            </a:r>
            <a:r>
              <a:rPr lang="en-GB" sz="2800" b="1" dirty="0" err="1" smtClean="0">
                <a:solidFill>
                  <a:srgbClr val="0000FF"/>
                </a:solidFill>
                <a:latin typeface="Calibri" pitchFamily="34" charset="0"/>
              </a:rPr>
              <a:t>Bergoz</a:t>
            </a:r>
            <a:endParaRPr lang="en-GB" sz="2800" b="1" dirty="0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573206" y="3829533"/>
            <a:ext cx="2142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err="1" smtClean="0">
                <a:solidFill>
                  <a:schemeClr val="tx1"/>
                </a:solidFill>
              </a:rPr>
              <a:t>Goubau</a:t>
            </a:r>
            <a:r>
              <a:rPr lang="fr-FR" dirty="0" smtClean="0">
                <a:solidFill>
                  <a:schemeClr val="tx1"/>
                </a:solidFill>
              </a:rPr>
              <a:t> Line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7590430" y="4009026"/>
            <a:ext cx="21426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Soldering printed circuits for a Wi-Fi meter</a:t>
            </a:r>
          </a:p>
        </p:txBody>
      </p:sp>
    </p:spTree>
    <p:extLst>
      <p:ext uri="{BB962C8B-B14F-4D97-AF65-F5344CB8AC3E}">
        <p14:creationId xmlns:p14="http://schemas.microsoft.com/office/powerpoint/2010/main" val="3583404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2"/>
          <a:srcRect t="32976"/>
          <a:stretch/>
        </p:blipFill>
        <p:spPr>
          <a:xfrm>
            <a:off x="5438633" y="1214650"/>
            <a:ext cx="4274910" cy="4436553"/>
          </a:xfrm>
          <a:prstGeom prst="rect">
            <a:avLst/>
          </a:prstGeom>
        </p:spPr>
      </p:pic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2" y="0"/>
            <a:ext cx="9001496" cy="707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5536" tIns="42768" rIns="85536" bIns="42768"/>
          <a:lstStyle>
            <a:lvl1pPr eaLnBrk="0"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1pPr>
            <a:lvl2pPr marL="742950" indent="-285750" eaLnBrk="0"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2pPr>
            <a:lvl3pPr marL="1143000" indent="-228600" eaLnBrk="0"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3pPr>
            <a:lvl4pPr marL="1600200" indent="-228600" eaLnBrk="0"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4pPr>
            <a:lvl5pPr marL="2057400" indent="-228600" eaLnBrk="0"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5pPr>
            <a:lvl6pPr marL="25146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6pPr>
            <a:lvl7pPr marL="29718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7pPr>
            <a:lvl8pPr marL="34290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8pPr>
            <a:lvl9pPr marL="38862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9pPr>
          </a:lstStyle>
          <a:p>
            <a:pPr algn="ctr" eaLnBrk="1">
              <a:lnSpc>
                <a:spcPct val="124000"/>
              </a:lnSpc>
              <a:buClrTx/>
              <a:buSzPct val="45000"/>
            </a:pPr>
            <a:r>
              <a:rPr lang="en-GB" sz="3600" b="1" dirty="0" smtClean="0">
                <a:solidFill>
                  <a:srgbClr val="0000FF"/>
                </a:solidFill>
                <a:latin typeface="Calibri" pitchFamily="34" charset="0"/>
              </a:rPr>
              <a:t>Reports from students</a:t>
            </a:r>
            <a:endParaRPr lang="en-GB" sz="3600" b="1" dirty="0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390866" y="1214651"/>
            <a:ext cx="4370444" cy="443655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774" y="1214650"/>
            <a:ext cx="4809061" cy="5495363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90006" y="1214650"/>
            <a:ext cx="4809062" cy="54953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374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99409" y="2793039"/>
            <a:ext cx="76595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JUAS certificates</a:t>
            </a:r>
          </a:p>
        </p:txBody>
      </p:sp>
    </p:spTree>
    <p:extLst>
      <p:ext uri="{BB962C8B-B14F-4D97-AF65-F5344CB8AC3E}">
        <p14:creationId xmlns:p14="http://schemas.microsoft.com/office/powerpoint/2010/main" val="978756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825736" cy="6812344"/>
          </a:xfrm>
          <a:prstGeom prst="rect">
            <a:avLst/>
          </a:prstGeom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5234109" y="1045031"/>
            <a:ext cx="45720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GB" sz="3600" b="1" dirty="0" smtClean="0">
                <a:solidFill>
                  <a:srgbClr val="0000FF"/>
                </a:solidFill>
                <a:latin typeface="Calibri" pitchFamily="34" charset="0"/>
              </a:rPr>
              <a:t>JUAS certificate of examination </a:t>
            </a:r>
          </a:p>
          <a:p>
            <a:pPr algn="ctr"/>
            <a:r>
              <a:rPr lang="en-GB" sz="3600" b="1" dirty="0" smtClean="0">
                <a:solidFill>
                  <a:srgbClr val="0000FF"/>
                </a:solidFill>
                <a:latin typeface="Calibri" pitchFamily="34" charset="0"/>
              </a:rPr>
              <a:t>for session 1</a:t>
            </a:r>
            <a:endParaRPr lang="en-US" sz="3600" dirty="0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6" name="TextBox 3"/>
          <p:cNvSpPr txBox="1"/>
          <p:nvPr/>
        </p:nvSpPr>
        <p:spPr>
          <a:xfrm>
            <a:off x="5361378" y="3208349"/>
            <a:ext cx="43958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>
                <a:solidFill>
                  <a:schemeClr val="tx1"/>
                </a:solidFill>
              </a:rPr>
              <a:t>Each student who obtains a mark equal (or above) to 10 / 20 received such certificate</a:t>
            </a:r>
          </a:p>
        </p:txBody>
      </p:sp>
      <p:sp>
        <p:nvSpPr>
          <p:cNvPr id="7" name="Rectangle 6"/>
          <p:cNvSpPr/>
          <p:nvPr/>
        </p:nvSpPr>
        <p:spPr>
          <a:xfrm>
            <a:off x="85110" y="83127"/>
            <a:ext cx="5021280" cy="668580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349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5647389" y="993984"/>
            <a:ext cx="3982569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GB" sz="3600" b="1" dirty="0" smtClean="0">
                <a:solidFill>
                  <a:srgbClr val="0000FF"/>
                </a:solidFill>
                <a:latin typeface="Calibri" pitchFamily="34" charset="0"/>
              </a:rPr>
              <a:t>JUAS certificate of attendance for session 1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34109" y="3184597"/>
            <a:ext cx="43958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>
                <a:solidFill>
                  <a:schemeClr val="tx1"/>
                </a:solidFill>
              </a:rPr>
              <a:t>Each student who followed more than 90% of the course received such certificate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941" y="192310"/>
            <a:ext cx="4884039" cy="540327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85110" y="83127"/>
            <a:ext cx="5021280" cy="668580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678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 smtClean="0">
            <a:solidFill>
              <a:schemeClr val="tx1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6927</TotalTime>
  <Words>3248</Words>
  <Application>Microsoft Office PowerPoint</Application>
  <PresentationFormat>Format A4 (210 x 297 mm)</PresentationFormat>
  <Paragraphs>774</Paragraphs>
  <Slides>100</Slides>
  <Notes>10</Notes>
  <HiddenSlides>0</HiddenSlides>
  <MMClips>0</MMClips>
  <ScaleCrop>false</ScaleCrop>
  <HeadingPairs>
    <vt:vector size="6" baseType="variant">
      <vt:variant>
        <vt:lpstr>Polices utilisées</vt:lpstr>
      </vt:variant>
      <vt:variant>
        <vt:i4>16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100</vt:i4>
      </vt:variant>
    </vt:vector>
  </HeadingPairs>
  <TitlesOfParts>
    <vt:vector size="117" baseType="lpstr">
      <vt:lpstr>ＭＳ Ｐゴシック</vt:lpstr>
      <vt:lpstr>AR PL ShanHeiSun Uni</vt:lpstr>
      <vt:lpstr>Arial</vt:lpstr>
      <vt:lpstr>Arial Narrow</vt:lpstr>
      <vt:lpstr>Calibri</vt:lpstr>
      <vt:lpstr>Cambria</vt:lpstr>
      <vt:lpstr>Candara</vt:lpstr>
      <vt:lpstr>Comic Sans MS</vt:lpstr>
      <vt:lpstr>DejaVuSans</vt:lpstr>
      <vt:lpstr>Sakkal Majalla</vt:lpstr>
      <vt:lpstr>Symbol</vt:lpstr>
      <vt:lpstr>Times New Roman</vt:lpstr>
      <vt:lpstr>Univers-Light</vt:lpstr>
      <vt:lpstr>Verdana</vt:lpstr>
      <vt:lpstr>Wingdings</vt:lpstr>
      <vt:lpstr>Wingdings 2</vt:lpstr>
      <vt:lpstr>Thème Office</vt:lpstr>
      <vt:lpstr>Présentation PowerPoint</vt:lpstr>
      <vt:lpstr>Présentation PowerPoint</vt:lpstr>
      <vt:lpstr>Présentation PowerPoint</vt:lpstr>
      <vt:lpstr>Présentation PowerPoint</vt:lpstr>
      <vt:lpstr>Welcome to Liverpool !</vt:lpstr>
      <vt:lpstr>The Cockcroft Institute</vt:lpstr>
      <vt:lpstr>Inauguration in 2006</vt:lpstr>
      <vt:lpstr>The Mission</vt:lpstr>
      <vt:lpstr>The Cockcroft Model</vt:lpstr>
      <vt:lpstr>Overview of QUASAR R&amp;D</vt:lpstr>
      <vt:lpstr>QUASAR Research</vt:lpstr>
      <vt:lpstr>Our R&amp;D into Diagnostics</vt:lpstr>
      <vt:lpstr>Gas Jet R&amp;D</vt:lpstr>
      <vt:lpstr>BLMs@TBL</vt:lpstr>
      <vt:lpstr>Australian Synchrotron</vt:lpstr>
      <vt:lpstr>Novel Accelerators</vt:lpstr>
      <vt:lpstr>Medical Applications</vt:lpstr>
      <vt:lpstr>Training: EU Projects</vt:lpstr>
      <vt:lpstr>‚Success stories‘ (EC)</vt:lpstr>
      <vt:lpstr>Many International Events</vt:lpstr>
      <vt:lpstr>Events led in 2014</vt:lpstr>
      <vt:lpstr>Overview of             Activities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JUAS 2013 Advisory Board</dc:title>
  <dc:creator>Louis Rinolfi</dc:creator>
  <cp:lastModifiedBy>rinolfi</cp:lastModifiedBy>
  <cp:revision>989</cp:revision>
  <cp:lastPrinted>1601-01-01T00:00:00Z</cp:lastPrinted>
  <dcterms:created xsi:type="dcterms:W3CDTF">1601-01-01T00:00:00Z</dcterms:created>
  <dcterms:modified xsi:type="dcterms:W3CDTF">2015-04-25T15:02:54Z</dcterms:modified>
</cp:coreProperties>
</file>