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vsdx" ContentType="application/vnd.ms-visio.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8" r:id="rId2"/>
    <p:sldId id="291" r:id="rId3"/>
    <p:sldId id="292" r:id="rId4"/>
    <p:sldId id="294" r:id="rId5"/>
    <p:sldId id="293" r:id="rId6"/>
    <p:sldId id="295" r:id="rId7"/>
    <p:sldId id="304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5" r:id="rId17"/>
    <p:sldId id="312" r:id="rId18"/>
    <p:sldId id="306" r:id="rId19"/>
    <p:sldId id="307" r:id="rId20"/>
    <p:sldId id="308" r:id="rId21"/>
    <p:sldId id="309" r:id="rId22"/>
    <p:sldId id="310" r:id="rId23"/>
  </p:sldIdLst>
  <p:sldSz cx="10691813" cy="7559675"/>
  <p:notesSz cx="7556500" cy="10691813"/>
  <p:defaultTextStyle>
    <a:defPPr>
      <a:defRPr lang="en-GB"/>
    </a:defPPr>
    <a:lvl1pPr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1pPr>
    <a:lvl2pPr marL="742950" indent="-285750"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2pPr>
    <a:lvl3pPr marL="1143000" indent="-228600"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3pPr>
    <a:lvl4pPr marL="1600200" indent="-228600"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4pPr>
    <a:lvl5pPr marL="2057400" indent="-228600" algn="l" defTabSz="457200" rtl="0" eaLnBrk="0" fontAlgn="base" hangingPunct="0">
      <a:lnSpc>
        <a:spcPct val="9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5pPr>
    <a:lvl6pPr marL="2286000" algn="l" defTabSz="457200" rtl="0" eaLnBrk="1" latinLnBrk="0" hangingPunct="1"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6pPr>
    <a:lvl7pPr marL="2743200" algn="l" defTabSz="457200" rtl="0" eaLnBrk="1" latinLnBrk="0" hangingPunct="1"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7pPr>
    <a:lvl8pPr marL="3200400" algn="l" defTabSz="457200" rtl="0" eaLnBrk="1" latinLnBrk="0" hangingPunct="1"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8pPr>
    <a:lvl9pPr marL="3657600" algn="l" defTabSz="457200" rtl="0" eaLnBrk="1" latinLnBrk="0" hangingPunct="1">
      <a:defRPr sz="1200" kern="1200">
        <a:solidFill>
          <a:schemeClr val="bg1"/>
        </a:solidFill>
        <a:latin typeface="Tahoma" charset="0"/>
        <a:ea typeface="ＭＳ Ｐゴシック" charset="0"/>
        <a:cs typeface="DejaVu LGC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8000"/>
    <a:srgbClr val="00FF00"/>
    <a:srgbClr val="008000"/>
    <a:srgbClr val="005B00"/>
    <a:srgbClr val="004C00"/>
    <a:srgbClr val="B63400"/>
    <a:srgbClr val="800080"/>
    <a:srgbClr val="804000"/>
    <a:srgbClr val="00408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77" autoAdjust="0"/>
  </p:normalViewPr>
  <p:slideViewPr>
    <p:cSldViewPr>
      <p:cViewPr>
        <p:scale>
          <a:sx n="105" d="100"/>
          <a:sy n="105" d="100"/>
        </p:scale>
        <p:origin x="-656" y="-8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desperan:Documents:Documents:tmp:Results:Lecroy:Amplitude-sca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desperan:Documents:Documents:tmp:Results:Lecroy:Amplitude-sca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desperan:Documents:Documents:tmp:Results:Lecroy:Amplitude-sca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desperan:Documents:Documents:tmp:Results:Lecroy:Amplitude-sca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32136640628638"/>
          <c:y val="0.0444437840476499"/>
          <c:w val="0.849452589144589"/>
          <c:h val="0.744668625823482"/>
        </c:manualLayout>
      </c:layout>
      <c:lineChart>
        <c:grouping val="standard"/>
        <c:varyColors val="0"/>
        <c:ser>
          <c:idx val="0"/>
          <c:order val="0"/>
          <c:tx>
            <c:v>Vdimfss-LGS</c:v>
          </c:tx>
          <c:trendline>
            <c:trendlineType val="linear"/>
            <c:dispRSqr val="1"/>
            <c:dispEq val="1"/>
            <c:trendlineLbl>
              <c:layout/>
              <c:numFmt formatCode="General" sourceLinked="0"/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LGS!$M$2:$M$16</c:f>
                <c:numCache>
                  <c:formatCode>General</c:formatCode>
                  <c:ptCount val="15"/>
                  <c:pt idx="0">
                    <c:v>0.0155749595510951</c:v>
                  </c:pt>
                  <c:pt idx="1">
                    <c:v>0.0150785638385003</c:v>
                  </c:pt>
                  <c:pt idx="2">
                    <c:v>0.00672817237493126</c:v>
                  </c:pt>
                  <c:pt idx="3">
                    <c:v>0.00748786789347216</c:v>
                  </c:pt>
                  <c:pt idx="4">
                    <c:v>0.0181113588576753</c:v>
                  </c:pt>
                  <c:pt idx="5">
                    <c:v>0.0189884540557498</c:v>
                  </c:pt>
                  <c:pt idx="6">
                    <c:v>0.0218359693672676</c:v>
                  </c:pt>
                  <c:pt idx="7">
                    <c:v>0.0233902493512922</c:v>
                  </c:pt>
                  <c:pt idx="8">
                    <c:v>0.0227008810310201</c:v>
                  </c:pt>
                  <c:pt idx="9">
                    <c:v>0.0287122542448495</c:v>
                  </c:pt>
                  <c:pt idx="10">
                    <c:v>0.0193848171515751</c:v>
                  </c:pt>
                  <c:pt idx="11">
                    <c:v>0.0112240889431019</c:v>
                  </c:pt>
                  <c:pt idx="12">
                    <c:v>0.0221123976388822</c:v>
                  </c:pt>
                  <c:pt idx="13">
                    <c:v>0.020612500846556</c:v>
                  </c:pt>
                  <c:pt idx="14">
                    <c:v>0.0379525680972624</c:v>
                  </c:pt>
                </c:numCache>
              </c:numRef>
            </c:plus>
            <c:minus>
              <c:numRef>
                <c:f>LGS!$M$2:$M$16</c:f>
                <c:numCache>
                  <c:formatCode>General</c:formatCode>
                  <c:ptCount val="15"/>
                  <c:pt idx="0">
                    <c:v>0.0155749595510951</c:v>
                  </c:pt>
                  <c:pt idx="1">
                    <c:v>0.0150785638385003</c:v>
                  </c:pt>
                  <c:pt idx="2">
                    <c:v>0.00672817237493126</c:v>
                  </c:pt>
                  <c:pt idx="3">
                    <c:v>0.00748786789347216</c:v>
                  </c:pt>
                  <c:pt idx="4">
                    <c:v>0.0181113588576753</c:v>
                  </c:pt>
                  <c:pt idx="5">
                    <c:v>0.0189884540557498</c:v>
                  </c:pt>
                  <c:pt idx="6">
                    <c:v>0.0218359693672676</c:v>
                  </c:pt>
                  <c:pt idx="7">
                    <c:v>0.0233902493512922</c:v>
                  </c:pt>
                  <c:pt idx="8">
                    <c:v>0.0227008810310201</c:v>
                  </c:pt>
                  <c:pt idx="9">
                    <c:v>0.0287122542448495</c:v>
                  </c:pt>
                  <c:pt idx="10">
                    <c:v>0.0193848171515751</c:v>
                  </c:pt>
                  <c:pt idx="11">
                    <c:v>0.0112240889431019</c:v>
                  </c:pt>
                  <c:pt idx="12">
                    <c:v>0.0221123976388822</c:v>
                  </c:pt>
                  <c:pt idx="13">
                    <c:v>0.020612500846556</c:v>
                  </c:pt>
                  <c:pt idx="14">
                    <c:v>0.0379525680972624</c:v>
                  </c:pt>
                </c:numCache>
              </c:numRef>
            </c:minus>
          </c:errBars>
          <c:cat>
            <c:numRef>
              <c:f>LGS!$B$2:$B$16</c:f>
              <c:numCache>
                <c:formatCode>General</c:formatCode>
                <c:ptCount val="15"/>
                <c:pt idx="0">
                  <c:v>5020.0</c:v>
                </c:pt>
                <c:pt idx="1">
                  <c:v>4069.0</c:v>
                </c:pt>
                <c:pt idx="2">
                  <c:v>3505.0</c:v>
                </c:pt>
                <c:pt idx="3">
                  <c:v>3255.0</c:v>
                </c:pt>
                <c:pt idx="4">
                  <c:v>2981.0</c:v>
                </c:pt>
                <c:pt idx="5">
                  <c:v>2017.0</c:v>
                </c:pt>
                <c:pt idx="6">
                  <c:v>1020.0</c:v>
                </c:pt>
                <c:pt idx="7">
                  <c:v>753.0</c:v>
                </c:pt>
                <c:pt idx="8">
                  <c:v>501.0</c:v>
                </c:pt>
                <c:pt idx="9">
                  <c:v>254.0</c:v>
                </c:pt>
                <c:pt idx="10">
                  <c:v>125.0</c:v>
                </c:pt>
                <c:pt idx="11">
                  <c:v>98.0</c:v>
                </c:pt>
                <c:pt idx="12">
                  <c:v>48.6</c:v>
                </c:pt>
                <c:pt idx="13">
                  <c:v>24.53</c:v>
                </c:pt>
                <c:pt idx="14">
                  <c:v>15.28</c:v>
                </c:pt>
              </c:numCache>
            </c:numRef>
          </c:cat>
          <c:val>
            <c:numRef>
              <c:f>LGS!$G$2:$G$16</c:f>
              <c:numCache>
                <c:formatCode>General</c:formatCode>
                <c:ptCount val="15"/>
                <c:pt idx="0">
                  <c:v>0.156573705179283</c:v>
                </c:pt>
                <c:pt idx="1">
                  <c:v>0.155566478250184</c:v>
                </c:pt>
                <c:pt idx="2">
                  <c:v>0.156918687589158</c:v>
                </c:pt>
                <c:pt idx="3">
                  <c:v>0.157296466973886</c:v>
                </c:pt>
                <c:pt idx="4">
                  <c:v>0.152633344515263</c:v>
                </c:pt>
                <c:pt idx="5">
                  <c:v>0.156668319286068</c:v>
                </c:pt>
                <c:pt idx="6">
                  <c:v>0.154901960784314</c:v>
                </c:pt>
                <c:pt idx="7">
                  <c:v>0.156706507304117</c:v>
                </c:pt>
                <c:pt idx="8">
                  <c:v>0.157684630738523</c:v>
                </c:pt>
                <c:pt idx="9">
                  <c:v>0.161417322834646</c:v>
                </c:pt>
                <c:pt idx="10">
                  <c:v>0.16</c:v>
                </c:pt>
                <c:pt idx="11">
                  <c:v>0.159183673469388</c:v>
                </c:pt>
                <c:pt idx="12">
                  <c:v>0.152263374485597</c:v>
                </c:pt>
                <c:pt idx="13">
                  <c:v>0.151651039543416</c:v>
                </c:pt>
                <c:pt idx="14">
                  <c:v>0.162958115183246</c:v>
                </c:pt>
              </c:numCache>
            </c:numRef>
          </c:val>
          <c:smooth val="0"/>
        </c:ser>
        <c:ser>
          <c:idx val="1"/>
          <c:order val="1"/>
          <c:tx>
            <c:v>Vdab-LGS</c:v>
          </c:tx>
          <c:trendline>
            <c:trendlineType val="linear"/>
            <c:dispRSqr val="1"/>
            <c:dispEq val="1"/>
            <c:trendlineLbl>
              <c:layout/>
              <c:numFmt formatCode="General" sourceLinked="0"/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LGS!$M$2:$M$16</c:f>
                <c:numCache>
                  <c:formatCode>General</c:formatCode>
                  <c:ptCount val="15"/>
                  <c:pt idx="0">
                    <c:v>0.0155749595510951</c:v>
                  </c:pt>
                  <c:pt idx="1">
                    <c:v>0.0150785638385003</c:v>
                  </c:pt>
                  <c:pt idx="2">
                    <c:v>0.00672817237493126</c:v>
                  </c:pt>
                  <c:pt idx="3">
                    <c:v>0.00748786789347216</c:v>
                  </c:pt>
                  <c:pt idx="4">
                    <c:v>0.0181113588576753</c:v>
                  </c:pt>
                  <c:pt idx="5">
                    <c:v>0.0189884540557498</c:v>
                  </c:pt>
                  <c:pt idx="6">
                    <c:v>0.0218359693672676</c:v>
                  </c:pt>
                  <c:pt idx="7">
                    <c:v>0.0233902493512922</c:v>
                  </c:pt>
                  <c:pt idx="8">
                    <c:v>0.0227008810310201</c:v>
                  </c:pt>
                  <c:pt idx="9">
                    <c:v>0.0287122542448495</c:v>
                  </c:pt>
                  <c:pt idx="10">
                    <c:v>0.0193848171515751</c:v>
                  </c:pt>
                  <c:pt idx="11">
                    <c:v>0.0112240889431019</c:v>
                  </c:pt>
                  <c:pt idx="12">
                    <c:v>0.0221123976388822</c:v>
                  </c:pt>
                  <c:pt idx="13">
                    <c:v>0.020612500846556</c:v>
                  </c:pt>
                  <c:pt idx="14">
                    <c:v>0.0379525680972624</c:v>
                  </c:pt>
                </c:numCache>
              </c:numRef>
            </c:plus>
            <c:minus>
              <c:numRef>
                <c:f>LGS!$M$2:$M$16</c:f>
                <c:numCache>
                  <c:formatCode>General</c:formatCode>
                  <c:ptCount val="15"/>
                  <c:pt idx="0">
                    <c:v>0.0155749595510951</c:v>
                  </c:pt>
                  <c:pt idx="1">
                    <c:v>0.0150785638385003</c:v>
                  </c:pt>
                  <c:pt idx="2">
                    <c:v>0.00672817237493126</c:v>
                  </c:pt>
                  <c:pt idx="3">
                    <c:v>0.00748786789347216</c:v>
                  </c:pt>
                  <c:pt idx="4">
                    <c:v>0.0181113588576753</c:v>
                  </c:pt>
                  <c:pt idx="5">
                    <c:v>0.0189884540557498</c:v>
                  </c:pt>
                  <c:pt idx="6">
                    <c:v>0.0218359693672676</c:v>
                  </c:pt>
                  <c:pt idx="7">
                    <c:v>0.0233902493512922</c:v>
                  </c:pt>
                  <c:pt idx="8">
                    <c:v>0.0227008810310201</c:v>
                  </c:pt>
                  <c:pt idx="9">
                    <c:v>0.0287122542448495</c:v>
                  </c:pt>
                  <c:pt idx="10">
                    <c:v>0.0193848171515751</c:v>
                  </c:pt>
                  <c:pt idx="11">
                    <c:v>0.0112240889431019</c:v>
                  </c:pt>
                  <c:pt idx="12">
                    <c:v>0.0221123976388822</c:v>
                  </c:pt>
                  <c:pt idx="13">
                    <c:v>0.020612500846556</c:v>
                  </c:pt>
                  <c:pt idx="14">
                    <c:v>0.0379525680972624</c:v>
                  </c:pt>
                </c:numCache>
              </c:numRef>
            </c:minus>
          </c:errBars>
          <c:cat>
            <c:numRef>
              <c:f>LGS!$B$2:$B$16</c:f>
              <c:numCache>
                <c:formatCode>General</c:formatCode>
                <c:ptCount val="15"/>
                <c:pt idx="0">
                  <c:v>5020.0</c:v>
                </c:pt>
                <c:pt idx="1">
                  <c:v>4069.0</c:v>
                </c:pt>
                <c:pt idx="2">
                  <c:v>3505.0</c:v>
                </c:pt>
                <c:pt idx="3">
                  <c:v>3255.0</c:v>
                </c:pt>
                <c:pt idx="4">
                  <c:v>2981.0</c:v>
                </c:pt>
                <c:pt idx="5">
                  <c:v>2017.0</c:v>
                </c:pt>
                <c:pt idx="6">
                  <c:v>1020.0</c:v>
                </c:pt>
                <c:pt idx="7">
                  <c:v>753.0</c:v>
                </c:pt>
                <c:pt idx="8">
                  <c:v>501.0</c:v>
                </c:pt>
                <c:pt idx="9">
                  <c:v>254.0</c:v>
                </c:pt>
                <c:pt idx="10">
                  <c:v>125.0</c:v>
                </c:pt>
                <c:pt idx="11">
                  <c:v>98.0</c:v>
                </c:pt>
                <c:pt idx="12">
                  <c:v>48.6</c:v>
                </c:pt>
                <c:pt idx="13">
                  <c:v>24.53</c:v>
                </c:pt>
                <c:pt idx="14">
                  <c:v>15.28</c:v>
                </c:pt>
              </c:numCache>
            </c:numRef>
          </c:cat>
          <c:val>
            <c:numRef>
              <c:f>LGS!$L$2:$L$16</c:f>
              <c:numCache>
                <c:formatCode>General</c:formatCode>
                <c:ptCount val="15"/>
                <c:pt idx="0">
                  <c:v>0.338645418326693</c:v>
                </c:pt>
                <c:pt idx="1">
                  <c:v>0.389776357827476</c:v>
                </c:pt>
                <c:pt idx="2">
                  <c:v>0.410841654778887</c:v>
                </c:pt>
                <c:pt idx="3">
                  <c:v>0.422119815668203</c:v>
                </c:pt>
                <c:pt idx="4">
                  <c:v>0.428379738342838</c:v>
                </c:pt>
                <c:pt idx="5">
                  <c:v>0.431333663857214</c:v>
                </c:pt>
                <c:pt idx="6">
                  <c:v>0.437254901960784</c:v>
                </c:pt>
                <c:pt idx="7">
                  <c:v>0.439575033200531</c:v>
                </c:pt>
                <c:pt idx="8">
                  <c:v>0.449101796407186</c:v>
                </c:pt>
                <c:pt idx="9">
                  <c:v>0.460629921259843</c:v>
                </c:pt>
                <c:pt idx="10">
                  <c:v>0.456</c:v>
                </c:pt>
                <c:pt idx="11">
                  <c:v>0.458163265306122</c:v>
                </c:pt>
                <c:pt idx="12">
                  <c:v>0.457818930041152</c:v>
                </c:pt>
                <c:pt idx="13">
                  <c:v>0.430085609457807</c:v>
                </c:pt>
                <c:pt idx="14">
                  <c:v>0.433900523560209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6039496"/>
        <c:axId val="-2126036344"/>
      </c:lineChart>
      <c:catAx>
        <c:axId val="-2126039496"/>
        <c:scaling>
          <c:orientation val="maxMin"/>
        </c:scaling>
        <c:delete val="0"/>
        <c:axPos val="b"/>
        <c:majorGridlines>
          <c:spPr>
            <a:ln w="3175"/>
          </c:spPr>
        </c:majorGridlines>
        <c:minorGridlines/>
        <c:numFmt formatCode="0.0" sourceLinked="0"/>
        <c:majorTickMark val="in"/>
        <c:minorTickMark val="in"/>
        <c:tickLblPos val="low"/>
        <c:crossAx val="-2126036344"/>
        <c:crosses val="autoZero"/>
        <c:auto val="1"/>
        <c:lblAlgn val="ctr"/>
        <c:lblOffset val="100"/>
        <c:noMultiLvlLbl val="0"/>
      </c:catAx>
      <c:valAx>
        <c:axId val="-2126036344"/>
        <c:scaling>
          <c:orientation val="minMax"/>
        </c:scaling>
        <c:delete val="0"/>
        <c:axPos val="r"/>
        <c:majorGridlines/>
        <c:numFmt formatCode="#,##0.00" sourceLinked="0"/>
        <c:majorTickMark val="out"/>
        <c:minorTickMark val="none"/>
        <c:tickLblPos val="high"/>
        <c:crossAx val="-2126039496"/>
        <c:crossesAt val="6000.0"/>
        <c:crossBetween val="midCat"/>
      </c:valAx>
    </c:plotArea>
    <c:legend>
      <c:legendPos val="t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Vdimfss-LGS Out-Voltage</c:v>
          </c:tx>
          <c:xVal>
            <c:numRef>
              <c:f>LGS!$B$2:$B$16</c:f>
              <c:numCache>
                <c:formatCode>General</c:formatCode>
                <c:ptCount val="15"/>
                <c:pt idx="0">
                  <c:v>5020.0</c:v>
                </c:pt>
                <c:pt idx="1">
                  <c:v>4069.0</c:v>
                </c:pt>
                <c:pt idx="2">
                  <c:v>3505.0</c:v>
                </c:pt>
                <c:pt idx="3">
                  <c:v>3255.0</c:v>
                </c:pt>
                <c:pt idx="4">
                  <c:v>2981.0</c:v>
                </c:pt>
                <c:pt idx="5">
                  <c:v>2017.0</c:v>
                </c:pt>
                <c:pt idx="6">
                  <c:v>1020.0</c:v>
                </c:pt>
                <c:pt idx="7">
                  <c:v>753.0</c:v>
                </c:pt>
                <c:pt idx="8">
                  <c:v>501.0</c:v>
                </c:pt>
                <c:pt idx="9">
                  <c:v>254.0</c:v>
                </c:pt>
                <c:pt idx="10">
                  <c:v>125.0</c:v>
                </c:pt>
                <c:pt idx="11">
                  <c:v>98.0</c:v>
                </c:pt>
                <c:pt idx="12">
                  <c:v>48.6</c:v>
                </c:pt>
                <c:pt idx="13">
                  <c:v>24.53</c:v>
                </c:pt>
                <c:pt idx="14">
                  <c:v>15.28</c:v>
                </c:pt>
              </c:numCache>
            </c:numRef>
          </c:xVal>
          <c:yVal>
            <c:numRef>
              <c:f>LGS!$E$2:$E$16</c:f>
              <c:numCache>
                <c:formatCode>General</c:formatCode>
                <c:ptCount val="15"/>
                <c:pt idx="0">
                  <c:v>786.0</c:v>
                </c:pt>
                <c:pt idx="1">
                  <c:v>633.0</c:v>
                </c:pt>
                <c:pt idx="2">
                  <c:v>550.0</c:v>
                </c:pt>
                <c:pt idx="3">
                  <c:v>512.0</c:v>
                </c:pt>
                <c:pt idx="4">
                  <c:v>455.0</c:v>
                </c:pt>
                <c:pt idx="5">
                  <c:v>316.0</c:v>
                </c:pt>
                <c:pt idx="6">
                  <c:v>158.0</c:v>
                </c:pt>
                <c:pt idx="7">
                  <c:v>118.0</c:v>
                </c:pt>
                <c:pt idx="8">
                  <c:v>79.0</c:v>
                </c:pt>
                <c:pt idx="9">
                  <c:v>41.0</c:v>
                </c:pt>
                <c:pt idx="10">
                  <c:v>20.0</c:v>
                </c:pt>
                <c:pt idx="11">
                  <c:v>15.6</c:v>
                </c:pt>
                <c:pt idx="12">
                  <c:v>7.4</c:v>
                </c:pt>
                <c:pt idx="13">
                  <c:v>3.72</c:v>
                </c:pt>
                <c:pt idx="14">
                  <c:v>2.49</c:v>
                </c:pt>
              </c:numCache>
            </c:numRef>
          </c:yVal>
          <c:smooth val="0"/>
        </c:ser>
        <c:ser>
          <c:idx val="1"/>
          <c:order val="1"/>
          <c:tx>
            <c:v>Vdab-LGS Out-Voltage</c:v>
          </c:tx>
          <c:xVal>
            <c:numRef>
              <c:f>LGS!$B$2:$B$16</c:f>
              <c:numCache>
                <c:formatCode>General</c:formatCode>
                <c:ptCount val="15"/>
                <c:pt idx="0">
                  <c:v>5020.0</c:v>
                </c:pt>
                <c:pt idx="1">
                  <c:v>4069.0</c:v>
                </c:pt>
                <c:pt idx="2">
                  <c:v>3505.0</c:v>
                </c:pt>
                <c:pt idx="3">
                  <c:v>3255.0</c:v>
                </c:pt>
                <c:pt idx="4">
                  <c:v>2981.0</c:v>
                </c:pt>
                <c:pt idx="5">
                  <c:v>2017.0</c:v>
                </c:pt>
                <c:pt idx="6">
                  <c:v>1020.0</c:v>
                </c:pt>
                <c:pt idx="7">
                  <c:v>753.0</c:v>
                </c:pt>
                <c:pt idx="8">
                  <c:v>501.0</c:v>
                </c:pt>
                <c:pt idx="9">
                  <c:v>254.0</c:v>
                </c:pt>
                <c:pt idx="10">
                  <c:v>125.0</c:v>
                </c:pt>
                <c:pt idx="11">
                  <c:v>98.0</c:v>
                </c:pt>
                <c:pt idx="12">
                  <c:v>48.6</c:v>
                </c:pt>
                <c:pt idx="13">
                  <c:v>24.53</c:v>
                </c:pt>
                <c:pt idx="14">
                  <c:v>15.28</c:v>
                </c:pt>
              </c:numCache>
            </c:numRef>
          </c:xVal>
          <c:yVal>
            <c:numRef>
              <c:f>LGS!$J$2:$J$16</c:f>
              <c:numCache>
                <c:formatCode>General</c:formatCode>
                <c:ptCount val="15"/>
                <c:pt idx="0">
                  <c:v>1700.0</c:v>
                </c:pt>
                <c:pt idx="1">
                  <c:v>1586.0</c:v>
                </c:pt>
                <c:pt idx="2">
                  <c:v>1440.0</c:v>
                </c:pt>
                <c:pt idx="3">
                  <c:v>1374.0</c:v>
                </c:pt>
                <c:pt idx="4">
                  <c:v>1277.0</c:v>
                </c:pt>
                <c:pt idx="5">
                  <c:v>870.0</c:v>
                </c:pt>
                <c:pt idx="6">
                  <c:v>446.0</c:v>
                </c:pt>
                <c:pt idx="7">
                  <c:v>331.0</c:v>
                </c:pt>
                <c:pt idx="8">
                  <c:v>225.0</c:v>
                </c:pt>
                <c:pt idx="9">
                  <c:v>117.0</c:v>
                </c:pt>
                <c:pt idx="10">
                  <c:v>57.0</c:v>
                </c:pt>
                <c:pt idx="11">
                  <c:v>44.9</c:v>
                </c:pt>
                <c:pt idx="12">
                  <c:v>22.25</c:v>
                </c:pt>
                <c:pt idx="13">
                  <c:v>10.55</c:v>
                </c:pt>
                <c:pt idx="14">
                  <c:v>6.63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0226392"/>
        <c:axId val="2112748456"/>
      </c:scatterChart>
      <c:valAx>
        <c:axId val="1800226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2748456"/>
        <c:crosses val="autoZero"/>
        <c:crossBetween val="midCat"/>
      </c:valAx>
      <c:valAx>
        <c:axId val="2112748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002263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Vdimfss-HGS</c:v>
          </c:tx>
          <c:errBars>
            <c:errDir val="y"/>
            <c:errBarType val="both"/>
            <c:errValType val="cust"/>
            <c:noEndCap val="0"/>
            <c:plus>
              <c:numRef>
                <c:f>HGS!$H$2:$H$15</c:f>
                <c:numCache>
                  <c:formatCode>General</c:formatCode>
                  <c:ptCount val="14"/>
                  <c:pt idx="0">
                    <c:v>0.562042500557996</c:v>
                  </c:pt>
                  <c:pt idx="1">
                    <c:v>0.173460389931573</c:v>
                  </c:pt>
                  <c:pt idx="2">
                    <c:v>0.135902969288268</c:v>
                  </c:pt>
                  <c:pt idx="3">
                    <c:v>0.0990371421915014</c:v>
                  </c:pt>
                  <c:pt idx="4">
                    <c:v>0.124504714588247</c:v>
                  </c:pt>
                  <c:pt idx="5">
                    <c:v>0.106289415417242</c:v>
                  </c:pt>
                  <c:pt idx="6">
                    <c:v>0.118138147290823</c:v>
                  </c:pt>
                  <c:pt idx="7">
                    <c:v>0.0893123393611883</c:v>
                  </c:pt>
                  <c:pt idx="8">
                    <c:v>0.0694967173824004</c:v>
                  </c:pt>
                  <c:pt idx="9">
                    <c:v>0.0680695893971744</c:v>
                  </c:pt>
                  <c:pt idx="10">
                    <c:v>0.0591471223070936</c:v>
                  </c:pt>
                  <c:pt idx="11">
                    <c:v>0.0678176437516</c:v>
                  </c:pt>
                  <c:pt idx="12">
                    <c:v>0.0457648637330772</c:v>
                  </c:pt>
                  <c:pt idx="13">
                    <c:v>0.0329778373691112</c:v>
                  </c:pt>
                </c:numCache>
              </c:numRef>
            </c:plus>
            <c:minus>
              <c:numRef>
                <c:f>HGS!$H$2:$H$15</c:f>
                <c:numCache>
                  <c:formatCode>General</c:formatCode>
                  <c:ptCount val="14"/>
                  <c:pt idx="0">
                    <c:v>0.562042500557996</c:v>
                  </c:pt>
                  <c:pt idx="1">
                    <c:v>0.173460389931573</c:v>
                  </c:pt>
                  <c:pt idx="2">
                    <c:v>0.135902969288268</c:v>
                  </c:pt>
                  <c:pt idx="3">
                    <c:v>0.0990371421915014</c:v>
                  </c:pt>
                  <c:pt idx="4">
                    <c:v>0.124504714588247</c:v>
                  </c:pt>
                  <c:pt idx="5">
                    <c:v>0.106289415417242</c:v>
                  </c:pt>
                  <c:pt idx="6">
                    <c:v>0.118138147290823</c:v>
                  </c:pt>
                  <c:pt idx="7">
                    <c:v>0.0893123393611883</c:v>
                  </c:pt>
                  <c:pt idx="8">
                    <c:v>0.0694967173824004</c:v>
                  </c:pt>
                  <c:pt idx="9">
                    <c:v>0.0680695893971744</c:v>
                  </c:pt>
                  <c:pt idx="10">
                    <c:v>0.0591471223070936</c:v>
                  </c:pt>
                  <c:pt idx="11">
                    <c:v>0.0678176437516</c:v>
                  </c:pt>
                  <c:pt idx="12">
                    <c:v>0.0457648637330772</c:v>
                  </c:pt>
                  <c:pt idx="13">
                    <c:v>0.0329778373691112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.0"/>
          </c:errBars>
          <c:xVal>
            <c:numRef>
              <c:f>HGS!$B$2:$B$15</c:f>
              <c:numCache>
                <c:formatCode>General</c:formatCode>
                <c:ptCount val="14"/>
                <c:pt idx="0">
                  <c:v>4.7</c:v>
                </c:pt>
                <c:pt idx="1">
                  <c:v>11.0</c:v>
                </c:pt>
                <c:pt idx="2">
                  <c:v>26.5</c:v>
                </c:pt>
                <c:pt idx="3">
                  <c:v>49.86</c:v>
                </c:pt>
                <c:pt idx="4">
                  <c:v>101.78</c:v>
                </c:pt>
                <c:pt idx="5">
                  <c:v>151.49</c:v>
                </c:pt>
                <c:pt idx="6">
                  <c:v>174.5</c:v>
                </c:pt>
                <c:pt idx="7">
                  <c:v>199.63</c:v>
                </c:pt>
                <c:pt idx="8">
                  <c:v>247.88</c:v>
                </c:pt>
                <c:pt idx="9">
                  <c:v>273.74</c:v>
                </c:pt>
                <c:pt idx="10">
                  <c:v>302.8</c:v>
                </c:pt>
                <c:pt idx="11">
                  <c:v>347.3</c:v>
                </c:pt>
                <c:pt idx="12">
                  <c:v>404.05</c:v>
                </c:pt>
                <c:pt idx="13">
                  <c:v>500.5</c:v>
                </c:pt>
              </c:numCache>
            </c:numRef>
          </c:xVal>
          <c:yVal>
            <c:numRef>
              <c:f>HGS!$G$2:$G$15</c:f>
              <c:numCache>
                <c:formatCode>General</c:formatCode>
                <c:ptCount val="14"/>
                <c:pt idx="0">
                  <c:v>5.702127659574468</c:v>
                </c:pt>
                <c:pt idx="1">
                  <c:v>5.729090909090909</c:v>
                </c:pt>
                <c:pt idx="2">
                  <c:v>5.330188679245283</c:v>
                </c:pt>
                <c:pt idx="3">
                  <c:v>5.394905736060971</c:v>
                </c:pt>
                <c:pt idx="4">
                  <c:v>5.279819217921006</c:v>
                </c:pt>
                <c:pt idx="5">
                  <c:v>5.293616740378902</c:v>
                </c:pt>
                <c:pt idx="6">
                  <c:v>5.223724928366762</c:v>
                </c:pt>
                <c:pt idx="7">
                  <c:v>5.124480288533787</c:v>
                </c:pt>
                <c:pt idx="8">
                  <c:v>4.707923188639664</c:v>
                </c:pt>
                <c:pt idx="9">
                  <c:v>4.438152991890114</c:v>
                </c:pt>
                <c:pt idx="10">
                  <c:v>4.101056803170409</c:v>
                </c:pt>
                <c:pt idx="11">
                  <c:v>3.648718687014109</c:v>
                </c:pt>
                <c:pt idx="12">
                  <c:v>3.11001113723549</c:v>
                </c:pt>
                <c:pt idx="13">
                  <c:v>2.548051948051948</c:v>
                </c:pt>
              </c:numCache>
            </c:numRef>
          </c:yVal>
          <c:smooth val="0"/>
        </c:ser>
        <c:ser>
          <c:idx val="1"/>
          <c:order val="1"/>
          <c:tx>
            <c:v>Vdab-HGS</c:v>
          </c:tx>
          <c:errBars>
            <c:errDir val="y"/>
            <c:errBarType val="both"/>
            <c:errValType val="cust"/>
            <c:noEndCap val="0"/>
            <c:plus>
              <c:numRef>
                <c:f>HGS!$M$2:$M$15</c:f>
                <c:numCache>
                  <c:formatCode>General</c:formatCode>
                  <c:ptCount val="14"/>
                  <c:pt idx="0">
                    <c:v>0.944362686612063</c:v>
                  </c:pt>
                  <c:pt idx="1">
                    <c:v>0.37168638136996</c:v>
                  </c:pt>
                  <c:pt idx="2">
                    <c:v>0.149679280031319</c:v>
                  </c:pt>
                  <c:pt idx="3">
                    <c:v>0.0863431004503459</c:v>
                  </c:pt>
                  <c:pt idx="4">
                    <c:v>0.0972789318762392</c:v>
                  </c:pt>
                  <c:pt idx="5">
                    <c:v>0.0900517542919814</c:v>
                  </c:pt>
                  <c:pt idx="6">
                    <c:v>0.0839627200578989</c:v>
                  </c:pt>
                  <c:pt idx="7">
                    <c:v>0.0711579981731624</c:v>
                  </c:pt>
                  <c:pt idx="8">
                    <c:v>0.0704893742087932</c:v>
                  </c:pt>
                  <c:pt idx="9">
                    <c:v>0.0738363437576888</c:v>
                  </c:pt>
                  <c:pt idx="10">
                    <c:v>0.0727231591499752</c:v>
                  </c:pt>
                  <c:pt idx="11">
                    <c:v>0.0704430704234155</c:v>
                  </c:pt>
                  <c:pt idx="12">
                    <c:v>0.0563107580090395</c:v>
                  </c:pt>
                  <c:pt idx="13">
                    <c:v>0.0449016875262203</c:v>
                  </c:pt>
                </c:numCache>
              </c:numRef>
            </c:plus>
            <c:minus>
              <c:numRef>
                <c:f>HGS!$M$2:$M$15</c:f>
                <c:numCache>
                  <c:formatCode>General</c:formatCode>
                  <c:ptCount val="14"/>
                  <c:pt idx="0">
                    <c:v>0.944362686612063</c:v>
                  </c:pt>
                  <c:pt idx="1">
                    <c:v>0.37168638136996</c:v>
                  </c:pt>
                  <c:pt idx="2">
                    <c:v>0.149679280031319</c:v>
                  </c:pt>
                  <c:pt idx="3">
                    <c:v>0.0863431004503459</c:v>
                  </c:pt>
                  <c:pt idx="4">
                    <c:v>0.0972789318762392</c:v>
                  </c:pt>
                  <c:pt idx="5">
                    <c:v>0.0900517542919814</c:v>
                  </c:pt>
                  <c:pt idx="6">
                    <c:v>0.0839627200578989</c:v>
                  </c:pt>
                  <c:pt idx="7">
                    <c:v>0.0711579981731624</c:v>
                  </c:pt>
                  <c:pt idx="8">
                    <c:v>0.0704893742087932</c:v>
                  </c:pt>
                  <c:pt idx="9">
                    <c:v>0.0738363437576888</c:v>
                  </c:pt>
                  <c:pt idx="10">
                    <c:v>0.0727231591499752</c:v>
                  </c:pt>
                  <c:pt idx="11">
                    <c:v>0.0704430704234155</c:v>
                  </c:pt>
                  <c:pt idx="12">
                    <c:v>0.0563107580090395</c:v>
                  </c:pt>
                  <c:pt idx="13">
                    <c:v>0.0449016875262203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.0"/>
          </c:errBars>
          <c:xVal>
            <c:numRef>
              <c:f>HGS!$B$2:$B$15</c:f>
              <c:numCache>
                <c:formatCode>General</c:formatCode>
                <c:ptCount val="14"/>
                <c:pt idx="0">
                  <c:v>4.7</c:v>
                </c:pt>
                <c:pt idx="1">
                  <c:v>11.0</c:v>
                </c:pt>
                <c:pt idx="2">
                  <c:v>26.5</c:v>
                </c:pt>
                <c:pt idx="3">
                  <c:v>49.86</c:v>
                </c:pt>
                <c:pt idx="4">
                  <c:v>101.78</c:v>
                </c:pt>
                <c:pt idx="5">
                  <c:v>151.49</c:v>
                </c:pt>
                <c:pt idx="6">
                  <c:v>174.5</c:v>
                </c:pt>
                <c:pt idx="7">
                  <c:v>199.63</c:v>
                </c:pt>
                <c:pt idx="8">
                  <c:v>247.88</c:v>
                </c:pt>
                <c:pt idx="9">
                  <c:v>273.74</c:v>
                </c:pt>
                <c:pt idx="10">
                  <c:v>302.8</c:v>
                </c:pt>
                <c:pt idx="11">
                  <c:v>347.3</c:v>
                </c:pt>
                <c:pt idx="12">
                  <c:v>404.05</c:v>
                </c:pt>
                <c:pt idx="13">
                  <c:v>500.5</c:v>
                </c:pt>
              </c:numCache>
            </c:numRef>
          </c:xVal>
          <c:yVal>
            <c:numRef>
              <c:f>HGS!$L$2:$L$15</c:f>
              <c:numCache>
                <c:formatCode>General</c:formatCode>
                <c:ptCount val="14"/>
                <c:pt idx="0">
                  <c:v>5.336170212765957</c:v>
                </c:pt>
                <c:pt idx="1">
                  <c:v>4.748181818181818</c:v>
                </c:pt>
                <c:pt idx="2">
                  <c:v>4.26188679245283</c:v>
                </c:pt>
                <c:pt idx="3">
                  <c:v>4.368632170076213</c:v>
                </c:pt>
                <c:pt idx="4">
                  <c:v>4.360385144429161</c:v>
                </c:pt>
                <c:pt idx="5">
                  <c:v>4.409267938477786</c:v>
                </c:pt>
                <c:pt idx="6">
                  <c:v>4.41919770773639</c:v>
                </c:pt>
                <c:pt idx="7">
                  <c:v>4.407704252867806</c:v>
                </c:pt>
                <c:pt idx="8">
                  <c:v>4.362998224947555</c:v>
                </c:pt>
                <c:pt idx="9">
                  <c:v>4.29714327464017</c:v>
                </c:pt>
                <c:pt idx="10">
                  <c:v>4.245376486129458</c:v>
                </c:pt>
                <c:pt idx="11">
                  <c:v>4.22142240138209</c:v>
                </c:pt>
                <c:pt idx="12">
                  <c:v>4.113599802004702</c:v>
                </c:pt>
                <c:pt idx="13">
                  <c:v>3.811388611388611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8040200"/>
        <c:axId val="-2076558344"/>
      </c:scatterChart>
      <c:valAx>
        <c:axId val="-2128040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76558344"/>
        <c:crosses val="autoZero"/>
        <c:crossBetween val="midCat"/>
      </c:valAx>
      <c:valAx>
        <c:axId val="-2076558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80402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Vdimfss-HGS Out-Voltage</c:v>
          </c:tx>
          <c:xVal>
            <c:numRef>
              <c:f>HGS!$B$2:$B$15</c:f>
              <c:numCache>
                <c:formatCode>General</c:formatCode>
                <c:ptCount val="14"/>
                <c:pt idx="0">
                  <c:v>4.7</c:v>
                </c:pt>
                <c:pt idx="1">
                  <c:v>11.0</c:v>
                </c:pt>
                <c:pt idx="2">
                  <c:v>26.5</c:v>
                </c:pt>
                <c:pt idx="3">
                  <c:v>49.86</c:v>
                </c:pt>
                <c:pt idx="4">
                  <c:v>101.78</c:v>
                </c:pt>
                <c:pt idx="5">
                  <c:v>151.49</c:v>
                </c:pt>
                <c:pt idx="6">
                  <c:v>174.5</c:v>
                </c:pt>
                <c:pt idx="7">
                  <c:v>199.63</c:v>
                </c:pt>
                <c:pt idx="8">
                  <c:v>247.88</c:v>
                </c:pt>
                <c:pt idx="9">
                  <c:v>273.74</c:v>
                </c:pt>
                <c:pt idx="10">
                  <c:v>302.8</c:v>
                </c:pt>
                <c:pt idx="11">
                  <c:v>347.3</c:v>
                </c:pt>
                <c:pt idx="12">
                  <c:v>404.05</c:v>
                </c:pt>
                <c:pt idx="13">
                  <c:v>500.5</c:v>
                </c:pt>
              </c:numCache>
            </c:numRef>
          </c:xVal>
          <c:yVal>
            <c:numRef>
              <c:f>HGS!$E$2:$E$15</c:f>
              <c:numCache>
                <c:formatCode>General</c:formatCode>
                <c:ptCount val="14"/>
                <c:pt idx="0">
                  <c:v>26.8</c:v>
                </c:pt>
                <c:pt idx="1">
                  <c:v>63.02</c:v>
                </c:pt>
                <c:pt idx="2">
                  <c:v>141.25</c:v>
                </c:pt>
                <c:pt idx="3">
                  <c:v>268.99</c:v>
                </c:pt>
                <c:pt idx="4">
                  <c:v>537.38</c:v>
                </c:pt>
                <c:pt idx="5">
                  <c:v>801.9299999999999</c:v>
                </c:pt>
                <c:pt idx="6">
                  <c:v>911.54</c:v>
                </c:pt>
                <c:pt idx="7">
                  <c:v>1023.0</c:v>
                </c:pt>
                <c:pt idx="8">
                  <c:v>1167.0</c:v>
                </c:pt>
                <c:pt idx="9">
                  <c:v>1214.9</c:v>
                </c:pt>
                <c:pt idx="10">
                  <c:v>1241.8</c:v>
                </c:pt>
                <c:pt idx="11">
                  <c:v>1267.2</c:v>
                </c:pt>
                <c:pt idx="12">
                  <c:v>1256.6</c:v>
                </c:pt>
                <c:pt idx="13">
                  <c:v>1275.3</c:v>
                </c:pt>
              </c:numCache>
            </c:numRef>
          </c:yVal>
          <c:smooth val="0"/>
        </c:ser>
        <c:ser>
          <c:idx val="1"/>
          <c:order val="1"/>
          <c:tx>
            <c:v>Vdabs-HGS Out-Voltage</c:v>
          </c:tx>
          <c:xVal>
            <c:numRef>
              <c:f>HGS!$B$2:$B$15</c:f>
              <c:numCache>
                <c:formatCode>General</c:formatCode>
                <c:ptCount val="14"/>
                <c:pt idx="0">
                  <c:v>4.7</c:v>
                </c:pt>
                <c:pt idx="1">
                  <c:v>11.0</c:v>
                </c:pt>
                <c:pt idx="2">
                  <c:v>26.5</c:v>
                </c:pt>
                <c:pt idx="3">
                  <c:v>49.86</c:v>
                </c:pt>
                <c:pt idx="4">
                  <c:v>101.78</c:v>
                </c:pt>
                <c:pt idx="5">
                  <c:v>151.49</c:v>
                </c:pt>
                <c:pt idx="6">
                  <c:v>174.5</c:v>
                </c:pt>
                <c:pt idx="7">
                  <c:v>199.63</c:v>
                </c:pt>
                <c:pt idx="8">
                  <c:v>247.88</c:v>
                </c:pt>
                <c:pt idx="9">
                  <c:v>273.74</c:v>
                </c:pt>
                <c:pt idx="10">
                  <c:v>302.8</c:v>
                </c:pt>
                <c:pt idx="11">
                  <c:v>347.3</c:v>
                </c:pt>
                <c:pt idx="12">
                  <c:v>404.05</c:v>
                </c:pt>
                <c:pt idx="13">
                  <c:v>500.5</c:v>
                </c:pt>
              </c:numCache>
            </c:numRef>
          </c:xVal>
          <c:yVal>
            <c:numRef>
              <c:f>HGS!$J$2:$J$15</c:f>
              <c:numCache>
                <c:formatCode>General</c:formatCode>
                <c:ptCount val="14"/>
                <c:pt idx="0">
                  <c:v>25.08</c:v>
                </c:pt>
                <c:pt idx="1">
                  <c:v>52.23</c:v>
                </c:pt>
                <c:pt idx="2">
                  <c:v>112.94</c:v>
                </c:pt>
                <c:pt idx="3">
                  <c:v>217.82</c:v>
                </c:pt>
                <c:pt idx="4">
                  <c:v>443.8</c:v>
                </c:pt>
                <c:pt idx="5">
                  <c:v>667.96</c:v>
                </c:pt>
                <c:pt idx="6">
                  <c:v>771.15</c:v>
                </c:pt>
                <c:pt idx="7">
                  <c:v>879.91</c:v>
                </c:pt>
                <c:pt idx="8">
                  <c:v>1081.5</c:v>
                </c:pt>
                <c:pt idx="9">
                  <c:v>1176.3</c:v>
                </c:pt>
                <c:pt idx="10">
                  <c:v>1285.5</c:v>
                </c:pt>
                <c:pt idx="11">
                  <c:v>1466.1</c:v>
                </c:pt>
                <c:pt idx="12">
                  <c:v>1662.1</c:v>
                </c:pt>
                <c:pt idx="13">
                  <c:v>1907.6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0486424"/>
        <c:axId val="2111898104"/>
      </c:scatterChart>
      <c:valAx>
        <c:axId val="1800486424"/>
        <c:scaling>
          <c:orientation val="minMax"/>
        </c:scaling>
        <c:delete val="0"/>
        <c:axPos val="b"/>
        <c:numFmt formatCode="General" sourceLinked="0"/>
        <c:majorTickMark val="cross"/>
        <c:minorTickMark val="in"/>
        <c:tickLblPos val="low"/>
        <c:crossAx val="2111898104"/>
        <c:crosses val="autoZero"/>
        <c:crossBetween val="midCat"/>
      </c:valAx>
      <c:valAx>
        <c:axId val="2111898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0048642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427990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514C9-5570-9048-9DC6-A7B68E25EF89}" type="datetimeFigureOut">
              <a:rPr lang="es-ES" smtClean="0"/>
              <a:t>18/02/15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5013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279900" y="10155238"/>
            <a:ext cx="3275013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F3A85-BA13-B34F-8421-8524F76FA16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4107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6500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663575" y="303213"/>
            <a:ext cx="5526088" cy="3654425"/>
          </a:xfrm>
          <a:prstGeom prst="rect">
            <a:avLst/>
          </a:prstGeom>
          <a:solidFill>
            <a:srgbClr val="68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503238" y="4316413"/>
            <a:ext cx="5853112" cy="405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82955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980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176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150225" y="0"/>
            <a:ext cx="2540000" cy="68611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528638" y="0"/>
            <a:ext cx="7469187" cy="68611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8615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492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0754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28638" y="1466850"/>
            <a:ext cx="4748212" cy="5394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429250" y="1466850"/>
            <a:ext cx="4749800" cy="5394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1058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número de diapositiva 1"/>
          <p:cNvSpPr>
            <a:spLocks noGrp="1"/>
          </p:cNvSpPr>
          <p:nvPr>
            <p:ph type="sldNum" sz="quarter" idx="10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693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81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099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709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936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81410" y="0"/>
            <a:ext cx="9808815" cy="862013"/>
          </a:xfrm>
          <a:prstGeom prst="rect">
            <a:avLst/>
          </a:prstGeom>
          <a:solidFill>
            <a:srgbClr val="68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Pulse </a:t>
            </a:r>
            <a:r>
              <a:rPr lang="en-GB" dirty="0" err="1"/>
              <a:t>para</a:t>
            </a:r>
            <a:r>
              <a:rPr lang="en-GB" dirty="0"/>
              <a:t> </a:t>
            </a:r>
            <a:r>
              <a:rPr lang="en-GB" dirty="0" err="1"/>
              <a:t>editar</a:t>
            </a:r>
            <a:r>
              <a:rPr lang="en-GB" dirty="0"/>
              <a:t> el </a:t>
            </a:r>
            <a:r>
              <a:rPr lang="en-GB" dirty="0" err="1"/>
              <a:t>formato</a:t>
            </a:r>
            <a:r>
              <a:rPr lang="en-GB" dirty="0"/>
              <a:t> del </a:t>
            </a:r>
            <a:r>
              <a:rPr lang="en-GB" dirty="0" err="1"/>
              <a:t>texto</a:t>
            </a:r>
            <a:r>
              <a:rPr lang="en-GB" dirty="0"/>
              <a:t> de </a:t>
            </a:r>
            <a:r>
              <a:rPr lang="en-GB" dirty="0" err="1"/>
              <a:t>título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8638" y="1466850"/>
            <a:ext cx="9650412" cy="539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1814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346700" y="7292975"/>
            <a:ext cx="5346700" cy="261695"/>
          </a:xfrm>
          <a:prstGeom prst="rect">
            <a:avLst/>
          </a:prstGeom>
          <a:solidFill>
            <a:srgbClr val="66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44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9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	Daniel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Esperante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7292975"/>
            <a:ext cx="5346700" cy="26169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44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9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CERN BE/BI</a:t>
            </a:r>
            <a:r>
              <a:rPr lang="en-US" baseline="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– 19 Feb 2015</a:t>
            </a:r>
            <a:endParaRPr lang="en-US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881410" cy="8636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26426" y="7308229"/>
            <a:ext cx="63445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C3DA832-443C-E546-8EEE-EF364EC5D00C}" type="slidenum">
              <a:rPr lang="es-ES" smtClean="0"/>
              <a:pPr/>
              <a:t>‹Nr.›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2pPr>
      <a:lvl3pPr marL="1143000" indent="-228600"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3pPr>
      <a:lvl4pPr marL="1600200" indent="-228600"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4pPr>
      <a:lvl5pPr marL="2057400" indent="-228600"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ctr" defTabSz="457200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>
          <a:solidFill>
            <a:srgbClr val="000000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457200" indent="-457200" algn="l" defTabSz="457200" rtl="0" fontAlgn="base" hangingPunct="0">
        <a:lnSpc>
          <a:spcPct val="94000"/>
        </a:lnSpc>
        <a:spcBef>
          <a:spcPts val="1113"/>
        </a:spcBef>
        <a:spcAft>
          <a:spcPct val="0"/>
        </a:spcAft>
        <a:buClr>
          <a:schemeClr val="tx1">
            <a:lumMod val="75000"/>
            <a:lumOff val="25000"/>
          </a:schemeClr>
        </a:buClr>
        <a:buSzPct val="100000"/>
        <a:buFont typeface="Wingdings" charset="2"/>
        <a:buChar char="q"/>
        <a:defRPr sz="2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457200" rtl="0" fontAlgn="base" hangingPunct="0">
        <a:lnSpc>
          <a:spcPct val="94000"/>
        </a:lnSpc>
        <a:spcBef>
          <a:spcPts val="288"/>
        </a:spcBef>
        <a:spcAft>
          <a:spcPct val="0"/>
        </a:spcAft>
        <a:buClr>
          <a:srgbClr val="005B00"/>
        </a:buClr>
        <a:buSzPct val="100000"/>
        <a:buFont typeface="Wingdings" charset="2"/>
        <a:buChar char="Ø"/>
        <a:defRPr sz="2200">
          <a:solidFill>
            <a:srgbClr val="005B00"/>
          </a:solidFill>
          <a:latin typeface="+mn-lt"/>
          <a:ea typeface="+mn-ea"/>
          <a:cs typeface="+mn-cs"/>
        </a:defRPr>
      </a:lvl2pPr>
      <a:lvl3pPr marL="1371600" indent="-457200" algn="l" defTabSz="457200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4080"/>
        </a:buClr>
        <a:buSzPct val="100000"/>
        <a:buFont typeface="Wingdings" charset="2"/>
        <a:buChar char=""/>
        <a:defRPr sz="2000">
          <a:solidFill>
            <a:srgbClr val="004080"/>
          </a:solidFill>
          <a:latin typeface="+mn-lt"/>
          <a:ea typeface="+mn-ea"/>
          <a:cs typeface="+mn-cs"/>
        </a:defRPr>
      </a:lvl3pPr>
      <a:lvl4pPr marL="1714500" indent="-342900" algn="l" defTabSz="457200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B63400"/>
        </a:buClr>
        <a:buSzPct val="100000"/>
        <a:buFont typeface="Courier New"/>
        <a:buChar char="o"/>
        <a:defRPr>
          <a:solidFill>
            <a:srgbClr val="B63400"/>
          </a:solidFill>
          <a:latin typeface="+mn-lt"/>
          <a:ea typeface="+mn-ea"/>
          <a:cs typeface="+mn-cs"/>
        </a:defRPr>
      </a:lvl4pPr>
      <a:lvl5pPr marL="2171700" indent="-342900" algn="l" defTabSz="457200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B63400"/>
        </a:buClr>
        <a:buSzPct val="100000"/>
        <a:buFont typeface="Courier New"/>
        <a:buChar char="o"/>
        <a:defRPr sz="1600">
          <a:solidFill>
            <a:srgbClr val="B634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1.vsdx"/><Relationship Id="rId4" Type="http://schemas.openxmlformats.org/officeDocument/2006/relationships/image" Target="../media/image1.emf"/><Relationship Id="rId5" Type="http://schemas.openxmlformats.org/officeDocument/2006/relationships/package" Target="../embeddings/Microsoft_Visio_Drawing12.vsdx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33.vsdx"/><Relationship Id="rId4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500 MSPS status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64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70" y="2200092"/>
            <a:ext cx="9162331" cy="5036129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 bwMode="auto">
          <a:xfrm>
            <a:off x="4841850" y="2627709"/>
            <a:ext cx="936104" cy="1296144"/>
          </a:xfrm>
          <a:prstGeom prst="rect">
            <a:avLst/>
          </a:prstGeom>
          <a:noFill/>
          <a:ln w="50800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charset="0"/>
              <a:ea typeface="ＭＳ Ｐゴシック" charset="0"/>
              <a:cs typeface="DejaVu LGC Sans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809402" y="2627709"/>
            <a:ext cx="648072" cy="2359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75 MHz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7290122" y="2967811"/>
            <a:ext cx="576064" cy="187606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</a:rPr>
              <a:t>5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Gbps</a:t>
            </a:r>
            <a:endParaRPr lang="en-US" sz="800" dirty="0" smtClean="0">
              <a:solidFill>
                <a:srgbClr val="00000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578154" y="4600343"/>
            <a:ext cx="576064" cy="187606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</a:rPr>
              <a:t>500</a:t>
            </a:r>
            <a:r>
              <a:rPr lang="en-US" sz="800" dirty="0" smtClean="0">
                <a:solidFill>
                  <a:srgbClr val="000000"/>
                </a:solidFill>
              </a:rPr>
              <a:t> MHz</a:t>
            </a:r>
            <a:endParaRPr lang="en-US" sz="800" dirty="0" smtClean="0">
              <a:solidFill>
                <a:srgbClr val="00000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498034" y="4312311"/>
            <a:ext cx="504056" cy="187606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</a:rPr>
              <a:t>125 MHz</a:t>
            </a:r>
            <a:endParaRPr lang="en-US" sz="800" dirty="0" smtClean="0">
              <a:solidFill>
                <a:srgbClr val="00000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6498034" y="4859957"/>
            <a:ext cx="648072" cy="187606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</a:rPr>
              <a:t>15.625 MHz</a:t>
            </a:r>
            <a:endParaRPr lang="en-US" sz="800" dirty="0" smtClean="0">
              <a:solidFill>
                <a:srgbClr val="000000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VFC-HPC </a:t>
            </a:r>
            <a:r>
              <a:rPr lang="en-US" dirty="0" smtClean="0"/>
              <a:t>integration – JESD204</a:t>
            </a:r>
            <a:endParaRPr lang="en-US" dirty="0"/>
          </a:p>
        </p:txBody>
      </p:sp>
      <p:sp>
        <p:nvSpPr>
          <p:cNvPr id="19" name="Marcador de contenido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Loop-back modified. This has some consequences…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5129882" y="3203773"/>
            <a:ext cx="402674" cy="2646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RX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11" name="Flecha curvada hacia la derecha 10"/>
          <p:cNvSpPr/>
          <p:nvPr/>
        </p:nvSpPr>
        <p:spPr bwMode="auto">
          <a:xfrm flipH="1">
            <a:off x="4481810" y="2843733"/>
            <a:ext cx="360040" cy="720080"/>
          </a:xfrm>
          <a:prstGeom prst="curved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ahoma" charset="0"/>
              <a:ea typeface="ＭＳ Ｐゴシック" charset="0"/>
              <a:cs typeface="DejaVu LGC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87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 results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49362" y="1187549"/>
            <a:ext cx="9929836" cy="12961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They really showed me that I keep being a naive dreamer… Things never work in the firs trial, despite it may seem so…</a:t>
            </a:r>
          </a:p>
          <a:p>
            <a:r>
              <a:rPr lang="en-US" dirty="0" smtClean="0"/>
              <a:t>Data at 500 MSPS, “ramp” test </a:t>
            </a:r>
            <a:r>
              <a:rPr lang="en-US" dirty="0" smtClean="0"/>
              <a:t>pattern. It looks nice…, but cautiousness led me to verify in detail the link status, and surprise!!…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11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458" y="2572623"/>
            <a:ext cx="7794179" cy="471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36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 results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33338" y="2195661"/>
            <a:ext cx="8705700" cy="584795"/>
          </a:xfrm>
        </p:spPr>
        <p:txBody>
          <a:bodyPr/>
          <a:lstStyle/>
          <a:p>
            <a:r>
              <a:rPr lang="en-US" dirty="0" smtClean="0"/>
              <a:t>The physical layer seems to work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12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30" y="2915741"/>
            <a:ext cx="1022632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94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 results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28638" y="1187549"/>
            <a:ext cx="9785820" cy="656803"/>
          </a:xfrm>
        </p:spPr>
        <p:txBody>
          <a:bodyPr/>
          <a:lstStyle/>
          <a:p>
            <a:r>
              <a:rPr lang="en-US" dirty="0" smtClean="0"/>
              <a:t>But the link layer doesn’t.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13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b="14856"/>
          <a:stretch/>
        </p:blipFill>
        <p:spPr>
          <a:xfrm>
            <a:off x="161330" y="1619597"/>
            <a:ext cx="10249027" cy="3796121"/>
          </a:xfrm>
          <a:prstGeom prst="rect">
            <a:avLst/>
          </a:prstGeom>
        </p:spPr>
      </p:pic>
      <p:sp>
        <p:nvSpPr>
          <p:cNvPr id="7" name="Marcador de contenido 2"/>
          <p:cNvSpPr>
            <a:spLocks noGrp="1"/>
          </p:cNvSpPr>
          <p:nvPr>
            <p:ph sz="half" idx="1"/>
          </p:nvPr>
        </p:nvSpPr>
        <p:spPr>
          <a:xfrm>
            <a:off x="521370" y="5508029"/>
            <a:ext cx="9785820" cy="180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How is it that I could see the ramp?? Well I had a bug in the code and the internal loop was by default enabled =&gt; At least we know that the Transport layer does work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/>
              <a:t>The source of the problem not identified yet… and not easy. The Duplex core would have helped a lot here…</a:t>
            </a:r>
          </a:p>
        </p:txBody>
      </p:sp>
    </p:spTree>
    <p:extLst>
      <p:ext uri="{BB962C8B-B14F-4D97-AF65-F5344CB8AC3E}">
        <p14:creationId xmlns:p14="http://schemas.microsoft.com/office/powerpoint/2010/main" val="689708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we are using the development board, but for the future we should look for a commercial FMC mezzanine:</a:t>
            </a:r>
          </a:p>
          <a:p>
            <a:pPr lvl="1"/>
            <a:r>
              <a:rPr lang="en-US" dirty="0" smtClean="0"/>
              <a:t>Innovative (UK) =&gt; latest news is FMC-1000 for March. It houses the AD9680. The RF-Distributor outputs were designed to fit with their analog input requirements. </a:t>
            </a:r>
          </a:p>
          <a:p>
            <a:pPr lvl="1"/>
            <a:r>
              <a:rPr lang="en-US" dirty="0" smtClean="0"/>
              <a:t>Delphi engineering (US) =&gt; reply from few </a:t>
            </a:r>
            <a:r>
              <a:rPr lang="en-US" dirty="0"/>
              <a:t>days ago: “Delphi is quoting 16 week delivery on orders we are receiving now for the quad channel, 1.0 </a:t>
            </a:r>
            <a:r>
              <a:rPr lang="en-US" dirty="0" err="1"/>
              <a:t>Gs</a:t>
            </a:r>
            <a:r>
              <a:rPr lang="en-US" dirty="0"/>
              <a:t>/s 14 bit ADC FMC using the AD9680 ADC from ADI</a:t>
            </a:r>
            <a:r>
              <a:rPr lang="en-US" dirty="0" smtClean="0"/>
              <a:t>.”</a:t>
            </a:r>
          </a:p>
          <a:p>
            <a:pPr lvl="1"/>
            <a:endParaRPr lang="en-US" dirty="0"/>
          </a:p>
          <a:p>
            <a:r>
              <a:rPr lang="en-US" dirty="0" smtClean="0"/>
              <a:t>On the other hand, Innovative claims that they already have since very recently an FMC-500 with parallel readout. </a:t>
            </a:r>
          </a:p>
          <a:p>
            <a:pPr lvl="1"/>
            <a:r>
              <a:rPr lang="en-US" dirty="0" smtClean="0"/>
              <a:t>I’m not going to express my opinion about this…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5384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28638" y="1187549"/>
            <a:ext cx="9641804" cy="58326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RF-Distributor to be tested soon,</a:t>
            </a:r>
            <a:r>
              <a:rPr lang="en-US" dirty="0"/>
              <a:t> </a:t>
            </a:r>
            <a:r>
              <a:rPr lang="en-US" dirty="0" smtClean="0"/>
              <a:t>and with some luck it will work properly.</a:t>
            </a:r>
          </a:p>
          <a:p>
            <a:r>
              <a:rPr lang="en-US" dirty="0" smtClean="0"/>
              <a:t>Still work to do in the JESD204 link synchronization block. A lot. I’m debugging it getting some support from Altera, but any help is welcome. This part is essential for the system to work like a charm…</a:t>
            </a:r>
          </a:p>
          <a:p>
            <a:r>
              <a:rPr lang="en-US" dirty="0" smtClean="0"/>
              <a:t>In addition I had a bunch of ideas on how to do the signal processing that I should document. Already started time ago, but no time to finish it… </a:t>
            </a:r>
          </a:p>
          <a:p>
            <a:r>
              <a:rPr lang="en-US" dirty="0" smtClean="0"/>
              <a:t>Purchase decision to be taken:</a:t>
            </a:r>
          </a:p>
          <a:p>
            <a:pPr lvl="1"/>
            <a:r>
              <a:rPr lang="en-US" dirty="0" smtClean="0"/>
              <a:t>Cross-check again the technical details (analog and digital signals)</a:t>
            </a:r>
          </a:p>
          <a:p>
            <a:pPr lvl="1"/>
            <a:r>
              <a:rPr lang="en-US" dirty="0" smtClean="0"/>
              <a:t>And pray to have one before summer…</a:t>
            </a:r>
          </a:p>
          <a:p>
            <a:r>
              <a:rPr lang="en-US" dirty="0" smtClean="0"/>
              <a:t>Due to the bad experience with mismatched version of documents, maybe we should really think about an unified methodology of working using SVN or </a:t>
            </a:r>
            <a:r>
              <a:rPr lang="en-US" dirty="0" err="1" smtClean="0"/>
              <a:t>Git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New Fellowship, Jiri </a:t>
            </a:r>
            <a:r>
              <a:rPr lang="en-US" dirty="0" err="1" smtClean="0"/>
              <a:t>Kral</a:t>
            </a:r>
            <a:r>
              <a:rPr lang="en-US" dirty="0" smtClean="0"/>
              <a:t>, is taking over these tasks.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26358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Thank you for your attendance</a:t>
            </a:r>
            <a:endParaRPr lang="en-US" sz="32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020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BACKUP</a:t>
            </a:r>
            <a:endParaRPr lang="en-US" sz="32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8185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528638" y="1466850"/>
            <a:ext cx="9650412" cy="440779"/>
          </a:xfrm>
        </p:spPr>
        <p:txBody>
          <a:bodyPr/>
          <a:lstStyle/>
          <a:p>
            <a:r>
              <a:rPr lang="en-US" dirty="0" smtClean="0"/>
              <a:t>2V input, </a:t>
            </a:r>
            <a:r>
              <a:rPr lang="en-US" dirty="0" err="1" smtClean="0"/>
              <a:t>dab_lgs</a:t>
            </a:r>
            <a:r>
              <a:rPr lang="en-US" dirty="0" smtClean="0"/>
              <a:t>, </a:t>
            </a:r>
            <a:r>
              <a:rPr lang="en-US" dirty="0" err="1" smtClean="0"/>
              <a:t>dimfss_lgs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18</a:t>
            </a:fld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54" y="1979637"/>
            <a:ext cx="7632848" cy="521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8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8638" y="1466850"/>
            <a:ext cx="9650412" cy="512787"/>
          </a:xfrm>
        </p:spPr>
        <p:txBody>
          <a:bodyPr/>
          <a:lstStyle/>
          <a:p>
            <a:r>
              <a:rPr lang="en-US" dirty="0" smtClean="0"/>
              <a:t>1V, 10dB </a:t>
            </a:r>
            <a:r>
              <a:rPr lang="en-US" dirty="0" err="1" smtClean="0"/>
              <a:t>att</a:t>
            </a:r>
            <a:r>
              <a:rPr lang="en-US" dirty="0" smtClean="0"/>
              <a:t>, </a:t>
            </a:r>
            <a:r>
              <a:rPr lang="en-US" dirty="0" err="1" smtClean="0"/>
              <a:t>dab_hgs</a:t>
            </a:r>
            <a:r>
              <a:rPr lang="en-US" dirty="0"/>
              <a:t>, </a:t>
            </a:r>
            <a:r>
              <a:rPr lang="en-US" dirty="0" err="1" smtClean="0"/>
              <a:t>dimfss_hgs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19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346" y="1907629"/>
            <a:ext cx="7848872" cy="536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14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Roadmap up to now</a:t>
            </a:r>
            <a:endParaRPr lang="en-US" dirty="0"/>
          </a:p>
          <a:p>
            <a:r>
              <a:rPr lang="en-US" dirty="0"/>
              <a:t>RF-distributor</a:t>
            </a:r>
          </a:p>
          <a:p>
            <a:r>
              <a:rPr lang="en-US" dirty="0" smtClean="0"/>
              <a:t>ADC board</a:t>
            </a:r>
            <a:endParaRPr lang="en-US" dirty="0"/>
          </a:p>
          <a:p>
            <a:r>
              <a:rPr lang="en-US" dirty="0"/>
              <a:t>VFC-HPC </a:t>
            </a:r>
            <a:r>
              <a:rPr lang="en-US" dirty="0" smtClean="0"/>
              <a:t>integration</a:t>
            </a:r>
          </a:p>
          <a:p>
            <a:pPr lvl="1"/>
            <a:r>
              <a:rPr lang="en-US" dirty="0" smtClean="0"/>
              <a:t>The JESD204 Rx </a:t>
            </a:r>
            <a:r>
              <a:rPr lang="en-US" dirty="0"/>
              <a:t>block</a:t>
            </a:r>
          </a:p>
          <a:p>
            <a:pPr lvl="1"/>
            <a:r>
              <a:rPr lang="en-US" dirty="0"/>
              <a:t>Results</a:t>
            </a:r>
          </a:p>
          <a:p>
            <a:r>
              <a:rPr lang="en-US" dirty="0" smtClean="0"/>
              <a:t>Commercial </a:t>
            </a:r>
            <a:r>
              <a:rPr lang="en-US" dirty="0"/>
              <a:t>options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00639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8638" y="1466850"/>
            <a:ext cx="9650412" cy="584795"/>
          </a:xfrm>
        </p:spPr>
        <p:txBody>
          <a:bodyPr/>
          <a:lstStyle/>
          <a:p>
            <a:r>
              <a:rPr lang="en-US" dirty="0" smtClean="0"/>
              <a:t>Spectrum analyzer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20</a:t>
            </a:fld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528638" y="3352927"/>
          <a:ext cx="9650411" cy="1622170"/>
        </p:xfrm>
        <a:graphic>
          <a:graphicData uri="http://schemas.openxmlformats.org/drawingml/2006/table">
            <a:tbl>
              <a:tblPr/>
              <a:tblGrid>
                <a:gridCol w="2690980"/>
                <a:gridCol w="773270"/>
                <a:gridCol w="814511"/>
                <a:gridCol w="814511"/>
                <a:gridCol w="659857"/>
                <a:gridCol w="546444"/>
                <a:gridCol w="824822"/>
                <a:gridCol w="866063"/>
                <a:gridCol w="855752"/>
                <a:gridCol w="804201"/>
              </a:tblGrid>
              <a:tr h="14640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Spectrum analyzer noise figure: ~ -152 dBm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Measurements, no shield, not all lines loaded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Output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"@ 60MHz"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"@ 200MHz"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"@ 600MHz"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"@ 60MHz"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"@ 200MHz"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"@ 600MHz"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Dimfss-HighGainStage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-137,8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-138,1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-149,8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28,806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27,828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7,236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Dimfss-LowGainStage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-155,7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-154,6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-151,8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3,668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4,164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5,748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Dab-HighGainStage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-126,9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-129,2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-142,2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101,038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77,533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17,357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Dab-LowGainStage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-144,5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-146,5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-152,5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13,319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10,58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5,303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dBm/Hz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nV/sqrt(Hz)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0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Resonance: 933 MHz</a:t>
                      </a: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10" marR="10310" marT="10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455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1370" y="971525"/>
            <a:ext cx="9650412" cy="800819"/>
          </a:xfrm>
        </p:spPr>
        <p:txBody>
          <a:bodyPr/>
          <a:lstStyle/>
          <a:p>
            <a:r>
              <a:rPr lang="en-US" dirty="0" smtClean="0"/>
              <a:t>Linearity tests Low Gain Stage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21</a:t>
            </a:fld>
            <a:endParaRPr lang="es-ES" dirty="0"/>
          </a:p>
        </p:txBody>
      </p:sp>
      <p:graphicFrame>
        <p:nvGraphicFramePr>
          <p:cNvPr id="5" name="Chart 2" title="Gain vs Vin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704737"/>
              </p:ext>
            </p:extLst>
          </p:nvPr>
        </p:nvGraphicFramePr>
        <p:xfrm>
          <a:off x="593378" y="1475581"/>
          <a:ext cx="784887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9055557"/>
              </p:ext>
            </p:extLst>
          </p:nvPr>
        </p:nvGraphicFramePr>
        <p:xfrm>
          <a:off x="737394" y="4211885"/>
          <a:ext cx="5038123" cy="3007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105738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1370" y="971525"/>
            <a:ext cx="9650412" cy="800819"/>
          </a:xfrm>
        </p:spPr>
        <p:txBody>
          <a:bodyPr/>
          <a:lstStyle/>
          <a:p>
            <a:r>
              <a:rPr lang="en-US" dirty="0" smtClean="0"/>
              <a:t>Linearity tests High Gain Stage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22</a:t>
            </a:fld>
            <a:endParaRPr lang="es-ES" dirty="0"/>
          </a:p>
        </p:txBody>
      </p:sp>
      <p:graphicFrame>
        <p:nvGraphicFramePr>
          <p:cNvPr id="7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991143"/>
              </p:ext>
            </p:extLst>
          </p:nvPr>
        </p:nvGraphicFramePr>
        <p:xfrm>
          <a:off x="521370" y="1475581"/>
          <a:ext cx="7239828" cy="2607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9539177"/>
              </p:ext>
            </p:extLst>
          </p:nvPr>
        </p:nvGraphicFramePr>
        <p:xfrm>
          <a:off x="809402" y="4355901"/>
          <a:ext cx="5841283" cy="2491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7545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 up to now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From simulations:</a:t>
            </a:r>
          </a:p>
          <a:p>
            <a:pPr lvl="1"/>
            <a:r>
              <a:rPr lang="en-US" dirty="0" smtClean="0"/>
              <a:t>~17 ns Gaussian pulse</a:t>
            </a:r>
          </a:p>
          <a:p>
            <a:pPr lvl="1"/>
            <a:r>
              <a:rPr lang="en-US" dirty="0" smtClean="0"/>
              <a:t>500 MSPS, ENOB ~ 10.5, DC coupled</a:t>
            </a:r>
          </a:p>
          <a:p>
            <a:pPr lvl="1"/>
            <a:r>
              <a:rPr lang="en-US" dirty="0" smtClean="0"/>
              <a:t>To get an accuracy &lt; 1% for </a:t>
            </a:r>
          </a:p>
          <a:p>
            <a:r>
              <a:rPr lang="en-US" dirty="0" smtClean="0"/>
              <a:t>Market survey =&gt; FMC-500 from Innovative, but the board never existed…</a:t>
            </a:r>
          </a:p>
          <a:p>
            <a:r>
              <a:rPr lang="en-US" dirty="0" smtClean="0"/>
              <a:t>Decide to move to a development board from AD with the AD9680 ADC =&gt; AD9680-EVM:</a:t>
            </a:r>
          </a:p>
          <a:p>
            <a:pPr lvl="1"/>
            <a:r>
              <a:rPr lang="en-US" dirty="0" smtClean="0"/>
              <a:t>300 MSPS – 1 GSPS</a:t>
            </a:r>
          </a:p>
          <a:p>
            <a:pPr lvl="1"/>
            <a:r>
              <a:rPr lang="en-US" dirty="0" smtClean="0"/>
              <a:t>~10.8 ENOB (@ 10 MHz)</a:t>
            </a:r>
          </a:p>
          <a:p>
            <a:pPr lvl="1"/>
            <a:r>
              <a:rPr lang="en-US" dirty="0" smtClean="0"/>
              <a:t>AC coupled</a:t>
            </a:r>
          </a:p>
          <a:p>
            <a:pPr lvl="1"/>
            <a:r>
              <a:rPr lang="en-US" dirty="0" smtClean="0"/>
              <a:t>Serial JESD204 data transmission</a:t>
            </a:r>
          </a:p>
          <a:p>
            <a:pPr lvl="1"/>
            <a:r>
              <a:rPr lang="en-US" dirty="0" smtClean="0"/>
              <a:t>Received by mid November</a:t>
            </a:r>
          </a:p>
          <a:p>
            <a:r>
              <a:rPr lang="en-US" dirty="0" smtClean="0"/>
              <a:t>Signal conditioning needed to tune the signal timing and work with safe voltage ranges for the sampling system =&gt; </a:t>
            </a:r>
            <a:r>
              <a:rPr lang="en-US" dirty="0" err="1" smtClean="0"/>
              <a:t>Rf</a:t>
            </a:r>
            <a:r>
              <a:rPr lang="en-US" dirty="0" smtClean="0"/>
              <a:t>-Distributor board</a:t>
            </a: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822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RF-Distributor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8638" y="1466850"/>
            <a:ext cx="9650412" cy="3537123"/>
          </a:xfrm>
        </p:spPr>
        <p:txBody>
          <a:bodyPr/>
          <a:lstStyle/>
          <a:p>
            <a:r>
              <a:rPr lang="en-US" dirty="0" smtClean="0"/>
              <a:t>ADC-FMC outputs:</a:t>
            </a:r>
          </a:p>
          <a:p>
            <a:pPr lvl="1"/>
            <a:r>
              <a:rPr lang="en-US" dirty="0" smtClean="0"/>
              <a:t>Non reflective Gaussian filter with 55 MHz BW </a:t>
            </a:r>
          </a:p>
          <a:p>
            <a:pPr lvl="1"/>
            <a:r>
              <a:rPr lang="en-US" dirty="0" smtClean="0"/>
              <a:t>Output voltages tuned to work safely with the </a:t>
            </a:r>
            <a:r>
              <a:rPr lang="en-US" dirty="0"/>
              <a:t>Innovative </a:t>
            </a:r>
            <a:r>
              <a:rPr lang="en-US" dirty="0" smtClean="0"/>
              <a:t>FMC-500 analog input stage (± 1Vp)</a:t>
            </a:r>
          </a:p>
          <a:p>
            <a:pPr lvl="1"/>
            <a:r>
              <a:rPr lang="en-US" dirty="0" smtClean="0"/>
              <a:t>Offset control available</a:t>
            </a:r>
          </a:p>
          <a:p>
            <a:r>
              <a:rPr lang="en-US" dirty="0" smtClean="0"/>
              <a:t>System A output similar to the old one, but with some modifications:</a:t>
            </a:r>
          </a:p>
          <a:p>
            <a:pPr lvl="1"/>
            <a:r>
              <a:rPr lang="en-US" dirty="0" smtClean="0"/>
              <a:t>Changed clamping diodes</a:t>
            </a:r>
          </a:p>
          <a:p>
            <a:pPr lvl="1"/>
            <a:r>
              <a:rPr lang="en-US" dirty="0" smtClean="0"/>
              <a:t>Input buffer changed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4</a:t>
            </a:fld>
            <a:endParaRPr lang="es-E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019464"/>
              </p:ext>
            </p:extLst>
          </p:nvPr>
        </p:nvGraphicFramePr>
        <p:xfrm>
          <a:off x="377354" y="4931965"/>
          <a:ext cx="4524375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Visio" r:id="rId3" imgW="4524457" imgH="2190885" progId="Visio.Drawing.15">
                  <p:embed/>
                </p:oleObj>
              </mc:Choice>
              <mc:Fallback>
                <p:oleObj name="Visio" r:id="rId3" imgW="4524457" imgH="2190885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7354" y="4931965"/>
                        <a:ext cx="4524375" cy="2190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872957"/>
              </p:ext>
            </p:extLst>
          </p:nvPr>
        </p:nvGraphicFramePr>
        <p:xfrm>
          <a:off x="5273898" y="4931965"/>
          <a:ext cx="5000625" cy="220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Visio" r:id="rId5" imgW="5000701" imgH="2200343" progId="Visio.Drawing.15">
                  <p:embed/>
                </p:oleObj>
              </mc:Choice>
              <mc:Fallback>
                <p:oleObj name="Visio" r:id="rId5" imgW="5000701" imgH="2200343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73898" y="4931965"/>
                        <a:ext cx="5000625" cy="2200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6055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Rf</a:t>
            </a:r>
            <a:r>
              <a:rPr lang="en-US" dirty="0" smtClean="0"/>
              <a:t>-Distributor</a:t>
            </a:r>
            <a:endParaRPr lang="en-US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V1 built and tested:</a:t>
            </a:r>
          </a:p>
          <a:p>
            <a:pPr lvl="1"/>
            <a:r>
              <a:rPr lang="en-US" dirty="0" smtClean="0"/>
              <a:t>Scattering parameters</a:t>
            </a:r>
          </a:p>
          <a:p>
            <a:pPr lvl="1"/>
            <a:r>
              <a:rPr lang="en-US" dirty="0" smtClean="0"/>
              <a:t>Pulse shape in time domain</a:t>
            </a:r>
          </a:p>
          <a:p>
            <a:pPr lvl="1"/>
            <a:r>
              <a:rPr lang="en-US" dirty="0" smtClean="0"/>
              <a:t>Linearity </a:t>
            </a:r>
          </a:p>
          <a:p>
            <a:pPr lvl="1"/>
            <a:r>
              <a:rPr lang="en-US" dirty="0" smtClean="0"/>
              <a:t>Noise</a:t>
            </a:r>
          </a:p>
          <a:p>
            <a:pPr lvl="1"/>
            <a:r>
              <a:rPr lang="en-US" dirty="0" smtClean="0"/>
              <a:t>External offset control</a:t>
            </a:r>
          </a:p>
          <a:p>
            <a:r>
              <a:rPr lang="en-US" dirty="0" smtClean="0"/>
              <a:t>Some minor errors found</a:t>
            </a:r>
          </a:p>
          <a:p>
            <a:r>
              <a:rPr lang="en-US" dirty="0" smtClean="0"/>
              <a:t>Fixes done and V2 being assembled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5846" r="13170"/>
          <a:stretch/>
        </p:blipFill>
        <p:spPr>
          <a:xfrm rot="5400000">
            <a:off x="190184" y="1590743"/>
            <a:ext cx="5066614" cy="469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644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ADC-Board</a:t>
            </a:r>
            <a:endParaRPr lang="en-US" dirty="0"/>
          </a:p>
        </p:txBody>
      </p:sp>
      <p:sp>
        <p:nvSpPr>
          <p:cNvPr id="9" name="Marcador de contenido 8"/>
          <p:cNvSpPr>
            <a:spLocks noGrp="1"/>
          </p:cNvSpPr>
          <p:nvPr>
            <p:ph sz="half" idx="1"/>
          </p:nvPr>
        </p:nvSpPr>
        <p:spPr>
          <a:xfrm>
            <a:off x="528638" y="3923853"/>
            <a:ext cx="4748212" cy="293732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Needs two external source synchronous low jitter clocks:</a:t>
            </a:r>
          </a:p>
          <a:p>
            <a:pPr lvl="1"/>
            <a:r>
              <a:rPr lang="en-US" dirty="0" smtClean="0"/>
              <a:t>Sample Clock = 500 MHz (to AD9680)</a:t>
            </a:r>
          </a:p>
          <a:p>
            <a:pPr lvl="1"/>
            <a:r>
              <a:rPr lang="en-US" dirty="0" smtClean="0"/>
              <a:t>Ref Clock = 125 MHz (to FPGA)</a:t>
            </a:r>
          </a:p>
          <a:p>
            <a:r>
              <a:rPr lang="en-US" dirty="0" smtClean="0"/>
              <a:t>Serial data output in 4 lanes (JESD204 protocol)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6</a:t>
            </a:fld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418" y="1043533"/>
            <a:ext cx="4104456" cy="255844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7025" r="5330" b="4478"/>
          <a:stretch/>
        </p:blipFill>
        <p:spPr>
          <a:xfrm rot="16200000">
            <a:off x="4997619" y="1575672"/>
            <a:ext cx="6181307" cy="50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005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VFC-HPC integration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21370" y="1115541"/>
            <a:ext cx="4748212" cy="584795"/>
          </a:xfrm>
        </p:spPr>
        <p:txBody>
          <a:bodyPr/>
          <a:lstStyle/>
          <a:p>
            <a:r>
              <a:rPr lang="en-US" dirty="0" smtClean="0"/>
              <a:t>Overview of the system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7</a:t>
            </a:fld>
            <a:endParaRPr lang="es-ES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084256"/>
              </p:ext>
            </p:extLst>
          </p:nvPr>
        </p:nvGraphicFramePr>
        <p:xfrm>
          <a:off x="1169442" y="1619597"/>
          <a:ext cx="8424936" cy="5637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Visio" r:id="rId3" imgW="9353623" imgH="6257857" progId="Visio.Drawing.15">
                  <p:embed/>
                </p:oleObj>
              </mc:Choice>
              <mc:Fallback>
                <p:oleObj name="Visio" r:id="rId3" imgW="9353623" imgH="6257857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9442" y="1619597"/>
                        <a:ext cx="8424936" cy="5637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5960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VFC-HPC </a:t>
            </a:r>
            <a:r>
              <a:rPr lang="en-US" dirty="0" smtClean="0"/>
              <a:t>integration – JESD204</a:t>
            </a:r>
            <a:endParaRPr 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33338" y="971525"/>
            <a:ext cx="9793088" cy="10801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Adapt project from Altera for the AD9680 ADC using a </a:t>
            </a:r>
            <a:r>
              <a:rPr lang="en-US" dirty="0" err="1" smtClean="0"/>
              <a:t>Stratix</a:t>
            </a:r>
            <a:r>
              <a:rPr lang="en-US" dirty="0" smtClean="0"/>
              <a:t> V: change clock frequencies, rebuild all the IP cores for the </a:t>
            </a:r>
            <a:r>
              <a:rPr lang="en-US" dirty="0" err="1" smtClean="0"/>
              <a:t>Arria</a:t>
            </a:r>
            <a:r>
              <a:rPr lang="en-US" dirty="0" smtClean="0"/>
              <a:t> V,</a:t>
            </a:r>
            <a:r>
              <a:rPr lang="en-US" dirty="0"/>
              <a:t> </a:t>
            </a:r>
            <a:r>
              <a:rPr lang="en-US" dirty="0" smtClean="0"/>
              <a:t>modify </a:t>
            </a:r>
            <a:r>
              <a:rPr lang="en-US" dirty="0" err="1" smtClean="0"/>
              <a:t>pinout</a:t>
            </a:r>
            <a:r>
              <a:rPr lang="en-US" dirty="0" smtClean="0"/>
              <a:t> and add some pieces of code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8</a:t>
            </a:fld>
            <a:endParaRPr lang="es-ES" dirty="0"/>
          </a:p>
        </p:txBody>
      </p:sp>
      <p:grpSp>
        <p:nvGrpSpPr>
          <p:cNvPr id="14" name="Agrupar 13"/>
          <p:cNvGrpSpPr/>
          <p:nvPr/>
        </p:nvGrpSpPr>
        <p:grpSpPr>
          <a:xfrm>
            <a:off x="521370" y="2200092"/>
            <a:ext cx="9162331" cy="5036129"/>
            <a:chOff x="521370" y="2200092"/>
            <a:chExt cx="9162331" cy="5036129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370" y="2200092"/>
              <a:ext cx="9162331" cy="5036129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/>
          </p:nvSpPr>
          <p:spPr bwMode="auto">
            <a:xfrm>
              <a:off x="4841850" y="2627709"/>
              <a:ext cx="936104" cy="1296144"/>
            </a:xfrm>
            <a:prstGeom prst="rect">
              <a:avLst/>
            </a:prstGeom>
            <a:noFill/>
            <a:ln w="50800" cap="flat" cmpd="sng" algn="ctr">
              <a:solidFill>
                <a:srgbClr val="FF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charset="0"/>
                <a:ea typeface="ＭＳ Ｐゴシック" charset="0"/>
                <a:cs typeface="DejaVu LGC Sans" charset="0"/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809402" y="2627709"/>
              <a:ext cx="648072" cy="2359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</a:rPr>
                <a:t>75 MHz</a:t>
              </a:r>
              <a:endParaRPr lang="en-US" sz="1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7290122" y="2967811"/>
              <a:ext cx="576064" cy="1876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5</a:t>
              </a:r>
              <a:r>
                <a:rPr lang="en-US" sz="800" dirty="0" smtClean="0">
                  <a:solidFill>
                    <a:srgbClr val="000000"/>
                  </a:solidFill>
                </a:rPr>
                <a:t> </a:t>
              </a:r>
              <a:r>
                <a:rPr lang="en-US" sz="800" dirty="0" err="1" smtClean="0">
                  <a:solidFill>
                    <a:srgbClr val="000000"/>
                  </a:solidFill>
                </a:rPr>
                <a:t>Gbps</a:t>
              </a:r>
              <a:endParaRPr lang="en-US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7578154" y="4600343"/>
              <a:ext cx="576064" cy="1876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500</a:t>
              </a:r>
              <a:r>
                <a:rPr lang="en-US" sz="800" dirty="0" smtClean="0">
                  <a:solidFill>
                    <a:srgbClr val="000000"/>
                  </a:solidFill>
                </a:rPr>
                <a:t> MHz</a:t>
              </a:r>
              <a:endParaRPr lang="en-US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6498034" y="4312311"/>
              <a:ext cx="504056" cy="1876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125 MHz</a:t>
              </a:r>
              <a:endParaRPr lang="en-US" sz="8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6498034" y="4859957"/>
              <a:ext cx="648072" cy="1876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</a:rPr>
                <a:t>15.625 MHz</a:t>
              </a:r>
              <a:endParaRPr lang="en-US" sz="800" dirty="0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300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VFC-HPC </a:t>
            </a:r>
            <a:r>
              <a:rPr lang="en-US" dirty="0" smtClean="0"/>
              <a:t>integration – JESD204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61330" y="1115541"/>
            <a:ext cx="3816424" cy="60928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 got quite jammed because I was using a schematic with a wrong </a:t>
            </a:r>
            <a:r>
              <a:rPr lang="en-US" dirty="0" err="1" smtClean="0"/>
              <a:t>pinout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And in fact, the wrong-old </a:t>
            </a:r>
            <a:r>
              <a:rPr lang="en-US" dirty="0" err="1" smtClean="0"/>
              <a:t>pinout</a:t>
            </a:r>
            <a:r>
              <a:rPr lang="en-US" dirty="0"/>
              <a:t> </a:t>
            </a:r>
            <a:r>
              <a:rPr lang="en-US" dirty="0" smtClean="0"/>
              <a:t>was better to accommodate the GX transceivers</a:t>
            </a:r>
          </a:p>
          <a:p>
            <a:r>
              <a:rPr lang="en-US" dirty="0" smtClean="0"/>
              <a:t>With the new one the Duplex core doesn’t fit =&gt; had to modify the code =&gt; no internal loopback to test the deserialization disentangling machinery</a:t>
            </a:r>
          </a:p>
          <a:p>
            <a:r>
              <a:rPr lang="en-US" dirty="0" smtClean="0"/>
              <a:t>In addition one fuse was blown…</a:t>
            </a:r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C3DA832-443C-E546-8EEE-EF364EC5D00C}" type="slidenum">
              <a:rPr lang="es-ES" smtClean="0"/>
              <a:pPr/>
              <a:t>9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10256"/>
          <a:stretch/>
        </p:blipFill>
        <p:spPr>
          <a:xfrm>
            <a:off x="6378723" y="1403573"/>
            <a:ext cx="4295775" cy="27556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8063" r="2521"/>
          <a:stretch/>
        </p:blipFill>
        <p:spPr>
          <a:xfrm>
            <a:off x="6494913" y="4643933"/>
            <a:ext cx="4112236" cy="261282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498034" y="1187549"/>
            <a:ext cx="2376264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Wrong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pinout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498034" y="4427909"/>
            <a:ext cx="2376264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Actual </a:t>
            </a:r>
            <a:r>
              <a:rPr lang="en-US" dirty="0" err="1" smtClean="0">
                <a:solidFill>
                  <a:srgbClr val="000000"/>
                </a:solidFill>
              </a:rPr>
              <a:t>pinout</a:t>
            </a: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229" y="1619597"/>
            <a:ext cx="2351797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8351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ＭＳ Ｐゴシック"/>
        <a:cs typeface="Arial Unicode MS"/>
      </a:majorFont>
      <a:minorFont>
        <a:latin typeface="Tahoma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ahoma" charset="0"/>
            <a:ea typeface="ＭＳ Ｐゴシック" charset="0"/>
            <a:cs typeface="DejaVu LGC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ahoma" charset="0"/>
            <a:ea typeface="ＭＳ Ｐゴシック" charset="0"/>
            <a:cs typeface="DejaVu LGC Sans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000000"/>
            </a:solidFill>
          </a:defRPr>
        </a:defPPr>
      </a:lstStyle>
    </a:tx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green/black (IFIC)</Template>
  <TotalTime>20601</TotalTime>
  <Words>1016</Words>
  <Application>Microsoft Macintosh PowerPoint</Application>
  <PresentationFormat>Personalizado</PresentationFormat>
  <Paragraphs>168</Paragraphs>
  <Slides>22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Tema de Office</vt:lpstr>
      <vt:lpstr>Visio</vt:lpstr>
      <vt:lpstr>500 MSPS status</vt:lpstr>
      <vt:lpstr>Outline</vt:lpstr>
      <vt:lpstr>Roadmap up to now</vt:lpstr>
      <vt:lpstr>RF-Distributor</vt:lpstr>
      <vt:lpstr>Rf-Distributor</vt:lpstr>
      <vt:lpstr>ADC-Board</vt:lpstr>
      <vt:lpstr>VFC-HPC integration</vt:lpstr>
      <vt:lpstr>VFC-HPC integration – JESD204</vt:lpstr>
      <vt:lpstr>VFC-HPC integration – JESD204</vt:lpstr>
      <vt:lpstr>VFC-HPC integration – JESD204</vt:lpstr>
      <vt:lpstr>Firs results</vt:lpstr>
      <vt:lpstr>Firs results</vt:lpstr>
      <vt:lpstr>Firs results</vt:lpstr>
      <vt:lpstr>Presentación de PowerPoint</vt:lpstr>
      <vt:lpstr>Summary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and Plans at IFIC</dc:title>
  <dc:creator>Carlos Lacasta</dc:creator>
  <cp:lastModifiedBy>Daniel Esperante Pereira</cp:lastModifiedBy>
  <cp:revision>161</cp:revision>
  <cp:lastPrinted>1601-01-01T00:00:00Z</cp:lastPrinted>
  <dcterms:created xsi:type="dcterms:W3CDTF">2012-02-05T20:55:31Z</dcterms:created>
  <dcterms:modified xsi:type="dcterms:W3CDTF">2015-02-19T08:36:03Z</dcterms:modified>
</cp:coreProperties>
</file>