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359" r:id="rId3"/>
    <p:sldId id="360" r:id="rId4"/>
    <p:sldId id="361" r:id="rId5"/>
    <p:sldId id="363" r:id="rId6"/>
    <p:sldId id="364" r:id="rId7"/>
    <p:sldId id="362" r:id="rId8"/>
    <p:sldId id="365" r:id="rId9"/>
  </p:sldIdLst>
  <p:sldSz cx="9144000" cy="6858000" type="screen4x3"/>
  <p:notesSz cx="7099300" cy="10234613"/>
  <p:defaultTextStyle>
    <a:defPPr>
      <a:defRPr lang="de-DE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478"/>
    <a:srgbClr val="CC6600"/>
    <a:srgbClr val="00CC00"/>
    <a:srgbClr val="009900"/>
    <a:srgbClr val="006600"/>
    <a:srgbClr val="0CC6DE"/>
    <a:srgbClr val="7AB800"/>
    <a:srgbClr val="33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5501" autoAdjust="0"/>
  </p:normalViewPr>
  <p:slideViewPr>
    <p:cSldViewPr snapToObjects="1">
      <p:cViewPr varScale="1">
        <p:scale>
          <a:sx n="98" d="100"/>
          <a:sy n="98" d="100"/>
        </p:scale>
        <p:origin x="276" y="8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-1667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495300" eaLnBrk="1" hangingPunct="1"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495300" eaLnBrk="1" hangingPunct="1">
              <a:defRPr sz="1300"/>
            </a:lvl1pPr>
          </a:lstStyle>
          <a:p>
            <a:pPr>
              <a:defRPr/>
            </a:pPr>
            <a:fld id="{1C773595-C72D-49C9-BF9A-F76E38E2E3F4}" type="datetimeFigureOut">
              <a:rPr lang="de-DE"/>
              <a:pPr>
                <a:defRPr/>
              </a:pPr>
              <a:t>02.02.2015</a:t>
            </a:fld>
            <a:endParaRPr lang="de-DE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495300" eaLnBrk="1" hangingPunct="1"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495300" eaLnBrk="1" hangingPunct="1">
              <a:defRPr sz="1300"/>
            </a:lvl1pPr>
          </a:lstStyle>
          <a:p>
            <a:pPr>
              <a:defRPr/>
            </a:pPr>
            <a:fld id="{087457BD-7005-4076-BAA6-CF4D427C83C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27765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3944524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48" tIns="49524" rIns="99048" bIns="49524" anchor="b"/>
          <a:lstStyle>
            <a:lvl1pPr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4863" indent="-309563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38250" indent="-24765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733550" indent="-24765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228850" indent="-24765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686050" indent="-24765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143250" indent="-24765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600450" indent="-24765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4057650" indent="-24765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2D88D804-1CAD-4F06-A698-36EC14ABF654}" type="slidenum">
              <a:rPr lang="de-DE" sz="1300"/>
              <a:pPr algn="r" eaLnBrk="1" hangingPunct="1"/>
              <a:t>2</a:t>
            </a:fld>
            <a:endParaRPr lang="de-DE" sz="130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19656789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48" tIns="49524" rIns="99048" bIns="49524" anchor="b"/>
          <a:lstStyle>
            <a:lvl1pPr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4863" indent="-309563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38250" indent="-24765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733550" indent="-24765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228850" indent="-24765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686050" indent="-24765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143250" indent="-24765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600450" indent="-24765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4057650" indent="-24765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2D88D804-1CAD-4F06-A698-36EC14ABF654}" type="slidenum">
              <a:rPr lang="de-DE" sz="1300"/>
              <a:pPr algn="r" eaLnBrk="1" hangingPunct="1"/>
              <a:t>3</a:t>
            </a:fld>
            <a:endParaRPr lang="de-DE" sz="130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40492931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48" tIns="49524" rIns="99048" bIns="49524" anchor="b"/>
          <a:lstStyle>
            <a:lvl1pPr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4863" indent="-309563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38250" indent="-24765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733550" indent="-24765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228850" indent="-24765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686050" indent="-24765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143250" indent="-24765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600450" indent="-24765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4057650" indent="-24765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2D88D804-1CAD-4F06-A698-36EC14ABF654}" type="slidenum">
              <a:rPr lang="de-DE" sz="1300"/>
              <a:pPr algn="r" eaLnBrk="1" hangingPunct="1"/>
              <a:t>4</a:t>
            </a:fld>
            <a:endParaRPr lang="de-DE" sz="130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27459972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48" tIns="49524" rIns="99048" bIns="49524" anchor="b"/>
          <a:lstStyle>
            <a:lvl1pPr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4863" indent="-309563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38250" indent="-24765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733550" indent="-24765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228850" indent="-24765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686050" indent="-24765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143250" indent="-24765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600450" indent="-24765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4057650" indent="-24765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2D88D804-1CAD-4F06-A698-36EC14ABF654}" type="slidenum">
              <a:rPr lang="de-DE" sz="1300"/>
              <a:pPr algn="r" eaLnBrk="1" hangingPunct="1"/>
              <a:t>5</a:t>
            </a:fld>
            <a:endParaRPr lang="de-DE" sz="130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35291969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48" tIns="49524" rIns="99048" bIns="49524" anchor="b"/>
          <a:lstStyle>
            <a:lvl1pPr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4863" indent="-309563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38250" indent="-24765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733550" indent="-24765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228850" indent="-24765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686050" indent="-24765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143250" indent="-24765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600450" indent="-24765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4057650" indent="-24765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2D88D804-1CAD-4F06-A698-36EC14ABF654}" type="slidenum">
              <a:rPr lang="de-DE" sz="1300"/>
              <a:pPr algn="r" eaLnBrk="1" hangingPunct="1"/>
              <a:t>6</a:t>
            </a:fld>
            <a:endParaRPr lang="de-DE" sz="130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14929159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48" tIns="49524" rIns="99048" bIns="49524" anchor="b"/>
          <a:lstStyle>
            <a:lvl1pPr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4863" indent="-309563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38250" indent="-24765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733550" indent="-24765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228850" indent="-24765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686050" indent="-24765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143250" indent="-24765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600450" indent="-24765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4057650" indent="-24765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2D88D804-1CAD-4F06-A698-36EC14ABF654}" type="slidenum">
              <a:rPr lang="de-DE" sz="1300"/>
              <a:pPr algn="r" eaLnBrk="1" hangingPunct="1"/>
              <a:t>7</a:t>
            </a:fld>
            <a:endParaRPr lang="de-DE" sz="130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34301793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48" tIns="49524" rIns="99048" bIns="49524" anchor="b"/>
          <a:lstStyle>
            <a:lvl1pPr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4863" indent="-309563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38250" indent="-24765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733550" indent="-24765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228850" indent="-24765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686050" indent="-24765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143250" indent="-24765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600450" indent="-24765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4057650" indent="-24765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2D88D804-1CAD-4F06-A698-36EC14ABF654}" type="slidenum">
              <a:rPr lang="de-DE" sz="1300"/>
              <a:pPr algn="r" eaLnBrk="1" hangingPunct="1"/>
              <a:t>8</a:t>
            </a:fld>
            <a:endParaRPr lang="de-DE" sz="130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40448440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8" descr="hg-hom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Bild 9" descr="mc-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5564188"/>
            <a:ext cx="2895600" cy="115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Bild 10" descr="ipogg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791200"/>
            <a:ext cx="126841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>
          <a:xfrm>
            <a:off x="304800" y="6492875"/>
            <a:ext cx="2667000" cy="365125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9950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6" descr="hg neutr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Bild 10" descr="mc-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6237288"/>
            <a:ext cx="1174750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Bild 11" descr="ipogg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6257925"/>
            <a:ext cx="639763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838200"/>
            <a:ext cx="7772400" cy="1362075"/>
          </a:xfrm>
        </p:spPr>
        <p:txBody>
          <a:bodyPr anchor="t"/>
          <a:lstStyle>
            <a:lvl1pPr algn="l">
              <a:spcAft>
                <a:spcPts val="0"/>
              </a:spcAft>
              <a:defRPr sz="4000" b="1" cap="all">
                <a:solidFill>
                  <a:srgbClr val="10253F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362200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rgbClr val="85C714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112061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pic>
        <p:nvPicPr>
          <p:cNvPr id="1028" name="Bild 8" descr="mc-logo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188" y="6194425"/>
            <a:ext cx="1319212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Bild 9" descr="ipogg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6227763"/>
            <a:ext cx="719137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</p:sldLayoutIdLst>
  <p:hf sldNum="0"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10253F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panose="020B0604020202020204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panose="020B0604020202020204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panose="020B0604020202020204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panose="020B060402020202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panose="020B060402020202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panose="020B060402020202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panose="020B060402020202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panose="020B0604020202020204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85C714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370652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leptoquark.hep.nd.edu/sschoppmann/index.php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hysicsmasterclasses.org/index.php?cat=local_organisation&amp;page=measurements" TargetMode="External"/><Relationship Id="rId7" Type="http://schemas.openxmlformats.org/officeDocument/2006/relationships/hyperlink" Target="https://quarknet.i2u2.org/content/masterclass-library-project-map-2015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physicsmasterclasses.org/" TargetMode="External"/><Relationship Id="rId5" Type="http://schemas.openxmlformats.org/officeDocument/2006/relationships/hyperlink" Target="https://twiki.cern.ch/twiki/bin/view/Main/InternationalMasterclassesModeratorManual" TargetMode="External"/><Relationship Id="rId4" Type="http://schemas.openxmlformats.org/officeDocument/2006/relationships/hyperlink" Target="https://twiki.cern.ch/twiki/pub/Main/InternationalMasterclassesModeratorManual/Manual_Videoconference_Moderators_v10.pdf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179388" y="6021388"/>
            <a:ext cx="4176712" cy="78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85C714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 eaLnBrk="1" hangingPunct="1">
              <a:spcBef>
                <a:spcPct val="50000"/>
              </a:spcBef>
              <a:buFontTx/>
              <a:buNone/>
            </a:pPr>
            <a:endParaRPr lang="de-DE" sz="1800">
              <a:solidFill>
                <a:srgbClr val="0CC6DE"/>
              </a:solidFill>
            </a:endParaRPr>
          </a:p>
          <a:p>
            <a:pPr defTabSz="914400" eaLnBrk="1" hangingPunct="1">
              <a:spcBef>
                <a:spcPct val="50000"/>
              </a:spcBef>
              <a:buFontTx/>
              <a:buNone/>
            </a:pPr>
            <a:endParaRPr lang="de-DE" sz="1800">
              <a:solidFill>
                <a:srgbClr val="0CC6DE"/>
              </a:solidFill>
            </a:endParaRP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70743" y="5661248"/>
            <a:ext cx="4752975" cy="1024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85C714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 eaLnBrk="1" hangingPunct="1">
              <a:lnSpc>
                <a:spcPct val="70000"/>
              </a:lnSpc>
              <a:spcBef>
                <a:spcPct val="50000"/>
              </a:spcBef>
              <a:buFontTx/>
              <a:buNone/>
            </a:pPr>
            <a:endParaRPr lang="de-DE" sz="1800" dirty="0">
              <a:solidFill>
                <a:srgbClr val="003478"/>
              </a:solidFill>
            </a:endParaRPr>
          </a:p>
          <a:p>
            <a:pPr defTabSz="914400" eaLnBrk="1" hangingPunct="1">
              <a:lnSpc>
                <a:spcPct val="70000"/>
              </a:lnSpc>
              <a:spcBef>
                <a:spcPct val="50000"/>
              </a:spcBef>
              <a:buFontTx/>
              <a:buNone/>
            </a:pPr>
            <a:r>
              <a:rPr lang="de-DE" sz="2000" dirty="0" smtClean="0">
                <a:solidFill>
                  <a:srgbClr val="003478"/>
                </a:solidFill>
              </a:rPr>
              <a:t>SG </a:t>
            </a:r>
            <a:r>
              <a:rPr lang="de-DE" sz="2000" dirty="0" err="1" smtClean="0">
                <a:solidFill>
                  <a:srgbClr val="003478"/>
                </a:solidFill>
              </a:rPr>
              <a:t>meeting</a:t>
            </a:r>
            <a:endParaRPr lang="de-DE" sz="2000" dirty="0">
              <a:solidFill>
                <a:srgbClr val="003478"/>
              </a:solidFill>
            </a:endParaRPr>
          </a:p>
          <a:p>
            <a:pPr defTabSz="914400" eaLnBrk="1" hangingPunct="1">
              <a:lnSpc>
                <a:spcPct val="70000"/>
              </a:lnSpc>
              <a:spcBef>
                <a:spcPct val="50000"/>
              </a:spcBef>
              <a:buFontTx/>
              <a:buNone/>
            </a:pPr>
            <a:r>
              <a:rPr lang="de-DE" sz="2000" dirty="0" smtClean="0">
                <a:solidFill>
                  <a:srgbClr val="003478"/>
                </a:solidFill>
              </a:rPr>
              <a:t>02.02.2015</a:t>
            </a:r>
            <a:endParaRPr lang="de-DE" sz="2000" dirty="0">
              <a:solidFill>
                <a:srgbClr val="00347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1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50825" y="1412875"/>
            <a:ext cx="8893175" cy="2185988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de-DE" sz="2400" dirty="0" smtClean="0">
                <a:solidFill>
                  <a:srgbClr val="003478"/>
                </a:solidFill>
              </a:rPr>
              <a:t>Thu, 16.4., 11:00 – 15:00 CET</a:t>
            </a:r>
          </a:p>
          <a:p>
            <a:pPr eaLnBrk="1" hangingPunct="1">
              <a:lnSpc>
                <a:spcPct val="90000"/>
              </a:lnSpc>
            </a:pPr>
            <a:r>
              <a:rPr lang="de-DE" sz="2400" dirty="0" err="1" smtClean="0">
                <a:solidFill>
                  <a:srgbClr val="003478"/>
                </a:solidFill>
              </a:rPr>
              <a:t>reviews</a:t>
            </a:r>
            <a:r>
              <a:rPr lang="de-DE" sz="2400" dirty="0" smtClean="0">
                <a:solidFill>
                  <a:srgbClr val="003478"/>
                </a:solidFill>
              </a:rPr>
              <a:t> </a:t>
            </a:r>
            <a:r>
              <a:rPr lang="de-DE" sz="2400" dirty="0" err="1" smtClean="0">
                <a:solidFill>
                  <a:srgbClr val="003478"/>
                </a:solidFill>
              </a:rPr>
              <a:t>from</a:t>
            </a:r>
            <a:r>
              <a:rPr lang="de-DE" sz="2400" dirty="0" smtClean="0">
                <a:solidFill>
                  <a:srgbClr val="003478"/>
                </a:solidFill>
              </a:rPr>
              <a:t> </a:t>
            </a:r>
            <a:r>
              <a:rPr lang="de-DE" sz="2400" dirty="0" err="1" smtClean="0">
                <a:solidFill>
                  <a:srgbClr val="003478"/>
                </a:solidFill>
              </a:rPr>
              <a:t>coordinators</a:t>
            </a:r>
            <a:endParaRPr lang="de-DE" sz="2400" dirty="0" smtClean="0">
              <a:solidFill>
                <a:srgbClr val="003478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de-DE" sz="2400" dirty="0" err="1" smtClean="0">
                <a:solidFill>
                  <a:srgbClr val="003478"/>
                </a:solidFill>
              </a:rPr>
              <a:t>reports</a:t>
            </a:r>
            <a:r>
              <a:rPr lang="de-DE" sz="2400" dirty="0" smtClean="0">
                <a:solidFill>
                  <a:srgbClr val="003478"/>
                </a:solidFill>
              </a:rPr>
              <a:t> </a:t>
            </a:r>
            <a:r>
              <a:rPr lang="de-DE" sz="2400" dirty="0" err="1" smtClean="0">
                <a:solidFill>
                  <a:srgbClr val="003478"/>
                </a:solidFill>
              </a:rPr>
              <a:t>from</a:t>
            </a:r>
            <a:r>
              <a:rPr lang="de-DE" sz="2400" dirty="0" smtClean="0">
                <a:solidFill>
                  <a:srgbClr val="003478"/>
                </a:solidFill>
              </a:rPr>
              <a:t> </a:t>
            </a:r>
            <a:r>
              <a:rPr lang="de-DE" sz="2400" dirty="0" err="1" smtClean="0">
                <a:solidFill>
                  <a:srgbClr val="003478"/>
                </a:solidFill>
              </a:rPr>
              <a:t>measurements</a:t>
            </a:r>
            <a:endParaRPr lang="de-DE" sz="2400" dirty="0" smtClean="0">
              <a:solidFill>
                <a:srgbClr val="003478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de-DE" sz="2400" dirty="0" err="1">
                <a:solidFill>
                  <a:srgbClr val="003478"/>
                </a:solidFill>
              </a:rPr>
              <a:t>n</a:t>
            </a:r>
            <a:r>
              <a:rPr lang="de-DE" sz="2400" dirty="0" err="1" smtClean="0">
                <a:solidFill>
                  <a:srgbClr val="003478"/>
                </a:solidFill>
              </a:rPr>
              <a:t>ew</a:t>
            </a:r>
            <a:r>
              <a:rPr lang="de-DE" sz="2400" dirty="0" smtClean="0">
                <a:solidFill>
                  <a:srgbClr val="003478"/>
                </a:solidFill>
              </a:rPr>
              <a:t> </a:t>
            </a:r>
            <a:r>
              <a:rPr lang="de-DE" sz="2400" dirty="0" err="1" smtClean="0">
                <a:solidFill>
                  <a:srgbClr val="003478"/>
                </a:solidFill>
              </a:rPr>
              <a:t>programmes</a:t>
            </a:r>
            <a:r>
              <a:rPr lang="de-DE" sz="2400" dirty="0" smtClean="0">
                <a:solidFill>
                  <a:srgbClr val="003478"/>
                </a:solidFill>
              </a:rPr>
              <a:t> and initiatives</a:t>
            </a:r>
          </a:p>
          <a:p>
            <a:pPr lvl="1" eaLnBrk="1" hangingPunct="1">
              <a:lnSpc>
                <a:spcPct val="90000"/>
              </a:lnSpc>
            </a:pPr>
            <a:r>
              <a:rPr lang="de-DE" sz="2400" dirty="0" smtClean="0">
                <a:solidFill>
                  <a:srgbClr val="003478"/>
                </a:solidFill>
              </a:rPr>
              <a:t>Caroline Hamilton NSW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>
                <a:solidFill>
                  <a:srgbClr val="003478"/>
                </a:solidFill>
              </a:rPr>
              <a:t>IMC Day</a:t>
            </a:r>
            <a:endParaRPr lang="de-DE" sz="2400" dirty="0" smtClean="0">
              <a:solidFill>
                <a:srgbClr val="003478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>
                <a:solidFill>
                  <a:srgbClr val="003478"/>
                </a:solidFill>
              </a:rPr>
              <a:t>…</a:t>
            </a:r>
            <a:endParaRPr lang="de-DE" sz="2400" dirty="0" smtClean="0">
              <a:solidFill>
                <a:srgbClr val="003478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de-DE" sz="2400" dirty="0" smtClean="0">
                <a:solidFill>
                  <a:srgbClr val="003478"/>
                </a:solidFill>
              </a:rPr>
              <a:t>…</a:t>
            </a:r>
          </a:p>
        </p:txBody>
      </p:sp>
      <p:sp>
        <p:nvSpPr>
          <p:cNvPr id="7172" name="Text Box 2"/>
          <p:cNvSpPr>
            <a:spLocks noGrp="1" noChangeArrowheads="1"/>
          </p:cNvSpPr>
          <p:nvPr>
            <p:ph type="title" idx="4294967295"/>
          </p:nvPr>
        </p:nvSpPr>
        <p:spPr>
          <a:xfrm>
            <a:off x="449263" y="333375"/>
            <a:ext cx="8101012" cy="1084263"/>
          </a:xfrm>
          <a:noFill/>
        </p:spPr>
        <p:txBody>
          <a:bodyPr/>
          <a:lstStyle/>
          <a:p>
            <a:pPr eaLnBrk="1" hangingPunct="1"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4000" dirty="0" smtClean="0">
                <a:solidFill>
                  <a:srgbClr val="0CC6DE"/>
                </a:solidFill>
              </a:rPr>
              <a:t>SG meeting in Paris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1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50825" y="1412874"/>
            <a:ext cx="3025031" cy="4248373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de-DE" sz="2400" dirty="0" smtClean="0">
                <a:solidFill>
                  <a:srgbClr val="003478"/>
                </a:solidFill>
              </a:rPr>
              <a:t>Schedule Uta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de-DE" sz="2400" dirty="0" smtClean="0">
                <a:solidFill>
                  <a:srgbClr val="003478"/>
                </a:solidFill>
              </a:rPr>
              <a:t>225 </a:t>
            </a:r>
            <a:r>
              <a:rPr lang="de-DE" sz="2400" dirty="0" smtClean="0">
                <a:solidFill>
                  <a:srgbClr val="003478"/>
                </a:solidFill>
              </a:rPr>
              <a:t>Masterclasses</a:t>
            </a:r>
          </a:p>
          <a:p>
            <a:pPr eaLnBrk="1" hangingPunct="1">
              <a:lnSpc>
                <a:spcPct val="90000"/>
              </a:lnSpc>
            </a:pPr>
            <a:r>
              <a:rPr lang="de-DE" sz="2400" dirty="0" smtClean="0">
                <a:solidFill>
                  <a:srgbClr val="003478"/>
                </a:solidFill>
              </a:rPr>
              <a:t>86 ATLAS Z</a:t>
            </a:r>
          </a:p>
          <a:p>
            <a:pPr eaLnBrk="1" hangingPunct="1">
              <a:lnSpc>
                <a:spcPct val="90000"/>
              </a:lnSpc>
            </a:pPr>
            <a:r>
              <a:rPr lang="de-DE" sz="2400" dirty="0" smtClean="0">
                <a:solidFill>
                  <a:srgbClr val="003478"/>
                </a:solidFill>
              </a:rPr>
              <a:t>43 ATLAS W</a:t>
            </a:r>
          </a:p>
          <a:p>
            <a:pPr eaLnBrk="1" hangingPunct="1">
              <a:lnSpc>
                <a:spcPct val="90000"/>
              </a:lnSpc>
            </a:pPr>
            <a:r>
              <a:rPr lang="de-DE" sz="2400" dirty="0" smtClean="0">
                <a:solidFill>
                  <a:srgbClr val="003478"/>
                </a:solidFill>
              </a:rPr>
              <a:t>48 </a:t>
            </a:r>
            <a:r>
              <a:rPr lang="de-DE" sz="2400" dirty="0" smtClean="0">
                <a:solidFill>
                  <a:srgbClr val="003478"/>
                </a:solidFill>
              </a:rPr>
              <a:t>CMS WZH</a:t>
            </a:r>
          </a:p>
          <a:p>
            <a:pPr eaLnBrk="1" hangingPunct="1">
              <a:lnSpc>
                <a:spcPct val="90000"/>
              </a:lnSpc>
            </a:pPr>
            <a:r>
              <a:rPr lang="de-DE" sz="2400" dirty="0" smtClean="0">
                <a:solidFill>
                  <a:srgbClr val="003478"/>
                </a:solidFill>
              </a:rPr>
              <a:t>28 LHCb</a:t>
            </a:r>
          </a:p>
          <a:p>
            <a:pPr eaLnBrk="1" hangingPunct="1">
              <a:lnSpc>
                <a:spcPct val="90000"/>
              </a:lnSpc>
            </a:pPr>
            <a:r>
              <a:rPr lang="de-DE" sz="2400" dirty="0" smtClean="0">
                <a:solidFill>
                  <a:srgbClr val="003478"/>
                </a:solidFill>
              </a:rPr>
              <a:t>16 ALICE SP</a:t>
            </a:r>
          </a:p>
          <a:p>
            <a:pPr eaLnBrk="1" hangingPunct="1">
              <a:lnSpc>
                <a:spcPct val="90000"/>
              </a:lnSpc>
            </a:pPr>
            <a:r>
              <a:rPr lang="de-DE" sz="2400" dirty="0">
                <a:solidFill>
                  <a:srgbClr val="003478"/>
                </a:solidFill>
              </a:rPr>
              <a:t>4</a:t>
            </a:r>
            <a:r>
              <a:rPr lang="de-DE" sz="2400" dirty="0" smtClean="0">
                <a:solidFill>
                  <a:srgbClr val="003478"/>
                </a:solidFill>
              </a:rPr>
              <a:t> ALICE R_AA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de-DE" sz="2800" dirty="0" smtClean="0">
              <a:solidFill>
                <a:srgbClr val="003478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de-DE" sz="2800" dirty="0" smtClean="0">
              <a:solidFill>
                <a:srgbClr val="003478"/>
              </a:solidFill>
            </a:endParaRPr>
          </a:p>
        </p:txBody>
      </p:sp>
      <p:sp>
        <p:nvSpPr>
          <p:cNvPr id="7172" name="Text Box 2"/>
          <p:cNvSpPr>
            <a:spLocks noGrp="1" noChangeArrowheads="1"/>
          </p:cNvSpPr>
          <p:nvPr>
            <p:ph type="title" idx="4294967295"/>
          </p:nvPr>
        </p:nvSpPr>
        <p:spPr>
          <a:xfrm>
            <a:off x="449263" y="333375"/>
            <a:ext cx="8101012" cy="1084263"/>
          </a:xfrm>
          <a:noFill/>
        </p:spPr>
        <p:txBody>
          <a:bodyPr/>
          <a:lstStyle/>
          <a:p>
            <a:pPr eaLnBrk="1" hangingPunct="1"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4000" dirty="0" smtClean="0">
                <a:solidFill>
                  <a:srgbClr val="0CC6DE"/>
                </a:solidFill>
              </a:rPr>
              <a:t>Preparations for IMC 2015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932040" y="1448147"/>
            <a:ext cx="3025031" cy="2003639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de-DE" sz="2400" dirty="0" smtClean="0">
                <a:solidFill>
                  <a:srgbClr val="003478"/>
                </a:solidFill>
              </a:rPr>
              <a:t>Schedule Ken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de-DE" sz="2400" dirty="0" smtClean="0">
                <a:solidFill>
                  <a:srgbClr val="003478"/>
                </a:solidFill>
              </a:rPr>
              <a:t>42 Masterclasses</a:t>
            </a:r>
          </a:p>
          <a:p>
            <a:pPr eaLnBrk="1" hangingPunct="1">
              <a:lnSpc>
                <a:spcPct val="90000"/>
              </a:lnSpc>
            </a:pPr>
            <a:r>
              <a:rPr lang="de-DE" sz="2400" dirty="0" smtClean="0">
                <a:solidFill>
                  <a:srgbClr val="003478"/>
                </a:solidFill>
              </a:rPr>
              <a:t>14 ATLAS Z</a:t>
            </a:r>
          </a:p>
          <a:p>
            <a:pPr eaLnBrk="1" hangingPunct="1">
              <a:lnSpc>
                <a:spcPct val="90000"/>
              </a:lnSpc>
            </a:pPr>
            <a:r>
              <a:rPr lang="de-DE" sz="2400" dirty="0" smtClean="0">
                <a:solidFill>
                  <a:srgbClr val="003478"/>
                </a:solidFill>
              </a:rPr>
              <a:t>28 CMS WZH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de-DE" sz="2800" dirty="0" smtClean="0">
              <a:solidFill>
                <a:srgbClr val="003478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de-DE" sz="2800" dirty="0" smtClean="0">
              <a:solidFill>
                <a:srgbClr val="00347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322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1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50825" y="1412874"/>
            <a:ext cx="3673103" cy="3960342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de-DE" sz="2400" dirty="0" smtClean="0">
                <a:solidFill>
                  <a:srgbClr val="003478"/>
                </a:solidFill>
              </a:rPr>
              <a:t>51 </a:t>
            </a:r>
            <a:r>
              <a:rPr lang="de-DE" sz="2400" dirty="0" err="1" smtClean="0">
                <a:solidFill>
                  <a:srgbClr val="003478"/>
                </a:solidFill>
              </a:rPr>
              <a:t>Videoconf</a:t>
            </a:r>
            <a:r>
              <a:rPr lang="de-DE" sz="2400" dirty="0" smtClean="0">
                <a:solidFill>
                  <a:srgbClr val="003478"/>
                </a:solidFill>
              </a:rPr>
              <a:t>. </a:t>
            </a:r>
            <a:r>
              <a:rPr lang="de-DE" sz="2400" dirty="0" err="1" smtClean="0">
                <a:solidFill>
                  <a:srgbClr val="003478"/>
                </a:solidFill>
              </a:rPr>
              <a:t>with</a:t>
            </a:r>
            <a:r>
              <a:rPr lang="de-DE" sz="2400" dirty="0" smtClean="0">
                <a:solidFill>
                  <a:srgbClr val="003478"/>
                </a:solidFill>
              </a:rPr>
              <a:t> CERN</a:t>
            </a:r>
          </a:p>
          <a:p>
            <a:pPr eaLnBrk="1" hangingPunct="1">
              <a:lnSpc>
                <a:spcPct val="90000"/>
              </a:lnSpc>
            </a:pPr>
            <a:r>
              <a:rPr lang="de-DE" sz="2400" dirty="0" smtClean="0">
                <a:solidFill>
                  <a:srgbClr val="003478"/>
                </a:solidFill>
              </a:rPr>
              <a:t>19 ATLAS Z</a:t>
            </a:r>
          </a:p>
          <a:p>
            <a:pPr eaLnBrk="1" hangingPunct="1">
              <a:lnSpc>
                <a:spcPct val="90000"/>
              </a:lnSpc>
            </a:pPr>
            <a:r>
              <a:rPr lang="de-DE" sz="2400" dirty="0" smtClean="0">
                <a:solidFill>
                  <a:srgbClr val="003478"/>
                </a:solidFill>
              </a:rPr>
              <a:t>11 ATLAS W</a:t>
            </a:r>
          </a:p>
          <a:p>
            <a:pPr eaLnBrk="1" hangingPunct="1">
              <a:lnSpc>
                <a:spcPct val="90000"/>
              </a:lnSpc>
            </a:pPr>
            <a:r>
              <a:rPr lang="de-DE" sz="2400" dirty="0" smtClean="0">
                <a:solidFill>
                  <a:srgbClr val="003478"/>
                </a:solidFill>
              </a:rPr>
              <a:t>10 CMS WZH</a:t>
            </a:r>
          </a:p>
          <a:p>
            <a:pPr eaLnBrk="1" hangingPunct="1">
              <a:lnSpc>
                <a:spcPct val="90000"/>
              </a:lnSpc>
            </a:pPr>
            <a:r>
              <a:rPr lang="de-DE" sz="2400" dirty="0" smtClean="0">
                <a:solidFill>
                  <a:srgbClr val="003478"/>
                </a:solidFill>
              </a:rPr>
              <a:t>6 LHCb</a:t>
            </a:r>
          </a:p>
          <a:p>
            <a:pPr eaLnBrk="1" hangingPunct="1">
              <a:lnSpc>
                <a:spcPct val="90000"/>
              </a:lnSpc>
            </a:pPr>
            <a:r>
              <a:rPr lang="de-DE" sz="2400" dirty="0">
                <a:solidFill>
                  <a:srgbClr val="003478"/>
                </a:solidFill>
              </a:rPr>
              <a:t>4</a:t>
            </a:r>
            <a:r>
              <a:rPr lang="de-DE" sz="2400" dirty="0" smtClean="0">
                <a:solidFill>
                  <a:srgbClr val="003478"/>
                </a:solidFill>
              </a:rPr>
              <a:t> ALICE SP</a:t>
            </a:r>
          </a:p>
          <a:p>
            <a:pPr eaLnBrk="1" hangingPunct="1">
              <a:lnSpc>
                <a:spcPct val="90000"/>
              </a:lnSpc>
            </a:pPr>
            <a:r>
              <a:rPr lang="de-DE" sz="2400" dirty="0">
                <a:solidFill>
                  <a:srgbClr val="003478"/>
                </a:solidFill>
              </a:rPr>
              <a:t>1</a:t>
            </a:r>
            <a:r>
              <a:rPr lang="de-DE" sz="2400" dirty="0" smtClean="0">
                <a:solidFill>
                  <a:srgbClr val="003478"/>
                </a:solidFill>
              </a:rPr>
              <a:t> ALICE R_AA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sz="2400" dirty="0">
              <a:solidFill>
                <a:srgbClr val="003478"/>
              </a:solidFill>
            </a:endParaRPr>
          </a:p>
        </p:txBody>
      </p:sp>
      <p:sp>
        <p:nvSpPr>
          <p:cNvPr id="7172" name="Text Box 2"/>
          <p:cNvSpPr>
            <a:spLocks noGrp="1" noChangeArrowheads="1"/>
          </p:cNvSpPr>
          <p:nvPr>
            <p:ph type="title" idx="4294967295"/>
          </p:nvPr>
        </p:nvSpPr>
        <p:spPr>
          <a:xfrm>
            <a:off x="449263" y="333375"/>
            <a:ext cx="8101012" cy="1084263"/>
          </a:xfrm>
          <a:noFill/>
        </p:spPr>
        <p:txBody>
          <a:bodyPr/>
          <a:lstStyle/>
          <a:p>
            <a:pPr eaLnBrk="1" hangingPunct="1"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4000" dirty="0" smtClean="0">
                <a:solidFill>
                  <a:srgbClr val="0CC6DE"/>
                </a:solidFill>
              </a:rPr>
              <a:t>Preparations for IMC 2015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355976" y="1412874"/>
            <a:ext cx="3960440" cy="4104358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de-DE" sz="2400" dirty="0" smtClean="0">
                <a:solidFill>
                  <a:srgbClr val="003478"/>
                </a:solidFill>
              </a:rPr>
              <a:t>17 </a:t>
            </a:r>
            <a:r>
              <a:rPr lang="de-DE" sz="2400" dirty="0" err="1" smtClean="0">
                <a:solidFill>
                  <a:srgbClr val="003478"/>
                </a:solidFill>
              </a:rPr>
              <a:t>Videoconf</a:t>
            </a:r>
            <a:r>
              <a:rPr lang="de-DE" sz="2400" dirty="0" smtClean="0">
                <a:solidFill>
                  <a:srgbClr val="003478"/>
                </a:solidFill>
              </a:rPr>
              <a:t>. </a:t>
            </a:r>
            <a:r>
              <a:rPr lang="de-DE" sz="2400" dirty="0" err="1" smtClean="0">
                <a:solidFill>
                  <a:srgbClr val="003478"/>
                </a:solidFill>
              </a:rPr>
              <a:t>with</a:t>
            </a:r>
            <a:r>
              <a:rPr lang="de-DE" sz="2400" dirty="0" smtClean="0">
                <a:solidFill>
                  <a:srgbClr val="003478"/>
                </a:solidFill>
              </a:rPr>
              <a:t> FNAL</a:t>
            </a:r>
          </a:p>
          <a:p>
            <a:pPr eaLnBrk="1" hangingPunct="1">
              <a:lnSpc>
                <a:spcPct val="90000"/>
              </a:lnSpc>
            </a:pPr>
            <a:r>
              <a:rPr lang="de-DE" sz="2400" dirty="0" smtClean="0">
                <a:solidFill>
                  <a:srgbClr val="003478"/>
                </a:solidFill>
              </a:rPr>
              <a:t>6 ATLAS Z</a:t>
            </a:r>
          </a:p>
          <a:p>
            <a:pPr eaLnBrk="1" hangingPunct="1">
              <a:lnSpc>
                <a:spcPct val="90000"/>
              </a:lnSpc>
            </a:pPr>
            <a:r>
              <a:rPr lang="de-DE" sz="2400" dirty="0" smtClean="0">
                <a:solidFill>
                  <a:srgbClr val="003478"/>
                </a:solidFill>
              </a:rPr>
              <a:t>11 CMS WZH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sz="2400" dirty="0" smtClean="0">
              <a:solidFill>
                <a:srgbClr val="003478"/>
              </a:solidFill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sz="2400" dirty="0" smtClean="0">
                <a:solidFill>
                  <a:srgbClr val="003478"/>
                </a:solidFill>
              </a:rPr>
              <a:t>1 </a:t>
            </a:r>
            <a:r>
              <a:rPr lang="en-US" sz="2400" dirty="0" err="1" smtClean="0">
                <a:solidFill>
                  <a:srgbClr val="003478"/>
                </a:solidFill>
              </a:rPr>
              <a:t>Videoconf</a:t>
            </a:r>
            <a:r>
              <a:rPr lang="en-US" sz="2400" dirty="0" smtClean="0">
                <a:solidFill>
                  <a:srgbClr val="003478"/>
                </a:solidFill>
              </a:rPr>
              <a:t>. with TRIUMF </a:t>
            </a:r>
            <a:endParaRPr lang="de-DE" sz="2400" dirty="0" smtClean="0">
              <a:solidFill>
                <a:srgbClr val="003478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de-DE" sz="2400" dirty="0" smtClean="0">
                <a:solidFill>
                  <a:srgbClr val="003478"/>
                </a:solidFill>
              </a:rPr>
              <a:t>1 ATLAS Z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sz="2400" dirty="0" smtClean="0">
              <a:solidFill>
                <a:srgbClr val="003478"/>
              </a:solidFill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sz="2400" dirty="0">
                <a:solidFill>
                  <a:srgbClr val="003478"/>
                </a:solidFill>
              </a:rPr>
              <a:t>July: </a:t>
            </a:r>
            <a:r>
              <a:rPr lang="en-US" sz="2400" dirty="0" smtClean="0">
                <a:solidFill>
                  <a:srgbClr val="003478"/>
                </a:solidFill>
              </a:rPr>
              <a:t>Australia (ATLAS Z)</a:t>
            </a:r>
            <a:endParaRPr lang="en-US" sz="2400" dirty="0">
              <a:solidFill>
                <a:srgbClr val="003478"/>
              </a:solidFill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sz="2400" dirty="0">
              <a:solidFill>
                <a:srgbClr val="003478"/>
              </a:solidFill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sz="2400" dirty="0">
                <a:solidFill>
                  <a:srgbClr val="003478"/>
                </a:solidFill>
              </a:rPr>
              <a:t>Oct or Nov: IMC Day?</a:t>
            </a:r>
            <a:endParaRPr lang="de-DE" sz="2400" dirty="0">
              <a:solidFill>
                <a:srgbClr val="003478"/>
              </a:solidFill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sz="2400" dirty="0">
              <a:solidFill>
                <a:srgbClr val="00347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929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1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50825" y="1412874"/>
            <a:ext cx="7849567" cy="4608413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de-DE" sz="2400" dirty="0" smtClean="0">
                <a:solidFill>
                  <a:srgbClr val="003478"/>
                </a:solidFill>
              </a:rPr>
              <a:t>36 CERN Moderators </a:t>
            </a:r>
          </a:p>
          <a:p>
            <a:pPr eaLnBrk="1" hangingPunct="1">
              <a:lnSpc>
                <a:spcPct val="90000"/>
              </a:lnSpc>
            </a:pPr>
            <a:r>
              <a:rPr lang="de-DE" sz="2000" dirty="0" smtClean="0">
                <a:solidFill>
                  <a:srgbClr val="003478"/>
                </a:solidFill>
              </a:rPr>
              <a:t>18 </a:t>
            </a:r>
            <a:r>
              <a:rPr lang="de-DE" sz="2000" dirty="0" smtClean="0">
                <a:solidFill>
                  <a:srgbClr val="003478"/>
                </a:solidFill>
              </a:rPr>
              <a:t>ATLAS </a:t>
            </a:r>
          </a:p>
          <a:p>
            <a:pPr eaLnBrk="1" hangingPunct="1">
              <a:lnSpc>
                <a:spcPct val="90000"/>
              </a:lnSpc>
            </a:pPr>
            <a:r>
              <a:rPr lang="de-DE" sz="2000" dirty="0">
                <a:solidFill>
                  <a:srgbClr val="003478"/>
                </a:solidFill>
              </a:rPr>
              <a:t>9</a:t>
            </a:r>
            <a:r>
              <a:rPr lang="de-DE" sz="2000" dirty="0" smtClean="0">
                <a:solidFill>
                  <a:srgbClr val="003478"/>
                </a:solidFill>
              </a:rPr>
              <a:t> CMS</a:t>
            </a:r>
          </a:p>
          <a:p>
            <a:pPr eaLnBrk="1" hangingPunct="1">
              <a:lnSpc>
                <a:spcPct val="90000"/>
              </a:lnSpc>
            </a:pPr>
            <a:r>
              <a:rPr lang="de-DE" sz="2000" dirty="0">
                <a:solidFill>
                  <a:srgbClr val="003478"/>
                </a:solidFill>
              </a:rPr>
              <a:t>2</a:t>
            </a:r>
            <a:r>
              <a:rPr lang="de-DE" sz="2000" dirty="0" smtClean="0">
                <a:solidFill>
                  <a:srgbClr val="003478"/>
                </a:solidFill>
              </a:rPr>
              <a:t> LHCb</a:t>
            </a:r>
          </a:p>
          <a:p>
            <a:pPr eaLnBrk="1" hangingPunct="1">
              <a:lnSpc>
                <a:spcPct val="90000"/>
              </a:lnSpc>
            </a:pPr>
            <a:r>
              <a:rPr lang="de-DE" sz="2000" dirty="0">
                <a:solidFill>
                  <a:srgbClr val="003478"/>
                </a:solidFill>
              </a:rPr>
              <a:t>7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other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groups</a:t>
            </a:r>
            <a:endParaRPr lang="de-DE" sz="2000" dirty="0" smtClean="0">
              <a:solidFill>
                <a:srgbClr val="003478"/>
              </a:solidFill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de-DE" sz="2400" dirty="0">
              <a:solidFill>
                <a:srgbClr val="003478"/>
              </a:solidFill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de-DE" sz="2400" dirty="0" smtClean="0">
                <a:solidFill>
                  <a:srgbClr val="003478"/>
                </a:solidFill>
              </a:rPr>
              <a:t>Moderators´ </a:t>
            </a:r>
            <a:r>
              <a:rPr lang="de-DE" sz="2400" dirty="0" err="1" smtClean="0">
                <a:solidFill>
                  <a:srgbClr val="003478"/>
                </a:solidFill>
              </a:rPr>
              <a:t>training</a:t>
            </a:r>
            <a:r>
              <a:rPr lang="de-DE" sz="2400" dirty="0" smtClean="0">
                <a:solidFill>
                  <a:srgbClr val="003478"/>
                </a:solidFill>
              </a:rPr>
              <a:t>: Feb 17, 4 – 6 </a:t>
            </a:r>
            <a:r>
              <a:rPr lang="de-DE" sz="2400" dirty="0" err="1" smtClean="0">
                <a:solidFill>
                  <a:srgbClr val="003478"/>
                </a:solidFill>
              </a:rPr>
              <a:t>pm</a:t>
            </a:r>
            <a:r>
              <a:rPr lang="de-DE" sz="2400" dirty="0" smtClean="0">
                <a:solidFill>
                  <a:srgbClr val="003478"/>
                </a:solidFill>
              </a:rPr>
              <a:t> CET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de-DE" sz="1600" dirty="0" smtClean="0">
                <a:solidFill>
                  <a:srgbClr val="003478"/>
                </a:solidFill>
                <a:hlinkClick r:id="rId3"/>
              </a:rPr>
              <a:t>https://indico.cern.ch/event/370652/</a:t>
            </a:r>
            <a:endParaRPr lang="de-DE" sz="1600" dirty="0" smtClean="0">
              <a:solidFill>
                <a:srgbClr val="003478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de-DE" sz="2000" dirty="0" smtClean="0">
                <a:solidFill>
                  <a:srgbClr val="003478"/>
                </a:solidFill>
              </a:rPr>
              <a:t>General </a:t>
            </a:r>
            <a:r>
              <a:rPr lang="de-DE" sz="2000" dirty="0" err="1" smtClean="0">
                <a:solidFill>
                  <a:srgbClr val="003478"/>
                </a:solidFill>
              </a:rPr>
              <a:t>introduction</a:t>
            </a:r>
            <a:r>
              <a:rPr lang="de-DE" sz="2000" dirty="0" smtClean="0">
                <a:solidFill>
                  <a:srgbClr val="003478"/>
                </a:solidFill>
              </a:rPr>
              <a:t> (60 min)</a:t>
            </a:r>
          </a:p>
          <a:p>
            <a:pPr eaLnBrk="1" hangingPunct="1">
              <a:lnSpc>
                <a:spcPct val="90000"/>
              </a:lnSpc>
            </a:pPr>
            <a:r>
              <a:rPr lang="de-DE" sz="2000" dirty="0" err="1" smtClean="0">
                <a:solidFill>
                  <a:srgbClr val="003478"/>
                </a:solidFill>
              </a:rPr>
              <a:t>Presentations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by</a:t>
            </a:r>
            <a:r>
              <a:rPr lang="de-DE" sz="2000" dirty="0" smtClean="0">
                <a:solidFill>
                  <a:srgbClr val="003478"/>
                </a:solidFill>
              </a:rPr>
              <a:t> ATLAS and CMS (20 min </a:t>
            </a:r>
            <a:r>
              <a:rPr lang="de-DE" sz="2000" dirty="0" err="1" smtClean="0">
                <a:solidFill>
                  <a:srgbClr val="003478"/>
                </a:solidFill>
              </a:rPr>
              <a:t>each</a:t>
            </a:r>
            <a:r>
              <a:rPr lang="de-DE" sz="2000" dirty="0" smtClean="0">
                <a:solidFill>
                  <a:srgbClr val="003478"/>
                </a:solidFill>
              </a:rPr>
              <a:t>), </a:t>
            </a:r>
            <a:r>
              <a:rPr lang="de-DE" sz="2000" dirty="0" err="1" smtClean="0">
                <a:solidFill>
                  <a:srgbClr val="003478"/>
                </a:solidFill>
              </a:rPr>
              <a:t>focus</a:t>
            </a:r>
            <a:r>
              <a:rPr lang="de-DE" sz="2000" dirty="0" smtClean="0">
                <a:solidFill>
                  <a:srgbClr val="003478"/>
                </a:solidFill>
              </a:rPr>
              <a:t> on </a:t>
            </a:r>
            <a:r>
              <a:rPr lang="en-US" sz="2000" dirty="0" smtClean="0">
                <a:solidFill>
                  <a:srgbClr val="003478"/>
                </a:solidFill>
              </a:rPr>
              <a:t>what students can be asked, important points, typical problems for students, what to discuss </a:t>
            </a:r>
            <a:r>
              <a:rPr lang="en-US" sz="2000" dirty="0" smtClean="0">
                <a:solidFill>
                  <a:srgbClr val="003478"/>
                </a:solidFill>
              </a:rPr>
              <a:t>etc.</a:t>
            </a:r>
          </a:p>
          <a:p>
            <a:pPr eaLnBrk="1" hangingPunct="1">
              <a:lnSpc>
                <a:spcPct val="90000"/>
              </a:lnSpc>
            </a:pPr>
            <a:r>
              <a:rPr lang="de-DE" sz="2000" dirty="0" smtClean="0">
                <a:solidFill>
                  <a:srgbClr val="003478"/>
                </a:solidFill>
              </a:rPr>
              <a:t>LHCb </a:t>
            </a:r>
            <a:r>
              <a:rPr lang="de-DE" sz="2000" dirty="0" smtClean="0">
                <a:solidFill>
                  <a:srgbClr val="003478"/>
                </a:solidFill>
              </a:rPr>
              <a:t>and ALICE will </a:t>
            </a:r>
            <a:r>
              <a:rPr lang="de-DE" sz="2000" dirty="0" err="1" smtClean="0">
                <a:solidFill>
                  <a:srgbClr val="003478"/>
                </a:solidFill>
              </a:rPr>
              <a:t>arrange</a:t>
            </a:r>
            <a:r>
              <a:rPr lang="de-DE" sz="2000" dirty="0" smtClean="0">
                <a:solidFill>
                  <a:srgbClr val="003478"/>
                </a:solidFill>
              </a:rPr>
              <a:t> separate </a:t>
            </a:r>
            <a:r>
              <a:rPr lang="de-DE" sz="2000" dirty="0" err="1" smtClean="0">
                <a:solidFill>
                  <a:srgbClr val="003478"/>
                </a:solidFill>
              </a:rPr>
              <a:t>sessions</a:t>
            </a:r>
            <a:endParaRPr lang="de-DE" sz="2000" dirty="0" smtClean="0">
              <a:solidFill>
                <a:srgbClr val="003478"/>
              </a:solidFill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de-DE" sz="2400" dirty="0" smtClean="0">
              <a:solidFill>
                <a:srgbClr val="003478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de-DE" sz="2800" dirty="0" smtClean="0">
              <a:solidFill>
                <a:srgbClr val="003478"/>
              </a:solidFill>
            </a:endParaRPr>
          </a:p>
        </p:txBody>
      </p:sp>
      <p:sp>
        <p:nvSpPr>
          <p:cNvPr id="7172" name="Text Box 2"/>
          <p:cNvSpPr>
            <a:spLocks noGrp="1" noChangeArrowheads="1"/>
          </p:cNvSpPr>
          <p:nvPr>
            <p:ph type="title" idx="4294967295"/>
          </p:nvPr>
        </p:nvSpPr>
        <p:spPr>
          <a:xfrm>
            <a:off x="449263" y="333375"/>
            <a:ext cx="8101012" cy="1084263"/>
          </a:xfrm>
          <a:noFill/>
        </p:spPr>
        <p:txBody>
          <a:bodyPr/>
          <a:lstStyle/>
          <a:p>
            <a:pPr eaLnBrk="1" hangingPunct="1"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4000" dirty="0" smtClean="0">
                <a:solidFill>
                  <a:srgbClr val="0CC6DE"/>
                </a:solidFill>
              </a:rPr>
              <a:t>Preparations for IMC 2015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4644008" y="1417638"/>
            <a:ext cx="3744416" cy="18097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sz="2400" dirty="0" smtClean="0">
                <a:solidFill>
                  <a:srgbClr val="003478"/>
                </a:solidFill>
              </a:rPr>
              <a:t>13 FNAL </a:t>
            </a:r>
            <a:r>
              <a:rPr lang="de-DE" sz="2400" dirty="0">
                <a:solidFill>
                  <a:srgbClr val="003478"/>
                </a:solidFill>
                <a:latin typeface="Arial"/>
                <a:cs typeface="+mn-cs"/>
              </a:rPr>
              <a:t>Moderators </a:t>
            </a:r>
          </a:p>
          <a:p>
            <a:pPr marL="342900" lvl="0" indent="-342900" eaLnBrk="1" hangingPunct="1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rgbClr val="003478"/>
                </a:solidFill>
                <a:latin typeface="Arial"/>
                <a:cs typeface="+mn-cs"/>
              </a:rPr>
              <a:t>3 </a:t>
            </a:r>
            <a:r>
              <a:rPr lang="de-DE" sz="2000" dirty="0">
                <a:solidFill>
                  <a:srgbClr val="003478"/>
                </a:solidFill>
                <a:latin typeface="Arial"/>
                <a:cs typeface="+mn-cs"/>
              </a:rPr>
              <a:t>ATLAS </a:t>
            </a:r>
          </a:p>
          <a:p>
            <a:pPr marL="342900" lvl="0" indent="-342900" eaLnBrk="1" hangingPunct="1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rgbClr val="003478"/>
                </a:solidFill>
                <a:latin typeface="Arial"/>
                <a:cs typeface="+mn-cs"/>
              </a:rPr>
              <a:t>8 </a:t>
            </a:r>
            <a:r>
              <a:rPr lang="de-DE" sz="2000" dirty="0">
                <a:solidFill>
                  <a:srgbClr val="003478"/>
                </a:solidFill>
                <a:latin typeface="Arial"/>
                <a:cs typeface="+mn-cs"/>
              </a:rPr>
              <a:t>CMS</a:t>
            </a:r>
          </a:p>
          <a:p>
            <a:pPr marL="342900" lvl="0" indent="-342900" eaLnBrk="1" hangingPunct="1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srgbClr val="003478"/>
                </a:solidFill>
                <a:latin typeface="Arial"/>
                <a:cs typeface="+mn-cs"/>
              </a:rPr>
              <a:t>2 </a:t>
            </a:r>
            <a:r>
              <a:rPr lang="de-DE" sz="2000" dirty="0" err="1" smtClean="0">
                <a:solidFill>
                  <a:srgbClr val="003478"/>
                </a:solidFill>
                <a:latin typeface="Arial"/>
                <a:cs typeface="+mn-cs"/>
              </a:rPr>
              <a:t>other</a:t>
            </a:r>
            <a:r>
              <a:rPr lang="de-DE" sz="2000" dirty="0" smtClean="0">
                <a:solidFill>
                  <a:srgbClr val="003478"/>
                </a:solidFill>
                <a:latin typeface="Arial"/>
                <a:cs typeface="+mn-cs"/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  <a:latin typeface="Arial"/>
                <a:cs typeface="+mn-cs"/>
              </a:rPr>
              <a:t>groups</a:t>
            </a:r>
            <a:endParaRPr lang="de-DE" sz="2000" dirty="0">
              <a:solidFill>
                <a:srgbClr val="003478"/>
              </a:solidFill>
              <a:latin typeface="Arial"/>
              <a:cs typeface="+mn-cs"/>
            </a:endParaRPr>
          </a:p>
          <a:p>
            <a:r>
              <a:rPr lang="en-US" sz="2400" i="1" dirty="0" smtClean="0">
                <a:solidFill>
                  <a:srgbClr val="003478"/>
                </a:solidFill>
              </a:rPr>
              <a:t>Orientation Mar 5</a:t>
            </a:r>
            <a:endParaRPr lang="de-DE" sz="2400" i="1" dirty="0">
              <a:solidFill>
                <a:srgbClr val="00347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133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1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50825" y="1412874"/>
            <a:ext cx="8893175" cy="2592189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de-DE" sz="2400" dirty="0" err="1" smtClean="0">
                <a:solidFill>
                  <a:srgbClr val="003478"/>
                </a:solidFill>
              </a:rPr>
              <a:t>Measurements</a:t>
            </a:r>
            <a:endParaRPr lang="de-DE" sz="2400" dirty="0" smtClean="0">
              <a:solidFill>
                <a:srgbClr val="003478"/>
              </a:solidFill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sz="2400" dirty="0">
              <a:solidFill>
                <a:srgbClr val="003478"/>
              </a:solidFill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sz="2400" dirty="0" smtClean="0">
                <a:solidFill>
                  <a:srgbClr val="003478"/>
                </a:solidFill>
              </a:rPr>
              <a:t>CMS WZH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solidFill>
                  <a:srgbClr val="003478"/>
                </a:solidFill>
              </a:rPr>
              <a:t>new data tool, </a:t>
            </a:r>
            <a:r>
              <a:rPr lang="en-US" sz="2400" dirty="0" smtClean="0">
                <a:solidFill>
                  <a:srgbClr val="003478"/>
                </a:solidFill>
                <a:hlinkClick r:id="rId3"/>
              </a:rPr>
              <a:t>CIMA</a:t>
            </a:r>
            <a:r>
              <a:rPr lang="en-US" sz="2400" dirty="0" smtClean="0">
                <a:solidFill>
                  <a:srgbClr val="003478"/>
                </a:solidFill>
              </a:rPr>
              <a:t>, replaces spreadsheets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solidFill>
                  <a:srgbClr val="003478"/>
                </a:solidFill>
              </a:rPr>
              <a:t>Data re-mixed to avoid strings of same-type events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err="1" smtClean="0">
                <a:solidFill>
                  <a:srgbClr val="003478"/>
                </a:solidFill>
              </a:rPr>
              <a:t>iSpy</a:t>
            </a:r>
            <a:r>
              <a:rPr lang="en-US" sz="2400" dirty="0" smtClean="0">
                <a:solidFill>
                  <a:srgbClr val="003478"/>
                </a:solidFill>
              </a:rPr>
              <a:t>-online has new </a:t>
            </a:r>
            <a:r>
              <a:rPr lang="en-US" sz="2400" dirty="0" err="1" smtClean="0">
                <a:solidFill>
                  <a:srgbClr val="003478"/>
                </a:solidFill>
              </a:rPr>
              <a:t>WebGL</a:t>
            </a:r>
            <a:r>
              <a:rPr lang="en-US" sz="2400" dirty="0" smtClean="0">
                <a:solidFill>
                  <a:srgbClr val="003478"/>
                </a:solidFill>
              </a:rPr>
              <a:t> version in alpha</a:t>
            </a:r>
            <a:endParaRPr lang="de-DE" sz="2400" dirty="0">
              <a:solidFill>
                <a:srgbClr val="003478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de-DE" sz="2800" dirty="0" smtClean="0">
              <a:solidFill>
                <a:srgbClr val="003478"/>
              </a:solidFill>
            </a:endParaRPr>
          </a:p>
        </p:txBody>
      </p:sp>
      <p:sp>
        <p:nvSpPr>
          <p:cNvPr id="7172" name="Text Box 2"/>
          <p:cNvSpPr>
            <a:spLocks noGrp="1" noChangeArrowheads="1"/>
          </p:cNvSpPr>
          <p:nvPr>
            <p:ph type="title" idx="4294967295"/>
          </p:nvPr>
        </p:nvSpPr>
        <p:spPr>
          <a:xfrm>
            <a:off x="449263" y="333375"/>
            <a:ext cx="8101012" cy="1084263"/>
          </a:xfrm>
          <a:noFill/>
        </p:spPr>
        <p:txBody>
          <a:bodyPr/>
          <a:lstStyle/>
          <a:p>
            <a:pPr eaLnBrk="1" hangingPunct="1"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4000" dirty="0" smtClean="0">
                <a:solidFill>
                  <a:srgbClr val="0CC6DE"/>
                </a:solidFill>
              </a:rPr>
              <a:t>Preparations for IMC 2015</a:t>
            </a:r>
          </a:p>
        </p:txBody>
      </p:sp>
    </p:spTree>
    <p:extLst>
      <p:ext uri="{BB962C8B-B14F-4D97-AF65-F5344CB8AC3E}">
        <p14:creationId xmlns:p14="http://schemas.microsoft.com/office/powerpoint/2010/main" val="19487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1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1600" y="1412874"/>
            <a:ext cx="9217024" cy="727271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de-DE" sz="2400" dirty="0" err="1" smtClean="0">
                <a:solidFill>
                  <a:srgbClr val="003478"/>
                </a:solidFill>
              </a:rPr>
              <a:t>Question</a:t>
            </a:r>
            <a:r>
              <a:rPr lang="de-DE" sz="2400" dirty="0" smtClean="0">
                <a:solidFill>
                  <a:srgbClr val="003478"/>
                </a:solidFill>
              </a:rPr>
              <a:t> time</a:t>
            </a:r>
          </a:p>
          <a:p>
            <a:pPr eaLnBrk="1" hangingPunct="1">
              <a:lnSpc>
                <a:spcPct val="90000"/>
              </a:lnSpc>
            </a:pPr>
            <a:r>
              <a:rPr lang="de-DE" sz="1800" dirty="0" smtClean="0">
                <a:solidFill>
                  <a:srgbClr val="003478"/>
                </a:solidFill>
              </a:rPr>
              <a:t>ATLAS W 	12.2.</a:t>
            </a:r>
          </a:p>
          <a:p>
            <a:pPr eaLnBrk="1" hangingPunct="1">
              <a:lnSpc>
                <a:spcPct val="90000"/>
              </a:lnSpc>
            </a:pPr>
            <a:r>
              <a:rPr lang="de-DE" sz="1800" dirty="0" smtClean="0">
                <a:solidFill>
                  <a:srgbClr val="003478"/>
                </a:solidFill>
              </a:rPr>
              <a:t>ATLAS Z		16.2.</a:t>
            </a:r>
          </a:p>
          <a:p>
            <a:pPr eaLnBrk="1" hangingPunct="1">
              <a:lnSpc>
                <a:spcPct val="90000"/>
              </a:lnSpc>
            </a:pPr>
            <a:r>
              <a:rPr lang="de-DE" sz="1800" dirty="0" smtClean="0">
                <a:solidFill>
                  <a:srgbClr val="003478"/>
                </a:solidFill>
              </a:rPr>
              <a:t>CMS </a:t>
            </a:r>
            <a:r>
              <a:rPr lang="de-DE" sz="1800" dirty="0" smtClean="0">
                <a:solidFill>
                  <a:srgbClr val="003478"/>
                </a:solidFill>
              </a:rPr>
              <a:t>		18.2.</a:t>
            </a:r>
          </a:p>
          <a:p>
            <a:pPr eaLnBrk="1" hangingPunct="1">
              <a:lnSpc>
                <a:spcPct val="90000"/>
              </a:lnSpc>
            </a:pPr>
            <a:r>
              <a:rPr lang="de-DE" sz="1800" dirty="0" smtClean="0">
                <a:solidFill>
                  <a:srgbClr val="003478"/>
                </a:solidFill>
              </a:rPr>
              <a:t>ALICE SP 	12.2.</a:t>
            </a:r>
          </a:p>
          <a:p>
            <a:pPr eaLnBrk="1" hangingPunct="1">
              <a:lnSpc>
                <a:spcPct val="90000"/>
              </a:lnSpc>
            </a:pPr>
            <a:r>
              <a:rPr lang="de-DE" sz="1800" dirty="0" smtClean="0">
                <a:solidFill>
                  <a:srgbClr val="003478"/>
                </a:solidFill>
              </a:rPr>
              <a:t>LHCb 		18. – 20.2.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de-DE" sz="1200" dirty="0" smtClean="0">
              <a:solidFill>
                <a:srgbClr val="003478"/>
              </a:solidFill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de-DE" sz="2400" dirty="0" smtClean="0">
                <a:solidFill>
                  <a:srgbClr val="003478"/>
                </a:solidFill>
              </a:rPr>
              <a:t>Information </a:t>
            </a:r>
            <a:r>
              <a:rPr lang="de-DE" sz="2400" dirty="0" err="1" smtClean="0">
                <a:solidFill>
                  <a:srgbClr val="003478"/>
                </a:solidFill>
              </a:rPr>
              <a:t>from</a:t>
            </a:r>
            <a:r>
              <a:rPr lang="de-DE" sz="2400" dirty="0" smtClean="0">
                <a:solidFill>
                  <a:srgbClr val="003478"/>
                </a:solidFill>
              </a:rPr>
              <a:t> the </a:t>
            </a:r>
            <a:r>
              <a:rPr lang="de-DE" sz="2400" dirty="0" err="1" smtClean="0">
                <a:solidFill>
                  <a:srgbClr val="003478"/>
                </a:solidFill>
              </a:rPr>
              <a:t>measurements</a:t>
            </a:r>
            <a:endParaRPr lang="de-DE" sz="2400" dirty="0" smtClean="0">
              <a:solidFill>
                <a:srgbClr val="003478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de-DE" sz="2000" dirty="0" err="1" smtClean="0">
                <a:solidFill>
                  <a:srgbClr val="003478"/>
                </a:solidFill>
              </a:rPr>
              <a:t>Instructions</a:t>
            </a:r>
            <a:r>
              <a:rPr lang="de-DE" sz="2000" dirty="0" smtClean="0">
                <a:solidFill>
                  <a:srgbClr val="003478"/>
                </a:solidFill>
              </a:rPr>
              <a:t> on </a:t>
            </a:r>
            <a:r>
              <a:rPr lang="de-DE" sz="1600" dirty="0" smtClean="0">
                <a:solidFill>
                  <a:srgbClr val="003478"/>
                </a:solidFill>
                <a:hlinkClick r:id="rId3"/>
              </a:rPr>
              <a:t>www.physicsmasterclasses.org/index.php?cat=local_organisation&amp;page=measurements</a:t>
            </a:r>
            <a:endParaRPr lang="de-DE" sz="1600" dirty="0" smtClean="0">
              <a:solidFill>
                <a:srgbClr val="003478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de-DE" sz="2000" dirty="0" smtClean="0">
                <a:solidFill>
                  <a:srgbClr val="003478"/>
                </a:solidFill>
              </a:rPr>
              <a:t>Information for </a:t>
            </a:r>
            <a:r>
              <a:rPr lang="de-DE" sz="2000" dirty="0" err="1" smtClean="0">
                <a:solidFill>
                  <a:srgbClr val="003478"/>
                </a:solidFill>
              </a:rPr>
              <a:t>moderators</a:t>
            </a:r>
            <a:endParaRPr lang="de-DE" sz="2000" dirty="0" smtClean="0">
              <a:solidFill>
                <a:srgbClr val="003478"/>
              </a:solidFill>
            </a:endParaRPr>
          </a:p>
          <a:p>
            <a:pPr lvl="2" eaLnBrk="1" hangingPunct="1">
              <a:lnSpc>
                <a:spcPct val="90000"/>
              </a:lnSpc>
            </a:pPr>
            <a:r>
              <a:rPr lang="de-DE" sz="2000" dirty="0" smtClean="0">
                <a:solidFill>
                  <a:srgbClr val="003478"/>
                </a:solidFill>
              </a:rPr>
              <a:t>Manual </a:t>
            </a:r>
            <a:r>
              <a:rPr lang="de-DE" sz="1600" dirty="0" smtClean="0">
                <a:solidFill>
                  <a:srgbClr val="003478"/>
                </a:solidFill>
                <a:hlinkClick r:id="rId4"/>
              </a:rPr>
              <a:t>https://twiki.cern.ch/twiki/pub/Main/InternationalMasterclassesModeratorManual/Manual_Videoconference_Moderators_v10.pdf</a:t>
            </a:r>
            <a:r>
              <a:rPr lang="de-DE" sz="1600" dirty="0" smtClean="0">
                <a:solidFill>
                  <a:srgbClr val="003478"/>
                </a:solidFill>
              </a:rPr>
              <a:t> </a:t>
            </a:r>
          </a:p>
          <a:p>
            <a:pPr lvl="2" eaLnBrk="1" hangingPunct="1">
              <a:lnSpc>
                <a:spcPct val="90000"/>
              </a:lnSpc>
            </a:pPr>
            <a:r>
              <a:rPr lang="de-DE" sz="2000" dirty="0" err="1" smtClean="0">
                <a:solidFill>
                  <a:srgbClr val="003478"/>
                </a:solidFill>
              </a:rPr>
              <a:t>twiki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1600" dirty="0" smtClean="0">
                <a:solidFill>
                  <a:srgbClr val="003478"/>
                </a:solidFill>
                <a:hlinkClick r:id="rId5"/>
              </a:rPr>
              <a:t>https://twiki.cern.ch/twiki/bin/view/Main/InternationalMasterclassesModeratorManual</a:t>
            </a:r>
            <a:r>
              <a:rPr lang="de-DE" sz="1600" dirty="0" smtClean="0">
                <a:solidFill>
                  <a:srgbClr val="003478"/>
                </a:solidFill>
              </a:rPr>
              <a:t> 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de-DE" sz="2800" dirty="0" smtClean="0">
              <a:solidFill>
                <a:srgbClr val="003478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de-DE" sz="2800" dirty="0" smtClean="0">
              <a:solidFill>
                <a:srgbClr val="003478"/>
              </a:solidFill>
            </a:endParaRPr>
          </a:p>
        </p:txBody>
      </p:sp>
      <p:sp>
        <p:nvSpPr>
          <p:cNvPr id="7172" name="Text Box 2"/>
          <p:cNvSpPr>
            <a:spLocks noGrp="1" noChangeArrowheads="1"/>
          </p:cNvSpPr>
          <p:nvPr>
            <p:ph type="title" idx="4294967295"/>
          </p:nvPr>
        </p:nvSpPr>
        <p:spPr>
          <a:xfrm>
            <a:off x="449263" y="333375"/>
            <a:ext cx="8101012" cy="1084263"/>
          </a:xfrm>
          <a:noFill/>
        </p:spPr>
        <p:txBody>
          <a:bodyPr/>
          <a:lstStyle/>
          <a:p>
            <a:pPr eaLnBrk="1" hangingPunct="1"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4000" dirty="0" smtClean="0">
                <a:solidFill>
                  <a:srgbClr val="0CC6DE"/>
                </a:solidFill>
              </a:rPr>
              <a:t>Preparations for IMC 2015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139952" y="1412874"/>
            <a:ext cx="3601095" cy="2185988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de-DE" sz="2400" dirty="0" smtClean="0">
                <a:solidFill>
                  <a:srgbClr val="003478"/>
                </a:solidFill>
              </a:rPr>
              <a:t>Resources:</a:t>
            </a:r>
            <a:endParaRPr lang="de-DE" sz="2000" dirty="0">
              <a:solidFill>
                <a:srgbClr val="003478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sz="2000" dirty="0" smtClean="0">
                <a:solidFill>
                  <a:srgbClr val="003478"/>
                </a:solidFill>
                <a:hlinkClick r:id="rId6"/>
              </a:rPr>
              <a:t>IMC website</a:t>
            </a:r>
            <a:endParaRPr lang="en-US" sz="2000" dirty="0" smtClean="0">
              <a:solidFill>
                <a:srgbClr val="003478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sz="2000" dirty="0" smtClean="0">
                <a:solidFill>
                  <a:srgbClr val="003478"/>
                </a:solidFill>
                <a:hlinkClick r:id="rId7"/>
              </a:rPr>
              <a:t>Library</a:t>
            </a:r>
            <a:endParaRPr lang="de-DE" sz="2000" dirty="0" smtClean="0">
              <a:solidFill>
                <a:srgbClr val="003478"/>
              </a:solidFill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de-DE" sz="2800" dirty="0">
              <a:solidFill>
                <a:srgbClr val="003478"/>
              </a:solidFill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de-DE" sz="2800" dirty="0" smtClean="0">
              <a:solidFill>
                <a:srgbClr val="003478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de-DE" sz="2800" dirty="0" smtClean="0">
              <a:solidFill>
                <a:srgbClr val="00347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616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1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50825" y="1412875"/>
            <a:ext cx="8893175" cy="2185988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de-DE" sz="2400" dirty="0" smtClean="0">
                <a:solidFill>
                  <a:srgbClr val="003478"/>
                </a:solidFill>
              </a:rPr>
              <a:t>DVD / ISO </a:t>
            </a:r>
            <a:r>
              <a:rPr lang="de-DE" sz="2400" dirty="0" err="1" smtClean="0">
                <a:solidFill>
                  <a:srgbClr val="003478"/>
                </a:solidFill>
              </a:rPr>
              <a:t>image</a:t>
            </a:r>
            <a:r>
              <a:rPr lang="de-DE" sz="2400" dirty="0" smtClean="0">
                <a:solidFill>
                  <a:srgbClr val="003478"/>
                </a:solidFill>
              </a:rPr>
              <a:t> / </a:t>
            </a:r>
            <a:r>
              <a:rPr lang="de-DE" sz="2400" dirty="0" err="1" smtClean="0">
                <a:solidFill>
                  <a:srgbClr val="003478"/>
                </a:solidFill>
              </a:rPr>
              <a:t>zip</a:t>
            </a:r>
            <a:endParaRPr lang="de-DE" sz="2400" dirty="0">
              <a:solidFill>
                <a:srgbClr val="003478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de-DE" sz="2800" dirty="0" smtClean="0">
              <a:solidFill>
                <a:srgbClr val="003478"/>
              </a:solidFill>
            </a:endParaRPr>
          </a:p>
        </p:txBody>
      </p:sp>
      <p:sp>
        <p:nvSpPr>
          <p:cNvPr id="7172" name="Text Box 2"/>
          <p:cNvSpPr>
            <a:spLocks noGrp="1" noChangeArrowheads="1"/>
          </p:cNvSpPr>
          <p:nvPr>
            <p:ph type="title" idx="4294967295"/>
          </p:nvPr>
        </p:nvSpPr>
        <p:spPr>
          <a:xfrm>
            <a:off x="449263" y="333375"/>
            <a:ext cx="8101012" cy="1084263"/>
          </a:xfrm>
          <a:noFill/>
        </p:spPr>
        <p:txBody>
          <a:bodyPr/>
          <a:lstStyle/>
          <a:p>
            <a:pPr eaLnBrk="1" hangingPunct="1"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4000" dirty="0" smtClean="0">
                <a:solidFill>
                  <a:srgbClr val="0CC6DE"/>
                </a:solidFill>
              </a:rPr>
              <a:t>Preparations for IMC 2015</a:t>
            </a:r>
          </a:p>
        </p:txBody>
      </p:sp>
    </p:spTree>
    <p:extLst>
      <p:ext uri="{BB962C8B-B14F-4D97-AF65-F5344CB8AC3E}">
        <p14:creationId xmlns:p14="http://schemas.microsoft.com/office/powerpoint/2010/main" val="367690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275</Words>
  <Application>Microsoft Office PowerPoint</Application>
  <PresentationFormat>Bildschirmpräsentation (4:3)</PresentationFormat>
  <Paragraphs>93</Paragraphs>
  <Slides>8</Slides>
  <Notes>8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Office-Design</vt:lpstr>
      <vt:lpstr>PowerPoint-Präsentation</vt:lpstr>
      <vt:lpstr>SG meeting in Paris</vt:lpstr>
      <vt:lpstr>Preparations for IMC 2015</vt:lpstr>
      <vt:lpstr>Preparations for IMC 2015</vt:lpstr>
      <vt:lpstr>Preparations for IMC 2015</vt:lpstr>
      <vt:lpstr>Preparations for IMC 2015</vt:lpstr>
      <vt:lpstr>Preparations for IMC 2015</vt:lpstr>
      <vt:lpstr>Preparations for IMC 2015</vt:lpstr>
    </vt:vector>
  </TitlesOfParts>
  <Company>Entenhausen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Uta Bilow</dc:creator>
  <cp:lastModifiedBy>Uta Bilow</cp:lastModifiedBy>
  <cp:revision>382</cp:revision>
  <cp:lastPrinted>2014-12-05T11:47:49Z</cp:lastPrinted>
  <dcterms:created xsi:type="dcterms:W3CDTF">2011-11-01T11:56:59Z</dcterms:created>
  <dcterms:modified xsi:type="dcterms:W3CDTF">2015-02-02T11:53:28Z</dcterms:modified>
</cp:coreProperties>
</file>