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sldIdLst>
    <p:sldId id="32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ACC6"/>
    <a:srgbClr val="4F81BD"/>
    <a:srgbClr val="1DAA5A"/>
    <a:srgbClr val="54B0C7"/>
    <a:srgbClr val="5DBACF"/>
    <a:srgbClr val="77C2D7"/>
    <a:srgbClr val="BF00BE"/>
    <a:srgbClr val="5BC1E6"/>
    <a:srgbClr val="0089B5"/>
    <a:srgbClr val="0058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70" autoAdjust="0"/>
    <p:restoredTop sz="94702" autoAdjust="0"/>
  </p:normalViewPr>
  <p:slideViewPr>
    <p:cSldViewPr snapToObjects="1">
      <p:cViewPr>
        <p:scale>
          <a:sx n="121" d="100"/>
          <a:sy n="121" d="100"/>
        </p:scale>
        <p:origin x="-1158" y="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4" d="100"/>
          <a:sy n="114" d="100"/>
        </p:scale>
        <p:origin x="-191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16/02/2015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3634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056C-7C50-47D9-8FC5-1DE549BC4934}" type="datetime1">
              <a:rPr lang="en-US" smtClean="0"/>
              <a:t>2/16/2015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67345" cy="9144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760E-2249-4B52-91A3-4D822E5C828B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2AA9-A126-4CEC-8F44-C649137035AE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A0CD-8623-47C2-804B-3818E748C240}" type="datetime1">
              <a:rPr lang="en-US" smtClean="0"/>
              <a:t>2/16/2015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D66D-8DB7-48C8-8198-91721BE663D5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464C-CF15-4466-8A40-2B63316F8F17}" type="datetime1">
              <a:rPr lang="en-US" smtClean="0"/>
              <a:t>2/16/2015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98" y="2298933"/>
            <a:ext cx="3430919" cy="165248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94D7256-0BB1-4DAE-B62F-9AB083050611}" type="datetime1">
              <a:rPr lang="en-US" smtClean="0"/>
              <a:t>2/16/2015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7160" y="274638"/>
            <a:ext cx="8949335" cy="914400"/>
          </a:xfrm>
        </p:spPr>
        <p:txBody>
          <a:bodyPr/>
          <a:lstStyle/>
          <a:p>
            <a:pPr algn="ctr"/>
            <a:r>
              <a:rPr lang="en-US" dirty="0" smtClean="0"/>
              <a:t>MD request: Effect of low frequency vibration</a:t>
            </a:r>
            <a:br>
              <a:rPr lang="en-US" dirty="0" smtClean="0"/>
            </a:br>
            <a:r>
              <a:rPr lang="en-US" sz="2000" dirty="0" smtClean="0"/>
              <a:t>M</a:t>
            </a:r>
            <a:r>
              <a:rPr lang="en-US" sz="2000" dirty="0" smtClean="0"/>
              <a:t>. Fitterer, W. </a:t>
            </a:r>
            <a:r>
              <a:rPr lang="en-US" sz="2000" dirty="0" err="1" smtClean="0"/>
              <a:t>Höfle</a:t>
            </a:r>
            <a:r>
              <a:rPr lang="en-US" sz="2000" dirty="0" smtClean="0"/>
              <a:t>, Y. </a:t>
            </a:r>
            <a:r>
              <a:rPr lang="en-US" sz="2000" dirty="0" err="1" smtClean="0"/>
              <a:t>Papaphilippou</a:t>
            </a:r>
            <a:r>
              <a:rPr lang="en-US" sz="2000" dirty="0" smtClean="0"/>
              <a:t>, D. </a:t>
            </a:r>
            <a:r>
              <a:rPr lang="en-US" sz="2000" dirty="0" err="1" smtClean="0"/>
              <a:t>Valuch</a:t>
            </a:r>
            <a:r>
              <a:rPr lang="en-US" sz="2000" dirty="0" smtClean="0"/>
              <a:t>, J. </a:t>
            </a:r>
            <a:r>
              <a:rPr lang="en-US" sz="2000" dirty="0" err="1" smtClean="0"/>
              <a:t>Wenninger</a:t>
            </a:r>
            <a:r>
              <a:rPr lang="en-US" sz="2000" dirty="0" smtClean="0"/>
              <a:t>, Collimation team</a:t>
            </a:r>
            <a:endParaRPr lang="en-US" sz="2000" dirty="0"/>
          </a:p>
        </p:txBody>
      </p:sp>
      <p:sp>
        <p:nvSpPr>
          <p:cNvPr id="66" name="Content Placeholder 3"/>
          <p:cNvSpPr txBox="1">
            <a:spLocks/>
          </p:cNvSpPr>
          <p:nvPr/>
        </p:nvSpPr>
        <p:spPr>
          <a:xfrm>
            <a:off x="323528" y="1197954"/>
            <a:ext cx="8601016" cy="537739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lnSpc>
                <a:spcPct val="100000"/>
              </a:lnSpc>
              <a:buClr>
                <a:srgbClr val="3366FF"/>
              </a:buClr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Motivation: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planned civil engineering works during </a:t>
            </a:r>
            <a:r>
              <a:rPr lang="en-US" sz="1600" dirty="0" err="1" smtClean="0">
                <a:solidFill>
                  <a:schemeClr val="tx1"/>
                </a:solidFill>
              </a:rPr>
              <a:t>RunIII</a:t>
            </a:r>
            <a:r>
              <a:rPr lang="en-US" sz="1600" dirty="0" smtClean="0">
                <a:solidFill>
                  <a:schemeClr val="tx1"/>
                </a:solidFill>
              </a:rPr>
              <a:t> next to IR1/5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-&gt; increased vibrations up to 200 Hz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-&gt; misalignment of </a:t>
            </a:r>
            <a:r>
              <a:rPr lang="en-US" sz="1600" dirty="0" err="1" smtClean="0">
                <a:solidFill>
                  <a:schemeClr val="tx1"/>
                </a:solidFill>
              </a:rPr>
              <a:t>quadrupoles</a:t>
            </a:r>
            <a:r>
              <a:rPr lang="en-US" sz="1600" dirty="0" smtClean="0">
                <a:solidFill>
                  <a:schemeClr val="tx1"/>
                </a:solidFill>
              </a:rPr>
              <a:t>, in particular IT 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-&gt; effect of low frequency noise (dipole kick) on the beam?</a:t>
            </a:r>
          </a:p>
          <a:p>
            <a:pPr marL="0" lvl="1" indent="0">
              <a:lnSpc>
                <a:spcPct val="50000"/>
              </a:lnSpc>
              <a:spcBef>
                <a:spcPts val="0"/>
              </a:spcBef>
              <a:buClr>
                <a:srgbClr val="3366FF"/>
              </a:buClr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Main effects of noise (dipole kick):</a:t>
            </a:r>
            <a:r>
              <a:rPr lang="en-US" sz="1600" b="1" dirty="0" smtClean="0">
                <a:solidFill>
                  <a:schemeClr val="tx1"/>
                </a:solidFill>
              </a:rPr>
              <a:t> </a:t>
            </a:r>
          </a:p>
          <a:p>
            <a:pPr marL="285750" lvl="1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</a:pPr>
            <a:r>
              <a:rPr lang="en-US" sz="1600" dirty="0" smtClean="0">
                <a:solidFill>
                  <a:schemeClr val="tx1"/>
                </a:solidFill>
              </a:rPr>
              <a:t>closed orbit distortion -&gt; </a:t>
            </a:r>
            <a:r>
              <a:rPr lang="en-US" sz="1600" dirty="0" err="1" smtClean="0">
                <a:solidFill>
                  <a:schemeClr val="tx1"/>
                </a:solidFill>
              </a:rPr>
              <a:t>emittance</a:t>
            </a:r>
            <a:r>
              <a:rPr lang="en-US" sz="1600" dirty="0" smtClean="0">
                <a:solidFill>
                  <a:schemeClr val="tx1"/>
                </a:solidFill>
              </a:rPr>
              <a:t> growth and stronger population of tails</a:t>
            </a:r>
          </a:p>
          <a:p>
            <a:pPr marL="285750" lvl="1" indent="-28575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</a:pPr>
            <a:r>
              <a:rPr lang="en-US" sz="1600" dirty="0" smtClean="0">
                <a:solidFill>
                  <a:schemeClr val="tx1"/>
                </a:solidFill>
              </a:rPr>
              <a:t>in </a:t>
            </a:r>
            <a:r>
              <a:rPr lang="en-US" sz="1600" dirty="0">
                <a:solidFill>
                  <a:schemeClr val="tx1"/>
                </a:solidFill>
              </a:rPr>
              <a:t>general two regimes are distinguished</a:t>
            </a:r>
            <a:r>
              <a:rPr lang="en-US" sz="1600" dirty="0" smtClean="0">
                <a:solidFill>
                  <a:schemeClr val="tx1"/>
                </a:solidFill>
              </a:rPr>
              <a:t>: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b="1" dirty="0">
                <a:solidFill>
                  <a:schemeClr val="tx1"/>
                </a:solidFill>
              </a:rPr>
              <a:t>	</a:t>
            </a:r>
            <a:r>
              <a:rPr lang="en-US" sz="1600" b="1" dirty="0" smtClean="0">
                <a:solidFill>
                  <a:srgbClr val="3366FF"/>
                </a:solidFill>
              </a:rPr>
              <a:t>-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“high frequency” </a:t>
            </a:r>
            <a:r>
              <a:rPr lang="en-US" sz="1600" dirty="0" smtClean="0">
                <a:solidFill>
                  <a:srgbClr val="000000"/>
                </a:solidFill>
              </a:rPr>
              <a:t>[1]</a:t>
            </a:r>
            <a:r>
              <a:rPr lang="en-US" sz="1600" dirty="0">
                <a:solidFill>
                  <a:srgbClr val="000000"/>
                </a:solidFill>
              </a:rPr>
              <a:t>,   </a:t>
            </a:r>
            <a:r>
              <a:rPr lang="en-US" sz="1600" u="sng" dirty="0">
                <a:solidFill>
                  <a:srgbClr val="000000"/>
                </a:solidFill>
              </a:rPr>
              <a:t>f &gt; 3 kHz</a:t>
            </a:r>
            <a:r>
              <a:rPr lang="en-US" sz="1600" dirty="0">
                <a:solidFill>
                  <a:srgbClr val="000000"/>
                </a:solidFill>
              </a:rPr>
              <a:t>  : overlap with </a:t>
            </a:r>
            <a:r>
              <a:rPr lang="en-US" sz="1600" dirty="0" err="1">
                <a:solidFill>
                  <a:srgbClr val="000000"/>
                </a:solidFill>
              </a:rPr>
              <a:t>betatron</a:t>
            </a:r>
            <a:r>
              <a:rPr lang="en-US" sz="1600" dirty="0">
                <a:solidFill>
                  <a:srgbClr val="000000"/>
                </a:solidFill>
              </a:rPr>
              <a:t> sidebands at (</a:t>
            </a:r>
            <a:r>
              <a:rPr lang="el-GR" sz="1600" dirty="0">
                <a:solidFill>
                  <a:srgbClr val="000000"/>
                </a:solidFill>
              </a:rPr>
              <a:t>ν</a:t>
            </a:r>
            <a:r>
              <a:rPr lang="en-US" sz="1600" baseline="-25000" dirty="0">
                <a:solidFill>
                  <a:srgbClr val="000000"/>
                </a:solidFill>
              </a:rPr>
              <a:t>x/y</a:t>
            </a:r>
            <a:r>
              <a:rPr lang="en-US" sz="1600" dirty="0">
                <a:solidFill>
                  <a:srgbClr val="000000"/>
                </a:solidFill>
              </a:rPr>
              <a:t>-n)∙</a:t>
            </a:r>
            <a:r>
              <a:rPr lang="en-US" sz="1600" dirty="0" err="1">
                <a:solidFill>
                  <a:srgbClr val="000000"/>
                </a:solidFill>
              </a:rPr>
              <a:t>f</a:t>
            </a:r>
            <a:r>
              <a:rPr lang="en-US" sz="1600" baseline="-25000" dirty="0" err="1">
                <a:solidFill>
                  <a:srgbClr val="000000"/>
                </a:solidFill>
              </a:rPr>
              <a:t>rev,LHC</a:t>
            </a:r>
            <a:r>
              <a:rPr lang="en-US" sz="1600" baseline="-25000" dirty="0">
                <a:solidFill>
                  <a:srgbClr val="000000"/>
                </a:solidFill>
              </a:rPr>
              <a:t> 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b="1" dirty="0">
                <a:solidFill>
                  <a:srgbClr val="000000"/>
                </a:solidFill>
              </a:rPr>
              <a:t>	</a:t>
            </a:r>
            <a:r>
              <a:rPr lang="en-US" sz="1600" b="1" dirty="0" smtClean="0">
                <a:solidFill>
                  <a:srgbClr val="3366FF"/>
                </a:solidFill>
              </a:rPr>
              <a:t>-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“low frequency”  </a:t>
            </a:r>
            <a:r>
              <a:rPr lang="en-US" sz="1600" dirty="0" smtClean="0">
                <a:solidFill>
                  <a:srgbClr val="000000"/>
                </a:solidFill>
              </a:rPr>
              <a:t>[2]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u="sng" dirty="0">
                <a:solidFill>
                  <a:srgbClr val="000000"/>
                </a:solidFill>
              </a:rPr>
              <a:t>0&lt;f</a:t>
            </a:r>
            <a:r>
              <a:rPr lang="en-US" sz="1600" u="sng" dirty="0">
                <a:solidFill>
                  <a:schemeClr val="tx1"/>
                </a:solidFill>
              </a:rPr>
              <a:t>&lt;</a:t>
            </a:r>
            <a:r>
              <a:rPr lang="en-US" sz="1600" u="sng" dirty="0">
                <a:solidFill>
                  <a:srgbClr val="000000"/>
                </a:solidFill>
              </a:rPr>
              <a:t> 3 kHz</a:t>
            </a:r>
            <a:r>
              <a:rPr lang="en-US" sz="1600" dirty="0">
                <a:solidFill>
                  <a:srgbClr val="000000"/>
                </a:solidFill>
              </a:rPr>
              <a:t> : </a:t>
            </a:r>
            <a:r>
              <a:rPr lang="el-GR" sz="1600" dirty="0">
                <a:solidFill>
                  <a:srgbClr val="000000"/>
                </a:solidFill>
              </a:rPr>
              <a:t>ν</a:t>
            </a:r>
            <a:r>
              <a:rPr lang="en-US" sz="1600" baseline="-25000" dirty="0">
                <a:solidFill>
                  <a:srgbClr val="000000"/>
                </a:solidFill>
              </a:rPr>
              <a:t>x/y</a:t>
            </a:r>
            <a:r>
              <a:rPr lang="en-US" sz="1600" dirty="0">
                <a:solidFill>
                  <a:srgbClr val="000000"/>
                </a:solidFill>
              </a:rPr>
              <a:t> ∙f</a:t>
            </a:r>
            <a:r>
              <a:rPr lang="en-US" sz="1600" baseline="-25000" dirty="0">
                <a:solidFill>
                  <a:srgbClr val="000000"/>
                </a:solidFill>
              </a:rPr>
              <a:t>0,LHC </a:t>
            </a:r>
            <a:r>
              <a:rPr lang="en-US" sz="1600" dirty="0">
                <a:solidFill>
                  <a:srgbClr val="000000"/>
                </a:solidFill>
              </a:rPr>
              <a:t>= 3485 Hz, less harmful</a:t>
            </a:r>
            <a:endParaRPr lang="en-US" sz="1600" dirty="0">
              <a:solidFill>
                <a:schemeClr val="tx1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-&gt; effect of “low frequency” noise not really known</a:t>
            </a:r>
          </a:p>
          <a:p>
            <a:pPr marL="0" lvl="1" indent="0">
              <a:lnSpc>
                <a:spcPct val="50000"/>
              </a:lnSpc>
              <a:spcBef>
                <a:spcPts val="0"/>
              </a:spcBef>
              <a:buClr>
                <a:srgbClr val="3366FF"/>
              </a:buClr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MD proposal: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requirements:</a:t>
            </a:r>
            <a:endParaRPr lang="en-US" sz="1600" dirty="0" smtClean="0">
              <a:solidFill>
                <a:srgbClr val="3366FF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- </a:t>
            </a:r>
            <a:r>
              <a:rPr lang="en-US" sz="1600" dirty="0" smtClean="0">
                <a:solidFill>
                  <a:srgbClr val="000000"/>
                </a:solidFill>
              </a:rPr>
              <a:t>few colliding nominal bunches (flat top)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- </a:t>
            </a:r>
            <a:r>
              <a:rPr lang="en-US" sz="1600" dirty="0" smtClean="0">
                <a:solidFill>
                  <a:srgbClr val="000000"/>
                </a:solidFill>
              </a:rPr>
              <a:t>create dipole excitation with ADT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b="1" dirty="0" smtClean="0">
                <a:solidFill>
                  <a:srgbClr val="3366FF"/>
                </a:solidFill>
              </a:rPr>
              <a:t>- </a:t>
            </a:r>
            <a:r>
              <a:rPr lang="en-US" sz="1600" dirty="0" smtClean="0">
                <a:solidFill>
                  <a:srgbClr val="000000"/>
                </a:solidFill>
              </a:rPr>
              <a:t>observables: </a:t>
            </a:r>
            <a:r>
              <a:rPr lang="en-US" sz="1600" dirty="0" err="1" smtClean="0">
                <a:solidFill>
                  <a:srgbClr val="000000"/>
                </a:solidFill>
              </a:rPr>
              <a:t>emittance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(BSRT), tail population (assuming that methods have already been tested in halo diffusion MD)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 -&gt; </a:t>
            </a:r>
            <a:r>
              <a:rPr lang="en-US" sz="1600" b="1" dirty="0">
                <a:solidFill>
                  <a:schemeClr val="tx1"/>
                </a:solidFill>
              </a:rPr>
              <a:t>end of fill MD </a:t>
            </a:r>
            <a:r>
              <a:rPr lang="en-US" sz="1600" dirty="0" smtClean="0">
                <a:solidFill>
                  <a:schemeClr val="tx1"/>
                </a:solidFill>
              </a:rPr>
              <a:t>to calibrate ADT and possibly measure </a:t>
            </a:r>
            <a:r>
              <a:rPr lang="en-US" sz="1600" dirty="0" err="1" smtClean="0">
                <a:solidFill>
                  <a:schemeClr val="tx1"/>
                </a:solidFill>
              </a:rPr>
              <a:t>emittance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growth. Possibly during commissioning. </a:t>
            </a:r>
            <a:r>
              <a:rPr lang="en-US" sz="1600" dirty="0">
                <a:solidFill>
                  <a:schemeClr val="tx1"/>
                </a:solidFill>
              </a:rPr>
              <a:t>few bunches with nominal current should be </a:t>
            </a:r>
            <a:r>
              <a:rPr lang="en-US" sz="1600" dirty="0" smtClean="0">
                <a:solidFill>
                  <a:schemeClr val="tx1"/>
                </a:solidFill>
              </a:rPr>
              <a:t>available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-&gt; </a:t>
            </a:r>
            <a:r>
              <a:rPr lang="en-US" sz="1600" b="1" dirty="0" smtClean="0">
                <a:solidFill>
                  <a:schemeClr val="tx1"/>
                </a:solidFill>
              </a:rPr>
              <a:t>normal MD </a:t>
            </a:r>
            <a:r>
              <a:rPr lang="en-US" sz="1600" dirty="0" smtClean="0">
                <a:solidFill>
                  <a:schemeClr val="tx1"/>
                </a:solidFill>
              </a:rPr>
              <a:t>to measure </a:t>
            </a:r>
            <a:r>
              <a:rPr lang="en-US" sz="1600" dirty="0" err="1" smtClean="0">
                <a:solidFill>
                  <a:schemeClr val="tx1"/>
                </a:solidFill>
              </a:rPr>
              <a:t>emittance</a:t>
            </a:r>
            <a:r>
              <a:rPr lang="en-US" sz="1600" dirty="0" smtClean="0">
                <a:solidFill>
                  <a:schemeClr val="tx1"/>
                </a:solidFill>
              </a:rPr>
              <a:t> growth and tail population</a:t>
            </a:r>
            <a:endParaRPr lang="en-US" sz="1600" dirty="0">
              <a:solidFill>
                <a:srgbClr val="000000"/>
              </a:solidFill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buClr>
                <a:srgbClr val="3366FF"/>
              </a:buClr>
              <a:buNone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7160" y="6167045"/>
            <a:ext cx="8837384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lvl="2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200" dirty="0" smtClean="0">
                <a:solidFill>
                  <a:srgbClr val="000000"/>
                </a:solidFill>
              </a:rPr>
              <a:t>[</a:t>
            </a:r>
            <a:r>
              <a:rPr lang="en-US" sz="1200" dirty="0">
                <a:solidFill>
                  <a:srgbClr val="000000"/>
                </a:solidFill>
              </a:rPr>
              <a:t>1</a:t>
            </a:r>
            <a:r>
              <a:rPr lang="en-US" sz="1200" dirty="0" smtClean="0">
                <a:solidFill>
                  <a:srgbClr val="000000"/>
                </a:solidFill>
              </a:rPr>
              <a:t>] </a:t>
            </a:r>
            <a:r>
              <a:rPr lang="en-US" sz="1200" dirty="0">
                <a:solidFill>
                  <a:srgbClr val="000000"/>
                </a:solidFill>
              </a:rPr>
              <a:t>V. </a:t>
            </a:r>
            <a:r>
              <a:rPr lang="en-US" sz="1200" dirty="0" err="1">
                <a:solidFill>
                  <a:srgbClr val="000000"/>
                </a:solidFill>
              </a:rPr>
              <a:t>Lebedev</a:t>
            </a:r>
            <a:r>
              <a:rPr lang="en-US" sz="1200" dirty="0">
                <a:solidFill>
                  <a:srgbClr val="000000"/>
                </a:solidFill>
              </a:rPr>
              <a:t>, V. </a:t>
            </a:r>
            <a:r>
              <a:rPr lang="en-US" sz="1200" dirty="0" err="1">
                <a:solidFill>
                  <a:srgbClr val="000000"/>
                </a:solidFill>
              </a:rPr>
              <a:t>Parkhomchuk</a:t>
            </a:r>
            <a:r>
              <a:rPr lang="en-US" sz="1200" dirty="0">
                <a:solidFill>
                  <a:srgbClr val="000000"/>
                </a:solidFill>
              </a:rPr>
              <a:t>, V. </a:t>
            </a:r>
            <a:r>
              <a:rPr lang="en-US" sz="1200" dirty="0" err="1">
                <a:solidFill>
                  <a:srgbClr val="000000"/>
                </a:solidFill>
              </a:rPr>
              <a:t>Shiltsev</a:t>
            </a:r>
            <a:r>
              <a:rPr lang="en-US" sz="1200" dirty="0">
                <a:solidFill>
                  <a:srgbClr val="000000"/>
                </a:solidFill>
              </a:rPr>
              <a:t>, </a:t>
            </a:r>
            <a:r>
              <a:rPr lang="en-US" sz="1200" b="1" dirty="0">
                <a:solidFill>
                  <a:srgbClr val="000000"/>
                </a:solidFill>
              </a:rPr>
              <a:t>G. </a:t>
            </a:r>
            <a:r>
              <a:rPr lang="en-US" sz="1200" b="1" dirty="0" err="1">
                <a:solidFill>
                  <a:srgbClr val="000000"/>
                </a:solidFill>
              </a:rPr>
              <a:t>Stupakov</a:t>
            </a:r>
            <a:r>
              <a:rPr lang="en-US" sz="1200" dirty="0">
                <a:solidFill>
                  <a:srgbClr val="000000"/>
                </a:solidFill>
              </a:rPr>
              <a:t>, “</a:t>
            </a:r>
            <a:r>
              <a:rPr lang="en-US" sz="1200" i="1" dirty="0" err="1">
                <a:solidFill>
                  <a:srgbClr val="000000"/>
                </a:solidFill>
              </a:rPr>
              <a:t>Emittance</a:t>
            </a:r>
            <a:r>
              <a:rPr lang="en-US" sz="1200" i="1" dirty="0">
                <a:solidFill>
                  <a:srgbClr val="000000"/>
                </a:solidFill>
              </a:rPr>
              <a:t> Growth due to Noise and its Suppression with the Feedback System in Large Hadron Colliders</a:t>
            </a:r>
            <a:r>
              <a:rPr lang="en-US" sz="1200" dirty="0">
                <a:solidFill>
                  <a:srgbClr val="000000"/>
                </a:solidFill>
              </a:rPr>
              <a:t>”, SSCL-Preprint-188 </a:t>
            </a:r>
            <a:endParaRPr lang="en-US" sz="1200" dirty="0" smtClean="0">
              <a:solidFill>
                <a:srgbClr val="000000"/>
              </a:solidFill>
            </a:endParaRPr>
          </a:p>
          <a:p>
            <a:pPr marL="228600" lvl="2"/>
            <a:r>
              <a:rPr lang="en-US" sz="1200" smtClean="0">
                <a:solidFill>
                  <a:srgbClr val="000000"/>
                </a:solidFill>
              </a:rPr>
              <a:t>[2] </a:t>
            </a:r>
            <a:r>
              <a:rPr lang="en-US" sz="1200" dirty="0">
                <a:solidFill>
                  <a:srgbClr val="000000"/>
                </a:solidFill>
              </a:rPr>
              <a:t>K.Y. Ng, “</a:t>
            </a:r>
            <a:r>
              <a:rPr lang="en-US" sz="1200" i="1" dirty="0" err="1">
                <a:solidFill>
                  <a:srgbClr val="000000"/>
                </a:solidFill>
              </a:rPr>
              <a:t>Emittance</a:t>
            </a:r>
            <a:r>
              <a:rPr lang="en-US" sz="1200" i="1" dirty="0">
                <a:solidFill>
                  <a:srgbClr val="000000"/>
                </a:solidFill>
              </a:rPr>
              <a:t> Growth due to a Small Low-frequency Perturbations</a:t>
            </a:r>
            <a:r>
              <a:rPr lang="en-US" sz="1200" dirty="0">
                <a:solidFill>
                  <a:srgbClr val="000000"/>
                </a:solidFill>
              </a:rPr>
              <a:t>”, FERMILAB-FN-575</a:t>
            </a:r>
          </a:p>
          <a:p>
            <a:pPr marL="228600" lvl="2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47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14065</TotalTime>
  <Words>132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HiLumiLHC_PresentationTemplate</vt:lpstr>
      <vt:lpstr>MD request: Effect of low frequency vibration M. Fitterer, W. Höfle, Y. Papaphilippou, D. Valuch, J. Wenninger, Collimation team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roderik</cp:lastModifiedBy>
  <cp:revision>2142</cp:revision>
  <dcterms:created xsi:type="dcterms:W3CDTF">2011-12-13T14:40:13Z</dcterms:created>
  <dcterms:modified xsi:type="dcterms:W3CDTF">2015-02-16T12:50:10Z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