
<file path=[Content_Types].xml><?xml version="1.0" encoding="utf-8"?>
<Types xmlns="http://schemas.openxmlformats.org/package/2006/content-types">
  <Default Extension="png" ContentType="image/png"/>
  <Default Extension="mpeg" ContentType="vide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55"/>
  </p:notesMasterIdLst>
  <p:handoutMasterIdLst>
    <p:handoutMasterId r:id="rId56"/>
  </p:handoutMasterIdLst>
  <p:sldIdLst>
    <p:sldId id="259" r:id="rId2"/>
    <p:sldId id="260" r:id="rId3"/>
    <p:sldId id="283" r:id="rId4"/>
    <p:sldId id="308" r:id="rId5"/>
    <p:sldId id="276" r:id="rId6"/>
    <p:sldId id="277" r:id="rId7"/>
    <p:sldId id="262" r:id="rId8"/>
    <p:sldId id="309" r:id="rId9"/>
    <p:sldId id="263" r:id="rId10"/>
    <p:sldId id="303" r:id="rId11"/>
    <p:sldId id="304" r:id="rId12"/>
    <p:sldId id="305" r:id="rId13"/>
    <p:sldId id="306" r:id="rId14"/>
    <p:sldId id="301" r:id="rId15"/>
    <p:sldId id="264" r:id="rId16"/>
    <p:sldId id="265" r:id="rId17"/>
    <p:sldId id="286" r:id="rId18"/>
    <p:sldId id="310" r:id="rId19"/>
    <p:sldId id="288" r:id="rId20"/>
    <p:sldId id="296" r:id="rId21"/>
    <p:sldId id="297" r:id="rId22"/>
    <p:sldId id="298" r:id="rId23"/>
    <p:sldId id="287" r:id="rId24"/>
    <p:sldId id="311" r:id="rId25"/>
    <p:sldId id="312" r:id="rId26"/>
    <p:sldId id="289" r:id="rId27"/>
    <p:sldId id="300" r:id="rId28"/>
    <p:sldId id="284" r:id="rId29"/>
    <p:sldId id="291" r:id="rId30"/>
    <p:sldId id="285" r:id="rId31"/>
    <p:sldId id="290" r:id="rId32"/>
    <p:sldId id="299" r:id="rId33"/>
    <p:sldId id="266" r:id="rId34"/>
    <p:sldId id="275" r:id="rId35"/>
    <p:sldId id="279" r:id="rId36"/>
    <p:sldId id="278" r:id="rId37"/>
    <p:sldId id="282" r:id="rId38"/>
    <p:sldId id="267" r:id="rId39"/>
    <p:sldId id="268" r:id="rId40"/>
    <p:sldId id="269" r:id="rId41"/>
    <p:sldId id="270" r:id="rId42"/>
    <p:sldId id="271" r:id="rId43"/>
    <p:sldId id="281" r:id="rId44"/>
    <p:sldId id="294" r:id="rId45"/>
    <p:sldId id="295" r:id="rId46"/>
    <p:sldId id="292" r:id="rId47"/>
    <p:sldId id="272" r:id="rId48"/>
    <p:sldId id="280" r:id="rId49"/>
    <p:sldId id="273" r:id="rId50"/>
    <p:sldId id="274" r:id="rId51"/>
    <p:sldId id="314" r:id="rId52"/>
    <p:sldId id="315" r:id="rId53"/>
    <p:sldId id="313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04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eiko\CPS\LIU-PSUpgradeWorkingGroup\JivaHillBrainStorming\CB-FBReac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875182268884"/>
          <c:y val="5.1400554097404502E-2"/>
          <c:w val="0.57812006832479601"/>
          <c:h val="0.79822506561679796"/>
        </c:manualLayout>
      </c:layout>
      <c:scatterChart>
        <c:scatterStyle val="lineMarker"/>
        <c:varyColors val="0"/>
        <c:ser>
          <c:idx val="3"/>
          <c:order val="0"/>
          <c:tx>
            <c:strRef>
              <c:f>Sheet1!$F$5</c:f>
              <c:strCache>
                <c:ptCount val="1"/>
                <c:pt idx="0">
                  <c:v>50 ns nominal (no FB)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Sheet1!$D$5</c:f>
              <c:numCache>
                <c:formatCode>General</c:formatCode>
                <c:ptCount val="1"/>
                <c:pt idx="0">
                  <c:v>0.17499999999999999</c:v>
                </c:pt>
              </c:numCache>
            </c:numRef>
          </c:xVal>
          <c:yVal>
            <c:numRef>
              <c:f>Sheet1!$E$5</c:f>
              <c:numCache>
                <c:formatCode>General</c:formatCode>
                <c:ptCount val="1"/>
                <c:pt idx="0">
                  <c:v>0.65000000000000302</c:v>
                </c:pt>
              </c:numCache>
            </c:numRef>
          </c:yVal>
          <c:smooth val="0"/>
        </c:ser>
        <c:ser>
          <c:idx val="4"/>
          <c:order val="1"/>
          <c:tx>
            <c:strRef>
              <c:f>Sheet1!$F$6</c:f>
              <c:strCache>
                <c:ptCount val="1"/>
                <c:pt idx="0">
                  <c:v>25 ns nominal (no FB)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Sheet1!$D$6</c:f>
              <c:numCache>
                <c:formatCode>General</c:formatCode>
                <c:ptCount val="1"/>
                <c:pt idx="0">
                  <c:v>0.35</c:v>
                </c:pt>
              </c:numCache>
            </c:numRef>
          </c:xVal>
          <c:yVal>
            <c:numRef>
              <c:f>Sheet1!$E$6</c:f>
              <c:numCache>
                <c:formatCode>General</c:formatCode>
                <c:ptCount val="1"/>
                <c:pt idx="0">
                  <c:v>1.3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Sheet1!$F$4</c:f>
              <c:strCache>
                <c:ptCount val="1"/>
                <c:pt idx="0">
                  <c:v>25 ns ultimate MD (2010)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Sheet1!$D$4</c:f>
              <c:numCache>
                <c:formatCode>General</c:formatCode>
                <c:ptCount val="1"/>
                <c:pt idx="0">
                  <c:v>0.4</c:v>
                </c:pt>
              </c:numCache>
            </c:numRef>
          </c:xVal>
          <c:yVal>
            <c:numRef>
              <c:f>Sheet1!$E$4</c:f>
              <c:numCache>
                <c:formatCode>General</c:formatCode>
                <c:ptCount val="1"/>
                <c:pt idx="0">
                  <c:v>2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Sheet1!$F$7</c:f>
              <c:strCache>
                <c:ptCount val="1"/>
                <c:pt idx="0">
                  <c:v>FB test with C11 (2009), acceleration only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Sheet1!$D$7</c:f>
              <c:numCache>
                <c:formatCode>General</c:formatCode>
                <c:ptCount val="1"/>
                <c:pt idx="0">
                  <c:v>0.35</c:v>
                </c:pt>
              </c:numCache>
            </c:numRef>
          </c:xVal>
          <c:yVal>
            <c:numRef>
              <c:f>Sheet1!$E$7</c:f>
              <c:numCache>
                <c:formatCode>General</c:formatCode>
                <c:ptCount val="1"/>
                <c:pt idx="0">
                  <c:v>2.7</c:v>
                </c:pt>
              </c:numCache>
            </c:numRef>
          </c:yVal>
          <c:smooth val="0"/>
        </c:ser>
        <c:ser>
          <c:idx val="1"/>
          <c:order val="4"/>
          <c:tx>
            <c:strRef>
              <c:f>Sheet1!$F$3</c:f>
              <c:strCache>
                <c:ptCount val="1"/>
                <c:pt idx="0">
                  <c:v>25 ns proposal PS2, baseline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Sheet1!$D$3</c:f>
              <c:numCache>
                <c:formatCode>General</c:formatCode>
                <c:ptCount val="1"/>
                <c:pt idx="0">
                  <c:v>0.60000000000000098</c:v>
                </c:pt>
              </c:numCache>
            </c:numRef>
          </c:xVal>
          <c:yVal>
            <c:numRef>
              <c:f>Sheet1!$E$3</c:f>
              <c:numCache>
                <c:formatCode>General</c:formatCode>
                <c:ptCount val="1"/>
                <c:pt idx="0">
                  <c:v>4</c:v>
                </c:pt>
              </c:numCache>
            </c:numRef>
          </c:yVal>
          <c:smooth val="0"/>
        </c:ser>
        <c:ser>
          <c:idx val="0"/>
          <c:order val="5"/>
          <c:tx>
            <c:strRef>
              <c:f>Sheet1!$F$8</c:f>
              <c:strCache>
                <c:ptCount val="1"/>
                <c:pt idx="0">
                  <c:v>50 ns ultimate MD (2011)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Sheet1!$D$8</c:f>
              <c:numCache>
                <c:formatCode>General</c:formatCode>
                <c:ptCount val="1"/>
                <c:pt idx="0">
                  <c:v>0.18</c:v>
                </c:pt>
              </c:numCache>
            </c:numRef>
          </c:xVal>
          <c:yVal>
            <c:numRef>
              <c:f>Sheet1!$E$8</c:f>
              <c:numCache>
                <c:formatCode>General</c:formatCode>
                <c:ptCount val="1"/>
                <c:pt idx="0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763776"/>
        <c:axId val="151103744"/>
      </c:scatterChart>
      <c:valAx>
        <c:axId val="150763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Long.</a:t>
                </a:r>
                <a:r>
                  <a:rPr lang="en-US" sz="1200" baseline="0"/>
                  <a:t> emittance per bunch at extraction </a:t>
                </a:r>
                <a:r>
                  <a:rPr lang="en-US" sz="1200"/>
                  <a:t>[eVs]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1103744"/>
        <c:crosses val="autoZero"/>
        <c:crossBetween val="midCat"/>
      </c:valAx>
      <c:valAx>
        <c:axId val="1511037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/>
                  <a:t>Bunch intensity [10</a:t>
                </a:r>
                <a:r>
                  <a:rPr lang="en-US" sz="1200" baseline="30000" dirty="0"/>
                  <a:t>11</a:t>
                </a:r>
                <a:r>
                  <a:rPr lang="en-US" sz="1200" dirty="0"/>
                  <a:t> </a:t>
                </a:r>
                <a:r>
                  <a:rPr lang="en-US" sz="1200" dirty="0" smtClean="0"/>
                  <a:t>ppb]</a:t>
                </a:r>
                <a:endParaRPr lang="en-US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0763776"/>
        <c:crosses val="autoZero"/>
        <c:crossBetween val="midCat"/>
      </c:valAx>
    </c:plotArea>
    <c:legend>
      <c:legendPos val="r"/>
      <c:legendEntry>
        <c:idx val="3"/>
        <c:txPr>
          <a:bodyPr/>
          <a:lstStyle/>
          <a:p>
            <a:pPr>
              <a:defRPr sz="1200" baseline="0">
                <a:solidFill>
                  <a:sysClr val="windowText" lastClr="000000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73340554987006201"/>
          <c:y val="0"/>
          <c:w val="0.252384861305466"/>
          <c:h val="1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33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5321E-624A-5D4C-8E4E-BDFC818704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68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0C02B-6B12-A34A-8889-0E3668FA129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379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9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22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3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99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79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9478" indent="-272876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91505" indent="-21830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28106" indent="-21830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64708" indent="-21830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01310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37911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74514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711115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9478" indent="-272876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91505" indent="-21830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28106" indent="-21830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64708" indent="-21830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01310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37911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74514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711115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9478" indent="-272876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91505" indent="-21830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28106" indent="-21830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64708" indent="-21830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01310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37911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74514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711115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9478" indent="-272876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91505" indent="-21830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28106" indent="-21830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64708" indent="-21830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01310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37911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74514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711115" indent="-21830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0FFB08-2C42-4B3E-B47A-4AC7296F94E8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70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4" r:id="rId5"/>
    <p:sldLayoutId id="214748369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microsoft.com/office/2007/relationships/media" Target="../media/media2.wmv"/><Relationship Id="rId7" Type="http://schemas.openxmlformats.org/officeDocument/2006/relationships/image" Target="../media/image46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45.emf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wm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emf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emf"/><Relationship Id="rId5" Type="http://schemas.openxmlformats.org/officeDocument/2006/relationships/chart" Target="../charts/chart1.xml"/><Relationship Id="rId4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png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eg"/><Relationship Id="rId1" Type="http://schemas.microsoft.com/office/2007/relationships/media" Target="../media/media3.mpeg"/><Relationship Id="rId4" Type="http://schemas.openxmlformats.org/officeDocument/2006/relationships/image" Target="../media/image9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11371"/>
            <a:ext cx="9158588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995936" y="848222"/>
            <a:ext cx="4212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No errors – With </a:t>
            </a:r>
            <a:r>
              <a:rPr lang="en-GB" sz="1400" dirty="0" err="1" smtClean="0">
                <a:solidFill>
                  <a:srgbClr val="0000FF"/>
                </a:solidFill>
              </a:rPr>
              <a:t>s.c.</a:t>
            </a:r>
            <a:r>
              <a:rPr lang="en-GB" sz="1400" dirty="0">
                <a:solidFill>
                  <a:srgbClr val="0000FF"/>
                </a:solidFill>
              </a:rPr>
              <a:t> </a:t>
            </a:r>
            <a:r>
              <a:rPr lang="en-GB" sz="1400" dirty="0" smtClean="0">
                <a:solidFill>
                  <a:srgbClr val="0000FF"/>
                </a:solidFill>
              </a:rPr>
              <a:t>(4.285, 4.517)  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93493" y="1268760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Quad field errors - No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s.c.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(4.285, 4.517)</a:t>
            </a:r>
            <a:endParaRPr lang="fr-FR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9632" y="3282917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FF"/>
                </a:solidFill>
              </a:rPr>
              <a:t>Quad field errors - With </a:t>
            </a:r>
            <a:r>
              <a:rPr lang="en-GB" sz="1400" dirty="0" err="1" smtClean="0">
                <a:solidFill>
                  <a:srgbClr val="FF00FF"/>
                </a:solidFill>
              </a:rPr>
              <a:t>s.c.</a:t>
            </a:r>
            <a:r>
              <a:rPr lang="en-GB" sz="1400" dirty="0" smtClean="0">
                <a:solidFill>
                  <a:srgbClr val="FF00FF"/>
                </a:solidFill>
              </a:rPr>
              <a:t> </a:t>
            </a:r>
            <a:r>
              <a:rPr lang="en-GB" sz="1400" dirty="0">
                <a:solidFill>
                  <a:srgbClr val="FF00FF"/>
                </a:solidFill>
              </a:rPr>
              <a:t>(4.285, 4.517</a:t>
            </a:r>
            <a:r>
              <a:rPr lang="en-GB" sz="1400" dirty="0" smtClean="0">
                <a:solidFill>
                  <a:srgbClr val="FF00FF"/>
                </a:solidFill>
              </a:rPr>
              <a:t>) </a:t>
            </a:r>
            <a:endParaRPr lang="fr-FR" sz="1400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1464" y="4437112"/>
            <a:ext cx="489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Quad field errors – Misalign. errors – With </a:t>
            </a:r>
            <a:r>
              <a:rPr lang="en-GB" sz="1400" dirty="0" err="1" smtClean="0"/>
              <a:t>s.c.</a:t>
            </a:r>
            <a:r>
              <a:rPr lang="en-GB" sz="1400" dirty="0"/>
              <a:t> </a:t>
            </a:r>
            <a:r>
              <a:rPr lang="en-GB" sz="1400" dirty="0" smtClean="0"/>
              <a:t>(4.284 4.513)</a:t>
            </a:r>
            <a:endParaRPr lang="fr-FR" sz="14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820" y="1526863"/>
            <a:ext cx="3323692" cy="257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4331804" y="2155191"/>
            <a:ext cx="2448272" cy="1440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123892" y="2731255"/>
            <a:ext cx="1728192" cy="80976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47864" y="2734146"/>
            <a:ext cx="1343980" cy="818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899" y="4852963"/>
            <a:ext cx="93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Very good agreement in shape and for initial-final value!</a:t>
            </a:r>
            <a:endParaRPr lang="fr-FR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987988" y="4476084"/>
            <a:ext cx="0" cy="41397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5536" y="249289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Change of losses regime</a:t>
            </a:r>
            <a:endParaRPr lang="fr-F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" y="5739371"/>
            <a:ext cx="918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The complete model of the machine is </a:t>
            </a:r>
            <a:r>
              <a:rPr lang="en-GB" sz="2400" b="1" u="sng" dirty="0" smtClean="0"/>
              <a:t>FUNDAMENTAL</a:t>
            </a:r>
            <a:r>
              <a:rPr lang="en-GB" sz="2400" b="1" dirty="0" smtClean="0"/>
              <a:t> !!</a:t>
            </a:r>
            <a:r>
              <a:rPr lang="en-GB" b="1" dirty="0" smtClean="0"/>
              <a:t> </a:t>
            </a:r>
            <a:endParaRPr lang="fr-FR" b="1" dirty="0"/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Simulations: losses behavior for long bunch</a:t>
            </a:r>
            <a:br>
              <a:rPr lang="en-US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34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14" grpId="0"/>
      <p:bldP spid="15" grpId="0"/>
      <p:bldP spid="21" grpId="0"/>
      <p:bldP spid="23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21" y="693176"/>
            <a:ext cx="4666891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786"/>
            <a:ext cx="4525714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0" y="531609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/>
              <a:t>T</a:t>
            </a:r>
            <a:r>
              <a:rPr lang="en-US" sz="2000" b="1" dirty="0" smtClean="0"/>
              <a:t>unes computation (phase advance per turn)</a:t>
            </a: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788024" y="2780928"/>
            <a:ext cx="1944216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884368" y="2780928"/>
            <a:ext cx="485800" cy="64807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7524328" y="3501008"/>
            <a:ext cx="1691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There is a valley on the resonance…</a:t>
            </a: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60633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Tunes Simulations (with quad field </a:t>
            </a:r>
            <a:r>
              <a:rPr lang="en-US" dirty="0" smtClean="0"/>
              <a:t>errors)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0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99" y="764704"/>
            <a:ext cx="4589101" cy="42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2539268" y="5316097"/>
            <a:ext cx="4065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/>
              <a:t>Tunes (avg. over 1500 turns)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525714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884368" y="2780928"/>
            <a:ext cx="485800" cy="64807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7524328" y="3501008"/>
            <a:ext cx="169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A peak comes out at  the resonance location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60633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Tunes Simulations (with quad </a:t>
            </a:r>
            <a:r>
              <a:rPr lang="en-US" dirty="0" smtClean="0"/>
              <a:t>fields)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2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5" y="749365"/>
            <a:ext cx="3466185" cy="334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95457"/>
            <a:ext cx="3370646" cy="325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85" y="4328566"/>
            <a:ext cx="3816995" cy="1211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6804247" y="3975666"/>
            <a:ext cx="1" cy="3174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854" y="4307914"/>
            <a:ext cx="3639678" cy="115557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4795962" y="5653281"/>
            <a:ext cx="4065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/>
              <a:t>Particles with smaller spread sit on vertical transverse islands!</a:t>
            </a:r>
          </a:p>
        </p:txBody>
      </p:sp>
      <p:sp>
        <p:nvSpPr>
          <p:cNvPr id="24" name="TextBox 2"/>
          <p:cNvSpPr txBox="1">
            <a:spLocks noChangeArrowheads="1"/>
          </p:cNvSpPr>
          <p:nvPr/>
        </p:nvSpPr>
        <p:spPr bwMode="auto">
          <a:xfrm>
            <a:off x="508271" y="5889650"/>
            <a:ext cx="40654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</a:rPr>
              <a:t>Red because it gets lost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109183" y="5540441"/>
            <a:ext cx="0" cy="44442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-461494" y="3140968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Selecting particles inside </a:t>
            </a:r>
            <a:r>
              <a:rPr lang="en-US" sz="2000" b="1" dirty="0" err="1" smtClean="0">
                <a:solidFill>
                  <a:srgbClr val="FF0000"/>
                </a:solidFill>
              </a:rPr>
              <a:t>Qy</a:t>
            </a:r>
            <a:r>
              <a:rPr lang="en-US" sz="2000" b="1" dirty="0" smtClean="0">
                <a:solidFill>
                  <a:srgbClr val="FF0000"/>
                </a:solidFill>
              </a:rPr>
              <a:t>=4.5</a:t>
            </a:r>
            <a:r>
              <a:rPr lang="fr-FR" sz="2000" b="1" dirty="0">
                <a:solidFill>
                  <a:srgbClr val="FF0000"/>
                </a:solidFill>
              </a:rPr>
              <a:t> +/− </a:t>
            </a:r>
            <a:r>
              <a:rPr lang="fr-FR" sz="2000" b="1" dirty="0" smtClean="0">
                <a:solidFill>
                  <a:srgbClr val="FF0000"/>
                </a:solidFill>
              </a:rPr>
              <a:t> 0.001…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917503" y="1484786"/>
            <a:ext cx="2330175" cy="165618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247678" y="1484784"/>
            <a:ext cx="1836490" cy="16561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308304" y="5190306"/>
            <a:ext cx="778358" cy="57234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09182" y="4011136"/>
            <a:ext cx="1" cy="3174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332656"/>
            <a:ext cx="45719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01058" y="80088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Tunes Simulations (with quad field errors)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4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– full list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 smtClean="0"/>
              <a:t>effects </a:t>
            </a:r>
            <a:r>
              <a:rPr lang="en-GB" dirty="0"/>
              <a:t>on the beam (blow-up /losses) of the large tune footprint from space-charge and </a:t>
            </a:r>
            <a:r>
              <a:rPr lang="en-GB" dirty="0" smtClean="0"/>
              <a:t>chromaticity</a:t>
            </a:r>
            <a:br>
              <a:rPr lang="en-GB" dirty="0" smtClean="0"/>
            </a:br>
            <a:endParaRPr lang="en-GB" dirty="0" smtClean="0"/>
          </a:p>
          <a:p>
            <a:pPr marL="342900" indent="-342900">
              <a:buFontTx/>
              <a:buChar char="-"/>
            </a:pPr>
            <a:r>
              <a:rPr lang="en-GB" dirty="0" smtClean="0"/>
              <a:t> </a:t>
            </a:r>
            <a:r>
              <a:rPr lang="en-GB" dirty="0"/>
              <a:t>losses identification along the </a:t>
            </a:r>
            <a:r>
              <a:rPr lang="en-GB" dirty="0" smtClean="0"/>
              <a:t>cycle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 impedance model</a:t>
            </a:r>
          </a:p>
          <a:p>
            <a:endParaRPr lang="en-GB" dirty="0" smtClean="0"/>
          </a:p>
          <a:p>
            <a:pPr marL="342900" indent="-342900">
              <a:buFontTx/>
              <a:buChar char="-"/>
            </a:pPr>
            <a:r>
              <a:rPr lang="en-GB" dirty="0" smtClean="0"/>
              <a:t> </a:t>
            </a:r>
            <a:r>
              <a:rPr lang="en-GB" dirty="0"/>
              <a:t>optics model </a:t>
            </a:r>
            <a:r>
              <a:rPr lang="en-GB" dirty="0" smtClean="0"/>
              <a:t>-&gt; turn-by-turn </a:t>
            </a:r>
            <a:r>
              <a:rPr lang="en-GB" dirty="0"/>
              <a:t>measurements with AC dipole </a:t>
            </a:r>
            <a:r>
              <a:rPr lang="en-GB" dirty="0" smtClean="0"/>
              <a:t>excitation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Strongly depending on new turn-by-turn system precision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85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HC-doublebatch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060021"/>
            <a:ext cx="6406664" cy="37753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cs typeface="Helvetica"/>
              </a:rPr>
              <a:t>PS brightness limitations overview</a:t>
            </a:r>
            <a:endParaRPr lang="en-US" sz="3600" b="1" dirty="0">
              <a:cs typeface="Helvetic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4" name="Group 51"/>
          <p:cNvGrpSpPr/>
          <p:nvPr/>
        </p:nvGrpSpPr>
        <p:grpSpPr>
          <a:xfrm>
            <a:off x="113442" y="5181601"/>
            <a:ext cx="5887623" cy="1643099"/>
            <a:chOff x="113442" y="5181601"/>
            <a:chExt cx="5887623" cy="1643099"/>
          </a:xfrm>
        </p:grpSpPr>
        <p:grpSp>
          <p:nvGrpSpPr>
            <p:cNvPr id="25" name="Group 39"/>
            <p:cNvGrpSpPr/>
            <p:nvPr/>
          </p:nvGrpSpPr>
          <p:grpSpPr>
            <a:xfrm>
              <a:off x="113442" y="5181601"/>
              <a:ext cx="4229958" cy="1401374"/>
              <a:chOff x="113442" y="5181601"/>
              <a:chExt cx="4229958" cy="1401374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 flipH="1" flipV="1">
                <a:off x="2060413" y="5294079"/>
                <a:ext cx="616546" cy="39158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13442" y="5798145"/>
                <a:ext cx="4229958" cy="78483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 </a:t>
                </a:r>
                <a:r>
                  <a:rPr lang="en-US" sz="1500" dirty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Injection @2GeV</a:t>
                </a:r>
                <a:endParaRPr lang="en-US" sz="1500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Headtail</a:t>
                </a:r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 instability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1857" y="5835376"/>
              <a:ext cx="1629208" cy="989324"/>
            </a:xfrm>
            <a:prstGeom prst="rect">
              <a:avLst/>
            </a:prstGeom>
          </p:spPr>
        </p:pic>
      </p:grpSp>
      <p:cxnSp>
        <p:nvCxnSpPr>
          <p:cNvPr id="32" name="Straight Connector 31"/>
          <p:cNvCxnSpPr/>
          <p:nvPr/>
        </p:nvCxnSpPr>
        <p:spPr>
          <a:xfrm flipH="1">
            <a:off x="3390832" y="4778080"/>
            <a:ext cx="491000" cy="0"/>
          </a:xfrm>
          <a:prstGeom prst="line">
            <a:avLst/>
          </a:prstGeom>
          <a:ln>
            <a:solidFill>
              <a:srgbClr val="4151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273473" y="4778080"/>
            <a:ext cx="117359" cy="231063"/>
          </a:xfrm>
          <a:prstGeom prst="line">
            <a:avLst/>
          </a:prstGeom>
          <a:ln>
            <a:solidFill>
              <a:srgbClr val="4151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390832" y="4790653"/>
            <a:ext cx="591259" cy="2891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301481" y="4983997"/>
            <a:ext cx="128409" cy="70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5011360" y="1242782"/>
            <a:ext cx="4101406" cy="5408762"/>
            <a:chOff x="5011360" y="1242782"/>
            <a:chExt cx="4101406" cy="5408762"/>
          </a:xfrm>
        </p:grpSpPr>
        <p:grpSp>
          <p:nvGrpSpPr>
            <p:cNvPr id="7" name="Group 24"/>
            <p:cNvGrpSpPr/>
            <p:nvPr/>
          </p:nvGrpSpPr>
          <p:grpSpPr>
            <a:xfrm>
              <a:off x="5011360" y="1242782"/>
              <a:ext cx="4101406" cy="5408762"/>
              <a:chOff x="5011360" y="1280882"/>
              <a:chExt cx="4101406" cy="5408762"/>
            </a:xfrm>
          </p:grpSpPr>
          <p:grpSp>
            <p:nvGrpSpPr>
              <p:cNvPr id="8" name="Group 52"/>
              <p:cNvGrpSpPr/>
              <p:nvPr/>
            </p:nvGrpSpPr>
            <p:grpSpPr>
              <a:xfrm>
                <a:off x="5011360" y="1280882"/>
                <a:ext cx="4101406" cy="2173181"/>
                <a:chOff x="5011360" y="1280882"/>
                <a:chExt cx="4101406" cy="2173181"/>
              </a:xfrm>
            </p:grpSpPr>
            <p:pic>
              <p:nvPicPr>
                <p:cNvPr id="37" name="Picture 2" descr="C:\Heiko\MachineData\CPS\2010\2010-11-04_LHC25_CoupledBunchMeasurements6bunches\Tomoscope\Presentation\C2150_980E10_BU3_06.0kV_g_presentation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/>
                <a:srcRect r="10362"/>
                <a:stretch/>
              </p:blipFill>
              <p:spPr bwMode="auto">
                <a:xfrm>
                  <a:off x="5011360" y="1280882"/>
                  <a:ext cx="3912899" cy="711532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5432833" y="2438400"/>
                  <a:ext cx="3679933" cy="10156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Flat top: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Longitudinal CBI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New damper </a:t>
                  </a:r>
                  <a:endPara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endParaRP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Electron cloud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Transverse FB</a:t>
                  </a:r>
                  <a:endParaRPr lang="en-US" sz="1500" dirty="0" smtClean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Transverse instabilities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Transverse FB</a:t>
                  </a:r>
                  <a:endParaRPr lang="en-US" sz="1500" dirty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 rot="10800000">
                  <a:off x="5136196" y="2209802"/>
                  <a:ext cx="1990468" cy="228598"/>
                </a:xfrm>
                <a:prstGeom prst="straightConnector1">
                  <a:avLst/>
                </a:prstGeom>
                <a:ln>
                  <a:solidFill>
                    <a:srgbClr val="00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744" t="42484" r="9000" b="34208"/>
              <a:stretch/>
            </p:blipFill>
            <p:spPr>
              <a:xfrm>
                <a:off x="6036057" y="5181600"/>
                <a:ext cx="2257043" cy="1508044"/>
              </a:xfrm>
              <a:prstGeom prst="rect">
                <a:avLst/>
              </a:prstGeom>
            </p:spPr>
          </p:pic>
        </p:grp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34541" y="3600220"/>
              <a:ext cx="3489778" cy="140477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grpSp>
        <p:nvGrpSpPr>
          <p:cNvPr id="49" name="Group 48"/>
          <p:cNvGrpSpPr/>
          <p:nvPr/>
        </p:nvGrpSpPr>
        <p:grpSpPr>
          <a:xfrm>
            <a:off x="42542" y="892895"/>
            <a:ext cx="4408065" cy="3086242"/>
            <a:chOff x="42542" y="892895"/>
            <a:chExt cx="4408065" cy="3086242"/>
          </a:xfrm>
        </p:grpSpPr>
        <p:grpSp>
          <p:nvGrpSpPr>
            <p:cNvPr id="3" name="Group 40"/>
            <p:cNvGrpSpPr/>
            <p:nvPr/>
          </p:nvGrpSpPr>
          <p:grpSpPr>
            <a:xfrm>
              <a:off x="42542" y="1062320"/>
              <a:ext cx="4408065" cy="2916817"/>
              <a:chOff x="42542" y="814084"/>
              <a:chExt cx="4408065" cy="291681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7"/>
              <a:srcRect l="48503" t="46772" r="12518" b="7877"/>
              <a:stretch/>
            </p:blipFill>
            <p:spPr>
              <a:xfrm>
                <a:off x="3142280" y="814084"/>
                <a:ext cx="1308327" cy="1171566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42542" y="2234321"/>
                <a:ext cx="3960539" cy="101566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Acceleration/Bunch </a:t>
                </a:r>
                <a:r>
                  <a:rPr lang="en-US" sz="1500" b="1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splittings</a:t>
                </a:r>
                <a:endParaRPr lang="en-US" sz="1500" b="1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Longitudinal CBI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New damper 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Transient beam loading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1 turn delay FB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Transition crossing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No limitation expected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2370609" y="3257518"/>
                <a:ext cx="1746863" cy="47338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2475" y="892895"/>
              <a:ext cx="2054428" cy="15266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5112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HC-doublebatch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060021"/>
            <a:ext cx="6406664" cy="37753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cs typeface="Helvetica"/>
              </a:rPr>
              <a:t>PS brightness limitations overview</a:t>
            </a:r>
            <a:endParaRPr lang="en-US" sz="3600" b="1" dirty="0">
              <a:latin typeface="Helvetica"/>
              <a:cs typeface="Helvetic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4" name="Group 51"/>
          <p:cNvGrpSpPr/>
          <p:nvPr/>
        </p:nvGrpSpPr>
        <p:grpSpPr>
          <a:xfrm>
            <a:off x="113442" y="5181601"/>
            <a:ext cx="5887623" cy="1643099"/>
            <a:chOff x="113442" y="5181601"/>
            <a:chExt cx="5887623" cy="1643099"/>
          </a:xfrm>
        </p:grpSpPr>
        <p:grpSp>
          <p:nvGrpSpPr>
            <p:cNvPr id="25" name="Group 39"/>
            <p:cNvGrpSpPr/>
            <p:nvPr/>
          </p:nvGrpSpPr>
          <p:grpSpPr>
            <a:xfrm>
              <a:off x="113442" y="5181601"/>
              <a:ext cx="4229958" cy="1401374"/>
              <a:chOff x="113442" y="5181601"/>
              <a:chExt cx="4229958" cy="1401374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 flipH="1" flipV="1">
                <a:off x="2060413" y="5294079"/>
                <a:ext cx="616546" cy="39158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13442" y="5798145"/>
                <a:ext cx="4229958" cy="78483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 </a:t>
                </a:r>
                <a:r>
                  <a:rPr lang="en-US" sz="1500" dirty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Injection @2GeV</a:t>
                </a:r>
                <a:endParaRPr lang="en-US" sz="1500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Headtail</a:t>
                </a:r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 instability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1857" y="5835376"/>
              <a:ext cx="1629208" cy="989324"/>
            </a:xfrm>
            <a:prstGeom prst="rect">
              <a:avLst/>
            </a:prstGeom>
          </p:spPr>
        </p:pic>
      </p:grpSp>
      <p:cxnSp>
        <p:nvCxnSpPr>
          <p:cNvPr id="32" name="Straight Connector 31"/>
          <p:cNvCxnSpPr/>
          <p:nvPr/>
        </p:nvCxnSpPr>
        <p:spPr>
          <a:xfrm flipH="1">
            <a:off x="3390832" y="4778080"/>
            <a:ext cx="491000" cy="0"/>
          </a:xfrm>
          <a:prstGeom prst="line">
            <a:avLst/>
          </a:prstGeom>
          <a:ln>
            <a:solidFill>
              <a:srgbClr val="4151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273473" y="4778080"/>
            <a:ext cx="117359" cy="231063"/>
          </a:xfrm>
          <a:prstGeom prst="line">
            <a:avLst/>
          </a:prstGeom>
          <a:ln>
            <a:solidFill>
              <a:srgbClr val="4151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390832" y="4790653"/>
            <a:ext cx="591259" cy="2891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301481" y="4983997"/>
            <a:ext cx="128409" cy="70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5011360" y="1242782"/>
            <a:ext cx="4101406" cy="5408762"/>
            <a:chOff x="5011360" y="1242782"/>
            <a:chExt cx="4101406" cy="5408762"/>
          </a:xfrm>
        </p:grpSpPr>
        <p:grpSp>
          <p:nvGrpSpPr>
            <p:cNvPr id="7" name="Group 24"/>
            <p:cNvGrpSpPr/>
            <p:nvPr/>
          </p:nvGrpSpPr>
          <p:grpSpPr>
            <a:xfrm>
              <a:off x="5011360" y="1242782"/>
              <a:ext cx="4101406" cy="5408762"/>
              <a:chOff x="5011360" y="1280882"/>
              <a:chExt cx="4101406" cy="5408762"/>
            </a:xfrm>
          </p:grpSpPr>
          <p:grpSp>
            <p:nvGrpSpPr>
              <p:cNvPr id="8" name="Group 52"/>
              <p:cNvGrpSpPr/>
              <p:nvPr/>
            </p:nvGrpSpPr>
            <p:grpSpPr>
              <a:xfrm>
                <a:off x="5011360" y="1280882"/>
                <a:ext cx="4101406" cy="2173181"/>
                <a:chOff x="5011360" y="1280882"/>
                <a:chExt cx="4101406" cy="2173181"/>
              </a:xfrm>
            </p:grpSpPr>
            <p:pic>
              <p:nvPicPr>
                <p:cNvPr id="37" name="Picture 2" descr="C:\Heiko\MachineData\CPS\2010\2010-11-04_LHC25_CoupledBunchMeasurements6bunches\Tomoscope\Presentation\C2150_980E10_BU3_06.0kV_g_presentation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/>
                <a:srcRect r="10362"/>
                <a:stretch/>
              </p:blipFill>
              <p:spPr bwMode="auto">
                <a:xfrm>
                  <a:off x="5011360" y="1280882"/>
                  <a:ext cx="3912899" cy="711532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5432833" y="2438400"/>
                  <a:ext cx="3679933" cy="10156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Flat top: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Longitudinal CBI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New damper </a:t>
                  </a:r>
                  <a:endPara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endParaRP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Electron cloud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Transverse FB</a:t>
                  </a:r>
                  <a:endParaRPr lang="en-US" sz="1500" dirty="0" smtClean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Transverse instabilities </a:t>
                  </a:r>
                  <a:r>
                    <a:rPr lang="en-US" sz="1500" dirty="0" smtClean="0">
                      <a:solidFill>
                        <a:srgbClr val="008000"/>
                      </a:solidFill>
                      <a:latin typeface="Arial"/>
                      <a:cs typeface="Arial"/>
                      <a:sym typeface="Wingdings"/>
                    </a:rPr>
                    <a:t> Transverse FB</a:t>
                  </a:r>
                  <a:endParaRPr lang="en-US" sz="1500" dirty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 rot="10800000">
                  <a:off x="5136196" y="2209802"/>
                  <a:ext cx="1990468" cy="228598"/>
                </a:xfrm>
                <a:prstGeom prst="straightConnector1">
                  <a:avLst/>
                </a:prstGeom>
                <a:ln>
                  <a:solidFill>
                    <a:srgbClr val="00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744" t="42484" r="9000" b="34208"/>
              <a:stretch/>
            </p:blipFill>
            <p:spPr>
              <a:xfrm>
                <a:off x="6036057" y="5181600"/>
                <a:ext cx="2257043" cy="1508044"/>
              </a:xfrm>
              <a:prstGeom prst="rect">
                <a:avLst/>
              </a:prstGeom>
            </p:spPr>
          </p:pic>
        </p:grp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34541" y="3600220"/>
              <a:ext cx="3489778" cy="140477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grpSp>
        <p:nvGrpSpPr>
          <p:cNvPr id="49" name="Group 48"/>
          <p:cNvGrpSpPr/>
          <p:nvPr/>
        </p:nvGrpSpPr>
        <p:grpSpPr>
          <a:xfrm>
            <a:off x="42542" y="892895"/>
            <a:ext cx="4408065" cy="3086242"/>
            <a:chOff x="42542" y="892895"/>
            <a:chExt cx="4408065" cy="3086242"/>
          </a:xfrm>
        </p:grpSpPr>
        <p:grpSp>
          <p:nvGrpSpPr>
            <p:cNvPr id="3" name="Group 40"/>
            <p:cNvGrpSpPr/>
            <p:nvPr/>
          </p:nvGrpSpPr>
          <p:grpSpPr>
            <a:xfrm>
              <a:off x="42542" y="1062320"/>
              <a:ext cx="4408065" cy="2916817"/>
              <a:chOff x="42542" y="814084"/>
              <a:chExt cx="4408065" cy="291681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7"/>
              <a:srcRect l="48503" t="46772" r="12518" b="7877"/>
              <a:stretch/>
            </p:blipFill>
            <p:spPr>
              <a:xfrm>
                <a:off x="3142280" y="814084"/>
                <a:ext cx="1308327" cy="1171566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42542" y="2234321"/>
                <a:ext cx="3960539" cy="101566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Acceleration/Bunch </a:t>
                </a:r>
                <a:r>
                  <a:rPr lang="en-US" sz="1500" b="1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splittings</a:t>
                </a:r>
                <a:endParaRPr lang="en-US" sz="1500" b="1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Longitudinal CBI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New damper 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Transient beam loading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1 turn delay FB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Transition crossing 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 No limitation expected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2370609" y="3257518"/>
                <a:ext cx="1746863" cy="47338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2475" y="892895"/>
              <a:ext cx="2054428" cy="15266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9" name="TextBox 28"/>
          <p:cNvSpPr txBox="1"/>
          <p:nvPr/>
        </p:nvSpPr>
        <p:spPr>
          <a:xfrm>
            <a:off x="2172890" y="2956459"/>
            <a:ext cx="6120209" cy="1569660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Maximum SC tune spread @injection</a:t>
            </a:r>
          </a:p>
          <a:p>
            <a:r>
              <a:rPr lang="en-US" sz="21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sz="2100" b="1" dirty="0" err="1">
                <a:solidFill>
                  <a:schemeClr val="bg1"/>
                </a:solidFill>
              </a:rPr>
              <a:t>Q</a:t>
            </a:r>
            <a:r>
              <a:rPr lang="en-US" sz="2100" b="1" baseline="-25000" dirty="0" err="1" smtClean="0">
                <a:solidFill>
                  <a:schemeClr val="bg1"/>
                </a:solidFill>
              </a:rPr>
              <a:t>y</a:t>
            </a:r>
            <a:r>
              <a:rPr lang="en-US" sz="2100" b="1" dirty="0" smtClean="0">
                <a:solidFill>
                  <a:schemeClr val="bg1"/>
                </a:solidFill>
              </a:rPr>
              <a:t> = 0.31 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 2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GeV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will allow for more brightness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Maximum intensity per bunch @extraction due to CBI</a:t>
            </a:r>
          </a:p>
          <a:p>
            <a:r>
              <a:rPr lang="en-US" sz="2100" b="1" dirty="0" err="1" smtClean="0">
                <a:solidFill>
                  <a:schemeClr val="bg1"/>
                </a:solidFill>
              </a:rPr>
              <a:t>N</a:t>
            </a:r>
            <a:r>
              <a:rPr lang="en-US" sz="2100" b="1" baseline="-25000" dirty="0" err="1" smtClean="0">
                <a:solidFill>
                  <a:schemeClr val="bg1"/>
                </a:solidFill>
              </a:rPr>
              <a:t>b</a:t>
            </a:r>
            <a:r>
              <a:rPr lang="en-US" sz="2100" b="1" dirty="0" smtClean="0">
                <a:solidFill>
                  <a:schemeClr val="bg1"/>
                </a:solidFill>
              </a:rPr>
              <a:t>= 2 x 10</a:t>
            </a:r>
            <a:r>
              <a:rPr lang="en-US" sz="2100" b="1" baseline="30000" dirty="0" smtClean="0">
                <a:solidFill>
                  <a:schemeClr val="bg1"/>
                </a:solidFill>
              </a:rPr>
              <a:t>11</a:t>
            </a:r>
            <a:r>
              <a:rPr lang="en-US" sz="2100" b="1" dirty="0" smtClean="0">
                <a:solidFill>
                  <a:schemeClr val="bg1"/>
                </a:solidFill>
              </a:rPr>
              <a:t> ppb 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 </a:t>
            </a:r>
            <a:r>
              <a:rPr lang="en-US" sz="2100" b="1" dirty="0" smtClean="0">
                <a:solidFill>
                  <a:schemeClr val="bg1"/>
                </a:solidFill>
                <a:sym typeface="Wingdings"/>
              </a:rPr>
              <a:t>3 x 10</a:t>
            </a:r>
            <a:r>
              <a:rPr lang="en-US" sz="2100" b="1" baseline="30000" dirty="0" smtClean="0">
                <a:solidFill>
                  <a:schemeClr val="bg1"/>
                </a:solidFill>
                <a:sym typeface="Wingdings"/>
              </a:rPr>
              <a:t>11</a:t>
            </a:r>
            <a:r>
              <a:rPr lang="en-US" sz="2100" b="1" dirty="0" smtClean="0">
                <a:solidFill>
                  <a:schemeClr val="bg1"/>
                </a:solidFill>
                <a:sym typeface="Wingdings"/>
              </a:rPr>
              <a:t> ppb 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with new feedback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8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</a:t>
            </a:r>
            <a:r>
              <a:rPr lang="en-US" dirty="0"/>
              <a:t>MD – complete list (1/3)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Transverse </a:t>
            </a:r>
            <a:r>
              <a:rPr lang="en-US" b="1" dirty="0" smtClean="0"/>
              <a:t>Plane</a:t>
            </a:r>
            <a:endParaRPr lang="en-US" b="1" dirty="0"/>
          </a:p>
          <a:p>
            <a:pPr marL="342900" indent="-342900">
              <a:buFontTx/>
              <a:buChar char="-"/>
            </a:pPr>
            <a:r>
              <a:rPr lang="en-US" dirty="0" smtClean="0"/>
              <a:t>RDT </a:t>
            </a:r>
            <a:r>
              <a:rPr lang="en-US" dirty="0" smtClean="0"/>
              <a:t>(Kick </a:t>
            </a:r>
            <a:r>
              <a:rPr lang="en-US" dirty="0"/>
              <a:t>response </a:t>
            </a:r>
            <a:r>
              <a:rPr lang="en-US" dirty="0" smtClean="0"/>
              <a:t>measurements, LOCO, DC dipole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New injection studies (injection elements precision)</a:t>
            </a:r>
            <a:r>
              <a:rPr lang="en-US" dirty="0" smtClean="0"/>
              <a:t>I</a:t>
            </a:r>
          </a:p>
          <a:p>
            <a:pPr marL="342900" indent="-342900">
              <a:buFontTx/>
              <a:buChar char="-"/>
            </a:pPr>
            <a:r>
              <a:rPr lang="en-US" dirty="0" err="1" smtClean="0"/>
              <a:t>njection</a:t>
            </a:r>
            <a:r>
              <a:rPr lang="en-US" dirty="0" smtClean="0"/>
              <a:t> </a:t>
            </a:r>
            <a:r>
              <a:rPr lang="en-US" dirty="0"/>
              <a:t>error with </a:t>
            </a:r>
            <a:r>
              <a:rPr lang="en-US" dirty="0" err="1" smtClean="0"/>
              <a:t>quadrupolar</a:t>
            </a:r>
            <a:r>
              <a:rPr lang="en-US" dirty="0" smtClean="0"/>
              <a:t> pickup</a:t>
            </a:r>
            <a:endParaRPr lang="en-US" dirty="0"/>
          </a:p>
          <a:p>
            <a:r>
              <a:rPr lang="en-US" dirty="0" smtClean="0"/>
              <a:t>- </a:t>
            </a:r>
            <a:r>
              <a:rPr lang="en-US" dirty="0"/>
              <a:t> </a:t>
            </a:r>
            <a:r>
              <a:rPr lang="en-US" u="sng" dirty="0" smtClean="0"/>
              <a:t>Tune </a:t>
            </a:r>
            <a:r>
              <a:rPr lang="en-US" u="sng" dirty="0"/>
              <a:t>vs kick </a:t>
            </a:r>
            <a:r>
              <a:rPr lang="en-US" u="sng" dirty="0" err="1"/>
              <a:t>strenght</a:t>
            </a:r>
            <a:r>
              <a:rPr lang="en-US" u="sng" dirty="0"/>
              <a:t> at different </a:t>
            </a:r>
            <a:r>
              <a:rPr lang="en-US" u="sng" dirty="0" err="1"/>
              <a:t>dp</a:t>
            </a:r>
            <a:r>
              <a:rPr lang="en-US" u="sng" dirty="0"/>
              <a:t>/p for modelling </a:t>
            </a:r>
            <a:r>
              <a:rPr lang="en-US" u="sng" dirty="0" smtClean="0"/>
              <a:t>chromo-geom. </a:t>
            </a:r>
            <a:r>
              <a:rPr lang="en-US" u="sng" dirty="0"/>
              <a:t>terms </a:t>
            </a:r>
            <a:endParaRPr lang="en-US" u="sng" dirty="0" smtClean="0"/>
          </a:p>
          <a:p>
            <a:r>
              <a:rPr lang="en-US" dirty="0" smtClean="0"/>
              <a:t>- </a:t>
            </a:r>
            <a:r>
              <a:rPr lang="en-US" u="sng" dirty="0" smtClean="0"/>
              <a:t>Compensation </a:t>
            </a:r>
            <a:r>
              <a:rPr lang="en-US" u="sng" dirty="0"/>
              <a:t>of integer with </a:t>
            </a:r>
            <a:r>
              <a:rPr lang="en-US" u="sng" dirty="0" err="1"/>
              <a:t>sextupoles</a:t>
            </a:r>
            <a:r>
              <a:rPr lang="en-US" u="sng" dirty="0"/>
              <a:t>/</a:t>
            </a:r>
            <a:r>
              <a:rPr lang="en-US" u="sng" dirty="0" err="1" smtClean="0"/>
              <a:t>quadrupoles</a:t>
            </a:r>
            <a:endParaRPr lang="en-US" u="sng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608" y="3554371"/>
            <a:ext cx="4123876" cy="311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2989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Space-charge: current limitations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129353"/>
            <a:ext cx="898982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en-US" dirty="0" smtClean="0">
                <a:solidFill>
                  <a:schemeClr val="tx2"/>
                </a:solidFill>
              </a:rPr>
              <a:t>The beam tune-spread is trapped between the 4Qy=25 and the integer. </a:t>
            </a:r>
          </a:p>
          <a:p>
            <a:pPr algn="just"/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If one increases the vertical tune to avoid </a:t>
            </a:r>
            <a:r>
              <a:rPr lang="en-US" dirty="0" err="1" smtClean="0">
                <a:solidFill>
                  <a:schemeClr val="tx2"/>
                </a:solidFill>
                <a:sym typeface="Wingdings"/>
              </a:rPr>
              <a:t>emittance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 growth due to the integer, the beam loss increases because of the 4</a:t>
            </a:r>
            <a:r>
              <a:rPr lang="en-US" baseline="30000" dirty="0" smtClean="0">
                <a:solidFill>
                  <a:schemeClr val="tx2"/>
                </a:solidFill>
                <a:sym typeface="Wingdings"/>
              </a:rPr>
              <a:t>th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 order resonance</a:t>
            </a:r>
            <a:br>
              <a:rPr lang="en-US" dirty="0" smtClean="0">
                <a:solidFill>
                  <a:schemeClr val="tx2"/>
                </a:solidFill>
                <a:sym typeface="Wingdings"/>
              </a:rPr>
            </a:br>
            <a:endParaRPr lang="en-US" dirty="0" smtClean="0">
              <a:solidFill>
                <a:schemeClr val="tx2"/>
              </a:solidFill>
              <a:sym typeface="Wingdings"/>
            </a:endParaRPr>
          </a:p>
          <a:p>
            <a:pPr marL="285750" indent="-285750" algn="just">
              <a:buFont typeface="Wingdings" charset="0"/>
              <a:buChar char="è"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Choice of working point is a compromise between beam loss and </a:t>
            </a:r>
            <a:r>
              <a:rPr lang="en-US" dirty="0" err="1" smtClean="0">
                <a:solidFill>
                  <a:schemeClr val="tx2"/>
                </a:solidFill>
                <a:sym typeface="Wingdings"/>
              </a:rPr>
              <a:t>emittance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 blow-up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Picture 6" descr="Emittance_vs_Laslett_vs_Intensity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"/>
          <a:stretch/>
        </p:blipFill>
        <p:spPr>
          <a:xfrm>
            <a:off x="3697911" y="755953"/>
            <a:ext cx="5268322" cy="3642198"/>
          </a:xfrm>
          <a:prstGeom prst="rect">
            <a:avLst/>
          </a:prstGeom>
        </p:spPr>
      </p:pic>
      <p:pic>
        <p:nvPicPr>
          <p:cNvPr id="8" name="Picture 7" descr="8L_combine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2292"/>
            <a:ext cx="3819652" cy="2996958"/>
          </a:xfrm>
          <a:prstGeom prst="rect">
            <a:avLst/>
          </a:prstGeom>
        </p:spPr>
      </p:pic>
      <p:sp>
        <p:nvSpPr>
          <p:cNvPr id="9" name="Parallelogram 8"/>
          <p:cNvSpPr/>
          <p:nvPr/>
        </p:nvSpPr>
        <p:spPr>
          <a:xfrm rot="19270503">
            <a:off x="560663" y="2810637"/>
            <a:ext cx="1288901" cy="647463"/>
          </a:xfrm>
          <a:prstGeom prst="parallelogram">
            <a:avLst>
              <a:gd name="adj" fmla="val 863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49965" y="2600404"/>
            <a:ext cx="24259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5107" y="3667320"/>
            <a:ext cx="24259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01826" y="3272794"/>
            <a:ext cx="749144" cy="60412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6167" y="3834853"/>
            <a:ext cx="203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Core  of the beam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76398" y="2298344"/>
            <a:ext cx="749144" cy="60412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65240" y="196599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DFDFD"/>
                </a:solidFill>
              </a:rPr>
              <a:t>Halo particles</a:t>
            </a:r>
            <a:endParaRPr lang="en-US" dirty="0">
              <a:solidFill>
                <a:srgbClr val="FDFD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54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MD – complete list </a:t>
            </a:r>
            <a:r>
              <a:rPr lang="en-US" dirty="0" smtClean="0"/>
              <a:t>(</a:t>
            </a:r>
            <a:r>
              <a:rPr lang="en-US" dirty="0" smtClean="0"/>
              <a:t>2/</a:t>
            </a:r>
            <a:r>
              <a:rPr lang="en-US" dirty="0"/>
              <a:t>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2518" y="1093695"/>
            <a:ext cx="8763034" cy="4745691"/>
          </a:xfrm>
        </p:spPr>
        <p:txBody>
          <a:bodyPr/>
          <a:lstStyle/>
          <a:p>
            <a:r>
              <a:rPr lang="en-US" b="1" dirty="0"/>
              <a:t>Space </a:t>
            </a:r>
            <a:r>
              <a:rPr lang="en-US" b="1" dirty="0" smtClean="0"/>
              <a:t>charge and </a:t>
            </a:r>
            <a:r>
              <a:rPr lang="en-US" b="1" dirty="0" err="1" smtClean="0"/>
              <a:t>emittance</a:t>
            </a:r>
            <a:r>
              <a:rPr lang="en-US" b="1" dirty="0" smtClean="0"/>
              <a:t> blow-up mitigation techniques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Integer </a:t>
            </a:r>
            <a:r>
              <a:rPr lang="en-US" dirty="0"/>
              <a:t>resonance </a:t>
            </a:r>
            <a:r>
              <a:rPr lang="en-US" dirty="0" smtClean="0"/>
              <a:t>scan</a:t>
            </a:r>
          </a:p>
          <a:p>
            <a:pPr marL="342900" indent="-342900">
              <a:buFontTx/>
              <a:buChar char="-"/>
            </a:pPr>
            <a:r>
              <a:rPr lang="en-US" u="sng" dirty="0" err="1" smtClean="0"/>
              <a:t>Intrabunch</a:t>
            </a:r>
            <a:r>
              <a:rPr lang="en-US" u="sng" dirty="0" smtClean="0"/>
              <a:t> oscillations</a:t>
            </a:r>
            <a:endParaRPr lang="en-US" u="sng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Special </a:t>
            </a:r>
            <a:r>
              <a:rPr lang="en-US" dirty="0"/>
              <a:t>large H dispersion optics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Space </a:t>
            </a:r>
            <a:r>
              <a:rPr lang="en-US" dirty="0"/>
              <a:t>charge with </a:t>
            </a:r>
            <a:r>
              <a:rPr lang="en-US" dirty="0" err="1"/>
              <a:t>Quadrupolar</a:t>
            </a:r>
            <a:r>
              <a:rPr lang="en-US" dirty="0"/>
              <a:t> PU</a:t>
            </a:r>
          </a:p>
          <a:p>
            <a:pPr marL="342900" indent="-342900">
              <a:buFontTx/>
              <a:buChar char="-"/>
            </a:pPr>
            <a:r>
              <a:rPr lang="en-US" u="sng" dirty="0" smtClean="0"/>
              <a:t>Hollow </a:t>
            </a:r>
            <a:r>
              <a:rPr lang="en-US" u="sng" dirty="0"/>
              <a:t>bunches</a:t>
            </a:r>
          </a:p>
          <a:p>
            <a:pPr marL="342900" indent="-342900">
              <a:buFontTx/>
              <a:buChar char="-"/>
            </a:pPr>
            <a:r>
              <a:rPr lang="en-US" u="sng" dirty="0" smtClean="0"/>
              <a:t>Fully </a:t>
            </a:r>
            <a:r>
              <a:rPr lang="en-US" u="sng" dirty="0"/>
              <a:t>coupled optics at </a:t>
            </a:r>
            <a:r>
              <a:rPr lang="en-US" u="sng" dirty="0" smtClean="0"/>
              <a:t>injection</a:t>
            </a:r>
          </a:p>
          <a:p>
            <a:pPr marL="342900" indent="-342900">
              <a:buFontTx/>
              <a:buChar char="-"/>
            </a:pPr>
            <a:r>
              <a:rPr lang="en-US" u="sng" dirty="0" smtClean="0"/>
              <a:t>Different </a:t>
            </a:r>
            <a:r>
              <a:rPr lang="en-US" u="sng" dirty="0" err="1" smtClean="0"/>
              <a:t>Interger</a:t>
            </a:r>
            <a:r>
              <a:rPr lang="en-US" u="sng" dirty="0" smtClean="0"/>
              <a:t> </a:t>
            </a:r>
            <a:r>
              <a:rPr lang="en-US" u="sng" dirty="0"/>
              <a:t>tune </a:t>
            </a:r>
            <a:r>
              <a:rPr lang="en-US" u="sng" dirty="0" smtClean="0"/>
              <a:t>or </a:t>
            </a:r>
            <a:br>
              <a:rPr lang="en-US" u="sng" dirty="0" smtClean="0"/>
            </a:br>
            <a:r>
              <a:rPr lang="en-US" u="sng" dirty="0" smtClean="0"/>
              <a:t>tune split </a:t>
            </a:r>
            <a:r>
              <a:rPr lang="en-US" u="sng" dirty="0"/>
              <a:t>of </a:t>
            </a:r>
            <a:r>
              <a:rPr lang="en-US" u="sng" dirty="0" smtClean="0"/>
              <a:t>one/two </a:t>
            </a:r>
            <a:r>
              <a:rPr lang="en-US" u="sng" dirty="0" smtClean="0"/>
              <a:t>units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Emittance_vs_Laslett_vs_Intensity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"/>
          <a:stretch/>
        </p:blipFill>
        <p:spPr>
          <a:xfrm>
            <a:off x="4882137" y="1468160"/>
            <a:ext cx="4019817" cy="2779058"/>
          </a:xfrm>
          <a:prstGeom prst="rect">
            <a:avLst/>
          </a:prstGeom>
        </p:spPr>
      </p:pic>
      <p:pic>
        <p:nvPicPr>
          <p:cNvPr id="6" name="phasespace-croissan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849" y="4313629"/>
            <a:ext cx="3383055" cy="2549790"/>
          </a:xfrm>
          <a:prstGeom prst="rect">
            <a:avLst/>
          </a:prstGeom>
        </p:spPr>
      </p:pic>
      <p:pic>
        <p:nvPicPr>
          <p:cNvPr id="7" name="phasespace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470026" y="4330130"/>
            <a:ext cx="3383054" cy="254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0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LIU – related 2015 Injectors MDs</a:t>
            </a:r>
            <a:br>
              <a:rPr lang="en-US" dirty="0" smtClean="0"/>
            </a:br>
            <a:r>
              <a:rPr lang="en-US" dirty="0" smtClean="0"/>
              <a:t>- draft list -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S. Gilardoni</a:t>
            </a:r>
          </a:p>
          <a:p>
            <a:r>
              <a:rPr lang="en-US" dirty="0" smtClean="0"/>
              <a:t>Contributions from: </a:t>
            </a:r>
          </a:p>
          <a:p>
            <a:r>
              <a:rPr lang="en-US" dirty="0" smtClean="0"/>
              <a:t>H. </a:t>
            </a:r>
            <a:r>
              <a:rPr lang="en-US" dirty="0" err="1" smtClean="0"/>
              <a:t>Bartosik</a:t>
            </a:r>
            <a:r>
              <a:rPr lang="en-US" dirty="0" smtClean="0"/>
              <a:t>, G. </a:t>
            </a:r>
            <a:r>
              <a:rPr lang="en-US" dirty="0" err="1" smtClean="0"/>
              <a:t>Bellodi</a:t>
            </a:r>
            <a:r>
              <a:rPr lang="en-US" dirty="0" smtClean="0"/>
              <a:t> </a:t>
            </a:r>
            <a:r>
              <a:rPr lang="en-US" dirty="0" smtClean="0"/>
              <a:t>E. Benedetto, M. </a:t>
            </a:r>
            <a:r>
              <a:rPr lang="en-US" dirty="0" err="1" smtClean="0"/>
              <a:t>Bodendorfer</a:t>
            </a:r>
            <a:r>
              <a:rPr lang="en-US" dirty="0" smtClean="0"/>
              <a:t>, V. Forte,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</a:t>
            </a:r>
            <a:r>
              <a:rPr lang="en-US" dirty="0" smtClean="0"/>
              <a:t>. </a:t>
            </a:r>
            <a:r>
              <a:rPr lang="en-US" dirty="0" err="1" smtClean="0"/>
              <a:t>Huschauer</a:t>
            </a:r>
            <a:r>
              <a:rPr lang="en-US" dirty="0" smtClean="0"/>
              <a:t>, G. </a:t>
            </a:r>
            <a:r>
              <a:rPr lang="en-US" dirty="0" err="1" smtClean="0"/>
              <a:t>Iadarola</a:t>
            </a:r>
            <a:r>
              <a:rPr lang="en-US" dirty="0" smtClean="0"/>
              <a:t>, Y. </a:t>
            </a:r>
            <a:r>
              <a:rPr lang="en-US" dirty="0" err="1" smtClean="0"/>
              <a:t>Papaphilippou</a:t>
            </a:r>
            <a:r>
              <a:rPr lang="en-US" dirty="0" smtClean="0"/>
              <a:t> </a:t>
            </a:r>
            <a:r>
              <a:rPr lang="en-US" dirty="0" smtClean="0"/>
              <a:t>G. </a:t>
            </a:r>
            <a:r>
              <a:rPr lang="en-US" dirty="0" err="1" smtClean="0"/>
              <a:t>Rumolo</a:t>
            </a:r>
            <a:r>
              <a:rPr lang="en-US" dirty="0" smtClean="0"/>
              <a:t>, G. </a:t>
            </a:r>
            <a:r>
              <a:rPr lang="en-US" dirty="0" err="1" smtClean="0"/>
              <a:t>Sterbini</a:t>
            </a:r>
            <a:r>
              <a:rPr lang="en-US" dirty="0" smtClean="0"/>
              <a:t>, R. </a:t>
            </a:r>
            <a:r>
              <a:rPr lang="en-US" dirty="0" err="1" smtClean="0"/>
              <a:t>Wasef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3500" dirty="0" smtClean="0"/>
              <a:t>Fully coupled optics </a:t>
            </a:r>
            <a:r>
              <a:rPr lang="en-US" sz="3500" dirty="0" smtClean="0"/>
              <a:t>solution example</a:t>
            </a:r>
            <a:endParaRPr lang="en-US" sz="35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467074"/>
            <a:ext cx="4789714" cy="23909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Regular optics</a:t>
            </a:r>
          </a:p>
          <a:p>
            <a:pPr lvl="1"/>
            <a:r>
              <a:rPr lang="en-US" dirty="0" smtClean="0"/>
              <a:t>Betas &lt;23m,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/>
              <a:t>&lt;</a:t>
            </a:r>
            <a:r>
              <a:rPr lang="en-US" dirty="0" smtClean="0"/>
              <a:t>3.5m (</a:t>
            </a:r>
            <a:r>
              <a:rPr lang="en-US" dirty="0" err="1" smtClean="0"/>
              <a:t>rms</a:t>
            </a:r>
            <a:r>
              <a:rPr lang="en-US" dirty="0" smtClean="0"/>
              <a:t> ,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y</a:t>
            </a:r>
            <a:r>
              <a:rPr lang="en-US" dirty="0" smtClean="0"/>
              <a:t>=0m)</a:t>
            </a:r>
            <a:endParaRPr lang="en-US" dirty="0" smtClean="0"/>
          </a:p>
          <a:p>
            <a:pPr lvl="1"/>
            <a:r>
              <a:rPr lang="en-US" dirty="0" smtClean="0"/>
              <a:t> (</a:t>
            </a:r>
            <a:r>
              <a:rPr lang="en-US" dirty="0" err="1" smtClean="0"/>
              <a:t>Q</a:t>
            </a:r>
            <a:r>
              <a:rPr lang="en-US" baseline="-25000" dirty="0" err="1" smtClean="0"/>
              <a:t>x</a:t>
            </a:r>
            <a:r>
              <a:rPr lang="en-US" dirty="0" err="1" smtClean="0"/>
              <a:t>,Q</a:t>
            </a:r>
            <a:r>
              <a:rPr lang="en-US" baseline="-25000" dirty="0" err="1" smtClean="0"/>
              <a:t>y</a:t>
            </a:r>
            <a:r>
              <a:rPr lang="en-US" dirty="0" smtClean="0"/>
              <a:t>) = (6.31,6.28)</a:t>
            </a:r>
          </a:p>
          <a:p>
            <a:pPr lvl="1"/>
            <a:r>
              <a:rPr lang="en-US" dirty="0" smtClean="0"/>
              <a:t>Transition gamma = 6.17</a:t>
            </a:r>
          </a:p>
          <a:p>
            <a:pPr lvl="1"/>
            <a:r>
              <a:rPr lang="en-US" dirty="0" err="1" smtClean="0"/>
              <a:t>Chromaticities</a:t>
            </a:r>
            <a:r>
              <a:rPr lang="en-US" dirty="0" smtClean="0"/>
              <a:t> (uncorrected) = (-5.9, -7.7)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9660"/>
          <a:stretch/>
        </p:blipFill>
        <p:spPr>
          <a:xfrm>
            <a:off x="487917" y="1095374"/>
            <a:ext cx="4088188" cy="32950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9434"/>
          <a:stretch/>
        </p:blipFill>
        <p:spPr>
          <a:xfrm>
            <a:off x="5088680" y="1095374"/>
            <a:ext cx="3877553" cy="3393597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4686779" y="4488972"/>
            <a:ext cx="4060595" cy="2369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Distorted optics</a:t>
            </a:r>
          </a:p>
          <a:p>
            <a:pPr lvl="1"/>
            <a:r>
              <a:rPr lang="en-US" dirty="0" smtClean="0"/>
              <a:t>Betas &lt;28m,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&lt;6.5m,                |</a:t>
            </a:r>
            <a:r>
              <a:rPr lang="en-US" dirty="0" err="1" smtClean="0"/>
              <a:t>D</a:t>
            </a:r>
            <a:r>
              <a:rPr lang="en-US" baseline="-25000" dirty="0" err="1" smtClean="0"/>
              <a:t>y</a:t>
            </a:r>
            <a:r>
              <a:rPr lang="en-US" dirty="0" smtClean="0"/>
              <a:t>|&lt;6.5m</a:t>
            </a:r>
          </a:p>
          <a:p>
            <a:pPr lvl="1"/>
            <a:r>
              <a:rPr lang="en-US" dirty="0" smtClean="0"/>
              <a:t> (</a:t>
            </a:r>
            <a:r>
              <a:rPr lang="en-US" dirty="0" err="1" smtClean="0"/>
              <a:t>Q</a:t>
            </a:r>
            <a:r>
              <a:rPr lang="en-US" baseline="-25000" dirty="0" err="1" smtClean="0"/>
              <a:t>x</a:t>
            </a:r>
            <a:r>
              <a:rPr lang="en-US" dirty="0" err="1" smtClean="0"/>
              <a:t>,Q</a:t>
            </a:r>
            <a:r>
              <a:rPr lang="en-US" baseline="-25000" dirty="0" err="1" smtClean="0"/>
              <a:t>y</a:t>
            </a:r>
            <a:r>
              <a:rPr lang="en-US" dirty="0" smtClean="0"/>
              <a:t>) = (6.31,6.28)</a:t>
            </a:r>
            <a:endParaRPr lang="en-US" dirty="0"/>
          </a:p>
          <a:p>
            <a:pPr lvl="1"/>
            <a:r>
              <a:rPr lang="en-US" dirty="0"/>
              <a:t>Transition gamma = </a:t>
            </a:r>
            <a:r>
              <a:rPr lang="en-US" dirty="0" smtClean="0"/>
              <a:t>5.9</a:t>
            </a:r>
            <a:endParaRPr lang="en-US" dirty="0"/>
          </a:p>
          <a:p>
            <a:pPr lvl="1"/>
            <a:r>
              <a:rPr lang="en-US" dirty="0" err="1"/>
              <a:t>Chromaticities</a:t>
            </a:r>
            <a:r>
              <a:rPr lang="en-US" dirty="0"/>
              <a:t> (uncorrected) = (</a:t>
            </a:r>
            <a:r>
              <a:rPr lang="en-US" dirty="0" smtClean="0"/>
              <a:t>-8, -9.7)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2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500" dirty="0"/>
              <a:t>Beta functions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0846" y="4467074"/>
            <a:ext cx="8068563" cy="2390925"/>
          </a:xfrm>
        </p:spPr>
        <p:txBody>
          <a:bodyPr>
            <a:normAutofit/>
          </a:bodyPr>
          <a:lstStyle/>
          <a:p>
            <a:r>
              <a:rPr lang="en-US" dirty="0" smtClean="0"/>
              <a:t>Slight beta variation between </a:t>
            </a:r>
            <a:r>
              <a:rPr lang="en-US" b="1" dirty="0" smtClean="0">
                <a:solidFill>
                  <a:srgbClr val="3366FF"/>
                </a:solidFill>
              </a:rPr>
              <a:t>regular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8000"/>
                </a:solidFill>
              </a:rPr>
              <a:t>distorted</a:t>
            </a:r>
            <a:r>
              <a:rPr lang="en-US" dirty="0" smtClean="0"/>
              <a:t> optics</a:t>
            </a:r>
          </a:p>
          <a:p>
            <a:pPr lvl="1"/>
            <a:r>
              <a:rPr lang="en-US" dirty="0" smtClean="0"/>
              <a:t>RMS beta beating of 10%</a:t>
            </a:r>
          </a:p>
          <a:p>
            <a:pPr lvl="1"/>
            <a:r>
              <a:rPr lang="en-US" dirty="0" smtClean="0"/>
              <a:t>Beta functions at injection septum (SMH42) decreased by 7% (no injection bump included)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47" y="1043311"/>
            <a:ext cx="4510812" cy="34456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906" y="1022292"/>
            <a:ext cx="4355093" cy="33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500" dirty="0" smtClean="0"/>
              <a:t>Dispersion </a:t>
            </a:r>
            <a:r>
              <a:rPr lang="en-US" sz="3500" dirty="0" smtClean="0"/>
              <a:t>functions in H-V plane</a:t>
            </a:r>
            <a:endParaRPr lang="en-US" sz="35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343359"/>
            <a:ext cx="8763034" cy="2384969"/>
          </a:xfrm>
        </p:spPr>
        <p:txBody>
          <a:bodyPr>
            <a:normAutofit/>
          </a:bodyPr>
          <a:lstStyle/>
          <a:p>
            <a:r>
              <a:rPr lang="en-US" dirty="0" smtClean="0"/>
              <a:t>Important dispersion variation between </a:t>
            </a:r>
            <a:r>
              <a:rPr lang="en-US" b="1" dirty="0" smtClean="0">
                <a:solidFill>
                  <a:srgbClr val="3366FF"/>
                </a:solidFill>
              </a:rPr>
              <a:t>regular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8000"/>
                </a:solidFill>
              </a:rPr>
              <a:t>distorted</a:t>
            </a:r>
            <a:r>
              <a:rPr lang="en-US" dirty="0" smtClean="0"/>
              <a:t> optics</a:t>
            </a:r>
          </a:p>
          <a:p>
            <a:pPr lvl="1"/>
            <a:r>
              <a:rPr lang="en-US" dirty="0" smtClean="0"/>
              <a:t>RMS horizontal dispersion beating of 60%</a:t>
            </a:r>
          </a:p>
          <a:p>
            <a:pPr lvl="1"/>
            <a:r>
              <a:rPr lang="en-US" dirty="0" smtClean="0"/>
              <a:t>Horizontal dispersion at injection septum (SMH42) increased by 30% and vertical dispersion equal to -4.4m  (no injection bump included)</a:t>
            </a:r>
          </a:p>
          <a:p>
            <a:pPr lvl="1"/>
            <a:r>
              <a:rPr lang="en-US" dirty="0" smtClean="0"/>
              <a:t>This needs further </a:t>
            </a:r>
            <a:r>
              <a:rPr lang="en-US" dirty="0" err="1" smtClean="0"/>
              <a:t>optimisation</a:t>
            </a:r>
            <a:r>
              <a:rPr lang="en-US" dirty="0" smtClean="0"/>
              <a:t> (local correction of optics at injection point)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105584"/>
            <a:ext cx="4033140" cy="3082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571" y="1105584"/>
            <a:ext cx="3975828" cy="303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 and space charge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82" y="1004897"/>
            <a:ext cx="7646427" cy="578021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993117" y="4116395"/>
            <a:ext cx="94158" cy="1043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indent="-285750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Injection oscillations at PS injection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ast </a:t>
            </a:r>
            <a:r>
              <a:rPr lang="en-US" dirty="0"/>
              <a:t>buildup of intra-bunch </a:t>
            </a:r>
            <a:r>
              <a:rPr lang="en-US" dirty="0" smtClean="0"/>
              <a:t>oscillations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few turns after injection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Oscillations </a:t>
            </a:r>
            <a:r>
              <a:rPr lang="en-US" dirty="0"/>
              <a:t>primarily observed </a:t>
            </a:r>
            <a:r>
              <a:rPr lang="en-US" dirty="0" smtClean="0"/>
              <a:t>in </a:t>
            </a:r>
            <a:r>
              <a:rPr lang="en-US" dirty="0"/>
              <a:t>vertical </a:t>
            </a:r>
            <a:r>
              <a:rPr lang="en-US" dirty="0" smtClean="0"/>
              <a:t>plane</a:t>
            </a:r>
          </a:p>
          <a:p>
            <a:pPr lvl="1"/>
            <a:r>
              <a:rPr lang="en-US" dirty="0" smtClean="0"/>
              <a:t>PSB recombination is in the vertical plane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Oscillations </a:t>
            </a:r>
            <a:r>
              <a:rPr lang="en-US" dirty="0"/>
              <a:t>contribute to beam loss at </a:t>
            </a:r>
            <a:r>
              <a:rPr lang="en-US" dirty="0" smtClean="0"/>
              <a:t>injection</a:t>
            </a:r>
            <a:endParaRPr lang="en-US" dirty="0"/>
          </a:p>
          <a:p>
            <a:r>
              <a:rPr lang="en-US" dirty="0" smtClean="0"/>
              <a:t>Visible </a:t>
            </a:r>
            <a:r>
              <a:rPr lang="en-US" dirty="0"/>
              <a:t>each time the beam is </a:t>
            </a:r>
            <a:r>
              <a:rPr lang="en-US" dirty="0" smtClean="0"/>
              <a:t>injected</a:t>
            </a:r>
            <a:br>
              <a:rPr lang="en-US" dirty="0" smtClean="0"/>
            </a:br>
            <a:endParaRPr lang="en-US" dirty="0" smtClean="0"/>
          </a:p>
          <a:p>
            <a:r>
              <a:rPr lang="en-GB" sz="3200" dirty="0" smtClean="0">
                <a:cs typeface="Times New Roman" panose="02020603050405020304" pitchFamily="18" charset="0"/>
              </a:rPr>
              <a:t>Effect due to </a:t>
            </a:r>
            <a:r>
              <a:rPr lang="en-GB" sz="3200" b="1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image </a:t>
            </a:r>
            <a:r>
              <a:rPr lang="en-GB" sz="3200" b="1" dirty="0">
                <a:solidFill>
                  <a:srgbClr val="0055A0"/>
                </a:solidFill>
                <a:cs typeface="Times New Roman" panose="02020603050405020304" pitchFamily="18" charset="0"/>
              </a:rPr>
              <a:t>charges/currents </a:t>
            </a:r>
            <a:r>
              <a:rPr lang="en-GB" sz="3200" dirty="0" smtClean="0">
                <a:cs typeface="Times New Roman" panose="02020603050405020304" pitchFamily="18" charset="0"/>
              </a:rPr>
              <a:t>(indirect space charge) associated to an injection error</a:t>
            </a:r>
            <a:endParaRPr lang="en-GB" sz="3200" dirty="0"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8009" r="2601"/>
          <a:stretch/>
        </p:blipFill>
        <p:spPr>
          <a:xfrm>
            <a:off x="6237112" y="4492479"/>
            <a:ext cx="2881174" cy="2209768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168" y="4498744"/>
            <a:ext cx="3600000" cy="222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744537" y="4135263"/>
            <a:ext cx="2593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700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b="1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ppb (Meas.) 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6"/>
          <a:stretch/>
        </p:blipFill>
        <p:spPr bwMode="auto">
          <a:xfrm>
            <a:off x="24538" y="4466862"/>
            <a:ext cx="3522055" cy="225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76066" y="5353909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TOF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210" y="5353362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CNGS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210" y="4127987"/>
            <a:ext cx="271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="1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375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b="1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ppb (Meas.)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6300" y="1086205"/>
            <a:ext cx="2942167" cy="25035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69801" y="925768"/>
            <a:ext cx="64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PSB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508945" y="1574502"/>
            <a:ext cx="49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18198" y="4208563"/>
            <a:ext cx="175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Simulations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06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oscillations: comparison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40752" y="873586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2857" y="857768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" y="1277040"/>
            <a:ext cx="4320000" cy="268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6" y="4008177"/>
            <a:ext cx="4320000" cy="27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898" y="1241415"/>
            <a:ext cx="4320000" cy="276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752" y="3997444"/>
            <a:ext cx="4320000" cy="278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02" y="4034240"/>
            <a:ext cx="4320000" cy="276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52" y="4001313"/>
            <a:ext cx="4320000" cy="280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58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MD – complete list </a:t>
            </a:r>
            <a:r>
              <a:rPr lang="en-US" dirty="0" smtClean="0"/>
              <a:t>(3/4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Collective effects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 smtClean="0"/>
              <a:t>TMCI </a:t>
            </a:r>
            <a:r>
              <a:rPr lang="en-US" dirty="0"/>
              <a:t>at transition vs </a:t>
            </a:r>
            <a:r>
              <a:rPr lang="en-US" dirty="0" err="1"/>
              <a:t>longit</a:t>
            </a:r>
            <a:r>
              <a:rPr lang="en-US" dirty="0"/>
              <a:t> </a:t>
            </a:r>
            <a:r>
              <a:rPr lang="en-US" dirty="0" err="1"/>
              <a:t>emttances</a:t>
            </a:r>
            <a:r>
              <a:rPr lang="en-US" dirty="0"/>
              <a:t> (&lt; 1eVs) and chromaticity jump and ODEs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Flat top (e-cloud?) </a:t>
            </a:r>
            <a:r>
              <a:rPr lang="en-US" dirty="0" smtClean="0"/>
              <a:t>instability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Transverse </a:t>
            </a:r>
            <a:r>
              <a:rPr lang="en-US" dirty="0" err="1"/>
              <a:t>instab</a:t>
            </a:r>
            <a:r>
              <a:rPr lang="en-US" dirty="0"/>
              <a:t>. @injection Vs. inj. </a:t>
            </a:r>
            <a:r>
              <a:rPr lang="en-US" dirty="0" smtClean="0"/>
              <a:t>Error/chromaticity/tune</a:t>
            </a:r>
          </a:p>
          <a:p>
            <a:r>
              <a:rPr lang="en-US" b="1" dirty="0" smtClean="0"/>
              <a:t>e-cloud</a:t>
            </a:r>
            <a:endParaRPr lang="en-US" b="1" dirty="0"/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New detectors e-cloud meas.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e cloud general studies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 err="1"/>
              <a:t>ecloud</a:t>
            </a:r>
            <a:r>
              <a:rPr lang="en-US" dirty="0"/>
              <a:t> from energy loss/phase error</a:t>
            </a:r>
          </a:p>
          <a:p>
            <a:r>
              <a:rPr lang="en-US" b="1" dirty="0"/>
              <a:t>Impedance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Impedance identification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Transverse impedance via Tune shift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Longitudinal broadband impedance (</a:t>
            </a:r>
            <a:r>
              <a:rPr lang="en-US" dirty="0" err="1"/>
              <a:t>quadrupolar</a:t>
            </a:r>
            <a:r>
              <a:rPr lang="en-US" dirty="0"/>
              <a:t> transfer function)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7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crossing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241"/>
          <a:stretch/>
        </p:blipFill>
        <p:spPr>
          <a:xfrm>
            <a:off x="89315" y="839806"/>
            <a:ext cx="9055100" cy="59292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8763" y="3047045"/>
            <a:ext cx="56227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Future Studies with small longitudinal emittances</a:t>
            </a:r>
            <a:br>
              <a:rPr lang="en-US" b="1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Minor influence of initial transverse emittance</a:t>
            </a:r>
            <a:endParaRPr lang="en-US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138763" y="6435709"/>
            <a:ext cx="384152" cy="25863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76251" y="474572"/>
            <a:ext cx="3067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TOF-like single bunch beam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" t="17128" b="10875"/>
          <a:stretch/>
        </p:blipFill>
        <p:spPr bwMode="auto">
          <a:xfrm>
            <a:off x="316530" y="3707774"/>
            <a:ext cx="8827470" cy="2727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004" y="1958914"/>
            <a:ext cx="2606652" cy="413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9204" y="1182172"/>
            <a:ext cx="8211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pick-up has a </a:t>
            </a:r>
            <a:r>
              <a:rPr lang="fr-CH" dirty="0" err="1" smtClean="0"/>
              <a:t>complex</a:t>
            </a:r>
            <a:r>
              <a:rPr lang="fr-CH" dirty="0" smtClean="0"/>
              <a:t> </a:t>
            </a:r>
            <a:r>
              <a:rPr lang="fr-CH" dirty="0" err="1" smtClean="0"/>
              <a:t>shape</a:t>
            </a:r>
            <a:r>
              <a:rPr lang="fr-CH" dirty="0" smtClean="0"/>
              <a:t> due to aperture contraints, </a:t>
            </a:r>
            <a:r>
              <a:rPr lang="fr-CH" dirty="0" err="1" smtClean="0"/>
              <a:t>space</a:t>
            </a:r>
            <a:r>
              <a:rPr lang="fr-CH" dirty="0" smtClean="0"/>
              <a:t> </a:t>
            </a:r>
            <a:r>
              <a:rPr lang="fr-CH" dirty="0" err="1" smtClean="0"/>
              <a:t>hindrance</a:t>
            </a:r>
            <a:r>
              <a:rPr lang="fr-CH" dirty="0" smtClean="0"/>
              <a:t> of the </a:t>
            </a:r>
            <a:r>
              <a:rPr lang="fr-CH" dirty="0" err="1" smtClean="0"/>
              <a:t>yoke</a:t>
            </a:r>
            <a:r>
              <a:rPr lang="fr-CH" dirty="0" smtClean="0"/>
              <a:t>  and </a:t>
            </a:r>
            <a:r>
              <a:rPr lang="fr-CH" dirty="0" err="1" smtClean="0"/>
              <a:t>limited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to the </a:t>
            </a:r>
            <a:r>
              <a:rPr lang="fr-CH" dirty="0" err="1" smtClean="0"/>
              <a:t>electrons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cloud </a:t>
            </a:r>
            <a:endParaRPr lang="fr-CH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04" y="2027152"/>
            <a:ext cx="5365650" cy="291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218613" y="3702589"/>
            <a:ext cx="630056" cy="13727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72503" y="4998431"/>
            <a:ext cx="1184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chemeClr val="accent1"/>
                </a:solidFill>
              </a:rPr>
              <a:t>i</a:t>
            </a:r>
            <a:r>
              <a:rPr lang="fr-CH" dirty="0" err="1" smtClean="0">
                <a:solidFill>
                  <a:schemeClr val="accent1"/>
                </a:solidFill>
              </a:rPr>
              <a:t>nsulating</a:t>
            </a:r>
            <a:endParaRPr lang="fr-CH" dirty="0" smtClean="0">
              <a:solidFill>
                <a:schemeClr val="accent1"/>
              </a:solidFill>
            </a:endParaRPr>
          </a:p>
          <a:p>
            <a:r>
              <a:rPr lang="fr-CH" dirty="0" err="1" smtClean="0">
                <a:solidFill>
                  <a:schemeClr val="accent1"/>
                </a:solidFill>
              </a:rPr>
              <a:t>electrode</a:t>
            </a:r>
            <a:r>
              <a:rPr lang="fr-CH" dirty="0" smtClean="0">
                <a:solidFill>
                  <a:schemeClr val="accent1"/>
                </a:solidFill>
              </a:rPr>
              <a:t>  </a:t>
            </a:r>
          </a:p>
          <a:p>
            <a:r>
              <a:rPr lang="fr-CH" dirty="0" smtClean="0">
                <a:solidFill>
                  <a:schemeClr val="accent1"/>
                </a:solidFill>
              </a:rPr>
              <a:t>support</a:t>
            </a:r>
            <a:endParaRPr lang="fr-CH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4812" y="555242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accent1"/>
                </a:solidFill>
              </a:rPr>
              <a:t>grid</a:t>
            </a:r>
            <a:endParaRPr lang="fr-CH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3848669" y="3580343"/>
            <a:ext cx="1400417" cy="1972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249086" y="5398518"/>
            <a:ext cx="933350" cy="1160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3206" y="5398518"/>
            <a:ext cx="2981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Expected</a:t>
            </a:r>
            <a:r>
              <a:rPr lang="fr-CH" dirty="0" smtClean="0"/>
              <a:t> </a:t>
            </a:r>
            <a:r>
              <a:rPr lang="fr-CH" dirty="0" err="1" smtClean="0"/>
              <a:t>currents</a:t>
            </a:r>
            <a:r>
              <a:rPr lang="fr-CH" dirty="0" smtClean="0"/>
              <a:t>: </a:t>
            </a:r>
          </a:p>
          <a:p>
            <a:r>
              <a:rPr lang="fr-CH" dirty="0" smtClean="0"/>
              <a:t>-16 </a:t>
            </a:r>
            <a:r>
              <a:rPr lang="fr-CH" dirty="0" err="1" smtClean="0"/>
              <a:t>nA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centered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endParaRPr lang="fr-CH" dirty="0" smtClean="0"/>
          </a:p>
          <a:p>
            <a:r>
              <a:rPr lang="fr-CH" dirty="0" smtClean="0"/>
              <a:t>-3uA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30 mm offset</a:t>
            </a:r>
            <a:endParaRPr lang="fr-CH" dirty="0"/>
          </a:p>
        </p:txBody>
      </p:sp>
      <p:sp>
        <p:nvSpPr>
          <p:cNvPr id="11" name="Freeform 10"/>
          <p:cNvSpPr/>
          <p:nvPr/>
        </p:nvSpPr>
        <p:spPr>
          <a:xfrm>
            <a:off x="3740150" y="2633748"/>
            <a:ext cx="387350" cy="879880"/>
          </a:xfrm>
          <a:custGeom>
            <a:avLst/>
            <a:gdLst>
              <a:gd name="connsiteX0" fmla="*/ 0 w 387350"/>
              <a:gd name="connsiteY0" fmla="*/ 25400 h 958850"/>
              <a:gd name="connsiteX1" fmla="*/ 76200 w 387350"/>
              <a:gd name="connsiteY1" fmla="*/ 6350 h 958850"/>
              <a:gd name="connsiteX2" fmla="*/ 165100 w 387350"/>
              <a:gd name="connsiteY2" fmla="*/ 0 h 958850"/>
              <a:gd name="connsiteX3" fmla="*/ 260350 w 387350"/>
              <a:gd name="connsiteY3" fmla="*/ 0 h 958850"/>
              <a:gd name="connsiteX4" fmla="*/ 304800 w 387350"/>
              <a:gd name="connsiteY4" fmla="*/ 6350 h 958850"/>
              <a:gd name="connsiteX5" fmla="*/ 381000 w 387350"/>
              <a:gd name="connsiteY5" fmla="*/ 12700 h 958850"/>
              <a:gd name="connsiteX6" fmla="*/ 387350 w 387350"/>
              <a:gd name="connsiteY6" fmla="*/ 895350 h 958850"/>
              <a:gd name="connsiteX7" fmla="*/ 304800 w 387350"/>
              <a:gd name="connsiteY7" fmla="*/ 927100 h 958850"/>
              <a:gd name="connsiteX8" fmla="*/ 228600 w 387350"/>
              <a:gd name="connsiteY8" fmla="*/ 933450 h 958850"/>
              <a:gd name="connsiteX9" fmla="*/ 114300 w 387350"/>
              <a:gd name="connsiteY9" fmla="*/ 958850 h 958850"/>
              <a:gd name="connsiteX10" fmla="*/ 12700 w 387350"/>
              <a:gd name="connsiteY10" fmla="*/ 958850 h 958850"/>
              <a:gd name="connsiteX11" fmla="*/ 0 w 387350"/>
              <a:gd name="connsiteY11" fmla="*/ 25400 h 95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350" h="958850">
                <a:moveTo>
                  <a:pt x="0" y="25400"/>
                </a:moveTo>
                <a:lnTo>
                  <a:pt x="76200" y="6350"/>
                </a:lnTo>
                <a:lnTo>
                  <a:pt x="165100" y="0"/>
                </a:lnTo>
                <a:lnTo>
                  <a:pt x="260350" y="0"/>
                </a:lnTo>
                <a:lnTo>
                  <a:pt x="304800" y="6350"/>
                </a:lnTo>
                <a:lnTo>
                  <a:pt x="381000" y="12700"/>
                </a:lnTo>
                <a:cubicBezTo>
                  <a:pt x="383117" y="306917"/>
                  <a:pt x="385233" y="601133"/>
                  <a:pt x="387350" y="895350"/>
                </a:cubicBezTo>
                <a:lnTo>
                  <a:pt x="304800" y="927100"/>
                </a:lnTo>
                <a:lnTo>
                  <a:pt x="228600" y="933450"/>
                </a:lnTo>
                <a:lnTo>
                  <a:pt x="114300" y="958850"/>
                </a:lnTo>
                <a:lnTo>
                  <a:pt x="12700" y="958850"/>
                </a:lnTo>
                <a:lnTo>
                  <a:pt x="0" y="25400"/>
                </a:ln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36304" y="215961"/>
            <a:ext cx="7965175" cy="747654"/>
          </a:xfrm>
        </p:spPr>
        <p:txBody>
          <a:bodyPr/>
          <a:lstStyle/>
          <a:p>
            <a:r>
              <a:rPr lang="en-US" dirty="0" smtClean="0"/>
              <a:t>Pick </a:t>
            </a:r>
            <a:r>
              <a:rPr lang="en-US" dirty="0"/>
              <a:t>up </a:t>
            </a:r>
            <a:r>
              <a:rPr lang="en-US" dirty="0" smtClean="0"/>
              <a:t>MU98 for e-cloud: </a:t>
            </a:r>
            <a:r>
              <a:rPr lang="en-US" dirty="0"/>
              <a:t>setup</a:t>
            </a:r>
          </a:p>
        </p:txBody>
      </p:sp>
    </p:spTree>
    <p:extLst>
      <p:ext uri="{BB962C8B-B14F-4D97-AF65-F5344CB8AC3E}">
        <p14:creationId xmlns:p14="http://schemas.microsoft.com/office/powerpoint/2010/main" val="19789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65783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e-cloud instabilities: simulations and T-damper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149497" y="2869360"/>
            <a:ext cx="63843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Damper/TFB tests proved that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instability can be efficiently delayed </a:t>
            </a:r>
          </a:p>
          <a:p>
            <a:endParaRPr lang="en-US" dirty="0">
              <a:latin typeface="Arial"/>
              <a:cs typeface="Arial"/>
            </a:endParaRPr>
          </a:p>
        </p:txBody>
      </p:sp>
      <p:grpSp>
        <p:nvGrpSpPr>
          <p:cNvPr id="19" name="Group 1"/>
          <p:cNvGrpSpPr>
            <a:grpSpLocks noChangeAspect="1"/>
          </p:cNvGrpSpPr>
          <p:nvPr/>
        </p:nvGrpSpPr>
        <p:grpSpPr>
          <a:xfrm>
            <a:off x="147965" y="3140586"/>
            <a:ext cx="4412345" cy="3362718"/>
            <a:chOff x="617370" y="720840"/>
            <a:chExt cx="8229600" cy="6270172"/>
          </a:xfrm>
        </p:grpSpPr>
        <p:pic>
          <p:nvPicPr>
            <p:cNvPr id="23" name="Content Placeholder 5" descr="instability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3" b="-1635"/>
            <a:stretch/>
          </p:blipFill>
          <p:spPr>
            <a:xfrm>
              <a:off x="617370" y="720840"/>
              <a:ext cx="8229600" cy="6270172"/>
            </a:xfrm>
            <a:prstGeom prst="rect">
              <a:avLst/>
            </a:prstGeom>
          </p:spPr>
        </p:pic>
        <p:sp>
          <p:nvSpPr>
            <p:cNvPr id="24" name="Striped Right Arrow 5"/>
            <p:cNvSpPr/>
            <p:nvPr/>
          </p:nvSpPr>
          <p:spPr>
            <a:xfrm>
              <a:off x="5628837" y="3661414"/>
              <a:ext cx="663562" cy="114419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6"/>
            <p:cNvSpPr txBox="1"/>
            <p:nvPr/>
          </p:nvSpPr>
          <p:spPr>
            <a:xfrm>
              <a:off x="5463588" y="3082242"/>
              <a:ext cx="854081" cy="420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10 ms</a:t>
              </a:r>
              <a:endParaRPr lang="en-US" sz="1600" b="1" dirty="0"/>
            </a:p>
          </p:txBody>
        </p:sp>
      </p:grp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1652" y="4386129"/>
            <a:ext cx="4710537" cy="19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516592" y="780058"/>
            <a:ext cx="4560669" cy="2629092"/>
            <a:chOff x="1524000" y="2590800"/>
            <a:chExt cx="6477000" cy="3733800"/>
          </a:xfrm>
        </p:grpSpPr>
        <p:pic>
          <p:nvPicPr>
            <p:cNvPr id="28" name="Content Placeholder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83" t="42417" r="21837" b="32701"/>
            <a:stretch/>
          </p:blipFill>
          <p:spPr>
            <a:xfrm>
              <a:off x="1524000" y="2895600"/>
              <a:ext cx="6477000" cy="3429000"/>
            </a:xfrm>
            <a:prstGeom prst="rect">
              <a:avLst/>
            </a:prstGeom>
          </p:spPr>
        </p:pic>
        <p:sp>
          <p:nvSpPr>
            <p:cNvPr id="29" name="TextBox 19"/>
            <p:cNvSpPr txBox="1"/>
            <p:nvPr/>
          </p:nvSpPr>
          <p:spPr>
            <a:xfrm>
              <a:off x="1524000" y="2590800"/>
              <a:ext cx="6477000" cy="4808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B0F0"/>
                  </a:solidFill>
                </a:rPr>
                <a:t>-- </a:t>
              </a:r>
              <a:r>
                <a:rPr lang="en-GB" sz="1200" b="1" dirty="0" smtClean="0">
                  <a:solidFill>
                    <a:srgbClr val="00B0F0"/>
                  </a:solidFill>
                </a:rPr>
                <a:t>Wall current monitor  </a:t>
              </a:r>
              <a:r>
                <a:rPr lang="en-GB" sz="1200" b="1" dirty="0" smtClean="0">
                  <a:solidFill>
                    <a:srgbClr val="FFFF00"/>
                  </a:solidFill>
                </a:rPr>
                <a:t>-- Sum  </a:t>
              </a:r>
              <a:r>
                <a:rPr lang="en-GB" sz="1200" b="1" dirty="0" smtClean="0">
                  <a:solidFill>
                    <a:srgbClr val="33CC33"/>
                  </a:solidFill>
                </a:rPr>
                <a:t>-- Horizontal  </a:t>
              </a:r>
              <a:r>
                <a:rPr lang="en-GB" sz="1200" b="1" dirty="0" smtClean="0">
                  <a:solidFill>
                    <a:srgbClr val="CC00CC"/>
                  </a:solidFill>
                </a:rPr>
                <a:t>-- Vertical</a:t>
              </a:r>
              <a:endParaRPr lang="en-GB" sz="1200" b="1" dirty="0">
                <a:solidFill>
                  <a:srgbClr val="CC00CC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516592" y="3832128"/>
            <a:ext cx="437841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Pycloud</a:t>
            </a:r>
            <a:r>
              <a:rPr lang="en-US" sz="1400" dirty="0" smtClean="0">
                <a:latin typeface="Arial"/>
                <a:cs typeface="Arial"/>
              </a:rPr>
              <a:t> simulations for combined function magnets established to predict future operation  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775" y="958596"/>
            <a:ext cx="4090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e</a:t>
            </a:r>
            <a:r>
              <a:rPr lang="en-US" sz="1400" dirty="0" smtClean="0">
                <a:latin typeface="Arial"/>
                <a:cs typeface="Arial"/>
              </a:rPr>
              <a:t>-cloud observed for 25 ns beam production but no influence on beam quality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Transverse instability observed together with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e-cloud if bunches shorter than nominal or kept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 in the machine for time longer than needed.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Shorter batches a la BCMS suffering less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203200" y="1116570"/>
            <a:ext cx="5134084" cy="338285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p-beam production</a:t>
            </a:r>
            <a:endParaRPr lang="en-GB" dirty="0"/>
          </a:p>
        </p:txBody>
      </p:sp>
      <p:grpSp>
        <p:nvGrpSpPr>
          <p:cNvPr id="108" name="Group 107"/>
          <p:cNvGrpSpPr/>
          <p:nvPr/>
        </p:nvGrpSpPr>
        <p:grpSpPr>
          <a:xfrm>
            <a:off x="5337284" y="118940"/>
            <a:ext cx="3694674" cy="4727052"/>
            <a:chOff x="88900" y="296597"/>
            <a:chExt cx="3694674" cy="4727052"/>
          </a:xfrm>
        </p:grpSpPr>
        <p:sp>
          <p:nvSpPr>
            <p:cNvPr id="109" name="Text Box 2"/>
            <p:cNvSpPr txBox="1">
              <a:spLocks noChangeArrowheads="1"/>
            </p:cNvSpPr>
            <p:nvPr/>
          </p:nvSpPr>
          <p:spPr bwMode="auto">
            <a:xfrm>
              <a:off x="1636713" y="2075947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sp>
          <p:nvSpPr>
            <p:cNvPr id="110" name="Text Box 4"/>
            <p:cNvSpPr txBox="1">
              <a:spLocks noChangeArrowheads="1"/>
            </p:cNvSpPr>
            <p:nvPr/>
          </p:nvSpPr>
          <p:spPr bwMode="auto">
            <a:xfrm>
              <a:off x="1966913" y="3509169"/>
              <a:ext cx="650875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SPS</a:t>
              </a:r>
            </a:p>
          </p:txBody>
        </p:sp>
        <p:sp>
          <p:nvSpPr>
            <p:cNvPr id="111" name="Text Box 8"/>
            <p:cNvSpPr txBox="1">
              <a:spLocks noChangeArrowheads="1"/>
            </p:cNvSpPr>
            <p:nvPr/>
          </p:nvSpPr>
          <p:spPr bwMode="auto">
            <a:xfrm>
              <a:off x="1709738" y="278443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12" name="Text Box 13"/>
            <p:cNvSpPr txBox="1">
              <a:spLocks noChangeArrowheads="1"/>
            </p:cNvSpPr>
            <p:nvPr/>
          </p:nvSpPr>
          <p:spPr bwMode="auto">
            <a:xfrm>
              <a:off x="1770063" y="4309269"/>
              <a:ext cx="1035050" cy="5556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LHC / </a:t>
              </a: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HL-LHC</a:t>
              </a:r>
              <a:endParaRPr lang="en-GB" sz="14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13" name="Line 16"/>
            <p:cNvSpPr>
              <a:spLocks noChangeShapeType="1"/>
            </p:cNvSpPr>
            <p:nvPr/>
          </p:nvSpPr>
          <p:spPr bwMode="auto">
            <a:xfrm>
              <a:off x="2119312" y="3350419"/>
              <a:ext cx="0" cy="171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4" name="Text Box 25"/>
            <p:cNvSpPr txBox="1">
              <a:spLocks noChangeArrowheads="1"/>
            </p:cNvSpPr>
            <p:nvPr/>
          </p:nvSpPr>
          <p:spPr bwMode="auto">
            <a:xfrm rot="16200000">
              <a:off x="-574675" y="2737876"/>
              <a:ext cx="1631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Output energy</a:t>
              </a:r>
            </a:p>
          </p:txBody>
        </p:sp>
        <p:sp>
          <p:nvSpPr>
            <p:cNvPr id="115" name="Line 28"/>
            <p:cNvSpPr>
              <a:spLocks noChangeShapeType="1"/>
            </p:cNvSpPr>
            <p:nvPr/>
          </p:nvSpPr>
          <p:spPr bwMode="auto">
            <a:xfrm flipH="1" flipV="1">
              <a:off x="374650" y="2286510"/>
              <a:ext cx="1597025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6" name="Text Box 35"/>
            <p:cNvSpPr txBox="1">
              <a:spLocks noChangeArrowheads="1"/>
            </p:cNvSpPr>
            <p:nvPr/>
          </p:nvSpPr>
          <p:spPr bwMode="auto">
            <a:xfrm>
              <a:off x="385763" y="1574007"/>
              <a:ext cx="8937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160 MeV</a:t>
              </a:r>
            </a:p>
          </p:txBody>
        </p:sp>
        <p:sp>
          <p:nvSpPr>
            <p:cNvPr id="117" name="Text Box 36"/>
            <p:cNvSpPr txBox="1">
              <a:spLocks noChangeArrowheads="1"/>
            </p:cNvSpPr>
            <p:nvPr/>
          </p:nvSpPr>
          <p:spPr bwMode="auto">
            <a:xfrm>
              <a:off x="404813" y="2041602"/>
              <a:ext cx="8418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1.4 GeV</a:t>
              </a:r>
            </a:p>
          </p:txBody>
        </p:sp>
        <p:sp>
          <p:nvSpPr>
            <p:cNvPr id="119" name="Text Box 38"/>
            <p:cNvSpPr txBox="1">
              <a:spLocks noChangeArrowheads="1"/>
            </p:cNvSpPr>
            <p:nvPr/>
          </p:nvSpPr>
          <p:spPr bwMode="auto">
            <a:xfrm>
              <a:off x="396875" y="2730539"/>
              <a:ext cx="7922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26 GeV</a:t>
              </a:r>
            </a:p>
          </p:txBody>
        </p:sp>
        <p:sp>
          <p:nvSpPr>
            <p:cNvPr id="121" name="Text Box 40"/>
            <p:cNvSpPr txBox="1">
              <a:spLocks noChangeArrowheads="1"/>
            </p:cNvSpPr>
            <p:nvPr/>
          </p:nvSpPr>
          <p:spPr bwMode="auto">
            <a:xfrm>
              <a:off x="382588" y="3417171"/>
              <a:ext cx="89159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450 GeV</a:t>
              </a:r>
            </a:p>
          </p:txBody>
        </p:sp>
        <p:sp>
          <p:nvSpPr>
            <p:cNvPr id="122" name="Text Box 42"/>
            <p:cNvSpPr txBox="1">
              <a:spLocks noChangeArrowheads="1"/>
            </p:cNvSpPr>
            <p:nvPr/>
          </p:nvSpPr>
          <p:spPr bwMode="auto">
            <a:xfrm>
              <a:off x="396875" y="4591844"/>
              <a:ext cx="6392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7 TeV</a:t>
              </a:r>
            </a:p>
          </p:txBody>
        </p:sp>
        <p:sp>
          <p:nvSpPr>
            <p:cNvPr id="123" name="Text Box 44"/>
            <p:cNvSpPr txBox="1">
              <a:spLocks noChangeArrowheads="1"/>
            </p:cNvSpPr>
            <p:nvPr/>
          </p:nvSpPr>
          <p:spPr bwMode="auto">
            <a:xfrm>
              <a:off x="1408113" y="1307307"/>
              <a:ext cx="917575" cy="2635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Linac2</a:t>
              </a:r>
            </a:p>
          </p:txBody>
        </p:sp>
        <p:sp>
          <p:nvSpPr>
            <p:cNvPr id="124" name="Text Box 47"/>
            <p:cNvSpPr txBox="1">
              <a:spLocks noChangeArrowheads="1"/>
            </p:cNvSpPr>
            <p:nvPr/>
          </p:nvSpPr>
          <p:spPr bwMode="auto">
            <a:xfrm>
              <a:off x="404813" y="1300957"/>
              <a:ext cx="7953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50 MeV</a:t>
              </a:r>
            </a:p>
          </p:txBody>
        </p:sp>
        <p:sp>
          <p:nvSpPr>
            <p:cNvPr id="125" name="Line 52"/>
            <p:cNvSpPr>
              <a:spLocks noChangeShapeType="1"/>
            </p:cNvSpPr>
            <p:nvPr/>
          </p:nvSpPr>
          <p:spPr bwMode="auto">
            <a:xfrm>
              <a:off x="400050" y="1236073"/>
              <a:ext cx="33835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26" name="Text Box 53"/>
            <p:cNvSpPr txBox="1">
              <a:spLocks noChangeArrowheads="1"/>
            </p:cNvSpPr>
            <p:nvPr/>
          </p:nvSpPr>
          <p:spPr bwMode="auto">
            <a:xfrm>
              <a:off x="1419153" y="916782"/>
              <a:ext cx="21948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Proton flux / Beam power</a:t>
              </a:r>
            </a:p>
          </p:txBody>
        </p:sp>
        <p:cxnSp>
          <p:nvCxnSpPr>
            <p:cNvPr id="127" name="Straight Connector 83"/>
            <p:cNvCxnSpPr>
              <a:cxnSpLocks noChangeShapeType="1"/>
            </p:cNvCxnSpPr>
            <p:nvPr/>
          </p:nvCxnSpPr>
          <p:spPr bwMode="auto">
            <a:xfrm flipH="1">
              <a:off x="390526" y="1826419"/>
              <a:ext cx="3037923" cy="19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Straight Connector 87"/>
            <p:cNvCxnSpPr>
              <a:cxnSpLocks noChangeShapeType="1"/>
            </p:cNvCxnSpPr>
            <p:nvPr/>
          </p:nvCxnSpPr>
          <p:spPr bwMode="auto">
            <a:xfrm rot="10800000">
              <a:off x="395288" y="3716981"/>
              <a:ext cx="2257424" cy="14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Straight Connector 90"/>
            <p:cNvCxnSpPr>
              <a:cxnSpLocks noChangeShapeType="1"/>
            </p:cNvCxnSpPr>
            <p:nvPr/>
          </p:nvCxnSpPr>
          <p:spPr bwMode="auto">
            <a:xfrm rot="10800000">
              <a:off x="395288" y="4861719"/>
              <a:ext cx="2419349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Straight Arrow Connector 100"/>
            <p:cNvCxnSpPr>
              <a:cxnSpLocks noChangeShapeType="1"/>
              <a:stCxn id="109" idx="2"/>
              <a:endCxn id="111" idx="0"/>
            </p:cNvCxnSpPr>
            <p:nvPr/>
          </p:nvCxnSpPr>
          <p:spPr bwMode="auto">
            <a:xfrm flipH="1">
              <a:off x="1922296" y="2291391"/>
              <a:ext cx="12073" cy="49304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Straight Connector 108"/>
            <p:cNvCxnSpPr>
              <a:cxnSpLocks noChangeShapeType="1"/>
            </p:cNvCxnSpPr>
            <p:nvPr/>
          </p:nvCxnSpPr>
          <p:spPr bwMode="auto">
            <a:xfrm flipH="1">
              <a:off x="390526" y="2989679"/>
              <a:ext cx="2825290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Straight Connector 112"/>
            <p:cNvCxnSpPr>
              <a:cxnSpLocks noChangeShapeType="1"/>
            </p:cNvCxnSpPr>
            <p:nvPr/>
          </p:nvCxnSpPr>
          <p:spPr bwMode="auto">
            <a:xfrm rot="10800000">
              <a:off x="390525" y="1569245"/>
              <a:ext cx="1928813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Straight Arrow Connector 114"/>
            <p:cNvCxnSpPr>
              <a:cxnSpLocks noChangeShapeType="1"/>
            </p:cNvCxnSpPr>
            <p:nvPr/>
          </p:nvCxnSpPr>
          <p:spPr bwMode="auto">
            <a:xfrm rot="5400000">
              <a:off x="-1661319" y="2962281"/>
              <a:ext cx="4098924" cy="238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Straight Arrow Connector 155"/>
            <p:cNvCxnSpPr>
              <a:cxnSpLocks noChangeShapeType="1"/>
            </p:cNvCxnSpPr>
            <p:nvPr/>
          </p:nvCxnSpPr>
          <p:spPr bwMode="auto">
            <a:xfrm rot="5400000">
              <a:off x="2023269" y="4043362"/>
              <a:ext cx="519112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Straight Connector 62"/>
            <p:cNvCxnSpPr>
              <a:cxnSpLocks noChangeShapeType="1"/>
              <a:stCxn id="111" idx="2"/>
            </p:cNvCxnSpPr>
            <p:nvPr/>
          </p:nvCxnSpPr>
          <p:spPr bwMode="auto">
            <a:xfrm>
              <a:off x="1922296" y="2999881"/>
              <a:ext cx="0" cy="350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Straight Connector 65"/>
            <p:cNvCxnSpPr>
              <a:cxnSpLocks noChangeShapeType="1"/>
              <a:endCxn id="113" idx="0"/>
            </p:cNvCxnSpPr>
            <p:nvPr/>
          </p:nvCxnSpPr>
          <p:spPr bwMode="auto">
            <a:xfrm flipV="1">
              <a:off x="1919288" y="3350419"/>
              <a:ext cx="2000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9" name="Group 97"/>
            <p:cNvGrpSpPr/>
            <p:nvPr/>
          </p:nvGrpSpPr>
          <p:grpSpPr bwMode="auto">
            <a:xfrm>
              <a:off x="1392014" y="296597"/>
              <a:ext cx="972457" cy="648306"/>
              <a:chOff x="1611086" y="1100665"/>
              <a:chExt cx="972457" cy="648306"/>
            </a:xfrm>
            <a:solidFill>
              <a:srgbClr val="FFFFCC"/>
            </a:solidFill>
          </p:grpSpPr>
          <p:sp>
            <p:nvSpPr>
              <p:cNvPr id="151" name="Down Arrow 150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611086" y="1100665"/>
                <a:ext cx="972457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Present</a:t>
                </a:r>
              </a:p>
            </p:txBody>
          </p:sp>
        </p:grpSp>
        <p:sp>
          <p:nvSpPr>
            <p:cNvPr id="140" name="Text Box 6"/>
            <p:cNvSpPr txBox="1">
              <a:spLocks noChangeArrowheads="1"/>
            </p:cNvSpPr>
            <p:nvPr/>
          </p:nvSpPr>
          <p:spPr bwMode="auto">
            <a:xfrm>
              <a:off x="2579137" y="1346135"/>
              <a:ext cx="849312" cy="48418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0000FF"/>
                  </a:solidFill>
                  <a:cs typeface="Arial" charset="0"/>
                </a:rPr>
                <a:t>Linac4</a:t>
              </a:r>
            </a:p>
          </p:txBody>
        </p:sp>
        <p:cxnSp>
          <p:nvCxnSpPr>
            <p:cNvPr id="141" name="Straight Arrow Connector 74"/>
            <p:cNvCxnSpPr>
              <a:cxnSpLocks noChangeShapeType="1"/>
              <a:endCxn id="145" idx="0"/>
            </p:cNvCxnSpPr>
            <p:nvPr/>
          </p:nvCxnSpPr>
          <p:spPr bwMode="auto">
            <a:xfrm>
              <a:off x="3003000" y="2445084"/>
              <a:ext cx="258" cy="3239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2717677" y="2229640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cxnSp>
          <p:nvCxnSpPr>
            <p:cNvPr id="143" name="Straight Connector 84"/>
            <p:cNvCxnSpPr>
              <a:cxnSpLocks noChangeShapeType="1"/>
            </p:cNvCxnSpPr>
            <p:nvPr/>
          </p:nvCxnSpPr>
          <p:spPr bwMode="auto">
            <a:xfrm flipH="1">
              <a:off x="381296" y="2451905"/>
              <a:ext cx="2747522" cy="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" name="AutoShape 10"/>
            <p:cNvCxnSpPr>
              <a:cxnSpLocks noChangeShapeType="1"/>
            </p:cNvCxnSpPr>
            <p:nvPr/>
          </p:nvCxnSpPr>
          <p:spPr bwMode="auto">
            <a:xfrm rot="5400000">
              <a:off x="2849012" y="2055670"/>
              <a:ext cx="300038" cy="1588"/>
            </a:xfrm>
            <a:prstGeom prst="bentConnector3">
              <a:avLst>
                <a:gd name="adj1" fmla="val -1926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" name="Text Box 8"/>
            <p:cNvSpPr txBox="1">
              <a:spLocks noChangeArrowheads="1"/>
            </p:cNvSpPr>
            <p:nvPr/>
          </p:nvSpPr>
          <p:spPr bwMode="auto">
            <a:xfrm>
              <a:off x="2790700" y="276899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46" name="Text Box 36"/>
            <p:cNvSpPr txBox="1">
              <a:spLocks noChangeArrowheads="1"/>
            </p:cNvSpPr>
            <p:nvPr/>
          </p:nvSpPr>
          <p:spPr bwMode="auto">
            <a:xfrm>
              <a:off x="407128" y="2217092"/>
              <a:ext cx="8515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2.0 </a:t>
              </a: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GeV</a:t>
              </a:r>
            </a:p>
          </p:txBody>
        </p:sp>
        <p:grpSp>
          <p:nvGrpSpPr>
            <p:cNvPr id="147" name="Group 97"/>
            <p:cNvGrpSpPr/>
            <p:nvPr/>
          </p:nvGrpSpPr>
          <p:grpSpPr bwMode="auto">
            <a:xfrm>
              <a:off x="2453122" y="296597"/>
              <a:ext cx="1149059" cy="648306"/>
              <a:chOff x="1492600" y="1100665"/>
              <a:chExt cx="1149059" cy="648306"/>
            </a:xfrm>
            <a:solidFill>
              <a:srgbClr val="FFFF00"/>
            </a:solidFill>
          </p:grpSpPr>
          <p:sp>
            <p:nvSpPr>
              <p:cNvPr id="149" name="Down Arrow 148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492600" y="1100665"/>
                <a:ext cx="1149059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LIU (2019</a:t>
                </a: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Elbow Connector 147"/>
            <p:cNvCxnSpPr>
              <a:stCxn id="145" idx="2"/>
              <a:endCxn id="110" idx="0"/>
            </p:cNvCxnSpPr>
            <p:nvPr/>
          </p:nvCxnSpPr>
          <p:spPr>
            <a:xfrm rot="5400000">
              <a:off x="2385441" y="2891352"/>
              <a:ext cx="524728" cy="710907"/>
            </a:xfrm>
            <a:prstGeom prst="bentConnector3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127000" y="4893379"/>
            <a:ext cx="8723565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 smtClean="0">
                <a:latin typeface="Arial"/>
                <a:cs typeface="Arial"/>
              </a:rPr>
              <a:t>Transverse emittance produced in the PSB by the multi-turn Linac injection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latin typeface="Arial"/>
                <a:cs typeface="Arial"/>
              </a:rPr>
              <a:t>Longitudinal bunch spacing (25-50 ns) produced in PS as trains (batch) structure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latin typeface="Arial"/>
                <a:cs typeface="Arial"/>
              </a:rPr>
              <a:t>Final adjustments of beam properties done in the SPS:</a:t>
            </a:r>
            <a:endParaRPr lang="en-US" dirty="0" smtClean="0"/>
          </a:p>
          <a:p>
            <a:pPr marL="742950" lvl="1" indent="-285750"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Scraping of the beam tails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Adjustment of the bunch length</a:t>
            </a:r>
          </a:p>
        </p:txBody>
      </p:sp>
    </p:spTree>
    <p:extLst>
      <p:ext uri="{BB962C8B-B14F-4D97-AF65-F5344CB8AC3E}">
        <p14:creationId xmlns:p14="http://schemas.microsoft.com/office/powerpoint/2010/main" val="107832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468" y="728649"/>
            <a:ext cx="3253210" cy="252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9115" y="1442096"/>
            <a:ext cx="4416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Detect cathodo-luminescence induced </a:t>
            </a:r>
            <a:br>
              <a:rPr lang="fr-CH" dirty="0" smtClean="0"/>
            </a:br>
            <a:r>
              <a:rPr lang="fr-CH" dirty="0" smtClean="0"/>
              <a:t>by the e-cloud electrons impining on the </a:t>
            </a:r>
            <a:br>
              <a:rPr lang="fr-CH" dirty="0" smtClean="0"/>
            </a:br>
            <a:r>
              <a:rPr lang="fr-CH" dirty="0" smtClean="0"/>
              <a:t>beampipe surface</a:t>
            </a:r>
            <a:endParaRPr lang="fr-CH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7092" y="159170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PS </a:t>
            </a:r>
            <a:r>
              <a:rPr lang="en-US" dirty="0" smtClean="0"/>
              <a:t>(e-cloud produced) photon </a:t>
            </a:r>
            <a:r>
              <a:rPr lang="en-US" dirty="0"/>
              <a:t>detector: </a:t>
            </a:r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53" y="3264782"/>
            <a:ext cx="6851700" cy="36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36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MD – complete list </a:t>
            </a:r>
            <a:r>
              <a:rPr lang="en-US" dirty="0" smtClean="0"/>
              <a:t>(4/4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1255059"/>
            <a:ext cx="8763034" cy="4745691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Longitudinal</a:t>
            </a:r>
            <a:br>
              <a:rPr lang="en-US" b="1" dirty="0" smtClean="0"/>
            </a:br>
            <a:endParaRPr lang="en-US" b="1" dirty="0" smtClean="0"/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u="sng" dirty="0"/>
              <a:t>Coupled bunch </a:t>
            </a:r>
            <a:r>
              <a:rPr lang="en-US" u="sng" dirty="0" smtClean="0"/>
              <a:t>instabilities - </a:t>
            </a:r>
            <a:r>
              <a:rPr lang="en-US" u="sng" dirty="0" smtClean="0"/>
              <a:t>Tests </a:t>
            </a:r>
            <a:r>
              <a:rPr lang="en-US" u="sng" dirty="0"/>
              <a:t>longitudinal damper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 smtClean="0"/>
              <a:t>Higher </a:t>
            </a:r>
            <a:r>
              <a:rPr lang="en-US" dirty="0"/>
              <a:t>voltage from 40 MHz cavities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PS-SPS Transmission with two 40 MHz cavities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PSB-PS transfer h = 1+2 to h = 7/9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Effect of sub-harmonic RF voltage on coupled-bunch instabilities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Effect of wide-band feedback on beam induced voltage in 10 MHz cavities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Merging of flat bunches at 2.5 </a:t>
            </a:r>
            <a:r>
              <a:rPr lang="en-US" dirty="0" err="1"/>
              <a:t>GeV</a:t>
            </a:r>
            <a:r>
              <a:rPr lang="en-US" dirty="0"/>
              <a:t> and possibly deceleration to 1.4/2 </a:t>
            </a:r>
            <a:r>
              <a:rPr lang="en-US" dirty="0" err="1"/>
              <a:t>GeV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Tests with new White-Rabbit B-train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Study on longitudinal losses at transition (1 </a:t>
            </a:r>
            <a:r>
              <a:rPr lang="en-US" dirty="0" err="1"/>
              <a:t>eVs</a:t>
            </a:r>
            <a:r>
              <a:rPr lang="en-US" dirty="0"/>
              <a:t> limit for </a:t>
            </a:r>
            <a:r>
              <a:rPr lang="en-US" dirty="0" err="1"/>
              <a:t>longit</a:t>
            </a:r>
            <a:r>
              <a:rPr lang="en-US" dirty="0"/>
              <a:t>. </a:t>
            </a:r>
            <a:r>
              <a:rPr lang="en-US" dirty="0" err="1"/>
              <a:t>Emittance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r>
              <a:rPr lang="en-US" dirty="0"/>
              <a:t>Acceleration with programmed frequency (no B-train)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Coupled bunch instabilities</a:t>
            </a:r>
            <a:endParaRPr lang="en-GB" dirty="0"/>
          </a:p>
        </p:txBody>
      </p:sp>
      <p:pic>
        <p:nvPicPr>
          <p:cNvPr id="8" name="Picture 5" descr="31kV10MHzAloneAllBunchesLow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791" y="4695599"/>
            <a:ext cx="3828185" cy="2030656"/>
          </a:xfrm>
          <a:prstGeom prst="rect">
            <a:avLst/>
          </a:prstGeom>
          <a:noFill/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393031" y="4849250"/>
            <a:ext cx="1840491" cy="1800000"/>
            <a:chOff x="1752600" y="2133600"/>
            <a:chExt cx="2960737" cy="2895600"/>
          </a:xfrm>
        </p:grpSpPr>
        <p:pic>
          <p:nvPicPr>
            <p:cNvPr id="9" name="Picture 2" descr="C:\Heiko\Presentations\2010-07_LHCBeamsCoupledBunchObservationUpdateMSWG\LHC50DoubleSplit1TFBK\2010-07-01_LHC50DoubleSplit_1TFBKoff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133600"/>
              <a:ext cx="2960737" cy="289560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3531602" y="3898753"/>
              <a:ext cx="1181735" cy="430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OFF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6524444" y="4864803"/>
            <a:ext cx="1880767" cy="1800000"/>
            <a:chOff x="6357168" y="3143674"/>
            <a:chExt cx="1880767" cy="1800000"/>
          </a:xfrm>
        </p:grpSpPr>
        <p:pic>
          <p:nvPicPr>
            <p:cNvPr id="10" name="Picture 3" descr="C:\Heiko\Presentations\2010-07_LHCBeamsCoupledBunchObservationUpdateMSWG\LHC50DoubleSplit1TFBK\2010-07-01_LHC50DoubleSplit_1TFBKon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57168" y="3143674"/>
              <a:ext cx="1840491" cy="18000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198868" y="4191000"/>
              <a:ext cx="10390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ON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7708" y="658678"/>
            <a:ext cx="6161697" cy="3826596"/>
            <a:chOff x="1143000" y="1143000"/>
            <a:chExt cx="6042949" cy="3752850"/>
          </a:xfrm>
        </p:grpSpPr>
        <p:sp>
          <p:nvSpPr>
            <p:cNvPr id="21" name="TextBox 20"/>
            <p:cNvSpPr txBox="1"/>
            <p:nvPr/>
          </p:nvSpPr>
          <p:spPr>
            <a:xfrm>
              <a:off x="4195824" y="3077900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Reachable without FB</a:t>
              </a:r>
              <a:endParaRPr lang="en-US" sz="1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42749" y="2434392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With FB</a:t>
              </a:r>
              <a:endParaRPr lang="en-US" sz="1400" b="1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143000" y="1143000"/>
              <a:ext cx="6000750" cy="3752850"/>
              <a:chOff x="1143000" y="1143000"/>
              <a:chExt cx="6000750" cy="375285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143000" y="1143000"/>
                <a:ext cx="6000750" cy="3752850"/>
                <a:chOff x="1143000" y="1143000"/>
                <a:chExt cx="6000750" cy="3752850"/>
              </a:xfrm>
            </p:grpSpPr>
            <p:graphicFrame>
              <p:nvGraphicFramePr>
                <p:cNvPr id="28" name="Chart 27"/>
                <p:cNvGraphicFramePr/>
                <p:nvPr>
                  <p:extLst>
                    <p:ext uri="{D42A27DB-BD31-4B8C-83A1-F6EECF244321}">
                      <p14:modId xmlns:p14="http://schemas.microsoft.com/office/powerpoint/2010/main" val="3607184374"/>
                    </p:ext>
                  </p:extLst>
                </p:nvPr>
              </p:nvGraphicFramePr>
              <p:xfrm>
                <a:off x="1143000" y="1143000"/>
                <a:ext cx="6000750" cy="375285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29" name="Isosceles Triangle 28"/>
                <p:cNvSpPr/>
                <p:nvPr/>
              </p:nvSpPr>
              <p:spPr>
                <a:xfrm>
                  <a:off x="1790700" y="2000250"/>
                  <a:ext cx="3505200" cy="2324100"/>
                </a:xfrm>
                <a:prstGeom prst="triangle">
                  <a:avLst>
                    <a:gd name="adj" fmla="val 99728"/>
                  </a:avLst>
                </a:prstGeom>
                <a:solidFill>
                  <a:srgbClr val="FF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  <p:sp>
              <p:nvSpPr>
                <p:cNvPr id="30" name="Isosceles Triangle 29"/>
                <p:cNvSpPr/>
                <p:nvPr/>
              </p:nvSpPr>
              <p:spPr>
                <a:xfrm>
                  <a:off x="1800225" y="2590800"/>
                  <a:ext cx="3505200" cy="1733550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</p:grpSp>
          <p:cxnSp>
            <p:nvCxnSpPr>
              <p:cNvPr id="27" name="Straight Connector 26"/>
              <p:cNvCxnSpPr>
                <a:stCxn id="30" idx="2"/>
              </p:cNvCxnSpPr>
              <p:nvPr/>
            </p:nvCxnSpPr>
            <p:spPr>
              <a:xfrm rot="5400000" flipH="1" flipV="1">
                <a:off x="1776413" y="2452686"/>
                <a:ext cx="1895475" cy="1847853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/>
            <p:cNvSpPr/>
            <p:nvPr/>
          </p:nvSpPr>
          <p:spPr bwMode="auto">
            <a:xfrm>
              <a:off x="5738149" y="2895600"/>
              <a:ext cx="1447800" cy="76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"/>
            <p:cNvSpPr>
              <a:spLocks noChangeArrowheads="1"/>
            </p:cNvSpPr>
            <p:nvPr/>
          </p:nvSpPr>
          <p:spPr bwMode="auto">
            <a:xfrm>
              <a:off x="5657124" y="2999318"/>
              <a:ext cx="1447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r>
                <a:rPr lang="en-GB" sz="1250" dirty="0" smtClean="0">
                  <a:sym typeface="Symbol"/>
                </a:rPr>
                <a:t>FB test with C11 (2009), </a:t>
              </a:r>
              <a:r>
                <a:rPr lang="en-GB" sz="1250" dirty="0" smtClean="0">
                  <a:solidFill>
                    <a:srgbClr val="FF0000"/>
                  </a:solidFill>
                  <a:sym typeface="Symbol"/>
                </a:rPr>
                <a:t>acceleration only</a:t>
              </a:r>
              <a:endParaRPr lang="en-GB" sz="1250" dirty="0" smtClean="0">
                <a:solidFill>
                  <a:srgbClr val="FF0000"/>
                </a:solidFill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71698" y="1248538"/>
            <a:ext cx="35029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Longitudinal CB instabilities </a:t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appear after transition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With new dedicated longitudinal damper </a:t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possible to reach </a:t>
            </a:r>
            <a:r>
              <a:rPr lang="en-US" sz="1200" b="1" dirty="0" smtClean="0">
                <a:latin typeface="Arial"/>
                <a:cs typeface="Arial"/>
              </a:rPr>
              <a:t>more than 2.5e11 p/b </a:t>
            </a:r>
            <a:r>
              <a:rPr lang="en-US" sz="1200" dirty="0" smtClean="0">
                <a:latin typeface="Arial"/>
                <a:cs typeface="Arial"/>
              </a:rPr>
              <a:t>at extraction.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dirty="0" err="1" smtClean="0">
                <a:latin typeface="Arial"/>
                <a:cs typeface="Arial"/>
              </a:rPr>
              <a:t>Finemet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cavity installed during LS1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058" y="2834205"/>
            <a:ext cx="2052357" cy="17366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8763" y="6435709"/>
            <a:ext cx="384152" cy="25863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4413681" y="3014731"/>
            <a:ext cx="118955" cy="118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391833" y="2016128"/>
            <a:ext cx="107084" cy="1188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25100" y="1785186"/>
            <a:ext cx="18699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Extrapolated to 0.35 </a:t>
            </a:r>
            <a:r>
              <a:rPr lang="en-US" sz="1200" dirty="0" err="1" smtClean="0">
                <a:latin typeface="Arial"/>
                <a:cs typeface="Arial"/>
              </a:rPr>
              <a:t>eVs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0713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SPS limitations overview – LHC beams</a:t>
            </a: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83" y="2012043"/>
            <a:ext cx="6376377" cy="410300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19711" y="5299873"/>
            <a:ext cx="5036204" cy="1548776"/>
            <a:chOff x="319711" y="5299873"/>
            <a:chExt cx="5036204" cy="1548776"/>
          </a:xfrm>
        </p:grpSpPr>
        <p:pic>
          <p:nvPicPr>
            <p:cNvPr id="6" name="Picture 5" descr="HDTL-measurement_Q26_SC57173.pdf"/>
            <p:cNvPicPr>
              <a:picLocks noChangeAspect="1"/>
            </p:cNvPicPr>
            <p:nvPr/>
          </p:nvPicPr>
          <p:blipFill>
            <a:blip r:embed="rId3"/>
            <a:srcRect t="6586"/>
            <a:stretch>
              <a:fillRect/>
            </a:stretch>
          </p:blipFill>
          <p:spPr>
            <a:xfrm>
              <a:off x="3443695" y="5359350"/>
              <a:ext cx="1912220" cy="1489299"/>
            </a:xfrm>
            <a:prstGeom prst="rect">
              <a:avLst/>
            </a:prstGeom>
          </p:spPr>
        </p:pic>
        <p:grpSp>
          <p:nvGrpSpPr>
            <p:cNvPr id="13" name="Group 39"/>
            <p:cNvGrpSpPr/>
            <p:nvPr/>
          </p:nvGrpSpPr>
          <p:grpSpPr>
            <a:xfrm>
              <a:off x="319711" y="5299873"/>
              <a:ext cx="3085884" cy="1303790"/>
              <a:chOff x="497322" y="3483773"/>
              <a:chExt cx="3085884" cy="130379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V="1">
                <a:off x="1415155" y="3483773"/>
                <a:ext cx="629359" cy="35162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97322" y="3771900"/>
                <a:ext cx="3085884" cy="101566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Capture losses, incoherent losses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TMCI</a:t>
                </a:r>
                <a:endParaRPr lang="en-US" sz="1500" dirty="0">
                  <a:solidFill>
                    <a:srgbClr val="376092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664232" y="930274"/>
            <a:ext cx="5984468" cy="1422284"/>
            <a:chOff x="2664232" y="930274"/>
            <a:chExt cx="5984468" cy="1422284"/>
          </a:xfrm>
        </p:grpSpPr>
        <p:grpSp>
          <p:nvGrpSpPr>
            <p:cNvPr id="23" name="Group 22"/>
            <p:cNvGrpSpPr/>
            <p:nvPr/>
          </p:nvGrpSpPr>
          <p:grpSpPr>
            <a:xfrm>
              <a:off x="2664232" y="930274"/>
              <a:ext cx="5984468" cy="1422284"/>
              <a:chOff x="2664232" y="930274"/>
              <a:chExt cx="5984468" cy="14222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664232" y="930274"/>
                <a:ext cx="5984468" cy="1422284"/>
                <a:chOff x="2664232" y="930274"/>
                <a:chExt cx="5984468" cy="1422284"/>
              </a:xfrm>
            </p:grpSpPr>
            <p:pic>
              <p:nvPicPr>
                <p:cNvPr id="7" name="Picture 6" descr="2011-07-04_50ns_singleRF_Q20_MD150_BunchLengthAlongCycle.eps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64232" y="930274"/>
                  <a:ext cx="1952854" cy="1422284"/>
                </a:xfrm>
                <a:prstGeom prst="rect">
                  <a:avLst/>
                </a:prstGeom>
              </p:spPr>
            </p:pic>
            <p:pic>
              <p:nvPicPr>
                <p:cNvPr id="8" name="Picture 7" descr="2011-11-7_25ns_doubleRF_Q20_MD265_DipoleOscillations.eps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989257" y="950915"/>
                  <a:ext cx="1659443" cy="1323457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4775200" y="1066825"/>
                  <a:ext cx="2126613" cy="101566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Ramp and flat top: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Longitudinal instability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Beam loading 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RF power</a:t>
                  </a:r>
                  <a:endParaRPr lang="en-US" sz="1500" dirty="0">
                    <a:solidFill>
                      <a:srgbClr val="376092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2849037" y="1004274"/>
                <a:ext cx="556558" cy="984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7218961" y="1025452"/>
              <a:ext cx="556558" cy="98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994786" y="3101929"/>
            <a:ext cx="5090996" cy="3147483"/>
            <a:chOff x="3994786" y="3101929"/>
            <a:chExt cx="5090996" cy="3147483"/>
          </a:xfrm>
        </p:grpSpPr>
        <p:sp>
          <p:nvSpPr>
            <p:cNvPr id="11" name="TextBox 10"/>
            <p:cNvSpPr txBox="1"/>
            <p:nvPr/>
          </p:nvSpPr>
          <p:spPr>
            <a:xfrm>
              <a:off x="3994786" y="4398672"/>
              <a:ext cx="2467067" cy="5539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376092"/>
                  </a:solidFill>
                  <a:latin typeface="Arial"/>
                  <a:cs typeface="Arial"/>
                </a:rPr>
                <a:t>Along the whole cycle:</a:t>
              </a: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Electron cloud for 25 ns </a:t>
              </a:r>
              <a:endParaRPr lang="en-US" sz="1500" dirty="0">
                <a:solidFill>
                  <a:srgbClr val="376092"/>
                </a:solidFill>
                <a:latin typeface="Arial"/>
                <a:cs typeface="Arial"/>
              </a:endParaRPr>
            </a:p>
          </p:txBody>
        </p:sp>
        <p:pic>
          <p:nvPicPr>
            <p:cNvPr id="2050" name="Picture 2" descr="\\cern.ch\dfs\Users\g\grumolo\Desktop\ECM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1303" y="3101929"/>
              <a:ext cx="2554479" cy="31474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Box 25"/>
          <p:cNvSpPr txBox="1"/>
          <p:nvPr/>
        </p:nvSpPr>
        <p:spPr>
          <a:xfrm>
            <a:off x="1240584" y="2956459"/>
            <a:ext cx="6978312" cy="1846659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Maximum SC tune spread @injection</a:t>
            </a:r>
          </a:p>
          <a:p>
            <a:r>
              <a:rPr lang="en-US" sz="21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sz="2100" b="1" dirty="0" err="1">
                <a:solidFill>
                  <a:schemeClr val="bg1"/>
                </a:solidFill>
              </a:rPr>
              <a:t>Q</a:t>
            </a:r>
            <a:r>
              <a:rPr lang="en-US" sz="2100" b="1" baseline="-25000" dirty="0" err="1" smtClean="0">
                <a:solidFill>
                  <a:schemeClr val="bg1"/>
                </a:solidFill>
              </a:rPr>
              <a:t>y</a:t>
            </a:r>
            <a:r>
              <a:rPr lang="en-US" sz="2100" b="1" dirty="0" smtClean="0">
                <a:solidFill>
                  <a:schemeClr val="bg1"/>
                </a:solidFill>
              </a:rPr>
              <a:t> = 0.21 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 still margin for 25 ns beams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Maximum intensity per bunch @extraction due to RF power and longitudinal instabilities</a:t>
            </a:r>
          </a:p>
          <a:p>
            <a:r>
              <a:rPr lang="en-US" sz="2100" b="1" dirty="0" err="1" smtClean="0">
                <a:solidFill>
                  <a:schemeClr val="bg1"/>
                </a:solidFill>
              </a:rPr>
              <a:t>N</a:t>
            </a:r>
            <a:r>
              <a:rPr lang="en-US" sz="2100" b="1" baseline="-25000" dirty="0" err="1" smtClean="0">
                <a:solidFill>
                  <a:schemeClr val="bg1"/>
                </a:solidFill>
              </a:rPr>
              <a:t>b</a:t>
            </a:r>
            <a:r>
              <a:rPr lang="en-US" sz="2100" b="1" dirty="0" smtClean="0">
                <a:solidFill>
                  <a:schemeClr val="bg1"/>
                </a:solidFill>
              </a:rPr>
              <a:t>= 1.3 x 10</a:t>
            </a:r>
            <a:r>
              <a:rPr lang="en-US" sz="2100" b="1" baseline="30000" dirty="0" smtClean="0">
                <a:solidFill>
                  <a:schemeClr val="bg1"/>
                </a:solidFill>
              </a:rPr>
              <a:t>11</a:t>
            </a:r>
            <a:r>
              <a:rPr lang="en-US" sz="2100" b="1" dirty="0" smtClean="0">
                <a:solidFill>
                  <a:schemeClr val="bg1"/>
                </a:solidFill>
              </a:rPr>
              <a:t> ppb </a:t>
            </a:r>
            <a:r>
              <a:rPr lang="en-US" sz="2100" dirty="0" smtClean="0">
                <a:solidFill>
                  <a:schemeClr val="bg1"/>
                </a:solidFill>
                <a:sym typeface="Wingdings"/>
              </a:rPr>
              <a:t> </a:t>
            </a:r>
            <a:r>
              <a:rPr lang="en-US" sz="2100" b="1" dirty="0" smtClean="0">
                <a:solidFill>
                  <a:schemeClr val="bg1"/>
                </a:solidFill>
                <a:sym typeface="Wingdings"/>
              </a:rPr>
              <a:t>2 x 10</a:t>
            </a:r>
            <a:r>
              <a:rPr lang="en-US" sz="2100" b="1" baseline="30000" dirty="0" smtClean="0">
                <a:solidFill>
                  <a:schemeClr val="bg1"/>
                </a:solidFill>
                <a:sym typeface="Wingdings"/>
              </a:rPr>
              <a:t>11</a:t>
            </a:r>
            <a:r>
              <a:rPr lang="en-US" sz="2100" b="1" dirty="0" smtClean="0">
                <a:solidFill>
                  <a:schemeClr val="bg1"/>
                </a:solidFill>
                <a:sym typeface="Wingdings"/>
              </a:rPr>
              <a:t> ppb 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with RF upgrade and a-C coating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75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SPS MD – complete list (1/3)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198" y="677716"/>
            <a:ext cx="8940801" cy="5602941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																Mainly ABP</a:t>
            </a:r>
            <a:endParaRPr lang="en-US" sz="1600" b="1" dirty="0"/>
          </a:p>
          <a:p>
            <a:r>
              <a:rPr lang="en-US" sz="1600" b="1" dirty="0"/>
              <a:t>- Transverse impedance studies</a:t>
            </a:r>
          </a:p>
          <a:p>
            <a:r>
              <a:rPr lang="en-US" sz="1600" dirty="0"/>
              <a:t>   - impedance measurements (tune shift </a:t>
            </a:r>
            <a:r>
              <a:rPr lang="en-US" sz="1600" dirty="0" err="1" smtClean="0"/>
              <a:t>vs</a:t>
            </a:r>
            <a:r>
              <a:rPr lang="en-US" sz="1600" dirty="0" smtClean="0"/>
              <a:t> intensity</a:t>
            </a:r>
            <a:r>
              <a:rPr lang="en-US" sz="1600" dirty="0"/>
              <a:t>, growth rates for </a:t>
            </a:r>
            <a:r>
              <a:rPr lang="en-US" sz="1600" dirty="0" smtClean="0"/>
              <a:t>negative chromaticity</a:t>
            </a:r>
            <a:r>
              <a:rPr lang="en-US" sz="1600" dirty="0"/>
              <a:t>, impedance </a:t>
            </a:r>
            <a:r>
              <a:rPr lang="en-US" sz="1600" dirty="0" err="1"/>
              <a:t>localisation</a:t>
            </a:r>
            <a:r>
              <a:rPr lang="en-US" sz="1600" dirty="0"/>
              <a:t>)</a:t>
            </a:r>
          </a:p>
          <a:p>
            <a:r>
              <a:rPr lang="en-US" sz="1600" dirty="0"/>
              <a:t>   - TMCI and negative </a:t>
            </a:r>
            <a:r>
              <a:rPr lang="en-US" sz="1600" dirty="0" err="1"/>
              <a:t>chroma</a:t>
            </a:r>
            <a:r>
              <a:rPr lang="en-US" sz="1600" dirty="0"/>
              <a:t> instabilities with new transverse damper</a:t>
            </a:r>
          </a:p>
          <a:p>
            <a:r>
              <a:rPr lang="en-US" sz="1600" dirty="0"/>
              <a:t>   - coupled bunch instability for </a:t>
            </a:r>
            <a:r>
              <a:rPr lang="en-US" sz="1600" dirty="0" smtClean="0"/>
              <a:t>compar</a:t>
            </a:r>
            <a:r>
              <a:rPr lang="en-US" sz="1600" dirty="0"/>
              <a:t>.</a:t>
            </a:r>
            <a:r>
              <a:rPr lang="en-US" sz="1600" dirty="0" smtClean="0"/>
              <a:t> </a:t>
            </a:r>
            <a:r>
              <a:rPr lang="en-US" sz="1600" dirty="0"/>
              <a:t>low frequency part of the existing </a:t>
            </a:r>
            <a:r>
              <a:rPr lang="en-US" sz="1600" dirty="0" smtClean="0"/>
              <a:t>impedance </a:t>
            </a:r>
            <a:r>
              <a:rPr lang="en-US" sz="1600" dirty="0"/>
              <a:t>model</a:t>
            </a:r>
          </a:p>
          <a:p>
            <a:r>
              <a:rPr lang="en-US" sz="1600" dirty="0"/>
              <a:t>   </a:t>
            </a:r>
            <a:r>
              <a:rPr lang="en-US" sz="1600" dirty="0">
                <a:solidFill>
                  <a:srgbClr val="FF0000"/>
                </a:solidFill>
              </a:rPr>
              <a:t>- </a:t>
            </a:r>
            <a:r>
              <a:rPr lang="en-US" sz="1600" b="1" dirty="0">
                <a:solidFill>
                  <a:srgbClr val="FF0000"/>
                </a:solidFill>
              </a:rPr>
              <a:t>intermediate optics (Q22) </a:t>
            </a:r>
            <a:r>
              <a:rPr lang="en-US" sz="1600" b="1" dirty="0" smtClean="0">
                <a:solidFill>
                  <a:srgbClr val="FF0000"/>
                </a:solidFill>
              </a:rPr>
              <a:t>preparation</a:t>
            </a:r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b="1" dirty="0"/>
              <a:t>- Electron cloud </a:t>
            </a:r>
            <a:r>
              <a:rPr lang="en-US" sz="1600" b="1" dirty="0" smtClean="0"/>
              <a:t>MDs </a:t>
            </a:r>
            <a:r>
              <a:rPr lang="en-US" sz="1600" b="1" dirty="0"/>
              <a:t>in addition to scrubbing </a:t>
            </a:r>
            <a:r>
              <a:rPr lang="en-US" sz="1600" b="1" dirty="0" smtClean="0"/>
              <a:t>and </a:t>
            </a:r>
            <a:r>
              <a:rPr lang="en-US" sz="1600" b="1" dirty="0"/>
              <a:t>doublet beam preparation</a:t>
            </a:r>
          </a:p>
          <a:p>
            <a:r>
              <a:rPr lang="en-US" sz="1600" dirty="0"/>
              <a:t>   - Check of electron cloud instability </a:t>
            </a:r>
            <a:r>
              <a:rPr lang="en-US" sz="1600" dirty="0" smtClean="0"/>
              <a:t>(25 </a:t>
            </a:r>
            <a:r>
              <a:rPr lang="en-US" sz="1600" dirty="0"/>
              <a:t>ns beam performance in general) on Q26</a:t>
            </a:r>
          </a:p>
          <a:p>
            <a:r>
              <a:rPr lang="en-US" sz="1600" dirty="0"/>
              <a:t>- </a:t>
            </a:r>
            <a:r>
              <a:rPr lang="en-US" sz="1600" b="1" dirty="0"/>
              <a:t>Space charge</a:t>
            </a:r>
          </a:p>
          <a:p>
            <a:r>
              <a:rPr lang="en-US" sz="1600" dirty="0"/>
              <a:t>   - </a:t>
            </a:r>
            <a:r>
              <a:rPr lang="en-US" sz="1600" b="1" dirty="0">
                <a:solidFill>
                  <a:srgbClr val="FF0000"/>
                </a:solidFill>
              </a:rPr>
              <a:t>study </a:t>
            </a:r>
            <a:r>
              <a:rPr lang="en-US" sz="1600" b="1" dirty="0" smtClean="0">
                <a:solidFill>
                  <a:srgbClr val="FF0000"/>
                </a:solidFill>
              </a:rPr>
              <a:t>maximum </a:t>
            </a:r>
            <a:r>
              <a:rPr lang="en-US" sz="1600" b="1" dirty="0">
                <a:solidFill>
                  <a:srgbClr val="FF0000"/>
                </a:solidFill>
              </a:rPr>
              <a:t>acceptable space charge tune spread + tune diagram </a:t>
            </a:r>
            <a:r>
              <a:rPr lang="en-US" sz="1600" b="1" dirty="0" smtClean="0">
                <a:solidFill>
                  <a:srgbClr val="FF0000"/>
                </a:solidFill>
              </a:rPr>
              <a:t>above </a:t>
            </a:r>
            <a:r>
              <a:rPr lang="en-US" sz="1600" b="1" dirty="0" err="1">
                <a:solidFill>
                  <a:srgbClr val="FF0000"/>
                </a:solidFill>
              </a:rPr>
              <a:t>Qy</a:t>
            </a:r>
            <a:r>
              <a:rPr lang="en-US" sz="1600" b="1" dirty="0">
                <a:solidFill>
                  <a:srgbClr val="FF0000"/>
                </a:solidFill>
              </a:rPr>
              <a:t> = 20.25</a:t>
            </a:r>
          </a:p>
          <a:p>
            <a:r>
              <a:rPr lang="en-US" sz="1600" dirty="0"/>
              <a:t>   - </a:t>
            </a:r>
            <a:r>
              <a:rPr lang="en-US" sz="1600" dirty="0" err="1"/>
              <a:t>emittance</a:t>
            </a:r>
            <a:r>
              <a:rPr lang="en-US" sz="1600" dirty="0"/>
              <a:t> growth close to integer resonance with BGI </a:t>
            </a:r>
          </a:p>
          <a:p>
            <a:r>
              <a:rPr lang="en-US" sz="1600" dirty="0"/>
              <a:t>   - </a:t>
            </a:r>
            <a:r>
              <a:rPr lang="en-US" sz="1600" b="1" dirty="0">
                <a:solidFill>
                  <a:srgbClr val="FF0000"/>
                </a:solidFill>
              </a:rPr>
              <a:t>measurement of fixed lines close to Qx+2Qy resonance</a:t>
            </a:r>
          </a:p>
          <a:p>
            <a:r>
              <a:rPr lang="en-US" sz="1600" dirty="0"/>
              <a:t>   - measurements with </a:t>
            </a:r>
            <a:r>
              <a:rPr lang="en-US" sz="1600" dirty="0" err="1"/>
              <a:t>quadruplar</a:t>
            </a:r>
            <a:r>
              <a:rPr lang="en-US" sz="1600" dirty="0"/>
              <a:t> pickup (if BBQ can be </a:t>
            </a:r>
            <a:r>
              <a:rPr lang="en-US" sz="1600" dirty="0" err="1"/>
              <a:t>recabled</a:t>
            </a:r>
            <a:r>
              <a:rPr lang="en-US" sz="1600" dirty="0"/>
              <a:t>)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- </a:t>
            </a:r>
            <a:r>
              <a:rPr lang="en-US" sz="1600" b="1" dirty="0">
                <a:solidFill>
                  <a:srgbClr val="FF0000"/>
                </a:solidFill>
              </a:rPr>
              <a:t>Split optics (20, 26)</a:t>
            </a:r>
          </a:p>
          <a:p>
            <a:r>
              <a:rPr lang="en-US" sz="1600" b="1" dirty="0"/>
              <a:t>- SPS machine </a:t>
            </a:r>
            <a:r>
              <a:rPr lang="en-US" sz="1600" b="1" dirty="0" smtClean="0"/>
              <a:t>modeling </a:t>
            </a:r>
            <a:endParaRPr lang="en-US" sz="1600" b="1" dirty="0"/>
          </a:p>
          <a:p>
            <a:r>
              <a:rPr lang="en-US" sz="1600" dirty="0"/>
              <a:t>   </a:t>
            </a:r>
            <a:r>
              <a:rPr lang="en-US" sz="1600" b="1" dirty="0">
                <a:solidFill>
                  <a:srgbClr val="FF0000"/>
                </a:solidFill>
              </a:rPr>
              <a:t>- improvement of linear and non-linear machine model</a:t>
            </a:r>
            <a:r>
              <a:rPr lang="en-US" sz="1600" dirty="0"/>
              <a:t> (non-linear chromaticity, amplitude detuning, possibly resonance driving terms, …)</a:t>
            </a:r>
          </a:p>
          <a:p>
            <a:r>
              <a:rPr lang="en-US" sz="1600" b="1" dirty="0"/>
              <a:t>- Qualification of new LIU beam types</a:t>
            </a:r>
            <a:r>
              <a:rPr lang="en-US" sz="1600" dirty="0"/>
              <a:t> </a:t>
            </a:r>
          </a:p>
          <a:p>
            <a:r>
              <a:rPr lang="en-US" sz="1600" dirty="0"/>
              <a:t>   </a:t>
            </a:r>
            <a:r>
              <a:rPr lang="en-US" sz="1600" dirty="0">
                <a:solidFill>
                  <a:srgbClr val="FF0000"/>
                </a:solidFill>
              </a:rPr>
              <a:t>- </a:t>
            </a:r>
            <a:r>
              <a:rPr lang="en-US" sz="1600" b="1" dirty="0">
                <a:solidFill>
                  <a:srgbClr val="FF0000"/>
                </a:solidFill>
              </a:rPr>
              <a:t>80 bunch scheme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   - 8b+4e</a:t>
            </a:r>
          </a:p>
        </p:txBody>
      </p:sp>
    </p:spTree>
    <p:extLst>
      <p:ext uri="{BB962C8B-B14F-4D97-AF65-F5344CB8AC3E}">
        <p14:creationId xmlns:p14="http://schemas.microsoft.com/office/powerpoint/2010/main" val="1815429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MD – complete list </a:t>
            </a:r>
            <a:r>
              <a:rPr lang="en-US" dirty="0" smtClean="0"/>
              <a:t>(2/</a:t>
            </a:r>
            <a:r>
              <a:rPr lang="en-US" dirty="0"/>
              <a:t>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3"/>
            <a:ext cx="8763034" cy="549342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									         MD </a:t>
            </a:r>
            <a:r>
              <a:rPr lang="en-US" b="1" dirty="0"/>
              <a:t>studies (mainly other MD users</a:t>
            </a:r>
            <a:r>
              <a:rPr lang="en-US" b="1" dirty="0" smtClean="0"/>
              <a:t>)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dirty="0" smtClean="0"/>
              <a:t>Longitudinal </a:t>
            </a:r>
            <a:r>
              <a:rPr lang="en-US" dirty="0"/>
              <a:t>instabilities studies </a:t>
            </a:r>
            <a:r>
              <a:rPr lang="en-US" dirty="0" smtClean="0"/>
              <a:t>(impedance </a:t>
            </a:r>
            <a:r>
              <a:rPr lang="en-US" dirty="0"/>
              <a:t>identification </a:t>
            </a:r>
            <a:r>
              <a:rPr lang="en-US" dirty="0" smtClean="0"/>
              <a:t>,</a:t>
            </a:r>
            <a:r>
              <a:rPr lang="en-US" dirty="0" smtClean="0"/>
              <a:t>understanding </a:t>
            </a:r>
            <a:r>
              <a:rPr lang="en-US" dirty="0"/>
              <a:t>of </a:t>
            </a:r>
            <a:r>
              <a:rPr lang="en-US" dirty="0" smtClean="0"/>
              <a:t>int. limitations</a:t>
            </a:r>
            <a:r>
              <a:rPr lang="en-US" dirty="0"/>
              <a:t>)</a:t>
            </a:r>
          </a:p>
          <a:p>
            <a:r>
              <a:rPr lang="en-US" dirty="0"/>
              <a:t>   - instability thresholds</a:t>
            </a:r>
          </a:p>
          <a:p>
            <a:r>
              <a:rPr lang="en-US" dirty="0"/>
              <a:t>   - impedance measurements (quadruple synchrotron frequency shift, </a:t>
            </a:r>
            <a:r>
              <a:rPr lang="en-US" dirty="0" smtClean="0"/>
              <a:t>	</a:t>
            </a:r>
            <a:r>
              <a:rPr lang="en-US" dirty="0" err="1" smtClean="0"/>
              <a:t>debunching</a:t>
            </a:r>
            <a:r>
              <a:rPr lang="en-US" dirty="0" smtClean="0"/>
              <a:t> </a:t>
            </a:r>
            <a:r>
              <a:rPr lang="en-US" dirty="0"/>
              <a:t>of long bunches at injection without RF, …)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Bunch rotation at 450 </a:t>
            </a:r>
            <a:r>
              <a:rPr lang="en-US" dirty="0" err="1"/>
              <a:t>GeV</a:t>
            </a:r>
            <a:r>
              <a:rPr lang="en-US" dirty="0"/>
              <a:t> for high intensity 25 ns </a:t>
            </a:r>
            <a:r>
              <a:rPr lang="en-US" dirty="0" smtClean="0"/>
              <a:t>beams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- Transverse damper commissioning</a:t>
            </a:r>
          </a:p>
          <a:p>
            <a:r>
              <a:rPr lang="en-US" dirty="0"/>
              <a:t>   - for LHC and fixed target beams</a:t>
            </a:r>
          </a:p>
          <a:p>
            <a:r>
              <a:rPr lang="en-US" dirty="0"/>
              <a:t>   - special studies for doublet beam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800 MHz LL RF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Beam Instrumentation</a:t>
            </a:r>
          </a:p>
          <a:p>
            <a:r>
              <a:rPr lang="en-US" dirty="0"/>
              <a:t>   - calibration and commissioning of various instruments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Collimation studies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COLDEX (request of 5 dedicated blocks)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Coasting beam studies </a:t>
            </a:r>
          </a:p>
          <a:p>
            <a:r>
              <a:rPr lang="en-US" dirty="0"/>
              <a:t>   - </a:t>
            </a:r>
            <a:r>
              <a:rPr lang="en-US" dirty="0" err="1"/>
              <a:t>emittance</a:t>
            </a:r>
            <a:r>
              <a:rPr lang="en-US" dirty="0"/>
              <a:t> growth in view of crab cavities experiments and collimator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535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MD – complete list </a:t>
            </a:r>
            <a:r>
              <a:rPr lang="en-US" dirty="0" smtClean="0"/>
              <a:t>(3/</a:t>
            </a:r>
            <a:r>
              <a:rPr lang="en-US" dirty="0"/>
              <a:t>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								Operational </a:t>
            </a:r>
            <a:r>
              <a:rPr lang="en-US" b="1" dirty="0"/>
              <a:t>setup and scrubbing </a:t>
            </a:r>
            <a:r>
              <a:rPr lang="en-US" b="1" dirty="0" smtClean="0"/>
              <a:t>runs</a:t>
            </a:r>
            <a:br>
              <a:rPr lang="en-US" b="1" dirty="0" smtClean="0"/>
            </a:br>
            <a:endParaRPr lang="en-US" dirty="0"/>
          </a:p>
          <a:p>
            <a:r>
              <a:rPr lang="en-US" sz="1800" dirty="0"/>
              <a:t>- Performance optimization and performance reach </a:t>
            </a:r>
            <a:r>
              <a:rPr lang="en-US" sz="1800" dirty="0" smtClean="0"/>
              <a:t>of </a:t>
            </a:r>
            <a:r>
              <a:rPr lang="en-US" sz="1800" dirty="0"/>
              <a:t>25 ns operational LHC </a:t>
            </a:r>
            <a:r>
              <a:rPr lang="en-US" sz="1800" dirty="0" smtClean="0"/>
              <a:t>beam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/>
              <a:t>- Electron cloud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(</a:t>
            </a:r>
            <a:r>
              <a:rPr lang="en-US" sz="1800" dirty="0"/>
              <a:t>in view of LIU scrubbing vs. coating decision, including instabilities and beam </a:t>
            </a:r>
            <a:r>
              <a:rPr lang="en-US" sz="1800" dirty="0" smtClean="0"/>
              <a:t>	quality</a:t>
            </a:r>
            <a:r>
              <a:rPr lang="en-US" sz="1800" dirty="0"/>
              <a:t>)</a:t>
            </a:r>
          </a:p>
          <a:p>
            <a:r>
              <a:rPr lang="en-US" sz="1800" dirty="0"/>
              <a:t>   - scrubbing runs</a:t>
            </a:r>
          </a:p>
          <a:p>
            <a:r>
              <a:rPr lang="en-US" sz="1800" dirty="0"/>
              <a:t>   - </a:t>
            </a:r>
            <a:r>
              <a:rPr lang="en-US" sz="1800" dirty="0" err="1"/>
              <a:t>optimisation</a:t>
            </a:r>
            <a:r>
              <a:rPr lang="en-US" sz="1800" dirty="0"/>
              <a:t> of doublet scrubbing beam for LHC including the </a:t>
            </a:r>
            <a:r>
              <a:rPr lang="en-US" sz="1800" dirty="0" err="1"/>
              <a:t>optimisation</a:t>
            </a:r>
            <a:r>
              <a:rPr lang="en-US" sz="1800" dirty="0"/>
              <a:t> of the  </a:t>
            </a:r>
            <a:r>
              <a:rPr lang="en-US" sz="1800" dirty="0" smtClean="0"/>
              <a:t> 	magnetic </a:t>
            </a:r>
            <a:r>
              <a:rPr lang="en-US" sz="1800" dirty="0"/>
              <a:t>cycle length and ramp speed</a:t>
            </a:r>
          </a:p>
          <a:p>
            <a:r>
              <a:rPr lang="en-US" sz="1800" dirty="0"/>
              <a:t>   - possible intensity and beam quality limitations due to electron cloud after high </a:t>
            </a:r>
            <a:r>
              <a:rPr lang="en-US" sz="1800" dirty="0" smtClean="0"/>
              <a:t>	intensity </a:t>
            </a:r>
            <a:r>
              <a:rPr lang="en-US" sz="1800" dirty="0"/>
              <a:t>scrubbing</a:t>
            </a:r>
          </a:p>
          <a:p>
            <a:r>
              <a:rPr lang="en-US" sz="1800" dirty="0"/>
              <a:t>   - impact of transverse </a:t>
            </a:r>
            <a:r>
              <a:rPr lang="en-US" sz="1800" dirty="0" err="1"/>
              <a:t>emittance</a:t>
            </a:r>
            <a:r>
              <a:rPr lang="en-US" sz="1800" dirty="0"/>
              <a:t> on losses, </a:t>
            </a:r>
            <a:r>
              <a:rPr lang="en-US" sz="1800" dirty="0" err="1"/>
              <a:t>emittance</a:t>
            </a:r>
            <a:r>
              <a:rPr lang="en-US" sz="1800" dirty="0"/>
              <a:t> growth and beam stability</a:t>
            </a:r>
          </a:p>
        </p:txBody>
      </p:sp>
    </p:spTree>
    <p:extLst>
      <p:ext uri="{BB962C8B-B14F-4D97-AF65-F5344CB8AC3E}">
        <p14:creationId xmlns:p14="http://schemas.microsoft.com/office/powerpoint/2010/main" val="41584262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Space charge tune shift – SPS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50 ns BCMS beam on </a:t>
            </a:r>
            <a:r>
              <a:rPr lang="en-US" dirty="0" smtClean="0">
                <a:solidFill>
                  <a:srgbClr val="FF0000"/>
                </a:solidFill>
              </a:rPr>
              <a:t>LHC filling cycle</a:t>
            </a:r>
          </a:p>
          <a:p>
            <a:pPr lvl="1"/>
            <a:r>
              <a:rPr lang="en-US" dirty="0" smtClean="0"/>
              <a:t>Single batch with N ~ 2x10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 err="1" smtClean="0"/>
              <a:t>p/b</a:t>
            </a:r>
            <a:r>
              <a:rPr lang="en-US" dirty="0" smtClean="0"/>
              <a:t> @inj. and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n</a:t>
            </a:r>
            <a:r>
              <a:rPr lang="en-US" dirty="0" smtClean="0"/>
              <a:t>~ 1.1 </a:t>
            </a:r>
            <a:r>
              <a:rPr lang="en-US" dirty="0" err="1" smtClean="0"/>
              <a:t>μm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Measurements for different tunes</a:t>
            </a:r>
          </a:p>
          <a:p>
            <a:pPr lvl="1"/>
            <a:r>
              <a:rPr lang="en-US" dirty="0" smtClean="0"/>
              <a:t>Average of 5 measurements at the end of flat bottom</a:t>
            </a:r>
          </a:p>
          <a:p>
            <a:pPr lvl="1"/>
            <a:r>
              <a:rPr lang="en-US" dirty="0" smtClean="0"/>
              <a:t>No (vertical) blow-up for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y</a:t>
            </a:r>
            <a:r>
              <a:rPr lang="en-US" baseline="-25000" dirty="0" smtClean="0"/>
              <a:t> </a:t>
            </a:r>
            <a:r>
              <a:rPr lang="en-US" dirty="0" smtClean="0"/>
              <a:t>≥ 0.21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consistent with expected tune shift</a:t>
            </a:r>
            <a:endParaRPr lang="en-US" dirty="0" smtClean="0"/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</p:txBody>
      </p:sp>
      <p:pic>
        <p:nvPicPr>
          <p:cNvPr id="6" name="Picture 5" descr="Qy_scan_TuneDiagram_PM28Nov201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23" y="3799306"/>
            <a:ext cx="3739000" cy="29718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5400000" flipH="1">
            <a:off x="1511300" y="5645824"/>
            <a:ext cx="762000" cy="381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466623" y="3799306"/>
            <a:ext cx="3915377" cy="3071394"/>
            <a:chOff x="4466623" y="3799306"/>
            <a:chExt cx="3915377" cy="3071394"/>
          </a:xfrm>
        </p:grpSpPr>
        <p:pic>
          <p:nvPicPr>
            <p:cNvPr id="4" name="Picture 3" descr="Qy_scan_fromIndividualProfiles_PM28Nov2012.pdf"/>
            <p:cNvPicPr>
              <a:picLocks noChangeAspect="1"/>
            </p:cNvPicPr>
            <p:nvPr/>
          </p:nvPicPr>
          <p:blipFill>
            <a:blip r:embed="rId3"/>
            <a:srcRect r="4106"/>
            <a:stretch>
              <a:fillRect/>
            </a:stretch>
          </p:blipFill>
          <p:spPr>
            <a:xfrm>
              <a:off x="4466623" y="3799306"/>
              <a:ext cx="3915377" cy="307139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5905500" y="5969000"/>
              <a:ext cx="1562100" cy="158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6216254" y="5352653"/>
              <a:ext cx="1766094" cy="1589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7100096" y="5282286"/>
              <a:ext cx="392400" cy="158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049296" y="4775200"/>
              <a:ext cx="78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400" dirty="0" smtClean="0">
                  <a:solidFill>
                    <a:srgbClr val="4F81BD"/>
                  </a:solidFill>
                  <a:latin typeface="Calibri"/>
                </a:rPr>
                <a:t>No vert.</a:t>
              </a:r>
            </a:p>
            <a:p>
              <a:pPr defTabSz="457200"/>
              <a:r>
                <a:rPr lang="en-US" sz="1400" dirty="0" smtClean="0">
                  <a:solidFill>
                    <a:srgbClr val="4F81BD"/>
                  </a:solidFill>
                  <a:latin typeface="Calibri"/>
                </a:rPr>
                <a:t>blow-up</a:t>
              </a:r>
              <a:endParaRPr lang="en-US" sz="1400" dirty="0">
                <a:solidFill>
                  <a:srgbClr val="4F81BD"/>
                </a:solidFill>
                <a:latin typeface="Calibri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049296" y="867202"/>
            <a:ext cx="1293323" cy="83099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marL="0" lvl="1" defTabSz="457200"/>
            <a:r>
              <a:rPr lang="en-US" sz="1600" b="1" dirty="0" smtClean="0">
                <a:solidFill>
                  <a:prstClr val="white"/>
                </a:solidFill>
                <a:latin typeface="Calibri"/>
                <a:sym typeface="Wingdings"/>
              </a:rPr>
              <a:t>Expect (Q20)</a:t>
            </a:r>
          </a:p>
          <a:p>
            <a:pPr marL="0" lvl="1" defTabSz="457200"/>
            <a:r>
              <a:rPr lang="en-US" sz="1600" b="1" dirty="0" err="1" smtClean="0">
                <a:solidFill>
                  <a:prstClr val="white"/>
                </a:solidFill>
                <a:latin typeface="Calibri"/>
                <a:sym typeface="Wingdings"/>
              </a:rPr>
              <a:t>ΔQ</a:t>
            </a:r>
            <a:r>
              <a:rPr lang="en-US" sz="1600" b="1" baseline="-25000" dirty="0" err="1" smtClean="0">
                <a:solidFill>
                  <a:prstClr val="white"/>
                </a:solidFill>
                <a:latin typeface="Calibri"/>
                <a:sym typeface="Wingdings"/>
              </a:rPr>
              <a:t>x</a:t>
            </a:r>
            <a:r>
              <a:rPr lang="en-US" sz="1600" b="1" baseline="-25000" dirty="0" smtClean="0">
                <a:solidFill>
                  <a:prstClr val="white"/>
                </a:solidFill>
                <a:latin typeface="Calibri"/>
                <a:sym typeface="Wingdings"/>
              </a:rPr>
              <a:t> </a:t>
            </a:r>
            <a:r>
              <a:rPr lang="en-US" sz="1600" b="1" dirty="0" smtClean="0">
                <a:solidFill>
                  <a:prstClr val="white"/>
                </a:solidFill>
                <a:latin typeface="Calibri"/>
                <a:sym typeface="Wingdings"/>
              </a:rPr>
              <a:t>~ 0.11 </a:t>
            </a:r>
          </a:p>
          <a:p>
            <a:pPr marL="0" lvl="1" defTabSz="457200"/>
            <a:r>
              <a:rPr lang="en-US" sz="1600" b="1" dirty="0" err="1" smtClean="0">
                <a:solidFill>
                  <a:prstClr val="white"/>
                </a:solidFill>
                <a:latin typeface="Calibri"/>
                <a:sym typeface="Wingdings"/>
              </a:rPr>
              <a:t>ΔQ</a:t>
            </a:r>
            <a:r>
              <a:rPr lang="en-US" sz="1600" b="1" baseline="-25000" dirty="0" err="1" smtClean="0">
                <a:solidFill>
                  <a:prstClr val="white"/>
                </a:solidFill>
                <a:latin typeface="Calibri"/>
                <a:sym typeface="Wingdings"/>
              </a:rPr>
              <a:t>y</a:t>
            </a:r>
            <a:r>
              <a:rPr lang="en-US" sz="1600" b="1" dirty="0" smtClean="0">
                <a:solidFill>
                  <a:prstClr val="white"/>
                </a:solidFill>
                <a:latin typeface="Calibri"/>
                <a:sym typeface="Wingdings"/>
              </a:rPr>
              <a:t> ~ 0.20</a:t>
            </a:r>
            <a:endParaRPr lang="en-US" sz="16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408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80 bunches from PS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206066" y="3599796"/>
            <a:ext cx="5644905" cy="1941080"/>
            <a:chOff x="3184835" y="4445337"/>
            <a:chExt cx="5924681" cy="203727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b="5762"/>
            <a:stretch/>
          </p:blipFill>
          <p:spPr>
            <a:xfrm>
              <a:off x="3184835" y="4451755"/>
              <a:ext cx="5924681" cy="2030859"/>
            </a:xfrm>
            <a:prstGeom prst="rect">
              <a:avLst/>
            </a:prstGeom>
          </p:spPr>
        </p:pic>
        <p:sp>
          <p:nvSpPr>
            <p:cNvPr id="11" name="Freeform 10"/>
            <p:cNvSpPr/>
            <p:nvPr/>
          </p:nvSpPr>
          <p:spPr>
            <a:xfrm>
              <a:off x="3195912" y="4445337"/>
              <a:ext cx="4101592" cy="1540773"/>
            </a:xfrm>
            <a:custGeom>
              <a:avLst/>
              <a:gdLst>
                <a:gd name="connsiteX0" fmla="*/ 0 w 4101592"/>
                <a:gd name="connsiteY0" fmla="*/ 1540773 h 1540773"/>
                <a:gd name="connsiteX1" fmla="*/ 3216731 w 4101592"/>
                <a:gd name="connsiteY1" fmla="*/ 1478309 h 1540773"/>
                <a:gd name="connsiteX2" fmla="*/ 4101592 w 4101592"/>
                <a:gd name="connsiteY2" fmla="*/ 10411 h 1540773"/>
                <a:gd name="connsiteX3" fmla="*/ 0 w 4101592"/>
                <a:gd name="connsiteY3" fmla="*/ 0 h 1540773"/>
                <a:gd name="connsiteX4" fmla="*/ 0 w 4101592"/>
                <a:gd name="connsiteY4" fmla="*/ 1540773 h 154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592" h="1540773">
                  <a:moveTo>
                    <a:pt x="0" y="1540773"/>
                  </a:moveTo>
                  <a:lnTo>
                    <a:pt x="3216731" y="1478309"/>
                  </a:lnTo>
                  <a:lnTo>
                    <a:pt x="4101592" y="10411"/>
                  </a:lnTo>
                  <a:lnTo>
                    <a:pt x="0" y="0"/>
                  </a:lnTo>
                  <a:lnTo>
                    <a:pt x="0" y="1540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Down Arrow 6"/>
          <p:cNvSpPr/>
          <p:nvPr/>
        </p:nvSpPr>
        <p:spPr>
          <a:xfrm>
            <a:off x="1521907" y="4665416"/>
            <a:ext cx="160618" cy="382235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1936532" y="4148426"/>
            <a:ext cx="2635468" cy="899225"/>
            <a:chOff x="1936532" y="4148426"/>
            <a:chExt cx="2635468" cy="899225"/>
          </a:xfrm>
        </p:grpSpPr>
        <p:sp>
          <p:nvSpPr>
            <p:cNvPr id="6" name="TextBox 5"/>
            <p:cNvSpPr txBox="1"/>
            <p:nvPr/>
          </p:nvSpPr>
          <p:spPr>
            <a:xfrm>
              <a:off x="1936532" y="4148426"/>
              <a:ext cx="26354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 smtClean="0">
                  <a:solidFill>
                    <a:srgbClr val="000000"/>
                  </a:solidFill>
                </a:rPr>
                <a:t>+3 (instead of 2) bunches</a:t>
              </a:r>
            </a:p>
            <a:p>
              <a:pPr algn="ctr"/>
              <a:r>
                <a:rPr lang="en-GB" sz="1500" dirty="0" smtClean="0">
                  <a:solidFill>
                    <a:srgbClr val="000000"/>
                  </a:solidFill>
                </a:rPr>
                <a:t>Inj. kicker rise time O.K.</a:t>
              </a:r>
              <a:endParaRPr lang="en-GB" sz="1500" dirty="0">
                <a:solidFill>
                  <a:srgbClr val="000000"/>
                </a:solidFill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>
              <a:off x="3264735" y="4665416"/>
              <a:ext cx="160618" cy="382235"/>
            </a:xfrm>
            <a:prstGeom prst="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77301" y="4263878"/>
            <a:ext cx="1459607" cy="429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>
                <a:solidFill>
                  <a:srgbClr val="000000"/>
                </a:solidFill>
              </a:rPr>
              <a:t>4 bunches</a:t>
            </a:r>
            <a:endParaRPr lang="en-GB" sz="15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36531" y="5118100"/>
            <a:ext cx="8130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</a:rPr>
              <a:t>1.4 </a:t>
            </a:r>
            <a:r>
              <a:rPr lang="en-US" sz="1300" b="1" dirty="0" err="1" smtClean="0">
                <a:solidFill>
                  <a:srgbClr val="000000"/>
                </a:solidFill>
              </a:rPr>
              <a:t>GeV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7129" y="5042415"/>
            <a:ext cx="80021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</a:rPr>
              <a:t>2.5 </a:t>
            </a:r>
            <a:r>
              <a:rPr lang="en-US" sz="1300" b="1" dirty="0" err="1" smtClean="0">
                <a:solidFill>
                  <a:srgbClr val="000000"/>
                </a:solidFill>
              </a:rPr>
              <a:t>GeV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2930" y="3605911"/>
            <a:ext cx="75000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</a:rPr>
              <a:t>26 </a:t>
            </a:r>
            <a:r>
              <a:rPr lang="en-US" sz="1300" b="1" dirty="0" err="1" smtClean="0">
                <a:solidFill>
                  <a:srgbClr val="000000"/>
                </a:solidFill>
              </a:rPr>
              <a:t>GeV</a:t>
            </a:r>
            <a:endParaRPr lang="en-US" sz="1300" b="1" dirty="0">
              <a:solidFill>
                <a:srgbClr val="00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738570" y="2819525"/>
            <a:ext cx="1655121" cy="2464190"/>
            <a:chOff x="2738570" y="2819525"/>
            <a:chExt cx="1655121" cy="2464190"/>
          </a:xfrm>
        </p:grpSpPr>
        <p:sp>
          <p:nvSpPr>
            <p:cNvPr id="15" name="Rectangle 14"/>
            <p:cNvSpPr/>
            <p:nvPr/>
          </p:nvSpPr>
          <p:spPr>
            <a:xfrm>
              <a:off x="3557929" y="3404300"/>
              <a:ext cx="167386" cy="1879415"/>
            </a:xfrm>
            <a:prstGeom prst="rect">
              <a:avLst/>
            </a:prstGeom>
            <a:solidFill>
              <a:schemeClr val="bg1">
                <a:lumMod val="50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38570" y="2819525"/>
              <a:ext cx="1655121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00"/>
                  </a:solidFill>
                </a:rPr>
                <a:t>triple splitting</a:t>
              </a:r>
            </a:p>
            <a:p>
              <a:pPr algn="ctr"/>
              <a:r>
                <a:rPr lang="en-US" sz="1500" dirty="0" smtClean="0">
                  <a:solidFill>
                    <a:srgbClr val="000000"/>
                  </a:solidFill>
                </a:rPr>
                <a:t>7 =&gt; 21 bunches</a:t>
              </a:r>
              <a:endParaRPr lang="en-US" sz="15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1435487" y="5664200"/>
            <a:ext cx="2110129" cy="0"/>
          </a:xfrm>
          <a:prstGeom prst="straightConnector1">
            <a:avLst/>
          </a:prstGeom>
          <a:ln w="31750">
            <a:solidFill>
              <a:srgbClr val="0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98261" y="5715000"/>
            <a:ext cx="4811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3366FF"/>
                </a:solidFill>
              </a:rPr>
              <a:t>h=7</a:t>
            </a:r>
            <a:endParaRPr lang="en-US" sz="1500" b="1" dirty="0">
              <a:solidFill>
                <a:srgbClr val="3366FF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696216" y="5664200"/>
            <a:ext cx="1731943" cy="373965"/>
            <a:chOff x="3696216" y="5664200"/>
            <a:chExt cx="1731943" cy="373965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3696216" y="5664200"/>
              <a:ext cx="1731943" cy="0"/>
            </a:xfrm>
            <a:prstGeom prst="straightConnector1">
              <a:avLst/>
            </a:prstGeom>
            <a:ln w="31750">
              <a:solidFill>
                <a:srgbClr val="0000FF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278724" y="5715000"/>
              <a:ext cx="57868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solidFill>
                    <a:srgbClr val="3366FF"/>
                  </a:solidFill>
                </a:rPr>
                <a:t>h=21</a:t>
              </a:r>
              <a:endParaRPr lang="en-US" sz="15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594099" y="5661248"/>
            <a:ext cx="812307" cy="376917"/>
            <a:chOff x="5594099" y="5661248"/>
            <a:chExt cx="812307" cy="376917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5594099" y="5661248"/>
              <a:ext cx="405656" cy="2952"/>
            </a:xfrm>
            <a:prstGeom prst="straightConnector1">
              <a:avLst/>
            </a:prstGeom>
            <a:ln w="31750">
              <a:solidFill>
                <a:srgbClr val="0000FF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827721" y="5715000"/>
              <a:ext cx="57868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solidFill>
                    <a:srgbClr val="3366FF"/>
                  </a:solidFill>
                </a:rPr>
                <a:t>h=84</a:t>
              </a:r>
              <a:endParaRPr lang="en-US" sz="15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21501" y="1643596"/>
            <a:ext cx="2222122" cy="3640119"/>
            <a:chOff x="2821501" y="1643596"/>
            <a:chExt cx="2222122" cy="3640119"/>
          </a:xfrm>
        </p:grpSpPr>
        <p:sp>
          <p:nvSpPr>
            <p:cNvPr id="23" name="TextBox 22"/>
            <p:cNvSpPr txBox="1"/>
            <p:nvPr/>
          </p:nvSpPr>
          <p:spPr>
            <a:xfrm>
              <a:off x="2821501" y="1643596"/>
              <a:ext cx="222212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008000"/>
                  </a:solidFill>
                </a:rPr>
                <a:t>Remove 1 bunch with transverse feedback:</a:t>
              </a:r>
            </a:p>
            <a:p>
              <a:pPr algn="ctr"/>
              <a:r>
                <a:rPr lang="en-US" sz="1500" b="1" dirty="0" smtClean="0">
                  <a:solidFill>
                    <a:srgbClr val="008000"/>
                  </a:solidFill>
                </a:rPr>
                <a:t>21 =&gt; 20 bunches</a:t>
              </a:r>
              <a:endParaRPr lang="en-US" sz="1500" b="1" dirty="0">
                <a:solidFill>
                  <a:srgbClr val="008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45498" y="2428426"/>
              <a:ext cx="157232" cy="2855289"/>
            </a:xfrm>
            <a:prstGeom prst="rect">
              <a:avLst/>
            </a:prstGeom>
            <a:solidFill>
              <a:srgbClr val="008000">
                <a:alpha val="3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53470" y="2587260"/>
            <a:ext cx="1096574" cy="2681447"/>
            <a:chOff x="4853470" y="2587260"/>
            <a:chExt cx="1096574" cy="2681447"/>
          </a:xfrm>
        </p:grpSpPr>
        <p:sp>
          <p:nvSpPr>
            <p:cNvPr id="27" name="Rectangle 26"/>
            <p:cNvSpPr/>
            <p:nvPr/>
          </p:nvSpPr>
          <p:spPr>
            <a:xfrm>
              <a:off x="5376843" y="3222173"/>
              <a:ext cx="161985" cy="2046534"/>
            </a:xfrm>
            <a:prstGeom prst="rect">
              <a:avLst/>
            </a:prstGeom>
            <a:solidFill>
              <a:schemeClr val="bg1">
                <a:lumMod val="6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53470" y="2587260"/>
              <a:ext cx="109657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00"/>
                  </a:solidFill>
                </a:rPr>
                <a:t>2 double </a:t>
              </a:r>
            </a:p>
            <a:p>
              <a:pPr algn="ctr"/>
              <a:r>
                <a:rPr lang="en-US" sz="1600" b="1" dirty="0" err="1" smtClean="0">
                  <a:solidFill>
                    <a:srgbClr val="000000"/>
                  </a:solidFill>
                </a:rPr>
                <a:t>splittings</a:t>
              </a:r>
              <a:endParaRPr lang="en-US" sz="1600" b="1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018925" y="2509140"/>
            <a:ext cx="2947307" cy="1309368"/>
            <a:chOff x="6018925" y="2509140"/>
            <a:chExt cx="2947307" cy="1309368"/>
          </a:xfrm>
        </p:grpSpPr>
        <p:sp>
          <p:nvSpPr>
            <p:cNvPr id="24" name="Right Brace 23"/>
            <p:cNvSpPr/>
            <p:nvPr/>
          </p:nvSpPr>
          <p:spPr>
            <a:xfrm>
              <a:off x="6018925" y="2509140"/>
              <a:ext cx="269652" cy="779708"/>
            </a:xfrm>
            <a:prstGeom prst="rightBrace">
              <a:avLst>
                <a:gd name="adj1" fmla="val 21010"/>
                <a:gd name="adj2" fmla="val 50000"/>
              </a:avLst>
            </a:prstGeom>
            <a:ln w="254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72957" y="2624592"/>
              <a:ext cx="249327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dirty="0" smtClean="0">
                  <a:solidFill>
                    <a:srgbClr val="000000"/>
                  </a:solidFill>
                </a:rPr>
                <a:t>20 </a:t>
              </a:r>
              <a:r>
                <a:rPr lang="en-US" sz="1500" dirty="0">
                  <a:solidFill>
                    <a:srgbClr val="000000"/>
                  </a:solidFill>
                </a:rPr>
                <a:t>=&gt; </a:t>
              </a:r>
              <a:r>
                <a:rPr lang="en-US" sz="1500" dirty="0" smtClean="0">
                  <a:solidFill>
                    <a:srgbClr val="000000"/>
                  </a:solidFill>
                </a:rPr>
                <a:t>40 =&gt;</a:t>
              </a:r>
            </a:p>
            <a:p>
              <a:r>
                <a:rPr lang="en-US" sz="1500" b="1" u="sng" dirty="0" smtClean="0">
                  <a:solidFill>
                    <a:srgbClr val="FF0000"/>
                  </a:solidFill>
                </a:rPr>
                <a:t>80 bunches instead of 72</a:t>
              </a:r>
              <a:endParaRPr lang="en-US" sz="15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472958" y="3264510"/>
              <a:ext cx="213542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dirty="0" smtClean="0"/>
                <a:t>PS </a:t>
              </a:r>
              <a:r>
                <a:rPr lang="en-US" sz="1500" dirty="0" err="1" smtClean="0"/>
                <a:t>extr</a:t>
              </a:r>
              <a:r>
                <a:rPr lang="en-US" sz="1500" dirty="0" smtClean="0"/>
                <a:t>. kicker rise time</a:t>
              </a:r>
            </a:p>
            <a:p>
              <a:r>
                <a:rPr lang="en-US" sz="1500" dirty="0" smtClean="0"/>
                <a:t>89 ns (1-99%)  =&gt;  </a:t>
              </a:r>
              <a:r>
                <a:rPr lang="en-US" sz="1500" b="1" dirty="0" smtClean="0"/>
                <a:t>O.K.</a:t>
              </a:r>
              <a:endParaRPr lang="en-US" sz="15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214807" y="5661248"/>
            <a:ext cx="596813" cy="376917"/>
            <a:chOff x="5442851" y="5661248"/>
            <a:chExt cx="596813" cy="376917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5594099" y="5661248"/>
              <a:ext cx="304298" cy="2952"/>
            </a:xfrm>
            <a:prstGeom prst="straightConnector1">
              <a:avLst/>
            </a:prstGeom>
            <a:ln w="31750">
              <a:solidFill>
                <a:srgbClr val="0000FF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42851" y="5715000"/>
              <a:ext cx="59681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solidFill>
                    <a:srgbClr val="3366FF"/>
                  </a:solidFill>
                </a:rPr>
                <a:t>h=42</a:t>
              </a:r>
              <a:endParaRPr lang="en-US" sz="1500" b="1" dirty="0">
                <a:solidFill>
                  <a:srgbClr val="3366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474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80 bunches from 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Very </a:t>
            </a:r>
            <a:r>
              <a:rPr lang="en-US" dirty="0"/>
              <a:t>promising first experimental tests on </a:t>
            </a:r>
            <a:r>
              <a:rPr lang="en-US" dirty="0">
                <a:solidFill>
                  <a:srgbClr val="FF0000"/>
                </a:solidFill>
              </a:rPr>
              <a:t>single bunch </a:t>
            </a:r>
            <a:r>
              <a:rPr lang="en-US" dirty="0" smtClean="0">
                <a:solidFill>
                  <a:srgbClr val="FF0000"/>
                </a:solidFill>
              </a:rPr>
              <a:t>beam </a:t>
            </a:r>
            <a:r>
              <a:rPr lang="en-US" dirty="0" smtClean="0"/>
              <a:t>@</a:t>
            </a:r>
            <a:r>
              <a:rPr lang="en-US" dirty="0"/>
              <a:t>2.5GeV</a:t>
            </a:r>
          </a:p>
          <a:p>
            <a:pPr lvl="1"/>
            <a:r>
              <a:rPr lang="en-US" dirty="0" smtClean="0"/>
              <a:t>Excitation with the transverse damper (with low and corrected chromaticity)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39574" y="2825774"/>
            <a:ext cx="7690594" cy="3507896"/>
            <a:chOff x="739574" y="2693814"/>
            <a:chExt cx="7690594" cy="3507896"/>
          </a:xfrm>
        </p:grpSpPr>
        <p:pic>
          <p:nvPicPr>
            <p:cNvPr id="4" name="Picture 3" descr="70C7488C-3AAC-479E-BB2C-D5441975A711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61" b="42697"/>
            <a:stretch/>
          </p:blipFill>
          <p:spPr>
            <a:xfrm>
              <a:off x="739574" y="2693814"/>
              <a:ext cx="7690594" cy="350789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579614" y="3183771"/>
              <a:ext cx="86433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19C8C3"/>
                  </a:solidFill>
                </a:rPr>
                <a:t>i</a:t>
              </a:r>
              <a:r>
                <a:rPr lang="en-US" sz="1500" dirty="0" smtClean="0">
                  <a:solidFill>
                    <a:srgbClr val="19C8C3"/>
                  </a:solidFill>
                </a:rPr>
                <a:t>ntensity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2527350" y="3630231"/>
              <a:ext cx="230924" cy="35918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443953" y="3989411"/>
              <a:ext cx="13466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bunch eliminated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7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198"/>
          <p:cNvSpPr>
            <a:spLocks noGrp="1"/>
          </p:cNvSpPr>
          <p:nvPr>
            <p:ph type="title"/>
          </p:nvPr>
        </p:nvSpPr>
        <p:spPr>
          <a:xfrm>
            <a:off x="437868" y="48734"/>
            <a:ext cx="8226854" cy="940443"/>
          </a:xfrm>
          <a:effectLst/>
        </p:spPr>
        <p:txBody>
          <a:bodyPr>
            <a:normAutofit/>
          </a:bodyPr>
          <a:lstStyle/>
          <a:p>
            <a:r>
              <a:rPr lang="en-US" sz="3200" dirty="0" smtClean="0"/>
              <a:t>LHC and Injectors – 50 ns</a:t>
            </a:r>
            <a:endParaRPr lang="en-US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6951549" y="6437918"/>
            <a:ext cx="1214508" cy="369332"/>
            <a:chOff x="6857479" y="5760589"/>
            <a:chExt cx="1214508" cy="369332"/>
          </a:xfrm>
          <a:effectLst/>
        </p:grpSpPr>
        <p:cxnSp>
          <p:nvCxnSpPr>
            <p:cNvPr id="59" name="Straight Arrow Connector 58"/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262626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6857479" y="5760589"/>
              <a:ext cx="677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0" y="2541035"/>
            <a:ext cx="9459854" cy="4365432"/>
            <a:chOff x="83938" y="1899666"/>
            <a:chExt cx="9459854" cy="4365432"/>
          </a:xfrm>
          <a:effectLst/>
        </p:grpSpPr>
        <p:sp>
          <p:nvSpPr>
            <p:cNvPr id="3" name="TextBox 2"/>
            <p:cNvSpPr txBox="1"/>
            <p:nvPr/>
          </p:nvSpPr>
          <p:spPr>
            <a:xfrm>
              <a:off x="83938" y="5324021"/>
              <a:ext cx="8082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PSB</a:t>
              </a:r>
              <a:endParaRPr lang="en-GB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8396" y="4582167"/>
              <a:ext cx="54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8396" y="3647802"/>
              <a:ext cx="893399" cy="38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SPS</a:t>
              </a:r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41795" y="2698198"/>
              <a:ext cx="7544729" cy="1324576"/>
              <a:chOff x="1373493" y="2434802"/>
              <a:chExt cx="7544729" cy="132457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373493" y="3759378"/>
                <a:ext cx="5559766" cy="0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6933259" y="2434802"/>
                <a:ext cx="997185" cy="1324576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930444" y="2434802"/>
                <a:ext cx="331400" cy="0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8261844" y="2434802"/>
                <a:ext cx="392971" cy="1324575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8654815" y="3759377"/>
                <a:ext cx="263407" cy="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757113" y="5317809"/>
              <a:ext cx="8029411" cy="418277"/>
              <a:chOff x="888811" y="5054413"/>
              <a:chExt cx="8029411" cy="418277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1845731" y="5457584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3297079" y="5459472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4766931" y="5461360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888811" y="5054413"/>
                <a:ext cx="8029411" cy="418277"/>
                <a:chOff x="888811" y="5053065"/>
                <a:chExt cx="8029411" cy="418277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888811" y="5053065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1361049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2321034" y="5053065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2821184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3772382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263434" y="5056841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5239625" y="5058729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5726722" y="5059277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  <a:ln>
                    <a:solidFill>
                      <a:srgbClr val="26262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6211404" y="5471342"/>
                  <a:ext cx="2706818" cy="0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60"/>
            <p:cNvGrpSpPr/>
            <p:nvPr/>
          </p:nvGrpSpPr>
          <p:grpSpPr>
            <a:xfrm>
              <a:off x="757113" y="4276610"/>
              <a:ext cx="8029411" cy="790221"/>
              <a:chOff x="888811" y="4013214"/>
              <a:chExt cx="8029411" cy="790221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888811" y="4016963"/>
                <a:ext cx="1755126" cy="786472"/>
                <a:chOff x="888811" y="4016963"/>
                <a:chExt cx="1755126" cy="786472"/>
              </a:xfrm>
            </p:grpSpPr>
            <p:cxnSp>
              <p:nvCxnSpPr>
                <p:cNvPr id="79" name="Straight Connector 78"/>
                <p:cNvCxnSpPr/>
                <p:nvPr/>
              </p:nvCxnSpPr>
              <p:spPr>
                <a:xfrm>
                  <a:off x="888811" y="4797777"/>
                  <a:ext cx="1039719" cy="5658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V="1">
                  <a:off x="1928530" y="4016963"/>
                  <a:ext cx="392504" cy="786472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2327404" y="4016963"/>
                  <a:ext cx="167867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2495271" y="4016963"/>
                  <a:ext cx="148666" cy="786472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/>
              <p:cNvGrpSpPr/>
              <p:nvPr/>
            </p:nvGrpSpPr>
            <p:grpSpPr>
              <a:xfrm>
                <a:off x="2643937" y="4016963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6986347" y="4803435"/>
                <a:ext cx="1931875" cy="0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5" name="Group 64"/>
              <p:cNvGrpSpPr/>
              <p:nvPr/>
            </p:nvGrpSpPr>
            <p:grpSpPr>
              <a:xfrm>
                <a:off x="4083651" y="4022621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/>
              <p:cNvGrpSpPr/>
              <p:nvPr/>
            </p:nvGrpSpPr>
            <p:grpSpPr>
              <a:xfrm>
                <a:off x="5534999" y="4013214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  <a:ln>
                  <a:solidFill>
                    <a:srgbClr val="26262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3" name="Group 82"/>
            <p:cNvGrpSpPr/>
            <p:nvPr/>
          </p:nvGrpSpPr>
          <p:grpSpPr>
            <a:xfrm>
              <a:off x="1606828" y="2545445"/>
              <a:ext cx="7095030" cy="1482967"/>
              <a:chOff x="1738526" y="2282049"/>
              <a:chExt cx="7095030" cy="1482967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flipV="1">
                <a:off x="2420012" y="3390045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861227" y="3020713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283627" y="2651381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6724842" y="2282049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2420012" y="3390045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842412" y="3020713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283627" y="2651381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6724842" y="2284139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8166057" y="2284139"/>
                <a:ext cx="0" cy="147523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8152070" y="3759378"/>
                <a:ext cx="681486" cy="56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1738526" y="3753739"/>
                <a:ext cx="681486" cy="56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844461" y="4976541"/>
              <a:ext cx="6349517" cy="759545"/>
              <a:chOff x="957171" y="4710723"/>
              <a:chExt cx="6349517" cy="759545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957171" y="4710723"/>
                <a:ext cx="1389321" cy="759401"/>
                <a:chOff x="957171" y="4654281"/>
                <a:chExt cx="1389321" cy="759401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43" name="Straight Connector 142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1433420" y="4654281"/>
                  <a:ext cx="913072" cy="759401"/>
                  <a:chOff x="957171" y="4646663"/>
                  <a:chExt cx="913072" cy="759401"/>
                </a:xfrm>
              </p:grpSpPr>
              <p:cxnSp>
                <p:nvCxnSpPr>
                  <p:cNvPr id="138" name="Straight Connector 137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Arrow Connector 140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/>
                  <p:cNvCxnSpPr/>
                  <p:nvPr/>
                </p:nvCxnSpPr>
                <p:spPr>
                  <a:xfrm flipV="1">
                    <a:off x="1273394" y="5395777"/>
                    <a:ext cx="596849" cy="761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7" name="Group 96"/>
              <p:cNvGrpSpPr/>
              <p:nvPr/>
            </p:nvGrpSpPr>
            <p:grpSpPr>
              <a:xfrm>
                <a:off x="2346492" y="4710723"/>
                <a:ext cx="1496796" cy="759401"/>
                <a:chOff x="957171" y="4654281"/>
                <a:chExt cx="1496796" cy="759401"/>
              </a:xfrm>
            </p:grpSpPr>
            <p:grpSp>
              <p:nvGrpSpPr>
                <p:cNvPr id="124" name="Group 123"/>
                <p:cNvGrpSpPr/>
                <p:nvPr/>
              </p:nvGrpSpPr>
              <p:grpSpPr>
                <a:xfrm>
                  <a:off x="957171" y="5277349"/>
                  <a:ext cx="476249" cy="128715"/>
                  <a:chOff x="957171" y="5277349"/>
                  <a:chExt cx="476249" cy="128715"/>
                </a:xfrm>
              </p:grpSpPr>
              <p:cxnSp>
                <p:nvCxnSpPr>
                  <p:cNvPr id="131" name="Straight Connector 130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5" name="Group 124"/>
                <p:cNvGrpSpPr/>
                <p:nvPr/>
              </p:nvGrpSpPr>
              <p:grpSpPr>
                <a:xfrm>
                  <a:off x="1433420" y="4654281"/>
                  <a:ext cx="1020547" cy="759401"/>
                  <a:chOff x="957171" y="4646663"/>
                  <a:chExt cx="1020547" cy="759401"/>
                </a:xfrm>
              </p:grpSpPr>
              <p:cxnSp>
                <p:nvCxnSpPr>
                  <p:cNvPr id="126" name="Straight Connector 125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>
                  <a:xfrm flipV="1">
                    <a:off x="1273394" y="5395777"/>
                    <a:ext cx="704324" cy="761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8" name="Group 97"/>
              <p:cNvGrpSpPr/>
              <p:nvPr/>
            </p:nvGrpSpPr>
            <p:grpSpPr>
              <a:xfrm>
                <a:off x="3843288" y="4710723"/>
                <a:ext cx="1424210" cy="759401"/>
                <a:chOff x="957171" y="4654281"/>
                <a:chExt cx="1424210" cy="759401"/>
              </a:xfrm>
            </p:grpSpPr>
            <p:grpSp>
              <p:nvGrpSpPr>
                <p:cNvPr id="112" name="Group 111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19" name="Straight Connector 118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Arrow Connector 121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 112"/>
                <p:cNvGrpSpPr/>
                <p:nvPr/>
              </p:nvGrpSpPr>
              <p:grpSpPr>
                <a:xfrm>
                  <a:off x="1433420" y="4654281"/>
                  <a:ext cx="947961" cy="759401"/>
                  <a:chOff x="957171" y="4646663"/>
                  <a:chExt cx="947961" cy="759401"/>
                </a:xfrm>
              </p:grpSpPr>
              <p:cxnSp>
                <p:nvCxnSpPr>
                  <p:cNvPr id="114" name="Straight Connector 113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Arrow Connector 116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>
                  <a:xfrm>
                    <a:off x="1273394" y="5403395"/>
                    <a:ext cx="631738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9" name="Group 98"/>
              <p:cNvGrpSpPr/>
              <p:nvPr/>
            </p:nvGrpSpPr>
            <p:grpSpPr>
              <a:xfrm>
                <a:off x="5267498" y="4710867"/>
                <a:ext cx="2039190" cy="759401"/>
                <a:chOff x="957171" y="4654281"/>
                <a:chExt cx="2039190" cy="759401"/>
              </a:xfrm>
            </p:grpSpPr>
            <p:grpSp>
              <p:nvGrpSpPr>
                <p:cNvPr id="100" name="Group 99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1433420" y="4654281"/>
                  <a:ext cx="1562941" cy="759401"/>
                  <a:chOff x="957171" y="4646663"/>
                  <a:chExt cx="1562941" cy="759401"/>
                </a:xfrm>
              </p:grpSpPr>
              <p:cxnSp>
                <p:nvCxnSpPr>
                  <p:cNvPr id="102" name="Straight Connector 101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1273394" y="5403395"/>
                    <a:ext cx="1246718" cy="266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8" name="Group 147"/>
            <p:cNvGrpSpPr/>
            <p:nvPr/>
          </p:nvGrpSpPr>
          <p:grpSpPr>
            <a:xfrm>
              <a:off x="1157544" y="3005634"/>
              <a:ext cx="5992091" cy="2063874"/>
              <a:chOff x="1289242" y="2742238"/>
              <a:chExt cx="5992091" cy="2063874"/>
            </a:xfrm>
          </p:grpSpPr>
          <p:grpSp>
            <p:nvGrpSpPr>
              <p:cNvPr id="149" name="Group 148"/>
              <p:cNvGrpSpPr/>
              <p:nvPr/>
            </p:nvGrpSpPr>
            <p:grpSpPr>
              <a:xfrm>
                <a:off x="1289242" y="4444046"/>
                <a:ext cx="5992091" cy="362066"/>
                <a:chOff x="1289242" y="4444046"/>
                <a:chExt cx="5992091" cy="362066"/>
              </a:xfrm>
            </p:grpSpPr>
            <p:grpSp>
              <p:nvGrpSpPr>
                <p:cNvPr id="154" name="Group 153"/>
                <p:cNvGrpSpPr/>
                <p:nvPr/>
              </p:nvGrpSpPr>
              <p:grpSpPr>
                <a:xfrm>
                  <a:off x="1289242" y="4444046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/>
                <p:cNvGrpSpPr/>
                <p:nvPr/>
              </p:nvGrpSpPr>
              <p:grpSpPr>
                <a:xfrm>
                  <a:off x="2711642" y="4444046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72" name="Straight Connector 171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6" name="Group 155"/>
                <p:cNvGrpSpPr/>
                <p:nvPr/>
              </p:nvGrpSpPr>
              <p:grpSpPr>
                <a:xfrm>
                  <a:off x="4164573" y="4446319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67" name="Straight Connector 166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7" name="Group 156"/>
                <p:cNvGrpSpPr/>
                <p:nvPr/>
              </p:nvGrpSpPr>
              <p:grpSpPr>
                <a:xfrm>
                  <a:off x="5596380" y="4446319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62" name="Straight Connector 161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8" name="Straight Connector 157"/>
                <p:cNvCxnSpPr/>
                <p:nvPr/>
              </p:nvCxnSpPr>
              <p:spPr>
                <a:xfrm>
                  <a:off x="2420012" y="4805708"/>
                  <a:ext cx="29540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3842412" y="4805708"/>
                  <a:ext cx="325935" cy="4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>
                  <a:off x="5304750" y="4805708"/>
                  <a:ext cx="29540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V="1">
                  <a:off x="6709777" y="4797777"/>
                  <a:ext cx="571556" cy="833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0" name="Straight Arrow Connector 149"/>
              <p:cNvCxnSpPr/>
              <p:nvPr/>
            </p:nvCxnSpPr>
            <p:spPr>
              <a:xfrm flipH="1" flipV="1">
                <a:off x="2397673" y="3793882"/>
                <a:ext cx="10216" cy="61645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 flipV="1">
                <a:off x="3832196" y="3485657"/>
                <a:ext cx="0" cy="92467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/>
              <p:nvPr/>
            </p:nvCxnSpPr>
            <p:spPr>
              <a:xfrm flipV="1">
                <a:off x="5267498" y="3097947"/>
                <a:ext cx="0" cy="131238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V="1">
                <a:off x="6709777" y="2742238"/>
                <a:ext cx="0" cy="1590861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/>
            <p:cNvGrpSpPr/>
            <p:nvPr/>
          </p:nvGrpSpPr>
          <p:grpSpPr>
            <a:xfrm>
              <a:off x="554668" y="2509908"/>
              <a:ext cx="3971787" cy="369332"/>
              <a:chOff x="686366" y="2246512"/>
              <a:chExt cx="3971787" cy="36933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86366" y="2434671"/>
                <a:ext cx="359467" cy="0"/>
              </a:xfrm>
              <a:prstGeom prst="line">
                <a:avLst/>
              </a:prstGeom>
              <a:ln>
                <a:solidFill>
                  <a:srgbClr val="26262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/>
              <p:cNvSpPr txBox="1"/>
              <p:nvPr/>
            </p:nvSpPr>
            <p:spPr>
              <a:xfrm>
                <a:off x="1128243" y="2246512"/>
                <a:ext cx="35299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Field in main magnets</a:t>
                </a:r>
                <a:endParaRPr lang="en-GB" dirty="0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554668" y="2880146"/>
              <a:ext cx="4283624" cy="651809"/>
              <a:chOff x="686366" y="2616750"/>
              <a:chExt cx="4283624" cy="651809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>
                <a:off x="686366" y="2822199"/>
                <a:ext cx="35946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Arrow Connector 186"/>
              <p:cNvCxnSpPr/>
              <p:nvPr/>
            </p:nvCxnSpPr>
            <p:spPr>
              <a:xfrm flipV="1">
                <a:off x="842957" y="2935087"/>
                <a:ext cx="0" cy="301037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TextBox 187"/>
              <p:cNvSpPr txBox="1"/>
              <p:nvPr/>
            </p:nvSpPr>
            <p:spPr>
              <a:xfrm>
                <a:off x="1128243" y="2616750"/>
                <a:ext cx="38417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Proton beam intensity (current)</a:t>
                </a:r>
                <a:endParaRPr lang="en-GB" dirty="0"/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1120688" y="2899227"/>
                <a:ext cx="38417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</a:t>
                </a:r>
                <a:r>
                  <a:rPr lang="en-GB" dirty="0"/>
                  <a:t>B</a:t>
                </a:r>
                <a:r>
                  <a:rPr lang="en-GB" dirty="0" smtClean="0"/>
                  <a:t>eam transfer</a:t>
                </a:r>
                <a:endParaRPr lang="en-GB" dirty="0"/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>
              <a:off x="2291663" y="5895766"/>
              <a:ext cx="1770986" cy="369332"/>
              <a:chOff x="2423361" y="5632370"/>
              <a:chExt cx="1770986" cy="369332"/>
            </a:xfrm>
          </p:grpSpPr>
          <p:cxnSp>
            <p:nvCxnSpPr>
              <p:cNvPr id="191" name="Straight Arrow Connector 190"/>
              <p:cNvCxnSpPr/>
              <p:nvPr/>
            </p:nvCxnSpPr>
            <p:spPr>
              <a:xfrm>
                <a:off x="2821184" y="5653853"/>
                <a:ext cx="503830" cy="0"/>
              </a:xfrm>
              <a:prstGeom prst="straightConnector1">
                <a:avLst/>
              </a:prstGeom>
              <a:ln>
                <a:solidFill>
                  <a:srgbClr val="262626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TextBox 191"/>
              <p:cNvSpPr txBox="1"/>
              <p:nvPr/>
            </p:nvSpPr>
            <p:spPr>
              <a:xfrm>
                <a:off x="2423361" y="5632370"/>
                <a:ext cx="17709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1.2 seconds</a:t>
                </a:r>
                <a:endParaRPr lang="en-GB" dirty="0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7285274" y="1899666"/>
              <a:ext cx="2258518" cy="610242"/>
              <a:chOff x="7285274" y="1899666"/>
              <a:chExt cx="2258518" cy="610242"/>
            </a:xfrm>
          </p:grpSpPr>
          <p:cxnSp>
            <p:nvCxnSpPr>
              <p:cNvPr id="194" name="Straight Arrow Connector 193"/>
              <p:cNvCxnSpPr/>
              <p:nvPr/>
            </p:nvCxnSpPr>
            <p:spPr>
              <a:xfrm flipV="1">
                <a:off x="8025480" y="2088435"/>
                <a:ext cx="8879" cy="421473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TextBox 194"/>
              <p:cNvSpPr txBox="1"/>
              <p:nvPr/>
            </p:nvSpPr>
            <p:spPr>
              <a:xfrm>
                <a:off x="7285274" y="1899666"/>
                <a:ext cx="22585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To LHC</a:t>
                </a:r>
                <a:endParaRPr lang="en-GB" dirty="0"/>
              </a:p>
            </p:txBody>
          </p:sp>
        </p:grpSp>
        <p:sp>
          <p:nvSpPr>
            <p:cNvPr id="196" name="TextBox 195"/>
            <p:cNvSpPr txBox="1"/>
            <p:nvPr/>
          </p:nvSpPr>
          <p:spPr>
            <a:xfrm>
              <a:off x="8186588" y="2498410"/>
              <a:ext cx="1202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450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697560" y="4101351"/>
              <a:ext cx="977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26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992959" y="5125624"/>
              <a:ext cx="14327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1.4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-20705" y="0"/>
            <a:ext cx="9144000" cy="2883390"/>
            <a:chOff x="0" y="2863513"/>
            <a:chExt cx="9144000" cy="2883390"/>
          </a:xfrm>
          <a:effectLst/>
        </p:grpSpPr>
        <p:pic>
          <p:nvPicPr>
            <p:cNvPr id="201" name="Picture 200" descr="Screen Shot 2013-05-08 at 9.43.25 A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4942"/>
              <a:ext cx="9144000" cy="1562629"/>
            </a:xfrm>
            <a:prstGeom prst="rect">
              <a:avLst/>
            </a:prstGeom>
          </p:spPr>
        </p:pic>
        <p:sp>
          <p:nvSpPr>
            <p:cNvPr id="202" name="Left Brace 201"/>
            <p:cNvSpPr/>
            <p:nvPr/>
          </p:nvSpPr>
          <p:spPr>
            <a:xfrm rot="5400000">
              <a:off x="5972467" y="3310771"/>
              <a:ext cx="304800" cy="760889"/>
            </a:xfrm>
            <a:prstGeom prst="leftBrace">
              <a:avLst/>
            </a:prstGeom>
            <a:ln>
              <a:solidFill>
                <a:srgbClr val="26262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5350583" y="2912247"/>
              <a:ext cx="18213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 SPS batch</a:t>
              </a:r>
            </a:p>
            <a:p>
              <a:r>
                <a:rPr lang="en-US" sz="2000" dirty="0" smtClean="0"/>
                <a:t>(144 bunches)</a:t>
              </a:r>
              <a:endParaRPr lang="en-US" sz="2000" dirty="0"/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>
              <a:off x="304800" y="5434456"/>
              <a:ext cx="883920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204"/>
            <p:cNvSpPr txBox="1"/>
            <p:nvPr/>
          </p:nvSpPr>
          <p:spPr>
            <a:xfrm>
              <a:off x="1685497" y="5377571"/>
              <a:ext cx="55118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2012-2013 LHC - 26.7 km - 1380 bunches – 50 ns</a:t>
              </a:r>
              <a:endParaRPr lang="en-US" dirty="0"/>
            </a:p>
          </p:txBody>
        </p:sp>
        <p:sp>
          <p:nvSpPr>
            <p:cNvPr id="206" name="TextBox 205"/>
            <p:cNvSpPr txBox="1"/>
            <p:nvPr/>
          </p:nvSpPr>
          <p:spPr>
            <a:xfrm rot="16200000">
              <a:off x="8091504" y="4040682"/>
              <a:ext cx="15026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Abort gap</a:t>
              </a:r>
              <a:endParaRPr lang="en-US" sz="2000" dirty="0"/>
            </a:p>
          </p:txBody>
        </p:sp>
        <p:sp>
          <p:nvSpPr>
            <p:cNvPr id="207" name="Rounded Rectangle 206"/>
            <p:cNvSpPr/>
            <p:nvPr/>
          </p:nvSpPr>
          <p:spPr>
            <a:xfrm>
              <a:off x="5638034" y="3819194"/>
              <a:ext cx="1008911" cy="1293851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08" name="Left Brace 207"/>
            <p:cNvSpPr/>
            <p:nvPr/>
          </p:nvSpPr>
          <p:spPr>
            <a:xfrm rot="5400000">
              <a:off x="7542408" y="3268874"/>
              <a:ext cx="304800" cy="760889"/>
            </a:xfrm>
            <a:prstGeom prst="leftBrace">
              <a:avLst/>
            </a:prstGeom>
            <a:ln>
              <a:solidFill>
                <a:srgbClr val="26262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7009626" y="2863513"/>
              <a:ext cx="20916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 PS batch</a:t>
              </a:r>
            </a:p>
            <a:p>
              <a:r>
                <a:rPr lang="en-US" sz="2000" dirty="0" smtClean="0"/>
                <a:t>(36 bunches)</a:t>
              </a:r>
              <a:endParaRPr lang="en-US" sz="2000" dirty="0"/>
            </a:p>
          </p:txBody>
        </p:sp>
      </p:grpSp>
      <p:sp>
        <p:nvSpPr>
          <p:cNvPr id="213" name="Rounded Rectangle 212"/>
          <p:cNvSpPr/>
          <p:nvPr/>
        </p:nvSpPr>
        <p:spPr>
          <a:xfrm>
            <a:off x="7590647" y="915388"/>
            <a:ext cx="346120" cy="12938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cxnSp>
        <p:nvCxnSpPr>
          <p:cNvPr id="212" name="Straight Arrow Connector 211"/>
          <p:cNvCxnSpPr/>
          <p:nvPr/>
        </p:nvCxnSpPr>
        <p:spPr>
          <a:xfrm flipV="1">
            <a:off x="2498553" y="5740070"/>
            <a:ext cx="0" cy="384736"/>
          </a:xfrm>
          <a:prstGeom prst="straightConnector1">
            <a:avLst/>
          </a:prstGeom>
          <a:ln>
            <a:solidFill>
              <a:srgbClr val="008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5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80 bunches from 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60635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Very </a:t>
            </a:r>
            <a:r>
              <a:rPr lang="en-US" dirty="0"/>
              <a:t>promising first experimental tests on </a:t>
            </a:r>
            <a:r>
              <a:rPr lang="en-US" dirty="0">
                <a:solidFill>
                  <a:srgbClr val="FF0000"/>
                </a:solidFill>
              </a:rPr>
              <a:t>single </a:t>
            </a:r>
            <a:r>
              <a:rPr lang="en-US" dirty="0" smtClean="0">
                <a:solidFill>
                  <a:srgbClr val="FF0000"/>
                </a:solidFill>
              </a:rPr>
              <a:t>bunch bea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@2.5GeV</a:t>
            </a:r>
          </a:p>
          <a:p>
            <a:pPr lvl="1"/>
            <a:r>
              <a:rPr lang="en-US" dirty="0"/>
              <a:t>Excitation with the transverse </a:t>
            </a:r>
            <a:r>
              <a:rPr lang="en-US" dirty="0" smtClean="0"/>
              <a:t>damper (with </a:t>
            </a:r>
            <a:r>
              <a:rPr lang="en-US" dirty="0"/>
              <a:t>low and corrected </a:t>
            </a:r>
            <a:r>
              <a:rPr lang="en-US" dirty="0" smtClean="0"/>
              <a:t>chromaticity)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Remarks</a:t>
            </a:r>
            <a:endParaRPr lang="en-US" dirty="0"/>
          </a:p>
          <a:p>
            <a:pPr lvl="1"/>
            <a:r>
              <a:rPr lang="en-US" dirty="0"/>
              <a:t>Beam losses at low energy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>
                <a:sym typeface="Wingdings"/>
              </a:rPr>
              <a:t>p</a:t>
            </a:r>
            <a:r>
              <a:rPr lang="en-US" dirty="0" smtClean="0"/>
              <a:t>ossibility </a:t>
            </a:r>
            <a:r>
              <a:rPr lang="en-US" dirty="0"/>
              <a:t>to localize losses with orbit bump (controlled aperture restriction</a:t>
            </a:r>
            <a:r>
              <a:rPr lang="en-US" dirty="0" smtClean="0"/>
              <a:t>)?</a:t>
            </a:r>
            <a:endParaRPr lang="en-US" dirty="0"/>
          </a:p>
          <a:p>
            <a:pPr lvl="1"/>
            <a:r>
              <a:rPr lang="en-US" dirty="0"/>
              <a:t>Compatible with the present T-damper power amplifiers</a:t>
            </a:r>
            <a:r>
              <a:rPr lang="en-US" dirty="0" smtClean="0"/>
              <a:t> </a:t>
            </a:r>
            <a:r>
              <a:rPr lang="en-US" dirty="0"/>
              <a:t>(0.8 kW CW, BW=23 MHz@-3dB)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For </a:t>
            </a:r>
            <a:r>
              <a:rPr lang="en-US" dirty="0">
                <a:solidFill>
                  <a:srgbClr val="FF6600"/>
                </a:solidFill>
              </a:rPr>
              <a:t>eliminating </a:t>
            </a:r>
            <a:r>
              <a:rPr lang="en-US" dirty="0" smtClean="0">
                <a:solidFill>
                  <a:srgbClr val="FF6600"/>
                </a:solidFill>
              </a:rPr>
              <a:t>selected </a:t>
            </a:r>
            <a:r>
              <a:rPr lang="en-US" dirty="0">
                <a:solidFill>
                  <a:srgbClr val="FF6600"/>
                </a:solidFill>
              </a:rPr>
              <a:t>bunch </a:t>
            </a:r>
            <a:r>
              <a:rPr lang="en-US" dirty="0" smtClean="0">
                <a:solidFill>
                  <a:srgbClr val="FF6600"/>
                </a:solidFill>
              </a:rPr>
              <a:t>of a full train need </a:t>
            </a:r>
          </a:p>
          <a:p>
            <a:pPr lvl="2"/>
            <a:r>
              <a:rPr lang="en-US" dirty="0" smtClean="0">
                <a:solidFill>
                  <a:srgbClr val="FF6600"/>
                </a:solidFill>
              </a:rPr>
              <a:t>new </a:t>
            </a:r>
            <a:r>
              <a:rPr lang="en-US" dirty="0">
                <a:solidFill>
                  <a:srgbClr val="FF6600"/>
                </a:solidFill>
              </a:rPr>
              <a:t>firmware for the digital </a:t>
            </a:r>
            <a:r>
              <a:rPr lang="en-US" dirty="0" smtClean="0">
                <a:solidFill>
                  <a:srgbClr val="FF6600"/>
                </a:solidFill>
              </a:rPr>
              <a:t>card controlling the feedback</a:t>
            </a:r>
          </a:p>
          <a:p>
            <a:pPr lvl="2"/>
            <a:r>
              <a:rPr lang="en-US" dirty="0" smtClean="0">
                <a:solidFill>
                  <a:srgbClr val="FF6600"/>
                </a:solidFill>
              </a:rPr>
              <a:t>bunch </a:t>
            </a:r>
            <a:r>
              <a:rPr lang="en-US" dirty="0">
                <a:solidFill>
                  <a:srgbClr val="FF6600"/>
                </a:solidFill>
              </a:rPr>
              <a:t>synchronous </a:t>
            </a:r>
            <a:r>
              <a:rPr lang="en-US" dirty="0" smtClean="0">
                <a:solidFill>
                  <a:srgbClr val="FF6600"/>
                </a:solidFill>
              </a:rPr>
              <a:t>trigger to </a:t>
            </a:r>
            <a:r>
              <a:rPr lang="en-US" dirty="0">
                <a:solidFill>
                  <a:srgbClr val="FF6600"/>
                </a:solidFill>
              </a:rPr>
              <a:t>gate the damper gain which requires RF-LL development. Technical solution exists but to be developed.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Possible impact on e-cloud and longitudinal stability in PS and SPS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Level of ghost bunches in LHC to be checked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filling schemes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103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Nominal 25 ns filling scheme: 2736 colliding bunches in IP1 and IP5</a:t>
            </a:r>
          </a:p>
          <a:p>
            <a:pPr marL="466200" lvl="2" indent="0">
              <a:buNone/>
            </a:pPr>
            <a:endParaRPr lang="en-US" dirty="0" smtClean="0"/>
          </a:p>
          <a:p>
            <a:r>
              <a:rPr lang="en-US" dirty="0" smtClean="0"/>
              <a:t>4x80 bunches per LHC injection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Up to 2892 colliding </a:t>
            </a:r>
            <a:r>
              <a:rPr lang="en-US" dirty="0">
                <a:solidFill>
                  <a:srgbClr val="FF0000"/>
                </a:solidFill>
              </a:rPr>
              <a:t>bunches in IP1 and </a:t>
            </a:r>
            <a:r>
              <a:rPr lang="en-US" dirty="0" smtClean="0">
                <a:solidFill>
                  <a:srgbClr val="FF0000"/>
                </a:solidFill>
              </a:rPr>
              <a:t>IP5 =&gt; </a:t>
            </a:r>
            <a:r>
              <a:rPr lang="en-US" b="1" dirty="0" smtClean="0">
                <a:solidFill>
                  <a:srgbClr val="FF0000"/>
                </a:solidFill>
              </a:rPr>
              <a:t>+5.7%</a:t>
            </a:r>
          </a:p>
          <a:p>
            <a:pPr lvl="1"/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O.K. </a:t>
            </a:r>
            <a:r>
              <a:rPr lang="en-US" dirty="0"/>
              <a:t>for MKI and </a:t>
            </a:r>
            <a:r>
              <a:rPr lang="en-US" dirty="0" smtClean="0"/>
              <a:t>MKE (</a:t>
            </a:r>
            <a:r>
              <a:rPr lang="en-US" dirty="0" err="1" smtClean="0"/>
              <a:t>t.b.c</a:t>
            </a:r>
            <a:r>
              <a:rPr lang="en-US" dirty="0" smtClean="0"/>
              <a:t>.)</a:t>
            </a:r>
          </a:p>
          <a:p>
            <a:pPr lvl="1"/>
            <a:r>
              <a:rPr lang="en-US" dirty="0"/>
              <a:t>Implication on protection devices (TDI, …), LHC and SPS beam dump </a:t>
            </a:r>
            <a:r>
              <a:rPr lang="en-US" dirty="0" smtClean="0"/>
              <a:t>load, e-cloud, …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Possible impact on e-cloud in LHC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3x80 bunches per LHC injection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Up to </a:t>
            </a:r>
            <a:r>
              <a:rPr lang="en-US" dirty="0" smtClean="0">
                <a:solidFill>
                  <a:srgbClr val="FF0000"/>
                </a:solidFill>
              </a:rPr>
              <a:t>2732 </a:t>
            </a:r>
            <a:r>
              <a:rPr lang="en-US" dirty="0">
                <a:solidFill>
                  <a:srgbClr val="FF0000"/>
                </a:solidFill>
              </a:rPr>
              <a:t>colliding bunches in IP1 and </a:t>
            </a:r>
            <a:r>
              <a:rPr lang="en-US" dirty="0" smtClean="0">
                <a:solidFill>
                  <a:srgbClr val="FF0000"/>
                </a:solidFill>
              </a:rPr>
              <a:t>IP5 </a:t>
            </a:r>
            <a:r>
              <a:rPr lang="en-US" dirty="0">
                <a:solidFill>
                  <a:srgbClr val="FF0000"/>
                </a:solidFill>
              </a:rPr>
              <a:t>=&gt; </a:t>
            </a:r>
            <a:r>
              <a:rPr lang="en-US" b="1" dirty="0" smtClean="0">
                <a:solidFill>
                  <a:srgbClr val="FF0000"/>
                </a:solidFill>
              </a:rPr>
              <a:t>almost like nominal filling scheme</a:t>
            </a:r>
          </a:p>
          <a:p>
            <a:pPr lvl="1"/>
            <a:r>
              <a:rPr lang="en-US" dirty="0" smtClean="0"/>
              <a:t>Back</a:t>
            </a:r>
            <a:r>
              <a:rPr lang="en-US" dirty="0"/>
              <a:t>-up in case of limitations of total intensity per SPS-to-LHC transfer (e.g. LHC </a:t>
            </a:r>
            <a:r>
              <a:rPr lang="en-US" dirty="0" smtClean="0"/>
              <a:t>protection </a:t>
            </a:r>
            <a:r>
              <a:rPr lang="en-US" dirty="0"/>
              <a:t>devices, SPS beam dump, 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Required average SPS </a:t>
            </a:r>
            <a:r>
              <a:rPr lang="en-US" dirty="0"/>
              <a:t>RF </a:t>
            </a:r>
            <a:r>
              <a:rPr lang="en-US" dirty="0" smtClean="0"/>
              <a:t>power reduced</a:t>
            </a:r>
          </a:p>
          <a:p>
            <a:pPr lvl="1"/>
            <a:r>
              <a:rPr lang="en-US" dirty="0"/>
              <a:t>Very interesting option to </a:t>
            </a:r>
            <a:r>
              <a:rPr lang="en-US" dirty="0" smtClean="0"/>
              <a:t>alleviate </a:t>
            </a:r>
            <a:r>
              <a:rPr lang="en-US" dirty="0"/>
              <a:t>other limits in </a:t>
            </a:r>
            <a:r>
              <a:rPr lang="en-US" dirty="0" smtClean="0"/>
              <a:t>SPS (e.g. intensity </a:t>
            </a:r>
            <a:r>
              <a:rPr lang="en-US" dirty="0"/>
              <a:t>(3x80)/(4x72) = </a:t>
            </a:r>
            <a:r>
              <a:rPr lang="en-US" dirty="0" smtClean="0"/>
              <a:t>0.83)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89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80 bunches from PS: </a:t>
            </a:r>
            <a:r>
              <a:rPr lang="en-US" dirty="0"/>
              <a:t>conclusions </a:t>
            </a:r>
            <a:r>
              <a:rPr lang="en-US" dirty="0" smtClean="0"/>
              <a:t>&amp; MD </a:t>
            </a:r>
            <a:r>
              <a:rPr lang="en-US" dirty="0"/>
              <a:t>plans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11945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FF0000"/>
                </a:solidFill>
              </a:rPr>
              <a:t>80 bunches per PS batch is </a:t>
            </a:r>
            <a:r>
              <a:rPr lang="en-US" dirty="0">
                <a:solidFill>
                  <a:srgbClr val="FF0000"/>
                </a:solidFill>
              </a:rPr>
              <a:t>very interesting</a:t>
            </a:r>
          </a:p>
          <a:p>
            <a:pPr lvl="1"/>
            <a:r>
              <a:rPr lang="en-US" dirty="0"/>
              <a:t>LHC luminosity increase by </a:t>
            </a:r>
            <a:r>
              <a:rPr lang="en-US" dirty="0" smtClean="0"/>
              <a:t>up to more than 5% </a:t>
            </a:r>
            <a:r>
              <a:rPr lang="en-US" dirty="0"/>
              <a:t>for same pile-up limit </a:t>
            </a:r>
          </a:p>
          <a:p>
            <a:pPr lvl="1"/>
            <a:r>
              <a:rPr lang="en-US" dirty="0"/>
              <a:t>In case of limitations of intensity per SPS-to-LHC transfer =&gt; ~ </a:t>
            </a:r>
            <a:r>
              <a:rPr lang="en-US" dirty="0" smtClean="0"/>
              <a:t>almost the same </a:t>
            </a:r>
            <a:r>
              <a:rPr lang="en-US" dirty="0"/>
              <a:t>number of bunches in LHC when transferring 3 PS batches per LHC </a:t>
            </a:r>
            <a:r>
              <a:rPr lang="en-US" dirty="0" smtClean="0"/>
              <a:t>injection</a:t>
            </a:r>
          </a:p>
          <a:p>
            <a:pPr lvl="1"/>
            <a:r>
              <a:rPr lang="en-US" dirty="0" smtClean="0"/>
              <a:t>For selected bunch within train: need </a:t>
            </a:r>
            <a:r>
              <a:rPr lang="en-US" dirty="0"/>
              <a:t>new firmware </a:t>
            </a:r>
            <a:r>
              <a:rPr lang="en-US" dirty="0" smtClean="0"/>
              <a:t>for digital card and bunch </a:t>
            </a:r>
            <a:r>
              <a:rPr lang="en-US" dirty="0"/>
              <a:t>synchronous </a:t>
            </a:r>
            <a:r>
              <a:rPr lang="en-US" dirty="0" smtClean="0"/>
              <a:t>trigger</a:t>
            </a:r>
          </a:p>
          <a:p>
            <a:endParaRPr lang="en-US" dirty="0" smtClean="0"/>
          </a:p>
          <a:p>
            <a:r>
              <a:rPr lang="en-US" dirty="0" smtClean="0"/>
              <a:t>Plans </a:t>
            </a:r>
            <a:r>
              <a:rPr lang="en-US" dirty="0"/>
              <a:t>for MD studies in 2014/2015</a:t>
            </a:r>
          </a:p>
          <a:p>
            <a:pPr lvl="1"/>
            <a:r>
              <a:rPr lang="en-US" dirty="0" smtClean="0"/>
              <a:t>Validate </a:t>
            </a:r>
            <a:r>
              <a:rPr lang="en-US" dirty="0"/>
              <a:t>elimination of single bunch out of a train if new LLRF and tagging firmware ready</a:t>
            </a:r>
            <a:endParaRPr lang="en-US" dirty="0" smtClean="0"/>
          </a:p>
          <a:p>
            <a:pPr lvl="1"/>
            <a:r>
              <a:rPr lang="en-US" dirty="0" smtClean="0"/>
              <a:t>Losses localization (e.g. dummy septum)</a:t>
            </a:r>
          </a:p>
          <a:p>
            <a:pPr lvl="1"/>
            <a:r>
              <a:rPr lang="en-US" dirty="0" smtClean="0"/>
              <a:t>Check for ghost bunches in the SPS and in the LHC</a:t>
            </a:r>
          </a:p>
          <a:p>
            <a:pPr lvl="1"/>
            <a:r>
              <a:rPr lang="en-US" dirty="0" smtClean="0"/>
              <a:t>Impact on e-cloud and longitudinal stability in PS and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97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08" y="376238"/>
            <a:ext cx="8433228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e</a:t>
            </a:r>
            <a:r>
              <a:rPr lang="en-US" dirty="0" smtClean="0"/>
              <a:t>-cloud: Doublet beam, a possible boost to scrubbing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7800" y="1173412"/>
            <a:ext cx="8843032" cy="2076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Injection of long bunches into SPS (with 25 ns spacing)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Capturing each bunch in 2 neighboring 200 MHz buckets</a:t>
            </a:r>
            <a:br>
              <a:rPr lang="en-US" dirty="0" smtClean="0"/>
            </a:br>
            <a:endParaRPr lang="en-US" dirty="0" smtClean="0"/>
          </a:p>
          <a:p>
            <a:pPr>
              <a:buClrTx/>
            </a:pPr>
            <a:r>
              <a:rPr lang="en-US" b="1" dirty="0" smtClean="0">
                <a:solidFill>
                  <a:srgbClr val="FF0000"/>
                </a:solidFill>
              </a:rPr>
              <a:t>Successfully used during last scrubbing run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Clear enhancement on </a:t>
            </a:r>
            <a:r>
              <a:rPr lang="en-US" b="1" dirty="0" smtClean="0">
                <a:solidFill>
                  <a:srgbClr val="000000"/>
                </a:solidFill>
              </a:rPr>
              <a:t>e-cloud detectors </a:t>
            </a:r>
            <a:r>
              <a:rPr lang="en-US" dirty="0" smtClean="0"/>
              <a:t>compared to standard 25 ns beam measured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51458" y="3586998"/>
            <a:ext cx="4363974" cy="2602676"/>
            <a:chOff x="251458" y="3740934"/>
            <a:chExt cx="4363974" cy="260267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58" y="3740934"/>
              <a:ext cx="4363974" cy="2602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9"/>
            <p:cNvCxnSpPr/>
            <p:nvPr/>
          </p:nvCxnSpPr>
          <p:spPr>
            <a:xfrm>
              <a:off x="1219446" y="5505335"/>
              <a:ext cx="845463" cy="179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Rettangolo 13"/>
            <p:cNvSpPr/>
            <p:nvPr/>
          </p:nvSpPr>
          <p:spPr>
            <a:xfrm>
              <a:off x="1188303" y="5167804"/>
              <a:ext cx="948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25 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9"/>
            <p:cNvCxnSpPr/>
            <p:nvPr/>
          </p:nvCxnSpPr>
          <p:spPr>
            <a:xfrm>
              <a:off x="2649857" y="5502376"/>
              <a:ext cx="270000" cy="179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Rettangolo 13"/>
            <p:cNvSpPr/>
            <p:nvPr/>
          </p:nvSpPr>
          <p:spPr>
            <a:xfrm>
              <a:off x="2624284" y="5137796"/>
              <a:ext cx="948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5 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49284" y="3108102"/>
            <a:ext cx="3563925" cy="3611307"/>
            <a:chOff x="4800600" y="2928510"/>
            <a:chExt cx="3563925" cy="3611307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4800600" y="2928510"/>
              <a:ext cx="3563925" cy="3611307"/>
              <a:chOff x="18740432" y="32572828"/>
              <a:chExt cx="3837415" cy="3888432"/>
            </a:xfrm>
          </p:grpSpPr>
          <p:pic>
            <p:nvPicPr>
              <p:cNvPr id="5" name="Picture 6" descr="F:\Dropbox\Dropbox\IPAC13\SPS\image_workspace\IPAC13_stripes_Nb_scan_ecmStSt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984"/>
              <a:stretch/>
            </p:blipFill>
            <p:spPr bwMode="auto">
              <a:xfrm>
                <a:off x="18740432" y="32572828"/>
                <a:ext cx="3837415" cy="3888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1557461" y="32986553"/>
                <a:ext cx="809058" cy="331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Segoe UI" pitchFamily="34" charset="0"/>
                    <a:cs typeface="Segoe UI" pitchFamily="34" charset="0"/>
                  </a:rPr>
                  <a:t>MBA</a:t>
                </a:r>
                <a:endParaRPr lang="en-US" sz="1400" b="1" dirty="0">
                  <a:latin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1557461" y="34786755"/>
                <a:ext cx="809058" cy="331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Segoe UI" pitchFamily="34" charset="0"/>
                    <a:cs typeface="Segoe UI" pitchFamily="34" charset="0"/>
                  </a:rPr>
                  <a:t>MBB</a:t>
                </a:r>
                <a:endParaRPr lang="en-US" sz="1400" b="1" dirty="0">
                  <a:latin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8" name="Group 71"/>
              <p:cNvGrpSpPr/>
              <p:nvPr/>
            </p:nvGrpSpPr>
            <p:grpSpPr>
              <a:xfrm>
                <a:off x="20097907" y="34485642"/>
                <a:ext cx="2358255" cy="220004"/>
                <a:chOff x="6228184" y="5593644"/>
                <a:chExt cx="2358255" cy="220004"/>
              </a:xfrm>
            </p:grpSpPr>
            <p:pic>
              <p:nvPicPr>
                <p:cNvPr id="9" name="Picture 2" descr="F:\Dropbox\Dropbox\IPAC13\SPS\image_workspace\IPAC13_stripes_Nb_scan_ecmStSt_legend2.png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261" t="17976" r="31903" b="76774"/>
                <a:stretch/>
              </p:blipFill>
              <p:spPr bwMode="auto">
                <a:xfrm>
                  <a:off x="7452320" y="5593644"/>
                  <a:ext cx="1134119" cy="2044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" name="Picture 2" descr="F:\Dropbox\Dropbox\IPAC13\SPS\image_workspace\IPAC13_stripes_Nb_scan_ecmStSt_legend2.png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261" t="12727" r="31903" b="82023"/>
                <a:stretch/>
              </p:blipFill>
              <p:spPr bwMode="auto">
                <a:xfrm>
                  <a:off x="6228184" y="5609162"/>
                  <a:ext cx="1134119" cy="2044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33" name="TextBox 32"/>
            <p:cNvSpPr txBox="1"/>
            <p:nvPr/>
          </p:nvSpPr>
          <p:spPr>
            <a:xfrm>
              <a:off x="5323617" y="4908452"/>
              <a:ext cx="14989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1.6x10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11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/doublet</a:t>
              </a:r>
              <a:endPara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23617" y="5398636"/>
              <a:ext cx="10373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1.6x10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11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dirty="0" err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p/b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313309" y="4114800"/>
              <a:ext cx="10373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1.6x10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11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dirty="0" err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p/b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24577" y="3267327"/>
              <a:ext cx="14989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1.6x10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11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/doublet</a:t>
              </a:r>
              <a:endPara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79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487034" y="1022292"/>
            <a:ext cx="8080056" cy="5323966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Pb-beam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2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28463" y="6089313"/>
            <a:ext cx="716656" cy="7262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26390" y="18463"/>
            <a:ext cx="3555916" cy="747654"/>
          </a:xfrm>
          <a:noFill/>
        </p:spPr>
        <p:txBody>
          <a:bodyPr>
            <a:normAutofit/>
          </a:bodyPr>
          <a:lstStyle/>
          <a:p>
            <a:pPr algn="ctr"/>
            <a:r>
              <a:rPr lang="en-GB" dirty="0" smtClean="0">
                <a:latin typeface="+mn-lt"/>
              </a:rPr>
              <a:t>Post-LS2 Scheme</a:t>
            </a:r>
            <a:endParaRPr lang="en-GB" dirty="0">
              <a:latin typeface="+mn-lt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5318063" y="3224061"/>
            <a:ext cx="1688123" cy="304800"/>
            <a:chOff x="1872" y="2448"/>
            <a:chExt cx="2064" cy="192"/>
          </a:xfrm>
          <a:noFill/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1872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39" name="Group 22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45" name="Group 23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51" name="Arc 2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" name="Arc 2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3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4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46" name="Group 28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47" name="Arc 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" name="Arc 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40" name="Group 33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41" name="Arc 34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" name="Arc 35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" name="Line 36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4" name="Line 37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2" name="Group 38"/>
            <p:cNvGrpSpPr>
              <a:grpSpLocks/>
            </p:cNvGrpSpPr>
            <p:nvPr/>
          </p:nvGrpSpPr>
          <p:grpSpPr bwMode="auto">
            <a:xfrm>
              <a:off x="2880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23" name="Group 39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29" name="Group 40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5" name="Arc 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" name="Arc 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0" name="Group 45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1" name="Arc 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" name="Arc 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4" name="Group 5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5" name="Arc 5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" name="Arc 5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" name="Line 5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" name="Line 5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397" name="Rectangle 396"/>
          <p:cNvSpPr>
            <a:spLocks noChangeArrowheads="1"/>
          </p:cNvSpPr>
          <p:nvPr/>
        </p:nvSpPr>
        <p:spPr bwMode="auto">
          <a:xfrm>
            <a:off x="7235597" y="3120618"/>
            <a:ext cx="1812434" cy="61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2.8x10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 ions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02" name="Rectangle 401"/>
          <p:cNvSpPr>
            <a:spLocks noChangeArrowheads="1"/>
          </p:cNvSpPr>
          <p:nvPr/>
        </p:nvSpPr>
        <p:spPr bwMode="auto">
          <a:xfrm>
            <a:off x="6050509" y="5447882"/>
            <a:ext cx="3094610" cy="90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1.2 10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 ions in collision</a:t>
            </a:r>
            <a:endParaRPr lang="en-US" sz="2400" baseline="300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grpSp>
        <p:nvGrpSpPr>
          <p:cNvPr id="427" name="Group 426"/>
          <p:cNvGrpSpPr>
            <a:grpSpLocks/>
          </p:cNvGrpSpPr>
          <p:nvPr/>
        </p:nvGrpSpPr>
        <p:grpSpPr bwMode="auto">
          <a:xfrm>
            <a:off x="5100105" y="996116"/>
            <a:ext cx="2382582" cy="1201821"/>
            <a:chOff x="96" y="720"/>
            <a:chExt cx="1008" cy="528"/>
          </a:xfrm>
          <a:noFill/>
        </p:grpSpPr>
        <p:grpSp>
          <p:nvGrpSpPr>
            <p:cNvPr id="429" name="Group 429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431" name="Group 430"/>
              <p:cNvGrpSpPr>
                <a:grpSpLocks/>
              </p:cNvGrpSpPr>
              <p:nvPr/>
            </p:nvGrpSpPr>
            <p:grpSpPr bwMode="auto">
              <a:xfrm>
                <a:off x="96" y="720"/>
                <a:ext cx="480" cy="240"/>
                <a:chOff x="96" y="432"/>
                <a:chExt cx="768" cy="384"/>
              </a:xfrm>
              <a:grpFill/>
            </p:grpSpPr>
            <p:grpSp>
              <p:nvGrpSpPr>
                <p:cNvPr id="445" name="Group 431"/>
                <p:cNvGrpSpPr>
                  <a:grpSpLocks/>
                </p:cNvGrpSpPr>
                <p:nvPr/>
              </p:nvGrpSpPr>
              <p:grpSpPr bwMode="auto">
                <a:xfrm>
                  <a:off x="192" y="480"/>
                  <a:ext cx="480" cy="192"/>
                  <a:chOff x="240" y="1104"/>
                  <a:chExt cx="5760" cy="1536"/>
                </a:xfrm>
                <a:grpFill/>
              </p:grpSpPr>
              <p:grpSp>
                <p:nvGrpSpPr>
                  <p:cNvPr id="447" name="Group 432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2448" cy="1200"/>
                    <a:chOff x="816" y="1344"/>
                    <a:chExt cx="2448" cy="1200"/>
                  </a:xfrm>
                  <a:grpFill/>
                </p:grpSpPr>
                <p:grpSp>
                  <p:nvGrpSpPr>
                    <p:cNvPr id="451" name="Group 4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016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8" name="Arc 434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9" name="Arc 435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452" name="Group 4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680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6" name="Arc 437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7" name="Arc 43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453" name="Group 4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8" y="1344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4" name="Arc 440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5" name="Arc 441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48" name="Group 442"/>
                  <p:cNvGrpSpPr>
                    <a:grpSpLocks/>
                  </p:cNvGrpSpPr>
                  <p:nvPr/>
                </p:nvGrpSpPr>
                <p:grpSpPr bwMode="auto">
                  <a:xfrm>
                    <a:off x="2688" y="1104"/>
                    <a:ext cx="3312" cy="528"/>
                    <a:chOff x="2688" y="1104"/>
                    <a:chExt cx="3312" cy="528"/>
                  </a:xfrm>
                  <a:grpFill/>
                </p:grpSpPr>
                <p:sp>
                  <p:nvSpPr>
                    <p:cNvPr id="449" name="Arc 44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072" y="1104"/>
                      <a:ext cx="2928" cy="38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50" name="Arc 444"/>
                    <p:cNvSpPr>
                      <a:spLocks/>
                    </p:cNvSpPr>
                    <p:nvPr/>
                  </p:nvSpPr>
                  <p:spPr bwMode="auto">
                    <a:xfrm flipH="1">
                      <a:off x="2688" y="1104"/>
                      <a:ext cx="384" cy="528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446" name="Oval 445"/>
                <p:cNvSpPr>
                  <a:spLocks noChangeArrowheads="1"/>
                </p:cNvSpPr>
                <p:nvPr/>
              </p:nvSpPr>
              <p:spPr bwMode="auto">
                <a:xfrm>
                  <a:off x="96" y="432"/>
                  <a:ext cx="768" cy="38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2" name="Group 446"/>
              <p:cNvGrpSpPr>
                <a:grpSpLocks/>
              </p:cNvGrpSpPr>
              <p:nvPr/>
            </p:nvGrpSpPr>
            <p:grpSpPr bwMode="auto">
              <a:xfrm>
                <a:off x="384" y="960"/>
                <a:ext cx="720" cy="288"/>
                <a:chOff x="576" y="2880"/>
                <a:chExt cx="960" cy="288"/>
              </a:xfrm>
              <a:grpFill/>
            </p:grpSpPr>
            <p:grpSp>
              <p:nvGrpSpPr>
                <p:cNvPr id="433" name="Group 447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960" cy="288"/>
                  <a:chOff x="912" y="2496"/>
                  <a:chExt cx="2832" cy="1008"/>
                </a:xfrm>
                <a:grpFill/>
              </p:grpSpPr>
              <p:sp>
                <p:nvSpPr>
                  <p:cNvPr id="438" name="Line 4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3312"/>
                    <a:ext cx="96" cy="192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9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1488" y="3312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0" name="Line 4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8" y="2496"/>
                    <a:ext cx="384" cy="816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1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2496"/>
                    <a:ext cx="288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2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2640" y="2496"/>
                    <a:ext cx="528" cy="100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3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3504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4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504"/>
                    <a:ext cx="576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34" name="Line 455"/>
                <p:cNvSpPr>
                  <a:spLocks noChangeShapeType="1"/>
                </p:cNvSpPr>
                <p:nvPr/>
              </p:nvSpPr>
              <p:spPr bwMode="auto">
                <a:xfrm flipH="1" flipV="1">
                  <a:off x="768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5" name="Line 456"/>
                <p:cNvSpPr>
                  <a:spLocks noChangeShapeType="1"/>
                </p:cNvSpPr>
                <p:nvPr/>
              </p:nvSpPr>
              <p:spPr bwMode="auto">
                <a:xfrm flipH="1" flipV="1">
                  <a:off x="816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6" name="Line 457"/>
                <p:cNvSpPr>
                  <a:spLocks noChangeShapeType="1"/>
                </p:cNvSpPr>
                <p:nvPr/>
              </p:nvSpPr>
              <p:spPr bwMode="auto">
                <a:xfrm flipH="1" flipV="1">
                  <a:off x="864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7" name="Line 458"/>
                <p:cNvSpPr>
                  <a:spLocks noChangeShapeType="1"/>
                </p:cNvSpPr>
                <p:nvPr/>
              </p:nvSpPr>
              <p:spPr bwMode="auto">
                <a:xfrm flipH="1" flipV="1">
                  <a:off x="912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430" name="Arc 459"/>
            <p:cNvSpPr>
              <a:spLocks/>
            </p:cNvSpPr>
            <p:nvPr/>
          </p:nvSpPr>
          <p:spPr bwMode="auto">
            <a:xfrm flipH="1" flipV="1">
              <a:off x="432" y="960"/>
              <a:ext cx="9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28" name="Rectangle 460"/>
          <p:cNvSpPr>
            <a:spLocks noChangeArrowheads="1"/>
          </p:cNvSpPr>
          <p:nvPr/>
        </p:nvSpPr>
        <p:spPr bwMode="auto">
          <a:xfrm>
            <a:off x="6187505" y="1072434"/>
            <a:ext cx="2472561" cy="5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max. 13 </a:t>
            </a:r>
            <a:r>
              <a:rPr lang="en-US" sz="2400" dirty="0">
                <a:solidFill>
                  <a:schemeClr val="tx2"/>
                </a:solidFill>
                <a:cs typeface="Times New Roman" pitchFamily="18" charset="0"/>
              </a:rPr>
              <a:t>injections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302276" y="2617914"/>
            <a:ext cx="1682236" cy="305874"/>
            <a:chOff x="4076577" y="2847538"/>
            <a:chExt cx="1682236" cy="305874"/>
          </a:xfrm>
          <a:noFill/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6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7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9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477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47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7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8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8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926519" y="4028812"/>
            <a:ext cx="3778854" cy="439015"/>
            <a:chOff x="3172003" y="4033421"/>
            <a:chExt cx="3778856" cy="439015"/>
          </a:xfrm>
          <a:noFill/>
        </p:grpSpPr>
        <p:grpSp>
          <p:nvGrpSpPr>
            <p:cNvPr id="286" name="Group 285"/>
            <p:cNvGrpSpPr>
              <a:grpSpLocks/>
            </p:cNvGrpSpPr>
            <p:nvPr/>
          </p:nvGrpSpPr>
          <p:grpSpPr bwMode="auto">
            <a:xfrm>
              <a:off x="3172003" y="4033421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314" name="Group 288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28" name="Group 289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35" name="Arc 29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6" name="Arc 29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7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8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29" name="Group 294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31" name="Arc 29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2" name="Arc 29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3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4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30" name="Line 299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5" name="Group 300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17" name="Group 301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24" name="Arc 30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5" name="Arc 30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6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7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18" name="Group 306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20" name="Arc 30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1" name="Arc 30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2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19" name="Line 311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16" name="Line 312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287" name="Group 313"/>
            <p:cNvGrpSpPr>
              <a:grpSpLocks/>
            </p:cNvGrpSpPr>
            <p:nvPr/>
          </p:nvGrpSpPr>
          <p:grpSpPr bwMode="auto">
            <a:xfrm>
              <a:off x="4321517" y="4039308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289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03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10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1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2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3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04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06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7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8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9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05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0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292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299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0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1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2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93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295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6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7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8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94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91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43" name="Group 313"/>
            <p:cNvGrpSpPr>
              <a:grpSpLocks/>
            </p:cNvGrpSpPr>
            <p:nvPr/>
          </p:nvGrpSpPr>
          <p:grpSpPr bwMode="auto">
            <a:xfrm>
              <a:off x="5929711" y="4037742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344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58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65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6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7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8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59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61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2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3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4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60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45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47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54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5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6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7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48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50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1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2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3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49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46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69" name="Line 393"/>
            <p:cNvSpPr>
              <a:spLocks noChangeShapeType="1"/>
            </p:cNvSpPr>
            <p:nvPr/>
          </p:nvSpPr>
          <p:spPr bwMode="auto">
            <a:xfrm flipV="1">
              <a:off x="5581616" y="4468048"/>
              <a:ext cx="255493" cy="438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513" name="Line 393"/>
          <p:cNvSpPr>
            <a:spLocks noChangeShapeType="1"/>
          </p:cNvSpPr>
          <p:nvPr/>
        </p:nvSpPr>
        <p:spPr bwMode="auto">
          <a:xfrm flipV="1">
            <a:off x="5926236" y="4463438"/>
            <a:ext cx="150472" cy="2231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sp>
        <p:nvSpPr>
          <p:cNvPr id="516" name="Rectangle 88"/>
          <p:cNvSpPr>
            <a:spLocks noChangeArrowheads="1"/>
          </p:cNvSpPr>
          <p:nvPr/>
        </p:nvSpPr>
        <p:spPr bwMode="auto">
          <a:xfrm>
            <a:off x="5398540" y="2376228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518" name="Rectangle 88"/>
          <p:cNvSpPr>
            <a:spLocks noChangeArrowheads="1"/>
          </p:cNvSpPr>
          <p:nvPr/>
        </p:nvSpPr>
        <p:spPr bwMode="auto">
          <a:xfrm>
            <a:off x="5398161" y="3676550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655" name="Rectangle 88"/>
          <p:cNvSpPr>
            <a:spLocks noChangeArrowheads="1"/>
          </p:cNvSpPr>
          <p:nvPr/>
        </p:nvSpPr>
        <p:spPr bwMode="auto">
          <a:xfrm>
            <a:off x="7222976" y="4637528"/>
            <a:ext cx="2130491" cy="61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24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736" name="Group 735"/>
          <p:cNvGrpSpPr>
            <a:grpSpLocks/>
          </p:cNvGrpSpPr>
          <p:nvPr/>
        </p:nvGrpSpPr>
        <p:grpSpPr bwMode="auto">
          <a:xfrm>
            <a:off x="4928000" y="4678135"/>
            <a:ext cx="1021147" cy="430306"/>
            <a:chOff x="1968" y="3504"/>
            <a:chExt cx="1056" cy="192"/>
          </a:xfrm>
          <a:noFill/>
        </p:grpSpPr>
        <p:grpSp>
          <p:nvGrpSpPr>
            <p:cNvPr id="737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51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58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9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60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61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52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54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5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6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7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53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738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40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47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8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9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0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41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43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4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5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6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42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739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762" name="Group 313"/>
          <p:cNvGrpSpPr>
            <a:grpSpLocks/>
          </p:cNvGrpSpPr>
          <p:nvPr/>
        </p:nvGrpSpPr>
        <p:grpSpPr bwMode="auto">
          <a:xfrm>
            <a:off x="6077513" y="4684022"/>
            <a:ext cx="1021147" cy="430306"/>
            <a:chOff x="1968" y="3504"/>
            <a:chExt cx="1056" cy="192"/>
          </a:xfrm>
          <a:noFill/>
        </p:grpSpPr>
        <p:grpSp>
          <p:nvGrpSpPr>
            <p:cNvPr id="763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77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84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5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6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7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78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80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1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2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3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79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764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66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73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4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5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6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67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69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0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1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2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68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765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815" name="Group 814"/>
          <p:cNvGrpSpPr>
            <a:grpSpLocks/>
          </p:cNvGrpSpPr>
          <p:nvPr/>
        </p:nvGrpSpPr>
        <p:grpSpPr bwMode="auto">
          <a:xfrm>
            <a:off x="5066900" y="4678135"/>
            <a:ext cx="1021147" cy="430306"/>
            <a:chOff x="1968" y="3504"/>
            <a:chExt cx="1056" cy="192"/>
          </a:xfrm>
          <a:noFill/>
        </p:grpSpPr>
        <p:grpSp>
          <p:nvGrpSpPr>
            <p:cNvPr id="81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3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3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4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3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3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3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1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1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2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2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2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2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1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841" name="Group 313"/>
          <p:cNvGrpSpPr>
            <a:grpSpLocks/>
          </p:cNvGrpSpPr>
          <p:nvPr/>
        </p:nvGrpSpPr>
        <p:grpSpPr bwMode="auto">
          <a:xfrm>
            <a:off x="6216413" y="4684022"/>
            <a:ext cx="1021147" cy="430306"/>
            <a:chOff x="1968" y="3504"/>
            <a:chExt cx="1056" cy="192"/>
          </a:xfrm>
          <a:noFill/>
        </p:grpSpPr>
        <p:grpSp>
          <p:nvGrpSpPr>
            <p:cNvPr id="842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56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63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4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5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6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57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59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0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1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2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58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43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45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52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3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4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5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46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48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49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0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1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47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44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894" name="Rectangle 88"/>
          <p:cNvSpPr>
            <a:spLocks noChangeArrowheads="1"/>
          </p:cNvSpPr>
          <p:nvPr/>
        </p:nvSpPr>
        <p:spPr bwMode="auto">
          <a:xfrm>
            <a:off x="6482528" y="6203263"/>
            <a:ext cx="3136110" cy="38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24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895" name="Group 894"/>
          <p:cNvGrpSpPr>
            <a:grpSpLocks/>
          </p:cNvGrpSpPr>
          <p:nvPr/>
        </p:nvGrpSpPr>
        <p:grpSpPr bwMode="auto">
          <a:xfrm>
            <a:off x="4953519" y="5841085"/>
            <a:ext cx="1021147" cy="430306"/>
            <a:chOff x="1968" y="3504"/>
            <a:chExt cx="1056" cy="192"/>
          </a:xfrm>
          <a:noFill/>
        </p:grpSpPr>
        <p:grpSp>
          <p:nvGrpSpPr>
            <p:cNvPr id="89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1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1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2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1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1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1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9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9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0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0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0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0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9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921" name="Group 313"/>
          <p:cNvGrpSpPr>
            <a:grpSpLocks/>
          </p:cNvGrpSpPr>
          <p:nvPr/>
        </p:nvGrpSpPr>
        <p:grpSpPr bwMode="auto">
          <a:xfrm>
            <a:off x="6103033" y="5846972"/>
            <a:ext cx="1021147" cy="430306"/>
            <a:chOff x="1968" y="3504"/>
            <a:chExt cx="1056" cy="192"/>
          </a:xfrm>
          <a:noFill/>
        </p:grpSpPr>
        <p:grpSp>
          <p:nvGrpSpPr>
            <p:cNvPr id="922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36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43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4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5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6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37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39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0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1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2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38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23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25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32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3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4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5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26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28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29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0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1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27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24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947" name="Line 393"/>
          <p:cNvSpPr>
            <a:spLocks noChangeShapeType="1"/>
          </p:cNvSpPr>
          <p:nvPr/>
        </p:nvSpPr>
        <p:spPr bwMode="auto">
          <a:xfrm flipV="1">
            <a:off x="7363134" y="6275712"/>
            <a:ext cx="255493" cy="4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grpSp>
        <p:nvGrpSpPr>
          <p:cNvPr id="948" name="Group 947"/>
          <p:cNvGrpSpPr>
            <a:grpSpLocks/>
          </p:cNvGrpSpPr>
          <p:nvPr/>
        </p:nvGrpSpPr>
        <p:grpSpPr bwMode="auto">
          <a:xfrm>
            <a:off x="5092419" y="5841085"/>
            <a:ext cx="1021147" cy="430306"/>
            <a:chOff x="1968" y="3504"/>
            <a:chExt cx="1056" cy="192"/>
          </a:xfrm>
          <a:noFill/>
        </p:grpSpPr>
        <p:grpSp>
          <p:nvGrpSpPr>
            <p:cNvPr id="949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63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70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1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2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3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64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66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7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8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9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65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50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52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59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0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1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2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53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55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6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7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8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54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51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974" name="Group 313"/>
          <p:cNvGrpSpPr>
            <a:grpSpLocks/>
          </p:cNvGrpSpPr>
          <p:nvPr/>
        </p:nvGrpSpPr>
        <p:grpSpPr bwMode="auto">
          <a:xfrm>
            <a:off x="6241932" y="5846972"/>
            <a:ext cx="1021147" cy="430306"/>
            <a:chOff x="1968" y="3504"/>
            <a:chExt cx="1056" cy="192"/>
          </a:xfrm>
          <a:noFill/>
        </p:grpSpPr>
        <p:grpSp>
          <p:nvGrpSpPr>
            <p:cNvPr id="975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89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96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7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8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9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90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92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3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4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5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91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76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78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85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6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7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8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79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81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2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3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4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80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77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1002" name="Group 1001"/>
          <p:cNvGrpSpPr>
            <a:grpSpLocks/>
          </p:cNvGrpSpPr>
          <p:nvPr/>
        </p:nvGrpSpPr>
        <p:grpSpPr bwMode="auto">
          <a:xfrm>
            <a:off x="7627662" y="5839445"/>
            <a:ext cx="1021147" cy="430306"/>
            <a:chOff x="1968" y="3504"/>
            <a:chExt cx="1056" cy="192"/>
          </a:xfrm>
          <a:noFill/>
        </p:grpSpPr>
        <p:grpSp>
          <p:nvGrpSpPr>
            <p:cNvPr id="1003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17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24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5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6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7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18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20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1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2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3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19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004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06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13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4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5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6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07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09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0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1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2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08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005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1055" name="Group 1054"/>
          <p:cNvGrpSpPr>
            <a:grpSpLocks/>
          </p:cNvGrpSpPr>
          <p:nvPr/>
        </p:nvGrpSpPr>
        <p:grpSpPr bwMode="auto">
          <a:xfrm>
            <a:off x="7766562" y="5839445"/>
            <a:ext cx="1021147" cy="430306"/>
            <a:chOff x="1968" y="3504"/>
            <a:chExt cx="1056" cy="192"/>
          </a:xfrm>
          <a:noFill/>
        </p:grpSpPr>
        <p:grpSp>
          <p:nvGrpSpPr>
            <p:cNvPr id="105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7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7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8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7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7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7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05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5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6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6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6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6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05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69" name="Line 589"/>
          <p:cNvSpPr>
            <a:spLocks noChangeShapeType="1"/>
          </p:cNvSpPr>
          <p:nvPr/>
        </p:nvSpPr>
        <p:spPr bwMode="auto">
          <a:xfrm>
            <a:off x="6787664" y="3347732"/>
            <a:ext cx="455252" cy="9713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" name="Line 589"/>
          <p:cNvSpPr>
            <a:spLocks noChangeShapeType="1"/>
          </p:cNvSpPr>
          <p:nvPr/>
        </p:nvSpPr>
        <p:spPr bwMode="auto">
          <a:xfrm flipV="1">
            <a:off x="5873206" y="5674453"/>
            <a:ext cx="240360" cy="233926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" name="Rectangle 88"/>
          <p:cNvSpPr>
            <a:spLocks noChangeArrowheads="1"/>
          </p:cNvSpPr>
          <p:nvPr/>
        </p:nvSpPr>
        <p:spPr bwMode="auto">
          <a:xfrm>
            <a:off x="5159997" y="2892051"/>
            <a:ext cx="1213338" cy="30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61" name="Rectangle 460"/>
          <p:cNvSpPr>
            <a:spLocks noChangeArrowheads="1"/>
          </p:cNvSpPr>
          <p:nvPr/>
        </p:nvSpPr>
        <p:spPr bwMode="auto">
          <a:xfrm>
            <a:off x="7352013" y="1440206"/>
            <a:ext cx="1709926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Twice 8x10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ions/bunch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62" name="Line 589"/>
          <p:cNvSpPr>
            <a:spLocks noChangeShapeType="1"/>
          </p:cNvSpPr>
          <p:nvPr/>
        </p:nvSpPr>
        <p:spPr bwMode="auto">
          <a:xfrm>
            <a:off x="6801260" y="1556776"/>
            <a:ext cx="511370" cy="15394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3" name="Rectangle 88"/>
          <p:cNvSpPr>
            <a:spLocks noChangeArrowheads="1"/>
          </p:cNvSpPr>
          <p:nvPr/>
        </p:nvSpPr>
        <p:spPr bwMode="auto">
          <a:xfrm>
            <a:off x="6690736" y="4080446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~2μs</a:t>
            </a:r>
          </a:p>
          <a:p>
            <a:pPr algn="ctr"/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465" name="Group 464"/>
          <p:cNvGrpSpPr>
            <a:grpSpLocks/>
          </p:cNvGrpSpPr>
          <p:nvPr/>
        </p:nvGrpSpPr>
        <p:grpSpPr bwMode="auto">
          <a:xfrm>
            <a:off x="488754" y="1036488"/>
            <a:ext cx="2382582" cy="1201821"/>
            <a:chOff x="96" y="720"/>
            <a:chExt cx="1008" cy="528"/>
          </a:xfrm>
          <a:noFill/>
        </p:grpSpPr>
        <p:grpSp>
          <p:nvGrpSpPr>
            <p:cNvPr id="572" name="Group 429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574" name="Group 573"/>
              <p:cNvGrpSpPr>
                <a:grpSpLocks/>
              </p:cNvGrpSpPr>
              <p:nvPr/>
            </p:nvGrpSpPr>
            <p:grpSpPr bwMode="auto">
              <a:xfrm>
                <a:off x="96" y="720"/>
                <a:ext cx="480" cy="240"/>
                <a:chOff x="96" y="432"/>
                <a:chExt cx="768" cy="384"/>
              </a:xfrm>
              <a:grpFill/>
            </p:grpSpPr>
            <p:grpSp>
              <p:nvGrpSpPr>
                <p:cNvPr id="588" name="Group 431"/>
                <p:cNvGrpSpPr>
                  <a:grpSpLocks/>
                </p:cNvGrpSpPr>
                <p:nvPr/>
              </p:nvGrpSpPr>
              <p:grpSpPr bwMode="auto">
                <a:xfrm>
                  <a:off x="192" y="480"/>
                  <a:ext cx="480" cy="192"/>
                  <a:chOff x="240" y="1104"/>
                  <a:chExt cx="5760" cy="1536"/>
                </a:xfrm>
                <a:grpFill/>
              </p:grpSpPr>
              <p:grpSp>
                <p:nvGrpSpPr>
                  <p:cNvPr id="590" name="Group 432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2448" cy="1200"/>
                    <a:chOff x="816" y="1344"/>
                    <a:chExt cx="2448" cy="1200"/>
                  </a:xfrm>
                  <a:grpFill/>
                </p:grpSpPr>
                <p:grpSp>
                  <p:nvGrpSpPr>
                    <p:cNvPr id="594" name="Group 4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016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601" name="Arc 434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02" name="Arc 435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595" name="Group 4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680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599" name="Arc 437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00" name="Arc 43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596" name="Group 4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8" y="1344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597" name="Arc 440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598" name="Arc 441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91" name="Group 442"/>
                  <p:cNvGrpSpPr>
                    <a:grpSpLocks/>
                  </p:cNvGrpSpPr>
                  <p:nvPr/>
                </p:nvGrpSpPr>
                <p:grpSpPr bwMode="auto">
                  <a:xfrm>
                    <a:off x="2688" y="1104"/>
                    <a:ext cx="3312" cy="528"/>
                    <a:chOff x="2688" y="1104"/>
                    <a:chExt cx="3312" cy="528"/>
                  </a:xfrm>
                  <a:grpFill/>
                </p:grpSpPr>
                <p:sp>
                  <p:nvSpPr>
                    <p:cNvPr id="592" name="Arc 44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072" y="1104"/>
                      <a:ext cx="2928" cy="38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593" name="Arc 444"/>
                    <p:cNvSpPr>
                      <a:spLocks/>
                    </p:cNvSpPr>
                    <p:nvPr/>
                  </p:nvSpPr>
                  <p:spPr bwMode="auto">
                    <a:xfrm flipH="1">
                      <a:off x="2688" y="1104"/>
                      <a:ext cx="384" cy="528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589" name="Oval 588"/>
                <p:cNvSpPr>
                  <a:spLocks noChangeArrowheads="1"/>
                </p:cNvSpPr>
                <p:nvPr/>
              </p:nvSpPr>
              <p:spPr bwMode="auto">
                <a:xfrm>
                  <a:off x="96" y="432"/>
                  <a:ext cx="768" cy="38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75" name="Group 446"/>
              <p:cNvGrpSpPr>
                <a:grpSpLocks/>
              </p:cNvGrpSpPr>
              <p:nvPr/>
            </p:nvGrpSpPr>
            <p:grpSpPr bwMode="auto">
              <a:xfrm>
                <a:off x="384" y="960"/>
                <a:ext cx="720" cy="288"/>
                <a:chOff x="576" y="2880"/>
                <a:chExt cx="960" cy="288"/>
              </a:xfrm>
              <a:grpFill/>
            </p:grpSpPr>
            <p:grpSp>
              <p:nvGrpSpPr>
                <p:cNvPr id="576" name="Group 447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960" cy="288"/>
                  <a:chOff x="912" y="2496"/>
                  <a:chExt cx="2832" cy="1008"/>
                </a:xfrm>
                <a:grpFill/>
              </p:grpSpPr>
              <p:sp>
                <p:nvSpPr>
                  <p:cNvPr id="581" name="Line 4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3312"/>
                    <a:ext cx="96" cy="192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2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1488" y="3312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3" name="Line 4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8" y="2496"/>
                    <a:ext cx="384" cy="816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2496"/>
                    <a:ext cx="288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2640" y="2496"/>
                    <a:ext cx="528" cy="100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3504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504"/>
                    <a:ext cx="576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77" name="Line 455"/>
                <p:cNvSpPr>
                  <a:spLocks noChangeShapeType="1"/>
                </p:cNvSpPr>
                <p:nvPr/>
              </p:nvSpPr>
              <p:spPr bwMode="auto">
                <a:xfrm flipH="1" flipV="1">
                  <a:off x="768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578" name="Line 456"/>
                <p:cNvSpPr>
                  <a:spLocks noChangeShapeType="1"/>
                </p:cNvSpPr>
                <p:nvPr/>
              </p:nvSpPr>
              <p:spPr bwMode="auto">
                <a:xfrm flipH="1" flipV="1">
                  <a:off x="816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579" name="Line 457"/>
                <p:cNvSpPr>
                  <a:spLocks noChangeShapeType="1"/>
                </p:cNvSpPr>
                <p:nvPr/>
              </p:nvSpPr>
              <p:spPr bwMode="auto">
                <a:xfrm flipH="1" flipV="1">
                  <a:off x="864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580" name="Line 458"/>
                <p:cNvSpPr>
                  <a:spLocks noChangeShapeType="1"/>
                </p:cNvSpPr>
                <p:nvPr/>
              </p:nvSpPr>
              <p:spPr bwMode="auto">
                <a:xfrm flipH="1" flipV="1">
                  <a:off x="912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73" name="Arc 459"/>
            <p:cNvSpPr>
              <a:spLocks/>
            </p:cNvSpPr>
            <p:nvPr/>
          </p:nvSpPr>
          <p:spPr bwMode="auto">
            <a:xfrm flipH="1" flipV="1">
              <a:off x="432" y="960"/>
              <a:ext cx="9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66" name="Rectangle 460"/>
          <p:cNvSpPr>
            <a:spLocks noChangeArrowheads="1"/>
          </p:cNvSpPr>
          <p:nvPr/>
        </p:nvSpPr>
        <p:spPr bwMode="auto">
          <a:xfrm>
            <a:off x="1576154" y="1112806"/>
            <a:ext cx="2472561" cy="5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max. </a:t>
            </a:r>
            <a:r>
              <a:rPr lang="en-US" sz="2400" dirty="0">
                <a:solidFill>
                  <a:schemeClr val="tx2"/>
                </a:solidFill>
                <a:cs typeface="Times New Roman" pitchFamily="18" charset="0"/>
              </a:rPr>
              <a:t>7</a:t>
            </a: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cs typeface="Times New Roman" pitchFamily="18" charset="0"/>
              </a:rPr>
              <a:t>injections</a:t>
            </a:r>
          </a:p>
        </p:txBody>
      </p:sp>
      <p:grpSp>
        <p:nvGrpSpPr>
          <p:cNvPr id="467" name="Group 466"/>
          <p:cNvGrpSpPr/>
          <p:nvPr/>
        </p:nvGrpSpPr>
        <p:grpSpPr>
          <a:xfrm>
            <a:off x="585098" y="3042932"/>
            <a:ext cx="1682236" cy="305874"/>
            <a:chOff x="4076577" y="2847538"/>
            <a:chExt cx="1682236" cy="305874"/>
          </a:xfrm>
          <a:noFill/>
        </p:grpSpPr>
        <p:grpSp>
          <p:nvGrpSpPr>
            <p:cNvPr id="562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6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7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7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63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64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5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6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7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68" name="Rectangle 467"/>
          <p:cNvSpPr>
            <a:spLocks noChangeArrowheads="1"/>
          </p:cNvSpPr>
          <p:nvPr/>
        </p:nvSpPr>
        <p:spPr bwMode="auto">
          <a:xfrm>
            <a:off x="2394842" y="2769895"/>
            <a:ext cx="1952807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3.8x10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72" name="Rectangle 88"/>
          <p:cNvSpPr>
            <a:spLocks noChangeArrowheads="1"/>
          </p:cNvSpPr>
          <p:nvPr/>
        </p:nvSpPr>
        <p:spPr bwMode="auto">
          <a:xfrm>
            <a:off x="681362" y="2801246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73" name="Line 589"/>
          <p:cNvSpPr>
            <a:spLocks noChangeShapeType="1"/>
          </p:cNvSpPr>
          <p:nvPr/>
        </p:nvSpPr>
        <p:spPr bwMode="auto">
          <a:xfrm flipV="1">
            <a:off x="1929042" y="3044416"/>
            <a:ext cx="450960" cy="1397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4" name="Group 473"/>
          <p:cNvGrpSpPr/>
          <p:nvPr/>
        </p:nvGrpSpPr>
        <p:grpSpPr>
          <a:xfrm>
            <a:off x="484292" y="4409460"/>
            <a:ext cx="1682236" cy="305874"/>
            <a:chOff x="4076577" y="2847538"/>
            <a:chExt cx="1682236" cy="305874"/>
          </a:xfrm>
          <a:noFill/>
        </p:grpSpPr>
        <p:grpSp>
          <p:nvGrpSpPr>
            <p:cNvPr id="552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5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53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54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5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6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7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75" name="Rectangle 88"/>
          <p:cNvSpPr>
            <a:spLocks noChangeArrowheads="1"/>
          </p:cNvSpPr>
          <p:nvPr/>
        </p:nvSpPr>
        <p:spPr bwMode="auto">
          <a:xfrm>
            <a:off x="580556" y="4167774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476" name="Group 475"/>
          <p:cNvGrpSpPr/>
          <p:nvPr/>
        </p:nvGrpSpPr>
        <p:grpSpPr>
          <a:xfrm>
            <a:off x="2116556" y="4409460"/>
            <a:ext cx="1682236" cy="305874"/>
            <a:chOff x="4076577" y="2847538"/>
            <a:chExt cx="1682236" cy="305874"/>
          </a:xfrm>
          <a:noFill/>
        </p:grpSpPr>
        <p:grpSp>
          <p:nvGrpSpPr>
            <p:cNvPr id="542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4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43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44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5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6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7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82" name="Rectangle 481"/>
          <p:cNvSpPr>
            <a:spLocks noChangeArrowheads="1"/>
          </p:cNvSpPr>
          <p:nvPr/>
        </p:nvSpPr>
        <p:spPr bwMode="auto">
          <a:xfrm>
            <a:off x="2394842" y="3940974"/>
            <a:ext cx="1952807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2.2x10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83" name="Line 589"/>
          <p:cNvSpPr>
            <a:spLocks noChangeShapeType="1"/>
          </p:cNvSpPr>
          <p:nvPr/>
        </p:nvSpPr>
        <p:spPr bwMode="auto">
          <a:xfrm flipV="1">
            <a:off x="1816373" y="4264146"/>
            <a:ext cx="578469" cy="243726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4" name="Group 483"/>
          <p:cNvGrpSpPr/>
          <p:nvPr/>
        </p:nvGrpSpPr>
        <p:grpSpPr>
          <a:xfrm>
            <a:off x="481213" y="5547582"/>
            <a:ext cx="1682236" cy="305874"/>
            <a:chOff x="4076577" y="2847538"/>
            <a:chExt cx="1682236" cy="305874"/>
          </a:xfrm>
          <a:noFill/>
        </p:grpSpPr>
        <p:grpSp>
          <p:nvGrpSpPr>
            <p:cNvPr id="532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3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33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34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5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6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7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85" name="Rectangle 88"/>
          <p:cNvSpPr>
            <a:spLocks noChangeArrowheads="1"/>
          </p:cNvSpPr>
          <p:nvPr/>
        </p:nvSpPr>
        <p:spPr bwMode="auto">
          <a:xfrm>
            <a:off x="577477" y="5305896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486" name="Group 485"/>
          <p:cNvGrpSpPr/>
          <p:nvPr/>
        </p:nvGrpSpPr>
        <p:grpSpPr>
          <a:xfrm>
            <a:off x="2113477" y="5547582"/>
            <a:ext cx="1682236" cy="305874"/>
            <a:chOff x="4076577" y="2847538"/>
            <a:chExt cx="1682236" cy="305874"/>
          </a:xfrm>
          <a:noFill/>
        </p:grpSpPr>
        <p:grpSp>
          <p:nvGrpSpPr>
            <p:cNvPr id="522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2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23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24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5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6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7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87" name="Rectangle 486"/>
          <p:cNvSpPr>
            <a:spLocks noChangeArrowheads="1"/>
          </p:cNvSpPr>
          <p:nvPr/>
        </p:nvSpPr>
        <p:spPr bwMode="auto">
          <a:xfrm>
            <a:off x="2391763" y="5079096"/>
            <a:ext cx="1952807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1.6x10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88" name="Line 589"/>
          <p:cNvSpPr>
            <a:spLocks noChangeShapeType="1"/>
          </p:cNvSpPr>
          <p:nvPr/>
        </p:nvSpPr>
        <p:spPr bwMode="auto">
          <a:xfrm flipV="1">
            <a:off x="1813294" y="5407146"/>
            <a:ext cx="581548" cy="23884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90" name="Group 489"/>
          <p:cNvGrpSpPr/>
          <p:nvPr/>
        </p:nvGrpSpPr>
        <p:grpSpPr>
          <a:xfrm>
            <a:off x="488723" y="6330998"/>
            <a:ext cx="1682236" cy="305874"/>
            <a:chOff x="4076577" y="2847538"/>
            <a:chExt cx="1682236" cy="305874"/>
          </a:xfrm>
          <a:noFill/>
        </p:grpSpPr>
        <p:grpSp>
          <p:nvGrpSpPr>
            <p:cNvPr id="507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17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1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508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509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10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14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15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91" name="Rectangle 88"/>
          <p:cNvSpPr>
            <a:spLocks noChangeArrowheads="1"/>
          </p:cNvSpPr>
          <p:nvPr/>
        </p:nvSpPr>
        <p:spPr bwMode="auto">
          <a:xfrm>
            <a:off x="584987" y="6089312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492" name="Group 491"/>
          <p:cNvGrpSpPr/>
          <p:nvPr/>
        </p:nvGrpSpPr>
        <p:grpSpPr>
          <a:xfrm>
            <a:off x="2120987" y="6330998"/>
            <a:ext cx="1682236" cy="305874"/>
            <a:chOff x="4076577" y="2847538"/>
            <a:chExt cx="1682236" cy="305874"/>
          </a:xfrm>
          <a:noFill/>
        </p:grpSpPr>
        <p:grpSp>
          <p:nvGrpSpPr>
            <p:cNvPr id="497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503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4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5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6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498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499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0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1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2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493" name="Rectangle 492"/>
          <p:cNvSpPr>
            <a:spLocks noChangeArrowheads="1"/>
          </p:cNvSpPr>
          <p:nvPr/>
        </p:nvSpPr>
        <p:spPr bwMode="auto">
          <a:xfrm>
            <a:off x="2399273" y="5849812"/>
            <a:ext cx="1952807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1.4x10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94" name="Line 589"/>
          <p:cNvSpPr>
            <a:spLocks noChangeShapeType="1"/>
          </p:cNvSpPr>
          <p:nvPr/>
        </p:nvSpPr>
        <p:spPr bwMode="auto">
          <a:xfrm flipV="1">
            <a:off x="1820804" y="6190562"/>
            <a:ext cx="581548" cy="23884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5" name="Rectangle 494"/>
          <p:cNvSpPr>
            <a:spLocks noChangeArrowheads="1"/>
          </p:cNvSpPr>
          <p:nvPr/>
        </p:nvSpPr>
        <p:spPr bwMode="auto">
          <a:xfrm>
            <a:off x="2529647" y="1442478"/>
            <a:ext cx="1952807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Twice 5.5x10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ions/bunch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96" name="Line 589"/>
          <p:cNvSpPr>
            <a:spLocks noChangeShapeType="1"/>
          </p:cNvSpPr>
          <p:nvPr/>
        </p:nvSpPr>
        <p:spPr bwMode="auto">
          <a:xfrm>
            <a:off x="2189910" y="1597148"/>
            <a:ext cx="353108" cy="126271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076" y="884644"/>
            <a:ext cx="553998" cy="99642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LEIR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4" name="TextBox 603"/>
          <p:cNvSpPr txBox="1"/>
          <p:nvPr/>
        </p:nvSpPr>
        <p:spPr>
          <a:xfrm>
            <a:off x="4283076" y="2724003"/>
            <a:ext cx="553998" cy="54918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5" name="TextBox 604"/>
          <p:cNvSpPr txBox="1"/>
          <p:nvPr/>
        </p:nvSpPr>
        <p:spPr>
          <a:xfrm>
            <a:off x="4283076" y="4095876"/>
            <a:ext cx="553998" cy="780021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6" name="TextBox 605"/>
          <p:cNvSpPr txBox="1"/>
          <p:nvPr/>
        </p:nvSpPr>
        <p:spPr>
          <a:xfrm>
            <a:off x="4283076" y="5606650"/>
            <a:ext cx="553998" cy="7752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LHC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7" name="Rectangle 606"/>
          <p:cNvSpPr>
            <a:spLocks noChangeArrowheads="1"/>
          </p:cNvSpPr>
          <p:nvPr/>
        </p:nvSpPr>
        <p:spPr bwMode="auto">
          <a:xfrm>
            <a:off x="7222976" y="2263650"/>
            <a:ext cx="2237547" cy="100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5.6x10</a:t>
            </a:r>
            <a:r>
              <a:rPr lang="en-US" sz="2400" baseline="30000" dirty="0" smtClean="0">
                <a:solidFill>
                  <a:schemeClr val="accent2"/>
                </a:solidFill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 ions before splitting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608" name="Line 589"/>
          <p:cNvSpPr>
            <a:spLocks noChangeShapeType="1"/>
          </p:cNvSpPr>
          <p:nvPr/>
        </p:nvSpPr>
        <p:spPr bwMode="auto">
          <a:xfrm flipV="1">
            <a:off x="6622552" y="2787933"/>
            <a:ext cx="606884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9" name="Rectangle 608"/>
          <p:cNvSpPr>
            <a:spLocks noChangeArrowheads="1"/>
          </p:cNvSpPr>
          <p:nvPr/>
        </p:nvSpPr>
        <p:spPr bwMode="auto">
          <a:xfrm>
            <a:off x="3482482" y="6190562"/>
            <a:ext cx="773723" cy="14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max</a:t>
            </a:r>
            <a:r>
              <a:rPr lang="en-US" sz="2400" dirty="0">
                <a:solidFill>
                  <a:schemeClr val="accent2"/>
                </a:solidFill>
                <a:cs typeface="Times New Roman" pitchFamily="18" charset="0"/>
              </a:rPr>
              <a:t>.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358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610" name="Rectangle 609"/>
          <p:cNvSpPr>
            <a:spLocks noChangeArrowheads="1"/>
          </p:cNvSpPr>
          <p:nvPr/>
        </p:nvSpPr>
        <p:spPr bwMode="auto">
          <a:xfrm>
            <a:off x="5004769" y="6288238"/>
            <a:ext cx="1724638" cy="14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max. 1248</a:t>
            </a:r>
            <a:endParaRPr lang="en-US" sz="24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611" name="Title 1"/>
          <p:cNvSpPr txBox="1">
            <a:spLocks/>
          </p:cNvSpPr>
          <p:nvPr/>
        </p:nvSpPr>
        <p:spPr>
          <a:xfrm>
            <a:off x="715124" y="-18380"/>
            <a:ext cx="3713361" cy="9871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Scheme in 2011</a:t>
            </a:r>
          </a:p>
          <a:p>
            <a:pPr algn="ctr"/>
            <a:r>
              <a:rPr lang="en-US" dirty="0" smtClean="0">
                <a:latin typeface="+mn-lt"/>
              </a:rPr>
              <a:t>(2013 performance)</a:t>
            </a:r>
          </a:p>
        </p:txBody>
      </p:sp>
    </p:spTree>
    <p:extLst>
      <p:ext uri="{BB962C8B-B14F-4D97-AF65-F5344CB8AC3E}">
        <p14:creationId xmlns:p14="http://schemas.microsoft.com/office/powerpoint/2010/main" val="869805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486" y="86020"/>
            <a:ext cx="6657042" cy="75651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to increase Luminosity after LS2?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7975" y="1158786"/>
            <a:ext cx="8648455" cy="51912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Linac3 &amp; Source: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Intensity x 2.5: Low energy beam transport (LEBT) Source -&gt; RFQ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Injection spacing: 200ms -&gt; 100ms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Upgrade of Linac3-Booster-Spectrometer (LBS)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LEIR </a:t>
            </a:r>
            <a:r>
              <a:rPr lang="en-GB" sz="2000" dirty="0" smtClean="0"/>
              <a:t>(without LEBT upgrade)</a:t>
            </a:r>
            <a:r>
              <a:rPr lang="en-GB" sz="24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Injected int. x 2: </a:t>
            </a:r>
            <a:r>
              <a:rPr lang="en-GB" sz="2200" dirty="0"/>
              <a:t>I</a:t>
            </a:r>
            <a:r>
              <a:rPr lang="en-GB" sz="2200" dirty="0" smtClean="0"/>
              <a:t>njection rate in </a:t>
            </a:r>
            <a:r>
              <a:rPr lang="en-GB" sz="2200" dirty="0"/>
              <a:t>LEIR -&gt; </a:t>
            </a:r>
            <a:r>
              <a:rPr lang="en-GB" sz="2200" dirty="0" smtClean="0"/>
              <a:t>from 5Hz to 10Hz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Extracted int. x 1.45: LEIR low energy beam loss mitigation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Dedicated ion beam dump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PS: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Numb. of bunches x 2: bunch splitting -&gt; 4 bunches out of PS with 100ns bunch spacing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SPS: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New </a:t>
            </a:r>
            <a:r>
              <a:rPr lang="en-GB" sz="2200" dirty="0"/>
              <a:t>SPS </a:t>
            </a:r>
            <a:r>
              <a:rPr lang="en-GB" sz="2200" dirty="0" smtClean="0"/>
              <a:t>injection system: 100ns batch spacing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/>
              <a:t>SPS slip-stacking -&gt; 50ns bunch spacing into LHC</a:t>
            </a:r>
          </a:p>
        </p:txBody>
      </p:sp>
    </p:spTree>
    <p:extLst>
      <p:ext uri="{BB962C8B-B14F-4D97-AF65-F5344CB8AC3E}">
        <p14:creationId xmlns:p14="http://schemas.microsoft.com/office/powerpoint/2010/main" val="3065495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28463" y="6089313"/>
            <a:ext cx="716656" cy="7262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6910" y="180504"/>
            <a:ext cx="7897091" cy="747654"/>
          </a:xfrm>
        </p:spPr>
        <p:txBody>
          <a:bodyPr>
            <a:normAutofit/>
          </a:bodyPr>
          <a:lstStyle/>
          <a:p>
            <a:r>
              <a:rPr lang="en-GB" dirty="0" smtClean="0"/>
              <a:t>Details of the Post-LS2 scheme </a:t>
            </a:r>
            <a:endParaRPr lang="en-GB" dirty="0"/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99903" y="1125186"/>
            <a:ext cx="7971455" cy="2025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sz="2400" b="1" dirty="0" smtClean="0"/>
              <a:t>Linac3</a:t>
            </a:r>
            <a:endParaRPr lang="en-GB" sz="2400" b="1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Same intensity as 2013: </a:t>
            </a:r>
            <a:r>
              <a:rPr lang="en-GB" sz="2000" dirty="0"/>
              <a:t>20</a:t>
            </a:r>
            <a:r>
              <a:rPr lang="en-GB" sz="2000" dirty="0">
                <a:latin typeface="Symbol" panose="05050102010706020507" pitchFamily="18" charset="2"/>
              </a:rPr>
              <a:t></a:t>
            </a:r>
            <a:r>
              <a:rPr lang="en-GB" sz="2000" dirty="0"/>
              <a:t>A for 200</a:t>
            </a:r>
            <a:r>
              <a:rPr lang="en-GB" sz="2000" dirty="0">
                <a:latin typeface="Symbol" panose="05050102010706020507" pitchFamily="18" charset="2"/>
              </a:rPr>
              <a:t></a:t>
            </a:r>
            <a:r>
              <a:rPr lang="en-GB" sz="2000" dirty="0" smtClean="0"/>
              <a:t>s. Try to </a:t>
            </a:r>
            <a:r>
              <a:rPr lang="de-CH" sz="2000" dirty="0" err="1" smtClean="0"/>
              <a:t>understand</a:t>
            </a:r>
            <a:r>
              <a:rPr lang="de-CH" sz="2000" dirty="0" smtClean="0"/>
              <a:t> </a:t>
            </a:r>
            <a:r>
              <a:rPr lang="en-US" sz="2000" dirty="0" smtClean="0"/>
              <a:t>bottle</a:t>
            </a:r>
            <a:r>
              <a:rPr lang="en-US" sz="2000" dirty="0"/>
              <a:t>-necks </a:t>
            </a:r>
            <a:r>
              <a:rPr lang="en-US" sz="2000" dirty="0" smtClean="0"/>
              <a:t>to establish</a:t>
            </a:r>
            <a:r>
              <a:rPr lang="en-GB" sz="2000" dirty="0" smtClean="0"/>
              <a:t> </a:t>
            </a:r>
            <a:r>
              <a:rPr lang="en-GB" sz="2000" dirty="0"/>
              <a:t>design report intensity: 50</a:t>
            </a:r>
            <a:r>
              <a:rPr lang="en-GB" sz="2000" dirty="0">
                <a:latin typeface="Symbol" panose="05050102010706020507" pitchFamily="18" charset="2"/>
              </a:rPr>
              <a:t></a:t>
            </a:r>
            <a:r>
              <a:rPr lang="en-GB" sz="2000" dirty="0"/>
              <a:t>A of Pb54+ for 200</a:t>
            </a:r>
            <a:r>
              <a:rPr lang="en-GB" sz="2000" dirty="0">
                <a:latin typeface="Symbol" panose="05050102010706020507" pitchFamily="18" charset="2"/>
              </a:rPr>
              <a:t></a:t>
            </a:r>
            <a:r>
              <a:rPr lang="en-GB" sz="2000" dirty="0"/>
              <a:t>s</a:t>
            </a:r>
            <a:r>
              <a:rPr lang="en-GB" sz="2000" dirty="0" smtClean="0"/>
              <a:t>.</a:t>
            </a:r>
            <a:endParaRPr lang="en-GB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sz="2000" dirty="0"/>
              <a:t>100ms spacing between pulses towards LEIR (vs. </a:t>
            </a:r>
            <a:r>
              <a:rPr lang="en-GB" sz="2000" dirty="0" smtClean="0"/>
              <a:t>200ms in 2013)</a:t>
            </a:r>
            <a:r>
              <a:rPr lang="en-GB" sz="2000" dirty="0"/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12889" y="2531510"/>
            <a:ext cx="4085372" cy="3869290"/>
            <a:chOff x="2013097" y="1388510"/>
            <a:chExt cx="3457009" cy="353240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3097" y="2034841"/>
              <a:ext cx="3267075" cy="2886075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2092622" y="1388510"/>
              <a:ext cx="3377484" cy="927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000" dirty="0" smtClean="0"/>
                <a:t>New source &amp; LEBT simulation is very different from the “old model”</a:t>
              </a:r>
              <a:endParaRPr lang="en-GB" sz="2000" dirty="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61529" y="3618132"/>
            <a:ext cx="1520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β=</a:t>
            </a:r>
            <a:r>
              <a:rPr lang="en-GB" sz="2400" b="1" dirty="0"/>
              <a:t>2.3x10</a:t>
            </a:r>
            <a:r>
              <a:rPr lang="en-GB" sz="2400" b="1" baseline="30000" dirty="0"/>
              <a:t>-3</a:t>
            </a:r>
            <a:endParaRPr lang="en-US" sz="2400" b="1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311" y="3378200"/>
            <a:ext cx="4430502" cy="292874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416062" y="2654620"/>
            <a:ext cx="2332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100ms spacing</a:t>
            </a:r>
            <a:endParaRPr lang="en-US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4485631" y="5733534"/>
            <a:ext cx="2658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D. </a:t>
            </a:r>
            <a:r>
              <a:rPr lang="en-US" sz="2000" dirty="0" err="1" smtClean="0">
                <a:solidFill>
                  <a:srgbClr val="FFFFFF"/>
                </a:solidFill>
              </a:rPr>
              <a:t>Kuchler</a:t>
            </a:r>
            <a:r>
              <a:rPr lang="en-US" sz="2000" dirty="0" smtClean="0">
                <a:solidFill>
                  <a:srgbClr val="FFFFFF"/>
                </a:solidFill>
              </a:rPr>
              <a:t> &amp; R. Scrivens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8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 MDs – increasing performances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650796"/>
              </p:ext>
            </p:extLst>
          </p:nvPr>
        </p:nvGraphicFramePr>
        <p:xfrm>
          <a:off x="435688" y="1318175"/>
          <a:ext cx="8530545" cy="4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Worksheet" r:id="rId3" imgW="6794500" imgH="3390900" progId="Excel.Sheet.12">
                  <p:embed/>
                </p:oleObj>
              </mc:Choice>
              <mc:Fallback>
                <p:oleObj name="Worksheet" r:id="rId3" imgW="6794500" imgH="3390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688" y="1318175"/>
                        <a:ext cx="8530545" cy="425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02087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6910" y="180504"/>
            <a:ext cx="7897091" cy="747654"/>
          </a:xfrm>
        </p:spPr>
        <p:txBody>
          <a:bodyPr>
            <a:normAutofit/>
          </a:bodyPr>
          <a:lstStyle/>
          <a:p>
            <a:r>
              <a:rPr lang="en-GB" dirty="0" smtClean="0"/>
              <a:t>Details of the Post-LS2 scheme 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58473" y="696233"/>
            <a:ext cx="8520218" cy="2255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LEIR</a:t>
            </a:r>
            <a:endParaRPr lang="en-GB" sz="2400" b="1" dirty="0"/>
          </a:p>
          <a:p>
            <a:pPr lvl="1"/>
            <a:r>
              <a:rPr lang="en-GB" sz="2000" dirty="0" smtClean="0"/>
              <a:t>Max. </a:t>
            </a:r>
            <a:r>
              <a:rPr lang="en-GB" sz="2000" dirty="0"/>
              <a:t>13 </a:t>
            </a:r>
            <a:r>
              <a:rPr lang="en-GB" sz="2000" dirty="0" smtClean="0"/>
              <a:t>inj. @ 100ms, </a:t>
            </a:r>
            <a:r>
              <a:rPr lang="en-GB" sz="2000" dirty="0"/>
              <a:t>3.6 s cycle, </a:t>
            </a:r>
            <a:r>
              <a:rPr lang="en-GB" sz="2000" dirty="0" err="1" smtClean="0"/>
              <a:t>extr</a:t>
            </a:r>
            <a:r>
              <a:rPr lang="en-GB" sz="2000" dirty="0" smtClean="0"/>
              <a:t>. </a:t>
            </a:r>
            <a:r>
              <a:rPr lang="en-GB" sz="2000" dirty="0"/>
              <a:t>of 2 bunches at 72MeV/</a:t>
            </a:r>
            <a:r>
              <a:rPr lang="en-GB" sz="2000" dirty="0" smtClean="0"/>
              <a:t>n.</a:t>
            </a:r>
          </a:p>
          <a:p>
            <a:pPr lvl="1"/>
            <a:r>
              <a:rPr lang="en-GB" sz="2000" dirty="0" smtClean="0"/>
              <a:t>Increase cooling rate for 100ms injection spacing</a:t>
            </a:r>
            <a:endParaRPr lang="en-GB" sz="2000" dirty="0"/>
          </a:p>
          <a:p>
            <a:pPr lvl="1"/>
            <a:r>
              <a:rPr lang="en-GB" sz="2200" b="1" dirty="0"/>
              <a:t>Mitigation of intensity </a:t>
            </a:r>
            <a:r>
              <a:rPr lang="en-GB" sz="2200" b="1" dirty="0" smtClean="0"/>
              <a:t>limitation: reduce loss from 35% to 20%</a:t>
            </a:r>
            <a:endParaRPr lang="en-GB" sz="2200" b="1" dirty="0"/>
          </a:p>
          <a:p>
            <a:pPr lvl="1"/>
            <a:r>
              <a:rPr lang="en-GB" sz="2000" dirty="0" smtClean="0"/>
              <a:t>Increase </a:t>
            </a:r>
            <a:r>
              <a:rPr lang="en-GB" sz="2000" dirty="0" err="1" smtClean="0"/>
              <a:t>extr</a:t>
            </a:r>
            <a:r>
              <a:rPr lang="en-GB" sz="2000" dirty="0" smtClean="0"/>
              <a:t>. int. </a:t>
            </a:r>
            <a:r>
              <a:rPr lang="en-GB" sz="2000" dirty="0"/>
              <a:t>from 5.5x10</a:t>
            </a:r>
            <a:r>
              <a:rPr lang="en-GB" sz="2000" baseline="30000" dirty="0"/>
              <a:t>8</a:t>
            </a:r>
            <a:r>
              <a:rPr lang="en-GB" sz="2000" dirty="0"/>
              <a:t> Pb</a:t>
            </a:r>
            <a:r>
              <a:rPr lang="en-GB" sz="2000" baseline="30000" dirty="0"/>
              <a:t>54+</a:t>
            </a:r>
            <a:r>
              <a:rPr lang="en-GB" sz="2000" dirty="0"/>
              <a:t>/</a:t>
            </a:r>
            <a:r>
              <a:rPr lang="en-GB" sz="2000" dirty="0" smtClean="0"/>
              <a:t>bunch to 8x10</a:t>
            </a:r>
            <a:r>
              <a:rPr lang="en-GB" sz="2000" baseline="30000" dirty="0" smtClean="0"/>
              <a:t>8</a:t>
            </a:r>
            <a:r>
              <a:rPr lang="en-GB" sz="2000" dirty="0" smtClean="0"/>
              <a:t> Pb</a:t>
            </a:r>
            <a:r>
              <a:rPr lang="en-GB" sz="2000" baseline="30000" dirty="0" smtClean="0"/>
              <a:t>54+</a:t>
            </a:r>
            <a:r>
              <a:rPr lang="en-GB" sz="2000" dirty="0" smtClean="0"/>
              <a:t>/bunch</a:t>
            </a:r>
            <a:endParaRPr lang="en-GB" sz="20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858473" y="2650604"/>
            <a:ext cx="8051066" cy="4203146"/>
            <a:chOff x="1084483" y="478349"/>
            <a:chExt cx="10667777" cy="5986223"/>
          </a:xfrm>
        </p:grpSpPr>
        <p:pic>
          <p:nvPicPr>
            <p:cNvPr id="30" name="Picture 29" descr="intensity_only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3" t="9101" r="7936" b="4499"/>
            <a:stretch/>
          </p:blipFill>
          <p:spPr>
            <a:xfrm>
              <a:off x="1084483" y="797953"/>
              <a:ext cx="7862876" cy="5666619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750384" y="1474225"/>
              <a:ext cx="2393950" cy="1095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Extraction</a:t>
              </a:r>
            </a:p>
            <a:p>
              <a:pPr>
                <a:lnSpc>
                  <a:spcPct val="80000"/>
                </a:lnSpc>
              </a:pPr>
              <a:r>
                <a:rPr lang="en-US" sz="2400" dirty="0" smtClean="0"/>
                <a:t>@ 2880ms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7455266" y="2480105"/>
              <a:ext cx="385232" cy="82712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7539135" y="3304625"/>
              <a:ext cx="578284" cy="260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117420" y="2959444"/>
              <a:ext cx="3634840" cy="1832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400" b="1" dirty="0" smtClean="0"/>
                <a:t>35% loss at max. extracted intensity (</a:t>
              </a:r>
              <a:r>
                <a:rPr lang="en-GB" sz="2400" b="1" dirty="0" smtClean="0"/>
                <a:t>5.5x10</a:t>
              </a:r>
              <a:r>
                <a:rPr lang="en-GB" sz="2400" b="1" baseline="30000" dirty="0" smtClean="0"/>
                <a:t>8</a:t>
              </a:r>
              <a:r>
                <a:rPr lang="en-GB" sz="2400" b="1" dirty="0" smtClean="0"/>
                <a:t> </a:t>
              </a:r>
              <a:r>
                <a:rPr lang="en-GB" sz="2400" b="1" dirty="0"/>
                <a:t>Pb</a:t>
              </a:r>
              <a:r>
                <a:rPr lang="en-GB" sz="2400" b="1" baseline="30000" dirty="0"/>
                <a:t>54+</a:t>
              </a:r>
              <a:r>
                <a:rPr lang="en-GB" sz="2400" b="1" dirty="0"/>
                <a:t>/</a:t>
              </a:r>
              <a:r>
                <a:rPr lang="en-GB" sz="2400" b="1" dirty="0" smtClean="0"/>
                <a:t>bunch)</a:t>
              </a:r>
              <a:endParaRPr lang="en-US" sz="2400" b="1" baseline="30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14924" y="1324551"/>
              <a:ext cx="2493471" cy="569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(Coasting beam)</a:t>
              </a:r>
              <a:endParaRPr lang="en-US" sz="20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117420" y="4505275"/>
              <a:ext cx="1317969" cy="6575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B-field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5353184" y="1742749"/>
              <a:ext cx="478878" cy="57916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816528" y="1367861"/>
              <a:ext cx="1875420" cy="6136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 smtClean="0"/>
                <a:t>RF capture</a:t>
              </a:r>
              <a:endParaRPr lang="en-US" sz="2200" dirty="0"/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-131839" y="1865036"/>
              <a:ext cx="3323915" cy="5505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100">
                  <a:solidFill>
                    <a:srgbClr val="FF0000"/>
                  </a:solidFill>
                </a:rPr>
                <a:t>BHN current [100A]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2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50762" y="1034698"/>
            <a:ext cx="917761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+ 2 bunches, 6 bunches for PS at h=7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4 batches of 72 bunches each transferred to the SPS (288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1800" dirty="0" smtClean="0">
              <a:latin typeface="Arial"/>
              <a:cs typeface="Arial"/>
            </a:endParaRPr>
          </a:p>
          <a:p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</a:t>
            </a:r>
          </a:p>
          <a:p>
            <a:r>
              <a:rPr lang="en-GB" sz="1800" dirty="0" smtClean="0">
                <a:latin typeface="Arial"/>
                <a:cs typeface="Arial"/>
              </a:rPr>
              <a:t>RF gymnastics in PS: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Triple splitting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2">
              <a:buFont typeface="Lucida Grande"/>
              <a:buChar char="-"/>
            </a:pPr>
            <a:r>
              <a:rPr lang="en-GB" sz="1400" dirty="0" smtClean="0"/>
              <a:t>(1 Double splitting for 50 ns)</a:t>
            </a:r>
            <a:endParaRPr lang="en-GB" sz="1400" dirty="0" smtClean="0">
              <a:latin typeface="Arial"/>
              <a:cs typeface="Arial"/>
            </a:endParaRP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Bunch rotation</a:t>
            </a:r>
            <a:br>
              <a:rPr lang="en-GB" sz="1800" dirty="0" smtClean="0">
                <a:latin typeface="Arial"/>
                <a:cs typeface="Arial"/>
              </a:rPr>
            </a:br>
            <a:endParaRPr lang="en-GB" sz="2200" dirty="0" smtClean="0">
              <a:latin typeface="Arial"/>
              <a:cs typeface="Arial"/>
            </a:endParaRP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3 RF systems in PSB</a:t>
            </a: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5 RF systems in PS</a:t>
            </a: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2 RF systems in SPS</a:t>
            </a: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LHC25(50)ns Production Scheme as today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8648"/>
          <a:stretch/>
        </p:blipFill>
        <p:spPr>
          <a:xfrm>
            <a:off x="4051902" y="2890762"/>
            <a:ext cx="5022523" cy="383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6910" y="180504"/>
            <a:ext cx="7897091" cy="747654"/>
          </a:xfrm>
        </p:spPr>
        <p:txBody>
          <a:bodyPr>
            <a:normAutofit/>
          </a:bodyPr>
          <a:lstStyle/>
          <a:p>
            <a:r>
              <a:rPr lang="en-GB" dirty="0" smtClean="0"/>
              <a:t>Details of the Post-LS2 scheme 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072785" y="673526"/>
            <a:ext cx="7215431" cy="908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LEIR low energy beam loss – conclusions from the LEIR internal review, Aug. 20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2014:</a:t>
            </a:r>
          </a:p>
          <a:p>
            <a:endParaRPr lang="en-US" sz="2000" dirty="0"/>
          </a:p>
          <a:p>
            <a:pPr lvl="1"/>
            <a:endParaRPr lang="en-GB" sz="2000" dirty="0"/>
          </a:p>
        </p:txBody>
      </p:sp>
      <p:sp>
        <p:nvSpPr>
          <p:cNvPr id="2" name="Rectangle 1"/>
          <p:cNvSpPr/>
          <p:nvPr/>
        </p:nvSpPr>
        <p:spPr>
          <a:xfrm>
            <a:off x="0" y="1447760"/>
            <a:ext cx="9906000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u="sng" dirty="0"/>
              <a:t>No experimental evidence nor theoretical basis for thinking that the intensity limitation is a hard </a:t>
            </a:r>
            <a:r>
              <a:rPr lang="en-US" sz="2400" u="sng" dirty="0" smtClean="0"/>
              <a:t>limit.</a:t>
            </a:r>
            <a:endParaRPr lang="en-GB" sz="2400" u="sng"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2400" dirty="0" smtClean="0"/>
              <a:t>Study effect of the transverse damper.</a:t>
            </a:r>
            <a:endParaRPr lang="en-US" sz="2400"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2400" b="1" dirty="0"/>
              <a:t>Extensive </a:t>
            </a:r>
            <a:r>
              <a:rPr lang="en-GB" sz="2400" b="1" dirty="0" smtClean="0"/>
              <a:t>effort needed for better machine modelling.</a:t>
            </a:r>
            <a:endParaRPr lang="en-US" sz="2400" b="1"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2400" dirty="0" smtClean="0"/>
              <a:t>Lots of LEIR </a:t>
            </a:r>
            <a:r>
              <a:rPr lang="en-GB" sz="2400" dirty="0"/>
              <a:t>MD time (not parasitic) </a:t>
            </a:r>
            <a:r>
              <a:rPr lang="en-GB" sz="2400" dirty="0" smtClean="0"/>
              <a:t>for </a:t>
            </a:r>
            <a:r>
              <a:rPr lang="en-GB" sz="2400" dirty="0"/>
              <a:t>bare-machine </a:t>
            </a:r>
            <a:r>
              <a:rPr lang="en-GB" sz="2400" dirty="0" smtClean="0"/>
              <a:t>studies.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dirty="0" smtClean="0"/>
              <a:t>	1</a:t>
            </a:r>
            <a:r>
              <a:rPr lang="en-GB" sz="2400" dirty="0"/>
              <a:t>.) Chromaticity measurement with LEIR in bare machine mode. No </a:t>
            </a:r>
            <a:r>
              <a:rPr lang="en-GB" sz="2400" dirty="0" smtClean="0"/>
              <a:t>	</a:t>
            </a:r>
            <a:r>
              <a:rPr lang="en-GB" sz="2400" dirty="0" err="1" smtClean="0"/>
              <a:t>Ecooler</a:t>
            </a:r>
            <a:r>
              <a:rPr lang="en-GB" sz="2400" dirty="0" smtClean="0"/>
              <a:t> </a:t>
            </a:r>
            <a:r>
              <a:rPr lang="en-GB" sz="2400" dirty="0"/>
              <a:t>field + compensators to disturb the optics.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dirty="0" smtClean="0"/>
              <a:t>	2</a:t>
            </a:r>
            <a:r>
              <a:rPr lang="en-GB" sz="2400" dirty="0"/>
              <a:t>.) Everything which </a:t>
            </a:r>
            <a:r>
              <a:rPr lang="en-GB" sz="2400" dirty="0" err="1"/>
              <a:t>envolves</a:t>
            </a:r>
            <a:r>
              <a:rPr lang="en-GB" sz="2400" dirty="0"/>
              <a:t> a “flat” cycle, i.e. no magnetic ramp.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dirty="0" smtClean="0"/>
              <a:t>		2.1</a:t>
            </a:r>
            <a:r>
              <a:rPr lang="en-GB" sz="2400" dirty="0"/>
              <a:t>) RF capture study without </a:t>
            </a:r>
            <a:r>
              <a:rPr lang="en-GB" sz="2400" dirty="0" smtClean="0"/>
              <a:t>ramp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dirty="0"/>
              <a:t>	</a:t>
            </a:r>
            <a:r>
              <a:rPr lang="en-GB" sz="2400" dirty="0" smtClean="0"/>
              <a:t>	2.2</a:t>
            </a:r>
            <a:r>
              <a:rPr lang="en-GB" sz="2400" dirty="0"/>
              <a:t>) Long term cooling observation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dirty="0" smtClean="0"/>
              <a:t>		2.3</a:t>
            </a:r>
            <a:r>
              <a:rPr lang="en-GB" sz="2400" dirty="0"/>
              <a:t>) Transverse feedback behaviour in stationary </a:t>
            </a:r>
            <a:r>
              <a:rPr lang="en-GB" sz="2400" dirty="0" smtClean="0"/>
              <a:t>but</a:t>
            </a:r>
            <a:br>
              <a:rPr lang="en-GB" sz="2400" dirty="0" smtClean="0"/>
            </a:br>
            <a:r>
              <a:rPr lang="en-GB" sz="2400" dirty="0" smtClean="0"/>
              <a:t>			 </a:t>
            </a:r>
            <a:r>
              <a:rPr lang="en-GB" sz="2400" dirty="0"/>
              <a:t>bunched beam scenario.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19389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 txBox="1">
            <a:spLocks/>
          </p:cNvSpPr>
          <p:nvPr/>
        </p:nvSpPr>
        <p:spPr>
          <a:xfrm>
            <a:off x="3" y="0"/>
            <a:ext cx="8546454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smtClean="0"/>
              <a:t> </a:t>
            </a:r>
            <a:endParaRPr lang="en-GB" sz="3000" b="1" dirty="0"/>
          </a:p>
        </p:txBody>
      </p:sp>
      <p:pic>
        <p:nvPicPr>
          <p:cNvPr id="4" name="movie_LEIR_Chroma_6fig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99168"/>
            <a:ext cx="91440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LEIR chromaticity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368063" y="3088107"/>
            <a:ext cx="5240214" cy="354263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  <a:tileRect/>
          </a:gra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10607" y="721895"/>
            <a:ext cx="518284" cy="5908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10607" y="721895"/>
            <a:ext cx="518284" cy="1524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10129" y="1174949"/>
            <a:ext cx="518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</a:rPr>
              <a:t>Ar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0607" y="3088106"/>
            <a:ext cx="518284" cy="3542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98100" y="4565518"/>
            <a:ext cx="559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 smtClean="0"/>
              <a:t>Pb</a:t>
            </a:r>
            <a:endParaRPr lang="en-US" sz="28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460794"/>
              </p:ext>
            </p:extLst>
          </p:nvPr>
        </p:nvGraphicFramePr>
        <p:xfrm>
          <a:off x="1628891" y="721895"/>
          <a:ext cx="73917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85"/>
                <a:gridCol w="369585"/>
              </a:tblGrid>
              <a:tr h="2540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Sep</a:t>
                      </a:r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Q4</a:t>
                      </a:r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</a:t>
                      </a:r>
                      <a:endParaRPr lang="en-US" sz="1400" dirty="0"/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Nov</a:t>
                      </a:r>
                      <a:endParaRPr lang="en-US" sz="1400" dirty="0"/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Dec</a:t>
                      </a:r>
                      <a:endParaRPr lang="en-US" sz="1400" dirty="0"/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</a:t>
                      </a:r>
                      <a:endParaRPr lang="en-US" sz="1400" dirty="0"/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Q1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Feb</a:t>
                      </a:r>
                      <a:endParaRPr lang="en-US" sz="1400" dirty="0"/>
                    </a:p>
                  </a:txBody>
                  <a:tcPr marL="33231" marR="33231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18000" marB="18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2368063" y="745491"/>
            <a:ext cx="6412523" cy="1500411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/>
              <a:t>Interaction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transverse</a:t>
            </a:r>
            <a:r>
              <a:rPr lang="de-CH" dirty="0"/>
              <a:t> </a:t>
            </a:r>
            <a:r>
              <a:rPr lang="de-CH" dirty="0" err="1"/>
              <a:t>damper</a:t>
            </a:r>
            <a:r>
              <a:rPr lang="de-CH" dirty="0"/>
              <a:t> &amp; </a:t>
            </a:r>
            <a:r>
              <a:rPr lang="de-CH" dirty="0" err="1"/>
              <a:t>instability</a:t>
            </a:r>
            <a:endParaRPr lang="de-CH" dirty="0"/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/>
              <a:t>Interaction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e-cooling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RF-</a:t>
            </a:r>
            <a:r>
              <a:rPr lang="de-CH" dirty="0" err="1"/>
              <a:t>capture</a:t>
            </a:r>
            <a:endParaRPr lang="de-CH" dirty="0"/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/>
              <a:t>Other tune </a:t>
            </a:r>
            <a:r>
              <a:rPr lang="de-CH" dirty="0" err="1"/>
              <a:t>areas</a:t>
            </a:r>
            <a:r>
              <a:rPr lang="de-CH" dirty="0"/>
              <a:t>: &gt;1.82 (H), &gt;2.72 (V</a:t>
            </a:r>
            <a:r>
              <a:rPr lang="de-CH" dirty="0" smtClean="0"/>
              <a:t>)</a:t>
            </a:r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err="1"/>
              <a:t>Chromaticity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 smtClean="0"/>
              <a:t>tunes</a:t>
            </a:r>
            <a:r>
              <a:rPr lang="de-CH" dirty="0" smtClean="0"/>
              <a:t>, neg. (H), neg. (V)</a:t>
            </a:r>
            <a:endParaRPr lang="de-CH" dirty="0"/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err="1"/>
              <a:t>Vacuum</a:t>
            </a:r>
            <a:r>
              <a:rPr lang="de-CH" dirty="0"/>
              <a:t> </a:t>
            </a:r>
            <a:r>
              <a:rPr lang="de-CH" dirty="0" err="1"/>
              <a:t>pressure</a:t>
            </a:r>
            <a:r>
              <a:rPr lang="de-CH" dirty="0"/>
              <a:t> </a:t>
            </a:r>
            <a:r>
              <a:rPr lang="de-CH" dirty="0" err="1"/>
              <a:t>during</a:t>
            </a:r>
            <a:r>
              <a:rPr lang="de-CH" dirty="0"/>
              <a:t> beam </a:t>
            </a:r>
            <a:r>
              <a:rPr lang="de-CH" dirty="0" err="1"/>
              <a:t>loss</a:t>
            </a:r>
            <a:endParaRPr lang="de-CH" dirty="0"/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smtClean="0"/>
              <a:t>RF </a:t>
            </a:r>
            <a:r>
              <a:rPr lang="de-CH" dirty="0" err="1"/>
              <a:t>capture</a:t>
            </a:r>
            <a:r>
              <a:rPr lang="de-CH" dirty="0"/>
              <a:t> </a:t>
            </a:r>
            <a:r>
              <a:rPr lang="de-CH" dirty="0" smtClean="0"/>
              <a:t>in H2</a:t>
            </a:r>
            <a:r>
              <a:rPr lang="de-CH" dirty="0"/>
              <a:t>/</a:t>
            </a:r>
            <a:r>
              <a:rPr lang="de-CH" dirty="0" smtClean="0"/>
              <a:t>H4 (</a:t>
            </a:r>
            <a:r>
              <a:rPr lang="de-CH" dirty="0" err="1" smtClean="0"/>
              <a:t>rather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H1)</a:t>
            </a:r>
            <a:endParaRPr lang="de-CH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20529"/>
              </p:ext>
            </p:extLst>
          </p:nvPr>
        </p:nvGraphicFramePr>
        <p:xfrm>
          <a:off x="1638271" y="3088102"/>
          <a:ext cx="729790" cy="3885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895"/>
                <a:gridCol w="364895"/>
              </a:tblGrid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Jul-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Sep</a:t>
                      </a:r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Oct-</a:t>
                      </a:r>
                    </a:p>
                    <a:p>
                      <a:pPr algn="ctr"/>
                      <a:r>
                        <a:rPr lang="en-US" sz="1400" dirty="0" smtClean="0"/>
                        <a:t>Dec</a:t>
                      </a:r>
                      <a:endParaRPr lang="en-US" sz="14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Q4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Jan-</a:t>
                      </a:r>
                    </a:p>
                    <a:p>
                      <a:pPr algn="ctr"/>
                      <a:r>
                        <a:rPr lang="en-US" sz="1400" dirty="0" smtClean="0"/>
                        <a:t>Mar</a:t>
                      </a:r>
                      <a:endParaRPr lang="en-US" sz="14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Q1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Apr-</a:t>
                      </a:r>
                    </a:p>
                    <a:p>
                      <a:pPr algn="ctr"/>
                      <a:r>
                        <a:rPr lang="en-US" sz="1400" dirty="0" smtClean="0"/>
                        <a:t>Jun</a:t>
                      </a:r>
                      <a:endParaRPr lang="en-US" sz="14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Q2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Jul-</a:t>
                      </a:r>
                    </a:p>
                    <a:p>
                      <a:pPr algn="ctr"/>
                      <a:r>
                        <a:rPr lang="en-US" sz="1400" dirty="0" smtClean="0"/>
                        <a:t>Sep</a:t>
                      </a:r>
                      <a:endParaRPr lang="en-US" sz="14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Q3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  <a:tr h="59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Oct-</a:t>
                      </a:r>
                    </a:p>
                    <a:p>
                      <a:pPr algn="ctr"/>
                      <a:r>
                        <a:rPr lang="en-US" sz="1400" dirty="0" smtClean="0"/>
                        <a:t>Dec</a:t>
                      </a:r>
                      <a:endParaRPr lang="en-US" sz="14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Q4</a:t>
                      </a:r>
                      <a:endParaRPr lang="en-US" sz="1800" dirty="0"/>
                    </a:p>
                  </a:txBody>
                  <a:tcPr marL="33231" marR="33231" marT="18000" marB="18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BE5"/>
                    </a:solidFill>
                  </a:tcPr>
                </a:tc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2368063" y="3062712"/>
            <a:ext cx="6412523" cy="1500411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smtClean="0"/>
              <a:t>Re-</a:t>
            </a:r>
            <a:r>
              <a:rPr lang="de-CH" dirty="0" err="1" smtClean="0"/>
              <a:t>establish</a:t>
            </a:r>
            <a:r>
              <a:rPr lang="de-CH" dirty="0" smtClean="0"/>
              <a:t> 2013 beam </a:t>
            </a:r>
            <a:r>
              <a:rPr lang="de-CH" dirty="0" err="1" smtClean="0"/>
              <a:t>intensity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loss</a:t>
            </a:r>
            <a:r>
              <a:rPr lang="de-CH" dirty="0" smtClean="0"/>
              <a:t> </a:t>
            </a:r>
            <a:r>
              <a:rPr lang="de-CH" dirty="0" err="1" smtClean="0"/>
              <a:t>phenomenon</a:t>
            </a:r>
            <a:endParaRPr lang="de-CH" dirty="0" smtClean="0"/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err="1" smtClean="0"/>
              <a:t>Compare</a:t>
            </a:r>
            <a:r>
              <a:rPr lang="de-CH" dirty="0" smtClean="0"/>
              <a:t> Ar </a:t>
            </a:r>
            <a:r>
              <a:rPr lang="de-CH" dirty="0" err="1" smtClean="0"/>
              <a:t>findings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re-established</a:t>
            </a:r>
            <a:r>
              <a:rPr lang="de-CH" dirty="0" smtClean="0"/>
              <a:t> Pb beam</a:t>
            </a:r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/>
              <a:t>Run LEIR </a:t>
            </a:r>
            <a:r>
              <a:rPr lang="de-CH" dirty="0" err="1"/>
              <a:t>with</a:t>
            </a:r>
            <a:r>
              <a:rPr lang="de-CH" dirty="0"/>
              <a:t> neg. </a:t>
            </a:r>
            <a:r>
              <a:rPr lang="de-CH" dirty="0" err="1"/>
              <a:t>chromaticity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design tune</a:t>
            </a:r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/>
              <a:t>Run LEIR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newly</a:t>
            </a:r>
            <a:r>
              <a:rPr lang="de-CH" dirty="0"/>
              <a:t> </a:t>
            </a:r>
            <a:r>
              <a:rPr lang="de-CH" dirty="0" err="1"/>
              <a:t>found</a:t>
            </a:r>
            <a:r>
              <a:rPr lang="de-CH" dirty="0"/>
              <a:t> tune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smtClean="0"/>
              <a:t>Argon</a:t>
            </a:r>
          </a:p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smtClean="0"/>
              <a:t>Test </a:t>
            </a:r>
            <a:r>
              <a:rPr lang="de-CH" dirty="0" err="1" smtClean="0"/>
              <a:t>higher</a:t>
            </a:r>
            <a:r>
              <a:rPr lang="de-CH" dirty="0" smtClean="0"/>
              <a:t> </a:t>
            </a:r>
            <a:r>
              <a:rPr lang="de-CH" dirty="0" err="1" smtClean="0"/>
              <a:t>intensity</a:t>
            </a:r>
            <a:r>
              <a:rPr lang="de-CH" dirty="0" smtClean="0"/>
              <a:t> </a:t>
            </a:r>
            <a:r>
              <a:rPr lang="de-CH" dirty="0" err="1" smtClean="0"/>
              <a:t>e</a:t>
            </a:r>
            <a:r>
              <a:rPr lang="de-CH" dirty="0" smtClean="0"/>
              <a:t>-cooler beam</a:t>
            </a:r>
            <a:endParaRPr lang="de-CH" dirty="0"/>
          </a:p>
          <a:p>
            <a:pPr marL="0" lvl="1" algn="just">
              <a:lnSpc>
                <a:spcPct val="90000"/>
              </a:lnSpc>
            </a:pPr>
            <a:endParaRPr lang="de-CH" dirty="0"/>
          </a:p>
        </p:txBody>
      </p:sp>
      <p:sp>
        <p:nvSpPr>
          <p:cNvPr id="32" name="Rectangle 31"/>
          <p:cNvSpPr/>
          <p:nvPr/>
        </p:nvSpPr>
        <p:spPr>
          <a:xfrm>
            <a:off x="2368063" y="4282264"/>
            <a:ext cx="6412523" cy="2580707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marL="151200" lvl="1" indent="-162000" algn="just">
              <a:lnSpc>
                <a:spcPct val="90000"/>
              </a:lnSpc>
              <a:buFont typeface="Wingdings" charset="2"/>
              <a:buChar char="§"/>
            </a:pPr>
            <a:r>
              <a:rPr lang="de-CH" dirty="0" err="1" smtClean="0"/>
              <a:t>Testing</a:t>
            </a:r>
            <a:r>
              <a:rPr lang="de-CH" dirty="0" smtClean="0"/>
              <a:t> &amp; </a:t>
            </a:r>
            <a:r>
              <a:rPr lang="de-CH" dirty="0" err="1" smtClean="0"/>
              <a:t>refuting</a:t>
            </a:r>
            <a:endParaRPr lang="de-CH" dirty="0" smtClean="0"/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r>
              <a:rPr lang="de-CH" dirty="0" smtClean="0"/>
              <a:t>Space </a:t>
            </a:r>
            <a:r>
              <a:rPr lang="de-CH" dirty="0" err="1" smtClean="0"/>
              <a:t>charge</a:t>
            </a:r>
            <a:endParaRPr lang="de-CH" dirty="0" smtClean="0"/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r>
              <a:rPr lang="de-CH" dirty="0" smtClean="0"/>
              <a:t>Transverse </a:t>
            </a:r>
            <a:r>
              <a:rPr lang="de-CH" dirty="0" err="1" smtClean="0"/>
              <a:t>damper</a:t>
            </a:r>
            <a:endParaRPr lang="de-CH" dirty="0" smtClean="0"/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r>
              <a:rPr lang="de-CH" dirty="0" err="1" smtClean="0"/>
              <a:t>Impedance</a:t>
            </a:r>
            <a:endParaRPr lang="de-CH" dirty="0"/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r>
              <a:rPr lang="de-CH" dirty="0" smtClean="0"/>
              <a:t>Other type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instability</a:t>
            </a:r>
            <a:r>
              <a:rPr lang="de-CH" dirty="0" smtClean="0"/>
              <a:t>?</a:t>
            </a:r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r>
              <a:rPr lang="de-CH" dirty="0" smtClean="0"/>
              <a:t>New </a:t>
            </a:r>
            <a:r>
              <a:rPr lang="de-CH" dirty="0" err="1" smtClean="0"/>
              <a:t>working</a:t>
            </a:r>
            <a:r>
              <a:rPr lang="de-CH" dirty="0" smtClean="0"/>
              <a:t> </a:t>
            </a:r>
            <a:r>
              <a:rPr lang="de-CH" dirty="0" err="1" smtClean="0"/>
              <a:t>hypotheses</a:t>
            </a:r>
            <a:r>
              <a:rPr lang="de-CH" dirty="0" smtClean="0"/>
              <a:t>?</a:t>
            </a:r>
          </a:p>
          <a:p>
            <a:pPr marL="273600" lvl="1" indent="-285750">
              <a:buFont typeface="Wingdings" charset="2"/>
              <a:buChar char="§"/>
            </a:pPr>
            <a:r>
              <a:rPr lang="de-CH" dirty="0" err="1" smtClean="0"/>
              <a:t>If</a:t>
            </a:r>
            <a:r>
              <a:rPr lang="de-CH" dirty="0"/>
              <a:t> </a:t>
            </a:r>
            <a:r>
              <a:rPr lang="de-CH" dirty="0" err="1" smtClean="0"/>
              <a:t>necessary</a:t>
            </a:r>
            <a:r>
              <a:rPr lang="de-CH" dirty="0" smtClean="0"/>
              <a:t>: </a:t>
            </a:r>
            <a:r>
              <a:rPr lang="de-CH" dirty="0"/>
              <a:t>O</a:t>
            </a:r>
            <a:r>
              <a:rPr lang="de-CH" dirty="0" smtClean="0"/>
              <a:t>rder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hardware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(</a:t>
            </a:r>
            <a:r>
              <a:rPr lang="de-CH" dirty="0" err="1" smtClean="0"/>
              <a:t>commisioning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</a:t>
            </a:r>
            <a:r>
              <a:rPr lang="de-CH" dirty="0" err="1" smtClean="0"/>
              <a:t>take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r>
              <a:rPr lang="de-CH" dirty="0" smtClean="0"/>
              <a:t> after LS2)</a:t>
            </a:r>
          </a:p>
          <a:p>
            <a:pPr marL="274950" lvl="1" indent="-285750" algn="just">
              <a:buFont typeface="Wingdings" charset="2"/>
              <a:buChar char="§"/>
            </a:pPr>
            <a:r>
              <a:rPr lang="de-CH" dirty="0" smtClean="0"/>
              <a:t>Re-</a:t>
            </a:r>
            <a:r>
              <a:rPr lang="de-CH" dirty="0" err="1" smtClean="0"/>
              <a:t>iterate</a:t>
            </a:r>
            <a:r>
              <a:rPr lang="de-CH" dirty="0" smtClean="0"/>
              <a:t> </a:t>
            </a:r>
            <a:r>
              <a:rPr lang="de-CH" dirty="0" err="1" smtClean="0"/>
              <a:t>testing</a:t>
            </a:r>
            <a:r>
              <a:rPr lang="de-CH" dirty="0" smtClean="0"/>
              <a:t> &amp; </a:t>
            </a:r>
            <a:r>
              <a:rPr lang="de-CH" dirty="0" err="1" smtClean="0"/>
              <a:t>refuting</a:t>
            </a:r>
            <a:endParaRPr lang="de-CH" dirty="0" smtClean="0"/>
          </a:p>
          <a:p>
            <a:pPr marL="732150" lvl="2" indent="-285750" algn="just">
              <a:lnSpc>
                <a:spcPct val="90000"/>
              </a:lnSpc>
              <a:buFont typeface="Courier New"/>
              <a:buChar char="o"/>
            </a:pPr>
            <a:endParaRPr lang="de-CH" dirty="0"/>
          </a:p>
        </p:txBody>
      </p:sp>
      <p:sp>
        <p:nvSpPr>
          <p:cNvPr id="35" name="Rectangle 34"/>
          <p:cNvSpPr/>
          <p:nvPr/>
        </p:nvSpPr>
        <p:spPr>
          <a:xfrm>
            <a:off x="181860" y="956894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2014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81860" y="1861181"/>
            <a:ext cx="1656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March </a:t>
            </a:r>
          </a:p>
          <a:p>
            <a:r>
              <a:rPr lang="en-US" sz="2200" dirty="0" smtClean="0"/>
              <a:t>2015</a:t>
            </a:r>
            <a:endParaRPr lang="en-US" sz="2200" dirty="0"/>
          </a:p>
        </p:txBody>
      </p:sp>
      <p:sp>
        <p:nvSpPr>
          <p:cNvPr id="37" name="TextBox 36"/>
          <p:cNvSpPr txBox="1"/>
          <p:nvPr/>
        </p:nvSpPr>
        <p:spPr>
          <a:xfrm>
            <a:off x="181860" y="2730280"/>
            <a:ext cx="1656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July </a:t>
            </a:r>
          </a:p>
          <a:p>
            <a:r>
              <a:rPr lang="en-US" sz="2200" dirty="0" smtClean="0"/>
              <a:t>2015</a:t>
            </a:r>
            <a:endParaRPr lang="en-US" sz="2200" dirty="0"/>
          </a:p>
        </p:txBody>
      </p:sp>
      <p:sp>
        <p:nvSpPr>
          <p:cNvPr id="38" name="TextBox 37"/>
          <p:cNvSpPr txBox="1"/>
          <p:nvPr/>
        </p:nvSpPr>
        <p:spPr>
          <a:xfrm>
            <a:off x="181860" y="5972594"/>
            <a:ext cx="1656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Dec </a:t>
            </a:r>
          </a:p>
          <a:p>
            <a:r>
              <a:rPr lang="en-US" sz="2200" dirty="0" smtClean="0"/>
              <a:t>2016</a:t>
            </a:r>
            <a:endParaRPr lang="en-US" sz="22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5983252" y="4967858"/>
            <a:ext cx="2678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Minimum set</a:t>
            </a:r>
            <a:endParaRPr lang="en-US" sz="3600" dirty="0"/>
          </a:p>
        </p:txBody>
      </p:sp>
      <p:sp>
        <p:nvSpPr>
          <p:cNvPr id="41" name="TextBox 40"/>
          <p:cNvSpPr txBox="1"/>
          <p:nvPr/>
        </p:nvSpPr>
        <p:spPr>
          <a:xfrm>
            <a:off x="1756864" y="2420556"/>
            <a:ext cx="3173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GTS ion source: Ar -&gt; Pb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1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6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84835" y="4445337"/>
            <a:ext cx="5924680" cy="2161445"/>
            <a:chOff x="3184835" y="4445337"/>
            <a:chExt cx="5924680" cy="216144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4835" y="4451755"/>
              <a:ext cx="5924680" cy="2155027"/>
            </a:xfrm>
            <a:prstGeom prst="rect">
              <a:avLst/>
            </a:prstGeom>
          </p:spPr>
        </p:pic>
        <p:sp>
          <p:nvSpPr>
            <p:cNvPr id="23" name="Freeform 22"/>
            <p:cNvSpPr/>
            <p:nvPr/>
          </p:nvSpPr>
          <p:spPr>
            <a:xfrm>
              <a:off x="3195911" y="4445337"/>
              <a:ext cx="4101592" cy="1540773"/>
            </a:xfrm>
            <a:custGeom>
              <a:avLst/>
              <a:gdLst>
                <a:gd name="connsiteX0" fmla="*/ 0 w 4101592"/>
                <a:gd name="connsiteY0" fmla="*/ 1540773 h 1540773"/>
                <a:gd name="connsiteX1" fmla="*/ 3216731 w 4101592"/>
                <a:gd name="connsiteY1" fmla="*/ 1478309 h 1540773"/>
                <a:gd name="connsiteX2" fmla="*/ 4101592 w 4101592"/>
                <a:gd name="connsiteY2" fmla="*/ 10411 h 1540773"/>
                <a:gd name="connsiteX3" fmla="*/ 0 w 4101592"/>
                <a:gd name="connsiteY3" fmla="*/ 0 h 1540773"/>
                <a:gd name="connsiteX4" fmla="*/ 0 w 4101592"/>
                <a:gd name="connsiteY4" fmla="*/ 1540773 h 154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592" h="1540773">
                  <a:moveTo>
                    <a:pt x="0" y="1540773"/>
                  </a:moveTo>
                  <a:lnTo>
                    <a:pt x="3216731" y="1478309"/>
                  </a:lnTo>
                  <a:lnTo>
                    <a:pt x="4101592" y="10411"/>
                  </a:lnTo>
                  <a:lnTo>
                    <a:pt x="0" y="0"/>
                  </a:lnTo>
                  <a:lnTo>
                    <a:pt x="0" y="1540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10109" cy="747654"/>
          </a:xfrm>
        </p:spPr>
        <p:txBody>
          <a:bodyPr>
            <a:noAutofit/>
          </a:bodyPr>
          <a:lstStyle/>
          <a:p>
            <a:r>
              <a:rPr lang="en-GB" dirty="0" smtClean="0"/>
              <a:t>LHC 25(50)ns alternative Production (BCMS)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7" y="2917397"/>
            <a:ext cx="1053938" cy="13892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9220" y="6498280"/>
            <a:ext cx="976076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21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1690" y="2917397"/>
            <a:ext cx="2060959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63082"/>
                </a:solidFill>
                <a:latin typeface="+mj-lt"/>
              </a:rPr>
              <a:t>h = 9 </a:t>
            </a:r>
            <a:r>
              <a:rPr lang="en-GB" sz="1600" dirty="0" smtClean="0">
                <a:solidFill>
                  <a:srgbClr val="163082"/>
                </a:solidFill>
                <a:latin typeface="+mj-lt"/>
                <a:sym typeface="Wingdings"/>
              </a:rPr>
              <a:t>10  1112  13  14  7  21</a:t>
            </a:r>
            <a:endParaRPr lang="en-GB" sz="1600" dirty="0">
              <a:solidFill>
                <a:srgbClr val="16308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91137" y="5022376"/>
            <a:ext cx="2214861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h =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sym typeface="Wingdings"/>
              </a:rPr>
              <a:t> 21  42  84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0222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+4 bunches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516329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5345536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18934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4 bunches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204" y="3608876"/>
            <a:ext cx="1582044" cy="15037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5342" y="877463"/>
            <a:ext cx="876303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+ 4 bunches, 8 bunches for PS at h=9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5 batches of 48 bunches each transferred to the SPS (240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endParaRPr lang="en-GB" sz="1800" dirty="0" smtClean="0">
              <a:latin typeface="Arial"/>
              <a:cs typeface="Arial"/>
            </a:endParaRPr>
          </a:p>
          <a:p>
            <a:pPr marL="0" indent="0">
              <a:buClrTx/>
              <a:buNone/>
            </a:pPr>
            <a:r>
              <a:rPr lang="en-GB" sz="1800" dirty="0" smtClean="0">
                <a:latin typeface="Arial"/>
                <a:cs typeface="Arial"/>
              </a:rPr>
              <a:t>-   </a:t>
            </a:r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 with </a:t>
            </a:r>
            <a:r>
              <a:rPr lang="en-GB" sz="1800" b="1" dirty="0" smtClean="0">
                <a:latin typeface="Arial"/>
                <a:cs typeface="Arial"/>
              </a:rPr>
              <a:t>shaving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RF gymnastics in PS: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Batch compression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Bunch merging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Triple splitting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1" indent="0">
              <a:buClrTx/>
              <a:buNone/>
            </a:pPr>
            <a:r>
              <a:rPr lang="en-GB" sz="1400" dirty="0" smtClean="0">
                <a:latin typeface="Arial"/>
                <a:cs typeface="Arial"/>
              </a:rPr>
              <a:t>(1 Double splitting for 50 ns)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Bunch rotation</a:t>
            </a:r>
          </a:p>
          <a:p>
            <a:pPr marL="465138" lvl="2" indent="0">
              <a:buNone/>
            </a:pP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2600" dirty="0" smtClean="0">
              <a:latin typeface="Arial"/>
              <a:cs typeface="Arial"/>
            </a:endParaRP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570" y="6314320"/>
            <a:ext cx="483810" cy="365125"/>
          </a:xfrm>
          <a:prstGeom prst="rect">
            <a:avLst/>
          </a:prstGeom>
        </p:spPr>
        <p:txBody>
          <a:bodyPr/>
          <a:lstStyle/>
          <a:p>
            <a:fld id="{D809DC07-D236-4E0B-A4F3-57F4E5A5CF8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09992" y="2783106"/>
            <a:ext cx="644687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BCMS</a:t>
            </a:r>
            <a:r>
              <a:rPr lang="en-US" sz="1600" dirty="0" smtClean="0">
                <a:latin typeface="Arial"/>
                <a:cs typeface="Arial"/>
              </a:rPr>
              <a:t> “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atch 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ompression, </a:t>
            </a:r>
            <a:r>
              <a:rPr lang="en-US" sz="1600" b="1" dirty="0">
                <a:latin typeface="Arial"/>
                <a:cs typeface="Arial"/>
              </a:rPr>
              <a:t>M</a:t>
            </a:r>
            <a:r>
              <a:rPr lang="en-US" sz="1600" dirty="0">
                <a:latin typeface="Arial"/>
                <a:cs typeface="Arial"/>
              </a:rPr>
              <a:t>erging and </a:t>
            </a:r>
            <a:r>
              <a:rPr lang="en-US" sz="1600" b="1" dirty="0">
                <a:latin typeface="Arial"/>
                <a:cs typeface="Arial"/>
              </a:rPr>
              <a:t>S</a:t>
            </a:r>
            <a:r>
              <a:rPr lang="en-US" sz="1600" dirty="0">
                <a:latin typeface="Arial"/>
                <a:cs typeface="Arial"/>
              </a:rPr>
              <a:t>plitting in PS”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3124200" y="6295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S. Gilardoni – Space Charge 2013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919" y="6437505"/>
            <a:ext cx="2084322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9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869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27690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Catalogue of Possible production schemes - 25 ns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754734"/>
              </p:ext>
            </p:extLst>
          </p:nvPr>
        </p:nvGraphicFramePr>
        <p:xfrm>
          <a:off x="158749" y="650770"/>
          <a:ext cx="8807484" cy="5888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212"/>
                <a:gridCol w="1038372"/>
                <a:gridCol w="1478052"/>
                <a:gridCol w="1258212"/>
                <a:gridCol w="1258212"/>
                <a:gridCol w="1258212"/>
                <a:gridCol w="1258212"/>
              </a:tblGrid>
              <a:tr h="955167">
                <a:tc>
                  <a:txBody>
                    <a:bodyPr/>
                    <a:lstStyle/>
                    <a:p>
                      <a:r>
                        <a:rPr lang="en-US" dirty="0" smtClean="0"/>
                        <a:t>Schemes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PSB –</a:t>
                      </a:r>
                      <a:r>
                        <a:rPr lang="en-US" baseline="0" dirty="0" smtClean="0"/>
                        <a:t> PS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 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 at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RF gym. at extraction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b/Train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to 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SPS injections</a:t>
                      </a:r>
                      <a:endParaRPr lang="en-US" dirty="0"/>
                    </a:p>
                  </a:txBody>
                  <a:tcPr/>
                </a:tc>
              </a:tr>
              <a:tr h="12924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3-spitting</a:t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(standard scheme)</a:t>
                      </a:r>
                      <a:endParaRPr lang="en-US" b="1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/3</a:t>
                      </a:r>
                      <a:r>
                        <a:rPr lang="en-US" baseline="0" dirty="0" smtClean="0"/>
                        <a:t> ↗ /2 /2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BCMS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+ 4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+2C/3</a:t>
                      </a:r>
                      <a:r>
                        <a:rPr lang="en-US" baseline="0" dirty="0" smtClean="0"/>
                        <a:t>↗</a:t>
                      </a:r>
                      <a:r>
                        <a:rPr lang="en-US" dirty="0" smtClean="0"/>
                        <a:t>/2 /2 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852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+ 4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  ↗ /2 /2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4667">
                <a:tc vMerge="1"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  <a:tr h="242234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8b+4e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/2</a:t>
                      </a:r>
                      <a:r>
                        <a:rPr lang="en-US" baseline="0" dirty="0" smtClean="0"/>
                        <a:t>  ↗ /2 /2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733">
                <a:tc vMerge="1">
                  <a:txBody>
                    <a:bodyPr/>
                    <a:lstStyle/>
                    <a:p>
                      <a:pPr algn="ctr"/>
                      <a:endParaRPr lang="en-US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0162" t="46591" r="12312" b="6543"/>
          <a:stretch/>
        </p:blipFill>
        <p:spPr>
          <a:xfrm>
            <a:off x="5228431" y="3748034"/>
            <a:ext cx="1194671" cy="12464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890" y="3031581"/>
            <a:ext cx="1073102" cy="1019978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046529" y="1746453"/>
            <a:ext cx="1045463" cy="1080000"/>
            <a:chOff x="1463777" y="2875978"/>
            <a:chExt cx="3017702" cy="311739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7039" t="47231" r="55569" b="6531"/>
            <a:stretch/>
          </p:blipFill>
          <p:spPr>
            <a:xfrm>
              <a:off x="1463777" y="2875978"/>
              <a:ext cx="3017702" cy="3117392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463777" y="2875978"/>
              <a:ext cx="362399" cy="2099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463778" y="5232594"/>
              <a:ext cx="257446" cy="382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" descr="C:\Heiko\MathematicaFilesCERN\LongitudinalTracking\LHCBatchCompression9BunchesRoland\HancockBatchCompressionSchemeSimulation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2755" y="4241652"/>
            <a:ext cx="1099237" cy="1080000"/>
          </a:xfrm>
          <a:prstGeom prst="rect">
            <a:avLst/>
          </a:prstGeom>
          <a:noFill/>
        </p:spPr>
      </p:pic>
      <p:pic>
        <p:nvPicPr>
          <p:cNvPr id="11" name="Picture 2" descr="C:\Heiko\MathematicaFilesCERN\LongitudinalTracking\MicrobatchDoubleSplith7h21Roland\h7h21DoubleSplitSimulationMachineVers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034" y="5459177"/>
            <a:ext cx="107596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5162" y="6488668"/>
            <a:ext cx="826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 Splitting		C Batch Compression	+ Merging		↗Acceleration to 26 GeV/c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3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217" y="922064"/>
            <a:ext cx="4094914" cy="31188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323"/>
            <a:ext cx="8226854" cy="940443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latin typeface="Helvetica"/>
                <a:cs typeface="Helvetica"/>
              </a:rPr>
              <a:t>PSB intensity limitations</a:t>
            </a:r>
            <a:endParaRPr lang="en-US" sz="3500" b="1" dirty="0">
              <a:latin typeface="Helvetica"/>
              <a:cs typeface="Helvetic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809DC07-D236-4E0B-A4F3-57F4E5A5CF8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 descr="nombetaPSB.pdf"/>
          <p:cNvPicPr>
            <a:picLocks noChangeAspect="1"/>
          </p:cNvPicPr>
          <p:nvPr/>
        </p:nvPicPr>
        <p:blipFill>
          <a:blip r:embed="rId3"/>
          <a:srcRect l="14316" t="9264" r="3579" b="9264"/>
          <a:stretch>
            <a:fillRect/>
          </a:stretch>
        </p:blipFill>
        <p:spPr>
          <a:xfrm>
            <a:off x="474584" y="1377941"/>
            <a:ext cx="4549967" cy="3488850"/>
          </a:xfrm>
          <a:prstGeom prst="rect">
            <a:avLst/>
          </a:prstGeom>
          <a:ln w="12700" cmpd="sng">
            <a:noFill/>
          </a:ln>
        </p:spPr>
      </p:pic>
      <p:cxnSp>
        <p:nvCxnSpPr>
          <p:cNvPr id="14" name="Straight Connector 13"/>
          <p:cNvCxnSpPr/>
          <p:nvPr/>
        </p:nvCxnSpPr>
        <p:spPr>
          <a:xfrm rot="5400000">
            <a:off x="265906" y="3883079"/>
            <a:ext cx="1965835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427827" y="3254429"/>
            <a:ext cx="3223135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94273" y="2529153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Injection@275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9819" y="1193275"/>
            <a:ext cx="31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/>
                <a:cs typeface="Arial"/>
              </a:rPr>
              <a:t>β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83713" y="878728"/>
            <a:ext cx="1051563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Space charge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4833694"/>
            <a:ext cx="8807596" cy="1861828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 smtClean="0">
                <a:latin typeface="Arial"/>
                <a:cs typeface="Arial"/>
              </a:rPr>
              <a:t>Losses during injection process: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 smtClean="0">
                <a:latin typeface="Arial"/>
                <a:cs typeface="Arial"/>
              </a:rPr>
              <a:t>Conventional multi-turn injection (40-50% losses)</a:t>
            </a:r>
          </a:p>
          <a:p>
            <a:pPr marL="800100" lvl="1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 smtClean="0">
                <a:latin typeface="Arial"/>
                <a:cs typeface="Arial"/>
              </a:rPr>
              <a:t>Losses at injection septum and longitudinal capture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 smtClean="0">
                <a:latin typeface="Arial"/>
                <a:cs typeface="Arial"/>
              </a:rPr>
              <a:t>Space charge (losses, </a:t>
            </a:r>
            <a:r>
              <a:rPr lang="en-US" sz="1600" dirty="0" err="1" smtClean="0">
                <a:latin typeface="Arial"/>
                <a:cs typeface="Arial"/>
              </a:rPr>
              <a:t>emittance</a:t>
            </a:r>
            <a:r>
              <a:rPr lang="en-US" sz="1600" dirty="0" smtClean="0">
                <a:latin typeface="Arial"/>
                <a:cs typeface="Arial"/>
              </a:rPr>
              <a:t> blow up)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 smtClean="0">
                <a:latin typeface="Arial"/>
                <a:cs typeface="Arial"/>
              </a:rPr>
              <a:t>Instabilities along the cycle (efficiency of the transverse feedback)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1" dirty="0" smtClean="0">
                <a:latin typeface="Arial"/>
                <a:cs typeface="Arial"/>
              </a:rPr>
              <a:t>Brightness from PSB limited for LHC beams but no issue with intensity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544530" y="2861353"/>
            <a:ext cx="713525" cy="1106052"/>
            <a:chOff x="1544530" y="2861353"/>
            <a:chExt cx="713525" cy="1106052"/>
          </a:xfrm>
        </p:grpSpPr>
        <p:sp>
          <p:nvSpPr>
            <p:cNvPr id="43" name="Multiply 42"/>
            <p:cNvSpPr>
              <a:spLocks noChangeAspect="1"/>
            </p:cNvSpPr>
            <p:nvPr/>
          </p:nvSpPr>
          <p:spPr>
            <a:xfrm>
              <a:off x="1544530" y="3590606"/>
              <a:ext cx="282599" cy="376799"/>
            </a:xfrm>
            <a:prstGeom prst="mathMultiply">
              <a:avLst/>
            </a:prstGeom>
            <a:solidFill>
              <a:srgbClr val="FF5858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44" name="Multiply 43"/>
            <p:cNvSpPr>
              <a:spLocks noChangeAspect="1"/>
            </p:cNvSpPr>
            <p:nvPr/>
          </p:nvSpPr>
          <p:spPr>
            <a:xfrm>
              <a:off x="1975456" y="2861353"/>
              <a:ext cx="282599" cy="376799"/>
            </a:xfrm>
            <a:prstGeom prst="mathMultiply">
              <a:avLst/>
            </a:prstGeom>
            <a:solidFill>
              <a:srgbClr val="FF5858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557193" y="1635116"/>
            <a:ext cx="4548195" cy="4732242"/>
            <a:chOff x="4569063" y="1635116"/>
            <a:chExt cx="4548195" cy="4732242"/>
          </a:xfrm>
        </p:grpSpPr>
        <p:grpSp>
          <p:nvGrpSpPr>
            <p:cNvPr id="42" name="Group 41"/>
            <p:cNvGrpSpPr/>
            <p:nvPr/>
          </p:nvGrpSpPr>
          <p:grpSpPr>
            <a:xfrm>
              <a:off x="4569063" y="1635116"/>
              <a:ext cx="4548195" cy="4732242"/>
              <a:chOff x="4569063" y="1635116"/>
              <a:chExt cx="4548195" cy="473224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4569063" y="1635116"/>
                <a:ext cx="4347068" cy="3080266"/>
                <a:chOff x="4379666" y="2258950"/>
                <a:chExt cx="4347068" cy="3080266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4"/>
                <a:srcRect l="6815" r="10904"/>
                <a:stretch>
                  <a:fillRect/>
                </a:stretch>
              </p:blipFill>
              <p:spPr>
                <a:xfrm>
                  <a:off x="4379666" y="2443616"/>
                  <a:ext cx="4347068" cy="2895600"/>
                </a:xfrm>
                <a:prstGeom prst="rect">
                  <a:avLst/>
                </a:prstGeom>
                <a:ln>
                  <a:solidFill>
                    <a:srgbClr val="000000"/>
                  </a:solidFill>
                </a:ln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5320002" y="2258950"/>
                  <a:ext cx="3065640" cy="6463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Arial"/>
                      <a:cs typeface="Arial"/>
                    </a:rPr>
                    <a:t>Transverse instabilities</a:t>
                  </a:r>
                  <a:br>
                    <a:rPr lang="en-US" dirty="0" smtClean="0">
                      <a:latin typeface="Arial"/>
                      <a:cs typeface="Arial"/>
                    </a:rPr>
                  </a:br>
                  <a:r>
                    <a:rPr lang="en-US" dirty="0" smtClean="0">
                      <a:latin typeface="Arial"/>
                      <a:cs typeface="Arial"/>
                    </a:rPr>
                    <a:t>(if damper not active)</a:t>
                  </a:r>
                  <a:endParaRPr lang="en-US" dirty="0">
                    <a:latin typeface="Arial"/>
                    <a:cs typeface="Arial"/>
                  </a:endParaRPr>
                </a:p>
              </p:txBody>
            </p:sp>
          </p:grp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86670" y="4567358"/>
                <a:ext cx="2530588" cy="1800000"/>
              </a:xfrm>
              <a:prstGeom prst="rect">
                <a:avLst/>
              </a:prstGeom>
            </p:spPr>
          </p:pic>
        </p:grpSp>
        <p:sp>
          <p:nvSpPr>
            <p:cNvPr id="26" name="TextBox 25"/>
            <p:cNvSpPr txBox="1"/>
            <p:nvPr/>
          </p:nvSpPr>
          <p:spPr>
            <a:xfrm rot="16200000">
              <a:off x="4044745" y="2976928"/>
              <a:ext cx="1372253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latin typeface="Arial"/>
                  <a:cs typeface="Arial"/>
                </a:rPr>
                <a:t>N</a:t>
              </a:r>
              <a:r>
                <a:rPr lang="en-US" sz="1400" baseline="-25000" dirty="0" err="1" smtClean="0">
                  <a:latin typeface="Arial"/>
                  <a:cs typeface="Arial"/>
                </a:rPr>
                <a:t>b</a:t>
              </a:r>
              <a:r>
                <a:rPr lang="en-US" sz="1400" dirty="0" smtClean="0">
                  <a:latin typeface="Arial"/>
                  <a:cs typeface="Arial"/>
                </a:rPr>
                <a:t> (</a:t>
              </a:r>
              <a:r>
                <a:rPr lang="en-US" sz="1400" dirty="0" err="1" smtClean="0">
                  <a:latin typeface="Arial"/>
                  <a:cs typeface="Arial"/>
                </a:rPr>
                <a:t>x</a:t>
              </a:r>
              <a:r>
                <a:rPr lang="en-US" sz="1400" dirty="0" smtClean="0">
                  <a:latin typeface="Arial"/>
                  <a:cs typeface="Arial"/>
                </a:rPr>
                <a:t> 10</a:t>
              </a:r>
              <a:r>
                <a:rPr lang="en-US" sz="1400" baseline="30000" dirty="0" smtClean="0">
                  <a:latin typeface="Arial"/>
                  <a:cs typeface="Arial"/>
                </a:rPr>
                <a:t>10</a:t>
              </a:r>
              <a:r>
                <a:rPr lang="en-US" sz="1400" dirty="0" smtClean="0">
                  <a:latin typeface="Arial"/>
                  <a:cs typeface="Arial"/>
                </a:rPr>
                <a:t> ppb)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610" y="878728"/>
            <a:ext cx="3484194" cy="9416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613587" y="1489766"/>
            <a:ext cx="16367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Extraction@805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241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699" y="1422324"/>
            <a:ext cx="3361967" cy="361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-16494" y="98047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Big effort to evaluate losses due to space charge (main bottleneck in the machine)</a:t>
            </a:r>
            <a:br>
              <a:rPr lang="en-US" sz="1600" dirty="0" smtClean="0"/>
            </a:br>
            <a:r>
              <a:rPr lang="en-US" sz="1600" dirty="0" smtClean="0"/>
              <a:t>and resonance lines interactions (like the 2Qy=9 half-integer).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Optimization of the optics model through beam-based measurements.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931" y="1867972"/>
            <a:ext cx="4292133" cy="410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990" y="4711356"/>
            <a:ext cx="372701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2603500" y="6159156"/>
            <a:ext cx="6371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Reference:</a:t>
            </a:r>
          </a:p>
          <a:p>
            <a:r>
              <a:rPr lang="en-GB" sz="1200" dirty="0"/>
              <a:t>V. Forte et al</a:t>
            </a:r>
            <a:r>
              <a:rPr lang="en-GB" sz="1200" dirty="0" smtClean="0"/>
              <a:t>., “</a:t>
            </a:r>
            <a:r>
              <a:rPr lang="en-GB" sz="1200" dirty="0"/>
              <a:t>CERN PS Booster Space Charge </a:t>
            </a:r>
            <a:r>
              <a:rPr lang="en-GB" sz="1200" dirty="0" smtClean="0"/>
              <a:t>Simulations with </a:t>
            </a:r>
            <a:br>
              <a:rPr lang="en-GB" sz="1200" dirty="0" smtClean="0"/>
            </a:br>
            <a:r>
              <a:rPr lang="en-GB" sz="1200" dirty="0" smtClean="0"/>
              <a:t>a Realistic Model </a:t>
            </a:r>
            <a:r>
              <a:rPr lang="en-GB" sz="1200" dirty="0"/>
              <a:t>for Alignment and Field Errors</a:t>
            </a:r>
            <a:r>
              <a:rPr lang="en-GB" sz="1200" dirty="0" smtClean="0"/>
              <a:t>”, IPAC’14</a:t>
            </a:r>
            <a:r>
              <a:rPr lang="en-GB" sz="1200" dirty="0"/>
              <a:t>, Dresden, Germany, </a:t>
            </a:r>
            <a:r>
              <a:rPr lang="en-GB" sz="1200" dirty="0" smtClean="0"/>
              <a:t>TUPRI029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PSB </a:t>
            </a:r>
            <a:r>
              <a:rPr lang="en-US" b="1" dirty="0" smtClean="0"/>
              <a:t>R2 </a:t>
            </a:r>
            <a:r>
              <a:rPr lang="en-US" b="1" dirty="0"/>
              <a:t>long term </a:t>
            </a:r>
            <a:r>
              <a:rPr lang="en-US" b="1" dirty="0" smtClean="0"/>
              <a:t>losses by </a:t>
            </a:r>
            <a:r>
              <a:rPr lang="en-US" b="1" dirty="0"/>
              <a:t>space charge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1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925</TotalTime>
  <Words>2660</Words>
  <Application>Microsoft Office PowerPoint</Application>
  <PresentationFormat>On-screen Show (4:3)</PresentationFormat>
  <Paragraphs>630</Paragraphs>
  <Slides>53</Slides>
  <Notes>14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LIU_PowerPoint_Template</vt:lpstr>
      <vt:lpstr>Worksheet</vt:lpstr>
      <vt:lpstr>PowerPoint Presentation</vt:lpstr>
      <vt:lpstr>LIU – related 2015 Injectors MDs - draft list -</vt:lpstr>
      <vt:lpstr>LHC p-beam production</vt:lpstr>
      <vt:lpstr>LHC and Injectors – 50 ns</vt:lpstr>
      <vt:lpstr>LHC25(50)ns Production Scheme as today</vt:lpstr>
      <vt:lpstr>LHC 25(50)ns alternative Production (BCMS)</vt:lpstr>
      <vt:lpstr>Catalogue of Possible production schemes - 25 ns </vt:lpstr>
      <vt:lpstr>PSB intensity limitations</vt:lpstr>
      <vt:lpstr>PSB R2 long term losses by space charge </vt:lpstr>
      <vt:lpstr>Simulations: losses behavior for long bunch </vt:lpstr>
      <vt:lpstr>Tunes Simulations (with quad field errors) </vt:lpstr>
      <vt:lpstr>Tunes Simulations (with quad fields) </vt:lpstr>
      <vt:lpstr>Tunes Simulations (with quad field errors) </vt:lpstr>
      <vt:lpstr>PSB – full list </vt:lpstr>
      <vt:lpstr>PS brightness limitations overview</vt:lpstr>
      <vt:lpstr>PS brightness limitations overview</vt:lpstr>
      <vt:lpstr>PS MD – complete list (1/3)</vt:lpstr>
      <vt:lpstr>Space-charge: current limitations</vt:lpstr>
      <vt:lpstr>PS MD – complete list (2/4)</vt:lpstr>
      <vt:lpstr>Fully coupled optics solution example</vt:lpstr>
      <vt:lpstr>Beta functions</vt:lpstr>
      <vt:lpstr>Dispersion functions in H-V plane</vt:lpstr>
      <vt:lpstr>Resonances and space charge</vt:lpstr>
      <vt:lpstr>Injection oscillations at PS injection</vt:lpstr>
      <vt:lpstr>Injection oscillations: comparison</vt:lpstr>
      <vt:lpstr>PS MD – complete list (3/4)</vt:lpstr>
      <vt:lpstr>Transition crossing</vt:lpstr>
      <vt:lpstr>Pick up MU98 for e-cloud: setup</vt:lpstr>
      <vt:lpstr>e-cloud instabilities: simulations and T-damper</vt:lpstr>
      <vt:lpstr>PS (e-cloud produced) photon detector: setup</vt:lpstr>
      <vt:lpstr>PS MD – complete list (4/4)</vt:lpstr>
      <vt:lpstr>Longitudinal Coupled bunch instabilities</vt:lpstr>
      <vt:lpstr>SPS limitations overview – LHC beams</vt:lpstr>
      <vt:lpstr>SPS MD – complete list (1/3)</vt:lpstr>
      <vt:lpstr>SPS MD – complete list (2/3)</vt:lpstr>
      <vt:lpstr>SPS MD – complete list (3/3)</vt:lpstr>
      <vt:lpstr>Space charge tune shift – SPS</vt:lpstr>
      <vt:lpstr>80 bunches from PS</vt:lpstr>
      <vt:lpstr>80 bunches from PS</vt:lpstr>
      <vt:lpstr>80 bunches from PS</vt:lpstr>
      <vt:lpstr>LHC filling schemes</vt:lpstr>
      <vt:lpstr>80 bunches from PS: conclusions &amp; MD plans</vt:lpstr>
      <vt:lpstr>e-cloud: Doublet beam, a possible boost to scrubbing</vt:lpstr>
      <vt:lpstr>LHC Pb-beam production</vt:lpstr>
      <vt:lpstr>Post-LS2 Scheme</vt:lpstr>
      <vt:lpstr>How to increase Luminosity after LS2?</vt:lpstr>
      <vt:lpstr>Details of the Post-LS2 scheme </vt:lpstr>
      <vt:lpstr>Linac3 MDs – increasing performances</vt:lpstr>
      <vt:lpstr>Details of the Post-LS2 scheme </vt:lpstr>
      <vt:lpstr>Details of the Post-LS2 scheme </vt:lpstr>
      <vt:lpstr>LEIR chromaticity </vt:lpstr>
      <vt:lpstr>LEIR planning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62</cp:revision>
  <dcterms:created xsi:type="dcterms:W3CDTF">2011-05-16T09:28:26Z</dcterms:created>
  <dcterms:modified xsi:type="dcterms:W3CDTF">2015-02-16T11:43:11Z</dcterms:modified>
</cp:coreProperties>
</file>