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9" r:id="rId5"/>
    <p:sldId id="264" r:id="rId6"/>
    <p:sldId id="298" r:id="rId7"/>
    <p:sldId id="279" r:id="rId8"/>
    <p:sldId id="281" r:id="rId9"/>
    <p:sldId id="283" r:id="rId10"/>
    <p:sldId id="312" r:id="rId11"/>
    <p:sldId id="299" r:id="rId12"/>
    <p:sldId id="311" r:id="rId13"/>
    <p:sldId id="282" r:id="rId14"/>
    <p:sldId id="284" r:id="rId15"/>
    <p:sldId id="301" r:id="rId16"/>
    <p:sldId id="286" r:id="rId17"/>
    <p:sldId id="293" r:id="rId18"/>
    <p:sldId id="289" r:id="rId19"/>
    <p:sldId id="318" r:id="rId20"/>
    <p:sldId id="313" r:id="rId21"/>
    <p:sldId id="307" r:id="rId22"/>
    <p:sldId id="308" r:id="rId23"/>
    <p:sldId id="320" r:id="rId24"/>
    <p:sldId id="319" r:id="rId25"/>
    <p:sldId id="294" r:id="rId26"/>
    <p:sldId id="295" r:id="rId27"/>
    <p:sldId id="262" r:id="rId28"/>
    <p:sldId id="310" r:id="rId29"/>
    <p:sldId id="321" r:id="rId30"/>
    <p:sldId id="322" r:id="rId31"/>
    <p:sldId id="304" r:id="rId32"/>
    <p:sldId id="302" r:id="rId33"/>
    <p:sldId id="303" r:id="rId34"/>
    <p:sldId id="323" r:id="rId35"/>
    <p:sldId id="316" r:id="rId36"/>
    <p:sldId id="317" r:id="rId37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5BC1E6"/>
    <a:srgbClr val="0089B5"/>
    <a:srgbClr val="005872"/>
    <a:srgbClr val="284579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5" autoAdjust="0"/>
    <p:restoredTop sz="81206" autoAdjust="0"/>
  </p:normalViewPr>
  <p:slideViewPr>
    <p:cSldViewPr snapToGrid="0" snapToObjects="1">
      <p:cViewPr varScale="1">
        <p:scale>
          <a:sx n="94" d="100"/>
          <a:sy n="94" d="100"/>
        </p:scale>
        <p:origin x="22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7FD1-B686-41EB-B252-A327F77BCCA8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6E1F6-0180-4B7E-9521-7D8D4D1EB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410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360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mtClean="0"/>
              <a:t>HOM </a:t>
            </a:r>
            <a:r>
              <a:rPr lang="it-IT" dirty="0" smtClean="0"/>
              <a:t>metrology</a:t>
            </a:r>
            <a:r>
              <a:rPr lang="it-IT" baseline="0" dirty="0" smtClean="0"/>
              <a:t> </a:t>
            </a:r>
            <a:r>
              <a:rPr lang="it-IT" dirty="0" smtClean="0"/>
              <a:t>EDMS: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1481124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209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438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913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452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070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235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55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320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375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HOM Review  -  M. Garlasche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HOM Review  -  M. Garlasche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60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2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microsoft.com/office/2007/relationships/hdphoto" Target="../media/hdphoto3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8.wmf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jpe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8.jpeg"/><Relationship Id="rId5" Type="http://schemas.microsoft.com/office/2007/relationships/hdphoto" Target="../media/hdphoto1.wdp"/><Relationship Id="rId10" Type="http://schemas.openxmlformats.org/officeDocument/2006/relationships/image" Target="../media/image24.jpe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116376" cy="2506731"/>
          </a:xfrm>
        </p:spPr>
        <p:txBody>
          <a:bodyPr/>
          <a:lstStyle/>
          <a:p>
            <a:r>
              <a:rPr lang="en-GB" dirty="0" smtClean="0"/>
              <a:t>HOM:</a:t>
            </a:r>
            <a:br>
              <a:rPr lang="en-GB" dirty="0" smtClean="0"/>
            </a:br>
            <a:r>
              <a:rPr lang="en-GB" sz="3200" dirty="0" smtClean="0"/>
              <a:t>Assessment of</a:t>
            </a:r>
            <a:br>
              <a:rPr lang="en-GB" sz="3200" dirty="0" smtClean="0"/>
            </a:br>
            <a:r>
              <a:rPr lang="en-GB" sz="3200" dirty="0" smtClean="0"/>
              <a:t>Thermo-Mechanical Performance</a:t>
            </a:r>
            <a:endParaRPr lang="en-GB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03200" y="4114800"/>
            <a:ext cx="8229600" cy="1828800"/>
          </a:xfrm>
        </p:spPr>
        <p:txBody>
          <a:bodyPr/>
          <a:lstStyle/>
          <a:p>
            <a:pPr algn="r"/>
            <a:r>
              <a:rPr lang="en-GB" dirty="0" smtClean="0"/>
              <a:t>M. Garlaschè</a:t>
            </a:r>
          </a:p>
          <a:p>
            <a:pPr algn="r"/>
            <a:r>
              <a:rPr lang="en-GB" dirty="0" smtClean="0"/>
              <a:t>on behalf of CRAB Collaboration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Thermal Calcs: DQW HOM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625212" y="1252065"/>
            <a:ext cx="55187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 smtClean="0"/>
              <a:t>Iterative lumped calculation HFSS/ANSYS, to assess HOM </a:t>
            </a:r>
            <a:r>
              <a:rPr lang="en-GB" sz="2000" dirty="0"/>
              <a:t>temperature </a:t>
            </a:r>
            <a:r>
              <a:rPr lang="en-GB" sz="2000" dirty="0" smtClean="0"/>
              <a:t>distribution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 err="1" smtClean="0"/>
              <a:t>Rs</a:t>
            </a:r>
            <a:r>
              <a:rPr lang="en-GB" sz="2000" baseline="-25000" dirty="0" err="1" smtClean="0"/>
              <a:t>Nb</a:t>
            </a:r>
            <a:r>
              <a:rPr lang="it-IT" sz="2000" dirty="0" smtClean="0"/>
              <a:t> </a:t>
            </a:r>
            <a:r>
              <a:rPr lang="it-IT" sz="2000" dirty="0"/>
              <a:t>= </a:t>
            </a:r>
            <a:r>
              <a:rPr lang="en-GB" sz="2000" dirty="0"/>
              <a:t>f(T) </a:t>
            </a:r>
            <a:r>
              <a:rPr lang="en-GB" sz="2000" dirty="0" smtClean="0"/>
              <a:t>; </a:t>
            </a:r>
            <a:r>
              <a:rPr lang="el-GR" sz="2000" dirty="0" smtClean="0"/>
              <a:t>λ</a:t>
            </a:r>
            <a:r>
              <a:rPr lang="it-IT" sz="2000" baseline="-25000" dirty="0" smtClean="0"/>
              <a:t>Nb</a:t>
            </a:r>
            <a:r>
              <a:rPr lang="it-IT" sz="2000" dirty="0" smtClean="0"/>
              <a:t> = </a:t>
            </a:r>
            <a:r>
              <a:rPr lang="en-GB" sz="2000" dirty="0" smtClean="0"/>
              <a:t>f(T)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it-IT" sz="2000" dirty="0" smtClean="0"/>
              <a:t>Initial </a:t>
            </a:r>
            <a:r>
              <a:rPr lang="it-IT" sz="2000" dirty="0"/>
              <a:t>DQW </a:t>
            </a:r>
            <a:r>
              <a:rPr lang="it-IT" sz="2000" dirty="0" smtClean="0"/>
              <a:t>geometry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it-IT" sz="2000" dirty="0" smtClean="0"/>
              <a:t>	</a:t>
            </a:r>
            <a:r>
              <a:rPr lang="it-IT" sz="2000" b="1" dirty="0" smtClean="0"/>
              <a:t>No </a:t>
            </a:r>
            <a:r>
              <a:rPr lang="it-IT" sz="2000" b="1" dirty="0"/>
              <a:t>active cooling</a:t>
            </a:r>
            <a:r>
              <a:rPr lang="it-IT" sz="2000" dirty="0"/>
              <a:t> </a:t>
            </a:r>
            <a:r>
              <a:rPr lang="it-IT" sz="2000" dirty="0" smtClean="0"/>
              <a:t>inside stem</a:t>
            </a:r>
            <a:endParaRPr lang="it-IT" sz="2000" dirty="0">
              <a:sym typeface="Wingdings" panose="05000000000000000000" pitchFamily="2" charset="2"/>
            </a:endParaRPr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8852" y="1288682"/>
            <a:ext cx="4805629" cy="4416398"/>
            <a:chOff x="110599" y="1422669"/>
            <a:chExt cx="4352924" cy="4000361"/>
          </a:xfrm>
        </p:grpSpPr>
        <p:pic>
          <p:nvPicPr>
            <p:cNvPr id="29" name="Picture 5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06"/>
            <a:stretch/>
          </p:blipFill>
          <p:spPr bwMode="auto">
            <a:xfrm>
              <a:off x="1651306" y="3018314"/>
              <a:ext cx="2728839" cy="2176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77" r="32399" b="7718"/>
            <a:stretch/>
          </p:blipFill>
          <p:spPr bwMode="auto">
            <a:xfrm>
              <a:off x="110599" y="1422669"/>
              <a:ext cx="1828801" cy="3828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1029005" y="2301454"/>
              <a:ext cx="18288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i="1" dirty="0" smtClean="0">
                  <a:solidFill>
                    <a:srgbClr val="FF0000"/>
                  </a:solidFill>
                </a:rPr>
                <a:t>Te</a:t>
              </a:r>
              <a:r>
                <a:rPr lang="it-IT" sz="2000" b="1" i="1" dirty="0" smtClean="0">
                  <a:solidFill>
                    <a:schemeClr val="accent6"/>
                  </a:solidFill>
                </a:rPr>
                <a:t>mp.</a:t>
              </a:r>
              <a:r>
                <a:rPr lang="it-IT" sz="2000" b="1" i="1" dirty="0" smtClean="0"/>
                <a:t> </a:t>
              </a:r>
              <a:r>
                <a:rPr lang="it-IT" sz="2000" b="1" i="1" dirty="0" smtClean="0">
                  <a:solidFill>
                    <a:srgbClr val="00B050"/>
                  </a:solidFill>
                </a:rPr>
                <a:t>Gr</a:t>
              </a:r>
              <a:r>
                <a:rPr lang="it-IT" sz="2000" b="1" i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adi</a:t>
              </a:r>
              <a:r>
                <a:rPr lang="it-IT" sz="2000" b="1" i="1" dirty="0" smtClean="0">
                  <a:solidFill>
                    <a:srgbClr val="0070C0"/>
                  </a:solidFill>
                </a:rPr>
                <a:t>ent</a:t>
              </a:r>
              <a:endParaRPr lang="en-GB" sz="20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39400" y="5115253"/>
              <a:ext cx="25241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i="1" dirty="0" smtClean="0"/>
                <a:t>Courtesy S.Verdu Andres</a:t>
              </a:r>
              <a:endParaRPr lang="en-GB" i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5406" y="1524269"/>
              <a:ext cx="571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b="1" i="1" dirty="0" smtClean="0"/>
                <a:t>T</a:t>
              </a:r>
              <a:r>
                <a:rPr lang="it-IT" sz="2800" b="1" i="1" baseline="-25000" dirty="0" smtClean="0"/>
                <a:t>0</a:t>
              </a:r>
              <a:endParaRPr lang="en-GB" sz="2800" b="1" i="1" baseline="-25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32182" y="3613915"/>
              <a:ext cx="9072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i="1" dirty="0" smtClean="0"/>
                <a:t>T</a:t>
              </a:r>
              <a:r>
                <a:rPr lang="it-IT" sz="2000" b="1" i="1" baseline="-25000" dirty="0" smtClean="0"/>
                <a:t>MAX</a:t>
              </a:r>
              <a:endParaRPr lang="en-GB" sz="2000" b="1" i="1" baseline="-25000" dirty="0"/>
            </a:p>
          </p:txBody>
        </p:sp>
        <p:pic>
          <p:nvPicPr>
            <p:cNvPr id="35" name="Picture 5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77" r="84684" b="50000"/>
            <a:stretch/>
          </p:blipFill>
          <p:spPr bwMode="auto">
            <a:xfrm>
              <a:off x="3907693" y="3059168"/>
              <a:ext cx="537944" cy="104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834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Thermal Calcs: </a:t>
            </a:r>
            <a:r>
              <a:rPr lang="it-IT" dirty="0" smtClean="0"/>
              <a:t>DQW HOM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860667"/>
              </p:ext>
            </p:extLst>
          </p:nvPr>
        </p:nvGraphicFramePr>
        <p:xfrm>
          <a:off x="4215030" y="1012460"/>
          <a:ext cx="47575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664"/>
                <a:gridCol w="870858"/>
                <a:gridCol w="740228"/>
                <a:gridCol w="1110370"/>
                <a:gridCol w="123344"/>
                <a:gridCol w="11720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</a:t>
                      </a:r>
                      <a:r>
                        <a:rPr lang="it-IT" baseline="-25000" dirty="0" smtClean="0"/>
                        <a:t>0</a:t>
                      </a:r>
                      <a:r>
                        <a:rPr lang="it-IT" dirty="0" smtClean="0"/>
                        <a:t> [K]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R</a:t>
                      </a:r>
                      <a:r>
                        <a:rPr lang="it-IT" baseline="-25000" dirty="0" smtClean="0"/>
                        <a:t>S</a:t>
                      </a:r>
                      <a:r>
                        <a:rPr lang="it-IT" baseline="0" dirty="0" smtClean="0"/>
                        <a:t> , </a:t>
                      </a:r>
                      <a:r>
                        <a:rPr lang="el-GR" sz="1800" dirty="0" smtClean="0"/>
                        <a:t>λ</a:t>
                      </a:r>
                      <a:r>
                        <a:rPr lang="it-IT" sz="1800" baseline="-25000" dirty="0" smtClean="0"/>
                        <a:t>Nb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RRR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TMAX [K]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P_RF [mW]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Const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3.1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f(T)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3.4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f(T)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f(T)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4.8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88511" y="4438402"/>
            <a:ext cx="423237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NEXT... Current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Q</a:t>
            </a:r>
            <a:r>
              <a:rPr lang="it-IT" baseline="-25000" dirty="0" smtClean="0"/>
              <a:t>RF</a:t>
            </a:r>
            <a:r>
              <a:rPr lang="it-IT" dirty="0" smtClean="0"/>
              <a:t>= 17mW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Active He cooling @ 2K, 100 mm distance from tip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5414890" y="639437"/>
            <a:ext cx="2696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i="1" dirty="0"/>
              <a:t>Few configurations studied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5088511" y="3593804"/>
            <a:ext cx="35427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/>
              <a:t>Cu </a:t>
            </a:r>
            <a:r>
              <a:rPr lang="it-IT" sz="2000" dirty="0"/>
              <a:t>option </a:t>
            </a:r>
            <a:r>
              <a:rPr lang="it-IT" sz="2000" b="1" dirty="0"/>
              <a:t>not viable</a:t>
            </a:r>
            <a:endParaRPr lang="en-GB" sz="2000" b="1" dirty="0"/>
          </a:p>
          <a:p>
            <a:r>
              <a:rPr lang="it-IT" sz="2000" b="1" dirty="0"/>
              <a:t>RRR &gt; ~250</a:t>
            </a:r>
            <a:r>
              <a:rPr lang="it-IT" sz="2000" dirty="0"/>
              <a:t>, for acceptable λ</a:t>
            </a:r>
            <a:r>
              <a:rPr lang="it-IT" sz="2000" baseline="-25000" dirty="0"/>
              <a:t>Nb</a:t>
            </a:r>
            <a:r>
              <a:rPr lang="it-IT" sz="2000" dirty="0"/>
              <a:t> </a:t>
            </a:r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28852" y="1288682"/>
            <a:ext cx="4805629" cy="4416398"/>
            <a:chOff x="110599" y="1422669"/>
            <a:chExt cx="4352924" cy="4000361"/>
          </a:xfrm>
        </p:grpSpPr>
        <p:pic>
          <p:nvPicPr>
            <p:cNvPr id="36" name="Picture 5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06"/>
            <a:stretch/>
          </p:blipFill>
          <p:spPr bwMode="auto">
            <a:xfrm>
              <a:off x="1651306" y="3018314"/>
              <a:ext cx="2728839" cy="2176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77" r="32399" b="7718"/>
            <a:stretch/>
          </p:blipFill>
          <p:spPr bwMode="auto">
            <a:xfrm>
              <a:off x="110599" y="1422669"/>
              <a:ext cx="1828801" cy="3828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1029005" y="2301454"/>
              <a:ext cx="18288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i="1" dirty="0" smtClean="0">
                  <a:solidFill>
                    <a:srgbClr val="FF0000"/>
                  </a:solidFill>
                </a:rPr>
                <a:t>Te</a:t>
              </a:r>
              <a:r>
                <a:rPr lang="it-IT" sz="2000" b="1" i="1" dirty="0" smtClean="0">
                  <a:solidFill>
                    <a:schemeClr val="accent6"/>
                  </a:solidFill>
                </a:rPr>
                <a:t>mp.</a:t>
              </a:r>
              <a:r>
                <a:rPr lang="it-IT" sz="2000" b="1" i="1" dirty="0" smtClean="0"/>
                <a:t> </a:t>
              </a:r>
              <a:r>
                <a:rPr lang="it-IT" sz="2000" b="1" i="1" dirty="0" smtClean="0">
                  <a:solidFill>
                    <a:srgbClr val="00B050"/>
                  </a:solidFill>
                </a:rPr>
                <a:t>Gr</a:t>
              </a:r>
              <a:r>
                <a:rPr lang="it-IT" sz="2000" b="1" i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adi</a:t>
              </a:r>
              <a:r>
                <a:rPr lang="it-IT" sz="2000" b="1" i="1" dirty="0" smtClean="0">
                  <a:solidFill>
                    <a:srgbClr val="0070C0"/>
                  </a:solidFill>
                </a:rPr>
                <a:t>ent</a:t>
              </a:r>
              <a:endParaRPr lang="en-GB" sz="20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39400" y="5115253"/>
              <a:ext cx="25241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i="1" dirty="0" smtClean="0"/>
                <a:t>Courtesy S.Verdu Andres</a:t>
              </a:r>
              <a:endParaRPr lang="en-GB" i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5406" y="1524269"/>
              <a:ext cx="571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b="1" i="1" dirty="0" smtClean="0"/>
                <a:t>T</a:t>
              </a:r>
              <a:r>
                <a:rPr lang="it-IT" sz="2800" b="1" i="1" baseline="-25000" dirty="0" smtClean="0"/>
                <a:t>0</a:t>
              </a:r>
              <a:endParaRPr lang="en-GB" sz="2800" b="1" i="1" baseline="-250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32182" y="3613915"/>
              <a:ext cx="9072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i="1" dirty="0" smtClean="0"/>
                <a:t>T</a:t>
              </a:r>
              <a:r>
                <a:rPr lang="it-IT" sz="2000" b="1" i="1" baseline="-25000" dirty="0" smtClean="0"/>
                <a:t>MAX</a:t>
              </a:r>
              <a:endParaRPr lang="en-GB" sz="2000" b="1" i="1" baseline="-25000" dirty="0"/>
            </a:p>
          </p:txBody>
        </p:sp>
        <p:pic>
          <p:nvPicPr>
            <p:cNvPr id="42" name="Picture 5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77" r="84684" b="50000"/>
            <a:stretch/>
          </p:blipFill>
          <p:spPr bwMode="auto">
            <a:xfrm>
              <a:off x="3907693" y="3059168"/>
              <a:ext cx="537944" cy="104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3695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Thermostruct. </a:t>
            </a:r>
            <a:r>
              <a:rPr lang="it-IT" dirty="0"/>
              <a:t>Calcs: </a:t>
            </a:r>
            <a:r>
              <a:rPr lang="it-IT" dirty="0" smtClean="0"/>
              <a:t>HOM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6" name="Picture 2" descr="C:\Ofelia\crab cavities\HL-LHC-Meeting-KEK-nov2014\BNL\CRAB Cavity Titanium - 12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4667" y="630150"/>
            <a:ext cx="8503164" cy="484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80278" y="5313379"/>
            <a:ext cx="4460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smtClean="0"/>
              <a:t>Two </a:t>
            </a:r>
            <a:r>
              <a:rPr lang="it-IT" sz="2400" b="1" dirty="0"/>
              <a:t>Geometries</a:t>
            </a:r>
            <a:r>
              <a:rPr lang="it-IT" sz="2400" dirty="0"/>
              <a:t>: w. &amp; w/o Bellow</a:t>
            </a:r>
            <a:endParaRPr lang="en-GB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1202626" y="2679970"/>
            <a:ext cx="723259" cy="650155"/>
            <a:chOff x="1414769" y="4618969"/>
            <a:chExt cx="1370043" cy="359547"/>
          </a:xfrm>
        </p:grpSpPr>
        <p:sp>
          <p:nvSpPr>
            <p:cNvPr id="10" name="Rounded Rectangle 9"/>
            <p:cNvSpPr/>
            <p:nvPr/>
          </p:nvSpPr>
          <p:spPr>
            <a:xfrm rot="351461">
              <a:off x="1414769" y="4618969"/>
              <a:ext cx="1293567" cy="359546"/>
            </a:xfrm>
            <a:prstGeom prst="roundRect">
              <a:avLst/>
            </a:prstGeom>
            <a:noFill/>
            <a:ln w="762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ounded Rectangle 10"/>
            <p:cNvSpPr/>
            <p:nvPr/>
          </p:nvSpPr>
          <p:spPr>
            <a:xfrm rot="351461">
              <a:off x="1491245" y="4618970"/>
              <a:ext cx="1293567" cy="359546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 rot="20848877">
            <a:off x="2994246" y="2812118"/>
            <a:ext cx="671892" cy="638079"/>
            <a:chOff x="3710293" y="4887725"/>
            <a:chExt cx="1370043" cy="359547"/>
          </a:xfrm>
        </p:grpSpPr>
        <p:sp>
          <p:nvSpPr>
            <p:cNvPr id="13" name="Rounded Rectangle 12"/>
            <p:cNvSpPr/>
            <p:nvPr/>
          </p:nvSpPr>
          <p:spPr>
            <a:xfrm rot="1042601">
              <a:off x="3710293" y="4887725"/>
              <a:ext cx="1293567" cy="359546"/>
            </a:xfrm>
            <a:prstGeom prst="roundRect">
              <a:avLst/>
            </a:prstGeom>
            <a:noFill/>
            <a:ln w="762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ounded Rectangle 13"/>
            <p:cNvSpPr/>
            <p:nvPr/>
          </p:nvSpPr>
          <p:spPr>
            <a:xfrm rot="1042601">
              <a:off x="3786769" y="4887726"/>
              <a:ext cx="1293567" cy="359546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863771" y="825688"/>
            <a:ext cx="3156268" cy="2466286"/>
            <a:chOff x="2133600" y="1333500"/>
            <a:chExt cx="4514851" cy="3594348"/>
          </a:xfrm>
        </p:grpSpPr>
        <p:pic>
          <p:nvPicPr>
            <p:cNvPr id="20" name="Picture 2" descr="G:\Departments\EN\Projects\MME_MechanicalEngineering\Marco.Garlasche\OTHER\aaaSTAFF\CRAB_Cavities\imgs\thermotruct sims Carlo\noBellow\SS.png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61" t="5811" r="6652"/>
            <a:stretch/>
          </p:blipFill>
          <p:spPr bwMode="auto">
            <a:xfrm>
              <a:off x="2133601" y="1333500"/>
              <a:ext cx="4514850" cy="35943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2133600" y="1333500"/>
              <a:ext cx="723899" cy="609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 descr="\\cernhomet.cern.ch\t\tcapelli\Public\CRAB\BNL\HOM\ASSY ROUND SHAPE\Coup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424" y="3504487"/>
            <a:ext cx="2316962" cy="2807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44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Thermostruct</a:t>
            </a:r>
            <a:r>
              <a:rPr lang="en-GB" dirty="0" smtClean="0"/>
              <a:t>. </a:t>
            </a:r>
            <a:r>
              <a:rPr lang="en-GB" dirty="0" err="1" smtClean="0"/>
              <a:t>Calc</a:t>
            </a:r>
            <a:r>
              <a:rPr lang="en-GB" dirty="0" smtClean="0"/>
              <a:t>: Load Cases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125600"/>
              </p:ext>
            </p:extLst>
          </p:nvPr>
        </p:nvGraphicFramePr>
        <p:xfrm>
          <a:off x="457200" y="808038"/>
          <a:ext cx="8229600" cy="2839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286000"/>
                <a:gridCol w="3361509"/>
                <a:gridCol w="2582091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Load 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Verification criteria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Normal Operation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(Load Case #1)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No </a:t>
                      </a:r>
                      <a:r>
                        <a:rPr lang="en-GB" dirty="0" smtClean="0"/>
                        <a:t>pressure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Thermal Contraction: </a:t>
                      </a:r>
                      <a:r>
                        <a:rPr lang="en-GB" b="1" baseline="0" dirty="0" smtClean="0"/>
                        <a:t>300K → 2K</a:t>
                      </a:r>
                    </a:p>
                    <a:p>
                      <a:r>
                        <a:rPr lang="en-GB" baseline="0" dirty="0" smtClean="0"/>
                        <a:t>Coax Line:  </a:t>
                      </a:r>
                      <a:r>
                        <a:rPr lang="en-GB" b="1" baseline="0" dirty="0" smtClean="0"/>
                        <a:t>20 N</a:t>
                      </a:r>
                      <a:endParaRPr lang="en-GB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Displacement</a:t>
                      </a:r>
                      <a:r>
                        <a:rPr lang="en-GB" baseline="0" dirty="0" smtClean="0"/>
                        <a:t> of the hook (</a:t>
                      </a:r>
                      <a:r>
                        <a:rPr lang="en-GB" baseline="0" dirty="0" err="1" smtClean="0"/>
                        <a:t>wrt</a:t>
                      </a:r>
                      <a:r>
                        <a:rPr lang="en-GB" baseline="0" dirty="0" smtClean="0"/>
                        <a:t> the flange).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Total budget 0.5 </a:t>
                      </a:r>
                      <a:r>
                        <a:rPr lang="it-IT" baseline="0" dirty="0" smtClean="0"/>
                        <a:t>m</a:t>
                      </a:r>
                      <a:r>
                        <a:rPr lang="en-GB" baseline="0" dirty="0" smtClean="0"/>
                        <a:t>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Maximum</a:t>
                      </a:r>
                      <a:r>
                        <a:rPr lang="en-GB" baseline="0" dirty="0" smtClean="0"/>
                        <a:t> Stress </a:t>
                      </a:r>
                    </a:p>
                    <a:p>
                      <a:r>
                        <a:rPr lang="en-GB" baseline="0" dirty="0" smtClean="0"/>
                        <a:t>(Load Case #2)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Internal</a:t>
                      </a:r>
                      <a:r>
                        <a:rPr lang="en-GB" baseline="0" dirty="0" smtClean="0"/>
                        <a:t> pressure: </a:t>
                      </a:r>
                      <a:r>
                        <a:rPr lang="en-GB" b="1" baseline="0" dirty="0" smtClean="0"/>
                        <a:t>0.18 MPa</a:t>
                      </a:r>
                    </a:p>
                    <a:p>
                      <a:r>
                        <a:rPr lang="en-GB" baseline="0" dirty="0" smtClean="0"/>
                        <a:t>Thermal Contraction: </a:t>
                      </a:r>
                      <a:r>
                        <a:rPr lang="en-GB" b="1" baseline="0" dirty="0" smtClean="0"/>
                        <a:t>300K → 2K</a:t>
                      </a:r>
                    </a:p>
                    <a:p>
                      <a:r>
                        <a:rPr lang="en-GB" baseline="0" dirty="0" smtClean="0"/>
                        <a:t>Coax Line (w/ margin):  </a:t>
                      </a:r>
                      <a:r>
                        <a:rPr lang="en-GB" b="1" baseline="0" dirty="0" smtClean="0"/>
                        <a:t>50 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Yield</a:t>
                      </a:r>
                      <a:r>
                        <a:rPr lang="en-GB" dirty="0" smtClean="0"/>
                        <a:t> strength at 2K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Maximum</a:t>
                      </a:r>
                      <a:r>
                        <a:rPr lang="en-GB" baseline="0" dirty="0" smtClean="0"/>
                        <a:t> Stress </a:t>
                      </a:r>
                    </a:p>
                    <a:p>
                      <a:r>
                        <a:rPr lang="en-GB" baseline="0" dirty="0" smtClean="0"/>
                        <a:t>(Load Case #3)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Internal</a:t>
                      </a:r>
                      <a:r>
                        <a:rPr lang="en-GB" baseline="0" dirty="0" smtClean="0"/>
                        <a:t> pressure: </a:t>
                      </a:r>
                      <a:r>
                        <a:rPr lang="en-GB" b="1" baseline="0" dirty="0" smtClean="0"/>
                        <a:t>0.18 MPa</a:t>
                      </a:r>
                    </a:p>
                    <a:p>
                      <a:r>
                        <a:rPr lang="en-GB" baseline="0" dirty="0" smtClean="0"/>
                        <a:t>Coax Line (w/ margin):  </a:t>
                      </a:r>
                      <a:r>
                        <a:rPr lang="en-GB" b="1" baseline="0" dirty="0" smtClean="0"/>
                        <a:t>50 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Yield</a:t>
                      </a:r>
                      <a:r>
                        <a:rPr lang="en-GB" dirty="0" smtClean="0"/>
                        <a:t> strength at 300K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197" y="4025869"/>
            <a:ext cx="38410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Constrained Displacement</a:t>
            </a:r>
            <a:r>
              <a:rPr lang="en-GB" i="1" dirty="0" smtClean="0"/>
              <a:t> </a:t>
            </a:r>
            <a:r>
              <a:rPr lang="en-GB" dirty="0" smtClean="0"/>
              <a:t>in the </a:t>
            </a:r>
            <a:r>
              <a:rPr lang="en-GB" b="1" dirty="0" smtClean="0"/>
              <a:t>bolt holes </a:t>
            </a:r>
            <a:r>
              <a:rPr lang="en-GB" dirty="0" smtClean="0"/>
              <a:t>of the horizontal flange.</a:t>
            </a:r>
            <a:br>
              <a:rPr lang="en-GB" dirty="0" smtClean="0"/>
            </a:br>
            <a:r>
              <a:rPr lang="en-GB" i="1" dirty="0" smtClean="0"/>
              <a:t>Deformable</a:t>
            </a:r>
            <a:r>
              <a:rPr lang="en-GB" dirty="0" smtClean="0"/>
              <a:t> option activated </a:t>
            </a:r>
          </a:p>
          <a:p>
            <a:r>
              <a:rPr lang="en-GB" dirty="0" smtClean="0"/>
              <a:t>(allows thermal contraction)</a:t>
            </a:r>
            <a:endParaRPr lang="en-GB" baseline="30000" dirty="0" smtClean="0"/>
          </a:p>
          <a:p>
            <a:endParaRPr lang="en-GB" sz="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198" y="5436827"/>
            <a:ext cx="3582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No constraint</a:t>
            </a:r>
            <a:r>
              <a:rPr lang="en-US" dirty="0"/>
              <a:t> on the </a:t>
            </a:r>
            <a:r>
              <a:rPr lang="en-US" b="1" dirty="0"/>
              <a:t>vertical</a:t>
            </a:r>
            <a:r>
              <a:rPr lang="en-US" dirty="0"/>
              <a:t> flange.</a:t>
            </a:r>
            <a:endParaRPr lang="en-GB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4" r="25555"/>
          <a:stretch/>
        </p:blipFill>
        <p:spPr>
          <a:xfrm>
            <a:off x="6421934" y="4214121"/>
            <a:ext cx="2264866" cy="2133045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3907811"/>
            <a:ext cx="4869542" cy="239862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Further Assumptions: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Nb-316LN </a:t>
            </a:r>
            <a:r>
              <a:rPr lang="en-US" sz="1800" b="1" dirty="0" smtClean="0">
                <a:solidFill>
                  <a:schemeClr val="tx1"/>
                </a:solidFill>
              </a:rPr>
              <a:t>welds not modeled </a:t>
            </a:r>
            <a:r>
              <a:rPr lang="en-US" sz="1800" dirty="0" smtClean="0">
                <a:solidFill>
                  <a:schemeClr val="tx1"/>
                </a:solidFill>
              </a:rPr>
              <a:t>(</a:t>
            </a:r>
            <a:r>
              <a:rPr lang="en-US" sz="1800" i="1" dirty="0" smtClean="0">
                <a:solidFill>
                  <a:schemeClr val="tx1"/>
                </a:solidFill>
              </a:rPr>
              <a:t>bonded contact</a:t>
            </a:r>
            <a:r>
              <a:rPr lang="en-US" sz="1800" dirty="0" smtClean="0">
                <a:solidFill>
                  <a:schemeClr val="tx1"/>
                </a:solidFill>
              </a:rPr>
              <a:t> in the flange internal cylinder).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Uniform temperature.</a:t>
            </a:r>
            <a:endParaRPr lang="en-GB" sz="18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tx1"/>
                </a:solidFill>
              </a:rPr>
              <a:t>Neglected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</a:rPr>
              <a:t>temperature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</a:rPr>
              <a:t>dependence </a:t>
            </a:r>
            <a:r>
              <a:rPr lang="en-US" sz="1800" dirty="0" smtClean="0">
                <a:solidFill>
                  <a:schemeClr val="tx1"/>
                </a:solidFill>
              </a:rPr>
              <a:t>of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Elastic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modulus</a:t>
            </a:r>
            <a:r>
              <a:rPr lang="fr-FR" sz="1800" dirty="0" smtClean="0">
                <a:solidFill>
                  <a:schemeClr val="tx1"/>
                </a:solidFill>
              </a:rPr>
              <a:t> and </a:t>
            </a:r>
            <a:r>
              <a:rPr lang="en-US" sz="1800" dirty="0" smtClean="0">
                <a:solidFill>
                  <a:schemeClr val="tx1"/>
                </a:solidFill>
              </a:rPr>
              <a:t>Poisson’s</a:t>
            </a:r>
            <a:r>
              <a:rPr lang="fr-FR" sz="1800" dirty="0" smtClean="0">
                <a:solidFill>
                  <a:schemeClr val="tx1"/>
                </a:solidFill>
              </a:rPr>
              <a:t> ratio.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960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With </a:t>
            </a:r>
            <a:r>
              <a:rPr lang="en-GB" dirty="0" smtClean="0"/>
              <a:t>Bellows </a:t>
            </a:r>
            <a:r>
              <a:rPr lang="en-GB" dirty="0"/>
              <a:t>- Load Case </a:t>
            </a:r>
            <a:r>
              <a:rPr lang="en-GB" dirty="0" smtClean="0"/>
              <a:t>#1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6" t="4804" r="8211"/>
          <a:stretch/>
        </p:blipFill>
        <p:spPr>
          <a:xfrm>
            <a:off x="59064" y="1900362"/>
            <a:ext cx="4460682" cy="42838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6835" y="979488"/>
            <a:ext cx="4206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Nominal gap = 3 mm</a:t>
            </a:r>
            <a:br>
              <a:rPr lang="en-GB" dirty="0" smtClean="0"/>
            </a:br>
            <a:r>
              <a:rPr lang="en-GB" dirty="0" smtClean="0"/>
              <a:t>Deformed gap = 2.9 mm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79"/>
          <a:stretch/>
        </p:blipFill>
        <p:spPr>
          <a:xfrm>
            <a:off x="4483812" y="1161582"/>
            <a:ext cx="4660188" cy="451640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7628709" y="5200650"/>
            <a:ext cx="0" cy="605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471954" y="3419786"/>
            <a:ext cx="0" cy="2386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295606" y="5494020"/>
            <a:ext cx="4615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55766" y="5494020"/>
            <a:ext cx="1211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0.1 mm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3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786" y="663963"/>
            <a:ext cx="4680029" cy="3460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3833034"/>
            <a:ext cx="2214585" cy="3070685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375174"/>
              </p:ext>
            </p:extLst>
          </p:nvPr>
        </p:nvGraphicFramePr>
        <p:xfrm>
          <a:off x="3832860" y="4567941"/>
          <a:ext cx="5196332" cy="148336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1344422"/>
                <a:gridCol w="1786255"/>
                <a:gridCol w="20656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Component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Verdana"/>
                          <a:ea typeface="Verdana"/>
                          <a:cs typeface="Verdana"/>
                        </a:rPr>
                        <a:t>σ</a:t>
                      </a:r>
                      <a:r>
                        <a:rPr lang="it-IT" b="1" baseline="-25000" dirty="0" smtClean="0">
                          <a:latin typeface="Verdana"/>
                          <a:ea typeface="Verdana"/>
                          <a:cs typeface="Verdana"/>
                        </a:rPr>
                        <a:t>EQ_MAX</a:t>
                      </a:r>
                      <a:r>
                        <a:rPr lang="it-IT" b="1" baseline="0" dirty="0" smtClean="0">
                          <a:latin typeface="Verdana"/>
                          <a:ea typeface="Verdana"/>
                          <a:cs typeface="Verdana"/>
                        </a:rPr>
                        <a:t> </a:t>
                      </a:r>
                      <a:r>
                        <a:rPr lang="it-IT" sz="1400" b="1" baseline="0" dirty="0" smtClean="0">
                          <a:latin typeface="Verdana"/>
                          <a:ea typeface="Verdana"/>
                          <a:cs typeface="Verdana"/>
                        </a:rPr>
                        <a:t>[MPa]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Verdana"/>
                          <a:ea typeface="Verdana"/>
                          <a:cs typeface="Verdana"/>
                        </a:rPr>
                        <a:t>σ</a:t>
                      </a:r>
                      <a:r>
                        <a:rPr lang="it-IT" b="1" baseline="-25000" dirty="0" smtClean="0">
                          <a:latin typeface="Verdana"/>
                          <a:ea typeface="Verdana"/>
                          <a:cs typeface="Verdana"/>
                        </a:rPr>
                        <a:t>Yield</a:t>
                      </a:r>
                      <a:r>
                        <a:rPr lang="it-IT" b="1" baseline="0" dirty="0" smtClean="0">
                          <a:latin typeface="Verdana"/>
                          <a:ea typeface="Verdana"/>
                          <a:cs typeface="Verdana"/>
                        </a:rPr>
                        <a:t>/1.5 </a:t>
                      </a:r>
                      <a:r>
                        <a:rPr lang="it-IT" sz="1400" b="1" baseline="0" dirty="0" smtClean="0">
                          <a:latin typeface="Verdana"/>
                          <a:ea typeface="Verdana"/>
                          <a:cs typeface="Verdana"/>
                        </a:rPr>
                        <a:t>[MPa]</a:t>
                      </a:r>
                      <a:endParaRPr lang="en-GB" sz="1400" b="1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570</a:t>
                      </a:r>
                      <a:r>
                        <a:rPr lang="en-US" sz="1800" baseline="30000" dirty="0" smtClean="0">
                          <a:effectLst/>
                        </a:rPr>
                        <a:t>[5]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Bellows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174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320 </a:t>
                      </a:r>
                      <a:r>
                        <a:rPr lang="it-IT" baseline="30000" dirty="0" smtClean="0"/>
                        <a:t>[6]</a:t>
                      </a:r>
                      <a:endParaRPr lang="en-GB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Nb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320</a:t>
                      </a:r>
                      <a:r>
                        <a:rPr lang="en-US" sz="1800" baseline="30000" dirty="0" smtClean="0">
                          <a:effectLst/>
                        </a:rPr>
                        <a:t>[5]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With Bellows - Load Case #2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4928692" y="1116617"/>
            <a:ext cx="3750855" cy="2232509"/>
            <a:chOff x="4617719" y="1742590"/>
            <a:chExt cx="3750855" cy="2232509"/>
          </a:xfrm>
        </p:grpSpPr>
        <p:pic>
          <p:nvPicPr>
            <p:cNvPr id="13" name="Picture 3" descr="G:\Departments\EN\Projects\MME_MechanicalEngineering\Marco.Garlasche\OTHER\aaaSTAFF\CRAB_Cavities\imgs\thermotruct sims Carlo\stress_Nb_noflange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51" t="6580" r="9903" b="36509"/>
            <a:stretch/>
          </p:blipFill>
          <p:spPr bwMode="auto">
            <a:xfrm>
              <a:off x="4760685" y="1973942"/>
              <a:ext cx="3607889" cy="2001157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617719" y="1742590"/>
              <a:ext cx="1028338" cy="53615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3" descr="G:\Departments\EN\Projects\MME_MechanicalEngineering\Marco.Garlasche\OTHER\aaaSTAFF\CRAB_Cavities\imgs\thermotruct sims Carlo\stress_Nb_noflange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61" r="84182" b="16627"/>
          <a:stretch/>
        </p:blipFill>
        <p:spPr bwMode="auto">
          <a:xfrm>
            <a:off x="8360227" y="1310214"/>
            <a:ext cx="791028" cy="194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ight Arrow 16"/>
          <p:cNvSpPr/>
          <p:nvPr/>
        </p:nvSpPr>
        <p:spPr>
          <a:xfrm rot="19072698">
            <a:off x="6170421" y="3182231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9869739">
            <a:off x="3513545" y="2577609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8070168">
            <a:off x="1388981" y="6005906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81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With </a:t>
            </a:r>
            <a:r>
              <a:rPr lang="en-GB" dirty="0" smtClean="0"/>
              <a:t>Bellows </a:t>
            </a:r>
            <a:r>
              <a:rPr lang="en-GB" dirty="0"/>
              <a:t>- Load Case </a:t>
            </a:r>
            <a:r>
              <a:rPr lang="en-GB" dirty="0" smtClean="0"/>
              <a:t>#2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" y="762957"/>
            <a:ext cx="5880401" cy="55490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51120" y="1813560"/>
            <a:ext cx="2036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35x magnification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" y="3210242"/>
            <a:ext cx="114300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08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" y="639021"/>
            <a:ext cx="4789675" cy="35064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With </a:t>
            </a:r>
            <a:r>
              <a:rPr lang="en-GB" dirty="0" smtClean="0"/>
              <a:t>Bellows </a:t>
            </a:r>
            <a:r>
              <a:rPr lang="en-GB" dirty="0"/>
              <a:t>- Load Case </a:t>
            </a:r>
            <a:r>
              <a:rPr lang="en-GB" dirty="0" smtClean="0"/>
              <a:t>#3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905594"/>
              </p:ext>
            </p:extLst>
          </p:nvPr>
        </p:nvGraphicFramePr>
        <p:xfrm>
          <a:off x="3832860" y="4567941"/>
          <a:ext cx="5196332" cy="148336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1344422"/>
                <a:gridCol w="1786255"/>
                <a:gridCol w="20656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Component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Verdana"/>
                          <a:ea typeface="Verdana"/>
                          <a:cs typeface="Verdana"/>
                        </a:rPr>
                        <a:t>σ</a:t>
                      </a:r>
                      <a:r>
                        <a:rPr lang="it-IT" b="1" baseline="-25000" dirty="0" smtClean="0">
                          <a:latin typeface="Verdana"/>
                          <a:ea typeface="Verdana"/>
                          <a:cs typeface="Verdana"/>
                        </a:rPr>
                        <a:t>EQ_MAX</a:t>
                      </a:r>
                      <a:r>
                        <a:rPr lang="it-IT" b="1" baseline="0" dirty="0" smtClean="0">
                          <a:latin typeface="Verdana"/>
                          <a:ea typeface="Verdana"/>
                          <a:cs typeface="Verdana"/>
                        </a:rPr>
                        <a:t> </a:t>
                      </a:r>
                      <a:r>
                        <a:rPr lang="it-IT" sz="1400" b="1" baseline="0" dirty="0" smtClean="0">
                          <a:latin typeface="Verdana"/>
                          <a:ea typeface="Verdana"/>
                          <a:cs typeface="Verdana"/>
                        </a:rPr>
                        <a:t>[MPa]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Verdana"/>
                          <a:ea typeface="Verdana"/>
                          <a:cs typeface="Verdana"/>
                        </a:rPr>
                        <a:t>σ</a:t>
                      </a:r>
                      <a:r>
                        <a:rPr lang="it-IT" b="1" baseline="-25000" dirty="0" smtClean="0">
                          <a:latin typeface="Verdana"/>
                          <a:ea typeface="Verdana"/>
                          <a:cs typeface="Verdana"/>
                        </a:rPr>
                        <a:t>Yield</a:t>
                      </a:r>
                      <a:r>
                        <a:rPr lang="it-IT" b="1" baseline="0" dirty="0" smtClean="0">
                          <a:latin typeface="Verdana"/>
                          <a:ea typeface="Verdana"/>
                          <a:cs typeface="Verdana"/>
                        </a:rPr>
                        <a:t>/1.5 </a:t>
                      </a:r>
                      <a:r>
                        <a:rPr lang="it-IT" sz="1400" b="1" baseline="0" dirty="0" smtClean="0">
                          <a:latin typeface="Verdana"/>
                          <a:ea typeface="Verdana"/>
                          <a:cs typeface="Verdana"/>
                        </a:rPr>
                        <a:t>[MPa]</a:t>
                      </a:r>
                      <a:endParaRPr lang="en-GB" sz="1400" b="1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190</a:t>
                      </a:r>
                      <a:r>
                        <a:rPr lang="en-US" sz="1800" baseline="30000" dirty="0" smtClean="0">
                          <a:effectLst/>
                        </a:rPr>
                        <a:t>[5]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Bellow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160</a:t>
                      </a:r>
                      <a:r>
                        <a:rPr lang="it-IT" baseline="30000" dirty="0" smtClean="0"/>
                        <a:t>[6]</a:t>
                      </a:r>
                      <a:endParaRPr lang="en-GB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Nb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50</a:t>
                      </a:r>
                      <a:r>
                        <a:rPr lang="en-US" sz="1800" baseline="30000" dirty="0" smtClean="0">
                          <a:effectLst/>
                        </a:rPr>
                        <a:t>[5]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86" y="3396646"/>
            <a:ext cx="2203892" cy="34137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715" y="1493520"/>
            <a:ext cx="4267966" cy="2777197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 rot="9869739">
            <a:off x="1057285" y="5872392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9869739">
            <a:off x="2142026" y="931204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2842484">
            <a:off x="2046698" y="2460629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14963569">
            <a:off x="7867798" y="2149825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0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 Bellows </a:t>
            </a:r>
            <a:r>
              <a:rPr lang="en-GB" dirty="0"/>
              <a:t>- Load Case </a:t>
            </a:r>
            <a:r>
              <a:rPr lang="en-GB" dirty="0" smtClean="0"/>
              <a:t>#1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0480" y="1025884"/>
            <a:ext cx="8884920" cy="5167336"/>
            <a:chOff x="30480" y="1025884"/>
            <a:chExt cx="8884920" cy="516733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9531" y="1025884"/>
              <a:ext cx="3735869" cy="4871829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6451653" y="3055423"/>
              <a:ext cx="1211580" cy="2942153"/>
              <a:chOff x="6451653" y="3055423"/>
              <a:chExt cx="1211580" cy="2942153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7057443" y="4663567"/>
                <a:ext cx="0" cy="6057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971995" y="3055423"/>
                <a:ext cx="0" cy="23866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748473" y="5082782"/>
                <a:ext cx="46155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6451653" y="5289690"/>
                <a:ext cx="121158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b="1" dirty="0" smtClean="0"/>
                  <a:t>0.07mm</a:t>
                </a:r>
              </a:p>
              <a:p>
                <a:endParaRPr lang="en-GB" sz="2000" b="1" dirty="0"/>
              </a:p>
            </p:txBody>
          </p:sp>
        </p:grp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7"/>
            <a:stretch/>
          </p:blipFill>
          <p:spPr>
            <a:xfrm>
              <a:off x="30480" y="1041078"/>
              <a:ext cx="5674610" cy="515214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91747" y="722663"/>
            <a:ext cx="7672092" cy="5719859"/>
            <a:chOff x="-8343900" y="-345064"/>
            <a:chExt cx="7672092" cy="5719859"/>
          </a:xfrm>
        </p:grpSpPr>
        <p:grpSp>
          <p:nvGrpSpPr>
            <p:cNvPr id="13" name="Group 12"/>
            <p:cNvGrpSpPr/>
            <p:nvPr/>
          </p:nvGrpSpPr>
          <p:grpSpPr>
            <a:xfrm>
              <a:off x="-8343900" y="-345064"/>
              <a:ext cx="5208345" cy="5719859"/>
              <a:chOff x="2133600" y="1174679"/>
              <a:chExt cx="5208345" cy="5719859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857499" y="1174679"/>
                <a:ext cx="4484446" cy="57198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2133600" y="1333500"/>
                <a:ext cx="723899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3254377" y="668113"/>
              <a:ext cx="2582569" cy="3873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4275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400" y="2651325"/>
            <a:ext cx="5069840" cy="35727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0" y="922338"/>
            <a:ext cx="4200824" cy="35153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 Bellows </a:t>
            </a:r>
            <a:r>
              <a:rPr lang="en-GB" dirty="0"/>
              <a:t>- Load Case </a:t>
            </a:r>
            <a:r>
              <a:rPr lang="en-GB" dirty="0" smtClean="0"/>
              <a:t>#2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827055"/>
              </p:ext>
            </p:extLst>
          </p:nvPr>
        </p:nvGraphicFramePr>
        <p:xfrm>
          <a:off x="4242933" y="1081347"/>
          <a:ext cx="4632769" cy="132080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1344422"/>
                <a:gridCol w="1786255"/>
                <a:gridCol w="15020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Component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Verdana"/>
                          <a:ea typeface="Verdana"/>
                          <a:cs typeface="Verdana"/>
                        </a:rPr>
                        <a:t>σ</a:t>
                      </a:r>
                      <a:r>
                        <a:rPr lang="it-IT" b="1" baseline="-25000" dirty="0" smtClean="0">
                          <a:latin typeface="Verdana"/>
                          <a:ea typeface="Verdana"/>
                          <a:cs typeface="Verdana"/>
                        </a:rPr>
                        <a:t>EQ_MAX</a:t>
                      </a:r>
                      <a:r>
                        <a:rPr lang="it-IT" b="1" baseline="0" dirty="0" smtClean="0">
                          <a:latin typeface="Verdana"/>
                          <a:ea typeface="Verdana"/>
                          <a:cs typeface="Verdana"/>
                        </a:rPr>
                        <a:t> </a:t>
                      </a:r>
                      <a:r>
                        <a:rPr lang="it-IT" sz="1400" b="1" baseline="0" dirty="0" smtClean="0">
                          <a:latin typeface="Verdana"/>
                          <a:ea typeface="Verdana"/>
                          <a:cs typeface="Verdana"/>
                        </a:rPr>
                        <a:t>[MPa]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Verdana"/>
                          <a:ea typeface="Verdana"/>
                          <a:cs typeface="Verdana"/>
                        </a:rPr>
                        <a:t>σ</a:t>
                      </a:r>
                      <a:r>
                        <a:rPr lang="it-IT" b="1" baseline="-25000" dirty="0" smtClean="0">
                          <a:latin typeface="Verdana"/>
                          <a:ea typeface="Verdana"/>
                          <a:cs typeface="Verdana"/>
                        </a:rPr>
                        <a:t>Yield</a:t>
                      </a:r>
                      <a:r>
                        <a:rPr lang="it-IT" b="1" baseline="0" dirty="0" smtClean="0">
                          <a:latin typeface="Verdana"/>
                          <a:ea typeface="Verdana"/>
                          <a:cs typeface="Verdana"/>
                        </a:rPr>
                        <a:t> </a:t>
                      </a:r>
                      <a:r>
                        <a:rPr lang="it-IT" sz="1400" b="1" baseline="0" dirty="0" smtClean="0">
                          <a:latin typeface="Verdana"/>
                          <a:ea typeface="Verdana"/>
                          <a:cs typeface="Verdana"/>
                        </a:rPr>
                        <a:t>/1.5 [MPa]</a:t>
                      </a:r>
                      <a:endParaRPr lang="en-GB" sz="1400" b="1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570</a:t>
                      </a:r>
                      <a:r>
                        <a:rPr lang="en-US" sz="1800" baseline="30000" dirty="0" smtClean="0">
                          <a:effectLst/>
                        </a:rPr>
                        <a:t>[5]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Nb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aseline="0" dirty="0" smtClean="0">
                          <a:effectLst/>
                        </a:rPr>
                        <a:t>320</a:t>
                      </a:r>
                      <a:r>
                        <a:rPr lang="en-US" sz="1800" baseline="30000" dirty="0" smtClean="0">
                          <a:effectLst/>
                        </a:rPr>
                        <a:t>[5]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Right Arrow 18"/>
          <p:cNvSpPr/>
          <p:nvPr/>
        </p:nvSpPr>
        <p:spPr>
          <a:xfrm rot="17772497">
            <a:off x="1953660" y="3295935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7097989">
            <a:off x="6513955" y="5839882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66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HOM Calculations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798" y="4069518"/>
            <a:ext cx="89117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Thermal</a:t>
            </a:r>
            <a:r>
              <a:rPr lang="it-IT" sz="2400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2000" dirty="0" smtClean="0"/>
              <a:t>Coax Cable </a:t>
            </a:r>
            <a:r>
              <a:rPr lang="it-IT" sz="2000" dirty="0"/>
              <a:t>Heat </a:t>
            </a:r>
            <a:r>
              <a:rPr lang="it-IT" sz="2000" dirty="0" smtClean="0"/>
              <a:t>Losses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2000" dirty="0" smtClean="0"/>
              <a:t>Quench Power </a:t>
            </a:r>
            <a:r>
              <a:rPr lang="it-IT" sz="2000" dirty="0"/>
              <a:t>L</a:t>
            </a:r>
            <a:r>
              <a:rPr lang="it-IT" sz="2000" dirty="0" smtClean="0"/>
              <a:t>imits</a:t>
            </a:r>
            <a:endParaRPr lang="en-GB" sz="2000" dirty="0" smtClean="0"/>
          </a:p>
          <a:p>
            <a:r>
              <a:rPr lang="en-GB" sz="2400" b="1" dirty="0" smtClean="0"/>
              <a:t>Thermo-Structural</a:t>
            </a:r>
            <a:r>
              <a:rPr lang="en-GB" sz="2400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Resistance to loads &amp; maximum deformation in cool-down &amp; working condition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2000" dirty="0" smtClean="0"/>
              <a:t>Modal performance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11" name="Picture 10" descr="\\cernhomet.cern.ch\t\tcapelli\Public\CRAB\ODU\Images\CRYOMODULE\RFD CRYMODULE (9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1050" y="922338"/>
            <a:ext cx="4539505" cy="327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\\cernhomet.cern.ch\t\tcapelli\Public\CRAB\BNL\Images\Cryomodule\BNL cryomodul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" y="794092"/>
            <a:ext cx="4133762" cy="322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\\cernhomet.cern.ch\t\tcapelli\Public\CRAB\ODU\Images\HOM\RFD - H-HOM(1)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97410" y="2679072"/>
            <a:ext cx="1427145" cy="2764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\\cernhomet.cern.ch\t\tcapelli\Public\CRAB\BNL\HOM\ASSY ROUND SHAPE\Coup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102" y="2748133"/>
            <a:ext cx="1648948" cy="1998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 Bellows </a:t>
            </a:r>
            <a:r>
              <a:rPr lang="en-GB" dirty="0"/>
              <a:t>- Load Case </a:t>
            </a:r>
            <a:r>
              <a:rPr lang="en-GB" dirty="0" smtClean="0"/>
              <a:t>#2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50"/>
          <a:stretch/>
        </p:blipFill>
        <p:spPr>
          <a:xfrm>
            <a:off x="145683" y="995869"/>
            <a:ext cx="1236077" cy="5242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13120" y="1428690"/>
            <a:ext cx="2036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35x magnification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147" y="995869"/>
            <a:ext cx="3564089" cy="506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00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023" y="702506"/>
            <a:ext cx="4925059" cy="33645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330961"/>
            <a:ext cx="4419600" cy="29429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 Bellows </a:t>
            </a:r>
            <a:r>
              <a:rPr lang="en-GB" dirty="0"/>
              <a:t>- Load Case </a:t>
            </a:r>
            <a:r>
              <a:rPr lang="en-GB" dirty="0" smtClean="0"/>
              <a:t>#3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306412"/>
              </p:ext>
            </p:extLst>
          </p:nvPr>
        </p:nvGraphicFramePr>
        <p:xfrm>
          <a:off x="3832860" y="4567941"/>
          <a:ext cx="5196332" cy="111252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1344422"/>
                <a:gridCol w="1786255"/>
                <a:gridCol w="20656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Component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Verdana"/>
                          <a:ea typeface="Verdana"/>
                          <a:cs typeface="Verdana"/>
                        </a:rPr>
                        <a:t>σ</a:t>
                      </a:r>
                      <a:r>
                        <a:rPr lang="it-IT" b="1" baseline="-25000" dirty="0" smtClean="0">
                          <a:latin typeface="Verdana"/>
                          <a:ea typeface="Verdana"/>
                          <a:cs typeface="Verdana"/>
                        </a:rPr>
                        <a:t>EQ_MAX</a:t>
                      </a:r>
                      <a:r>
                        <a:rPr lang="it-IT" b="1" baseline="0" dirty="0" smtClean="0">
                          <a:latin typeface="Verdana"/>
                          <a:ea typeface="Verdana"/>
                          <a:cs typeface="Verdana"/>
                        </a:rPr>
                        <a:t> </a:t>
                      </a:r>
                      <a:r>
                        <a:rPr lang="it-IT" sz="1400" b="1" baseline="0" dirty="0" smtClean="0">
                          <a:latin typeface="Verdana"/>
                          <a:ea typeface="Verdana"/>
                          <a:cs typeface="Verdana"/>
                        </a:rPr>
                        <a:t>[MPa]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Verdana"/>
                          <a:ea typeface="Verdana"/>
                          <a:cs typeface="Verdana"/>
                        </a:rPr>
                        <a:t>σ</a:t>
                      </a:r>
                      <a:r>
                        <a:rPr lang="it-IT" b="1" baseline="-25000" dirty="0" smtClean="0">
                          <a:latin typeface="Verdana"/>
                          <a:ea typeface="Verdana"/>
                          <a:cs typeface="Verdana"/>
                        </a:rPr>
                        <a:t>Yield</a:t>
                      </a:r>
                      <a:r>
                        <a:rPr lang="it-IT" b="1" baseline="0" dirty="0" smtClean="0">
                          <a:latin typeface="Verdana"/>
                          <a:ea typeface="Verdana"/>
                          <a:cs typeface="Verdana"/>
                        </a:rPr>
                        <a:t>/1.5 </a:t>
                      </a:r>
                      <a:r>
                        <a:rPr lang="it-IT" sz="1400" b="1" baseline="0" dirty="0" smtClean="0">
                          <a:latin typeface="Verdana"/>
                          <a:ea typeface="Verdana"/>
                          <a:cs typeface="Verdana"/>
                        </a:rPr>
                        <a:t>[MPa]</a:t>
                      </a:r>
                      <a:endParaRPr lang="en-GB" sz="1400" b="1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190</a:t>
                      </a:r>
                      <a:r>
                        <a:rPr lang="en-US" sz="1800" baseline="30000" dirty="0" smtClean="0">
                          <a:effectLst/>
                        </a:rPr>
                        <a:t>[5]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Nb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50</a:t>
                      </a:r>
                      <a:r>
                        <a:rPr lang="en-US" sz="1800" baseline="30000" dirty="0" smtClean="0">
                          <a:effectLst/>
                        </a:rPr>
                        <a:t>[5]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ight Arrow 8"/>
          <p:cNvSpPr/>
          <p:nvPr/>
        </p:nvSpPr>
        <p:spPr>
          <a:xfrm rot="16200000">
            <a:off x="2147203" y="3775684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936617">
            <a:off x="7236164" y="1084419"/>
            <a:ext cx="638628" cy="35781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87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Modal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57" r="4357" b="9645"/>
          <a:stretch/>
        </p:blipFill>
        <p:spPr>
          <a:xfrm>
            <a:off x="5184078" y="1307099"/>
            <a:ext cx="3487144" cy="4832441"/>
          </a:xfrm>
        </p:spPr>
      </p:pic>
      <p:sp>
        <p:nvSpPr>
          <p:cNvPr id="7" name="TextBox 6"/>
          <p:cNvSpPr txBox="1"/>
          <p:nvPr/>
        </p:nvSpPr>
        <p:spPr>
          <a:xfrm>
            <a:off x="842091" y="2431652"/>
            <a:ext cx="38935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mode: 62 Hz</a:t>
            </a:r>
          </a:p>
          <a:p>
            <a:r>
              <a:rPr lang="en-GB" sz="2800" dirty="0" smtClean="0"/>
              <a:t>(both w/ or w/o bellows)</a:t>
            </a: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2224260"/>
              </p:ext>
            </p:extLst>
          </p:nvPr>
        </p:nvGraphicFramePr>
        <p:xfrm>
          <a:off x="361950" y="968057"/>
          <a:ext cx="5558346" cy="7416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243455"/>
                <a:gridCol w="1268794"/>
                <a:gridCol w="204609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Load 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Verification criteria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Modal </a:t>
                      </a:r>
                      <a:r>
                        <a:rPr lang="en-GB" baseline="0" dirty="0" smtClean="0"/>
                        <a:t>(Load Case #3)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&gt;</a:t>
                      </a:r>
                      <a:r>
                        <a:rPr lang="en-GB" baseline="0" dirty="0" smtClean="0"/>
                        <a:t> 50 Hz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98" r="90128" b="43248"/>
          <a:stretch/>
        </p:blipFill>
        <p:spPr>
          <a:xfrm>
            <a:off x="8180811" y="1127711"/>
            <a:ext cx="561720" cy="19335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84987" y="966055"/>
            <a:ext cx="1586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 smtClean="0">
                <a:solidFill>
                  <a:srgbClr val="FF0000"/>
                </a:solidFill>
              </a:rPr>
              <a:t>Di</a:t>
            </a:r>
            <a:r>
              <a:rPr lang="it-IT" sz="2000" b="1" i="1" dirty="0" smtClean="0">
                <a:solidFill>
                  <a:schemeClr val="accent6"/>
                </a:solidFill>
              </a:rPr>
              <a:t>spl.</a:t>
            </a:r>
            <a:r>
              <a:rPr lang="it-IT" sz="2000" b="1" i="1" dirty="0" smtClean="0"/>
              <a:t> </a:t>
            </a:r>
            <a:r>
              <a:rPr lang="it-IT" sz="2000" b="1" i="1" dirty="0" smtClean="0">
                <a:solidFill>
                  <a:srgbClr val="00B050"/>
                </a:solidFill>
              </a:rPr>
              <a:t>Gr</a:t>
            </a:r>
            <a:r>
              <a:rPr lang="it-IT" sz="20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adi</a:t>
            </a:r>
            <a:r>
              <a:rPr lang="it-IT" sz="2000" b="1" i="1" dirty="0" smtClean="0">
                <a:solidFill>
                  <a:srgbClr val="0070C0"/>
                </a:solidFill>
              </a:rPr>
              <a:t>ent</a:t>
            </a:r>
            <a:endParaRPr lang="en-GB" sz="2000" b="1" i="1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694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Calculations: Remarks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95715"/>
            <a:ext cx="8591550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b="1" u="sng" dirty="0" smtClean="0"/>
              <a:t>Thermal</a:t>
            </a:r>
            <a:endParaRPr lang="it-IT" sz="2400" b="1" u="sng" dirty="0" smtClean="0"/>
          </a:p>
          <a:p>
            <a:r>
              <a:rPr lang="it-IT" sz="2400" b="1" dirty="0" smtClean="0"/>
              <a:t>COAX</a:t>
            </a:r>
            <a:r>
              <a:rPr lang="it-IT" sz="2400" dirty="0" smtClean="0"/>
              <a:t>: internal &amp; external cable Intercepts </a:t>
            </a:r>
            <a:r>
              <a:rPr lang="it-IT" sz="2400" dirty="0" smtClean="0">
                <a:sym typeface="Wingdings" panose="05000000000000000000" pitchFamily="2" charset="2"/>
              </a:rPr>
              <a:t></a:t>
            </a:r>
            <a:r>
              <a:rPr lang="it-IT" sz="2400" b="1" dirty="0" smtClean="0">
                <a:sym typeface="Wingdings" panose="05000000000000000000" pitchFamily="2" charset="2"/>
              </a:rPr>
              <a:t>~2W</a:t>
            </a:r>
            <a:endParaRPr lang="it-IT" sz="2400" b="1" dirty="0" smtClean="0"/>
          </a:p>
          <a:p>
            <a:r>
              <a:rPr lang="it-IT" sz="2400" b="1" dirty="0"/>
              <a:t>Active He Cooling </a:t>
            </a:r>
            <a:r>
              <a:rPr lang="it-IT" sz="2400" dirty="0"/>
              <a:t>inside stem, able to evacuate P</a:t>
            </a:r>
            <a:r>
              <a:rPr lang="it-IT" sz="2400" baseline="-25000" dirty="0"/>
              <a:t>COAX</a:t>
            </a:r>
            <a:r>
              <a:rPr lang="it-IT" sz="2400" dirty="0"/>
              <a:t>+P</a:t>
            </a:r>
            <a:r>
              <a:rPr lang="it-IT" sz="2400" baseline="-25000" dirty="0"/>
              <a:t>HOM</a:t>
            </a:r>
          </a:p>
          <a:p>
            <a:r>
              <a:rPr lang="it-IT" sz="2400" b="1" dirty="0" smtClean="0"/>
              <a:t>HOM</a:t>
            </a:r>
            <a:r>
              <a:rPr lang="it-IT" sz="2400" dirty="0" smtClean="0"/>
              <a:t>: Thermal calcs to be updated, </a:t>
            </a:r>
            <a:r>
              <a:rPr lang="it-IT" sz="2400" b="1" dirty="0" smtClean="0"/>
              <a:t>no criticality </a:t>
            </a:r>
            <a:r>
              <a:rPr lang="it-IT" sz="2400" dirty="0" smtClean="0"/>
              <a:t>expected</a:t>
            </a:r>
            <a:endParaRPr lang="en-GB" sz="2400" dirty="0" smtClean="0"/>
          </a:p>
          <a:p>
            <a:r>
              <a:rPr lang="it-IT" sz="2400" dirty="0" err="1" smtClean="0"/>
              <a:t>RRR</a:t>
            </a:r>
            <a:r>
              <a:rPr lang="it-IT" sz="2400" baseline="-25000" dirty="0" err="1" smtClean="0"/>
              <a:t>min</a:t>
            </a:r>
            <a:r>
              <a:rPr lang="it-IT" sz="2400" dirty="0" smtClean="0"/>
              <a:t>= 250</a:t>
            </a:r>
            <a:endParaRPr lang="en-GB" sz="2400" dirty="0"/>
          </a:p>
          <a:p>
            <a:pPr marL="0" indent="0">
              <a:buNone/>
            </a:pPr>
            <a:r>
              <a:rPr lang="it-IT" sz="2800" b="1" u="sng" dirty="0" smtClean="0"/>
              <a:t>Thermo-Structural</a:t>
            </a:r>
            <a:endParaRPr lang="en-GB" sz="2400" b="1" u="sng" dirty="0" smtClean="0"/>
          </a:p>
          <a:p>
            <a:r>
              <a:rPr lang="en-GB" sz="2400" b="1" dirty="0" smtClean="0"/>
              <a:t>HOM design is compliant </a:t>
            </a:r>
            <a:r>
              <a:rPr lang="en-GB" sz="2400" dirty="0" smtClean="0"/>
              <a:t>with the specified strength and deformation limits</a:t>
            </a:r>
          </a:p>
          <a:p>
            <a:r>
              <a:rPr lang="en-GB" sz="2400" dirty="0" smtClean="0"/>
              <a:t>Max </a:t>
            </a:r>
            <a:r>
              <a:rPr lang="en-GB" sz="2400" b="1" dirty="0" smtClean="0"/>
              <a:t>0.1mm relative displacement </a:t>
            </a:r>
            <a:r>
              <a:rPr lang="en-GB" sz="2400" dirty="0" smtClean="0"/>
              <a:t>in the most critical area @ working condition</a:t>
            </a:r>
          </a:p>
          <a:p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4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References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888027" y="5973406"/>
            <a:ext cx="42559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[1]“</a:t>
            </a:r>
            <a:r>
              <a:rPr lang="en-GB" sz="1600" dirty="0">
                <a:solidFill>
                  <a:srgbClr val="002060"/>
                </a:solidFill>
                <a:sym typeface="Wingdings" panose="05000000000000000000" pitchFamily="2" charset="2"/>
              </a:rPr>
              <a:t>RF Superconductivity”, H. </a:t>
            </a:r>
            <a:r>
              <a:rPr lang="en-GB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Padamsee</a:t>
            </a:r>
            <a:r>
              <a:rPr lang="en-GB" sz="1600" dirty="0">
                <a:solidFill>
                  <a:srgbClr val="002060"/>
                </a:solidFill>
                <a:sym typeface="Wingdings" panose="05000000000000000000" pitchFamily="2" charset="2"/>
              </a:rPr>
              <a:t>, </a:t>
            </a:r>
            <a:r>
              <a:rPr lang="en-GB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pag</a:t>
            </a:r>
            <a:r>
              <a:rPr lang="en-GB" sz="1600" dirty="0">
                <a:solidFill>
                  <a:srgbClr val="002060"/>
                </a:solidFill>
                <a:sym typeface="Wingdings" panose="05000000000000000000" pitchFamily="2" charset="2"/>
              </a:rPr>
              <a:t>. 53</a:t>
            </a:r>
            <a:endParaRPr lang="en-GB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53085" y="1090793"/>
            <a:ext cx="8133715" cy="2585323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r>
              <a:rPr lang="it-IT" i="1" dirty="0"/>
              <a:t>[1] Cryogenie, B.Hebral et al., pag. </a:t>
            </a:r>
            <a:r>
              <a:rPr lang="it-IT" i="1" dirty="0" smtClean="0"/>
              <a:t>11</a:t>
            </a:r>
            <a:endParaRPr lang="fr-FR" altLang="en-US" i="1" dirty="0" smtClean="0"/>
          </a:p>
          <a:p>
            <a:r>
              <a:rPr lang="fr-FR" altLang="en-US" i="1" dirty="0" smtClean="0"/>
              <a:t>[</a:t>
            </a:r>
            <a:r>
              <a:rPr lang="fr-FR" altLang="en-US" i="1" dirty="0" bmk=""/>
              <a:t>2] </a:t>
            </a:r>
            <a:r>
              <a:rPr lang="en-GB" altLang="en-US" i="1" dirty="0" bmk=""/>
              <a:t>D.  </a:t>
            </a:r>
            <a:r>
              <a:rPr lang="en-GB" altLang="en-US" i="1" dirty="0" err="1" bmk=""/>
              <a:t>Vaucoret</a:t>
            </a:r>
            <a:r>
              <a:rPr lang="en-GB" altLang="en-US" i="1" dirty="0" bmk=""/>
              <a:t>, Materials and </a:t>
            </a:r>
            <a:r>
              <a:rPr lang="en-GB" altLang="en-US" i="1" dirty="0" err="1" bmk=""/>
              <a:t>Ansys</a:t>
            </a:r>
            <a:r>
              <a:rPr lang="en-GB" altLang="en-US" i="1" dirty="0" bmk=""/>
              <a:t> Library for Design Office, EDMS</a:t>
            </a:r>
            <a:r>
              <a:rPr lang="pl-PL" altLang="en-US" i="1" dirty="0" bmk=""/>
              <a:t> </a:t>
            </a:r>
            <a:r>
              <a:rPr lang="en-GB" altLang="en-US" i="1" dirty="0" bmk=""/>
              <a:t>1291793.</a:t>
            </a:r>
          </a:p>
          <a:p>
            <a:r>
              <a:rPr lang="fr-FR" altLang="en-US" i="1" dirty="0" bmk=""/>
              <a:t>[3] </a:t>
            </a:r>
            <a:r>
              <a:rPr lang="en-GB" altLang="en-US" i="1" dirty="0" bmk=""/>
              <a:t>Tensile tests</a:t>
            </a:r>
          </a:p>
          <a:p>
            <a:r>
              <a:rPr lang="fr-FR" altLang="en-US" i="1" dirty="0" bmk=""/>
              <a:t>[4] </a:t>
            </a:r>
            <a:r>
              <a:rPr lang="en-GB" altLang="en-US" i="1" dirty="0" bmk=""/>
              <a:t>H. Kaiser, Ge. Meyer, H.B. Peters, and G. </a:t>
            </a:r>
            <a:r>
              <a:rPr lang="en-GB" altLang="en-US" i="1" dirty="0" err="1" bmk=""/>
              <a:t>Weichert</a:t>
            </a:r>
            <a:r>
              <a:rPr lang="en-GB" altLang="en-US" i="1" dirty="0" bmk=""/>
              <a:t>, “Helium Vessel for the TTF Cavity,” TESLA Collaboration Report 94–26, October 1994.</a:t>
            </a:r>
          </a:p>
          <a:p>
            <a:r>
              <a:rPr lang="fr-FR" altLang="en-US" i="1" dirty="0" bmk=""/>
              <a:t>[5]</a:t>
            </a:r>
            <a:r>
              <a:rPr lang="en-GB" altLang="en-US" i="1" dirty="0"/>
              <a:t>Information </a:t>
            </a:r>
            <a:r>
              <a:rPr lang="pl-PL" altLang="en-US" i="1" dirty="0"/>
              <a:t>provided</a:t>
            </a:r>
            <a:r>
              <a:rPr lang="en-GB" altLang="en-US" i="1" dirty="0"/>
              <a:t> by Ignacio Aviles Santillana</a:t>
            </a:r>
            <a:r>
              <a:rPr lang="en-GB" altLang="en-US" i="1" dirty="0" smtClean="0"/>
              <a:t>.</a:t>
            </a:r>
          </a:p>
          <a:p>
            <a:r>
              <a:rPr lang="it-IT" altLang="en-US" i="1" dirty="0" smtClean="0"/>
              <a:t>[6]</a:t>
            </a:r>
            <a:r>
              <a:rPr lang="en-GB" dirty="0"/>
              <a:t> </a:t>
            </a:r>
            <a:r>
              <a:rPr lang="en-GB" dirty="0" smtClean="0"/>
              <a:t>“Fatigue </a:t>
            </a:r>
            <a:r>
              <a:rPr lang="en-GB" dirty="0"/>
              <a:t>life </a:t>
            </a:r>
            <a:r>
              <a:rPr lang="en-GB" dirty="0" smtClean="0"/>
              <a:t>prediction…bellows</a:t>
            </a:r>
            <a:r>
              <a:rPr lang="en-GB" dirty="0"/>
              <a:t> </a:t>
            </a:r>
            <a:r>
              <a:rPr lang="en-GB" dirty="0" smtClean="0"/>
              <a:t>at </a:t>
            </a:r>
            <a:r>
              <a:rPr lang="en-GB" dirty="0"/>
              <a:t>cryogenic </a:t>
            </a:r>
            <a:r>
              <a:rPr lang="en-GB" dirty="0" smtClean="0"/>
              <a:t>temperatures”</a:t>
            </a:r>
            <a:r>
              <a:rPr lang="en-GB" dirty="0"/>
              <a:t> </a:t>
            </a:r>
            <a:r>
              <a:rPr lang="en-GB" dirty="0" smtClean="0"/>
              <a:t>B</a:t>
            </a:r>
            <a:r>
              <a:rPr lang="en-GB" dirty="0"/>
              <a:t>. </a:t>
            </a:r>
            <a:r>
              <a:rPr lang="en-GB" dirty="0" err="1" smtClean="0"/>
              <a:t>Skoczenet</a:t>
            </a:r>
            <a:r>
              <a:rPr lang="en-GB" dirty="0" smtClean="0"/>
              <a:t> al. , LHC </a:t>
            </a:r>
            <a:r>
              <a:rPr lang="en-GB" dirty="0"/>
              <a:t>Project Note </a:t>
            </a:r>
            <a:r>
              <a:rPr lang="en-GB" dirty="0" smtClean="0"/>
              <a:t>012</a:t>
            </a:r>
          </a:p>
          <a:p>
            <a:r>
              <a:rPr lang="it-IT" altLang="en-US" i="1" dirty="0" smtClean="0"/>
              <a:t>[7] </a:t>
            </a:r>
            <a:r>
              <a:rPr lang="en-GB" dirty="0"/>
              <a:t>CERN specification for 1.4435 (316L) for bellows : EDMS 790771</a:t>
            </a:r>
            <a:endParaRPr lang="en-GB" altLang="en-US" i="1" dirty="0"/>
          </a:p>
        </p:txBody>
      </p:sp>
    </p:spTree>
    <p:extLst>
      <p:ext uri="{BB962C8B-B14F-4D97-AF65-F5344CB8AC3E}">
        <p14:creationId xmlns:p14="http://schemas.microsoft.com/office/powerpoint/2010/main" val="3229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6" name="Picture 5" descr="\\cernhomet.cern.ch\t\tcapelli\Public\CRAB\ODU\Images\ODU CAVITY\ODU CAVITY 003 - 23-09-20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1141106"/>
            <a:ext cx="2620887" cy="186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homet.cern.ch\t\tcapelli\Public\CRAB\BNL\Images\HOM\DQW - HOM (20) ASSEMBL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8148" y="1179952"/>
            <a:ext cx="3762376" cy="2589683"/>
          </a:xfrm>
          <a:prstGeom prst="rect">
            <a:avLst/>
          </a:prstGeom>
          <a:ln w="127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\\cernhomet.cern.ch\t\tcapelli\Public\CRAB\BNL\Images\Cavity\DQW - CAVITY 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2975220"/>
            <a:ext cx="2230244" cy="230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9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Coaxial Lines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6" name="Picture 5" descr="\\cernhomet.cern.ch\t\tcapelli\Public\CRAB\BNL\Images\HOM\DQW - HOM (22) ASSEMB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2218630"/>
            <a:ext cx="6897118" cy="297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homet.cern.ch\t\tcapelli\Public\CRAB\ODU\Images\HOM\RFD - H-HOM(18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4847" flipH="1">
            <a:off x="1326530" y="320028"/>
            <a:ext cx="7880400" cy="481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\\cernhomet.cern.ch\t\tcapelli\Public\CRAB\BNL\Images\HOM\DQW - HOM (20) ASSEMBL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1942" y="3438930"/>
            <a:ext cx="3762376" cy="2589683"/>
          </a:xfrm>
          <a:prstGeom prst="rect">
            <a:avLst/>
          </a:prstGeom>
          <a:ln w="127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50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err="1"/>
              <a:t>Thermostruct</a:t>
            </a:r>
            <a:r>
              <a:rPr lang="en-GB" dirty="0"/>
              <a:t>. </a:t>
            </a:r>
            <a:r>
              <a:rPr lang="en-GB" dirty="0" smtClean="0"/>
              <a:t>Calc.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53928562"/>
                  </p:ext>
                </p:extLst>
              </p:nvPr>
            </p:nvGraphicFramePr>
            <p:xfrm>
              <a:off x="234778" y="2677576"/>
              <a:ext cx="7685903" cy="3302000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550132"/>
                    <a:gridCol w="3666712"/>
                    <a:gridCol w="1156909"/>
                    <a:gridCol w="1237112"/>
                    <a:gridCol w="1075038"/>
                  </a:tblGrid>
                  <a:tr h="358775">
                    <a:tc>
                      <a:txBody>
                        <a:bodyPr/>
                        <a:lstStyle/>
                        <a:p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25400" cmpd="sng">
                          <a:noFill/>
                        </a:lnT>
                        <a:lnB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mpd="sng">
                          <a:noFill/>
                        </a:lnT>
                        <a:lnB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i="1" dirty="0">
                              <a:effectLst/>
                            </a:rPr>
                            <a:t>Niobium</a:t>
                          </a:r>
                          <a:endParaRPr lang="en-GB" sz="1600" i="1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>
                        <a:lnL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i="1" dirty="0">
                              <a:effectLst/>
                            </a:rPr>
                            <a:t>Stainless Steel 316LN</a:t>
                          </a:r>
                          <a:endParaRPr lang="en-GB" sz="1600" i="1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it-IT" sz="1600" b="1" i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316LN Sheets</a:t>
                          </a:r>
                          <a:endParaRPr lang="en-GB" sz="1600" b="1" i="1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215900">
                    <a:tc row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effectLst/>
                            </a:rPr>
                            <a:t>300 </a:t>
                          </a:r>
                          <a:r>
                            <a:rPr lang="en-US" sz="1400" b="1" dirty="0">
                              <a:effectLst/>
                            </a:rPr>
                            <a:t>K</a:t>
                          </a:r>
                          <a:endParaRPr lang="en-GB" sz="1400" b="1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vert="vert270" anchor="ctr">
                        <a:lnT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Poisson’s ratio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>
                        <a:lnT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0.38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0.27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2159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Elastic modulus (</a:t>
                          </a:r>
                          <a:r>
                            <a:rPr lang="en-US" sz="1400" dirty="0" err="1">
                              <a:effectLst/>
                            </a:rPr>
                            <a:t>GPa</a:t>
                          </a:r>
                          <a:r>
                            <a:rPr lang="en-US" sz="1400" dirty="0" smtClean="0">
                              <a:effectLst/>
                            </a:rPr>
                            <a:t>)</a:t>
                          </a:r>
                          <a:r>
                            <a:rPr lang="en-US" sz="1400" baseline="30000" dirty="0" smtClean="0">
                              <a:effectLst/>
                            </a:rPr>
                            <a:t>[2]</a:t>
                          </a:r>
                          <a:endParaRPr lang="en-GB" sz="1400" baseline="300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103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196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222619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kern="1200" dirty="0">
                              <a:effectLst/>
                            </a:rPr>
                            <a:t>Yield strength R</a:t>
                          </a:r>
                          <a:r>
                            <a:rPr lang="en-US" sz="1400" kern="1200" baseline="-25000" dirty="0">
                              <a:effectLst/>
                            </a:rPr>
                            <a:t>p0.2 </a:t>
                          </a:r>
                          <a:r>
                            <a:rPr lang="en-US" sz="1400" kern="1200" dirty="0">
                              <a:effectLst/>
                            </a:rPr>
                            <a:t>(</a:t>
                          </a:r>
                          <a:r>
                            <a:rPr lang="en-US" sz="1400" kern="1200" dirty="0" smtClean="0">
                              <a:effectLst/>
                            </a:rPr>
                            <a:t>MPa)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:r>
                            <a:rPr lang="en-US" sz="1400" kern="1200" dirty="0">
                              <a:effectLst/>
                            </a:rPr>
                            <a:t>70 </a:t>
                          </a:r>
                          <a:r>
                            <a:rPr lang="en-US" sz="1400" kern="1200" baseline="30000" dirty="0" smtClean="0">
                              <a:effectLst/>
                            </a:rPr>
                            <a:t>[3]</a:t>
                          </a:r>
                          <a:endParaRPr lang="en-GB" sz="1400" baseline="300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en-US" sz="1400" kern="1200" dirty="0">
                              <a:effectLst/>
                            </a:rPr>
                            <a:t>280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it-IT" sz="1400" dirty="0" smtClean="0">
                              <a:effectLst/>
                              <a:latin typeface="Cambria" panose="02040503050406030204" pitchFamily="18" charset="0"/>
                            </a:rPr>
                            <a:t>240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402596">
                    <a:tc row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</a:rPr>
                            <a:t>Properties</a:t>
                          </a:r>
                          <a:endParaRPr lang="en-GB" sz="1400" b="1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vert="vert270" anchor="ctr"/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Integrated </a:t>
                          </a:r>
                          <a:r>
                            <a:rPr lang="en-US" sz="1400" dirty="0">
                              <a:effectLst/>
                            </a:rPr>
                            <a:t>thermal </a:t>
                          </a:r>
                          <a:r>
                            <a:rPr lang="en-US" sz="1400" dirty="0" smtClean="0">
                              <a:effectLst/>
                            </a:rPr>
                            <a:t>contraction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en-GB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𝛥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300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→4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baseline="30000" dirty="0" smtClean="0">
                              <a:effectLst/>
                              <a:latin typeface="Cambria" panose="02040503050406030204" pitchFamily="18" charset="0"/>
                            </a:rPr>
                            <a:t>[4]</a:t>
                          </a:r>
                          <a:endParaRPr lang="en-GB" sz="1400" baseline="300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>
                                    <a:effectLst/>
                                  </a:rPr>
                                  <m:t>1.43∙</m:t>
                                </m:r>
                                <m:sSup>
                                  <m:sSupPr>
                                    <m:ctrlP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400">
                                        <a:effectLst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m:rPr>
                                        <m:nor/>
                                      </m:rPr>
                                      <a:rPr lang="en-US" sz="1400">
                                        <a:effectLst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>
                                    <a:effectLst/>
                                  </a:rPr>
                                  <m:t>3∙</m:t>
                                </m:r>
                                <m:sSup>
                                  <m:sSupPr>
                                    <m:ctrlP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400">
                                        <a:effectLst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m:rPr>
                                        <m:nor/>
                                      </m:rPr>
                                      <a:rPr lang="en-US" sz="1400">
                                        <a:effectLst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397117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Coefficient of thermal contraction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𝛥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/(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𝛥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300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→4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 (1/K)</a:t>
                          </a:r>
                          <a:endParaRPr lang="en-GB" sz="140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>
                                    <a:effectLst/>
                                  </a:rPr>
                                  <m:t>4.91∙</m:t>
                                </m:r>
                                <m:sSup>
                                  <m:sSupPr>
                                    <m:ctrlP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400">
                                        <a:effectLst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m:rPr>
                                        <m:nor/>
                                      </m:rPr>
                                      <a:rPr lang="en-US" sz="1400">
                                        <a:effectLst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>
                                    <a:effectLst/>
                                  </a:rPr>
                                  <m:t>1.03∙</m:t>
                                </m:r>
                                <m:sSup>
                                  <m:sSupPr>
                                    <m:ctrlP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400">
                                        <a:effectLst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m:rPr>
                                        <m:nor/>
                                      </m:rPr>
                                      <a:rPr lang="en-US" sz="1400">
                                        <a:effectLst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215900">
                    <a:tc row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 K</a:t>
                          </a:r>
                          <a:endParaRPr lang="en-GB" sz="1400" b="1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vert="vert27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Yield strength R</a:t>
                          </a:r>
                          <a:r>
                            <a:rPr lang="en-US" sz="1400" baseline="-25000" dirty="0">
                              <a:effectLst/>
                            </a:rPr>
                            <a:t>p0.2 </a:t>
                          </a:r>
                          <a:r>
                            <a:rPr lang="en-US" sz="1400" dirty="0">
                              <a:effectLst/>
                            </a:rPr>
                            <a:t>(MPa</a:t>
                          </a:r>
                          <a:r>
                            <a:rPr lang="en-US" sz="1400" dirty="0" smtClean="0">
                              <a:effectLst/>
                            </a:rPr>
                            <a:t>)</a:t>
                          </a:r>
                          <a:r>
                            <a:rPr lang="en-US" sz="1400" baseline="30000" dirty="0" smtClean="0">
                              <a:effectLst/>
                            </a:rPr>
                            <a:t>[5]</a:t>
                          </a:r>
                          <a:endParaRPr lang="en-GB" sz="1400" baseline="300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>
                                    <a:effectLst/>
                                  </a:rPr>
                                  <m:t>480÷520</m:t>
                                </m:r>
                              </m:oMath>
                            </m:oMathPara>
                          </a14:m>
                          <a:endParaRPr lang="en-GB" sz="140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>
                                    <a:effectLst/>
                                  </a:rPr>
                                  <m:t>850÷1050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it-IT" sz="1400" dirty="0" smtClean="0">
                              <a:effectLst/>
                              <a:latin typeface="Cambria" panose="02040503050406030204" pitchFamily="18" charset="0"/>
                            </a:rPr>
                            <a:t>478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2159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strike="noStrike" dirty="0" smtClean="0">
                              <a:effectLst/>
                            </a:rPr>
                            <a:t>Yield with safety factor R</a:t>
                          </a:r>
                          <a:r>
                            <a:rPr lang="en-US" sz="1400" strike="noStrike" baseline="-25000" dirty="0" smtClean="0">
                              <a:effectLst/>
                            </a:rPr>
                            <a:t>p0.2</a:t>
                          </a:r>
                          <a:r>
                            <a:rPr lang="en-US" sz="1400" strike="noStrike" dirty="0" smtClean="0">
                              <a:effectLst/>
                            </a:rPr>
                            <a:t>/1.5</a:t>
                          </a:r>
                          <a:endParaRPr lang="en-GB" sz="1400" strike="noStrike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:r>
                            <a:rPr lang="en-US" sz="1400" strike="noStrike" dirty="0">
                              <a:effectLst/>
                            </a:rPr>
                            <a:t>320÷347</a:t>
                          </a:r>
                          <a:endParaRPr lang="en-GB" sz="1400" strike="noStrike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567÷700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it-IT" sz="1400" dirty="0" smtClean="0">
                              <a:effectLst/>
                              <a:latin typeface="Cambria" panose="02040503050406030204" pitchFamily="18" charset="0"/>
                            </a:rPr>
                            <a:t>320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53928562"/>
                  </p:ext>
                </p:extLst>
              </p:nvPr>
            </p:nvGraphicFramePr>
            <p:xfrm>
              <a:off x="234778" y="2677576"/>
              <a:ext cx="7685903" cy="3302000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550132"/>
                    <a:gridCol w="3666712"/>
                    <a:gridCol w="1156909"/>
                    <a:gridCol w="1237112"/>
                    <a:gridCol w="1075038"/>
                  </a:tblGrid>
                  <a:tr h="599440">
                    <a:tc>
                      <a:txBody>
                        <a:bodyPr/>
                        <a:lstStyle/>
                        <a:p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25400" cmpd="sng">
                          <a:noFill/>
                        </a:lnT>
                        <a:lnB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mpd="sng">
                          <a:noFill/>
                        </a:lnT>
                        <a:lnB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i="1" dirty="0">
                              <a:effectLst/>
                            </a:rPr>
                            <a:t>Niobium</a:t>
                          </a:r>
                          <a:endParaRPr lang="en-GB" sz="1600" i="1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>
                        <a:lnL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i="1" dirty="0">
                              <a:effectLst/>
                            </a:rPr>
                            <a:t>Stainless Steel 316LN</a:t>
                          </a:r>
                          <a:endParaRPr lang="en-GB" sz="1600" i="1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it-IT" sz="1600" b="1" i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316LN Sheets</a:t>
                          </a:r>
                          <a:endParaRPr lang="en-GB" sz="1600" b="1" i="1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325120">
                    <a:tc row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b="1" dirty="0" smtClean="0">
                              <a:effectLst/>
                            </a:rPr>
                            <a:t>300 </a:t>
                          </a:r>
                          <a:r>
                            <a:rPr lang="en-US" sz="1400" b="1" dirty="0">
                              <a:effectLst/>
                            </a:rPr>
                            <a:t>K</a:t>
                          </a:r>
                          <a:endParaRPr lang="en-GB" sz="1400" b="1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vert="vert270" anchor="ctr">
                        <a:lnT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Poisson’s ratio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>
                        <a:lnT w="12700" cap="flat" cmpd="sng" algn="ctr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0.38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0.27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32512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Elastic modulus (</a:t>
                          </a:r>
                          <a:r>
                            <a:rPr lang="en-US" sz="1400" dirty="0" err="1">
                              <a:effectLst/>
                            </a:rPr>
                            <a:t>GPa</a:t>
                          </a:r>
                          <a:r>
                            <a:rPr lang="en-US" sz="1400" dirty="0" smtClean="0">
                              <a:effectLst/>
                            </a:rPr>
                            <a:t>)</a:t>
                          </a:r>
                          <a:r>
                            <a:rPr lang="en-US" sz="1400" baseline="30000" dirty="0" smtClean="0">
                              <a:effectLst/>
                            </a:rPr>
                            <a:t>[2]</a:t>
                          </a:r>
                          <a:endParaRPr lang="en-GB" sz="1400" baseline="300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103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196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32512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kern="1200" dirty="0">
                              <a:effectLst/>
                            </a:rPr>
                            <a:t>Yield strength R</a:t>
                          </a:r>
                          <a:r>
                            <a:rPr lang="en-US" sz="1400" kern="1200" baseline="-25000" dirty="0">
                              <a:effectLst/>
                            </a:rPr>
                            <a:t>p0.2 </a:t>
                          </a:r>
                          <a:r>
                            <a:rPr lang="en-US" sz="1400" kern="1200" dirty="0">
                              <a:effectLst/>
                            </a:rPr>
                            <a:t>(</a:t>
                          </a:r>
                          <a:r>
                            <a:rPr lang="en-US" sz="1400" kern="1200" dirty="0" smtClean="0">
                              <a:effectLst/>
                            </a:rPr>
                            <a:t>MPa)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:r>
                            <a:rPr lang="en-US" sz="1400" kern="1200" dirty="0">
                              <a:effectLst/>
                            </a:rPr>
                            <a:t>70 </a:t>
                          </a:r>
                          <a:r>
                            <a:rPr lang="en-US" sz="1400" kern="1200" baseline="30000" dirty="0" smtClean="0">
                              <a:effectLst/>
                            </a:rPr>
                            <a:t>[3]</a:t>
                          </a:r>
                          <a:endParaRPr lang="en-GB" sz="1400" baseline="300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en-US" sz="1400" kern="1200" dirty="0">
                              <a:effectLst/>
                            </a:rPr>
                            <a:t>280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it-IT" sz="1400" dirty="0" smtClean="0">
                              <a:effectLst/>
                              <a:latin typeface="Cambria" panose="02040503050406030204" pitchFamily="18" charset="0"/>
                            </a:rPr>
                            <a:t>240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538480">
                    <a:tc row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</a:rPr>
                            <a:t>Properties</a:t>
                          </a:r>
                          <a:endParaRPr lang="en-GB" sz="1400" b="1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vert="vert27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760" marR="111760" marT="55880" marB="55880" anchor="ctr">
                        <a:blipFill rotWithShape="1">
                          <a:blip r:embed="rId2"/>
                          <a:stretch>
                            <a:fillRect l="-15141" t="-291011" r="-94842" b="-229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760" marR="111760" marT="55880" marB="55880" anchor="ctr">
                        <a:blipFill rotWithShape="1">
                          <a:blip r:embed="rId2"/>
                          <a:stretch>
                            <a:fillRect l="-364211" t="-291011" r="-200000" b="-229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760" marR="111760" marT="55880" marB="55880" anchor="ctr">
                        <a:blipFill rotWithShape="1">
                          <a:blip r:embed="rId2"/>
                          <a:stretch>
                            <a:fillRect l="-434483" t="-291011" r="-87192" b="-229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53848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760" marR="111760" marT="55880" marB="55880" anchor="ctr">
                        <a:blipFill rotWithShape="1">
                          <a:blip r:embed="rId2"/>
                          <a:stretch>
                            <a:fillRect l="-15141" t="-395455" r="-94842" b="-13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760" marR="111760" marT="55880" marB="55880" anchor="ctr">
                        <a:blipFill rotWithShape="1">
                          <a:blip r:embed="rId2"/>
                          <a:stretch>
                            <a:fillRect l="-364211" t="-395455" r="-200000" b="-13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760" marR="111760" marT="55880" marB="55880" anchor="ctr">
                        <a:blipFill rotWithShape="1">
                          <a:blip r:embed="rId2"/>
                          <a:stretch>
                            <a:fillRect l="-434483" t="-395455" r="-87192" b="-13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325120">
                    <a:tc row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 K</a:t>
                          </a:r>
                          <a:endParaRPr lang="en-GB" sz="1400" b="1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vert="vert27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Yield strength R</a:t>
                          </a:r>
                          <a:r>
                            <a:rPr lang="en-US" sz="1400" baseline="-25000" dirty="0">
                              <a:effectLst/>
                            </a:rPr>
                            <a:t>p0.2 </a:t>
                          </a:r>
                          <a:r>
                            <a:rPr lang="en-US" sz="1400" dirty="0">
                              <a:effectLst/>
                            </a:rPr>
                            <a:t>(MPa</a:t>
                          </a:r>
                          <a:r>
                            <a:rPr lang="en-US" sz="1400" dirty="0" smtClean="0">
                              <a:effectLst/>
                            </a:rPr>
                            <a:t>)</a:t>
                          </a:r>
                          <a:r>
                            <a:rPr lang="en-US" sz="1400" baseline="30000" dirty="0" smtClean="0">
                              <a:effectLst/>
                            </a:rPr>
                            <a:t>[5]</a:t>
                          </a:r>
                          <a:endParaRPr lang="en-GB" sz="1400" baseline="300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760" marR="111760" marT="55880" marB="55880" anchor="ctr">
                        <a:blipFill rotWithShape="1">
                          <a:blip r:embed="rId2"/>
                          <a:stretch>
                            <a:fillRect l="-364211" t="-807407" r="-200000" b="-1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760" marR="111760" marT="55880" marB="55880" anchor="ctr">
                        <a:blipFill rotWithShape="1">
                          <a:blip r:embed="rId2"/>
                          <a:stretch>
                            <a:fillRect l="-434483" t="-807407" r="-87192" b="-1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it-IT" sz="1400" dirty="0" smtClean="0">
                              <a:effectLst/>
                              <a:latin typeface="Cambria" panose="02040503050406030204" pitchFamily="18" charset="0"/>
                            </a:rPr>
                            <a:t>478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  <a:tr h="32512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15265">
                            <a:spcAft>
                              <a:spcPts val="0"/>
                            </a:spcAft>
                          </a:pPr>
                          <a:r>
                            <a:rPr lang="en-US" sz="1400" strike="noStrike" dirty="0" smtClean="0">
                              <a:effectLst/>
                            </a:rPr>
                            <a:t>Yield with safety factor R</a:t>
                          </a:r>
                          <a:r>
                            <a:rPr lang="en-US" sz="1400" strike="noStrike" baseline="-25000" dirty="0" smtClean="0">
                              <a:effectLst/>
                            </a:rPr>
                            <a:t>p0.2</a:t>
                          </a:r>
                          <a:r>
                            <a:rPr lang="en-US" sz="1400" strike="noStrike" dirty="0" smtClean="0">
                              <a:effectLst/>
                            </a:rPr>
                            <a:t>/1.5</a:t>
                          </a:r>
                          <a:endParaRPr lang="en-GB" sz="1400" strike="noStrike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83185" algn="ctr">
                            <a:spcAft>
                              <a:spcPts val="0"/>
                            </a:spcAft>
                          </a:pPr>
                          <a:r>
                            <a:rPr lang="en-US" sz="1400" strike="noStrike" dirty="0">
                              <a:effectLst/>
                            </a:rPr>
                            <a:t>320÷347</a:t>
                          </a:r>
                          <a:endParaRPr lang="en-GB" sz="1400" strike="noStrike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567÷700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  <a:tc>
                      <a:txBody>
                        <a:bodyPr/>
                        <a:lstStyle/>
                        <a:p>
                          <a:pPr marL="38100" algn="ctr">
                            <a:spcAft>
                              <a:spcPts val="0"/>
                            </a:spcAft>
                          </a:pPr>
                          <a:r>
                            <a:rPr lang="it-IT" sz="1400" dirty="0" smtClean="0">
                              <a:effectLst/>
                              <a:latin typeface="Cambria" panose="02040503050406030204" pitchFamily="18" charset="0"/>
                            </a:rPr>
                            <a:t>320</a:t>
                          </a:r>
                          <a:endParaRPr lang="en-GB" sz="1400" dirty="0">
                            <a:effectLst/>
                            <a:latin typeface="Cambria" panose="02040503050406030204" pitchFamily="18" charset="0"/>
                          </a:endParaRPr>
                        </a:p>
                      </a:txBody>
                      <a:tcPr marL="111760" marR="111760" marT="55880" marB="5588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10" name="Picture 9" descr="\\cernhomec.cern.ch\c\czanoni\Documents\Crab Cavities\Documents\Technical Docs\Concept Development\Reports\HOM - Feb2015\images\geometry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7" t="6430" r="23696" b="10746"/>
          <a:stretch/>
        </p:blipFill>
        <p:spPr bwMode="auto">
          <a:xfrm>
            <a:off x="390525" y="426719"/>
            <a:ext cx="2062562" cy="24593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0" t="7034" r="26755" b="10667"/>
          <a:stretch/>
        </p:blipFill>
        <p:spPr>
          <a:xfrm>
            <a:off x="2453087" y="426719"/>
            <a:ext cx="2020389" cy="2373632"/>
          </a:xfrm>
          <a:prstGeom prst="rect">
            <a:avLst/>
          </a:prstGeom>
        </p:spPr>
      </p:pic>
      <p:pic>
        <p:nvPicPr>
          <p:cNvPr id="12" name="Picture 11" descr="\\cernhomec.cern.ch\c\czanoni\Documents\Crab Cavities\Documents\Technical Docs\Concept Development\Reports\HOM - Feb2015\images\geometry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430" r="81378" b="76345"/>
          <a:stretch/>
        </p:blipFill>
        <p:spPr bwMode="auto">
          <a:xfrm>
            <a:off x="2225837" y="1784032"/>
            <a:ext cx="745963" cy="5114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 rot="509017">
            <a:off x="5602516" y="1111867"/>
            <a:ext cx="2603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Material Properties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4696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Thermostruct</a:t>
            </a:r>
            <a:r>
              <a:rPr lang="en-GB" dirty="0"/>
              <a:t>. </a:t>
            </a:r>
            <a:r>
              <a:rPr lang="en-GB" dirty="0" err="1"/>
              <a:t>Calc</a:t>
            </a:r>
            <a:r>
              <a:rPr lang="en-GB" dirty="0"/>
              <a:t>: Mesh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46"/>
          <a:stretch/>
        </p:blipFill>
        <p:spPr>
          <a:xfrm>
            <a:off x="3024294" y="981091"/>
            <a:ext cx="6119706" cy="5348287"/>
          </a:xfrm>
        </p:spPr>
      </p:pic>
      <p:sp>
        <p:nvSpPr>
          <p:cNvPr id="4" name="TextBox 3"/>
          <p:cNvSpPr txBox="1"/>
          <p:nvPr/>
        </p:nvSpPr>
        <p:spPr>
          <a:xfrm>
            <a:off x="104503" y="1515291"/>
            <a:ext cx="32047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Element size minimized in the Nb-316LN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Shell elements in the bellow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Mapped mesh in regular geometries (e.g. cylinders)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Large elements in the hook (only deformation is critical)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Defeaturing</a:t>
            </a:r>
            <a:r>
              <a:rPr lang="en-GB" sz="2000" dirty="0" smtClean="0"/>
              <a:t> of small details (e.g. flange knife)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63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\\cernhomet.cern.ch\t\tcapelli\Public\CRAB\ODU\Images\CRYOMODULE\RFD CRYMODULE (9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076" y="3207354"/>
            <a:ext cx="4615981" cy="333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\\cernhomet.cern.ch\t\tcapelli\Public\CRAB\BNL\Images\Cryomodule\BNL cryomodule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314" y="916089"/>
            <a:ext cx="4513786" cy="352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Thermal Calcs</a:t>
            </a:r>
            <a:r>
              <a:rPr lang="it-IT" dirty="0" smtClean="0"/>
              <a:t>: Coaxial Line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 rot="20368951">
            <a:off x="1018223" y="3414958"/>
            <a:ext cx="2361474" cy="359548"/>
            <a:chOff x="1180547" y="3199459"/>
            <a:chExt cx="3417748" cy="359548"/>
          </a:xfrm>
        </p:grpSpPr>
        <p:sp>
          <p:nvSpPr>
            <p:cNvPr id="11" name="Rounded Rectangle 10"/>
            <p:cNvSpPr/>
            <p:nvPr/>
          </p:nvSpPr>
          <p:spPr>
            <a:xfrm rot="351461">
              <a:off x="1180547" y="3199459"/>
              <a:ext cx="3341272" cy="359547"/>
            </a:xfrm>
            <a:prstGeom prst="roundRect">
              <a:avLst/>
            </a:prstGeom>
            <a:noFill/>
            <a:ln w="762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ounded Rectangle 11"/>
            <p:cNvSpPr/>
            <p:nvPr/>
          </p:nvSpPr>
          <p:spPr>
            <a:xfrm rot="351461">
              <a:off x="1257023" y="3199460"/>
              <a:ext cx="3341272" cy="359547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 rot="20324717">
            <a:off x="5202895" y="4255439"/>
            <a:ext cx="2767700" cy="714647"/>
            <a:chOff x="3710293" y="4887725"/>
            <a:chExt cx="1333487" cy="391773"/>
          </a:xfrm>
        </p:grpSpPr>
        <p:sp>
          <p:nvSpPr>
            <p:cNvPr id="17" name="Rounded Rectangle 16"/>
            <p:cNvSpPr/>
            <p:nvPr/>
          </p:nvSpPr>
          <p:spPr>
            <a:xfrm rot="1042601">
              <a:off x="3710293" y="4887725"/>
              <a:ext cx="1293567" cy="359546"/>
            </a:xfrm>
            <a:prstGeom prst="roundRect">
              <a:avLst/>
            </a:prstGeom>
            <a:noFill/>
            <a:ln w="762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ounded Rectangle 17"/>
            <p:cNvSpPr/>
            <p:nvPr/>
          </p:nvSpPr>
          <p:spPr>
            <a:xfrm rot="1042601">
              <a:off x="3750213" y="4919952"/>
              <a:ext cx="1293567" cy="359546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 rot="20702032">
            <a:off x="774617" y="2306632"/>
            <a:ext cx="2361474" cy="359548"/>
            <a:chOff x="1180547" y="3199459"/>
            <a:chExt cx="3417748" cy="359548"/>
          </a:xfrm>
        </p:grpSpPr>
        <p:sp>
          <p:nvSpPr>
            <p:cNvPr id="28" name="Rounded Rectangle 27"/>
            <p:cNvSpPr/>
            <p:nvPr/>
          </p:nvSpPr>
          <p:spPr>
            <a:xfrm rot="351461">
              <a:off x="1180547" y="3199459"/>
              <a:ext cx="3341272" cy="359547"/>
            </a:xfrm>
            <a:prstGeom prst="roundRect">
              <a:avLst/>
            </a:prstGeom>
            <a:noFill/>
            <a:ln w="762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ounded Rectangle 28"/>
            <p:cNvSpPr/>
            <p:nvPr/>
          </p:nvSpPr>
          <p:spPr>
            <a:xfrm rot="351461">
              <a:off x="1257023" y="3199460"/>
              <a:ext cx="3341272" cy="359547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1385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Thermostruct</a:t>
            </a:r>
            <a:r>
              <a:rPr lang="en-GB" dirty="0"/>
              <a:t>. </a:t>
            </a:r>
            <a:r>
              <a:rPr lang="en-GB" dirty="0" err="1"/>
              <a:t>Calc</a:t>
            </a:r>
            <a:r>
              <a:rPr lang="en-GB" dirty="0"/>
              <a:t>: Mesh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12" y="1189039"/>
            <a:ext cx="7103775" cy="499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0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With </a:t>
            </a:r>
            <a:r>
              <a:rPr lang="en-GB" dirty="0" smtClean="0"/>
              <a:t>Bellows </a:t>
            </a:r>
            <a:r>
              <a:rPr lang="en-GB" dirty="0"/>
              <a:t>- Load Case #2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06" y="1347265"/>
            <a:ext cx="6688184" cy="470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07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420924" y="691505"/>
            <a:ext cx="4737321" cy="5705400"/>
            <a:chOff x="4318542" y="539030"/>
            <a:chExt cx="4837377" cy="58578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562"/>
            <a:stretch/>
          </p:blipFill>
          <p:spPr bwMode="auto">
            <a:xfrm>
              <a:off x="4877381" y="539030"/>
              <a:ext cx="4278538" cy="5857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4318542" y="4559300"/>
              <a:ext cx="1430929" cy="18376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 Tests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10" name="Picture 9" descr="\\cern.ch\dfs\Users\j\jlekes\Desktop\TRAVAIL\Rapports hebdo\49\DSC_261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9" y="2968117"/>
            <a:ext cx="2869472" cy="188432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379211" y="691505"/>
            <a:ext cx="4437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SPL HOM: OFE Cu prototype</a:t>
            </a:r>
            <a:endParaRPr lang="en-GB" sz="2400" b="1" dirty="0"/>
          </a:p>
        </p:txBody>
      </p:sp>
      <p:sp>
        <p:nvSpPr>
          <p:cNvPr id="4" name="Right Arrow 3"/>
          <p:cNvSpPr/>
          <p:nvPr/>
        </p:nvSpPr>
        <p:spPr>
          <a:xfrm rot="13364071">
            <a:off x="8488297" y="2117602"/>
            <a:ext cx="322073" cy="270434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7050840">
            <a:off x="8472574" y="1280399"/>
            <a:ext cx="322073" cy="270434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\\cern.ch\dfs\Users\j\jlekes\Desktop\TRAVAIL\Rapports hebdo\2\DSC_2732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" t="13954" r="11522" b="15349"/>
          <a:stretch/>
        </p:blipFill>
        <p:spPr bwMode="auto">
          <a:xfrm>
            <a:off x="70735" y="4881466"/>
            <a:ext cx="2869472" cy="1300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996" y="3870873"/>
            <a:ext cx="3634740" cy="226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ight Arrow 17"/>
          <p:cNvSpPr/>
          <p:nvPr/>
        </p:nvSpPr>
        <p:spPr>
          <a:xfrm rot="7050840">
            <a:off x="5258110" y="4629372"/>
            <a:ext cx="322073" cy="270434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804610">
            <a:off x="7920828" y="1609567"/>
            <a:ext cx="322073" cy="270434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454592" y="1316642"/>
            <a:ext cx="60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6"/>
                </a:solidFill>
              </a:rPr>
              <a:t>2.2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8872" y="4134993"/>
            <a:ext cx="87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6"/>
                </a:solidFill>
              </a:rPr>
              <a:t>16.048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01343" y="2308783"/>
            <a:ext cx="94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6"/>
                </a:solidFill>
              </a:rPr>
              <a:t>+0.05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87284" y="922709"/>
            <a:ext cx="94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6"/>
                </a:solidFill>
              </a:rPr>
              <a:t>0.2</a:t>
            </a:r>
            <a:endParaRPr lang="en-GB" b="1" dirty="0">
              <a:solidFill>
                <a:schemeClr val="accent6"/>
              </a:solidFill>
            </a:endParaRPr>
          </a:p>
        </p:txBody>
      </p:sp>
      <p:pic>
        <p:nvPicPr>
          <p:cNvPr id="25" name="Picture 24" descr="\\cern.ch\dfs\Users\j\jlekes\Desktop\TRAVAIL\Rapports hebdo\50\DSC_2669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5" y="1060820"/>
            <a:ext cx="2864584" cy="188622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/>
          <p:cNvSpPr txBox="1"/>
          <p:nvPr/>
        </p:nvSpPr>
        <p:spPr>
          <a:xfrm>
            <a:off x="3784664" y="334527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6"/>
                </a:solidFill>
              </a:rPr>
              <a:t>N</a:t>
            </a:r>
            <a:r>
              <a:rPr lang="it-IT" b="1" dirty="0" smtClean="0">
                <a:solidFill>
                  <a:schemeClr val="accent6"/>
                </a:solidFill>
              </a:rPr>
              <a:t>onconformities</a:t>
            </a:r>
            <a:endParaRPr lang="en-GB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0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Further Images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6" name="Picture 5" descr="\\cern.ch\dfs\Users\j\jlekes\Desktop\TRAVAIL\Rapports hebdo\2\DSC_273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63" y="971575"/>
            <a:ext cx="4081996" cy="2609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ern.ch\dfs\Users\j\jlekes\Desktop\TRAVAIL\Rapports hebdo\50\DSC_265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34" y="3930188"/>
            <a:ext cx="2216150" cy="1252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731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\\cernhomet.cern.ch\t\tcapelli\Public\CRAB\ODU\Images\HOM\RFD - H-HOM(18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4847" flipH="1">
            <a:off x="1059830" y="261391"/>
            <a:ext cx="7880400" cy="481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Thermal Calcs: Coaxial Line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222370"/>
              </p:ext>
            </p:extLst>
          </p:nvPr>
        </p:nvGraphicFramePr>
        <p:xfrm>
          <a:off x="1319570" y="2183453"/>
          <a:ext cx="3680460" cy="138684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743081"/>
                <a:gridCol w="1937379"/>
              </a:tblGrid>
              <a:tr h="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Inner tube </a:t>
                      </a:r>
                      <a:r>
                        <a:rPr lang="en-GB" sz="1400" b="0" dirty="0" smtClean="0">
                          <a:effectLst/>
                          <a:latin typeface="Cambria"/>
                        </a:rPr>
                        <a:t>∅_E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39750" indent="-53975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17.4 mm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39750" indent="-53975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Outer tube </a:t>
                      </a:r>
                      <a:r>
                        <a:rPr lang="en-GB" sz="1400" b="0" dirty="0" smtClean="0">
                          <a:effectLst/>
                          <a:latin typeface="Cambria"/>
                        </a:rPr>
                        <a:t>∅_E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539750" indent="-53975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40 mm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39750" indent="-53975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Tube thickness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539750" indent="-53975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0.3 mm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39750" indent="-53975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Copper coating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539750" indent="-53975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5 </a:t>
                      </a:r>
                      <a:r>
                        <a:rPr lang="en-GB" sz="1400" b="0" dirty="0" err="1">
                          <a:effectLst/>
                        </a:rPr>
                        <a:t>μm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39750" indent="-53975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err="1" smtClean="0">
                          <a:effectLst/>
                        </a:rPr>
                        <a:t>Length_coax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539750" indent="-53975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~1600mm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21158" y="1671535"/>
            <a:ext cx="5255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DQW &amp; </a:t>
            </a:r>
            <a:r>
              <a:rPr lang="it-IT" sz="2400" dirty="0" smtClean="0"/>
              <a:t>RFD: </a:t>
            </a:r>
            <a:r>
              <a:rPr lang="it-IT" sz="2400" b="1" dirty="0" smtClean="0"/>
              <a:t>common configuration</a:t>
            </a:r>
            <a:endParaRPr lang="it-IT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28909" y="4818300"/>
                <a:ext cx="7391126" cy="4137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𝐶𝑜𝑛𝑑𝑢𝑐𝑡𝑖𝑜𝑛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i="1">
                                  <a:latin typeface="Cambria Math"/>
                                </a:rPr>
                                <m:t>𝐼</m:t>
                              </m:r>
                            </m:sub>
                            <m:sup/>
                          </m:sSubSup>
                        </m:e>
                        <m:sup>
                          <m:r>
                            <a:rPr lang="it-IT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𝐵𝑎𝑡h</m:t>
                          </m:r>
                        </m:sup>
                      </m:sSup>
                      <m:r>
                        <a:rPr lang="it-IT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/>
                                </a:rPr>
                                <m:t>𝑐𝑜𝑎𝑡</m:t>
                              </m:r>
                              <m:r>
                                <a:rPr lang="it-IT" b="0" i="1" smtClean="0">
                                  <a:latin typeface="Cambria Math"/>
                                </a:rPr>
                                <m:t>_</m:t>
                              </m:r>
                              <m:r>
                                <a:rPr lang="it-IT" i="1">
                                  <a:latin typeface="Cambria Math"/>
                                </a:rPr>
                                <m:t>𝐼</m:t>
                              </m:r>
                            </m:sub>
                            <m:sup/>
                          </m:sSubSup>
                        </m:e>
                        <m:sup>
                          <m:r>
                            <a:rPr lang="it-IT" i="1">
                              <a:latin typeface="Cambria Math"/>
                            </a:rPr>
                            <m:t>𝐴</m:t>
                          </m:r>
                          <m:r>
                            <a:rPr lang="it-IT" i="1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it-IT" i="1">
                              <a:latin typeface="Cambria Math"/>
                              <a:ea typeface="Cambria Math"/>
                            </a:rPr>
                            <m:t>𝐵𝑎𝑡h</m:t>
                          </m:r>
                        </m:sup>
                      </m:sSup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i="1">
                                  <a:latin typeface="Cambria Math"/>
                                </a:rPr>
                                <m:t>𝐸</m:t>
                              </m:r>
                            </m:sub>
                            <m:sup/>
                          </m:sSubSup>
                        </m:e>
                        <m:sup>
                          <m:r>
                            <a:rPr lang="it-IT" i="1">
                              <a:latin typeface="Cambria Math"/>
                            </a:rPr>
                            <m:t>𝐼𝑛𝑡</m:t>
                          </m:r>
                          <m:r>
                            <a:rPr lang="it-IT" i="1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it-IT" i="1">
                              <a:latin typeface="Cambria Math"/>
                              <a:ea typeface="Cambria Math"/>
                            </a:rPr>
                            <m:t>𝐵𝑎𝑡h</m:t>
                          </m:r>
                        </m:sup>
                      </m:sSup>
                      <m:r>
                        <a:rPr lang="it-IT" i="1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i="1">
                                  <a:latin typeface="Cambria Math"/>
                                </a:rPr>
                                <m:t>𝑐𝑜𝑎𝑡</m:t>
                              </m:r>
                              <m:r>
                                <a:rPr lang="it-IT" i="1">
                                  <a:latin typeface="Cambria Math"/>
                                </a:rPr>
                                <m:t>_</m:t>
                              </m:r>
                              <m:r>
                                <a:rPr lang="it-IT" i="1">
                                  <a:latin typeface="Cambria Math"/>
                                </a:rPr>
                                <m:t>𝐸</m:t>
                              </m:r>
                            </m:sub>
                            <m:sup/>
                          </m:sSubSup>
                        </m:e>
                        <m:sup>
                          <m:r>
                            <a:rPr lang="it-IT" i="1">
                              <a:latin typeface="Cambria Math"/>
                            </a:rPr>
                            <m:t>𝐼𝑛𝑡</m:t>
                          </m:r>
                          <m:r>
                            <a:rPr lang="it-IT" i="1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it-IT" i="1">
                              <a:latin typeface="Cambria Math"/>
                              <a:ea typeface="Cambria Math"/>
                            </a:rPr>
                            <m:t>𝐵𝑎𝑡h</m:t>
                          </m:r>
                        </m:sup>
                      </m:sSup>
                    </m:oMath>
                  </m:oMathPara>
                </a14:m>
                <a:endParaRPr lang="it-IT" b="0" i="1" dirty="0" smtClean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09" y="4818300"/>
                <a:ext cx="7391126" cy="4137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22095" y="5487290"/>
                <a:ext cx="2344616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it-IT">
                              <a:latin typeface="Cambria Math"/>
                            </a:rPr>
                            <m:t>𝑅𝐹</m:t>
                          </m:r>
                        </m:sub>
                      </m:sSub>
                      <m:r>
                        <a:rPr lang="it-IT">
                          <a:latin typeface="Cambria Math"/>
                        </a:rPr>
                        <m:t>=</m:t>
                      </m:r>
                      <m:r>
                        <a:rPr lang="it-IT">
                          <a:latin typeface="Cambria Math"/>
                        </a:rPr>
                        <m:t>𝑓</m:t>
                      </m:r>
                      <m:r>
                        <a:rPr lang="it-IT">
                          <a:latin typeface="Cambria Math"/>
                        </a:rPr>
                        <m:t>(</m:t>
                      </m:r>
                      <m:r>
                        <a:rPr lang="it-IT">
                          <a:latin typeface="Cambria Math"/>
                        </a:rPr>
                        <m:t>𝑅</m:t>
                      </m:r>
                      <m:r>
                        <a:rPr lang="it-IT">
                          <a:latin typeface="Cambria Math"/>
                        </a:rPr>
                        <m:t>(</m:t>
                      </m:r>
                      <m:r>
                        <a:rPr lang="it-IT">
                          <a:latin typeface="Cambria Math"/>
                        </a:rPr>
                        <m:t>𝑇</m:t>
                      </m:r>
                      <m:r>
                        <a:rPr lang="it-IT">
                          <a:latin typeface="Cambria Math"/>
                        </a:rPr>
                        <m:t>),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>
                              <a:latin typeface="Cambria Math"/>
                            </a:rPr>
                            <m:t>𝐼</m:t>
                          </m:r>
                          <m:r>
                            <a:rPr lang="it-IT">
                              <a:latin typeface="Cambria Math"/>
                            </a:rPr>
                            <m:t>(</m:t>
                          </m:r>
                          <m:r>
                            <a:rPr lang="it-IT">
                              <a:latin typeface="Cambria Math"/>
                            </a:rPr>
                            <m:t>𝑥</m:t>
                          </m:r>
                          <m:r>
                            <a:rPr lang="it-IT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it-IT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it-IT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095" y="5487290"/>
                <a:ext cx="234461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461823" y="3691534"/>
            <a:ext cx="55152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Semi-analitical evaluation</a:t>
            </a:r>
            <a:r>
              <a:rPr lang="it-IT" sz="20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Heat Losses to He Bath (Static &amp; Dynamic)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T </a:t>
            </a:r>
            <a:r>
              <a:rPr lang="it-IT" sz="2000" dirty="0"/>
              <a:t>distribution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19450" y="5501396"/>
            <a:ext cx="229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Hp: P</a:t>
            </a:r>
            <a:r>
              <a:rPr lang="it-IT" b="1" baseline="-25000" dirty="0" smtClean="0">
                <a:solidFill>
                  <a:srgbClr val="FF0000"/>
                </a:solidFill>
              </a:rPr>
              <a:t>RF</a:t>
            </a:r>
            <a:r>
              <a:rPr lang="it-IT" b="1" dirty="0" smtClean="0">
                <a:solidFill>
                  <a:srgbClr val="FF0000"/>
                </a:solidFill>
              </a:rPr>
              <a:t>=1kW @ 1GHz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5940" y="115594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/>
              <a:t>A (=300K)</a:t>
            </a:r>
            <a:endParaRPr lang="en-GB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85193" y="2215084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/>
              <a:t>B</a:t>
            </a:r>
            <a:r>
              <a:rPr lang="it-IT" b="1" i="1" dirty="0" smtClean="0"/>
              <a:t> (=2K)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349546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  <p:bldP spid="19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\\cernhomet.cern.ch\t\tcapelli\Public\CRAB\ODU\Images\HOM\RFD - H-HOM(18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4847" flipH="1">
            <a:off x="1059830" y="261391"/>
            <a:ext cx="7880400" cy="481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Thermal </a:t>
            </a:r>
            <a:r>
              <a:rPr lang="it-IT" dirty="0" smtClean="0"/>
              <a:t>Calcs: Coaxial Line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5884179" y="2338580"/>
            <a:ext cx="1603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Inner Intercept (e.g. Al2O3)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5106540" y="4462492"/>
            <a:ext cx="3620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Thermal Intercepts </a:t>
            </a:r>
            <a:r>
              <a:rPr lang="it-IT" sz="2000" dirty="0" smtClean="0"/>
              <a:t>(1x÷2x)</a:t>
            </a:r>
            <a:endParaRPr lang="en-GB" sz="2000" dirty="0"/>
          </a:p>
        </p:txBody>
      </p:sp>
      <p:cxnSp>
        <p:nvCxnSpPr>
          <p:cNvPr id="14" name="Straight Connector 13"/>
          <p:cNvCxnSpPr>
            <a:stCxn id="7" idx="1"/>
          </p:cNvCxnSpPr>
          <p:nvPr/>
        </p:nvCxnSpPr>
        <p:spPr>
          <a:xfrm flipH="1">
            <a:off x="5626100" y="1051687"/>
            <a:ext cx="156923" cy="332613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44431" y="1854402"/>
            <a:ext cx="1851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Outer Intercept</a:t>
            </a:r>
            <a:endParaRPr lang="en-GB" dirty="0"/>
          </a:p>
        </p:txBody>
      </p:sp>
      <p:grpSp>
        <p:nvGrpSpPr>
          <p:cNvPr id="50" name="Group 49"/>
          <p:cNvGrpSpPr/>
          <p:nvPr/>
        </p:nvGrpSpPr>
        <p:grpSpPr>
          <a:xfrm>
            <a:off x="5171798" y="5037498"/>
            <a:ext cx="3620469" cy="1131700"/>
            <a:chOff x="5171799" y="3785150"/>
            <a:chExt cx="3620469" cy="1131700"/>
          </a:xfrm>
        </p:grpSpPr>
        <p:sp>
          <p:nvSpPr>
            <p:cNvPr id="32" name="TextBox 31"/>
            <p:cNvSpPr txBox="1"/>
            <p:nvPr/>
          </p:nvSpPr>
          <p:spPr>
            <a:xfrm>
              <a:off x="5171799" y="3785150"/>
              <a:ext cx="362046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b="1" dirty="0" smtClean="0"/>
                <a:t>Total losses (@ 2K):</a:t>
              </a:r>
            </a:p>
            <a:p>
              <a:r>
                <a:rPr lang="it-IT" sz="2000" b="1" dirty="0" smtClean="0"/>
                <a:t>Static ~ 0.2 W</a:t>
              </a:r>
            </a:p>
            <a:p>
              <a:r>
                <a:rPr lang="it-IT" sz="2000" b="1" dirty="0" smtClean="0"/>
                <a:t>Dynamic </a:t>
              </a:r>
              <a:r>
                <a:rPr lang="it-IT" sz="2000" b="1" dirty="0"/>
                <a:t>~ </a:t>
              </a:r>
              <a:r>
                <a:rPr lang="it-IT" sz="2000" b="1" dirty="0" smtClean="0"/>
                <a:t>1.9 W</a:t>
              </a:r>
              <a:endParaRPr lang="en-GB" sz="2000" b="1" dirty="0"/>
            </a:p>
          </p:txBody>
        </p:sp>
        <p:sp>
          <p:nvSpPr>
            <p:cNvPr id="27" name="Right Brace 26"/>
            <p:cNvSpPr/>
            <p:nvPr/>
          </p:nvSpPr>
          <p:spPr>
            <a:xfrm>
              <a:off x="6990981" y="4154518"/>
              <a:ext cx="552450" cy="762332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 rot="1003105">
              <a:off x="7572018" y="4313688"/>
              <a:ext cx="1160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~2W / line</a:t>
              </a:r>
              <a:endParaRPr lang="en-GB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47510" y="1475832"/>
            <a:ext cx="28500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Different Cases </a:t>
            </a:r>
            <a:r>
              <a:rPr lang="it-IT" sz="2000" dirty="0" smtClean="0"/>
              <a:t>studied: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No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Outer H.Intercept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Inn. &amp; Out. H.Intercept</a:t>
            </a:r>
            <a:endParaRPr lang="en-GB" sz="20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5230" y="3290718"/>
            <a:ext cx="4771817" cy="3210283"/>
            <a:chOff x="5230" y="3147843"/>
            <a:chExt cx="4771817" cy="3210283"/>
          </a:xfrm>
        </p:grpSpPr>
        <p:pic>
          <p:nvPicPr>
            <p:cNvPr id="35" name="Picture 34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996" y="3312685"/>
              <a:ext cx="4438194" cy="285571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9" name="Group 48"/>
            <p:cNvGrpSpPr/>
            <p:nvPr/>
          </p:nvGrpSpPr>
          <p:grpSpPr>
            <a:xfrm>
              <a:off x="5230" y="3147843"/>
              <a:ext cx="4771817" cy="3210283"/>
              <a:chOff x="5230" y="3147843"/>
              <a:chExt cx="4771817" cy="3210283"/>
            </a:xfrm>
          </p:grpSpPr>
          <p:sp>
            <p:nvSpPr>
              <p:cNvPr id="39" name="TextBox 38"/>
              <p:cNvSpPr txBox="1"/>
              <p:nvPr/>
            </p:nvSpPr>
            <p:spPr>
              <a:xfrm rot="16200000">
                <a:off x="-762604" y="4439643"/>
                <a:ext cx="19050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smtClean="0"/>
                  <a:t>Heat Loss [W]</a:t>
                </a:r>
                <a:endParaRPr lang="en-GB" b="1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27996" y="3415290"/>
                <a:ext cx="49703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 smtClean="0"/>
                  <a:t>2.5</a:t>
                </a:r>
                <a:endParaRPr lang="en-GB" sz="1400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00646" y="5596305"/>
                <a:ext cx="49703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 smtClean="0"/>
                  <a:t>0</a:t>
                </a:r>
                <a:endParaRPr lang="en-GB" sz="14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18536" y="5862594"/>
                <a:ext cx="49703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 smtClean="0"/>
                  <a:t>200</a:t>
                </a:r>
                <a:endParaRPr lang="en-GB" sz="1400" b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280015" y="5892926"/>
                <a:ext cx="49703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 smtClean="0"/>
                  <a:t>440</a:t>
                </a:r>
                <a:endParaRPr lang="en-GB" sz="1400" b="1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458914" y="5988794"/>
                <a:ext cx="22177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smtClean="0"/>
                  <a:t>Cable Length [mm]</a:t>
                </a:r>
                <a:endParaRPr lang="en-GB" b="1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rot="20534792">
                <a:off x="1744623" y="4109194"/>
                <a:ext cx="22177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smtClean="0">
                    <a:solidFill>
                      <a:srgbClr val="92D050"/>
                    </a:solidFill>
                  </a:rPr>
                  <a:t>TOTAL</a:t>
                </a:r>
                <a:endParaRPr lang="en-GB" b="1" dirty="0">
                  <a:solidFill>
                    <a:srgbClr val="92D050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20534792">
                <a:off x="1897024" y="4483843"/>
                <a:ext cx="22177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smtClean="0">
                    <a:solidFill>
                      <a:schemeClr val="accent2"/>
                    </a:solidFill>
                  </a:rPr>
                  <a:t>DYN.</a:t>
                </a:r>
                <a:endParaRPr lang="en-GB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 rot="290775">
                <a:off x="1973224" y="5163642"/>
                <a:ext cx="22177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smtClean="0">
                    <a:solidFill>
                      <a:srgbClr val="0070C0"/>
                    </a:solidFill>
                  </a:rPr>
                  <a:t>STAT.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1091367" y="3147843"/>
                    <a:ext cx="2785597" cy="68179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i="1" dirty="0" smtClean="0"/>
                      <a:t>CASE: 1x Outer Heat Interc.</a:t>
                    </a:r>
                  </a:p>
                  <a:p>
                    <a:pPr algn="ctr"/>
                    <a:r>
                      <a:rPr lang="it-IT" i="1" dirty="0" smtClean="0"/>
                      <a:t>@ 26% 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/>
                              </a:rPr>
                              <m:t>𝐴𝐵</m:t>
                            </m:r>
                          </m:e>
                        </m:acc>
                      </m:oMath>
                    </a14:m>
                    <a:r>
                      <a:rPr lang="it-IT" i="1" dirty="0" smtClean="0"/>
                      <a:t> </a:t>
                    </a:r>
                    <a:endParaRPr lang="en-GB" i="1" dirty="0"/>
                  </a:p>
                </p:txBody>
              </p:sp>
            </mc:Choice>
            <mc:Fallback xmlns="">
              <p:sp>
                <p:nvSpPr>
                  <p:cNvPr id="48" name="TextBox 4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1367" y="3147843"/>
                    <a:ext cx="2785597" cy="681790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l="-218" t="-3509" r="-436" b="-12281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36" name="Right Arrow 35"/>
          <p:cNvSpPr/>
          <p:nvPr/>
        </p:nvSpPr>
        <p:spPr>
          <a:xfrm rot="19780686">
            <a:off x="4273564" y="3411560"/>
            <a:ext cx="827271" cy="505281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!!!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20271" y="4061819"/>
            <a:ext cx="2899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/>
              <a:t>For lengths 1600mm...</a:t>
            </a:r>
            <a:endParaRPr lang="en-GB" i="1" dirty="0"/>
          </a:p>
        </p:txBody>
      </p:sp>
      <p:sp>
        <p:nvSpPr>
          <p:cNvPr id="8" name="Rounded Rectangle 7"/>
          <p:cNvSpPr/>
          <p:nvPr/>
        </p:nvSpPr>
        <p:spPr>
          <a:xfrm>
            <a:off x="3955645" y="1277892"/>
            <a:ext cx="1670455" cy="1522353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5783023" y="718312"/>
            <a:ext cx="391995" cy="66675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9886" y="1051687"/>
            <a:ext cx="1474322" cy="2403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4" name="Straight Connector 33"/>
          <p:cNvCxnSpPr>
            <a:stCxn id="33" idx="1"/>
          </p:cNvCxnSpPr>
          <p:nvPr/>
        </p:nvCxnSpPr>
        <p:spPr>
          <a:xfrm flipH="1" flipV="1">
            <a:off x="4666190" y="1277892"/>
            <a:ext cx="1278241" cy="761176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9" idx="1"/>
          </p:cNvCxnSpPr>
          <p:nvPr/>
        </p:nvCxnSpPr>
        <p:spPr>
          <a:xfrm flipH="1" flipV="1">
            <a:off x="4687199" y="2523246"/>
            <a:ext cx="1196980" cy="13850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56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 animBg="1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Properties for Coax Line Calc.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85775" y="4212185"/>
            <a:ext cx="2638425" cy="223139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124200" y="4212185"/>
            <a:ext cx="2829560" cy="223139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6142904" y="4182915"/>
            <a:ext cx="2918456" cy="226066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6" y="783820"/>
            <a:ext cx="4580255" cy="34283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37510" y="745720"/>
            <a:ext cx="446949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Temperature values along Inner tube [K]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367030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0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4475" y="1181100"/>
            <a:ext cx="57419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400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47221" y="3657600"/>
            <a:ext cx="77938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0.3 m</a:t>
            </a:r>
            <a:endParaRPr lang="en-GB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007003" y="1581210"/>
                <a:ext cx="4054357" cy="95878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i="1" dirty="0" smtClean="0"/>
                  <a:t>CASE: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i="1" dirty="0" smtClean="0"/>
                  <a:t>1x Outer Heat Intercept @ 26%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/>
                          </a:rPr>
                          <m:t>𝐴𝐵</m:t>
                        </m:r>
                      </m:e>
                    </m:acc>
                  </m:oMath>
                </a14:m>
                <a:endParaRPr lang="it-IT" b="0" i="1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i="1" dirty="0" smtClean="0"/>
                  <a:t>300mm length </a:t>
                </a:r>
                <a:endParaRPr lang="en-GB" i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003" y="1581210"/>
                <a:ext cx="4054357" cy="958789"/>
              </a:xfrm>
              <a:prstGeom prst="rect">
                <a:avLst/>
              </a:prstGeom>
              <a:blipFill rotWithShape="1">
                <a:blip r:embed="rId6"/>
                <a:stretch>
                  <a:fillRect l="-1049" t="-2500" b="-812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770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30200" y="1417033"/>
            <a:ext cx="3544820" cy="3615850"/>
            <a:chOff x="9588347" y="4198120"/>
            <a:chExt cx="3544820" cy="3615850"/>
          </a:xfrm>
        </p:grpSpPr>
        <p:pic>
          <p:nvPicPr>
            <p:cNvPr id="23" name="Picture 22" descr="\\cernhomet.cern.ch\t\tcapelli\Public\CRAB\BNL\Images\HOM\DQW - HOM (25) ASSEMBLY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88347" y="4198120"/>
              <a:ext cx="3544820" cy="3615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Arc 24"/>
            <p:cNvSpPr/>
            <p:nvPr/>
          </p:nvSpPr>
          <p:spPr>
            <a:xfrm>
              <a:off x="10137114" y="5205945"/>
              <a:ext cx="1483811" cy="1478757"/>
            </a:xfrm>
            <a:prstGeom prst="arc">
              <a:avLst>
                <a:gd name="adj1" fmla="val 2577756"/>
                <a:gd name="adj2" fmla="val 19250466"/>
              </a:avLst>
            </a:prstGeom>
            <a:ln w="76200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CH"/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11410645" y="6463244"/>
              <a:ext cx="1367567" cy="2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1410645" y="5467883"/>
              <a:ext cx="1367567" cy="2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 rot="19055354">
              <a:off x="9631637" y="6469464"/>
              <a:ext cx="866775" cy="543206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CH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87" t="3885" r="9387" b="37517"/>
          <a:stretch/>
        </p:blipFill>
        <p:spPr bwMode="auto">
          <a:xfrm>
            <a:off x="4686300" y="2376478"/>
            <a:ext cx="3985260" cy="28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Helium Heat Evacuation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3710"/>
          <a:stretch/>
        </p:blipFill>
        <p:spPr bwMode="auto">
          <a:xfrm>
            <a:off x="5744845" y="1417032"/>
            <a:ext cx="2091055" cy="885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7828280" y="4629536"/>
            <a:ext cx="7620" cy="274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446077" y="4674442"/>
            <a:ext cx="238982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5548328" y="5358646"/>
                <a:ext cx="17454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=2.5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it-IT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328" y="5358646"/>
                <a:ext cx="1745478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548328" y="5727978"/>
                <a:ext cx="2835712" cy="404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𝑑𝑒𝑠𝑖𝑔𝑛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∅2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d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latin typeface="Cambria Math"/>
                        </a:rPr>
                        <m:t>~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𝟑</m:t>
                      </m:r>
                      <m:r>
                        <a:rPr lang="en-GB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.</m:t>
                      </m:r>
                      <m:r>
                        <a:rPr lang="en-GB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𝟏</m:t>
                      </m:r>
                      <m:r>
                        <a:rPr lang="en-GB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328" y="5727978"/>
                <a:ext cx="2835712" cy="404470"/>
              </a:xfrm>
              <a:prstGeom prst="rect">
                <a:avLst/>
              </a:prstGeom>
              <a:blipFill rotWithShape="0">
                <a:blip r:embed="rId9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30200" y="858838"/>
            <a:ext cx="835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Aim</a:t>
            </a:r>
            <a:r>
              <a:rPr lang="it-IT" sz="2000" dirty="0" smtClean="0"/>
              <a:t>: determine minimum cross section for heat evacuation via HOM He cooling line</a:t>
            </a:r>
          </a:p>
          <a:p>
            <a:r>
              <a:rPr lang="it-IT" sz="2000" b="1" dirty="0" smtClean="0"/>
              <a:t>Hp</a:t>
            </a:r>
            <a:r>
              <a:rPr lang="it-IT" sz="2000" dirty="0" smtClean="0"/>
              <a:t>: all coax line </a:t>
            </a:r>
            <a:r>
              <a:rPr lang="it-IT" sz="2000" dirty="0"/>
              <a:t>heat </a:t>
            </a:r>
            <a:r>
              <a:rPr lang="it-IT" sz="2000" dirty="0" smtClean="0"/>
              <a:t>(~2W</a:t>
            </a:r>
            <a:r>
              <a:rPr lang="it-IT" sz="2000" dirty="0"/>
              <a:t>) </a:t>
            </a:r>
            <a:r>
              <a:rPr lang="it-IT" sz="2000" dirty="0" smtClean="0"/>
              <a:t>goes to HOM line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633460" y="485670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/>
              <a:t>[1]</a:t>
            </a:r>
            <a:endParaRPr lang="en-GB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872256" y="247666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~2W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24" name="Picture 23" descr="\\cernhomet.cern.ch\t\tcapelli\Public\CRAB\BNL\Images\HOM\DQW - HOM (24) ASSEMBLY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877" y="4320324"/>
            <a:ext cx="2062162" cy="210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Down Arrow 20"/>
          <p:cNvSpPr/>
          <p:nvPr/>
        </p:nvSpPr>
        <p:spPr>
          <a:xfrm rot="5400000">
            <a:off x="3554426" y="2641099"/>
            <a:ext cx="451822" cy="1046275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 rot="3011143">
            <a:off x="339689" y="3647154"/>
            <a:ext cx="451822" cy="1046275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 descr="\\cernhomet.cern.ch\t\tcapelli\Public\CRAB\ODU\Images\HOM\RFD - H-HOM(1)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69039" y="4160694"/>
            <a:ext cx="1241705" cy="2405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36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Ofelia\crab cavities\HL-LHC-Meeting-KEK-nov2014\BNL\CRAB Cavity Titanium - 12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6963" y="720013"/>
            <a:ext cx="8386601" cy="478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Thermal Calcs</a:t>
            </a:r>
            <a:r>
              <a:rPr lang="it-IT" dirty="0" smtClean="0"/>
              <a:t>: HOM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66700" y="5453517"/>
            <a:ext cx="71118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it-IT" sz="2000" b="1" dirty="0"/>
              <a:t>Aim</a:t>
            </a:r>
            <a:r>
              <a:rPr lang="it-IT" sz="2000" dirty="0"/>
              <a:t>: determine </a:t>
            </a:r>
            <a:r>
              <a:rPr lang="it-IT" sz="2000" dirty="0" smtClean="0"/>
              <a:t>HOM thermal </a:t>
            </a:r>
            <a:r>
              <a:rPr lang="it-IT" sz="2000" dirty="0"/>
              <a:t>performance w.r.t. quench</a:t>
            </a:r>
            <a:endParaRPr lang="en-GB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329517" y="3710478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P</a:t>
            </a:r>
            <a:r>
              <a:rPr lang="it-IT" sz="2400" b="1" baseline="-25000" dirty="0" smtClean="0">
                <a:solidFill>
                  <a:srgbClr val="FF0000"/>
                </a:solidFill>
              </a:rPr>
              <a:t>HOM</a:t>
            </a:r>
            <a:endParaRPr lang="en-GB" sz="2400" b="1" baseline="-25000" dirty="0">
              <a:solidFill>
                <a:srgbClr val="FF000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084569" y="2719607"/>
            <a:ext cx="723259" cy="650155"/>
            <a:chOff x="1414769" y="4618969"/>
            <a:chExt cx="1370043" cy="359547"/>
          </a:xfrm>
        </p:grpSpPr>
        <p:sp>
          <p:nvSpPr>
            <p:cNvPr id="25" name="Rounded Rectangle 24"/>
            <p:cNvSpPr/>
            <p:nvPr/>
          </p:nvSpPr>
          <p:spPr>
            <a:xfrm rot="351461">
              <a:off x="1414769" y="4618969"/>
              <a:ext cx="1293567" cy="359546"/>
            </a:xfrm>
            <a:prstGeom prst="roundRect">
              <a:avLst/>
            </a:prstGeom>
            <a:noFill/>
            <a:ln w="762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ounded Rectangle 25"/>
            <p:cNvSpPr/>
            <p:nvPr/>
          </p:nvSpPr>
          <p:spPr>
            <a:xfrm rot="351461">
              <a:off x="1491245" y="4618970"/>
              <a:ext cx="1293567" cy="359546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 rot="20848877">
            <a:off x="2788252" y="2856737"/>
            <a:ext cx="671892" cy="638079"/>
            <a:chOff x="3710293" y="4887725"/>
            <a:chExt cx="1370043" cy="359547"/>
          </a:xfrm>
        </p:grpSpPr>
        <p:sp>
          <p:nvSpPr>
            <p:cNvPr id="28" name="Rounded Rectangle 27"/>
            <p:cNvSpPr/>
            <p:nvPr/>
          </p:nvSpPr>
          <p:spPr>
            <a:xfrm rot="1042601">
              <a:off x="3710293" y="4887725"/>
              <a:ext cx="1293567" cy="359546"/>
            </a:xfrm>
            <a:prstGeom prst="roundRect">
              <a:avLst/>
            </a:prstGeom>
            <a:noFill/>
            <a:ln w="762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ounded Rectangle 28"/>
            <p:cNvSpPr/>
            <p:nvPr/>
          </p:nvSpPr>
          <p:spPr>
            <a:xfrm rot="1042601">
              <a:off x="3786769" y="4887726"/>
              <a:ext cx="1293567" cy="359546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3" name="Picture 32" descr="\\cernhomet.cern.ch\t\tcapelli\Public\CRAB\BNL\Images\HOM\DQW - HOM (20) ASSEMBL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3371" y="1067887"/>
            <a:ext cx="3762376" cy="2589683"/>
          </a:xfrm>
          <a:prstGeom prst="rect">
            <a:avLst/>
          </a:prstGeom>
          <a:ln w="127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 rot="18438166">
            <a:off x="6902186" y="2997235"/>
            <a:ext cx="626571" cy="811354"/>
            <a:chOff x="3072169" y="4917282"/>
            <a:chExt cx="573017" cy="928753"/>
          </a:xfrm>
        </p:grpSpPr>
        <p:sp>
          <p:nvSpPr>
            <p:cNvPr id="12" name="Double Wave 11"/>
            <p:cNvSpPr/>
            <p:nvPr/>
          </p:nvSpPr>
          <p:spPr>
            <a:xfrm rot="18170277">
              <a:off x="2835483" y="5358821"/>
              <a:ext cx="723900" cy="250528"/>
            </a:xfrm>
            <a:prstGeom prst="doubleWave">
              <a:avLst>
                <a:gd name="adj1" fmla="val 12500"/>
                <a:gd name="adj2" fmla="val 1316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2"/>
            <p:cNvSpPr/>
            <p:nvPr/>
          </p:nvSpPr>
          <p:spPr>
            <a:xfrm rot="1811929">
              <a:off x="3206253" y="4917282"/>
              <a:ext cx="438933" cy="298153"/>
            </a:xfrm>
            <a:prstGeom prst="triangl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220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" dur="2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0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Thermal Calcs: DQW HOM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HOM Review  -  M. Garlasche CERN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" r="3183"/>
          <a:stretch/>
        </p:blipFill>
        <p:spPr bwMode="auto">
          <a:xfrm>
            <a:off x="457200" y="1731119"/>
            <a:ext cx="3508160" cy="288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" r="5918" b="25467"/>
          <a:stretch/>
        </p:blipFill>
        <p:spPr bwMode="auto">
          <a:xfrm>
            <a:off x="4306482" y="1819286"/>
            <a:ext cx="4267200" cy="2798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900" y="922338"/>
            <a:ext cx="5361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Nb properties as function of Temperature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4529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7995</TotalTime>
  <Words>1363</Words>
  <Application>Microsoft Office PowerPoint</Application>
  <PresentationFormat>On-screen Show (4:3)</PresentationFormat>
  <Paragraphs>357</Paragraphs>
  <Slides>33</Slides>
  <Notes>10</Notes>
  <HiddenSlides>12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Cambria</vt:lpstr>
      <vt:lpstr>Cambria Math</vt:lpstr>
      <vt:lpstr>Times New Roman</vt:lpstr>
      <vt:lpstr>Verdana</vt:lpstr>
      <vt:lpstr>Wingdings</vt:lpstr>
      <vt:lpstr>HiLumiLHC_PresentationTemplate</vt:lpstr>
      <vt:lpstr>HOM: Assessment of Thermo-Mechanical Performance</vt:lpstr>
      <vt:lpstr>HOM Calculations</vt:lpstr>
      <vt:lpstr>Thermal Calcs: Coaxial Line</vt:lpstr>
      <vt:lpstr>Thermal Calcs: Coaxial Line</vt:lpstr>
      <vt:lpstr>Thermal Calcs: Coaxial Line</vt:lpstr>
      <vt:lpstr>Properties for Coax Line Calc.</vt:lpstr>
      <vt:lpstr>Helium Heat Evacuation</vt:lpstr>
      <vt:lpstr>Thermal Calcs: HOM</vt:lpstr>
      <vt:lpstr>Thermal Calcs: DQW HOM</vt:lpstr>
      <vt:lpstr>Thermal Calcs: DQW HOM</vt:lpstr>
      <vt:lpstr>Thermal Calcs: DQW HOM</vt:lpstr>
      <vt:lpstr>Thermostruct. Calcs: HOM</vt:lpstr>
      <vt:lpstr>Thermostruct. Calc: Load Cases</vt:lpstr>
      <vt:lpstr>With Bellows - Load Case #1</vt:lpstr>
      <vt:lpstr>With Bellows - Load Case #2</vt:lpstr>
      <vt:lpstr>With Bellows - Load Case #2</vt:lpstr>
      <vt:lpstr>With Bellows - Load Case #3</vt:lpstr>
      <vt:lpstr>NO Bellows - Load Case #1</vt:lpstr>
      <vt:lpstr>NO Bellows - Load Case #2</vt:lpstr>
      <vt:lpstr>NO Bellows - Load Case #2</vt:lpstr>
      <vt:lpstr>NO Bellows - Load Case #3</vt:lpstr>
      <vt:lpstr>Modal</vt:lpstr>
      <vt:lpstr>HOM Calculations: Remarks</vt:lpstr>
      <vt:lpstr>PowerPoint Presentation</vt:lpstr>
      <vt:lpstr>References</vt:lpstr>
      <vt:lpstr>PowerPoint Presentation</vt:lpstr>
      <vt:lpstr>Coaxial Lines</vt:lpstr>
      <vt:lpstr>Thermostruct. Calc.</vt:lpstr>
      <vt:lpstr>Thermostruct. Calc: Mesh</vt:lpstr>
      <vt:lpstr>Thermostruct. Calc: Mesh</vt:lpstr>
      <vt:lpstr>With Bellows - Load Case #2</vt:lpstr>
      <vt:lpstr>Current Tests</vt:lpstr>
      <vt:lpstr>Further Images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Carlo Zanoni</cp:lastModifiedBy>
  <cp:revision>190</cp:revision>
  <cp:lastPrinted>2015-02-20T10:31:58Z</cp:lastPrinted>
  <dcterms:created xsi:type="dcterms:W3CDTF">2011-12-13T14:40:13Z</dcterms:created>
  <dcterms:modified xsi:type="dcterms:W3CDTF">2015-02-25T10:36:04Z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