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4"/>
  </p:sldMasterIdLst>
  <p:notesMasterIdLst>
    <p:notesMasterId r:id="rId38"/>
  </p:notesMasterIdLst>
  <p:sldIdLst>
    <p:sldId id="259" r:id="rId5"/>
    <p:sldId id="297" r:id="rId6"/>
    <p:sldId id="265" r:id="rId7"/>
    <p:sldId id="266" r:id="rId8"/>
    <p:sldId id="272" r:id="rId9"/>
    <p:sldId id="267" r:id="rId10"/>
    <p:sldId id="268" r:id="rId11"/>
    <p:sldId id="291" r:id="rId12"/>
    <p:sldId id="296" r:id="rId13"/>
    <p:sldId id="273" r:id="rId14"/>
    <p:sldId id="274" r:id="rId15"/>
    <p:sldId id="270" r:id="rId16"/>
    <p:sldId id="269" r:id="rId17"/>
    <p:sldId id="293" r:id="rId18"/>
    <p:sldId id="290" r:id="rId19"/>
    <p:sldId id="277" r:id="rId20"/>
    <p:sldId id="278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75" r:id="rId32"/>
    <p:sldId id="276" r:id="rId33"/>
    <p:sldId id="298" r:id="rId34"/>
    <p:sldId id="292" r:id="rId35"/>
    <p:sldId id="295" r:id="rId36"/>
    <p:sldId id="262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047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2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47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Mention That Weld Test is ongoing</a:t>
            </a:r>
          </a:p>
          <a:p>
            <a:r>
              <a:rPr lang="it-IT" dirty="0" smtClean="0"/>
              <a:t>HOM metrology</a:t>
            </a:r>
            <a:r>
              <a:rPr lang="it-IT" baseline="0" dirty="0" smtClean="0"/>
              <a:t> </a:t>
            </a:r>
            <a:r>
              <a:rPr lang="it-IT" dirty="0" smtClean="0"/>
              <a:t>EDMS: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1481124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>
                <a:solidFill>
                  <a:prstClr val="black"/>
                </a:solidFill>
              </a:rPr>
              <a:pPr/>
              <a:t>28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209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5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HOM Review: Mechanical design overview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GB" dirty="0" smtClean="0"/>
              <a:t>LARP Review of the HOM couplers</a:t>
            </a:r>
          </a:p>
          <a:p>
            <a:pPr algn="r"/>
            <a:r>
              <a:rPr lang="en-GB" dirty="0" smtClean="0"/>
              <a:t>Teddy CAPELLI  </a:t>
            </a:r>
          </a:p>
          <a:p>
            <a:pPr algn="r"/>
            <a:r>
              <a:rPr lang="en-GB" dirty="0" smtClean="0"/>
              <a:t>on </a:t>
            </a:r>
            <a:r>
              <a:rPr lang="en-GB" dirty="0"/>
              <a:t>behalf of CRAB Collaboration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\\cernhomet.cern.ch\t\tcapelli\Public\CRAB\BNL\Images\HOM\DQW - HOM (25) ASSEMB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860" y="1032558"/>
            <a:ext cx="3544820" cy="3615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Design </a:t>
            </a:r>
            <a:r>
              <a:rPr lang="fr-CH" dirty="0" err="1" smtClean="0"/>
              <a:t>details</a:t>
            </a:r>
            <a:r>
              <a:rPr lang="fr-CH" dirty="0" smtClean="0"/>
              <a:t> - DQW</a:t>
            </a:r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4727199" y="2475435"/>
            <a:ext cx="1725851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err="1" smtClean="0"/>
              <a:t>Bellows</a:t>
            </a:r>
            <a:r>
              <a:rPr lang="fr-CH" sz="1400" b="1" dirty="0" smtClean="0"/>
              <a:t> (st. </a:t>
            </a:r>
            <a:r>
              <a:rPr lang="fr-CH" sz="1400" b="1" dirty="0" err="1" smtClean="0"/>
              <a:t>Steel</a:t>
            </a:r>
            <a:r>
              <a:rPr lang="fr-CH" sz="1400" b="1" dirty="0" smtClean="0"/>
              <a:t>)</a:t>
            </a:r>
          </a:p>
          <a:p>
            <a:r>
              <a:rPr lang="fr-CH" sz="1400" i="1" dirty="0" smtClean="0"/>
              <a:t>(</a:t>
            </a:r>
            <a:r>
              <a:rPr lang="fr-CH" sz="1400" i="1" dirty="0" err="1" smtClean="0"/>
              <a:t>only</a:t>
            </a:r>
            <a:r>
              <a:rPr lang="fr-CH" sz="1400" i="1" dirty="0" smtClean="0"/>
              <a:t> for CERN prototype)</a:t>
            </a:r>
            <a:r>
              <a:rPr lang="fr-CH" sz="1000" i="1" dirty="0" smtClean="0"/>
              <a:t>	</a:t>
            </a:r>
            <a:endParaRPr lang="fr-CH" sz="1000" i="1" dirty="0"/>
          </a:p>
        </p:txBody>
      </p:sp>
      <p:pic>
        <p:nvPicPr>
          <p:cNvPr id="9" name="Picture 3" descr="\\cernhomet.cern.ch\t\tcapelli\Public\CRAB\BNL\HOM\ASSY ROUND SHAPE\Coup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422" r="73588" b="47237"/>
          <a:stretch/>
        </p:blipFill>
        <p:spPr bwMode="auto">
          <a:xfrm>
            <a:off x="1494112" y="4648408"/>
            <a:ext cx="1314989" cy="1408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67901" y="5121619"/>
            <a:ext cx="135872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err="1" smtClean="0"/>
              <a:t>Centering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step</a:t>
            </a:r>
            <a:endParaRPr lang="fr-CH" sz="1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77772" y="1190660"/>
            <a:ext cx="171214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UHV </a:t>
            </a:r>
            <a:r>
              <a:rPr lang="fr-CH" sz="1400" b="1" dirty="0" err="1" smtClean="0"/>
              <a:t>Conflat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flanges</a:t>
            </a:r>
            <a:r>
              <a:rPr lang="fr-CH" sz="1400" i="1" dirty="0" smtClean="0"/>
              <a:t>	</a:t>
            </a:r>
            <a:endParaRPr lang="fr-CH" sz="1400" i="1" dirty="0"/>
          </a:p>
        </p:txBody>
      </p:sp>
      <p:cxnSp>
        <p:nvCxnSpPr>
          <p:cNvPr id="14" name="Straight Arrow Connector 13"/>
          <p:cNvCxnSpPr>
            <a:stCxn id="11" idx="1"/>
          </p:cNvCxnSpPr>
          <p:nvPr/>
        </p:nvCxnSpPr>
        <p:spPr>
          <a:xfrm flipH="1">
            <a:off x="4112246" y="1452270"/>
            <a:ext cx="565526" cy="8460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>
            <a:off x="2809104" y="1452270"/>
            <a:ext cx="1868668" cy="4506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1639331" y="5688415"/>
            <a:ext cx="1717258" cy="368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674074" y="3498187"/>
            <a:ext cx="304802" cy="4559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10" idx="1"/>
          </p:cNvCxnSpPr>
          <p:nvPr/>
        </p:nvCxnSpPr>
        <p:spPr>
          <a:xfrm flipV="1">
            <a:off x="3356589" y="5275508"/>
            <a:ext cx="1511312" cy="7809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8" idx="1"/>
          </p:cNvCxnSpPr>
          <p:nvPr/>
        </p:nvCxnSpPr>
        <p:spPr>
          <a:xfrm flipV="1">
            <a:off x="3978876" y="2844767"/>
            <a:ext cx="748323" cy="11093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601466" y="1185905"/>
            <a:ext cx="1955008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 err="1"/>
              <a:t>k</a:t>
            </a:r>
            <a:r>
              <a:rPr lang="fr-CH" sz="1400" i="1" dirty="0" err="1" smtClean="0"/>
              <a:t>nife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edge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flanges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with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copper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seal</a:t>
            </a:r>
            <a:r>
              <a:rPr lang="fr-CH" sz="1400" i="1" dirty="0" smtClean="0"/>
              <a:t> for UHV applications</a:t>
            </a:r>
            <a:endParaRPr lang="fr-CH" sz="14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6606744" y="2383802"/>
            <a:ext cx="216655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/>
              <a:t>n</a:t>
            </a:r>
            <a:r>
              <a:rPr lang="fr-CH" sz="1400" i="1" dirty="0" smtClean="0"/>
              <a:t>ot </a:t>
            </a:r>
            <a:r>
              <a:rPr lang="fr-CH" sz="1400" i="1" dirty="0" err="1" smtClean="0"/>
              <a:t>mandatory</a:t>
            </a:r>
            <a:r>
              <a:rPr lang="fr-CH" sz="1400" i="1" dirty="0" smtClean="0"/>
              <a:t> (but </a:t>
            </a:r>
            <a:r>
              <a:rPr lang="fr-CH" sz="1400" i="1" dirty="0" err="1" smtClean="0"/>
              <a:t>used</a:t>
            </a:r>
            <a:r>
              <a:rPr lang="fr-CH" sz="1400" i="1" dirty="0" smtClean="0"/>
              <a:t> for CERN </a:t>
            </a:r>
            <a:r>
              <a:rPr lang="fr-CH" sz="1400" i="1" dirty="0" err="1" smtClean="0"/>
              <a:t>prototyping</a:t>
            </a:r>
            <a:r>
              <a:rPr lang="fr-CH" sz="1400" i="1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 err="1"/>
              <a:t>g</a:t>
            </a:r>
            <a:r>
              <a:rPr lang="fr-CH" sz="1400" i="1" dirty="0" err="1" smtClean="0"/>
              <a:t>ives</a:t>
            </a:r>
            <a:r>
              <a:rPr lang="fr-CH" sz="1400" i="1" dirty="0" smtClean="0"/>
              <a:t> </a:t>
            </a:r>
            <a:r>
              <a:rPr lang="fr-CH" sz="1400" b="1" i="1" dirty="0" err="1" smtClean="0"/>
              <a:t>flexibility</a:t>
            </a:r>
            <a:r>
              <a:rPr lang="fr-CH" sz="1400" i="1" dirty="0" smtClean="0"/>
              <a:t> for the </a:t>
            </a:r>
            <a:r>
              <a:rPr lang="fr-CH" sz="1400" i="1" dirty="0" err="1" smtClean="0"/>
              <a:t>st.steel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welding</a:t>
            </a:r>
            <a:r>
              <a:rPr lang="fr-CH" sz="1400" i="1" dirty="0" smtClean="0"/>
              <a:t> / </a:t>
            </a:r>
            <a:r>
              <a:rPr lang="fr-CH" sz="1400" i="1" dirty="0" err="1" smtClean="0"/>
              <a:t>assembly</a:t>
            </a:r>
            <a:endParaRPr lang="fr-CH" sz="1400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6601466" y="4999077"/>
            <a:ext cx="2358543" cy="153888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 err="1" smtClean="0"/>
              <a:t>increases</a:t>
            </a:r>
            <a:r>
              <a:rPr lang="fr-CH" sz="1400" i="1" dirty="0" smtClean="0"/>
              <a:t> the </a:t>
            </a:r>
            <a:r>
              <a:rPr lang="en-US" sz="1400" i="1" dirty="0" smtClean="0"/>
              <a:t>positioning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accuracy</a:t>
            </a:r>
            <a:r>
              <a:rPr lang="fr-CH" sz="1400" i="1" dirty="0" smtClean="0"/>
              <a:t> (</a:t>
            </a:r>
            <a:r>
              <a:rPr lang="fr-CH" sz="1400" i="1" dirty="0" err="1" smtClean="0"/>
              <a:t>female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step</a:t>
            </a:r>
            <a:r>
              <a:rPr lang="fr-CH" sz="1400" i="1" dirty="0" smtClean="0"/>
              <a:t> on </a:t>
            </a:r>
            <a:r>
              <a:rPr lang="fr-CH" sz="1400" i="1" dirty="0" err="1" smtClean="0"/>
              <a:t>cavity</a:t>
            </a:r>
            <a:r>
              <a:rPr lang="fr-CH" sz="1400" i="1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 smtClean="0"/>
              <a:t>maximum gap </a:t>
            </a:r>
            <a:r>
              <a:rPr lang="fr-CH" sz="1400" i="1" dirty="0" err="1" smtClean="0"/>
              <a:t>beetween</a:t>
            </a:r>
            <a:r>
              <a:rPr lang="fr-CH" sz="1400" i="1" dirty="0" smtClean="0"/>
              <a:t> the </a:t>
            </a:r>
            <a:r>
              <a:rPr lang="fr-CH" sz="1400" i="1" dirty="0" err="1" smtClean="0"/>
              <a:t>two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steps</a:t>
            </a:r>
            <a:r>
              <a:rPr lang="fr-CH" sz="1400" i="1" dirty="0" smtClean="0"/>
              <a:t>: 0.05mm (radial)</a:t>
            </a:r>
            <a:endParaRPr lang="fr-CH" sz="1400" i="1" dirty="0"/>
          </a:p>
          <a:p>
            <a:endParaRPr lang="fr-CH" sz="1000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4677773" y="4098990"/>
            <a:ext cx="163241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St. </a:t>
            </a:r>
            <a:r>
              <a:rPr lang="fr-CH" sz="1400" b="1" dirty="0" err="1" smtClean="0"/>
              <a:t>Steel</a:t>
            </a:r>
            <a:r>
              <a:rPr lang="fr-CH" sz="1400" b="1" dirty="0"/>
              <a:t> </a:t>
            </a:r>
            <a:r>
              <a:rPr lang="fr-CH" sz="1400" b="1" dirty="0" smtClean="0"/>
              <a:t>body</a:t>
            </a:r>
          </a:p>
        </p:txBody>
      </p:sp>
      <p:cxnSp>
        <p:nvCxnSpPr>
          <p:cNvPr id="47" name="Straight Connector 46"/>
          <p:cNvCxnSpPr>
            <a:endCxn id="46" idx="1"/>
          </p:cNvCxnSpPr>
          <p:nvPr/>
        </p:nvCxnSpPr>
        <p:spPr>
          <a:xfrm flipV="1">
            <a:off x="3583459" y="4252879"/>
            <a:ext cx="1094314" cy="615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2693773" y="3322520"/>
            <a:ext cx="889687" cy="9919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601466" y="4116765"/>
            <a:ext cx="254253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 smtClean="0"/>
              <a:t>1.5 mm </a:t>
            </a:r>
            <a:r>
              <a:rPr lang="fr-CH" sz="1400" i="1" dirty="0" err="1" smtClean="0"/>
              <a:t>thick</a:t>
            </a:r>
            <a:r>
              <a:rPr lang="fr-CH" sz="1400" i="1" dirty="0" smtClean="0"/>
              <a:t> </a:t>
            </a:r>
            <a:r>
              <a:rPr lang="fr-CH" sz="1400" i="1" dirty="0"/>
              <a:t>plate </a:t>
            </a:r>
            <a:r>
              <a:rPr lang="fr-CH" sz="1400" i="1" dirty="0" err="1" smtClean="0"/>
              <a:t>rolled</a:t>
            </a:r>
            <a:r>
              <a:rPr lang="fr-CH" sz="1400" i="1" dirty="0" smtClean="0"/>
              <a:t>/</a:t>
            </a:r>
            <a:r>
              <a:rPr lang="fr-CH" sz="1400" i="1" dirty="0" err="1" smtClean="0"/>
              <a:t>welded</a:t>
            </a:r>
            <a:endParaRPr lang="fr-CH" sz="1400" i="1" dirty="0"/>
          </a:p>
        </p:txBody>
      </p:sp>
    </p:spTree>
    <p:extLst>
      <p:ext uri="{BB962C8B-B14F-4D97-AF65-F5344CB8AC3E}">
        <p14:creationId xmlns:p14="http://schemas.microsoft.com/office/powerpoint/2010/main" val="3387193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7" descr="\\cernhomet.cern.ch\t\tcapelli\Public\CRAB\ODU\Images\HOM\RFD - H-HOM (19) ASSEMB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9396" y="1320843"/>
            <a:ext cx="2453492" cy="4595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/>
          <a:lstStyle/>
          <a:p>
            <a:r>
              <a:rPr lang="fr-CH" dirty="0" smtClean="0"/>
              <a:t>Design </a:t>
            </a:r>
            <a:r>
              <a:rPr lang="fr-CH" dirty="0" err="1" smtClean="0"/>
              <a:t>details</a:t>
            </a:r>
            <a:r>
              <a:rPr lang="fr-CH" dirty="0" smtClean="0"/>
              <a:t> - RFD</a:t>
            </a:r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4266383" y="5100510"/>
            <a:ext cx="122759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err="1" smtClean="0"/>
              <a:t>Centering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step</a:t>
            </a:r>
            <a:endParaRPr lang="fr-CH" sz="1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311690" y="1229912"/>
            <a:ext cx="163241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UHV </a:t>
            </a:r>
            <a:r>
              <a:rPr lang="fr-CH" sz="1400" b="1" dirty="0" err="1" smtClean="0"/>
              <a:t>Conflat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flange</a:t>
            </a:r>
            <a:r>
              <a:rPr lang="fr-CH" sz="1400" i="1" dirty="0" smtClean="0"/>
              <a:t>	</a:t>
            </a:r>
            <a:endParaRPr lang="fr-CH" sz="1400" i="1" dirty="0"/>
          </a:p>
        </p:txBody>
      </p:sp>
      <p:cxnSp>
        <p:nvCxnSpPr>
          <p:cNvPr id="11" name="Straight Arrow Connector 10"/>
          <p:cNvCxnSpPr>
            <a:stCxn id="42" idx="1"/>
          </p:cNvCxnSpPr>
          <p:nvPr/>
        </p:nvCxnSpPr>
        <p:spPr>
          <a:xfrm flipH="1" flipV="1">
            <a:off x="3418704" y="3366512"/>
            <a:ext cx="892986" cy="2616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 flipV="1">
            <a:off x="2965622" y="1368412"/>
            <a:ext cx="1346068" cy="1231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418703" y="3707027"/>
            <a:ext cx="90616" cy="6074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9" idx="1"/>
          </p:cNvCxnSpPr>
          <p:nvPr/>
        </p:nvCxnSpPr>
        <p:spPr>
          <a:xfrm>
            <a:off x="3509319" y="4314433"/>
            <a:ext cx="757064" cy="10476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05560" y="1232701"/>
            <a:ext cx="1955008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 err="1" smtClean="0"/>
              <a:t>Knife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edge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flanges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with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copper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seal</a:t>
            </a:r>
            <a:r>
              <a:rPr lang="fr-CH" sz="1400" i="1" dirty="0" smtClean="0"/>
              <a:t> for UHV applications</a:t>
            </a:r>
            <a:endParaRPr lang="fr-CH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93977" y="4704764"/>
            <a:ext cx="3378173" cy="13388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fr-CH" sz="1100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/>
              <a:t> </a:t>
            </a:r>
            <a:r>
              <a:rPr lang="fr-CH" sz="1400" i="1" dirty="0" err="1" smtClean="0"/>
              <a:t>increases</a:t>
            </a:r>
            <a:r>
              <a:rPr lang="fr-CH" sz="1400" i="1" dirty="0" smtClean="0"/>
              <a:t> </a:t>
            </a:r>
            <a:r>
              <a:rPr lang="fr-CH" sz="1400" i="1" dirty="0"/>
              <a:t>the </a:t>
            </a:r>
            <a:r>
              <a:rPr lang="fr-CH" sz="1400" i="1" dirty="0" err="1" smtClean="0"/>
              <a:t>positioning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accuracy</a:t>
            </a:r>
            <a:r>
              <a:rPr lang="fr-CH" sz="1400" i="1" dirty="0" smtClean="0"/>
              <a:t> (</a:t>
            </a:r>
            <a:r>
              <a:rPr lang="fr-CH" sz="1400" i="1" dirty="0" err="1" smtClean="0"/>
              <a:t>cavity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equipped</a:t>
            </a:r>
            <a:r>
              <a:rPr lang="fr-CH" sz="1400" i="1" dirty="0" smtClean="0"/>
              <a:t> </a:t>
            </a:r>
            <a:r>
              <a:rPr lang="fr-CH" sz="1400" i="1" dirty="0" err="1"/>
              <a:t>with</a:t>
            </a:r>
            <a:r>
              <a:rPr lang="fr-CH" sz="1400" i="1" dirty="0"/>
              <a:t> </a:t>
            </a:r>
            <a:r>
              <a:rPr lang="fr-CH" sz="1400" i="1" dirty="0" err="1"/>
              <a:t>female</a:t>
            </a:r>
            <a:r>
              <a:rPr lang="fr-CH" sz="1400" i="1" dirty="0"/>
              <a:t> </a:t>
            </a:r>
            <a:r>
              <a:rPr lang="fr-CH" sz="1400" i="1" dirty="0" err="1"/>
              <a:t>centering</a:t>
            </a:r>
            <a:r>
              <a:rPr lang="fr-CH" sz="1400" i="1" dirty="0"/>
              <a:t> </a:t>
            </a:r>
            <a:r>
              <a:rPr lang="fr-CH" sz="1400" i="1" dirty="0" err="1"/>
              <a:t>step</a:t>
            </a:r>
            <a:r>
              <a:rPr lang="fr-CH" sz="1400" i="1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 smtClean="0"/>
              <a:t>maximum </a:t>
            </a:r>
            <a:r>
              <a:rPr lang="fr-CH" sz="1400" i="1" dirty="0"/>
              <a:t>gap </a:t>
            </a:r>
            <a:r>
              <a:rPr lang="fr-CH" sz="1400" i="1" dirty="0" err="1"/>
              <a:t>beetween</a:t>
            </a:r>
            <a:r>
              <a:rPr lang="fr-CH" sz="1400" i="1" dirty="0"/>
              <a:t> the </a:t>
            </a:r>
            <a:r>
              <a:rPr lang="fr-CH" sz="1400" i="1" dirty="0" err="1"/>
              <a:t>two</a:t>
            </a:r>
            <a:r>
              <a:rPr lang="fr-CH" sz="1400" i="1" dirty="0"/>
              <a:t> </a:t>
            </a:r>
            <a:r>
              <a:rPr lang="fr-CH" sz="1400" i="1" dirty="0" err="1" smtClean="0"/>
              <a:t>steps</a:t>
            </a:r>
            <a:r>
              <a:rPr lang="fr-CH" sz="1400" i="1" dirty="0" smtClean="0"/>
              <a:t>: 0.1 mm</a:t>
            </a:r>
            <a:endParaRPr lang="fr-CH" sz="1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11690" y="2418384"/>
            <a:ext cx="163241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St. </a:t>
            </a:r>
            <a:r>
              <a:rPr lang="fr-CH" sz="1400" b="1" dirty="0" err="1" smtClean="0"/>
              <a:t>Steel</a:t>
            </a:r>
            <a:r>
              <a:rPr lang="fr-CH" sz="1400" b="1" dirty="0"/>
              <a:t> </a:t>
            </a:r>
            <a:r>
              <a:rPr lang="fr-CH" sz="1400" b="1" dirty="0" smtClean="0"/>
              <a:t>body</a:t>
            </a:r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flipH="1" flipV="1">
            <a:off x="3086100" y="2566832"/>
            <a:ext cx="1225590" cy="54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205560" y="2246802"/>
            <a:ext cx="241368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 smtClean="0"/>
              <a:t>1.5 mm </a:t>
            </a:r>
            <a:r>
              <a:rPr lang="fr-CH" sz="1400" i="1" dirty="0" err="1" smtClean="0"/>
              <a:t>thick</a:t>
            </a:r>
            <a:r>
              <a:rPr lang="fr-CH" sz="1400" i="1" dirty="0" smtClean="0"/>
              <a:t> </a:t>
            </a:r>
            <a:r>
              <a:rPr lang="fr-CH" sz="1400" i="1" dirty="0"/>
              <a:t>plate </a:t>
            </a:r>
            <a:r>
              <a:rPr lang="fr-CH" sz="1400" i="1" dirty="0" err="1" smtClean="0"/>
              <a:t>rolled</a:t>
            </a:r>
            <a:r>
              <a:rPr lang="fr-CH" sz="1400" i="1" dirty="0" smtClean="0"/>
              <a:t>/</a:t>
            </a:r>
            <a:r>
              <a:rPr lang="fr-CH" sz="1400" i="1" dirty="0" err="1" smtClean="0"/>
              <a:t>welded</a:t>
            </a:r>
            <a:endParaRPr lang="fr-CH" sz="1400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4311690" y="3366512"/>
            <a:ext cx="163241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UHV </a:t>
            </a:r>
            <a:r>
              <a:rPr lang="fr-CH" sz="1400" b="1" dirty="0" err="1" smtClean="0"/>
              <a:t>Conflat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flanges</a:t>
            </a:r>
            <a:r>
              <a:rPr lang="fr-CH" sz="1400" i="1" dirty="0" smtClean="0"/>
              <a:t>	</a:t>
            </a:r>
            <a:endParaRPr lang="fr-CH" sz="1400" i="1" dirty="0"/>
          </a:p>
        </p:txBody>
      </p:sp>
      <p:sp>
        <p:nvSpPr>
          <p:cNvPr id="51" name="TextBox 50"/>
          <p:cNvSpPr txBox="1"/>
          <p:nvPr/>
        </p:nvSpPr>
        <p:spPr>
          <a:xfrm>
            <a:off x="4311690" y="2808717"/>
            <a:ext cx="163241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Niobium body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2965622" y="2947408"/>
            <a:ext cx="1346068" cy="49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205559" y="2875240"/>
            <a:ext cx="24136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400" i="1" dirty="0" smtClean="0"/>
              <a:t>   3 mm </a:t>
            </a:r>
            <a:r>
              <a:rPr lang="fr-CH" sz="1400" i="1" dirty="0" err="1" smtClean="0"/>
              <a:t>thick</a:t>
            </a:r>
            <a:endParaRPr lang="fr-CH" sz="1400" i="1" dirty="0"/>
          </a:p>
        </p:txBody>
      </p:sp>
    </p:spTree>
    <p:extLst>
      <p:ext uri="{BB962C8B-B14F-4D97-AF65-F5344CB8AC3E}">
        <p14:creationId xmlns:p14="http://schemas.microsoft.com/office/powerpoint/2010/main" val="1637509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\\cernhomet.cern.ch\t\tcapelli\Public\CRAB\ODU\Images\HOM\RFD - H-HOM (19) ASSEMB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6542" y="488897"/>
            <a:ext cx="3016819" cy="5651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0746" y="6172835"/>
            <a:ext cx="2895600" cy="365125"/>
          </a:xfrm>
        </p:spPr>
        <p:txBody>
          <a:bodyPr/>
          <a:lstStyle/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72460" y="120747"/>
            <a:ext cx="8229600" cy="914400"/>
          </a:xfrm>
        </p:spPr>
        <p:txBody>
          <a:bodyPr/>
          <a:lstStyle/>
          <a:p>
            <a:r>
              <a:rPr lang="fr-CH" sz="3600" dirty="0" err="1" smtClean="0"/>
              <a:t>Cooling</a:t>
            </a:r>
            <a:r>
              <a:rPr lang="fr-CH" sz="3600" dirty="0" smtClean="0"/>
              <a:t> circuit</a:t>
            </a:r>
            <a:endParaRPr lang="fr-CH" sz="3600" dirty="0"/>
          </a:p>
        </p:txBody>
      </p:sp>
      <p:pic>
        <p:nvPicPr>
          <p:cNvPr id="2054" name="Picture 6" descr="\\cernhomet.cern.ch\t\tcapelli\Public\CRAB\BNL\Images\HOM\DQW - HOM (25) ASSEMBL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860" y="899208"/>
            <a:ext cx="3544820" cy="3615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homet.cern.ch\t\tcapelli\Public\CRAB\BNL\Images\HOM\DQW - HOM (24) ASSEMBL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0860" y="4021143"/>
            <a:ext cx="2062162" cy="2103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homet.cern.ch\t\tcapelli\Public\CRAB\ODU\Images\HOM\RFD - H-HOM(13)bi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1358" y="3516807"/>
            <a:ext cx="1075884" cy="2669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rc 7"/>
          <p:cNvSpPr/>
          <p:nvPr/>
        </p:nvSpPr>
        <p:spPr>
          <a:xfrm>
            <a:off x="1254627" y="1907033"/>
            <a:ext cx="1483811" cy="1478757"/>
          </a:xfrm>
          <a:prstGeom prst="arc">
            <a:avLst>
              <a:gd name="adj1" fmla="val 2577756"/>
              <a:gd name="adj2" fmla="val 19250466"/>
            </a:avLst>
          </a:prstGeom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2528158" y="3164332"/>
            <a:ext cx="1367567" cy="2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528158" y="2168971"/>
            <a:ext cx="1367567" cy="2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 rot="19055354">
            <a:off x="749150" y="3170552"/>
            <a:ext cx="866775" cy="54320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Rectangle 31"/>
          <p:cNvSpPr/>
          <p:nvPr/>
        </p:nvSpPr>
        <p:spPr>
          <a:xfrm>
            <a:off x="1685701" y="2527845"/>
            <a:ext cx="1199485" cy="237132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3" name="Rectangle 32"/>
          <p:cNvSpPr/>
          <p:nvPr/>
        </p:nvSpPr>
        <p:spPr>
          <a:xfrm>
            <a:off x="5982343" y="751947"/>
            <a:ext cx="145239" cy="2221378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4" name="Rectangle 33"/>
          <p:cNvSpPr/>
          <p:nvPr/>
        </p:nvSpPr>
        <p:spPr>
          <a:xfrm>
            <a:off x="7470504" y="751947"/>
            <a:ext cx="145239" cy="2221378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" name="Rectangle 36"/>
          <p:cNvSpPr/>
          <p:nvPr/>
        </p:nvSpPr>
        <p:spPr>
          <a:xfrm>
            <a:off x="7543124" y="1306023"/>
            <a:ext cx="421428" cy="556613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8" name="Rectangle 37"/>
          <p:cNvSpPr/>
          <p:nvPr/>
        </p:nvSpPr>
        <p:spPr>
          <a:xfrm>
            <a:off x="6090561" y="751948"/>
            <a:ext cx="553770" cy="64974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9" name="Rectangle 38"/>
          <p:cNvSpPr/>
          <p:nvPr/>
        </p:nvSpPr>
        <p:spPr>
          <a:xfrm>
            <a:off x="7268218" y="758997"/>
            <a:ext cx="347525" cy="64974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1" name="TextBox 40"/>
          <p:cNvSpPr txBox="1"/>
          <p:nvPr/>
        </p:nvSpPr>
        <p:spPr>
          <a:xfrm>
            <a:off x="3293127" y="1307330"/>
            <a:ext cx="2231975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400" b="1" dirty="0" err="1" smtClean="0"/>
              <a:t>Helium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cooling</a:t>
            </a:r>
            <a:r>
              <a:rPr lang="fr-CH" sz="1400" b="1" dirty="0" smtClean="0"/>
              <a:t> circuit</a:t>
            </a:r>
            <a:endParaRPr lang="fr-CH" sz="1400" i="1" dirty="0"/>
          </a:p>
        </p:txBody>
      </p:sp>
      <p:cxnSp>
        <p:nvCxnSpPr>
          <p:cNvPr id="27" name="Straight Arrow Connector 26"/>
          <p:cNvCxnSpPr>
            <a:stCxn id="41" idx="1"/>
          </p:cNvCxnSpPr>
          <p:nvPr/>
        </p:nvCxnSpPr>
        <p:spPr>
          <a:xfrm flipH="1">
            <a:off x="2738439" y="1461219"/>
            <a:ext cx="554688" cy="6477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1" idx="3"/>
            <a:endCxn id="33" idx="1"/>
          </p:cNvCxnSpPr>
          <p:nvPr/>
        </p:nvCxnSpPr>
        <p:spPr>
          <a:xfrm>
            <a:off x="5525102" y="1461219"/>
            <a:ext cx="457241" cy="4014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36966" y="4079689"/>
            <a:ext cx="1017661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400" b="1" dirty="0" smtClean="0"/>
              <a:t>He </a:t>
            </a:r>
            <a:r>
              <a:rPr lang="fr-CH" sz="1400" b="1" dirty="0" err="1" smtClean="0"/>
              <a:t>Supply</a:t>
            </a:r>
            <a:endParaRPr lang="fr-CH" sz="1400" i="1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538439" y="3741739"/>
            <a:ext cx="334841" cy="337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964553" y="1916905"/>
            <a:ext cx="1012838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400" b="1" dirty="0" smtClean="0"/>
              <a:t>He </a:t>
            </a:r>
            <a:r>
              <a:rPr lang="fr-CH" sz="1400" b="1" dirty="0" err="1" smtClean="0"/>
              <a:t>Supply</a:t>
            </a:r>
            <a:endParaRPr lang="fr-CH" sz="1400" i="1" dirty="0"/>
          </a:p>
        </p:txBody>
      </p:sp>
      <p:cxnSp>
        <p:nvCxnSpPr>
          <p:cNvPr id="59" name="Straight Arrow Connector 58"/>
          <p:cNvCxnSpPr/>
          <p:nvPr/>
        </p:nvCxnSpPr>
        <p:spPr>
          <a:xfrm flipH="1" flipV="1">
            <a:off x="7964552" y="1578955"/>
            <a:ext cx="429496" cy="337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511917" y="3929575"/>
            <a:ext cx="1932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DQW - HOM</a:t>
            </a:r>
            <a:endParaRPr lang="fr-CH" sz="1400" i="1" dirty="0"/>
          </a:p>
        </p:txBody>
      </p:sp>
      <p:sp>
        <p:nvSpPr>
          <p:cNvPr id="62" name="TextBox 61"/>
          <p:cNvSpPr txBox="1"/>
          <p:nvPr/>
        </p:nvSpPr>
        <p:spPr>
          <a:xfrm>
            <a:off x="5753722" y="3385790"/>
            <a:ext cx="1932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RFD – H-HOM</a:t>
            </a:r>
            <a:endParaRPr lang="fr-CH" sz="1400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208743" y="4353006"/>
            <a:ext cx="1932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Ø20mm</a:t>
            </a:r>
            <a:endParaRPr lang="fr-CH" sz="1400" i="1" dirty="0"/>
          </a:p>
        </p:txBody>
      </p:sp>
      <p:sp>
        <p:nvSpPr>
          <p:cNvPr id="65" name="TextBox 64"/>
          <p:cNvSpPr txBox="1"/>
          <p:nvPr/>
        </p:nvSpPr>
        <p:spPr>
          <a:xfrm>
            <a:off x="155428" y="1255549"/>
            <a:ext cx="1932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Section : ~500mm²</a:t>
            </a:r>
            <a:endParaRPr lang="fr-CH" sz="1400" i="1" dirty="0"/>
          </a:p>
        </p:txBody>
      </p:sp>
      <p:cxnSp>
        <p:nvCxnSpPr>
          <p:cNvPr id="2063" name="Straight Connector 2062"/>
          <p:cNvCxnSpPr>
            <a:endCxn id="65" idx="2"/>
          </p:cNvCxnSpPr>
          <p:nvPr/>
        </p:nvCxnSpPr>
        <p:spPr>
          <a:xfrm>
            <a:off x="243824" y="1501770"/>
            <a:ext cx="877957" cy="615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7" name="Straight Arrow Connector 2066"/>
          <p:cNvCxnSpPr>
            <a:stCxn id="65" idx="2"/>
          </p:cNvCxnSpPr>
          <p:nvPr/>
        </p:nvCxnSpPr>
        <p:spPr>
          <a:xfrm>
            <a:off x="1121781" y="1563326"/>
            <a:ext cx="385693" cy="3433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11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homet.cern.ch\t\tcapelli\Public\CRAB\ODU\Images\HOM\RFD - V-HOM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8181" y="3287025"/>
            <a:ext cx="1191541" cy="270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3708" y="120747"/>
            <a:ext cx="8229600" cy="914400"/>
          </a:xfrm>
        </p:spPr>
        <p:txBody>
          <a:bodyPr/>
          <a:lstStyle/>
          <a:p>
            <a:r>
              <a:rPr lang="fr-CH" dirty="0" err="1" smtClean="0"/>
              <a:t>Materials</a:t>
            </a:r>
            <a:endParaRPr lang="fr-CH" dirty="0"/>
          </a:p>
        </p:txBody>
      </p:sp>
      <p:pic>
        <p:nvPicPr>
          <p:cNvPr id="4099" name="Picture 3" descr="\\cernhomet.cern.ch\t\tcapelli\Public\CRAB\BNL\HOM\ASSY ROUND SHAPE\Coup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481" y="1349225"/>
            <a:ext cx="1735042" cy="210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40225" y="1030959"/>
            <a:ext cx="1208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i="1" dirty="0" smtClean="0"/>
              <a:t>H-HOM (RFD)</a:t>
            </a:r>
            <a:endParaRPr lang="fr-CH" sz="14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7110909" y="1035147"/>
            <a:ext cx="1208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i="1" dirty="0" smtClean="0"/>
              <a:t>V-HOM (RFD)</a:t>
            </a:r>
            <a:endParaRPr lang="fr-CH" sz="14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952512" y="1041448"/>
            <a:ext cx="1208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i="1" dirty="0" smtClean="0"/>
              <a:t>DQW</a:t>
            </a:r>
            <a:endParaRPr lang="fr-CH" sz="1400" b="1" i="1" dirty="0"/>
          </a:p>
        </p:txBody>
      </p:sp>
      <p:pic>
        <p:nvPicPr>
          <p:cNvPr id="4105" name="Picture 9" descr="\\cernhomet.cern.ch\t\tcapelli\Public\CRAB\BNL\HOM\ASSY ROUND SHAPE\TO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254" y="3741421"/>
            <a:ext cx="2550395" cy="223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\\cernhomet.cern.ch\t\tcapelli\Public\CRAB\ODU\Images\HOM\RFD - H-HOM(14)bi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1910" y="3113422"/>
            <a:ext cx="1263214" cy="313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46574" y="4090065"/>
            <a:ext cx="821710" cy="307777"/>
          </a:xfrm>
          <a:prstGeom prst="rect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Copper*</a:t>
            </a:r>
            <a:endParaRPr lang="fr-CH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8091200" y="4869723"/>
            <a:ext cx="929640" cy="307777"/>
          </a:xfrm>
          <a:prstGeom prst="rect">
            <a:avLst/>
          </a:prstGeom>
          <a:noFill/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St. </a:t>
            </a:r>
            <a:r>
              <a:rPr lang="fr-CH" sz="1400" dirty="0" err="1"/>
              <a:t>s</a:t>
            </a:r>
            <a:r>
              <a:rPr lang="fr-CH" sz="1400" dirty="0" err="1" smtClean="0"/>
              <a:t>teel</a:t>
            </a:r>
            <a:r>
              <a:rPr lang="fr-CH" sz="1400" dirty="0" smtClean="0"/>
              <a:t>*</a:t>
            </a:r>
            <a:endParaRPr lang="fr-CH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915197" y="3659601"/>
            <a:ext cx="929640" cy="307777"/>
          </a:xfrm>
          <a:prstGeom prst="rect">
            <a:avLst/>
          </a:prstGeom>
          <a:noFill/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St. </a:t>
            </a:r>
            <a:r>
              <a:rPr lang="fr-CH" sz="1400" dirty="0" err="1"/>
              <a:t>s</a:t>
            </a:r>
            <a:r>
              <a:rPr lang="fr-CH" sz="1400" dirty="0" err="1" smtClean="0"/>
              <a:t>teel</a:t>
            </a:r>
            <a:r>
              <a:rPr lang="fr-CH" sz="1400" dirty="0" smtClean="0"/>
              <a:t>*</a:t>
            </a:r>
            <a:endParaRPr lang="fr-CH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574712" y="5042803"/>
            <a:ext cx="929640" cy="307777"/>
          </a:xfrm>
          <a:prstGeom prst="rect">
            <a:avLst/>
          </a:prstGeom>
          <a:noFill/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Niobium*</a:t>
            </a:r>
            <a:endParaRPr lang="fr-CH" sz="1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714440" y="4379663"/>
            <a:ext cx="970379" cy="153889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9" idx="1"/>
          </p:cNvCxnSpPr>
          <p:nvPr/>
        </p:nvCxnSpPr>
        <p:spPr>
          <a:xfrm flipH="1" flipV="1">
            <a:off x="1208739" y="5042803"/>
            <a:ext cx="365973" cy="153889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3"/>
          </p:cNvCxnSpPr>
          <p:nvPr/>
        </p:nvCxnSpPr>
        <p:spPr>
          <a:xfrm flipV="1">
            <a:off x="6868284" y="3914717"/>
            <a:ext cx="582836" cy="329237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3"/>
          </p:cNvCxnSpPr>
          <p:nvPr/>
        </p:nvCxnSpPr>
        <p:spPr>
          <a:xfrm>
            <a:off x="6868284" y="4243954"/>
            <a:ext cx="681896" cy="933546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5" idx="0"/>
          </p:cNvCxnSpPr>
          <p:nvPr/>
        </p:nvCxnSpPr>
        <p:spPr>
          <a:xfrm flipH="1" flipV="1">
            <a:off x="8091200" y="4444126"/>
            <a:ext cx="464820" cy="425597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48" idx="3"/>
          </p:cNvCxnSpPr>
          <p:nvPr/>
        </p:nvCxnSpPr>
        <p:spPr>
          <a:xfrm flipV="1">
            <a:off x="7034154" y="3482043"/>
            <a:ext cx="416966" cy="40214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262523" y="4004694"/>
            <a:ext cx="0" cy="364312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142637" y="4716441"/>
            <a:ext cx="0" cy="66758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104514" y="3368368"/>
            <a:ext cx="929640" cy="307777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Ceramic</a:t>
            </a:r>
            <a:r>
              <a:rPr lang="fr-CH" sz="1400" dirty="0" smtClean="0"/>
              <a:t>*</a:t>
            </a:r>
            <a:endParaRPr lang="fr-CH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3449997" y="3354285"/>
            <a:ext cx="929640" cy="307777"/>
          </a:xfrm>
          <a:prstGeom prst="rect">
            <a:avLst/>
          </a:prstGeom>
          <a:noFill/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St. </a:t>
            </a:r>
            <a:r>
              <a:rPr lang="fr-CH" sz="1400" dirty="0" err="1"/>
              <a:t>s</a:t>
            </a:r>
            <a:r>
              <a:rPr lang="fr-CH" sz="1400" dirty="0" err="1" smtClean="0"/>
              <a:t>teel</a:t>
            </a:r>
            <a:r>
              <a:rPr lang="fr-CH" sz="1400" dirty="0" smtClean="0"/>
              <a:t>*</a:t>
            </a:r>
            <a:endParaRPr lang="fr-CH" sz="1400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4650878" y="3431652"/>
            <a:ext cx="0" cy="65413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390896" y="3499495"/>
            <a:ext cx="271241" cy="153889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650878" y="4186850"/>
            <a:ext cx="0" cy="66758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574678" y="4944230"/>
            <a:ext cx="0" cy="239717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573717" y="5284130"/>
            <a:ext cx="0" cy="66758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423540" y="4096512"/>
            <a:ext cx="929640" cy="307777"/>
          </a:xfrm>
          <a:prstGeom prst="rect">
            <a:avLst/>
          </a:prstGeom>
          <a:noFill/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Niobium*</a:t>
            </a:r>
            <a:endParaRPr lang="fr-CH" sz="1400" dirty="0"/>
          </a:p>
        </p:txBody>
      </p:sp>
      <p:cxnSp>
        <p:nvCxnSpPr>
          <p:cNvPr id="69" name="Straight Arrow Connector 68"/>
          <p:cNvCxnSpPr>
            <a:stCxn id="68" idx="3"/>
          </p:cNvCxnSpPr>
          <p:nvPr/>
        </p:nvCxnSpPr>
        <p:spPr>
          <a:xfrm>
            <a:off x="4353180" y="4250401"/>
            <a:ext cx="297698" cy="10154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313708" y="923275"/>
            <a:ext cx="80178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\\cernhomet.cern.ch\t\tcapelli\Public\CRAB\ODU\Images\HOM\RFD - V-HOM(2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4346" y="1349224"/>
            <a:ext cx="1319345" cy="177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0746" y="6172835"/>
            <a:ext cx="2895600" cy="365125"/>
          </a:xfrm>
        </p:spPr>
        <p:txBody>
          <a:bodyPr/>
          <a:lstStyle/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  <p:sp>
        <p:nvSpPr>
          <p:cNvPr id="84" name="Footer Placeholder 4"/>
          <p:cNvSpPr txBox="1">
            <a:spLocks/>
          </p:cNvSpPr>
          <p:nvPr/>
        </p:nvSpPr>
        <p:spPr>
          <a:xfrm>
            <a:off x="1208812" y="6190830"/>
            <a:ext cx="4284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 smtClean="0"/>
              <a:t>*All materials  used to manufacture HOMs </a:t>
            </a:r>
          </a:p>
          <a:p>
            <a:r>
              <a:rPr lang="en-GB" sz="1400" i="1" dirty="0" smtClean="0"/>
              <a:t>shall be compliant with CERN specification n°1389669</a:t>
            </a:r>
            <a:endParaRPr lang="en-GB" sz="1400" i="1" dirty="0"/>
          </a:p>
        </p:txBody>
      </p:sp>
      <p:pic>
        <p:nvPicPr>
          <p:cNvPr id="4098" name="Picture 2" descr="\\cernhomet.cern.ch\t\tcapelli\Public\CRAB\ODU\Images\HOM\RFD - H-HOM(2)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201" r="37574" b="2872"/>
          <a:stretch/>
        </p:blipFill>
        <p:spPr bwMode="auto">
          <a:xfrm>
            <a:off x="4206239" y="1287025"/>
            <a:ext cx="1201783" cy="188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117" name="Straight Connector 4116"/>
          <p:cNvCxnSpPr/>
          <p:nvPr/>
        </p:nvCxnSpPr>
        <p:spPr>
          <a:xfrm>
            <a:off x="3139440" y="1584960"/>
            <a:ext cx="7620" cy="44511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920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2049549"/>
            <a:ext cx="8229600" cy="914400"/>
          </a:xfrm>
        </p:spPr>
        <p:txBody>
          <a:bodyPr/>
          <a:lstStyle/>
          <a:p>
            <a:r>
              <a:rPr lang="fr-CH" sz="2800" dirty="0" smtClean="0"/>
              <a:t>(for CERN </a:t>
            </a:r>
            <a:r>
              <a:rPr lang="fr-CH" sz="2800" b="1" dirty="0" smtClean="0"/>
              <a:t>prototype</a:t>
            </a:r>
            <a:r>
              <a:rPr lang="fr-CH" sz="2800" dirty="0" smtClean="0"/>
              <a:t>)</a:t>
            </a:r>
            <a:endParaRPr lang="fr-CH" sz="2800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1503363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dirty="0" smtClean="0"/>
              <a:t>HOM – DQW: </a:t>
            </a:r>
            <a:r>
              <a:rPr lang="fr-CH" dirty="0" err="1" smtClean="0"/>
              <a:t>assembly</a:t>
            </a:r>
            <a:r>
              <a:rPr lang="fr-CH" dirty="0" smtClean="0"/>
              <a:t> </a:t>
            </a:r>
            <a:r>
              <a:rPr lang="fr-CH" dirty="0" err="1" smtClean="0"/>
              <a:t>sequence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11624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847723"/>
            <a:ext cx="5121121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887492"/>
            <a:ext cx="3784600" cy="1989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3057379"/>
            <a:ext cx="1458911" cy="213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31" y="3120929"/>
            <a:ext cx="7477438" cy="1935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259491" y="159309"/>
            <a:ext cx="8744465" cy="914400"/>
          </a:xfrm>
        </p:spPr>
        <p:txBody>
          <a:bodyPr/>
          <a:lstStyle/>
          <a:p>
            <a:r>
              <a:rPr lang="fr-CH" sz="3200" dirty="0" smtClean="0"/>
              <a:t>DQW – HOM </a:t>
            </a:r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 (CERN prototype)</a:t>
            </a:r>
            <a:endParaRPr lang="fr-CH" sz="3200" dirty="0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5201605"/>
            <a:ext cx="1473835" cy="1339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  <p:sp>
        <p:nvSpPr>
          <p:cNvPr id="17" name="Footer Placeholder 4"/>
          <p:cNvSpPr txBox="1">
            <a:spLocks/>
          </p:cNvSpPr>
          <p:nvPr/>
        </p:nvSpPr>
        <p:spPr>
          <a:xfrm>
            <a:off x="141050" y="5651820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21066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"/>
          <p:cNvSpPr txBox="1">
            <a:spLocks/>
          </p:cNvSpPr>
          <p:nvPr/>
        </p:nvSpPr>
        <p:spPr>
          <a:xfrm>
            <a:off x="245818" y="469672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1</a:t>
            </a:r>
          </a:p>
          <a:p>
            <a:r>
              <a:rPr lang="en-US" sz="2500" dirty="0"/>
              <a:t>Hook / Cylinder welding (EBW)</a:t>
            </a:r>
            <a:endParaRPr lang="fr-CH" sz="25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pic>
        <p:nvPicPr>
          <p:cNvPr id="12" name="Picture 4" descr="\\cernhomet.cern.ch\t\tcapelli\Public\CRAB\BNL\HOM\ASSY ROUND SHAPE\STEP 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3" t="4525" r="43076"/>
          <a:stretch/>
        </p:blipFill>
        <p:spPr bwMode="auto">
          <a:xfrm>
            <a:off x="7019218" y="1912818"/>
            <a:ext cx="1207097" cy="347091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6818387" y="3648273"/>
            <a:ext cx="1033477" cy="5833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359232" y="3648273"/>
            <a:ext cx="45915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140156" y="3644920"/>
            <a:ext cx="219075" cy="2190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140157" y="3375787"/>
            <a:ext cx="219075" cy="2691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8" t="15771" r="34047" b="10829"/>
          <a:stretch/>
        </p:blipFill>
        <p:spPr bwMode="auto">
          <a:xfrm>
            <a:off x="3885277" y="2407492"/>
            <a:ext cx="1793477" cy="225520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 descr="\\cernhomet.cern.ch\t\tcapelli\Public\CRAB\BNL\HOM\ASSY ROUND SHAPE\STEP 1 - 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0" t="2286" r="42142" b="4717"/>
          <a:stretch/>
        </p:blipFill>
        <p:spPr bwMode="auto">
          <a:xfrm>
            <a:off x="428262" y="2262648"/>
            <a:ext cx="995055" cy="277125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\\cernhomet.cern.ch\t\tcapelli\Public\CRAB\BNL\HOM\ASSY ROUND SHAPE\STEP 1 - 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74" t="3696" r="41205" b="6031"/>
          <a:stretch/>
        </p:blipFill>
        <p:spPr bwMode="auto">
          <a:xfrm>
            <a:off x="1898927" y="2047671"/>
            <a:ext cx="1225273" cy="305659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Footer Placeholder 4"/>
          <p:cNvSpPr txBox="1">
            <a:spLocks/>
          </p:cNvSpPr>
          <p:nvPr/>
        </p:nvSpPr>
        <p:spPr>
          <a:xfrm>
            <a:off x="2992391" y="4720026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*Welding thickness : 4mm</a:t>
            </a:r>
            <a:endParaRPr lang="en-GB" sz="1500" i="1" dirty="0"/>
          </a:p>
        </p:txBody>
      </p:sp>
      <p:sp>
        <p:nvSpPr>
          <p:cNvPr id="27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smtClean="0"/>
              <a:t>HOM review – Feb 2015</a:t>
            </a:r>
          </a:p>
          <a:p>
            <a:r>
              <a:rPr lang="en-GB" sz="1050" i="1" smtClean="0"/>
              <a:t>CERN – EN-MME</a:t>
            </a:r>
            <a:endParaRPr lang="en-GB" sz="1050" i="1" dirty="0"/>
          </a:p>
        </p:txBody>
      </p:sp>
      <p:sp>
        <p:nvSpPr>
          <p:cNvPr id="29" name="Footer Placeholder 4"/>
          <p:cNvSpPr txBox="1">
            <a:spLocks/>
          </p:cNvSpPr>
          <p:nvPr/>
        </p:nvSpPr>
        <p:spPr>
          <a:xfrm>
            <a:off x="141050" y="5651820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92804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7" name="Picture 2" descr="\\cernhomet.cern.ch\t\tcapelli\Public\CRAB\BNL\HOM\ASSY ROUND SHAPE\STEP 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70" t="5512" r="41722" b="9793"/>
          <a:stretch/>
        </p:blipFill>
        <p:spPr bwMode="auto">
          <a:xfrm>
            <a:off x="5352733" y="1858605"/>
            <a:ext cx="1552892" cy="413893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97" t="16667" r="32708" b="9876"/>
          <a:stretch/>
        </p:blipFill>
        <p:spPr bwMode="auto">
          <a:xfrm>
            <a:off x="2062842" y="2175269"/>
            <a:ext cx="2593187" cy="380036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H="1" flipV="1">
            <a:off x="4618051" y="4166947"/>
            <a:ext cx="1611299" cy="2381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smtClean="0"/>
              <a:t>HOM review – Feb 2015</a:t>
            </a:r>
          </a:p>
          <a:p>
            <a:r>
              <a:rPr lang="en-GB" sz="1050" i="1" smtClean="0"/>
              <a:t>CERN – EN-MME</a:t>
            </a:r>
            <a:endParaRPr lang="en-GB" sz="1050" i="1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245818" y="722230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2</a:t>
            </a:r>
          </a:p>
          <a:p>
            <a:r>
              <a:rPr lang="fr-CH" sz="2500" dirty="0" err="1"/>
              <a:t>Hook</a:t>
            </a:r>
            <a:r>
              <a:rPr lang="fr-CH" sz="2500" dirty="0"/>
              <a:t> </a:t>
            </a:r>
            <a:r>
              <a:rPr lang="fr-CH" sz="2500" dirty="0" err="1"/>
              <a:t>re-machining</a:t>
            </a:r>
            <a:r>
              <a:rPr lang="fr-CH" sz="2500" dirty="0"/>
              <a:t>: </a:t>
            </a:r>
            <a:r>
              <a:rPr lang="fr-CH" sz="2500" dirty="0" err="1"/>
              <a:t>removal</a:t>
            </a:r>
            <a:r>
              <a:rPr lang="fr-CH" sz="2500" dirty="0"/>
              <a:t> of </a:t>
            </a:r>
            <a:r>
              <a:rPr lang="fr-CH" sz="2500" dirty="0" err="1"/>
              <a:t>welding</a:t>
            </a:r>
            <a:r>
              <a:rPr lang="fr-CH" sz="2500" dirty="0"/>
              <a:t> extra </a:t>
            </a:r>
            <a:r>
              <a:rPr lang="fr-CH" sz="2500" dirty="0" err="1"/>
              <a:t>thickness</a:t>
            </a:r>
            <a:endParaRPr lang="fr-CH" sz="2500" dirty="0"/>
          </a:p>
          <a:p>
            <a:endParaRPr lang="fr-CH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1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2"/>
          <p:cNvSpPr txBox="1">
            <a:spLocks/>
          </p:cNvSpPr>
          <p:nvPr/>
        </p:nvSpPr>
        <p:spPr>
          <a:xfrm>
            <a:off x="245818" y="722230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3</a:t>
            </a:r>
          </a:p>
          <a:p>
            <a:r>
              <a:rPr lang="fr-CH" sz="2500" dirty="0" smtClean="0"/>
              <a:t>Niobium </a:t>
            </a:r>
            <a:r>
              <a:rPr lang="fr-CH" sz="2500" dirty="0" err="1" smtClean="0"/>
              <a:t>welding</a:t>
            </a:r>
            <a:endParaRPr lang="fr-CH" sz="2500" dirty="0"/>
          </a:p>
          <a:p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813" y="2109788"/>
            <a:ext cx="3163887" cy="328840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ooter Placeholder 4"/>
          <p:cNvSpPr txBox="1">
            <a:spLocks/>
          </p:cNvSpPr>
          <p:nvPr/>
        </p:nvSpPr>
        <p:spPr>
          <a:xfrm>
            <a:off x="4195702" y="1769939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Welding thickness : 2mm</a:t>
            </a:r>
            <a:endParaRPr lang="en-GB" sz="1500" i="1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smtClean="0"/>
              <a:t>HOM review – Feb 2015</a:t>
            </a:r>
          </a:p>
          <a:p>
            <a:r>
              <a:rPr lang="en-GB" sz="1050" i="1" smtClean="0"/>
              <a:t>CERN – EN-MME</a:t>
            </a:r>
            <a:endParaRPr lang="en-GB" sz="1050" i="1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141050" y="5651820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424106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2"/>
          <p:cNvSpPr txBox="1">
            <a:spLocks/>
          </p:cNvSpPr>
          <p:nvPr/>
        </p:nvSpPr>
        <p:spPr>
          <a:xfrm>
            <a:off x="245818" y="722230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4</a:t>
            </a:r>
          </a:p>
          <a:p>
            <a:r>
              <a:rPr lang="fr-CH" sz="2500" dirty="0" err="1" smtClean="0"/>
              <a:t>Brazing</a:t>
            </a:r>
            <a:r>
              <a:rPr lang="fr-CH" sz="2500" dirty="0" smtClean="0"/>
              <a:t> of DN63 </a:t>
            </a:r>
            <a:r>
              <a:rPr lang="fr-CH" sz="2500" dirty="0" err="1" smtClean="0"/>
              <a:t>flange</a:t>
            </a:r>
            <a:r>
              <a:rPr lang="fr-CH" sz="2500" dirty="0" smtClean="0"/>
              <a:t> </a:t>
            </a:r>
            <a:r>
              <a:rPr lang="fr-CH" sz="2500" dirty="0" err="1" smtClean="0"/>
              <a:t>with</a:t>
            </a:r>
            <a:r>
              <a:rPr lang="fr-CH" sz="2500" dirty="0" smtClean="0"/>
              <a:t> Niobium part</a:t>
            </a:r>
            <a:endParaRPr lang="fr-CH" sz="2500" dirty="0"/>
          </a:p>
          <a:p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402" y="1936275"/>
            <a:ext cx="3000859" cy="351631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ooter Placeholder 4"/>
          <p:cNvSpPr txBox="1">
            <a:spLocks/>
          </p:cNvSpPr>
          <p:nvPr/>
        </p:nvSpPr>
        <p:spPr>
          <a:xfrm>
            <a:off x="601379" y="4984830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dirty="0" smtClean="0"/>
              <a:t>Cu Brazing</a:t>
            </a:r>
            <a:endParaRPr lang="en-GB" sz="1050" i="1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4288262" y="1936275"/>
            <a:ext cx="4550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The knife of UHV flange must be machined after brazing</a:t>
            </a:r>
            <a:endParaRPr lang="en-GB" sz="1500" i="1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smtClean="0"/>
              <a:t>HOM review – Feb 2015</a:t>
            </a:r>
          </a:p>
          <a:p>
            <a:r>
              <a:rPr lang="en-GB" sz="1050" i="1" smtClean="0"/>
              <a:t>CERN – EN-MME</a:t>
            </a:r>
            <a:endParaRPr lang="en-GB" sz="1050" i="1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1050" y="5651820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58844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03363"/>
            <a:ext cx="8229600" cy="914400"/>
          </a:xfrm>
        </p:spPr>
        <p:txBody>
          <a:bodyPr/>
          <a:lstStyle/>
          <a:p>
            <a:r>
              <a:rPr lang="fr-CH" dirty="0" smtClean="0"/>
              <a:t>INTRODUCTION TO CRYOMODULES</a:t>
            </a:r>
            <a:endParaRPr lang="fr-CH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417444"/>
            <a:ext cx="8229600" cy="5349240"/>
          </a:xfrm>
        </p:spPr>
        <p:txBody>
          <a:bodyPr/>
          <a:lstStyle/>
          <a:p>
            <a:r>
              <a:rPr lang="fr-CH" dirty="0" smtClean="0"/>
              <a:t>HOM </a:t>
            </a:r>
            <a:r>
              <a:rPr lang="fr-CH" dirty="0" err="1" smtClean="0"/>
              <a:t>inside</a:t>
            </a:r>
            <a:r>
              <a:rPr lang="fr-CH" dirty="0" smtClean="0"/>
              <a:t> </a:t>
            </a:r>
            <a:r>
              <a:rPr lang="fr-CH" dirty="0" err="1" smtClean="0"/>
              <a:t>cryomodules</a:t>
            </a:r>
            <a:endParaRPr lang="fr-CH" dirty="0" smtClean="0"/>
          </a:p>
          <a:p>
            <a:r>
              <a:rPr lang="fr-CH" dirty="0" smtClean="0"/>
              <a:t>Design </a:t>
            </a:r>
            <a:r>
              <a:rPr lang="fr-CH" dirty="0" err="1" smtClean="0"/>
              <a:t>constraints</a:t>
            </a:r>
            <a:endParaRPr lang="fr-CH" dirty="0" smtClean="0"/>
          </a:p>
          <a:p>
            <a:r>
              <a:rPr lang="fr-CH" dirty="0" smtClean="0"/>
              <a:t>HOM </a:t>
            </a:r>
            <a:r>
              <a:rPr lang="fr-CH" dirty="0" err="1" smtClean="0"/>
              <a:t>coax</a:t>
            </a:r>
            <a:r>
              <a:rPr lang="fr-CH" dirty="0" smtClean="0"/>
              <a:t> </a:t>
            </a:r>
            <a:r>
              <a:rPr lang="fr-CH" dirty="0" err="1" smtClean="0"/>
              <a:t>lines</a:t>
            </a:r>
            <a:r>
              <a:rPr lang="fr-CH" dirty="0" smtClean="0"/>
              <a:t> </a:t>
            </a:r>
            <a:r>
              <a:rPr lang="fr-CH" dirty="0" err="1" smtClean="0"/>
              <a:t>overview</a:t>
            </a:r>
            <a:endParaRPr lang="fr-CH" dirty="0" smtClean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9889647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2"/>
          <p:cNvSpPr txBox="1">
            <a:spLocks/>
          </p:cNvSpPr>
          <p:nvPr/>
        </p:nvSpPr>
        <p:spPr>
          <a:xfrm>
            <a:off x="245818" y="722230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5</a:t>
            </a:r>
          </a:p>
          <a:p>
            <a:r>
              <a:rPr lang="fr-CH" sz="2500" dirty="0" smtClean="0"/>
              <a:t>Horizontal </a:t>
            </a:r>
            <a:r>
              <a:rPr lang="fr-CH" sz="2500" dirty="0" err="1" smtClean="0"/>
              <a:t>rod</a:t>
            </a:r>
            <a:r>
              <a:rPr lang="fr-CH" sz="2500" dirty="0" smtClean="0"/>
              <a:t> </a:t>
            </a:r>
            <a:r>
              <a:rPr lang="fr-CH" sz="2500" dirty="0" err="1" smtClean="0"/>
              <a:t>welding</a:t>
            </a:r>
            <a:endParaRPr lang="fr-CH" sz="2500" dirty="0"/>
          </a:p>
          <a:p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171699"/>
            <a:ext cx="2761998" cy="349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ooter Placeholder 4"/>
          <p:cNvSpPr txBox="1">
            <a:spLocks/>
          </p:cNvSpPr>
          <p:nvPr/>
        </p:nvSpPr>
        <p:spPr>
          <a:xfrm>
            <a:off x="4059075" y="2445862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EBW</a:t>
            </a:r>
            <a:endParaRPr lang="en-GB" sz="1500" i="1" dirty="0"/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255233" y="1721602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 smtClean="0"/>
              <a:t>Welding thickness : 1mm</a:t>
            </a:r>
            <a:endParaRPr lang="en-GB" sz="1400" i="1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smtClean="0"/>
              <a:t>HOM review – Feb 2015</a:t>
            </a:r>
          </a:p>
          <a:p>
            <a:r>
              <a:rPr lang="en-GB" sz="1050" i="1" smtClean="0"/>
              <a:t>CERN – EN-MME</a:t>
            </a:r>
            <a:endParaRPr lang="en-GB" sz="1050" i="1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1050" y="5651820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31123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2"/>
          <p:cNvSpPr txBox="1">
            <a:spLocks/>
          </p:cNvSpPr>
          <p:nvPr/>
        </p:nvSpPr>
        <p:spPr>
          <a:xfrm>
            <a:off x="245818" y="722230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6</a:t>
            </a:r>
          </a:p>
          <a:p>
            <a:r>
              <a:rPr lang="fr-CH" sz="2500" dirty="0" err="1"/>
              <a:t>Hook</a:t>
            </a:r>
            <a:r>
              <a:rPr lang="fr-CH" sz="2500" dirty="0"/>
              <a:t> and Niobium </a:t>
            </a:r>
            <a:r>
              <a:rPr lang="fr-CH" sz="2500" dirty="0" err="1"/>
              <a:t>cylinder</a:t>
            </a:r>
            <a:r>
              <a:rPr lang="fr-CH" sz="2500" dirty="0"/>
              <a:t> </a:t>
            </a:r>
            <a:r>
              <a:rPr lang="fr-CH" sz="2500" dirty="0" err="1"/>
              <a:t>welding</a:t>
            </a:r>
            <a:endParaRPr lang="fr-CH" sz="2500" dirty="0"/>
          </a:p>
          <a:p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4" y="1909862"/>
            <a:ext cx="2154236" cy="368448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4"/>
          <p:cNvSpPr txBox="1">
            <a:spLocks/>
          </p:cNvSpPr>
          <p:nvPr/>
        </p:nvSpPr>
        <p:spPr>
          <a:xfrm>
            <a:off x="3224214" y="1840012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EBW</a:t>
            </a:r>
            <a:endParaRPr lang="en-GB" sz="1500" i="1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-165779" y="2026925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Welding thickness: 2mm</a:t>
            </a:r>
            <a:endParaRPr lang="en-GB" sz="1500" i="1" dirty="0"/>
          </a:p>
        </p:txBody>
      </p:sp>
      <p:sp>
        <p:nvSpPr>
          <p:cNvPr id="20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smtClean="0"/>
              <a:t>HOM review – Feb 2015</a:t>
            </a:r>
          </a:p>
          <a:p>
            <a:r>
              <a:rPr lang="en-GB" sz="1050" i="1" smtClean="0"/>
              <a:t>CERN – EN-MME</a:t>
            </a:r>
            <a:endParaRPr lang="en-GB" sz="1050" i="1" dirty="0"/>
          </a:p>
        </p:txBody>
      </p:sp>
      <p:sp>
        <p:nvSpPr>
          <p:cNvPr id="21" name="Footer Placeholder 4"/>
          <p:cNvSpPr txBox="1">
            <a:spLocks/>
          </p:cNvSpPr>
          <p:nvPr/>
        </p:nvSpPr>
        <p:spPr>
          <a:xfrm>
            <a:off x="141050" y="5651820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22938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2"/>
          <p:cNvSpPr txBox="1">
            <a:spLocks/>
          </p:cNvSpPr>
          <p:nvPr/>
        </p:nvSpPr>
        <p:spPr>
          <a:xfrm>
            <a:off x="245818" y="722230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7</a:t>
            </a:r>
          </a:p>
          <a:p>
            <a:r>
              <a:rPr lang="fr-CH" sz="2500" dirty="0" err="1" smtClean="0"/>
              <a:t>Stainless</a:t>
            </a:r>
            <a:r>
              <a:rPr lang="fr-CH" sz="2500" dirty="0" smtClean="0"/>
              <a:t> </a:t>
            </a:r>
            <a:r>
              <a:rPr lang="fr-CH" sz="2500" dirty="0" err="1" smtClean="0"/>
              <a:t>steel</a:t>
            </a:r>
            <a:r>
              <a:rPr lang="fr-CH" sz="2500" dirty="0" smtClean="0"/>
              <a:t> </a:t>
            </a:r>
            <a:r>
              <a:rPr lang="fr-CH" sz="2500" dirty="0" err="1" smtClean="0"/>
              <a:t>welding</a:t>
            </a:r>
            <a:endParaRPr lang="fr-CH" sz="2500" dirty="0"/>
          </a:p>
          <a:p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456" y="1945382"/>
            <a:ext cx="2644790" cy="397496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ooter Placeholder 4"/>
          <p:cNvSpPr txBox="1">
            <a:spLocks/>
          </p:cNvSpPr>
          <p:nvPr/>
        </p:nvSpPr>
        <p:spPr>
          <a:xfrm>
            <a:off x="432855" y="2169338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Welding thickness: 1.5mm</a:t>
            </a:r>
            <a:endParaRPr lang="en-GB" sz="1500" i="1" dirty="0"/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3953998" y="2351901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TIG or EBW</a:t>
            </a:r>
            <a:endParaRPr lang="en-GB" sz="1500" i="1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smtClean="0"/>
              <a:t>HOM review – Feb 2015</a:t>
            </a:r>
          </a:p>
          <a:p>
            <a:r>
              <a:rPr lang="en-GB" sz="1050" i="1" smtClean="0"/>
              <a:t>CERN – EN-MME</a:t>
            </a:r>
            <a:endParaRPr lang="en-GB" sz="1050" i="1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1050" y="5651820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87023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2"/>
          <p:cNvSpPr txBox="1">
            <a:spLocks/>
          </p:cNvSpPr>
          <p:nvPr/>
        </p:nvSpPr>
        <p:spPr>
          <a:xfrm>
            <a:off x="245818" y="722230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8 &amp; 9</a:t>
            </a:r>
          </a:p>
          <a:p>
            <a:r>
              <a:rPr lang="fr-CH" sz="2500" dirty="0" err="1" smtClean="0"/>
              <a:t>Stainless</a:t>
            </a:r>
            <a:r>
              <a:rPr lang="fr-CH" sz="2500" dirty="0" smtClean="0"/>
              <a:t> </a:t>
            </a:r>
            <a:r>
              <a:rPr lang="fr-CH" sz="2500" dirty="0" err="1" smtClean="0"/>
              <a:t>steel</a:t>
            </a:r>
            <a:r>
              <a:rPr lang="fr-CH" sz="2500" dirty="0" smtClean="0"/>
              <a:t> </a:t>
            </a:r>
            <a:r>
              <a:rPr lang="fr-CH" sz="2500" dirty="0" err="1" smtClean="0"/>
              <a:t>welding</a:t>
            </a:r>
            <a:endParaRPr lang="fr-CH" sz="2500" dirty="0"/>
          </a:p>
          <a:p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2226466"/>
            <a:ext cx="2895600" cy="3541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946" y="2098581"/>
            <a:ext cx="2664254" cy="366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oter Placeholder 4"/>
          <p:cNvSpPr txBox="1">
            <a:spLocks/>
          </p:cNvSpPr>
          <p:nvPr/>
        </p:nvSpPr>
        <p:spPr>
          <a:xfrm>
            <a:off x="0" y="1766890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Welding thickness : 1.5mm</a:t>
            </a:r>
            <a:endParaRPr lang="en-GB" sz="1500" i="1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3571225" y="2356726"/>
            <a:ext cx="182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TIG or EBW</a:t>
            </a:r>
            <a:endParaRPr lang="en-GB" sz="1500" i="1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7569200" y="2044268"/>
            <a:ext cx="111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TIG or EBW</a:t>
            </a:r>
            <a:endParaRPr lang="en-GB" sz="1500" i="1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smtClean="0"/>
              <a:t>HOM review – Feb 2015</a:t>
            </a:r>
          </a:p>
          <a:p>
            <a:r>
              <a:rPr lang="en-GB" sz="1050" i="1" smtClean="0"/>
              <a:t>CERN – EN-MME</a:t>
            </a:r>
            <a:endParaRPr lang="en-GB" sz="1050" i="1" dirty="0"/>
          </a:p>
        </p:txBody>
      </p:sp>
      <p:sp>
        <p:nvSpPr>
          <p:cNvPr id="17" name="Footer Placeholder 4"/>
          <p:cNvSpPr txBox="1">
            <a:spLocks/>
          </p:cNvSpPr>
          <p:nvPr/>
        </p:nvSpPr>
        <p:spPr>
          <a:xfrm>
            <a:off x="141050" y="5651820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88694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"/>
          <p:cNvSpPr txBox="1">
            <a:spLocks/>
          </p:cNvSpPr>
          <p:nvPr/>
        </p:nvSpPr>
        <p:spPr>
          <a:xfrm>
            <a:off x="245818" y="722230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10</a:t>
            </a:r>
          </a:p>
          <a:p>
            <a:r>
              <a:rPr lang="fr-CH" sz="2500" dirty="0" err="1" smtClean="0"/>
              <a:t>Brazing</a:t>
            </a:r>
            <a:r>
              <a:rPr lang="fr-CH" sz="2500" dirty="0" smtClean="0"/>
              <a:t> of DN40 </a:t>
            </a:r>
            <a:r>
              <a:rPr lang="fr-CH" sz="2500" dirty="0" err="1" smtClean="0"/>
              <a:t>flange</a:t>
            </a:r>
            <a:r>
              <a:rPr lang="fr-CH" sz="2500" dirty="0" smtClean="0"/>
              <a:t> on Niobium part</a:t>
            </a:r>
            <a:endParaRPr lang="fr-CH" sz="2500" dirty="0"/>
          </a:p>
          <a:p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548" y="2042218"/>
            <a:ext cx="3573461" cy="42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4441599" y="2893743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Cu Brazing</a:t>
            </a:r>
            <a:endParaRPr lang="en-GB" sz="1500" i="1" dirty="0"/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1459401" y="1920293"/>
            <a:ext cx="42912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Knife of UHV flange must be machined </a:t>
            </a:r>
            <a:r>
              <a:rPr lang="en-GB" sz="1500" i="1" dirty="0" smtClean="0">
                <a:solidFill>
                  <a:srgbClr val="FF0000"/>
                </a:solidFill>
              </a:rPr>
              <a:t>after</a:t>
            </a:r>
            <a:r>
              <a:rPr lang="en-GB" sz="1500" i="1" dirty="0" smtClean="0"/>
              <a:t> brazing</a:t>
            </a:r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smtClean="0"/>
              <a:t>HOM review – Feb 2015</a:t>
            </a:r>
          </a:p>
          <a:p>
            <a:r>
              <a:rPr lang="en-GB" sz="1050" i="1" smtClean="0"/>
              <a:t>CERN – EN-MME</a:t>
            </a:r>
            <a:endParaRPr lang="en-GB" sz="1050" i="1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1050" y="5651820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72288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2"/>
          <p:cNvSpPr txBox="1">
            <a:spLocks/>
          </p:cNvSpPr>
          <p:nvPr/>
        </p:nvSpPr>
        <p:spPr>
          <a:xfrm>
            <a:off x="245818" y="722230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11</a:t>
            </a:r>
          </a:p>
          <a:p>
            <a:r>
              <a:rPr lang="fr-CH" sz="2500" dirty="0" err="1" smtClean="0"/>
              <a:t>Bellows</a:t>
            </a:r>
            <a:r>
              <a:rPr lang="fr-CH" sz="2500" dirty="0" smtClean="0"/>
              <a:t> </a:t>
            </a:r>
            <a:r>
              <a:rPr lang="fr-CH" sz="2500" dirty="0" err="1" smtClean="0"/>
              <a:t>welding</a:t>
            </a:r>
            <a:endParaRPr lang="fr-CH" sz="2500" dirty="0"/>
          </a:p>
          <a:p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1981836"/>
            <a:ext cx="2705100" cy="424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245818" y="1981836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Welding thickness : 1.5mm</a:t>
            </a:r>
            <a:endParaRPr lang="en-GB" sz="1500" i="1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4206240" y="2065015"/>
            <a:ext cx="3573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TIG or EBW</a:t>
            </a:r>
            <a:endParaRPr lang="en-GB" sz="1500" i="1" dirty="0"/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smtClean="0"/>
              <a:t>HOM review – Feb 2015</a:t>
            </a:r>
          </a:p>
          <a:p>
            <a:r>
              <a:rPr lang="en-GB" sz="1050" i="1" smtClean="0"/>
              <a:t>CERN – EN-MME</a:t>
            </a:r>
            <a:endParaRPr lang="en-GB" sz="1050" i="1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141050" y="5651820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72288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2"/>
          <p:cNvSpPr txBox="1">
            <a:spLocks/>
          </p:cNvSpPr>
          <p:nvPr/>
        </p:nvSpPr>
        <p:spPr>
          <a:xfrm>
            <a:off x="245818" y="722230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12</a:t>
            </a:r>
          </a:p>
          <a:p>
            <a:r>
              <a:rPr lang="fr-CH" sz="2500" dirty="0" smtClean="0"/>
              <a:t>Niobium </a:t>
            </a:r>
            <a:r>
              <a:rPr lang="fr-CH" sz="2500" dirty="0" err="1" smtClean="0"/>
              <a:t>welding</a:t>
            </a:r>
            <a:endParaRPr lang="fr-CH" sz="2500" dirty="0"/>
          </a:p>
          <a:p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223" y="2217739"/>
            <a:ext cx="3027577" cy="3683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\\cernhomet.cern.ch\t\tcapelli\Public\CRAB\BNL\HOM\ASSY ROUND SHAPE\Step 12-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49732" y="3774871"/>
            <a:ext cx="1911673" cy="207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4"/>
          <p:cNvSpPr txBox="1">
            <a:spLocks/>
          </p:cNvSpPr>
          <p:nvPr/>
        </p:nvSpPr>
        <p:spPr>
          <a:xfrm>
            <a:off x="-203215" y="1861280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Welding thickness : 2mm</a:t>
            </a:r>
            <a:endParaRPr lang="en-GB" sz="1500" i="1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3776602" y="2329805"/>
            <a:ext cx="38259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EBW</a:t>
            </a:r>
            <a:endParaRPr lang="en-GB" sz="1500" i="1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1050" y="5651820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72288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2"/>
          <p:cNvSpPr txBox="1">
            <a:spLocks/>
          </p:cNvSpPr>
          <p:nvPr/>
        </p:nvSpPr>
        <p:spPr>
          <a:xfrm>
            <a:off x="245818" y="722230"/>
            <a:ext cx="874446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Assembly</a:t>
            </a:r>
            <a:r>
              <a:rPr lang="fr-CH" sz="3200" dirty="0" smtClean="0"/>
              <a:t> </a:t>
            </a:r>
            <a:r>
              <a:rPr lang="fr-CH" sz="3200" dirty="0" err="1" smtClean="0"/>
              <a:t>sequence</a:t>
            </a:r>
            <a:r>
              <a:rPr lang="fr-CH" sz="3200" dirty="0" smtClean="0"/>
              <a:t>: </a:t>
            </a:r>
            <a:r>
              <a:rPr lang="fr-CH" sz="3200" dirty="0" err="1" smtClean="0">
                <a:solidFill>
                  <a:srgbClr val="FF0000"/>
                </a:solidFill>
              </a:rPr>
              <a:t>step</a:t>
            </a:r>
            <a:r>
              <a:rPr lang="fr-CH" sz="3200" dirty="0" smtClean="0">
                <a:solidFill>
                  <a:srgbClr val="FF0000"/>
                </a:solidFill>
              </a:rPr>
              <a:t> 13 &amp; 14</a:t>
            </a:r>
          </a:p>
          <a:p>
            <a:r>
              <a:rPr lang="fr-CH" sz="2500" dirty="0" smtClean="0"/>
              <a:t>Final </a:t>
            </a:r>
            <a:r>
              <a:rPr lang="fr-CH" sz="2500" dirty="0" err="1" smtClean="0"/>
              <a:t>stainless</a:t>
            </a:r>
            <a:r>
              <a:rPr lang="fr-CH" sz="2500" dirty="0" smtClean="0"/>
              <a:t> </a:t>
            </a:r>
            <a:r>
              <a:rPr lang="fr-CH" sz="2500" dirty="0" err="1" smtClean="0"/>
              <a:t>steel</a:t>
            </a:r>
            <a:r>
              <a:rPr lang="fr-CH" sz="2500" dirty="0" smtClean="0"/>
              <a:t> </a:t>
            </a:r>
            <a:r>
              <a:rPr lang="fr-CH" sz="2500" dirty="0" err="1" smtClean="0"/>
              <a:t>welding</a:t>
            </a:r>
            <a:endParaRPr lang="fr-CH" sz="2500" dirty="0"/>
          </a:p>
          <a:p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2" y="1893887"/>
            <a:ext cx="3315121" cy="382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424" y="1720258"/>
            <a:ext cx="3865921" cy="4300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smtClean="0"/>
              <a:t>HOM review – Feb 2015</a:t>
            </a:r>
          </a:p>
          <a:p>
            <a:r>
              <a:rPr lang="en-GB" sz="1050" i="1" smtClean="0"/>
              <a:t>CERN – EN-MME</a:t>
            </a:r>
            <a:endParaRPr lang="en-GB" sz="1050" i="1" dirty="0"/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141050" y="5718175"/>
            <a:ext cx="2027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i="1" dirty="0" smtClean="0"/>
              <a:t>All welds shall be compliant with CERN specification n°1389669</a:t>
            </a:r>
            <a:endParaRPr lang="en-GB" sz="1050" i="1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6252752" y="2415380"/>
            <a:ext cx="35515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TIG or EBW</a:t>
            </a:r>
            <a:endParaRPr lang="en-GB" sz="1500" i="1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6252753" y="2014140"/>
            <a:ext cx="3503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TIG or EBW</a:t>
            </a:r>
            <a:endParaRPr lang="en-GB" sz="1500" i="1" dirty="0"/>
          </a:p>
        </p:txBody>
      </p:sp>
    </p:spTree>
    <p:extLst>
      <p:ext uri="{BB962C8B-B14F-4D97-AF65-F5344CB8AC3E}">
        <p14:creationId xmlns:p14="http://schemas.microsoft.com/office/powerpoint/2010/main" val="372288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420924" y="691505"/>
            <a:ext cx="4737321" cy="5705400"/>
            <a:chOff x="4318542" y="539030"/>
            <a:chExt cx="4837377" cy="585787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562"/>
            <a:stretch/>
          </p:blipFill>
          <p:spPr bwMode="auto">
            <a:xfrm>
              <a:off x="4877381" y="539030"/>
              <a:ext cx="4278538" cy="5857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4318542" y="4559300"/>
              <a:ext cx="1430929" cy="18376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384" y="33951"/>
            <a:ext cx="8229600" cy="914400"/>
          </a:xfrm>
        </p:spPr>
        <p:txBody>
          <a:bodyPr/>
          <a:lstStyle/>
          <a:p>
            <a:r>
              <a:rPr lang="it-IT" dirty="0" smtClean="0"/>
              <a:t>Current Tests</a:t>
            </a:r>
            <a:endParaRPr lang="en-GB" dirty="0"/>
          </a:p>
        </p:txBody>
      </p:sp>
      <p:pic>
        <p:nvPicPr>
          <p:cNvPr id="10" name="Picture 9" descr="\\cern.ch\dfs\Users\j\jlekes\Desktop\TRAVAIL\Rapports hebdo\49\DSC_261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9" y="2968117"/>
            <a:ext cx="2869472" cy="188432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379211" y="691505"/>
            <a:ext cx="4437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it-IT" sz="2400" b="1" dirty="0">
                <a:solidFill>
                  <a:prstClr val="black"/>
                </a:solidFill>
              </a:rPr>
              <a:t>SPL HOM: OFE Cu prototype</a:t>
            </a:r>
            <a:endParaRPr lang="en-GB" sz="2400" b="1" dirty="0">
              <a:solidFill>
                <a:prstClr val="black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 rot="13364071">
            <a:off x="8488297" y="2117602"/>
            <a:ext cx="322073" cy="270434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7050840">
            <a:off x="8472574" y="1280399"/>
            <a:ext cx="322073" cy="270434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pic>
        <p:nvPicPr>
          <p:cNvPr id="7" name="Picture 6" descr="\\cern.ch\dfs\Users\j\jlekes\Desktop\TRAVAIL\Rapports hebdo\2\DSC_2732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" t="13954" r="11522" b="15349"/>
          <a:stretch/>
        </p:blipFill>
        <p:spPr bwMode="auto">
          <a:xfrm>
            <a:off x="70735" y="4881466"/>
            <a:ext cx="2869472" cy="1300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996" y="3870873"/>
            <a:ext cx="3634740" cy="226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ight Arrow 17"/>
          <p:cNvSpPr/>
          <p:nvPr/>
        </p:nvSpPr>
        <p:spPr>
          <a:xfrm rot="7050840">
            <a:off x="5258110" y="4629372"/>
            <a:ext cx="322073" cy="270434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804610">
            <a:off x="7920828" y="1609567"/>
            <a:ext cx="322073" cy="270434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54592" y="1316642"/>
            <a:ext cx="60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b="1" dirty="0">
                <a:solidFill>
                  <a:srgbClr val="F79646"/>
                </a:solidFill>
              </a:rPr>
              <a:t>2.2</a:t>
            </a:r>
            <a:endParaRPr lang="en-GB" b="1" dirty="0">
              <a:solidFill>
                <a:srgbClr val="F7964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38872" y="4134993"/>
            <a:ext cx="87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b="1" dirty="0">
                <a:solidFill>
                  <a:srgbClr val="F79646"/>
                </a:solidFill>
              </a:rPr>
              <a:t>16.048</a:t>
            </a:r>
            <a:endParaRPr lang="en-GB" b="1" dirty="0">
              <a:solidFill>
                <a:srgbClr val="F7964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01343" y="2308783"/>
            <a:ext cx="94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b="1" dirty="0">
                <a:solidFill>
                  <a:srgbClr val="F79646"/>
                </a:solidFill>
              </a:rPr>
              <a:t>+0.05</a:t>
            </a:r>
            <a:endParaRPr lang="en-GB" b="1" dirty="0">
              <a:solidFill>
                <a:srgbClr val="F7964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687284" y="922709"/>
            <a:ext cx="94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b="1" dirty="0">
                <a:solidFill>
                  <a:srgbClr val="F79646"/>
                </a:solidFill>
              </a:rPr>
              <a:t>0.2</a:t>
            </a:r>
            <a:endParaRPr lang="en-GB" b="1" dirty="0">
              <a:solidFill>
                <a:srgbClr val="F79646"/>
              </a:solidFill>
            </a:endParaRPr>
          </a:p>
        </p:txBody>
      </p:sp>
      <p:pic>
        <p:nvPicPr>
          <p:cNvPr id="25" name="Picture 24" descr="\\cern.ch\dfs\Users\j\jlekes\Desktop\TRAVAIL\Rapports hebdo\50\DSC_2669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5" y="1060820"/>
            <a:ext cx="2864584" cy="188622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/>
          <p:cNvSpPr txBox="1"/>
          <p:nvPr/>
        </p:nvSpPr>
        <p:spPr>
          <a:xfrm>
            <a:off x="3784664" y="334527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b="1" dirty="0">
                <a:solidFill>
                  <a:srgbClr val="F79646"/>
                </a:solidFill>
              </a:rPr>
              <a:t>Nonconformities</a:t>
            </a:r>
            <a:endParaRPr lang="en-GB" b="1" dirty="0">
              <a:solidFill>
                <a:srgbClr val="F79646"/>
              </a:solidFill>
            </a:endParaRP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0746" y="6172835"/>
            <a:ext cx="2895600" cy="365125"/>
          </a:xfrm>
        </p:spPr>
        <p:txBody>
          <a:bodyPr/>
          <a:lstStyle/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70819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Further Images</a:t>
            </a:r>
            <a:endParaRPr lang="en-GB" dirty="0"/>
          </a:p>
        </p:txBody>
      </p:sp>
      <p:pic>
        <p:nvPicPr>
          <p:cNvPr id="6" name="Picture 5" descr="\\cern.ch\dfs\Users\j\jlekes\Desktop\TRAVAIL\Rapports hebdo\2\DSC_273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63" y="971575"/>
            <a:ext cx="4081996" cy="2609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ern.ch\dfs\Users\j\jlekes\Desktop\TRAVAIL\Rapports hebdo\50\DSC_265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34" y="3930188"/>
            <a:ext cx="2216150" cy="12522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0746" y="6172835"/>
            <a:ext cx="2895600" cy="365125"/>
          </a:xfrm>
        </p:spPr>
        <p:txBody>
          <a:bodyPr/>
          <a:lstStyle/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67736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9388"/>
            <a:ext cx="8229600" cy="914400"/>
          </a:xfrm>
        </p:spPr>
        <p:txBody>
          <a:bodyPr/>
          <a:lstStyle/>
          <a:p>
            <a:r>
              <a:rPr lang="fr-CH" dirty="0" smtClean="0"/>
              <a:t>DQW - </a:t>
            </a:r>
            <a:r>
              <a:rPr lang="fr-CH" dirty="0" err="1" smtClean="0"/>
              <a:t>Cryomodule</a:t>
            </a:r>
            <a:endParaRPr lang="fr-CH" dirty="0"/>
          </a:p>
        </p:txBody>
      </p:sp>
      <p:pic>
        <p:nvPicPr>
          <p:cNvPr id="1027" name="Picture 3" descr="\\cernhomet.cern.ch\t\tcapelli\Public\CRAB\BNL\Images\Cryomodule\BNL cryomodul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01219"/>
            <a:ext cx="4981575" cy="388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homet.cern.ch\t\tcapelli\Public\CRAB\BNL\Images\HOM\DQW - HOM (20) ASSEMBL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14926" y="1245220"/>
            <a:ext cx="3762376" cy="2589683"/>
          </a:xfrm>
          <a:prstGeom prst="rect">
            <a:avLst/>
          </a:prstGeom>
          <a:ln w="127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490787" y="2664669"/>
            <a:ext cx="1047750" cy="6288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9" name="Straight Arrow Connector 8"/>
          <p:cNvCxnSpPr>
            <a:stCxn id="6" idx="3"/>
            <a:endCxn id="1029" idx="1"/>
          </p:cNvCxnSpPr>
          <p:nvPr/>
        </p:nvCxnSpPr>
        <p:spPr>
          <a:xfrm flipV="1">
            <a:off x="3538537" y="2540062"/>
            <a:ext cx="1576389" cy="4390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\\cernhomet.cern.ch\t\tcapelli\Public\CRAB\BNL\Images\Cavity\DQW - CAVITY 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6800" y="4125951"/>
            <a:ext cx="2230244" cy="230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14926" y="858934"/>
            <a:ext cx="226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HOM </a:t>
            </a:r>
            <a:r>
              <a:rPr lang="fr-CH" sz="1400" i="1" dirty="0" smtClean="0"/>
              <a:t>(3 </a:t>
            </a:r>
            <a:r>
              <a:rPr lang="fr-CH" sz="1400" i="1" dirty="0" err="1" smtClean="0"/>
              <a:t>HOMs</a:t>
            </a:r>
            <a:r>
              <a:rPr lang="fr-CH" sz="1400" i="1" dirty="0" smtClean="0"/>
              <a:t>/</a:t>
            </a:r>
            <a:r>
              <a:rPr lang="fr-CH" sz="1400" i="1" dirty="0" err="1" smtClean="0"/>
              <a:t>Cavity</a:t>
            </a:r>
            <a:r>
              <a:rPr lang="fr-CH" sz="1400" i="1" dirty="0" smtClean="0"/>
              <a:t>)</a:t>
            </a:r>
            <a:endParaRPr lang="fr-CH" sz="1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538537" y="4717520"/>
            <a:ext cx="1092936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b="1" dirty="0" err="1" smtClean="0"/>
              <a:t>Helium</a:t>
            </a:r>
            <a:r>
              <a:rPr lang="fr-CH" sz="1400" b="1" dirty="0" smtClean="0"/>
              <a:t> tank</a:t>
            </a:r>
            <a:endParaRPr lang="fr-CH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38537" y="5280687"/>
            <a:ext cx="1092936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b="1" dirty="0" err="1" smtClean="0"/>
              <a:t>Cavity</a:t>
            </a:r>
            <a:endParaRPr lang="fr-CH" sz="1400" b="1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27863" y="4975283"/>
            <a:ext cx="7725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627863" y="5534603"/>
            <a:ext cx="7725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400419" y="4848325"/>
            <a:ext cx="581156" cy="126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400419" y="5411492"/>
            <a:ext cx="1145454" cy="1231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0746" y="6172835"/>
            <a:ext cx="2895600" cy="365125"/>
          </a:xfrm>
        </p:spPr>
        <p:txBody>
          <a:bodyPr/>
          <a:lstStyle/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5016307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03363"/>
            <a:ext cx="8229600" cy="914400"/>
          </a:xfrm>
        </p:spPr>
        <p:txBody>
          <a:bodyPr/>
          <a:lstStyle/>
          <a:p>
            <a:r>
              <a:rPr lang="fr-CH" dirty="0"/>
              <a:t>FEEDTHROUGH § COAXIAL LINE</a:t>
            </a: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7161659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57200" y="344820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fr-CH" sz="2800" dirty="0" smtClean="0"/>
              <a:t>FEEDTHROUGH</a:t>
            </a:r>
            <a:endParaRPr lang="fr-CH" sz="2800" dirty="0"/>
          </a:p>
        </p:txBody>
      </p:sp>
      <p:pic>
        <p:nvPicPr>
          <p:cNvPr id="12292" name="Picture 4" descr="\\cernhomet.cern.ch\t\tcapelli\Public\CRAB\Feed throug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01642" y="1091156"/>
            <a:ext cx="2112128" cy="387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 txBox="1">
            <a:spLocks/>
          </p:cNvSpPr>
          <p:nvPr/>
        </p:nvSpPr>
        <p:spPr>
          <a:xfrm>
            <a:off x="457200" y="1076657"/>
            <a:ext cx="44021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300" b="1" i="1" dirty="0" smtClean="0"/>
              <a:t>Shape and RF Calculation under progress.</a:t>
            </a:r>
          </a:p>
          <a:p>
            <a:pPr algn="l"/>
            <a:r>
              <a:rPr lang="en-GB" sz="1300" b="1" i="1" dirty="0" smtClean="0"/>
              <a:t>(</a:t>
            </a:r>
            <a:r>
              <a:rPr lang="en-GB" sz="1300" b="1" i="1" dirty="0" err="1" smtClean="0"/>
              <a:t>E.Montesinos</a:t>
            </a:r>
            <a:r>
              <a:rPr lang="en-GB" sz="1300" b="1" i="1" dirty="0" smtClean="0"/>
              <a:t> – CERN)</a:t>
            </a:r>
            <a:endParaRPr lang="en-GB" sz="1300" b="1" i="1" dirty="0"/>
          </a:p>
        </p:txBody>
      </p:sp>
      <p:pic>
        <p:nvPicPr>
          <p:cNvPr id="12" name="Picture 4" descr="\\cernhomet.cern.ch\t\tcapelli\Public\CRAB\Feed through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1520" y="1722811"/>
            <a:ext cx="1903142" cy="212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96352" y="2865469"/>
            <a:ext cx="1208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i="1" dirty="0" smtClean="0"/>
              <a:t>RFD - H-HOM</a:t>
            </a:r>
            <a:endParaRPr lang="fr-CH" sz="14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482573" y="3173247"/>
            <a:ext cx="1208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i="1" dirty="0" smtClean="0"/>
              <a:t>DQW</a:t>
            </a:r>
            <a:endParaRPr lang="fr-CH" sz="14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3496518" y="3359857"/>
            <a:ext cx="175500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UHV </a:t>
            </a:r>
            <a:r>
              <a:rPr lang="fr-CH" sz="1400" b="1" dirty="0" err="1" smtClean="0"/>
              <a:t>Conflat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flanges</a:t>
            </a:r>
            <a:r>
              <a:rPr lang="fr-CH" sz="1400" i="1" dirty="0"/>
              <a:t> </a:t>
            </a:r>
            <a:endParaRPr lang="fr-CH" sz="1400" i="1" dirty="0" smtClean="0"/>
          </a:p>
          <a:p>
            <a:r>
              <a:rPr lang="fr-CH" sz="1400" i="1" dirty="0" smtClean="0"/>
              <a:t>316LN </a:t>
            </a:r>
            <a:r>
              <a:rPr lang="fr-CH" sz="1400" i="1" dirty="0" err="1" smtClean="0"/>
              <a:t>Stainless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steel</a:t>
            </a:r>
            <a:endParaRPr lang="fr-CH" sz="1400" i="1" dirty="0"/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 flipV="1">
            <a:off x="5251520" y="2927481"/>
            <a:ext cx="291094" cy="6939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1" idx="1"/>
          </p:cNvCxnSpPr>
          <p:nvPr/>
        </p:nvCxnSpPr>
        <p:spPr>
          <a:xfrm flipH="1">
            <a:off x="2677068" y="2339151"/>
            <a:ext cx="745401" cy="679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422469" y="2185262"/>
            <a:ext cx="182905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err="1" smtClean="0"/>
              <a:t>Ceramic</a:t>
            </a:r>
            <a:r>
              <a:rPr lang="fr-CH" sz="1400" b="1" dirty="0" smtClean="0"/>
              <a:t> – 10mm </a:t>
            </a:r>
            <a:r>
              <a:rPr lang="fr-CH" sz="1400" b="1" dirty="0" err="1" smtClean="0"/>
              <a:t>thick</a:t>
            </a:r>
            <a:endParaRPr lang="fr-CH" sz="1400" i="1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251520" y="2343336"/>
            <a:ext cx="704780" cy="220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3086792" y="2927480"/>
            <a:ext cx="409727" cy="5665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904620" y="1590531"/>
            <a:ext cx="81620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Copper </a:t>
            </a:r>
            <a:endParaRPr lang="fr-CH" sz="1400" i="1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720825" y="1729030"/>
            <a:ext cx="1540275" cy="2056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754494" y="1867530"/>
            <a:ext cx="59473" cy="1588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7" idx="1"/>
          </p:cNvCxnSpPr>
          <p:nvPr/>
        </p:nvCxnSpPr>
        <p:spPr>
          <a:xfrm flipH="1">
            <a:off x="2446610" y="1744420"/>
            <a:ext cx="1458010" cy="2025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2885223" y="1867530"/>
            <a:ext cx="82622" cy="1588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9" name="Picture 5" descr="\\cernhomet.cern.ch\t\tcapelli\Public\CRAB\BNL\Images\HOM\DQW - HOM (20) ASSEMBL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82573" y="4069697"/>
            <a:ext cx="2601951" cy="2077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5" descr="\\cernhomet.cern.ch\t\tcapelli\Public\CRAB\ODU\Images\HOM\RFD - H-HOM(17)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6739" y="3359857"/>
            <a:ext cx="1759561" cy="2572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Footer Placeholder 4"/>
          <p:cNvSpPr txBox="1">
            <a:spLocks/>
          </p:cNvSpPr>
          <p:nvPr/>
        </p:nvSpPr>
        <p:spPr>
          <a:xfrm>
            <a:off x="6900746" y="61728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7133" y="115067"/>
            <a:ext cx="2628280" cy="185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4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\\cernhomet.cern.ch\t\tcapelli\Public\CRAB\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524" y="2761524"/>
            <a:ext cx="6325893" cy="261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5246" y="151696"/>
            <a:ext cx="8229600" cy="914400"/>
          </a:xfrm>
        </p:spPr>
        <p:txBody>
          <a:bodyPr/>
          <a:lstStyle/>
          <a:p>
            <a:r>
              <a:rPr lang="fr-CH" dirty="0" smtClean="0"/>
              <a:t>COAXIAL LINES (RFD § DQW)</a:t>
            </a:r>
            <a:endParaRPr lang="fr-CH" dirty="0"/>
          </a:p>
        </p:txBody>
      </p:sp>
      <p:sp>
        <p:nvSpPr>
          <p:cNvPr id="6" name="TextBox 5"/>
          <p:cNvSpPr txBox="1"/>
          <p:nvPr/>
        </p:nvSpPr>
        <p:spPr>
          <a:xfrm>
            <a:off x="896178" y="3906123"/>
            <a:ext cx="3897916" cy="267765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fr-CH" sz="1400" b="1" i="1" dirty="0" smtClean="0"/>
              <a:t>Dimensions: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/>
              <a:t>	</a:t>
            </a:r>
            <a:r>
              <a:rPr lang="fr-CH" sz="1400" i="1" dirty="0" err="1" smtClean="0"/>
              <a:t>External</a:t>
            </a:r>
            <a:r>
              <a:rPr lang="fr-CH" sz="1400" i="1" dirty="0" smtClean="0"/>
              <a:t>  pipe </a:t>
            </a:r>
            <a:r>
              <a:rPr lang="fr-CH" sz="1400" i="1" dirty="0" err="1" smtClean="0"/>
              <a:t>diameter</a:t>
            </a:r>
            <a:r>
              <a:rPr lang="fr-CH" sz="1400" i="1" dirty="0" smtClean="0"/>
              <a:t>  : 40mm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 smtClean="0"/>
              <a:t>	</a:t>
            </a:r>
            <a:r>
              <a:rPr lang="fr-CH" sz="1400" i="1" dirty="0" err="1" smtClean="0"/>
              <a:t>Internal</a:t>
            </a:r>
            <a:r>
              <a:rPr lang="fr-CH" sz="1400" i="1" dirty="0" smtClean="0"/>
              <a:t>  </a:t>
            </a:r>
            <a:r>
              <a:rPr lang="fr-CH" sz="1400" i="1" dirty="0"/>
              <a:t>pipe </a:t>
            </a:r>
            <a:r>
              <a:rPr lang="fr-CH" sz="1400" i="1" dirty="0" err="1"/>
              <a:t>diameter</a:t>
            </a:r>
            <a:r>
              <a:rPr lang="fr-CH" sz="1400" i="1" dirty="0"/>
              <a:t>  : </a:t>
            </a:r>
            <a:r>
              <a:rPr lang="fr-CH" sz="1400" i="1" dirty="0" smtClean="0"/>
              <a:t>17.4mm</a:t>
            </a:r>
          </a:p>
          <a:p>
            <a:endParaRPr lang="fr-CH" sz="1400" i="1" dirty="0" smtClean="0"/>
          </a:p>
          <a:p>
            <a:r>
              <a:rPr lang="fr-CH" sz="1400" b="1" i="1" dirty="0" err="1" smtClean="0"/>
              <a:t>Material</a:t>
            </a:r>
            <a:r>
              <a:rPr lang="fr-CH" sz="1400" b="1" i="1" dirty="0" smtClean="0"/>
              <a:t>:</a:t>
            </a:r>
          </a:p>
          <a:p>
            <a:r>
              <a:rPr lang="fr-CH" sz="1400" i="1" dirty="0" err="1" smtClean="0"/>
              <a:t>Stainless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steel</a:t>
            </a:r>
            <a:r>
              <a:rPr lang="fr-CH" sz="1400" i="1" dirty="0" smtClean="0"/>
              <a:t> 0.3mm </a:t>
            </a:r>
            <a:r>
              <a:rPr lang="fr-CH" sz="1400" i="1" dirty="0" err="1" smtClean="0"/>
              <a:t>thick</a:t>
            </a:r>
            <a:r>
              <a:rPr lang="fr-CH" sz="1400" i="1" dirty="0" smtClean="0"/>
              <a:t> + Copper </a:t>
            </a:r>
            <a:r>
              <a:rPr lang="fr-CH" sz="1400" i="1" dirty="0" err="1" smtClean="0"/>
              <a:t>coating</a:t>
            </a:r>
            <a:r>
              <a:rPr lang="fr-CH" sz="1400" i="1" dirty="0" smtClean="0"/>
              <a:t> 5 µm</a:t>
            </a:r>
          </a:p>
          <a:p>
            <a:endParaRPr lang="fr-CH" sz="1400" i="1" dirty="0"/>
          </a:p>
          <a:p>
            <a:r>
              <a:rPr lang="fr-CH" sz="1400" b="1" i="1" dirty="0" err="1" smtClean="0"/>
              <a:t>Length</a:t>
            </a:r>
            <a:r>
              <a:rPr lang="fr-CH" sz="1400" b="1" i="1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/>
              <a:t>	</a:t>
            </a:r>
            <a:r>
              <a:rPr lang="fr-CH" sz="1400" i="1" dirty="0" smtClean="0"/>
              <a:t>Minimum 500mm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i="1" dirty="0"/>
              <a:t>	</a:t>
            </a:r>
            <a:r>
              <a:rPr lang="fr-CH" sz="1400" i="1" dirty="0" smtClean="0"/>
              <a:t>Maximum 1600mm</a:t>
            </a:r>
          </a:p>
          <a:p>
            <a:endParaRPr lang="fr-CH" sz="1400" i="1" dirty="0" smtClean="0"/>
          </a:p>
          <a:p>
            <a:r>
              <a:rPr lang="fr-CH" sz="1400" i="1" dirty="0" smtClean="0"/>
              <a:t>Operating conditions : </a:t>
            </a:r>
            <a:r>
              <a:rPr lang="fr-CH" sz="1400" i="1" dirty="0" err="1" smtClean="0"/>
              <a:t>insulation</a:t>
            </a:r>
            <a:r>
              <a:rPr lang="fr-CH" sz="1400" i="1" dirty="0" smtClean="0"/>
              <a:t> vacuum</a:t>
            </a:r>
            <a:endParaRPr lang="fr-CH" sz="1400" i="1" dirty="0"/>
          </a:p>
        </p:txBody>
      </p:sp>
      <p:pic>
        <p:nvPicPr>
          <p:cNvPr id="13315" name="Picture 3" descr="\\cernhomet.cern.ch\t\tcapelli\Public\CRAB\Thermal itercept. 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178" y="1319341"/>
            <a:ext cx="1363606" cy="222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3918604" y="3013282"/>
            <a:ext cx="874375" cy="76926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Oval 9"/>
          <p:cNvSpPr/>
          <p:nvPr/>
        </p:nvSpPr>
        <p:spPr>
          <a:xfrm>
            <a:off x="6598426" y="4234349"/>
            <a:ext cx="874375" cy="76926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Oval 10"/>
          <p:cNvSpPr/>
          <p:nvPr/>
        </p:nvSpPr>
        <p:spPr>
          <a:xfrm>
            <a:off x="1203466" y="2971729"/>
            <a:ext cx="874375" cy="76926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678680" y="2761524"/>
            <a:ext cx="335280" cy="3485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864659" y="1174561"/>
            <a:ext cx="2365026" cy="2223351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TextBox 17"/>
          <p:cNvSpPr txBox="1"/>
          <p:nvPr/>
        </p:nvSpPr>
        <p:spPr>
          <a:xfrm>
            <a:off x="7198090" y="3604943"/>
            <a:ext cx="148176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b="1" dirty="0" err="1" smtClean="0"/>
              <a:t>C</a:t>
            </a:r>
            <a:r>
              <a:rPr lang="fr-CH" sz="1400" b="1" dirty="0" err="1" smtClean="0"/>
              <a:t>ryomodule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side</a:t>
            </a:r>
            <a:endParaRPr lang="fr-CH" sz="1400" b="1" dirty="0" smtClean="0"/>
          </a:p>
          <a:p>
            <a:r>
              <a:rPr lang="fr-CH" sz="1400" i="1" dirty="0" smtClean="0"/>
              <a:t>flexible connexion</a:t>
            </a:r>
            <a:endParaRPr lang="fr-CH" sz="1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6638" y="1829214"/>
            <a:ext cx="1882898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err="1" smtClean="0"/>
              <a:t>Cavity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side</a:t>
            </a:r>
            <a:endParaRPr lang="fr-CH" sz="1400" b="1" dirty="0" smtClean="0"/>
          </a:p>
          <a:p>
            <a:r>
              <a:rPr lang="fr-CH" sz="1400" i="1" dirty="0" smtClean="0"/>
              <a:t>Flexible connexion to HOM </a:t>
            </a:r>
            <a:r>
              <a:rPr lang="fr-CH" sz="1400" i="1" dirty="0" err="1" smtClean="0"/>
              <a:t>feedthrough</a:t>
            </a:r>
            <a:endParaRPr lang="fr-CH" sz="1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355791" y="955081"/>
            <a:ext cx="238834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Thermal </a:t>
            </a:r>
            <a:r>
              <a:rPr lang="en-US" sz="1400" dirty="0" smtClean="0">
                <a:solidFill>
                  <a:srgbClr val="FF0000"/>
                </a:solidFill>
              </a:rPr>
              <a:t>intercept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74403" y="2306494"/>
            <a:ext cx="109325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Outer pipe</a:t>
            </a:r>
            <a:endParaRPr lang="fr-CH" sz="14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7326958" y="1963528"/>
            <a:ext cx="159932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i="1" dirty="0" err="1" smtClean="0"/>
              <a:t>Sliding</a:t>
            </a:r>
            <a:r>
              <a:rPr lang="fr-CH" sz="1400" i="1" dirty="0" smtClean="0"/>
              <a:t>/flexible connexion</a:t>
            </a:r>
            <a:endParaRPr lang="fr-CH" sz="140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7229684" y="2657782"/>
            <a:ext cx="1457115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i="1" dirty="0" err="1" smtClean="0"/>
              <a:t>Centering</a:t>
            </a:r>
            <a:r>
              <a:rPr lang="fr-CH" sz="1400" i="1" dirty="0" smtClean="0"/>
              <a:t> ring</a:t>
            </a:r>
          </a:p>
          <a:p>
            <a:r>
              <a:rPr lang="fr-CH" sz="1400" i="1" dirty="0" smtClean="0"/>
              <a:t>§ thermal </a:t>
            </a:r>
            <a:r>
              <a:rPr lang="fr-CH" sz="1400" i="1" dirty="0" err="1" smtClean="0"/>
              <a:t>conductor</a:t>
            </a:r>
            <a:r>
              <a:rPr lang="fr-CH" sz="1400" i="1" dirty="0" smtClean="0"/>
              <a:t> </a:t>
            </a:r>
            <a:endParaRPr lang="fr-CH" sz="1400" i="1" dirty="0"/>
          </a:p>
        </p:txBody>
      </p:sp>
      <p:cxnSp>
        <p:nvCxnSpPr>
          <p:cNvPr id="26" name="Straight Arrow Connector 25"/>
          <p:cNvCxnSpPr>
            <a:stCxn id="23" idx="2"/>
          </p:cNvCxnSpPr>
          <p:nvPr/>
        </p:nvCxnSpPr>
        <p:spPr>
          <a:xfrm flipH="1">
            <a:off x="3918604" y="2614271"/>
            <a:ext cx="102428" cy="3574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469380" y="2028002"/>
            <a:ext cx="857578" cy="166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6047172" y="2657782"/>
            <a:ext cx="1182513" cy="135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696153" y="1874113"/>
            <a:ext cx="109325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i="1" dirty="0" err="1" smtClean="0"/>
              <a:t>Inner</a:t>
            </a:r>
            <a:r>
              <a:rPr lang="fr-CH" sz="1400" i="1" dirty="0" smtClean="0"/>
              <a:t> pipe</a:t>
            </a:r>
            <a:endParaRPr lang="fr-CH" sz="1400" i="1" dirty="0"/>
          </a:p>
        </p:txBody>
      </p:sp>
      <p:cxnSp>
        <p:nvCxnSpPr>
          <p:cNvPr id="41" name="Straight Arrow Connector 40"/>
          <p:cNvCxnSpPr>
            <a:stCxn id="40" idx="2"/>
          </p:cNvCxnSpPr>
          <p:nvPr/>
        </p:nvCxnSpPr>
        <p:spPr>
          <a:xfrm>
            <a:off x="3242782" y="2181890"/>
            <a:ext cx="83659" cy="92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8" idx="2"/>
            <a:endCxn id="10" idx="7"/>
          </p:cNvCxnSpPr>
          <p:nvPr/>
        </p:nvCxnSpPr>
        <p:spPr>
          <a:xfrm flipH="1">
            <a:off x="7344752" y="4128163"/>
            <a:ext cx="594219" cy="218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9" idx="2"/>
            <a:endCxn id="11" idx="0"/>
          </p:cNvCxnSpPr>
          <p:nvPr/>
        </p:nvCxnSpPr>
        <p:spPr>
          <a:xfrm>
            <a:off x="1588087" y="2567878"/>
            <a:ext cx="52567" cy="4038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3"/>
          <p:cNvSpPr txBox="1"/>
          <p:nvPr/>
        </p:nvSpPr>
        <p:spPr>
          <a:xfrm>
            <a:off x="7284208" y="1283634"/>
            <a:ext cx="110076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i="1" dirty="0" err="1" smtClean="0"/>
              <a:t>Cooling</a:t>
            </a:r>
            <a:r>
              <a:rPr lang="fr-CH" sz="1400" i="1" dirty="0" smtClean="0"/>
              <a:t> pipe</a:t>
            </a:r>
            <a:endParaRPr lang="fr-CH" sz="1400" i="1" dirty="0"/>
          </a:p>
        </p:txBody>
      </p:sp>
      <p:cxnSp>
        <p:nvCxnSpPr>
          <p:cNvPr id="28" name="Straight Arrow Connector 28"/>
          <p:cNvCxnSpPr>
            <a:stCxn id="27" idx="1"/>
          </p:cNvCxnSpPr>
          <p:nvPr/>
        </p:nvCxnSpPr>
        <p:spPr>
          <a:xfrm flipH="1">
            <a:off x="6047172" y="1437523"/>
            <a:ext cx="1237036" cy="697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Slide Number Placeholder 1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32</a:t>
            </a:r>
            <a:endParaRPr lang="en-US" dirty="0"/>
          </a:p>
        </p:txBody>
      </p:sp>
      <p:sp>
        <p:nvSpPr>
          <p:cNvPr id="35" name="Footer Placeholder 4"/>
          <p:cNvSpPr txBox="1">
            <a:spLocks/>
          </p:cNvSpPr>
          <p:nvPr/>
        </p:nvSpPr>
        <p:spPr>
          <a:xfrm>
            <a:off x="6900746" y="61728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06922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pic>
        <p:nvPicPr>
          <p:cNvPr id="2051" name="Picture 3" descr="\\cernhomet.cern.ch\t\tcapelli\Public\CRAB\ODU\Images\CRYOMODULE\RFD CRYMODULE (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" y="1065213"/>
            <a:ext cx="5362575" cy="386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114300" y="165256"/>
            <a:ext cx="8229600" cy="914400"/>
          </a:xfrm>
        </p:spPr>
        <p:txBody>
          <a:bodyPr/>
          <a:lstStyle/>
          <a:p>
            <a:r>
              <a:rPr lang="fr-CH" dirty="0" smtClean="0"/>
              <a:t>RFD - </a:t>
            </a:r>
            <a:r>
              <a:rPr lang="fr-CH" dirty="0" err="1" smtClean="0"/>
              <a:t>Cryomodule</a:t>
            </a:r>
            <a:endParaRPr lang="fr-CH" dirty="0"/>
          </a:p>
        </p:txBody>
      </p:sp>
      <p:sp>
        <p:nvSpPr>
          <p:cNvPr id="9" name="Rectangle 8"/>
          <p:cNvSpPr/>
          <p:nvPr/>
        </p:nvSpPr>
        <p:spPr>
          <a:xfrm>
            <a:off x="2330450" y="2387599"/>
            <a:ext cx="584200" cy="68580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ectangle 9"/>
          <p:cNvSpPr/>
          <p:nvPr/>
        </p:nvSpPr>
        <p:spPr>
          <a:xfrm>
            <a:off x="3937000" y="2326762"/>
            <a:ext cx="584200" cy="68580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2052" name="Picture 4" descr="\\cernhomet.cern.ch\t\tcapelli\Public\CRAB\ODU\Images\HOM\RFD - V-HOM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78501" y="4290352"/>
            <a:ext cx="2324719" cy="1981657"/>
          </a:xfrm>
          <a:prstGeom prst="rect">
            <a:avLst/>
          </a:prstGeom>
          <a:ln w="127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homet.cern.ch\t\tcapelli\Public\CRAB\ODU\Images\HOM\RFD - H-HOM(17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1" y="1336162"/>
            <a:ext cx="2324719" cy="2188130"/>
          </a:xfrm>
          <a:prstGeom prst="rect">
            <a:avLst/>
          </a:prstGeom>
          <a:ln w="127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295400" y="2730499"/>
            <a:ext cx="584200" cy="57150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ectangle 13"/>
          <p:cNvSpPr/>
          <p:nvPr/>
        </p:nvSpPr>
        <p:spPr>
          <a:xfrm>
            <a:off x="3130550" y="2597148"/>
            <a:ext cx="584200" cy="57150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7" name="Straight Arrow Connector 16"/>
          <p:cNvCxnSpPr>
            <a:stCxn id="14" idx="2"/>
          </p:cNvCxnSpPr>
          <p:nvPr/>
        </p:nvCxnSpPr>
        <p:spPr>
          <a:xfrm>
            <a:off x="3422650" y="3168649"/>
            <a:ext cx="2355851" cy="15148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2053" idx="1"/>
          </p:cNvCxnSpPr>
          <p:nvPr/>
        </p:nvCxnSpPr>
        <p:spPr>
          <a:xfrm flipV="1">
            <a:off x="4521200" y="2430227"/>
            <a:ext cx="1257301" cy="2394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521200" y="1482212"/>
            <a:ext cx="1257301" cy="1224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0"/>
          </p:cNvCxnSpPr>
          <p:nvPr/>
        </p:nvCxnSpPr>
        <p:spPr>
          <a:xfrm flipV="1">
            <a:off x="2622550" y="1482212"/>
            <a:ext cx="1898650" cy="9053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\\cernhomet.cern.ch\t\tcapelli\Public\CRAB\ODU\Images\ODU CAVITY\ODU CAVITY 003 - 23-09-201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4927" y="4683512"/>
            <a:ext cx="2620887" cy="186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>
            <a:stCxn id="13" idx="2"/>
            <a:endCxn id="2052" idx="1"/>
          </p:cNvCxnSpPr>
          <p:nvPr/>
        </p:nvCxnSpPr>
        <p:spPr>
          <a:xfrm>
            <a:off x="1587500" y="3302000"/>
            <a:ext cx="4191001" cy="19791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8" name="TextBox 2047"/>
          <p:cNvSpPr txBox="1"/>
          <p:nvPr/>
        </p:nvSpPr>
        <p:spPr>
          <a:xfrm>
            <a:off x="5778500" y="966830"/>
            <a:ext cx="2451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H-HOM </a:t>
            </a:r>
            <a:r>
              <a:rPr lang="fr-CH" i="1" dirty="0" smtClean="0"/>
              <a:t>(1 pce/</a:t>
            </a:r>
            <a:r>
              <a:rPr lang="fr-CH" i="1" dirty="0" err="1" smtClean="0"/>
              <a:t>Cavity</a:t>
            </a:r>
            <a:r>
              <a:rPr lang="fr-CH" i="1" dirty="0" smtClean="0"/>
              <a:t>)</a:t>
            </a:r>
            <a:endParaRPr lang="fr-CH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5778500" y="3921020"/>
            <a:ext cx="2651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V-HOM </a:t>
            </a:r>
            <a:r>
              <a:rPr lang="fr-CH" i="1" dirty="0"/>
              <a:t>(1 pce/</a:t>
            </a:r>
            <a:r>
              <a:rPr lang="fr-CH" i="1" dirty="0" err="1"/>
              <a:t>Cavity</a:t>
            </a:r>
            <a:r>
              <a:rPr lang="fr-CH" i="1" dirty="0"/>
              <a:t>)</a:t>
            </a:r>
          </a:p>
          <a:p>
            <a:endParaRPr lang="fr-CH" dirty="0"/>
          </a:p>
        </p:txBody>
      </p:sp>
      <p:sp>
        <p:nvSpPr>
          <p:cNvPr id="19" name="TextBox 18"/>
          <p:cNvSpPr txBox="1"/>
          <p:nvPr/>
        </p:nvSpPr>
        <p:spPr>
          <a:xfrm>
            <a:off x="661851" y="5081793"/>
            <a:ext cx="1156703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b="1" dirty="0" err="1" smtClean="0"/>
              <a:t>Helium</a:t>
            </a:r>
            <a:r>
              <a:rPr lang="fr-CH" sz="1400" b="1" dirty="0" smtClean="0"/>
              <a:t> tank</a:t>
            </a:r>
            <a:endParaRPr lang="fr-CH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25618" y="5644960"/>
            <a:ext cx="1092936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b="1" dirty="0" err="1" smtClean="0"/>
              <a:t>Cavity</a:t>
            </a:r>
            <a:endParaRPr lang="fr-CH" sz="1400" b="1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814944" y="5339556"/>
            <a:ext cx="7725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14944" y="5898876"/>
            <a:ext cx="7725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1587500" y="5212598"/>
            <a:ext cx="581156" cy="126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587500" y="5775765"/>
            <a:ext cx="1145454" cy="1231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4986" y="6355397"/>
            <a:ext cx="2895600" cy="365125"/>
          </a:xfrm>
        </p:spPr>
        <p:txBody>
          <a:bodyPr/>
          <a:lstStyle/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05087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9378"/>
            <a:ext cx="8229600" cy="914400"/>
          </a:xfrm>
        </p:spPr>
        <p:txBody>
          <a:bodyPr/>
          <a:lstStyle/>
          <a:p>
            <a:r>
              <a:rPr lang="fr-CH" dirty="0" smtClean="0"/>
              <a:t>Design </a:t>
            </a:r>
            <a:r>
              <a:rPr lang="fr-CH" dirty="0" err="1" smtClean="0"/>
              <a:t>constraint</a:t>
            </a:r>
            <a:endParaRPr lang="fr-CH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54967"/>
            <a:ext cx="8229600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800" dirty="0" smtClean="0"/>
              <a:t>Limited </a:t>
            </a:r>
            <a:r>
              <a:rPr lang="fr-CH" sz="2800" dirty="0" err="1" smtClean="0"/>
              <a:t>space</a:t>
            </a:r>
            <a:r>
              <a:rPr lang="fr-CH" sz="2800" dirty="0" smtClean="0"/>
              <a:t> </a:t>
            </a:r>
            <a:r>
              <a:rPr lang="fr-CH" sz="2800" dirty="0" err="1" smtClean="0"/>
              <a:t>available</a:t>
            </a:r>
            <a:r>
              <a:rPr lang="fr-CH" sz="2800" dirty="0" smtClean="0"/>
              <a:t> </a:t>
            </a:r>
            <a:r>
              <a:rPr lang="fr-CH" sz="2800" dirty="0" err="1" smtClean="0"/>
              <a:t>inside</a:t>
            </a:r>
            <a:r>
              <a:rPr lang="fr-CH" sz="2800" dirty="0" smtClean="0"/>
              <a:t> </a:t>
            </a:r>
            <a:r>
              <a:rPr lang="fr-CH" sz="2800" dirty="0" err="1" smtClean="0"/>
              <a:t>cryomodules</a:t>
            </a:r>
            <a:endParaRPr lang="fr-CH" sz="2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555" r="25507" b="3872"/>
          <a:stretch/>
        </p:blipFill>
        <p:spPr bwMode="auto">
          <a:xfrm>
            <a:off x="6103982" y="1420062"/>
            <a:ext cx="2268088" cy="2224813"/>
          </a:xfrm>
          <a:prstGeom prst="rect">
            <a:avLst/>
          </a:prstGeom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22769" y="3709044"/>
            <a:ext cx="3769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DQW – </a:t>
            </a:r>
            <a:r>
              <a:rPr lang="fr-CH" sz="1400" i="1" dirty="0" err="1" smtClean="0"/>
              <a:t>Cryomodule</a:t>
            </a:r>
            <a:r>
              <a:rPr lang="fr-CH" sz="1400" i="1" dirty="0" smtClean="0"/>
              <a:t> – </a:t>
            </a:r>
            <a:r>
              <a:rPr lang="fr-CH" sz="1400" i="1" dirty="0" err="1" smtClean="0"/>
              <a:t>Cavities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after</a:t>
            </a:r>
            <a:r>
              <a:rPr lang="fr-CH" sz="1400" i="1" dirty="0" smtClean="0"/>
              <a:t> insertion</a:t>
            </a:r>
            <a:endParaRPr lang="fr-CH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2000" y="3709044"/>
            <a:ext cx="3365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DQW – </a:t>
            </a:r>
            <a:r>
              <a:rPr lang="fr-CH" sz="1400" i="1" dirty="0" err="1" smtClean="0"/>
              <a:t>Cryomodule</a:t>
            </a:r>
            <a:r>
              <a:rPr lang="fr-CH" sz="1400" i="1" dirty="0" smtClean="0"/>
              <a:t> – </a:t>
            </a:r>
            <a:r>
              <a:rPr lang="fr-CH" sz="1400" i="1" dirty="0" err="1" smtClean="0"/>
              <a:t>Cavities</a:t>
            </a:r>
            <a:r>
              <a:rPr lang="fr-CH" sz="1400" i="1" dirty="0" smtClean="0"/>
              <a:t> insertion</a:t>
            </a:r>
            <a:endParaRPr lang="fr-CH" sz="1400" i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57" t="18520" r="12291" b="17036"/>
          <a:stretch/>
        </p:blipFill>
        <p:spPr bwMode="auto">
          <a:xfrm>
            <a:off x="2029098" y="1568451"/>
            <a:ext cx="2270824" cy="2203834"/>
          </a:xfrm>
          <a:prstGeom prst="rect">
            <a:avLst/>
          </a:prstGeom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>
            <a:off x="6426819" y="61728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t="9538" r="23677" b="8793"/>
          <a:stretch/>
        </p:blipFill>
        <p:spPr bwMode="auto">
          <a:xfrm>
            <a:off x="1475185" y="4093029"/>
            <a:ext cx="3233089" cy="2123211"/>
          </a:xfrm>
          <a:prstGeom prst="rect">
            <a:avLst/>
          </a:prstGeom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48777" y="6200833"/>
            <a:ext cx="3355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RFD – </a:t>
            </a:r>
            <a:r>
              <a:rPr lang="fr-CH" sz="1400" i="1" dirty="0" err="1" smtClean="0"/>
              <a:t>Cryomodule</a:t>
            </a:r>
            <a:r>
              <a:rPr lang="fr-CH" sz="1400" i="1" dirty="0" smtClean="0"/>
              <a:t> – H-HOM Limited </a:t>
            </a:r>
            <a:r>
              <a:rPr lang="fr-CH" sz="1400" i="1" dirty="0" err="1" smtClean="0"/>
              <a:t>height</a:t>
            </a:r>
            <a:endParaRPr lang="fr-CH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52869" y="4483348"/>
            <a:ext cx="2651574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i="1" dirty="0" err="1" smtClean="0"/>
              <a:t>Space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beetween</a:t>
            </a:r>
            <a:r>
              <a:rPr lang="fr-CH" sz="1400" i="1" dirty="0" smtClean="0"/>
              <a:t> H-HOM </a:t>
            </a:r>
            <a:r>
              <a:rPr lang="fr-CH" sz="1400" i="1" dirty="0" err="1" smtClean="0"/>
              <a:t>feedthrough</a:t>
            </a:r>
            <a:r>
              <a:rPr lang="fr-CH" sz="1400" i="1" dirty="0" smtClean="0"/>
              <a:t> and thermal </a:t>
            </a:r>
            <a:r>
              <a:rPr lang="fr-CH" sz="1400" i="1" dirty="0" err="1" smtClean="0"/>
              <a:t>shielding</a:t>
            </a:r>
            <a:r>
              <a:rPr lang="fr-CH" sz="1400" i="1" dirty="0" smtClean="0"/>
              <a:t> </a:t>
            </a:r>
            <a:r>
              <a:rPr lang="fr-CH" sz="1400" b="1" i="1" dirty="0" smtClean="0"/>
              <a:t>&lt; 50 mm</a:t>
            </a:r>
          </a:p>
        </p:txBody>
      </p:sp>
      <p:cxnSp>
        <p:nvCxnSpPr>
          <p:cNvPr id="7" name="Straight Arrow Connector 6"/>
          <p:cNvCxnSpPr>
            <a:stCxn id="14" idx="1"/>
          </p:cNvCxnSpPr>
          <p:nvPr/>
        </p:nvCxnSpPr>
        <p:spPr>
          <a:xfrm flipH="1" flipV="1">
            <a:off x="3230527" y="4757067"/>
            <a:ext cx="2522342" cy="956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230844" y="3246367"/>
            <a:ext cx="635865" cy="37471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47144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\\cernhomet.cern.ch\t\tcapelli\Public\CRAB\ODU\Images\HOM\RFD - H-HOM(18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45" y="841203"/>
            <a:ext cx="7879080" cy="40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pic>
        <p:nvPicPr>
          <p:cNvPr id="19" name="Picture 4" descr="\\cernhomet.cern.ch\t\tcapelli\Public\CRAB\BNL\Images\HOM\DQW - HOM (22) ASSEMBL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5141" y="3381286"/>
            <a:ext cx="6897118" cy="297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026470" y="3574302"/>
            <a:ext cx="77531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Filter</a:t>
            </a:r>
            <a:endParaRPr lang="fr-CH" dirty="0"/>
          </a:p>
        </p:txBody>
      </p:sp>
      <p:sp>
        <p:nvSpPr>
          <p:cNvPr id="21" name="TextBox 20"/>
          <p:cNvSpPr txBox="1"/>
          <p:nvPr/>
        </p:nvSpPr>
        <p:spPr>
          <a:xfrm>
            <a:off x="2801789" y="2772362"/>
            <a:ext cx="1642575" cy="369332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Feed</a:t>
            </a:r>
            <a:r>
              <a:rPr lang="fr-CH" dirty="0" smtClean="0"/>
              <a:t> </a:t>
            </a:r>
            <a:r>
              <a:rPr lang="fr-CH" dirty="0" err="1" smtClean="0"/>
              <a:t>Through</a:t>
            </a:r>
            <a:endParaRPr lang="fr-CH" dirty="0"/>
          </a:p>
        </p:txBody>
      </p:sp>
      <p:sp>
        <p:nvSpPr>
          <p:cNvPr id="22" name="TextBox 21"/>
          <p:cNvSpPr txBox="1"/>
          <p:nvPr/>
        </p:nvSpPr>
        <p:spPr>
          <a:xfrm>
            <a:off x="5618714" y="2150720"/>
            <a:ext cx="1347081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Coaxial line</a:t>
            </a:r>
            <a:endParaRPr lang="fr-CH" dirty="0"/>
          </a:p>
        </p:txBody>
      </p:sp>
      <p:sp>
        <p:nvSpPr>
          <p:cNvPr id="23" name="Title 2"/>
          <p:cNvSpPr>
            <a:spLocks noGrp="1"/>
          </p:cNvSpPr>
          <p:nvPr>
            <p:ph type="title"/>
          </p:nvPr>
        </p:nvSpPr>
        <p:spPr>
          <a:xfrm>
            <a:off x="178772" y="155502"/>
            <a:ext cx="8229600" cy="914400"/>
          </a:xfrm>
        </p:spPr>
        <p:txBody>
          <a:bodyPr/>
          <a:lstStyle/>
          <a:p>
            <a:r>
              <a:rPr lang="fr-CH" dirty="0" err="1" smtClean="0"/>
              <a:t>HOMs</a:t>
            </a:r>
            <a:r>
              <a:rPr lang="fr-CH" dirty="0" smtClean="0"/>
              <a:t> </a:t>
            </a:r>
            <a:r>
              <a:rPr lang="fr-CH" dirty="0" err="1" smtClean="0"/>
              <a:t>overview</a:t>
            </a:r>
            <a:endParaRPr lang="fr-CH" dirty="0"/>
          </a:p>
        </p:txBody>
      </p:sp>
      <p:sp>
        <p:nvSpPr>
          <p:cNvPr id="24" name="TextBox 23"/>
          <p:cNvSpPr txBox="1"/>
          <p:nvPr/>
        </p:nvSpPr>
        <p:spPr>
          <a:xfrm rot="21256214">
            <a:off x="5986920" y="899656"/>
            <a:ext cx="1187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 smtClean="0"/>
              <a:t>RFD</a:t>
            </a:r>
            <a:endParaRPr lang="fr-CH" sz="1600" i="1" dirty="0"/>
          </a:p>
        </p:txBody>
      </p:sp>
      <p:sp>
        <p:nvSpPr>
          <p:cNvPr id="25" name="TextBox 24"/>
          <p:cNvSpPr txBox="1"/>
          <p:nvPr/>
        </p:nvSpPr>
        <p:spPr>
          <a:xfrm rot="21384453">
            <a:off x="7764345" y="3212009"/>
            <a:ext cx="1187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 smtClean="0"/>
              <a:t>DQW</a:t>
            </a:r>
            <a:endParaRPr lang="fr-CH" sz="1600" i="1" dirty="0"/>
          </a:p>
        </p:txBody>
      </p:sp>
      <p:sp>
        <p:nvSpPr>
          <p:cNvPr id="3" name="Oval 2"/>
          <p:cNvSpPr/>
          <p:nvPr/>
        </p:nvSpPr>
        <p:spPr>
          <a:xfrm>
            <a:off x="246351" y="3086100"/>
            <a:ext cx="1283970" cy="1581012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Oval 11"/>
          <p:cNvSpPr/>
          <p:nvPr/>
        </p:nvSpPr>
        <p:spPr>
          <a:xfrm>
            <a:off x="1884651" y="4869180"/>
            <a:ext cx="1283970" cy="139446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Oval 12"/>
          <p:cNvSpPr/>
          <p:nvPr/>
        </p:nvSpPr>
        <p:spPr>
          <a:xfrm>
            <a:off x="246351" y="2251710"/>
            <a:ext cx="1050954" cy="834390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Oval 13"/>
          <p:cNvSpPr/>
          <p:nvPr/>
        </p:nvSpPr>
        <p:spPr>
          <a:xfrm>
            <a:off x="2801789" y="4610100"/>
            <a:ext cx="741511" cy="53168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5" name="Straight Arrow Connector 4"/>
          <p:cNvCxnSpPr>
            <a:stCxn id="21" idx="1"/>
          </p:cNvCxnSpPr>
          <p:nvPr/>
        </p:nvCxnSpPr>
        <p:spPr>
          <a:xfrm flipH="1" flipV="1">
            <a:off x="1314450" y="2668905"/>
            <a:ext cx="1487339" cy="2881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1" idx="2"/>
            <a:endCxn id="14" idx="0"/>
          </p:cNvCxnSpPr>
          <p:nvPr/>
        </p:nvCxnSpPr>
        <p:spPr>
          <a:xfrm flipH="1">
            <a:off x="3172545" y="3141694"/>
            <a:ext cx="450532" cy="14684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0" idx="2"/>
            <a:endCxn id="12" idx="1"/>
          </p:cNvCxnSpPr>
          <p:nvPr/>
        </p:nvCxnSpPr>
        <p:spPr>
          <a:xfrm flipH="1">
            <a:off x="2072684" y="3943634"/>
            <a:ext cx="341446" cy="1129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0" idx="1"/>
            <a:endCxn id="3" idx="6"/>
          </p:cNvCxnSpPr>
          <p:nvPr/>
        </p:nvCxnSpPr>
        <p:spPr>
          <a:xfrm flipH="1">
            <a:off x="1530321" y="3758968"/>
            <a:ext cx="496149" cy="1176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2" idx="2"/>
          </p:cNvCxnSpPr>
          <p:nvPr/>
        </p:nvCxnSpPr>
        <p:spPr>
          <a:xfrm flipH="1">
            <a:off x="6242837" y="2520052"/>
            <a:ext cx="49418" cy="11223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2" idx="0"/>
          </p:cNvCxnSpPr>
          <p:nvPr/>
        </p:nvCxnSpPr>
        <p:spPr>
          <a:xfrm flipH="1" flipV="1">
            <a:off x="5972991" y="1409700"/>
            <a:ext cx="319264" cy="7410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0746" y="6172835"/>
            <a:ext cx="2895600" cy="365125"/>
          </a:xfrm>
        </p:spPr>
        <p:txBody>
          <a:bodyPr/>
          <a:lstStyle/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629261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2" descr="\\cernhomet.cern.ch\t\tcapelli\Public\CRAB\Feed throug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15773" y="1097138"/>
            <a:ext cx="1092535" cy="193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\\cernhomet.cern.ch\t\tcapelli\Public\CRAB\ODU\Images\HOM\RFD - H-HOM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83898" y="1127585"/>
            <a:ext cx="1196818" cy="231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\\cernhomet.cern.ch\t\tcapelli\Public\CRAB\Lin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6401" y="1111954"/>
            <a:ext cx="3720400" cy="1535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\\cernhomet.cern.ch\t\tcapelli\Public\CRAB\Lin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8611" y="2682018"/>
            <a:ext cx="3678189" cy="151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\\cernhomet.cern.ch\t\tcapelli\Public\CRAB\Feed through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394834" y="4640260"/>
            <a:ext cx="1272461" cy="14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\\cernhomet.cern.ch\t\tcapelli\Public\CRAB\BNL\Images\HOM\DQW - HOM (23) ASSEMBLY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107" y="4569834"/>
            <a:ext cx="1197340" cy="158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\\cernhomet.cern.ch\t\tcapelli\Public\CRAB\Lin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0343" y="4615987"/>
            <a:ext cx="3592434" cy="148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56117" y="635511"/>
            <a:ext cx="8839200" cy="356839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noFill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6117" y="4285676"/>
            <a:ext cx="8839200" cy="188827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1" name="Straight Connector 20"/>
          <p:cNvCxnSpPr/>
          <p:nvPr/>
        </p:nvCxnSpPr>
        <p:spPr>
          <a:xfrm>
            <a:off x="3094639" y="839840"/>
            <a:ext cx="0" cy="15798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310444" y="912472"/>
            <a:ext cx="14868" cy="5080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880867" y="839840"/>
            <a:ext cx="0" cy="51533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106140" y="4415664"/>
            <a:ext cx="0" cy="15798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94403" y="2014677"/>
            <a:ext cx="12088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b="1" i="1" dirty="0" smtClean="0"/>
              <a:t>RFD</a:t>
            </a:r>
            <a:endParaRPr lang="fr-CH" sz="4000" b="1" i="1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-24516" y="4759846"/>
            <a:ext cx="13962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b="1" i="1" dirty="0" smtClean="0"/>
              <a:t>DQW</a:t>
            </a:r>
            <a:endParaRPr lang="fr-CH" sz="4000" b="1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1860487" y="723708"/>
            <a:ext cx="72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Filter</a:t>
            </a:r>
            <a:endParaRPr lang="fr-CH" dirty="0"/>
          </a:p>
        </p:txBody>
      </p:sp>
      <p:sp>
        <p:nvSpPr>
          <p:cNvPr id="30" name="TextBox 29"/>
          <p:cNvSpPr txBox="1"/>
          <p:nvPr/>
        </p:nvSpPr>
        <p:spPr>
          <a:xfrm>
            <a:off x="3242477" y="742623"/>
            <a:ext cx="155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Feedthrough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296905" y="727806"/>
            <a:ext cx="1967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Coaxial line</a:t>
            </a:r>
            <a:endParaRPr lang="fr-CH" dirty="0"/>
          </a:p>
        </p:txBody>
      </p:sp>
      <p:sp>
        <p:nvSpPr>
          <p:cNvPr id="32" name="TextBox 31"/>
          <p:cNvSpPr txBox="1"/>
          <p:nvPr/>
        </p:nvSpPr>
        <p:spPr>
          <a:xfrm>
            <a:off x="2306960" y="2251000"/>
            <a:ext cx="1208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i="1" dirty="0" smtClean="0"/>
              <a:t>H-HOM</a:t>
            </a:r>
            <a:endParaRPr lang="fr-CH" sz="1400" b="1" i="1" dirty="0"/>
          </a:p>
        </p:txBody>
      </p:sp>
      <p:sp>
        <p:nvSpPr>
          <p:cNvPr id="26" name="Title 2"/>
          <p:cNvSpPr>
            <a:spLocks noGrp="1"/>
          </p:cNvSpPr>
          <p:nvPr>
            <p:ph type="title"/>
          </p:nvPr>
        </p:nvSpPr>
        <p:spPr>
          <a:xfrm>
            <a:off x="128702" y="-88460"/>
            <a:ext cx="8229600" cy="914400"/>
          </a:xfrm>
        </p:spPr>
        <p:txBody>
          <a:bodyPr/>
          <a:lstStyle/>
          <a:p>
            <a:r>
              <a:rPr lang="fr-CH" dirty="0" err="1" smtClean="0"/>
              <a:t>HOMs</a:t>
            </a:r>
            <a:r>
              <a:rPr lang="fr-CH" dirty="0" smtClean="0"/>
              <a:t> </a:t>
            </a:r>
            <a:r>
              <a:rPr lang="fr-CH" dirty="0" err="1" smtClean="0"/>
              <a:t>overview</a:t>
            </a:r>
            <a:endParaRPr lang="fr-CH" dirty="0"/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0746" y="6172835"/>
            <a:ext cx="2895600" cy="365125"/>
          </a:xfrm>
        </p:spPr>
        <p:txBody>
          <a:bodyPr/>
          <a:lstStyle/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1785040" y="4288272"/>
            <a:ext cx="72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Filter</a:t>
            </a:r>
            <a:endParaRPr lang="fr-CH" dirty="0"/>
          </a:p>
        </p:txBody>
      </p:sp>
      <p:sp>
        <p:nvSpPr>
          <p:cNvPr id="36" name="TextBox 35"/>
          <p:cNvSpPr txBox="1"/>
          <p:nvPr/>
        </p:nvSpPr>
        <p:spPr>
          <a:xfrm>
            <a:off x="3261106" y="4326016"/>
            <a:ext cx="155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Feedthrough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296906" y="4326016"/>
            <a:ext cx="1967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Coaxial line</a:t>
            </a:r>
            <a:endParaRPr lang="fr-CH" dirty="0"/>
          </a:p>
        </p:txBody>
      </p:sp>
      <p:pic>
        <p:nvPicPr>
          <p:cNvPr id="11" name="Picture 2" descr="\\cernhomet.cern.ch\t\tcapelli\Public\CRAB\Feed through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3868" y="2690904"/>
            <a:ext cx="971905" cy="135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2996899" y="3543121"/>
            <a:ext cx="1208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i="1" dirty="0" smtClean="0"/>
              <a:t>V-HOM</a:t>
            </a:r>
            <a:endParaRPr lang="fr-CH" sz="1400" b="1" i="1" dirty="0"/>
          </a:p>
        </p:txBody>
      </p:sp>
    </p:spTree>
    <p:extLst>
      <p:ext uri="{BB962C8B-B14F-4D97-AF65-F5344CB8AC3E}">
        <p14:creationId xmlns:p14="http://schemas.microsoft.com/office/powerpoint/2010/main" val="1299031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03363"/>
            <a:ext cx="8229600" cy="914400"/>
          </a:xfrm>
        </p:spPr>
        <p:txBody>
          <a:bodyPr/>
          <a:lstStyle/>
          <a:p>
            <a:r>
              <a:rPr lang="fr-CH" dirty="0" smtClean="0"/>
              <a:t>HOM FILTER DETAILS</a:t>
            </a:r>
            <a:endParaRPr lang="fr-CH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417444"/>
            <a:ext cx="8229600" cy="5349240"/>
          </a:xfrm>
        </p:spPr>
        <p:txBody>
          <a:bodyPr/>
          <a:lstStyle/>
          <a:p>
            <a:r>
              <a:rPr lang="fr-CH" dirty="0" err="1" smtClean="0"/>
              <a:t>Geometry</a:t>
            </a:r>
            <a:r>
              <a:rPr lang="fr-CH" dirty="0" smtClean="0"/>
              <a:t> </a:t>
            </a:r>
          </a:p>
          <a:p>
            <a:r>
              <a:rPr lang="fr-CH" dirty="0" smtClean="0"/>
              <a:t>Design </a:t>
            </a:r>
            <a:r>
              <a:rPr lang="fr-CH" dirty="0" err="1" smtClean="0"/>
              <a:t>details</a:t>
            </a:r>
            <a:endParaRPr lang="fr-CH" dirty="0" smtClean="0"/>
          </a:p>
          <a:p>
            <a:r>
              <a:rPr lang="fr-CH" dirty="0" err="1" smtClean="0"/>
              <a:t>Cooling</a:t>
            </a:r>
            <a:r>
              <a:rPr lang="fr-CH" dirty="0" smtClean="0"/>
              <a:t> circuit</a:t>
            </a:r>
          </a:p>
          <a:p>
            <a:r>
              <a:rPr lang="fr-CH" dirty="0" err="1" smtClean="0"/>
              <a:t>Materials</a:t>
            </a:r>
            <a:endParaRPr lang="fr-CH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6491171" y="61293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351313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8184" y="158161"/>
            <a:ext cx="8229600" cy="914400"/>
          </a:xfrm>
        </p:spPr>
        <p:txBody>
          <a:bodyPr/>
          <a:lstStyle/>
          <a:p>
            <a:r>
              <a:rPr lang="fr-CH" dirty="0" err="1" smtClean="0"/>
              <a:t>Geometry</a:t>
            </a:r>
            <a:r>
              <a:rPr lang="fr-CH" dirty="0" smtClean="0"/>
              <a:t> </a:t>
            </a:r>
            <a:r>
              <a:rPr lang="fr-CH" dirty="0" err="1" smtClean="0"/>
              <a:t>definition</a:t>
            </a:r>
            <a:endParaRPr lang="fr-CH" dirty="0"/>
          </a:p>
        </p:txBody>
      </p:sp>
      <p:sp>
        <p:nvSpPr>
          <p:cNvPr id="19" name="Footer Placeholder 4"/>
          <p:cNvSpPr txBox="1">
            <a:spLocks/>
          </p:cNvSpPr>
          <p:nvPr/>
        </p:nvSpPr>
        <p:spPr>
          <a:xfrm>
            <a:off x="6900746" y="61728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i="1" dirty="0" smtClean="0"/>
              <a:t>HOM review – Feb 2015</a:t>
            </a:r>
          </a:p>
          <a:p>
            <a:r>
              <a:rPr lang="en-GB" sz="1050" i="1" dirty="0" smtClean="0"/>
              <a:t>CERN – EN-MME</a:t>
            </a:r>
            <a:endParaRPr lang="en-GB" sz="105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28184" y="1542650"/>
            <a:ext cx="862148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RF parameters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2K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After BCP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Extraction of surfaces from parameters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2K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After BCP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Conversion to 300K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300K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Before</a:t>
            </a:r>
            <a:r>
              <a:rPr lang="en-GB" dirty="0" smtClean="0"/>
              <a:t> BCP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Definition of parts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300K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Before BCP</a:t>
            </a:r>
            <a:endParaRPr lang="en-GB" dirty="0"/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85" r="28446" b="2483"/>
          <a:stretch/>
        </p:blipFill>
        <p:spPr bwMode="auto">
          <a:xfrm>
            <a:off x="5946802" y="192511"/>
            <a:ext cx="2343758" cy="227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163" t="11129" r="43241" b="8148"/>
          <a:stretch/>
        </p:blipFill>
        <p:spPr bwMode="auto">
          <a:xfrm>
            <a:off x="6900746" y="2293140"/>
            <a:ext cx="1054505" cy="2574951"/>
          </a:xfrm>
          <a:prstGeom prst="rect">
            <a:avLst/>
          </a:prstGeom>
          <a:noFill/>
          <a:ln>
            <a:noFill/>
          </a:ln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9" descr="\\cernhomet.cern.ch\t\tcapelli\Public\CRAB\BNL\Images\HOM\DQW - HOM (23) ASSEMBL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102" y="4194152"/>
            <a:ext cx="1474898" cy="1949227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0" descr="\\cernhomet.cern.ch\t\tcapelli\Public\CRAB\ODU\Images\HOM\RFD - H-HOM(19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781" y="4352508"/>
            <a:ext cx="1036279" cy="2099795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rved Left Arrow 3"/>
          <p:cNvSpPr/>
          <p:nvPr/>
        </p:nvSpPr>
        <p:spPr>
          <a:xfrm rot="19207049">
            <a:off x="3809803" y="1131478"/>
            <a:ext cx="510875" cy="1737366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Curved Left Arrow 29"/>
          <p:cNvSpPr/>
          <p:nvPr/>
        </p:nvSpPr>
        <p:spPr>
          <a:xfrm rot="1917847">
            <a:off x="3828700" y="2997749"/>
            <a:ext cx="473079" cy="1159049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Curved Left Arrow 30"/>
          <p:cNvSpPr/>
          <p:nvPr/>
        </p:nvSpPr>
        <p:spPr>
          <a:xfrm rot="732783">
            <a:off x="2986115" y="4047343"/>
            <a:ext cx="510875" cy="1135896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74050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  <ds:schemaRef ds:uri="http://purl.org/dc/elements/1.1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3123</TotalTime>
  <Words>1034</Words>
  <Application>Microsoft Office PowerPoint</Application>
  <PresentationFormat>On-screen Show (4:3)</PresentationFormat>
  <Paragraphs>301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Calibri</vt:lpstr>
      <vt:lpstr>HiLumiLHC_PresentationTemplate</vt:lpstr>
      <vt:lpstr>HOM Review: Mechanical design overview</vt:lpstr>
      <vt:lpstr>INTRODUCTION TO CRYOMODULES</vt:lpstr>
      <vt:lpstr>DQW - Cryomodule</vt:lpstr>
      <vt:lpstr>RFD - Cryomodule</vt:lpstr>
      <vt:lpstr>Design constraint</vt:lpstr>
      <vt:lpstr>HOMs overview</vt:lpstr>
      <vt:lpstr>HOMs overview</vt:lpstr>
      <vt:lpstr>HOM FILTER DETAILS</vt:lpstr>
      <vt:lpstr>Geometry definition</vt:lpstr>
      <vt:lpstr>Design details - DQW</vt:lpstr>
      <vt:lpstr>Design details - RFD</vt:lpstr>
      <vt:lpstr>Cooling circuit</vt:lpstr>
      <vt:lpstr>Materials</vt:lpstr>
      <vt:lpstr>(for CERN prototype)</vt:lpstr>
      <vt:lpstr>DQW – HOM Assembly sequence (CERN prototype)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Current Tests</vt:lpstr>
      <vt:lpstr>Further Images</vt:lpstr>
      <vt:lpstr>FEEDTHROUGH § COAXIAL LINE</vt:lpstr>
      <vt:lpstr>PowerPoint Presentation</vt:lpstr>
      <vt:lpstr>COAXIAL LINES (RFD § DQW)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Carlo Zanoni</cp:lastModifiedBy>
  <cp:revision>144</cp:revision>
  <dcterms:created xsi:type="dcterms:W3CDTF">2011-12-13T14:40:13Z</dcterms:created>
  <dcterms:modified xsi:type="dcterms:W3CDTF">2015-02-25T10:33:40Z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