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9" r:id="rId4"/>
    <p:sldId id="260" r:id="rId5"/>
    <p:sldId id="261" r:id="rId6"/>
    <p:sldId id="267" r:id="rId7"/>
    <p:sldId id="277" r:id="rId8"/>
    <p:sldId id="278" r:id="rId9"/>
    <p:sldId id="279" r:id="rId10"/>
    <p:sldId id="275" r:id="rId11"/>
    <p:sldId id="276" r:id="rId12"/>
    <p:sldId id="268" r:id="rId13"/>
    <p:sldId id="269" r:id="rId14"/>
    <p:sldId id="272" r:id="rId15"/>
    <p:sldId id="320" r:id="rId16"/>
    <p:sldId id="321" r:id="rId17"/>
    <p:sldId id="322" r:id="rId18"/>
  </p:sldIdLst>
  <p:sldSz cx="9144000" cy="6858000" type="screen4x3"/>
  <p:notesSz cx="7010400" cy="93964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B904"/>
    <a:srgbClr val="00E002"/>
    <a:srgbClr val="00FF00"/>
    <a:srgbClr val="1D4F9F"/>
    <a:srgbClr val="25408B"/>
    <a:srgbClr val="000000"/>
    <a:srgbClr val="0000FF"/>
    <a:srgbClr val="FF9900"/>
    <a:srgbClr val="0066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97" autoAdjust="0"/>
    <p:restoredTop sz="99340" autoAdjust="0"/>
  </p:normalViewPr>
  <p:slideViewPr>
    <p:cSldViewPr snapToGrid="0">
      <p:cViewPr>
        <p:scale>
          <a:sx n="83" d="100"/>
          <a:sy n="83" d="100"/>
        </p:scale>
        <p:origin x="-42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74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53200" y="9002713"/>
            <a:ext cx="415925" cy="27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8184" tIns="62448" rIns="128184" bIns="62448" anchor="ctr">
            <a:spAutoFit/>
          </a:bodyPr>
          <a:lstStyle/>
          <a:p>
            <a:pPr algn="r" defTabSz="1298575">
              <a:defRPr/>
            </a:pPr>
            <a:fld id="{F752B1B1-5586-4E15-8AED-7BA5A6AD5113}" type="slidenum">
              <a:rPr lang="en-US" sz="1000" b="0">
                <a:cs typeface="+mn-cs"/>
              </a:rPr>
              <a:pPr algn="r" defTabSz="1298575">
                <a:defRPr/>
              </a:pPr>
              <a:t>‹#›</a:t>
            </a:fld>
            <a:endParaRPr lang="en-US" sz="10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12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462463"/>
            <a:ext cx="5135563" cy="42275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8184" tIns="62448" rIns="128184" bIns="624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3638" y="711200"/>
            <a:ext cx="4681537" cy="35115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410325" y="8924925"/>
            <a:ext cx="558800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8184" tIns="62448" rIns="128184" bIns="62448" anchor="ctr">
            <a:spAutoFit/>
          </a:bodyPr>
          <a:lstStyle/>
          <a:p>
            <a:pPr algn="r" defTabSz="1298575">
              <a:defRPr/>
            </a:pPr>
            <a:fld id="{AE436D56-BC2B-430C-A5AE-24920E72B34B}" type="slidenum">
              <a:rPr lang="en-US" sz="1900" b="0">
                <a:cs typeface="+mn-cs"/>
              </a:rPr>
              <a:pPr algn="r" defTabSz="1298575">
                <a:defRPr/>
              </a:pPr>
              <a:t>‹#›</a:t>
            </a:fld>
            <a:endParaRPr lang="en-US" sz="19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811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location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69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latin typeface="Times New Roman" pitchFamily="18" charset="0"/>
                <a:cs typeface="+mn-cs"/>
              </a:rPr>
              <a:t>Page </a:t>
            </a:r>
            <a:fld id="{1B5B5EA7-2DCA-4A86-8031-B157A36EB5B6}" type="slidenum">
              <a:rPr lang="en-US" sz="800" b="0" i="1" smtClean="0">
                <a:latin typeface="Times New Roman" pitchFamily="18" charset="0"/>
                <a:cs typeface="+mn-cs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latin typeface="Times New Roman" pitchFamily="18" charset="0"/>
              <a:cs typeface="+mn-cs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4" cstate="print">
            <a:lum bright="9000"/>
          </a:blip>
          <a:stretch>
            <a:fillRect/>
          </a:stretch>
        </p:blipFill>
        <p:spPr>
          <a:xfrm>
            <a:off x="7197884" y="632031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24897" y="6418497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9200" y="6324731"/>
            <a:ext cx="1339200" cy="461648"/>
            <a:chOff x="140854" y="5334000"/>
            <a:chExt cx="2471332" cy="8519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16"/>
            <a:srcRect l="71532" r="-1"/>
            <a:stretch/>
          </p:blipFill>
          <p:spPr>
            <a:xfrm>
              <a:off x="1880757" y="5334000"/>
              <a:ext cx="731429" cy="8445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 descr="HiLumi logo.jpeg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854" y="5334000"/>
              <a:ext cx="1763268" cy="85191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 Dipole </a:t>
            </a:r>
            <a:br>
              <a:rPr lang="en-US" dirty="0" smtClean="0"/>
            </a:br>
            <a:r>
              <a:rPr lang="en-US" dirty="0" smtClean="0"/>
              <a:t>HOM Electromagnetic Design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Jefferson Lab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February 25, 2015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69434" y="3867728"/>
            <a:ext cx="73857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Zenghai 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  <a:t>Li </a:t>
            </a:r>
          </a:p>
          <a:p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  <a:t>(SLAC)</a:t>
            </a:r>
          </a:p>
          <a:p>
            <a:endParaRPr lang="en-US" sz="18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800" dirty="0" err="1">
                <a:solidFill>
                  <a:schemeClr val="bg2">
                    <a:lumMod val="25000"/>
                  </a:schemeClr>
                </a:solidFill>
              </a:rPr>
              <a:t>Subashini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 De Silva, Jean Delayen, Rocio </a:t>
            </a:r>
            <a:r>
              <a:rPr lang="en-US" sz="1800" dirty="0" err="1">
                <a:solidFill>
                  <a:schemeClr val="bg2">
                    <a:lumMod val="25000"/>
                  </a:schemeClr>
                </a:solidFill>
              </a:rPr>
              <a:t>Olave</a:t>
            </a:r>
            <a:r>
              <a:rPr lang="en-US" sz="1800" dirty="0">
                <a:solidFill>
                  <a:schemeClr val="bg2">
                    <a:lumMod val="25000"/>
                  </a:schemeClr>
                </a:solidFill>
              </a:rPr>
              <a:t> , </a:t>
            </a:r>
            <a:r>
              <a:rPr lang="en-US" sz="1800" dirty="0" err="1" smtClean="0">
                <a:solidFill>
                  <a:schemeClr val="bg2">
                    <a:lumMod val="25000"/>
                  </a:schemeClr>
                </a:solidFill>
              </a:rPr>
              <a:t>HyeKyoung</a:t>
            </a:r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  <a:t> Park</a:t>
            </a:r>
          </a:p>
          <a:p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  <a:t>(Center for Accelerator Science, ODU)</a:t>
            </a:r>
          </a:p>
          <a:p>
            <a:endParaRPr lang="en-US" sz="1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</a:rPr>
              <a:t>2015-02-25  Jefferson Lab</a:t>
            </a:r>
            <a:endParaRPr lang="en-US" sz="1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660" y="104677"/>
            <a:ext cx="8229600" cy="711794"/>
          </a:xfrm>
        </p:spPr>
        <p:txBody>
          <a:bodyPr>
            <a:normAutofit/>
          </a:bodyPr>
          <a:lstStyle/>
          <a:p>
            <a:r>
              <a:rPr lang="en-US" dirty="0" err="1" smtClean="0"/>
              <a:t>Multipacting</a:t>
            </a:r>
            <a:r>
              <a:rPr lang="en-US" dirty="0" smtClean="0"/>
              <a:t> in FPC Coupler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856" y="976972"/>
            <a:ext cx="8229600" cy="13258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multipacting</a:t>
            </a:r>
            <a:r>
              <a:rPr lang="en-US" dirty="0" smtClean="0"/>
              <a:t> in the hook region</a:t>
            </a:r>
          </a:p>
          <a:p>
            <a:r>
              <a:rPr lang="en-US" dirty="0" smtClean="0"/>
              <a:t>Has resonant trajectories in the coaxial region at higher deflecting voltages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01" y="2540136"/>
            <a:ext cx="5154331" cy="36339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10919" y="3180885"/>
            <a:ext cx="15061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MP regular coaxial region at high VT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357" y="2637834"/>
            <a:ext cx="1197109" cy="339672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568568" y="3768331"/>
            <a:ext cx="739679" cy="1186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61347" y="2903012"/>
            <a:ext cx="1207221" cy="262387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13040" y="4624249"/>
            <a:ext cx="10058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</a:rPr>
              <a:t>nominal deflecting voltage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3927963" y="5310210"/>
            <a:ext cx="176027" cy="377245"/>
          </a:xfrm>
          <a:prstGeom prst="downArrow">
            <a:avLst/>
          </a:prstGeom>
          <a:solidFill>
            <a:srgbClr val="000000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265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16" y="121114"/>
            <a:ext cx="9001820" cy="702335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Multipacting</a:t>
            </a:r>
            <a:r>
              <a:rPr lang="en-US" sz="2800" dirty="0" smtClean="0"/>
              <a:t> in Hi-pass Filter H-HOM Coupler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460" y="1158638"/>
            <a:ext cx="8229600" cy="114287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MP resonances found in the gap if there are flat surfaces</a:t>
            </a:r>
          </a:p>
          <a:p>
            <a:r>
              <a:rPr lang="en-US" sz="2400" dirty="0" smtClean="0"/>
              <a:t>MP eliminated with fully rounded tips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666367" y="3005441"/>
            <a:ext cx="2084886" cy="248977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7403822" y="4250330"/>
            <a:ext cx="614078" cy="1739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13238" y="5410768"/>
            <a:ext cx="2011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MP trajectories in the gap Removed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147" y="2858858"/>
            <a:ext cx="900323" cy="25519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236" y="2512410"/>
            <a:ext cx="4711911" cy="3335462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endCxn id="20" idx="6"/>
          </p:cNvCxnSpPr>
          <p:nvPr/>
        </p:nvCxnSpPr>
        <p:spPr>
          <a:xfrm flipH="1">
            <a:off x="1751517" y="3489184"/>
            <a:ext cx="3677488" cy="5061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389260" y="4193989"/>
            <a:ext cx="85133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1144417" y="3056513"/>
            <a:ext cx="607100" cy="187769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05040" y="4255949"/>
            <a:ext cx="10058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</a:rPr>
              <a:t>nominal deflecting voltage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14" name="Down Arrow 13"/>
          <p:cNvSpPr/>
          <p:nvPr/>
        </p:nvSpPr>
        <p:spPr bwMode="auto">
          <a:xfrm>
            <a:off x="3419963" y="4941910"/>
            <a:ext cx="176027" cy="377245"/>
          </a:xfrm>
          <a:prstGeom prst="downArrow">
            <a:avLst/>
          </a:prstGeom>
          <a:solidFill>
            <a:srgbClr val="000000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379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330" y="144154"/>
            <a:ext cx="8229600" cy="665338"/>
          </a:xfrm>
        </p:spPr>
        <p:txBody>
          <a:bodyPr>
            <a:normAutofit/>
          </a:bodyPr>
          <a:lstStyle/>
          <a:p>
            <a:r>
              <a:rPr lang="en-US" dirty="0"/>
              <a:t>Filter </a:t>
            </a:r>
            <a:r>
              <a:rPr lang="en-US" dirty="0" smtClean="0"/>
              <a:t>S21 </a:t>
            </a:r>
            <a:r>
              <a:rPr lang="en-US" dirty="0" err="1"/>
              <a:t>vs</a:t>
            </a:r>
            <a:r>
              <a:rPr lang="en-US" dirty="0"/>
              <a:t> dimension </a:t>
            </a:r>
            <a:r>
              <a:rPr lang="en-US" dirty="0" smtClean="0"/>
              <a:t>deviations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13" y="5002256"/>
            <a:ext cx="5978826" cy="13271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HOM coupler filter dimension sensitivity:</a:t>
            </a:r>
          </a:p>
          <a:p>
            <a:pPr marL="225425" indent="-225425"/>
            <a:r>
              <a:rPr lang="en-US" sz="1600" dirty="0" smtClean="0">
                <a:solidFill>
                  <a:srgbClr val="000090"/>
                </a:solidFill>
              </a:rPr>
              <a:t>Insensitive at frequencies above 0.65 GHz</a:t>
            </a:r>
          </a:p>
          <a:p>
            <a:pPr marL="225425" indent="-225425"/>
            <a:r>
              <a:rPr lang="en-US" sz="1600" dirty="0" smtClean="0">
                <a:solidFill>
                  <a:srgbClr val="000090"/>
                </a:solidFill>
              </a:rPr>
              <a:t>Damping of 1st dipole mode at 0.63 GHz and operating mode rejection determine the filter dimension tolerance</a:t>
            </a:r>
            <a:endParaRPr lang="en-US" sz="1600" dirty="0">
              <a:solidFill>
                <a:srgbClr val="00009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4098"/>
            <a:ext cx="5469639" cy="39631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321" y="1056959"/>
            <a:ext cx="3535876" cy="4056952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rot="19235870">
            <a:off x="7643016" y="1390413"/>
            <a:ext cx="1000294" cy="695913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806008">
            <a:off x="5873111" y="3070714"/>
            <a:ext cx="1007177" cy="1905061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324774" y="5253479"/>
            <a:ext cx="2394188" cy="746160"/>
          </a:xfrm>
          <a:prstGeom prst="rect">
            <a:avLst/>
          </a:prstGeom>
          <a:ln w="28575" cmpd="sng">
            <a:solidFill>
              <a:srgbClr val="3366FF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8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indent="-174625"/>
            <a:r>
              <a:rPr lang="en-US" dirty="0" err="1" smtClean="0">
                <a:solidFill>
                  <a:srgbClr val="008000"/>
                </a:solidFill>
              </a:rPr>
              <a:t>Qext_def</a:t>
            </a:r>
            <a:r>
              <a:rPr lang="en-US" dirty="0" smtClean="0">
                <a:solidFill>
                  <a:srgbClr val="008000"/>
                </a:solidFill>
              </a:rPr>
              <a:t>=9.8E10</a:t>
            </a:r>
          </a:p>
          <a:p>
            <a:pPr marL="174625" indent="-174625"/>
            <a:r>
              <a:rPr lang="en-US" dirty="0" smtClean="0">
                <a:solidFill>
                  <a:srgbClr val="008000"/>
                </a:solidFill>
              </a:rPr>
              <a:t>Power leakage at 3.4MV: 0.27 W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184433" y="3888411"/>
            <a:ext cx="486683" cy="13453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389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491" y="0"/>
            <a:ext cx="8653415" cy="82305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HOM Coupler Tolerance</a:t>
            </a:r>
            <a:endParaRPr lang="en-US" sz="3600" dirty="0"/>
          </a:p>
        </p:txBody>
      </p: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107740" y="881402"/>
            <a:ext cx="4093791" cy="4462652"/>
            <a:chOff x="81844" y="811388"/>
            <a:chExt cx="5546829" cy="604661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844" y="811389"/>
              <a:ext cx="3198933" cy="6046611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2200" y="811388"/>
              <a:ext cx="1642757" cy="6046611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2533594" y="1743921"/>
              <a:ext cx="259046" cy="6318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2822218" y="1750994"/>
              <a:ext cx="195100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755380" y="1430024"/>
              <a:ext cx="897806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gap_bar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2711266" y="1377444"/>
              <a:ext cx="0" cy="164282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921367" y="1133401"/>
              <a:ext cx="910489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gap_top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3017318" y="1863307"/>
              <a:ext cx="0" cy="14119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3018086" y="2068433"/>
              <a:ext cx="0" cy="117782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850229" y="1872317"/>
              <a:ext cx="1104990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gap_probe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2881094" y="3330669"/>
              <a:ext cx="8921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807445" y="3173212"/>
              <a:ext cx="1101622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bar_radius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2822218" y="5320977"/>
              <a:ext cx="381868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2460143" y="5332730"/>
              <a:ext cx="1190945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tank_radius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>
              <a:off x="2486831" y="2186215"/>
              <a:ext cx="483724" cy="257797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598471" y="2942379"/>
              <a:ext cx="1358320" cy="583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rot_about_z</a:t>
              </a:r>
              <a:endParaRPr lang="en-US" sz="1100" dirty="0" smtClean="0">
                <a:solidFill>
                  <a:srgbClr val="FF0000"/>
                </a:solidFill>
                <a:latin typeface="Calibri"/>
              </a:endParaRPr>
            </a:p>
            <a:p>
              <a:pPr algn="ctr"/>
              <a:r>
                <a:rPr lang="en-US" sz="1100" dirty="0" smtClean="0">
                  <a:solidFill>
                    <a:srgbClr val="FF0000"/>
                  </a:solidFill>
                  <a:latin typeface="Calibri"/>
                </a:rPr>
                <a:t>(+)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4252142" y="2149316"/>
              <a:ext cx="435955" cy="2614869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4388045" y="2625894"/>
              <a:ext cx="1240628" cy="583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rot_about_x</a:t>
              </a:r>
              <a:endParaRPr lang="en-US" sz="1100" dirty="0" smtClean="0">
                <a:solidFill>
                  <a:srgbClr val="FF0000"/>
                </a:solidFill>
                <a:latin typeface="Calibri"/>
              </a:endParaRPr>
            </a:p>
            <a:p>
              <a:pPr algn="ctr"/>
              <a:r>
                <a:rPr lang="en-US" sz="1100" dirty="0" smtClean="0">
                  <a:solidFill>
                    <a:srgbClr val="FF0000"/>
                  </a:solidFill>
                  <a:latin typeface="Calibri"/>
                </a:rPr>
                <a:t>(+)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4336079" y="4855670"/>
              <a:ext cx="0" cy="38241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946545" y="5263357"/>
              <a:ext cx="836325" cy="0"/>
            </a:xfrm>
            <a:prstGeom prst="line">
              <a:avLst/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282241" y="4905478"/>
              <a:ext cx="580349" cy="354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err="1" smtClean="0">
                  <a:solidFill>
                    <a:srgbClr val="FF0000"/>
                  </a:solidFill>
                  <a:latin typeface="Calibri"/>
                </a:rPr>
                <a:t>ytip</a:t>
              </a:r>
              <a:endParaRPr lang="en-US" sz="1100" dirty="0">
                <a:solidFill>
                  <a:srgbClr val="FF0000"/>
                </a:solidFill>
                <a:latin typeface="Calibri"/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0135" y="1378553"/>
            <a:ext cx="4736960" cy="2803940"/>
          </a:xfrm>
          <a:prstGeom prst="rect">
            <a:avLst/>
          </a:prstGeom>
        </p:spPr>
      </p:pic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4208862" y="4600915"/>
            <a:ext cx="4840807" cy="1242178"/>
          </a:xfrm>
        </p:spPr>
        <p:txBody>
          <a:bodyPr>
            <a:noAutofit/>
          </a:bodyPr>
          <a:lstStyle/>
          <a:p>
            <a:pPr marL="173038" indent="-173038"/>
            <a:r>
              <a:rPr lang="en-US" sz="1600" dirty="0" smtClean="0"/>
              <a:t>HOM damping is quite insensitive</a:t>
            </a:r>
          </a:p>
          <a:p>
            <a:pPr marL="173038" indent="-173038"/>
            <a:r>
              <a:rPr lang="en-US" sz="1600" dirty="0"/>
              <a:t>Max power leakage &lt; 0.7W with calculated dimension </a:t>
            </a:r>
            <a:r>
              <a:rPr lang="en-US" sz="1600" dirty="0" smtClean="0"/>
              <a:t>errors</a:t>
            </a:r>
          </a:p>
          <a:p>
            <a:pPr marL="173038" indent="-173038"/>
            <a:r>
              <a:rPr lang="en-US" sz="1600" dirty="0" smtClean="0"/>
              <a:t>Loose tolerances on the assembly dimensions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7082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807"/>
            <a:ext cx="8229600" cy="671492"/>
          </a:xfrm>
        </p:spPr>
        <p:txBody>
          <a:bodyPr/>
          <a:lstStyle/>
          <a:p>
            <a:r>
              <a:rPr lang="en-US" dirty="0" smtClean="0"/>
              <a:t>RF Heating on Coupler 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614" y="997947"/>
            <a:ext cx="8229600" cy="1201588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Deflecting mode</a:t>
            </a:r>
            <a:r>
              <a:rPr lang="en-US" dirty="0" smtClean="0"/>
              <a:t>: 3.4MV</a:t>
            </a:r>
          </a:p>
          <a:p>
            <a:r>
              <a:rPr lang="en-US" dirty="0" smtClean="0"/>
              <a:t>Copper gasket at 2K  (R=1mohm)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955257"/>
              </p:ext>
            </p:extLst>
          </p:nvPr>
        </p:nvGraphicFramePr>
        <p:xfrm>
          <a:off x="4407555" y="2614844"/>
          <a:ext cx="454173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690"/>
                <a:gridCol w="1635265"/>
                <a:gridCol w="962784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Coupler part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 Heating (W)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fpc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hook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6.75E+01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HHOM Cu gasket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1.07E-01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2K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H-hook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5.99E-04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2K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H-T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1.44E-06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2K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 probe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4.90E-02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2K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V-probe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4.66E-01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RoomT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pSp>
        <p:nvGrpSpPr>
          <p:cNvPr id="45" name="Group 44"/>
          <p:cNvGrpSpPr/>
          <p:nvPr/>
        </p:nvGrpSpPr>
        <p:grpSpPr>
          <a:xfrm>
            <a:off x="163039" y="2170086"/>
            <a:ext cx="3901036" cy="3859824"/>
            <a:chOff x="65345" y="2539940"/>
            <a:chExt cx="3901036" cy="385982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1568" y="2539940"/>
              <a:ext cx="2021813" cy="385982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859813" y="3698402"/>
              <a:ext cx="11065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Cu Gasket</a:t>
              </a:r>
              <a:endParaRPr lang="en-US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46377" y="4280544"/>
              <a:ext cx="9155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H-hook</a:t>
              </a:r>
              <a:endParaRPr lang="en-US" sz="16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52597" y="2883790"/>
              <a:ext cx="6374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H-T</a:t>
              </a:r>
              <a:endParaRPr lang="en-US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68245" y="2641587"/>
              <a:ext cx="9154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H-probe</a:t>
              </a:r>
              <a:endParaRPr lang="en-US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55985" y="3423453"/>
              <a:ext cx="9341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V</a:t>
              </a:r>
              <a:r>
                <a:rPr lang="en-US" sz="1600" dirty="0" smtClean="0"/>
                <a:t>-probe</a:t>
              </a:r>
              <a:endParaRPr lang="en-US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5345" y="3910929"/>
              <a:ext cx="6914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FPC hook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2625832" y="3854300"/>
              <a:ext cx="233982" cy="12110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6" idx="1"/>
            </p:cNvCxnSpPr>
            <p:nvPr/>
          </p:nvCxnSpPr>
          <p:spPr>
            <a:xfrm flipH="1" flipV="1">
              <a:off x="2409401" y="4387744"/>
              <a:ext cx="336976" cy="6207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2409400" y="2918586"/>
              <a:ext cx="450414" cy="224737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19" idx="2"/>
            </p:cNvCxnSpPr>
            <p:nvPr/>
          </p:nvCxnSpPr>
          <p:spPr>
            <a:xfrm>
              <a:off x="1771341" y="3222344"/>
              <a:ext cx="446699" cy="7338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1345697" y="3698402"/>
              <a:ext cx="304438" cy="44336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421863" y="4445802"/>
              <a:ext cx="304438" cy="22168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4882313" y="5540392"/>
            <a:ext cx="3240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 smtClean="0">
                <a:solidFill>
                  <a:srgbClr val="008000"/>
                </a:solidFill>
              </a:rPr>
              <a:t>(Thermal analysis of HOM coupler see </a:t>
            </a:r>
            <a:r>
              <a:rPr lang="en-US" b="0" dirty="0" err="1" smtClean="0">
                <a:solidFill>
                  <a:srgbClr val="008000"/>
                </a:solidFill>
              </a:rPr>
              <a:t>HyeKyoung’s</a:t>
            </a:r>
            <a:r>
              <a:rPr lang="en-US" b="0" dirty="0" smtClean="0">
                <a:solidFill>
                  <a:srgbClr val="008000"/>
                </a:solidFill>
              </a:rPr>
              <a:t> talk)</a:t>
            </a:r>
            <a:endParaRPr lang="en-US" b="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036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to Dec </a:t>
            </a:r>
            <a:r>
              <a:rPr lang="en-US" smtClean="0"/>
              <a:t>2014 Reviewer </a:t>
            </a:r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630427"/>
          </a:xfrm>
        </p:spPr>
        <p:txBody>
          <a:bodyPr/>
          <a:lstStyle/>
          <a:p>
            <a:r>
              <a:rPr lang="en-US" sz="1800" dirty="0"/>
              <a:t>GB reported the Q of the 1.4 GHz mode is &gt; 10x bigger in their studies than in Zenghai. These is a discrepancy between </a:t>
            </a:r>
            <a:r>
              <a:rPr lang="en-US" sz="1800" dirty="0" err="1"/>
              <a:t>Rocio</a:t>
            </a:r>
            <a:r>
              <a:rPr lang="en-US" sz="1800" dirty="0"/>
              <a:t> and Zenghai </a:t>
            </a:r>
            <a:r>
              <a:rPr lang="en-US" sz="1800" dirty="0" err="1"/>
              <a:t>wrt</a:t>
            </a:r>
            <a:r>
              <a:rPr lang="en-US" sz="1800" dirty="0"/>
              <a:t> some of the modes, in particular the 1.4 GHz.</a:t>
            </a:r>
          </a:p>
          <a:p>
            <a:r>
              <a:rPr lang="en-US" sz="1800" dirty="0"/>
              <a:t>Action Item </a:t>
            </a:r>
            <a:r>
              <a:rPr lang="en-US" sz="1800" dirty="0">
                <a:sym typeface="Wingdings"/>
              </a:rPr>
              <a:t></a:t>
            </a:r>
            <a:r>
              <a:rPr lang="en-US" sz="1800" dirty="0"/>
              <a:t> resolve </a:t>
            </a:r>
            <a:r>
              <a:rPr lang="en-US" sz="1800" dirty="0" smtClean="0"/>
              <a:t>discrepancy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Resolved: ACE3P and CST same results</a:t>
            </a: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1800" dirty="0"/>
              <a:t> </a:t>
            </a:r>
          </a:p>
          <a:p>
            <a:r>
              <a:rPr lang="en-US" sz="1800" dirty="0"/>
              <a:t>Note: We did not study the V coupler, which does not need a HP filter because it does not couple to the fundamental. Should check power dissipation. Zenghai showed &lt; 0.5W power dissipation. The </a:t>
            </a:r>
            <a:r>
              <a:rPr lang="en-US" sz="1800" dirty="0" err="1"/>
              <a:t>feedthrough</a:t>
            </a:r>
            <a:r>
              <a:rPr lang="en-US" sz="1800" dirty="0"/>
              <a:t> assembly comes from CERN.</a:t>
            </a:r>
          </a:p>
          <a:p>
            <a:pPr lvl="1"/>
            <a:endParaRPr lang="en-US" sz="1400" dirty="0"/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0.47W is for normal conducting Cu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At 2K, </a:t>
            </a:r>
            <a:r>
              <a:rPr lang="en-US" sz="2000" dirty="0">
                <a:solidFill>
                  <a:srgbClr val="0000FF"/>
                </a:solidFill>
              </a:rPr>
              <a:t>power </a:t>
            </a:r>
            <a:r>
              <a:rPr lang="en-US" sz="2000" dirty="0" smtClean="0">
                <a:solidFill>
                  <a:srgbClr val="0000FF"/>
                </a:solidFill>
              </a:rPr>
              <a:t>dissipation would be &lt; 0.1W</a:t>
            </a:r>
            <a:endParaRPr lang="en-US" sz="2000" dirty="0">
              <a:solidFill>
                <a:srgbClr val="0000FF"/>
              </a:solidFill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12250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</a:t>
            </a:r>
            <a:r>
              <a:rPr lang="en-US" dirty="0" smtClean="0"/>
              <a:t> </a:t>
            </a:r>
            <a:r>
              <a:rPr lang="en-US" dirty="0"/>
              <a:t>to Dec 2014 </a:t>
            </a:r>
            <a:r>
              <a:rPr lang="en-US" dirty="0" smtClean="0"/>
              <a:t>Reviewer </a:t>
            </a:r>
            <a:r>
              <a:rPr lang="en-US" dirty="0"/>
              <a:t>Comments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8" y="985415"/>
            <a:ext cx="8663068" cy="5262985"/>
          </a:xfrm>
        </p:spPr>
        <p:txBody>
          <a:bodyPr/>
          <a:lstStyle/>
          <a:p>
            <a:r>
              <a:rPr lang="en-US" dirty="0"/>
              <a:t>If indeed the seeding in ACE3P/Track3P is limited to one location in the middle of a surface mesh cell (if not updated recently), the problem could be more pronounced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ACE3P can emit more than 1 electrons per mesh surface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So far, benchmark of ACE3P simulations with measurements are in good agreement, measured MPs were observed in ACE3P results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793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524" y="1244909"/>
            <a:ext cx="8585475" cy="4313168"/>
          </a:xfrm>
        </p:spPr>
        <p:txBody>
          <a:bodyPr/>
          <a:lstStyle/>
          <a:p>
            <a:pPr marL="227013" indent="-227013">
              <a:spcAft>
                <a:spcPts val="600"/>
              </a:spcAft>
            </a:pPr>
            <a:r>
              <a:rPr lang="en-US" sz="2000" dirty="0" smtClean="0"/>
              <a:t>RFD cavity and coupler RF design complete</a:t>
            </a:r>
          </a:p>
          <a:p>
            <a:pPr marL="228600" indent="-228600">
              <a:spcAft>
                <a:spcPts val="600"/>
              </a:spcAft>
            </a:pPr>
            <a:r>
              <a:rPr lang="en-US" sz="2000" dirty="0" smtClean="0"/>
              <a:t>Tolerance analyzed      – loose machining and assembly tolerances</a:t>
            </a:r>
          </a:p>
          <a:p>
            <a:pPr marL="228600" indent="-228600">
              <a:spcAft>
                <a:spcPts val="600"/>
              </a:spcAft>
            </a:pPr>
            <a:r>
              <a:rPr lang="en-US" sz="2000" dirty="0" err="1"/>
              <a:t>M</a:t>
            </a:r>
            <a:r>
              <a:rPr lang="en-US" sz="2000" dirty="0" err="1" smtClean="0"/>
              <a:t>ultipacting</a:t>
            </a:r>
            <a:r>
              <a:rPr lang="en-US" sz="2000" dirty="0" smtClean="0"/>
              <a:t> analyzed   – no significant MP band found</a:t>
            </a:r>
          </a:p>
          <a:p>
            <a:pPr marL="228600" indent="-228600">
              <a:spcAft>
                <a:spcPts val="600"/>
              </a:spcAft>
            </a:pPr>
            <a:r>
              <a:rPr lang="en-US" sz="2000" dirty="0" smtClean="0"/>
              <a:t>RF power heating optimized (FPC)</a:t>
            </a:r>
          </a:p>
          <a:p>
            <a:pPr marL="228600" indent="-228600">
              <a:spcAft>
                <a:spcPts val="600"/>
              </a:spcAft>
            </a:pPr>
            <a:r>
              <a:rPr lang="en-US" sz="2000" dirty="0" smtClean="0"/>
              <a:t>Coaxial window and 90-deg bend designed for HOM couplers</a:t>
            </a:r>
          </a:p>
          <a:p>
            <a:pPr marL="228600" indent="-228600">
              <a:spcAft>
                <a:spcPts val="600"/>
              </a:spcAft>
            </a:pPr>
            <a:r>
              <a:rPr lang="en-US" sz="2000" dirty="0" smtClean="0"/>
              <a:t>HOM damping spectrum analyzed with windows and bends included - no significant change in </a:t>
            </a:r>
            <a:r>
              <a:rPr lang="en-US" sz="2000" dirty="0" err="1" smtClean="0"/>
              <a:t>Qext</a:t>
            </a:r>
            <a:r>
              <a:rPr lang="en-US" sz="2000" dirty="0" smtClean="0"/>
              <a:t> due to window and bend.</a:t>
            </a:r>
          </a:p>
          <a:p>
            <a:pPr marL="228600" indent="-228600">
              <a:spcAft>
                <a:spcPts val="600"/>
              </a:spcAft>
            </a:pPr>
            <a:r>
              <a:rPr lang="en-US" sz="2000" dirty="0" smtClean="0"/>
              <a:t>Comments on HOM calculation from the last RF review resolved. All calculations agree with the (SLAC) results presented in the previous meetings</a:t>
            </a:r>
          </a:p>
          <a:p>
            <a:pPr marL="228600" indent="-228600">
              <a:spcAft>
                <a:spcPts val="600"/>
              </a:spcAft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42325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7001"/>
            <a:ext cx="7551282" cy="348203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 smtClean="0"/>
              <a:t>RFD cavity and couplers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HOM coaxial windows and 90-deg bend 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Post-damping spectrum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Error </a:t>
            </a:r>
            <a:r>
              <a:rPr lang="en-US" sz="2400" dirty="0"/>
              <a:t>analysis and </a:t>
            </a:r>
            <a:r>
              <a:rPr lang="en-US" sz="2400" dirty="0" smtClean="0"/>
              <a:t>tolerances</a:t>
            </a:r>
          </a:p>
          <a:p>
            <a:pPr>
              <a:spcAft>
                <a:spcPts val="600"/>
              </a:spcAft>
            </a:pPr>
            <a:r>
              <a:rPr lang="en-US" sz="2400" dirty="0" err="1" smtClean="0"/>
              <a:t>Multipacting</a:t>
            </a:r>
            <a:endParaRPr lang="en-US" sz="2400" dirty="0"/>
          </a:p>
          <a:p>
            <a:pPr>
              <a:spcAft>
                <a:spcPts val="600"/>
              </a:spcAft>
            </a:pPr>
            <a:r>
              <a:rPr lang="en-US" sz="2400" dirty="0" smtClean="0"/>
              <a:t>Response to Dec 2014 RF reviewer’s comments</a:t>
            </a:r>
          </a:p>
          <a:p>
            <a:pPr>
              <a:spcAft>
                <a:spcPts val="600"/>
              </a:spcAft>
            </a:pPr>
            <a:r>
              <a:rPr lang="en-US" sz="2400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213398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37042" y="0"/>
            <a:ext cx="6410512" cy="821215"/>
          </a:xfrm>
        </p:spPr>
        <p:txBody>
          <a:bodyPr/>
          <a:lstStyle/>
          <a:p>
            <a:r>
              <a:rPr lang="en-US" dirty="0" smtClean="0"/>
              <a:t>RFD Cavity Parameters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689" y="1174195"/>
            <a:ext cx="1714401" cy="10451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409" y="1252493"/>
            <a:ext cx="1658574" cy="9884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4761" y="1260815"/>
            <a:ext cx="1625665" cy="958725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254694"/>
              </p:ext>
            </p:extLst>
          </p:nvPr>
        </p:nvGraphicFramePr>
        <p:xfrm>
          <a:off x="385893" y="2561767"/>
          <a:ext cx="4296447" cy="3481250"/>
        </p:xfrm>
        <a:graphic>
          <a:graphicData uri="http://schemas.openxmlformats.org/drawingml/2006/table">
            <a:tbl>
              <a:tblPr/>
              <a:tblGrid>
                <a:gridCol w="2984555"/>
                <a:gridCol w="1311892"/>
              </a:tblGrid>
              <a:tr h="135742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90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RFD</a:t>
                      </a:r>
                      <a:r>
                        <a:rPr lang="en-US" sz="1600" baseline="0" dirty="0">
                          <a:solidFill>
                            <a:srgbClr val="000090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 </a:t>
                      </a:r>
                      <a:r>
                        <a:rPr lang="en-US" sz="1600" baseline="0" dirty="0" smtClean="0">
                          <a:solidFill>
                            <a:srgbClr val="000090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Crab Cavity</a:t>
                      </a:r>
                      <a:endParaRPr lang="en-US" sz="1600" dirty="0" smtClean="0">
                        <a:solidFill>
                          <a:srgbClr val="000090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5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Frequency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 (MHz)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400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Operating Mode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TE11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Lowest dipole HOM (MHz)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633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Lowest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acc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 HOM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715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Iris aperture (diameter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) (mm)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84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Transverse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dimension (mm)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281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Vertical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dimension (mm)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281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51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Longitudinal dimension (w/o couplers) (mm)</a:t>
                      </a:r>
                      <a:endParaRPr lang="en-US" sz="1600" dirty="0" smtClean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556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93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R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 (ohm/cavity)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433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93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V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 (MV/cavity)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3.34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Bs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mT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55.6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4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Es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ahoma"/>
                        </a:rPr>
                        <a:t> (MV/m)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Nimbus Roman No9 L"/>
                          <a:ea typeface="Nimbus Sans L"/>
                          <a:cs typeface="Times New Roman"/>
                        </a:rPr>
                        <a:t>33.4</a:t>
                      </a:r>
                      <a:endParaRPr lang="en-US" sz="1600" dirty="0">
                        <a:solidFill>
                          <a:schemeClr val="tx1"/>
                        </a:solidFill>
                        <a:latin typeface="Nimbus Roman No9 L"/>
                        <a:ea typeface="Nimbus Sans L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" name="Group 12"/>
          <p:cNvGrpSpPr>
            <a:grpSpLocks noChangeAspect="1"/>
          </p:cNvGrpSpPr>
          <p:nvPr/>
        </p:nvGrpSpPr>
        <p:grpSpPr>
          <a:xfrm>
            <a:off x="2861827" y="1147810"/>
            <a:ext cx="1482525" cy="1097090"/>
            <a:chOff x="5257800" y="9829800"/>
            <a:chExt cx="2758562" cy="206747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57800" y="9829800"/>
              <a:ext cx="2108129" cy="2067477"/>
            </a:xfrm>
            <a:prstGeom prst="rect">
              <a:avLst/>
            </a:prstGeom>
          </p:spPr>
        </p:pic>
        <p:sp>
          <p:nvSpPr>
            <p:cNvPr id="22" name="Oval 21"/>
            <p:cNvSpPr/>
            <p:nvPr/>
          </p:nvSpPr>
          <p:spPr bwMode="auto">
            <a:xfrm>
              <a:off x="7406762" y="10550025"/>
              <a:ext cx="609600" cy="6096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3657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4935877" y="3069689"/>
            <a:ext cx="4061287" cy="24967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88925" indent="-288925" algn="l">
              <a:spcBef>
                <a:spcPts val="0"/>
              </a:spcBef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  <a:latin typeface="+mn-lt"/>
              </a:rPr>
              <a:t>Deflect mostly by E field</a:t>
            </a:r>
          </a:p>
          <a:p>
            <a:pPr marL="288925" indent="-288925" algn="l">
              <a:spcBef>
                <a:spcPts val="0"/>
              </a:spcBef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  <a:latin typeface="+mn-lt"/>
              </a:rPr>
              <a:t>No lower order mode</a:t>
            </a:r>
          </a:p>
          <a:p>
            <a:pPr marL="288925" indent="-288925" algn="l">
              <a:spcBef>
                <a:spcPts val="0"/>
              </a:spcBef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  <a:latin typeface="+mn-lt"/>
              </a:rPr>
              <a:t>Compact, clears the second beam pipe</a:t>
            </a:r>
          </a:p>
          <a:p>
            <a:pPr marL="288925" indent="-288925" algn="l">
              <a:spcBef>
                <a:spcPts val="0"/>
              </a:spcBef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  <a:latin typeface="+mn-lt"/>
              </a:rPr>
              <a:t>Pole face shaped to minimize higher </a:t>
            </a:r>
            <a:r>
              <a:rPr lang="en-US" sz="2000" b="0" dirty="0" err="1" smtClean="0">
                <a:solidFill>
                  <a:srgbClr val="000090"/>
                </a:solidFill>
                <a:latin typeface="+mn-lt"/>
              </a:rPr>
              <a:t>multipole</a:t>
            </a:r>
            <a:r>
              <a:rPr lang="en-US" sz="2000" b="0" dirty="0" smtClean="0">
                <a:solidFill>
                  <a:srgbClr val="000090"/>
                </a:solidFill>
                <a:latin typeface="+mn-lt"/>
              </a:rPr>
              <a:t> fields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26670" y="1009226"/>
            <a:ext cx="23794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1156CD"/>
                </a:solidFill>
              </a:rPr>
              <a:t>E                                       B</a:t>
            </a:r>
            <a:endParaRPr lang="en-US" dirty="0">
              <a:solidFill>
                <a:srgbClr val="1156CD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5266E6E-3187-4C1D-BA6D-2ACAC749C43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1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RFD Impedance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878" y="5121800"/>
            <a:ext cx="8229600" cy="809821"/>
          </a:xfrm>
        </p:spPr>
        <p:txBody>
          <a:bodyPr/>
          <a:lstStyle/>
          <a:p>
            <a:r>
              <a:rPr lang="en-US" sz="2000" dirty="0" smtClean="0"/>
              <a:t>Lowest HOM is at 630 MHz</a:t>
            </a:r>
          </a:p>
          <a:p>
            <a:r>
              <a:rPr lang="en-US" sz="2000" dirty="0" smtClean="0"/>
              <a:t>Can utilize a high-pass filter HOM damper to damp the HOMs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908" y="1151433"/>
            <a:ext cx="5447345" cy="37071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4911" y="1107621"/>
            <a:ext cx="2175417" cy="165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503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FPC and HOM Couplers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35" y="4428848"/>
            <a:ext cx="8695908" cy="1766655"/>
          </a:xfrm>
        </p:spPr>
        <p:txBody>
          <a:bodyPr/>
          <a:lstStyle/>
          <a:p>
            <a:r>
              <a:rPr lang="en-US" sz="2000" dirty="0" smtClean="0"/>
              <a:t>Couplers at low field regions </a:t>
            </a:r>
          </a:p>
          <a:p>
            <a:pPr lvl="1"/>
            <a:r>
              <a:rPr lang="en-US" sz="1800" dirty="0" smtClean="0"/>
              <a:t>Minimized RF heating on the coupler</a:t>
            </a:r>
          </a:p>
          <a:p>
            <a:pPr lvl="1"/>
            <a:r>
              <a:rPr lang="en-US" sz="1800" dirty="0" smtClean="0"/>
              <a:t>Minimized effects on the field asymmetry</a:t>
            </a:r>
          </a:p>
          <a:p>
            <a:r>
              <a:rPr lang="en-US" sz="2000" dirty="0"/>
              <a:t>S</a:t>
            </a:r>
            <a:r>
              <a:rPr lang="en-US" sz="2000" dirty="0" smtClean="0"/>
              <a:t>elective coupling (V-coupler) to reduce the number of filters</a:t>
            </a:r>
          </a:p>
          <a:p>
            <a:r>
              <a:rPr lang="en-US" sz="2000" dirty="0" smtClean="0"/>
              <a:t>Coupler ports oriented to keep clearance for the second beam pipe   </a:t>
            </a:r>
            <a:endParaRPr lang="en-US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2514811" y="889787"/>
            <a:ext cx="3955045" cy="3362323"/>
            <a:chOff x="2471936" y="816516"/>
            <a:chExt cx="3955045" cy="336232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09074" y="1356301"/>
              <a:ext cx="2930459" cy="282253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185283" y="1250287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FPC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35266" y="816516"/>
              <a:ext cx="13917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dirty="0" smtClean="0"/>
                <a:t>H-HOM</a:t>
              </a:r>
            </a:p>
            <a:p>
              <a:pPr algn="l"/>
              <a:r>
                <a:rPr lang="en-US" dirty="0" smtClean="0"/>
                <a:t>(Hi-pass filter)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71936" y="1141042"/>
              <a:ext cx="14195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V</a:t>
              </a:r>
              <a:r>
                <a:rPr lang="en-US" dirty="0" smtClean="0"/>
                <a:t>-HOM</a:t>
              </a:r>
            </a:p>
            <a:p>
              <a:pPr algn="l"/>
              <a:r>
                <a:rPr lang="en-US" dirty="0" smtClean="0"/>
                <a:t>(selective coupling)</a:t>
              </a:r>
              <a:endParaRPr lang="en-US" dirty="0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347" y="1182900"/>
            <a:ext cx="1228413" cy="12835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369" y="2495850"/>
            <a:ext cx="1197563" cy="15469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8893" y="1303069"/>
            <a:ext cx="1502975" cy="2851323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 flipH="1" flipV="1">
            <a:off x="5649620" y="2255131"/>
            <a:ext cx="1676977" cy="19539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1835715" y="2369109"/>
            <a:ext cx="989095" cy="8298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19764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RFD (cav17d) HOM Parameters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4" y="1767423"/>
            <a:ext cx="4312913" cy="321604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595162" y="5129471"/>
            <a:ext cx="2967320" cy="692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8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b="0" dirty="0" smtClean="0">
                <a:solidFill>
                  <a:srgbClr val="008000"/>
                </a:solidFill>
              </a:rPr>
              <a:t>(does not have the (1/2) factor in “Impedance”)</a:t>
            </a:r>
            <a:endParaRPr lang="en-US" sz="2000" b="0" dirty="0">
              <a:solidFill>
                <a:srgbClr val="008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052" y="1769828"/>
            <a:ext cx="4706193" cy="3202752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66013" y="1006428"/>
            <a:ext cx="6496936" cy="5528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8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400" b="0" dirty="0" smtClean="0">
                <a:solidFill>
                  <a:srgbClr val="000090"/>
                </a:solidFill>
              </a:rPr>
              <a:t>Effectively HOM damping achieved</a:t>
            </a:r>
          </a:p>
        </p:txBody>
      </p:sp>
    </p:spTree>
    <p:extLst>
      <p:ext uri="{BB962C8B-B14F-4D97-AF65-F5344CB8AC3E}">
        <p14:creationId xmlns:p14="http://schemas.microsoft.com/office/powerpoint/2010/main" val="1348968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25" y="105629"/>
            <a:ext cx="8229600" cy="634079"/>
          </a:xfrm>
        </p:spPr>
        <p:txBody>
          <a:bodyPr/>
          <a:lstStyle/>
          <a:p>
            <a:pPr marL="225425" indent="-225425"/>
            <a:r>
              <a:rPr lang="en-US" dirty="0" smtClean="0"/>
              <a:t>HOM Waveguide to HOM Load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" y="1934314"/>
            <a:ext cx="4149223" cy="2089633"/>
          </a:xfrm>
        </p:spPr>
        <p:txBody>
          <a:bodyPr>
            <a:normAutofit fontScale="92500" lnSpcReduction="10000"/>
          </a:bodyPr>
          <a:lstStyle/>
          <a:p>
            <a:pPr marL="225425" indent="-225425"/>
            <a:r>
              <a:rPr lang="en-US" dirty="0" smtClean="0"/>
              <a:t>10-mm coaxial ceramics windows</a:t>
            </a:r>
          </a:p>
          <a:p>
            <a:pPr marL="225425" indent="-225425"/>
            <a:r>
              <a:rPr lang="en-US" dirty="0" smtClean="0"/>
              <a:t>90 degree coaxial bend to load </a:t>
            </a:r>
          </a:p>
          <a:p>
            <a:pPr marL="225425" indent="-225425"/>
            <a:r>
              <a:rPr lang="en-US" dirty="0" smtClean="0"/>
              <a:t>Broadband up to 2 GHz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292992" y="1237816"/>
            <a:ext cx="4624889" cy="3835802"/>
            <a:chOff x="1904050" y="1200094"/>
            <a:chExt cx="4624889" cy="383580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4050" y="1236630"/>
              <a:ext cx="4624889" cy="3799266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471285" y="1200094"/>
              <a:ext cx="210030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Same interface to load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2741205" y="1387908"/>
              <a:ext cx="721735" cy="416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496289" y="1478122"/>
              <a:ext cx="756434" cy="5551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82870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534" y="49095"/>
            <a:ext cx="8229600" cy="856220"/>
          </a:xfrm>
        </p:spPr>
        <p:txBody>
          <a:bodyPr>
            <a:normAutofit/>
          </a:bodyPr>
          <a:lstStyle/>
          <a:p>
            <a:r>
              <a:rPr lang="en-US" dirty="0" smtClean="0"/>
              <a:t>HOM Window and Bend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3153" y="1013172"/>
            <a:ext cx="1318432" cy="20332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06367" y="1693728"/>
            <a:ext cx="1873680" cy="7623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6563" y="914681"/>
            <a:ext cx="3701465" cy="26393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742" y="3254328"/>
            <a:ext cx="1415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10mm window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515727" y="3183437"/>
            <a:ext cx="1646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window and compact bend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1256058"/>
            <a:ext cx="958511" cy="30534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H-HOM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7912101" y="2192543"/>
            <a:ext cx="748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rgbClr val="FF0000"/>
                </a:solidFill>
              </a:rPr>
              <a:t>w</a:t>
            </a:r>
            <a:r>
              <a:rPr lang="en-US" sz="1200" b="0" dirty="0" smtClean="0">
                <a:solidFill>
                  <a:srgbClr val="FF0000"/>
                </a:solidFill>
              </a:rPr>
              <a:t>indow only</a:t>
            </a:r>
            <a:endParaRPr lang="en-US" sz="1200" b="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75710" y="1428924"/>
            <a:ext cx="9296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rgbClr val="01B904"/>
                </a:solidFill>
              </a:rPr>
              <a:t>w</a:t>
            </a:r>
            <a:r>
              <a:rPr lang="en-US" sz="1200" b="0" dirty="0" smtClean="0">
                <a:solidFill>
                  <a:srgbClr val="01B904"/>
                </a:solidFill>
              </a:rPr>
              <a:t>indow and bend</a:t>
            </a:r>
            <a:endParaRPr lang="en-US" sz="1200" b="0" dirty="0">
              <a:solidFill>
                <a:srgbClr val="01B904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1316" y="4045750"/>
            <a:ext cx="1249020" cy="2042193"/>
          </a:xfrm>
          <a:prstGeom prst="rect">
            <a:avLst/>
          </a:prstGeom>
        </p:spPr>
      </p:pic>
      <p:sp>
        <p:nvSpPr>
          <p:cNvPr id="19" name="Content Placeholder 3"/>
          <p:cNvSpPr txBox="1">
            <a:spLocks/>
          </p:cNvSpPr>
          <p:nvPr/>
        </p:nvSpPr>
        <p:spPr bwMode="auto">
          <a:xfrm>
            <a:off x="55243" y="4066302"/>
            <a:ext cx="958511" cy="30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600" b="0" dirty="0"/>
              <a:t>V</a:t>
            </a:r>
            <a:r>
              <a:rPr lang="en-US" sz="1600" b="0" dirty="0" smtClean="0"/>
              <a:t>-HOM</a:t>
            </a:r>
            <a:endParaRPr lang="en-US" sz="1600" b="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8482" y="3600700"/>
            <a:ext cx="3622554" cy="2571566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891007" y="4732145"/>
            <a:ext cx="748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rgbClr val="FF0000"/>
                </a:solidFill>
              </a:rPr>
              <a:t>w</a:t>
            </a:r>
            <a:r>
              <a:rPr lang="en-US" sz="1200" b="0" dirty="0" smtClean="0">
                <a:solidFill>
                  <a:srgbClr val="FF0000"/>
                </a:solidFill>
              </a:rPr>
              <a:t>indow only</a:t>
            </a:r>
            <a:endParaRPr lang="en-US" sz="1200" b="0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154616" y="3968526"/>
            <a:ext cx="9296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0" dirty="0">
                <a:solidFill>
                  <a:srgbClr val="01B904"/>
                </a:solidFill>
              </a:rPr>
              <a:t>w</a:t>
            </a:r>
            <a:r>
              <a:rPr lang="en-US" sz="1200" b="0" dirty="0" smtClean="0">
                <a:solidFill>
                  <a:srgbClr val="01B904"/>
                </a:solidFill>
              </a:rPr>
              <a:t>indow and bend</a:t>
            </a:r>
            <a:endParaRPr lang="en-US" sz="1200" b="0" dirty="0">
              <a:solidFill>
                <a:srgbClr val="01B904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993480" y="4094327"/>
            <a:ext cx="928833" cy="2004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825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Qext</a:t>
            </a:r>
            <a:r>
              <a:rPr lang="en-US" dirty="0" smtClean="0"/>
              <a:t> With Coaxial Windows and Bends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67489" y="5397500"/>
            <a:ext cx="8619181" cy="681636"/>
          </a:xfrm>
        </p:spPr>
        <p:txBody>
          <a:bodyPr/>
          <a:lstStyle/>
          <a:p>
            <a:r>
              <a:rPr lang="en-US" sz="2000" dirty="0" smtClean="0"/>
              <a:t>All HOM coupler components included in </a:t>
            </a:r>
            <a:r>
              <a:rPr lang="en-US" sz="2000" dirty="0" err="1" smtClean="0"/>
              <a:t>Qext</a:t>
            </a:r>
            <a:r>
              <a:rPr lang="en-US" sz="2000" dirty="0" smtClean="0"/>
              <a:t> calculation</a:t>
            </a:r>
          </a:p>
          <a:p>
            <a:r>
              <a:rPr lang="en-US" sz="2000" dirty="0" smtClean="0"/>
              <a:t>No significant </a:t>
            </a:r>
            <a:r>
              <a:rPr lang="en-US" sz="2000" dirty="0" err="1" smtClean="0"/>
              <a:t>Qext</a:t>
            </a:r>
            <a:r>
              <a:rPr lang="en-US" sz="2000" dirty="0" smtClean="0"/>
              <a:t> degradation due to window and bend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06" y="987106"/>
            <a:ext cx="7631799" cy="42960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3198" y="2440244"/>
            <a:ext cx="1250002" cy="1026855"/>
          </a:xfrm>
          <a:prstGeom prst="rect">
            <a:avLst/>
          </a:prstGeom>
        </p:spPr>
      </p:pic>
      <p:sp>
        <p:nvSpPr>
          <p:cNvPr id="11" name="Right Brace 10"/>
          <p:cNvSpPr/>
          <p:nvPr/>
        </p:nvSpPr>
        <p:spPr bwMode="auto">
          <a:xfrm>
            <a:off x="7658100" y="2438400"/>
            <a:ext cx="215900" cy="660400"/>
          </a:xfrm>
          <a:prstGeom prst="rightBrace">
            <a:avLst/>
          </a:prstGeom>
          <a:noFill/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8962" y="1384300"/>
            <a:ext cx="1345038" cy="996950"/>
          </a:xfrm>
          <a:prstGeom prst="rect">
            <a:avLst/>
          </a:prstGeom>
        </p:spPr>
      </p:pic>
      <p:sp>
        <p:nvSpPr>
          <p:cNvPr id="10" name="Right Brace 9"/>
          <p:cNvSpPr/>
          <p:nvPr/>
        </p:nvSpPr>
        <p:spPr bwMode="auto">
          <a:xfrm>
            <a:off x="7645400" y="1638300"/>
            <a:ext cx="215900" cy="660400"/>
          </a:xfrm>
          <a:prstGeom prst="rightBrace">
            <a:avLst/>
          </a:prstGeom>
          <a:noFill/>
          <a:ln w="28575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268440"/>
      </p:ext>
    </p:extLst>
  </p:cSld>
  <p:clrMapOvr>
    <a:masterClrMapping/>
  </p:clrMapOvr>
</p:sld>
</file>

<file path=ppt/theme/theme1.xml><?xml version="1.0" encoding="utf-8"?>
<a:theme xmlns:a="http://schemas.openxmlformats.org/drawingml/2006/main" name="ODU-SLAC-LARP-HiLum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ODU-SLAC-LARP-HiLumi</Template>
  <TotalTime>474</TotalTime>
  <Words>742</Words>
  <Application>Microsoft Office PowerPoint</Application>
  <PresentationFormat>On-screen Show (4:3)</PresentationFormat>
  <Paragraphs>165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ODU-SLAC-LARP-HiLumi</vt:lpstr>
      <vt:lpstr>RF Dipole  HOM Electromagnetic Design</vt:lpstr>
      <vt:lpstr>Outline</vt:lpstr>
      <vt:lpstr>RFD Cavity Parameters</vt:lpstr>
      <vt:lpstr>RFD Impedance Spectrum</vt:lpstr>
      <vt:lpstr>FPC and HOM Couplers</vt:lpstr>
      <vt:lpstr>RFD (cav17d) HOM Parameters</vt:lpstr>
      <vt:lpstr>HOM Waveguide to HOM Load</vt:lpstr>
      <vt:lpstr>HOM Window and Bend</vt:lpstr>
      <vt:lpstr>Qext With Coaxial Windows and Bends</vt:lpstr>
      <vt:lpstr>Multipacting in FPC Coupler</vt:lpstr>
      <vt:lpstr>Multipacting in Hi-pass Filter H-HOM Coupler</vt:lpstr>
      <vt:lpstr>Filter S21 vs dimension deviations</vt:lpstr>
      <vt:lpstr>HOM Coupler Tolerance</vt:lpstr>
      <vt:lpstr>RF Heating on Coupler Surfaces</vt:lpstr>
      <vt:lpstr>Answer to Dec 2014 Reviewer Comments</vt:lpstr>
      <vt:lpstr>Answer to Dec 2014 Reviewer Comments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Dipole  HOM Electromagnetic Design</dc:title>
  <dc:creator>Jean Delayen</dc:creator>
  <cp:lastModifiedBy>Subashini De Silva</cp:lastModifiedBy>
  <cp:revision>56</cp:revision>
  <cp:lastPrinted>2002-07-12T17:50:26Z</cp:lastPrinted>
  <dcterms:created xsi:type="dcterms:W3CDTF">2015-02-25T04:10:56Z</dcterms:created>
  <dcterms:modified xsi:type="dcterms:W3CDTF">2015-02-25T13:46:33Z</dcterms:modified>
</cp:coreProperties>
</file>