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4" r:id="rId2"/>
  </p:sldMasterIdLst>
  <p:notesMasterIdLst>
    <p:notesMasterId r:id="rId16"/>
  </p:notesMasterIdLst>
  <p:handoutMasterIdLst>
    <p:handoutMasterId r:id="rId17"/>
  </p:handoutMasterIdLst>
  <p:sldIdLst>
    <p:sldId id="256" r:id="rId3"/>
    <p:sldId id="267" r:id="rId4"/>
    <p:sldId id="266" r:id="rId5"/>
    <p:sldId id="258" r:id="rId6"/>
    <p:sldId id="261" r:id="rId7"/>
    <p:sldId id="269" r:id="rId8"/>
    <p:sldId id="274" r:id="rId9"/>
    <p:sldId id="272" r:id="rId10"/>
    <p:sldId id="263" r:id="rId11"/>
    <p:sldId id="270" r:id="rId12"/>
    <p:sldId id="271" r:id="rId13"/>
    <p:sldId id="27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8FB837D-C827-4EFA-A057-4D05807E0F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E73AE-BA5E-49CD-B8D8-D4A156CEDE02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D5CDD-689A-49A6-A22F-02A3078DC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7794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C075C-1FF5-4271-9FC0-AAF26C7DF1D5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CB6EB-A096-42F3-B455-6DE3F2227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1604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CB6EB-A096-42F3-B455-6DE3F22274E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848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31D177-4F0D-4E40-AE2C-D9122F38A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695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92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0479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973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31D177-4F0D-4E40-AE2C-D9122F38A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885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31D177-4F0D-4E40-AE2C-D9122F38A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594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289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618039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6429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13908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4040188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32625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544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fld id="{9F31D177-4F0D-4E40-AE2C-D9122F38A528}" type="slidenum">
              <a:rPr lang="en-GB" smtClean="0"/>
              <a:t>‹#›</a:t>
            </a:fld>
            <a:endParaRPr lang="en-GB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5A6071A1-E41A-4607-8AC4-848D7CF508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 smtClean="0"/>
              <a:t>Crab Cavity HOM Coupler Specification Drawings &amp; Tolerances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Nik Templeton</a:t>
            </a:r>
          </a:p>
          <a:p>
            <a:endParaRPr lang="en-GB" dirty="0"/>
          </a:p>
          <a:p>
            <a:r>
              <a:rPr lang="en-GB" dirty="0" smtClean="0"/>
              <a:t>22/02/2015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1694" y="6063636"/>
            <a:ext cx="9140612" cy="802611"/>
            <a:chOff x="1694" y="6063636"/>
            <a:chExt cx="9140612" cy="8026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0351" y="6180388"/>
              <a:ext cx="1401955" cy="677612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4" y="6199172"/>
              <a:ext cx="1800200" cy="65916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8519" y="6109410"/>
              <a:ext cx="762184" cy="74956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5728" y="6063636"/>
              <a:ext cx="598957" cy="79487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4537" y="6104418"/>
              <a:ext cx="1346893" cy="76182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9481" y="6199172"/>
              <a:ext cx="1177039" cy="658608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5264" y="6120225"/>
              <a:ext cx="1130383" cy="7375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143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056" b="13194"/>
          <a:stretch/>
        </p:blipFill>
        <p:spPr>
          <a:xfrm>
            <a:off x="5647134" y="1223466"/>
            <a:ext cx="3029322" cy="41209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01" b="18056"/>
          <a:stretch/>
        </p:blipFill>
        <p:spPr>
          <a:xfrm>
            <a:off x="251520" y="1254837"/>
            <a:ext cx="4715544" cy="39378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Cool Down Analysis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03999" y="5589240"/>
            <a:ext cx="6340896" cy="116955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High localised stress in </a:t>
            </a:r>
            <a:r>
              <a:rPr lang="en-GB" sz="1400" dirty="0" smtClean="0"/>
              <a:t>Niobium parts at flange </a:t>
            </a:r>
            <a:r>
              <a:rPr lang="en-GB" sz="1400" dirty="0" smtClean="0"/>
              <a:t>c</a:t>
            </a:r>
            <a:r>
              <a:rPr lang="en-GB" sz="1400" dirty="0" smtClean="0"/>
              <a:t>onnections </a:t>
            </a:r>
            <a:r>
              <a:rPr lang="en-GB" sz="1400" dirty="0" smtClean="0"/>
              <a:t>due to </a:t>
            </a:r>
            <a:r>
              <a:rPr lang="en-GB" sz="1400" dirty="0" smtClean="0"/>
              <a:t>difference SS Contraction.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Deemed acceptable after successful fabrication and operation of similar structures at CERN.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Results agree with CERN Thermo Mechanical </a:t>
            </a:r>
            <a:r>
              <a:rPr lang="en-GB" sz="1400" dirty="0" smtClean="0"/>
              <a:t>Analyses </a:t>
            </a:r>
            <a:r>
              <a:rPr lang="en-GB" sz="1400" i="1" dirty="0" smtClean="0"/>
              <a:t>Jan15</a:t>
            </a:r>
            <a:r>
              <a:rPr lang="en-GB" sz="1400" dirty="0" smtClean="0"/>
              <a:t> </a:t>
            </a:r>
            <a:r>
              <a:rPr lang="en-GB" sz="1400" dirty="0" smtClean="0"/>
              <a:t>(</a:t>
            </a:r>
            <a:r>
              <a:rPr lang="en-GB" sz="1400" i="1" dirty="0" smtClean="0"/>
              <a:t>Zanoni</a:t>
            </a:r>
            <a:r>
              <a:rPr lang="en-GB" sz="1400" dirty="0" smtClean="0"/>
              <a:t>) 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8855395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79512" y="3029583"/>
            <a:ext cx="1091966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 smtClean="0"/>
              <a:t>DQW HOM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508104" y="3012697"/>
            <a:ext cx="1151277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 smtClean="0"/>
              <a:t>RFD HHOM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4859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Pressure Test Analysis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9251" y="5805264"/>
            <a:ext cx="6418262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Maximum Stress occurs in SS </a:t>
            </a:r>
            <a:r>
              <a:rPr lang="en-GB" sz="1400" dirty="0" smtClean="0"/>
              <a:t>helium </a:t>
            </a:r>
            <a:r>
              <a:rPr lang="en-GB" sz="1400" dirty="0" smtClean="0"/>
              <a:t>jacket and is well within allowable stress limits.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Maximum pressure deflection </a:t>
            </a:r>
            <a:r>
              <a:rPr lang="en-GB" sz="1400" dirty="0" smtClean="0"/>
              <a:t>of hook is </a:t>
            </a:r>
            <a:r>
              <a:rPr lang="en-GB" sz="1400" dirty="0" smtClean="0"/>
              <a:t>elastic and negligible </a:t>
            </a:r>
            <a:r>
              <a:rPr lang="en-GB" sz="1400" dirty="0" smtClean="0"/>
              <a:t>~</a:t>
            </a:r>
            <a:r>
              <a:rPr lang="en-GB" sz="1400" dirty="0" smtClean="0"/>
              <a:t>0.07mm.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Results agree with CERN Thermo Mechanical Analyses </a:t>
            </a:r>
            <a:r>
              <a:rPr lang="en-GB" sz="1400" i="1" dirty="0"/>
              <a:t>Jan15</a:t>
            </a:r>
            <a:r>
              <a:rPr lang="en-GB" sz="1400" dirty="0"/>
              <a:t> (</a:t>
            </a:r>
            <a:r>
              <a:rPr lang="en-GB" sz="1400" i="1" dirty="0"/>
              <a:t>Zanoni</a:t>
            </a:r>
            <a:r>
              <a:rPr lang="en-GB" sz="1400" dirty="0"/>
              <a:t>) </a:t>
            </a:r>
            <a:endParaRPr lang="en-GB" sz="14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5"/>
          <a:stretch/>
        </p:blipFill>
        <p:spPr>
          <a:xfrm>
            <a:off x="827584" y="1217546"/>
            <a:ext cx="3507458" cy="3950310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99"/>
          <a:stretch/>
        </p:blipFill>
        <p:spPr>
          <a:xfrm>
            <a:off x="4788024" y="1243525"/>
            <a:ext cx="3528392" cy="39502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48464" y="648866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66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DQW Pressure Test Analysis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09" b="9760"/>
          <a:stretch/>
        </p:blipFill>
        <p:spPr>
          <a:xfrm>
            <a:off x="1403648" y="1175083"/>
            <a:ext cx="2723617" cy="426619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677" b="10247"/>
          <a:stretch/>
        </p:blipFill>
        <p:spPr>
          <a:xfrm>
            <a:off x="5284688" y="1268760"/>
            <a:ext cx="2598020" cy="41764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533" y="5934670"/>
            <a:ext cx="6340896" cy="7386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Maximum Stress occurs in SS </a:t>
            </a:r>
            <a:r>
              <a:rPr lang="en-GB" sz="1400" dirty="0" smtClean="0"/>
              <a:t>helium </a:t>
            </a:r>
            <a:r>
              <a:rPr lang="en-GB" sz="1400" dirty="0" smtClean="0"/>
              <a:t>jacket and is well within allowable stress limits.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Maximum pressure deflection of hook is elastic and negligible ~</a:t>
            </a:r>
            <a:r>
              <a:rPr lang="en-GB" sz="1400" dirty="0" smtClean="0"/>
              <a:t>0.01mm</a:t>
            </a:r>
            <a:endParaRPr lang="en-GB" sz="1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748464" y="6488668"/>
            <a:ext cx="424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8525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9581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844824"/>
            <a:ext cx="5777400" cy="38004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Functional drawing scope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HOM model modifications - Rev B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HOM flange locations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Tolerance Analysis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Model checks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FEA design Validation </a:t>
            </a:r>
          </a:p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2" r="4376"/>
          <a:stretch/>
        </p:blipFill>
        <p:spPr bwMode="auto">
          <a:xfrm>
            <a:off x="6203857" y="692696"/>
            <a:ext cx="2698843" cy="19098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3" r="2886" b="2436"/>
          <a:stretch/>
        </p:blipFill>
        <p:spPr bwMode="auto">
          <a:xfrm>
            <a:off x="6454754" y="2852936"/>
            <a:ext cx="2221679" cy="27098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 rot="16200000">
            <a:off x="5015601" y="2985400"/>
            <a:ext cx="1755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Drawing samples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915340" y="2405391"/>
            <a:ext cx="1069524" cy="2769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200" dirty="0" smtClean="0"/>
              <a:t>253-10420-B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7689658" y="5369837"/>
            <a:ext cx="1069524" cy="2769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200" dirty="0" smtClean="0"/>
              <a:t>253-10520-B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8855395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248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Functional Drawings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5440" y="1274887"/>
            <a:ext cx="9144000" cy="5589240"/>
          </a:xfrm>
        </p:spPr>
        <p:txBody>
          <a:bodyPr numCol="2"/>
          <a:lstStyle/>
          <a:p>
            <a:pPr>
              <a:lnSpc>
                <a:spcPct val="150000"/>
              </a:lnSpc>
            </a:pPr>
            <a:r>
              <a:rPr lang="en-GB" sz="1800" dirty="0" smtClean="0"/>
              <a:t>Drawing Datums located at fixed flange/cavity interface &amp; inner coupler-body cylinder</a:t>
            </a:r>
          </a:p>
          <a:p>
            <a:pPr>
              <a:lnSpc>
                <a:spcPct val="150000"/>
              </a:lnSpc>
            </a:pPr>
            <a:r>
              <a:rPr lang="en-GB" sz="1800" dirty="0" smtClean="0"/>
              <a:t>All critical dimensions referenced from drawing datums</a:t>
            </a:r>
            <a:endParaRPr lang="en-GB" sz="1800" dirty="0"/>
          </a:p>
          <a:p>
            <a:pPr>
              <a:lnSpc>
                <a:spcPct val="150000"/>
              </a:lnSpc>
            </a:pPr>
            <a:r>
              <a:rPr lang="en-GB" sz="1800" dirty="0"/>
              <a:t>Dimensional &amp; Geometric drawing tolerances </a:t>
            </a:r>
            <a:r>
              <a:rPr lang="en-GB" sz="1800" dirty="0" smtClean="0"/>
              <a:t>stipulated</a:t>
            </a:r>
            <a:endParaRPr lang="en-GB" sz="1800" dirty="0"/>
          </a:p>
          <a:p>
            <a:pPr>
              <a:lnSpc>
                <a:spcPct val="150000"/>
              </a:lnSpc>
            </a:pPr>
            <a:r>
              <a:rPr lang="en-GB" sz="1800" dirty="0"/>
              <a:t>Drawing tolerances are after assembly and welding – maximum final </a:t>
            </a:r>
            <a:r>
              <a:rPr lang="en-GB" sz="1800" dirty="0" smtClean="0"/>
              <a:t>error</a:t>
            </a:r>
          </a:p>
          <a:p>
            <a:pPr>
              <a:lnSpc>
                <a:spcPct val="150000"/>
              </a:lnSpc>
            </a:pPr>
            <a:r>
              <a:rPr lang="en-GB" sz="1800" dirty="0" smtClean="0"/>
              <a:t>Tolerances consider stacking/cumulative </a:t>
            </a:r>
            <a:r>
              <a:rPr lang="en-GB" sz="1800" dirty="0" smtClean="0"/>
              <a:t>error</a:t>
            </a:r>
          </a:p>
          <a:p>
            <a:pPr>
              <a:lnSpc>
                <a:spcPct val="150000"/>
              </a:lnSpc>
            </a:pPr>
            <a:endParaRPr lang="en-GB" sz="1800" dirty="0" smtClean="0"/>
          </a:p>
          <a:p>
            <a:pPr>
              <a:lnSpc>
                <a:spcPct val="150000"/>
              </a:lnSpc>
            </a:pPr>
            <a:r>
              <a:rPr lang="en-GB" sz="1800" dirty="0" smtClean="0"/>
              <a:t>Part breaks shown but not dimensioned - TBD by manufacture</a:t>
            </a:r>
          </a:p>
          <a:p>
            <a:pPr>
              <a:lnSpc>
                <a:spcPct val="150000"/>
              </a:lnSpc>
            </a:pPr>
            <a:r>
              <a:rPr lang="en-GB" sz="1800" dirty="0" smtClean="0"/>
              <a:t>Drawings to be used with models for manufacture</a:t>
            </a:r>
          </a:p>
          <a:p>
            <a:pPr>
              <a:lnSpc>
                <a:spcPct val="150000"/>
              </a:lnSpc>
            </a:pPr>
            <a:r>
              <a:rPr lang="en-GB" sz="1800" dirty="0" smtClean="0"/>
              <a:t>All dimensions at 300K before BCP: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A</a:t>
            </a:r>
            <a:r>
              <a:rPr lang="en-GB" sz="1400" dirty="0" smtClean="0">
                <a:solidFill>
                  <a:schemeClr val="tx1"/>
                </a:solidFill>
              </a:rPr>
              <a:t>ssuming 0.143% contraction (</a:t>
            </a:r>
            <a:r>
              <a:rPr lang="en-GB" sz="1400" dirty="0">
                <a:solidFill>
                  <a:schemeClr val="tx1"/>
                </a:solidFill>
              </a:rPr>
              <a:t>300&gt;&gt;</a:t>
            </a:r>
            <a:r>
              <a:rPr lang="en-GB" sz="1400" dirty="0" smtClean="0">
                <a:solidFill>
                  <a:schemeClr val="tx1"/>
                </a:solidFill>
              </a:rPr>
              <a:t>2K) for Niobium</a:t>
            </a: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200µm &amp; 150</a:t>
            </a:r>
            <a:r>
              <a:rPr lang="en-GB" sz="1400" dirty="0">
                <a:solidFill>
                  <a:schemeClr val="tx1"/>
                </a:solidFill>
              </a:rPr>
              <a:t>µm </a:t>
            </a:r>
            <a:r>
              <a:rPr lang="en-GB" sz="1400" dirty="0" smtClean="0">
                <a:solidFill>
                  <a:schemeClr val="tx1"/>
                </a:solidFill>
              </a:rPr>
              <a:t>BCP removal for DQW &amp; RFD HOMS respectively</a:t>
            </a:r>
          </a:p>
          <a:p>
            <a:pPr>
              <a:lnSpc>
                <a:spcPct val="150000"/>
              </a:lnSpc>
            </a:pPr>
            <a:r>
              <a:rPr lang="en-GB" sz="1800" dirty="0" smtClean="0"/>
              <a:t>Drawing </a:t>
            </a:r>
            <a:r>
              <a:rPr lang="en-GB" sz="1800" dirty="0"/>
              <a:t>Models have been </a:t>
            </a:r>
            <a:r>
              <a:rPr lang="en-GB" sz="1800" dirty="0" smtClean="0"/>
              <a:t>successfully </a:t>
            </a:r>
            <a:r>
              <a:rPr lang="en-GB" sz="1800" dirty="0"/>
              <a:t>cross checked with</a:t>
            </a:r>
            <a:r>
              <a:rPr lang="en-GB" sz="1800" dirty="0" smtClean="0"/>
              <a:t>:</a:t>
            </a: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Native </a:t>
            </a:r>
            <a:r>
              <a:rPr lang="en-GB" sz="1400" dirty="0">
                <a:solidFill>
                  <a:schemeClr val="tx1"/>
                </a:solidFill>
              </a:rPr>
              <a:t>coupler models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CERN HOM models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Scaled parameter </a:t>
            </a:r>
            <a:r>
              <a:rPr lang="en-GB" sz="1400" dirty="0" smtClean="0">
                <a:solidFill>
                  <a:schemeClr val="tx1"/>
                </a:solidFill>
              </a:rPr>
              <a:t>tables</a:t>
            </a:r>
            <a:endParaRPr lang="en-GB" sz="14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endParaRPr lang="en-GB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8855395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6485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62278" y="404664"/>
            <a:ext cx="3224379" cy="5365656"/>
            <a:chOff x="62278" y="188640"/>
            <a:chExt cx="3224379" cy="536565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72" t="17646" r="33585" b="13643"/>
            <a:stretch/>
          </p:blipFill>
          <p:spPr>
            <a:xfrm>
              <a:off x="62278" y="188640"/>
              <a:ext cx="2865156" cy="5365656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971600" y="1367518"/>
              <a:ext cx="2315057" cy="30777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400" dirty="0" smtClean="0"/>
                <a:t>Possible assembly method</a:t>
              </a:r>
              <a:endParaRPr lang="en-GB" sz="1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HOM Rev B</a:t>
            </a:r>
            <a:endParaRPr lang="en-GB" dirty="0"/>
          </a:p>
        </p:txBody>
      </p:sp>
      <p:grpSp>
        <p:nvGrpSpPr>
          <p:cNvPr id="50" name="Group 49"/>
          <p:cNvGrpSpPr/>
          <p:nvPr/>
        </p:nvGrpSpPr>
        <p:grpSpPr>
          <a:xfrm>
            <a:off x="2383837" y="2446318"/>
            <a:ext cx="4561183" cy="3919250"/>
            <a:chOff x="4633585" y="805177"/>
            <a:chExt cx="4561183" cy="3919250"/>
          </a:xfrm>
        </p:grpSpPr>
        <p:grpSp>
          <p:nvGrpSpPr>
            <p:cNvPr id="42" name="Group 41"/>
            <p:cNvGrpSpPr/>
            <p:nvPr/>
          </p:nvGrpSpPr>
          <p:grpSpPr>
            <a:xfrm>
              <a:off x="4633585" y="805177"/>
              <a:ext cx="4561183" cy="3919250"/>
              <a:chOff x="4679283" y="1742820"/>
              <a:chExt cx="4561183" cy="391925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615" t="11243" r="33932" b="11751"/>
              <a:stretch/>
            </p:blipFill>
            <p:spPr>
              <a:xfrm>
                <a:off x="4679283" y="2244781"/>
                <a:ext cx="2664296" cy="3417289"/>
              </a:xfrm>
              <a:prstGeom prst="round2DiagRect">
                <a:avLst>
                  <a:gd name="adj1" fmla="val 28613"/>
                  <a:gd name="adj2" fmla="val 0"/>
                </a:avLst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7440266" y="1742820"/>
                <a:ext cx="18002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/>
                  <a:t>Rigid coax flange</a:t>
                </a:r>
                <a:endParaRPr lang="en-GB" sz="16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425189" y="4903087"/>
                <a:ext cx="2256355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/>
                  <a:t>Ring thickness reduced 4mm&gt;&gt;3mm</a:t>
                </a:r>
                <a:endParaRPr lang="en-GB" sz="1600" dirty="0"/>
              </a:p>
            </p:txBody>
          </p:sp>
        </p:grpSp>
        <p:cxnSp>
          <p:nvCxnSpPr>
            <p:cNvPr id="21" name="Straight Arrow Connector 20"/>
            <p:cNvCxnSpPr>
              <a:stCxn id="20" idx="1"/>
            </p:cNvCxnSpPr>
            <p:nvPr/>
          </p:nvCxnSpPr>
          <p:spPr bwMode="auto">
            <a:xfrm flipH="1" flipV="1">
              <a:off x="5965733" y="3965444"/>
              <a:ext cx="413758" cy="292388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4" idx="1"/>
            </p:cNvCxnSpPr>
            <p:nvPr/>
          </p:nvCxnSpPr>
          <p:spPr bwMode="auto">
            <a:xfrm flipH="1">
              <a:off x="7118590" y="974454"/>
              <a:ext cx="275978" cy="394531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6229459" y="3015782"/>
              <a:ext cx="1191352" cy="30777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400" dirty="0" smtClean="0"/>
                <a:t>Section view</a:t>
              </a:r>
              <a:endParaRPr lang="en-GB" sz="1400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882290" y="1229020"/>
            <a:ext cx="3127020" cy="3308796"/>
            <a:chOff x="1493046" y="2811370"/>
            <a:chExt cx="3127020" cy="330879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887" t="12176" r="15283" b="10575"/>
            <a:stretch/>
          </p:blipFill>
          <p:spPr>
            <a:xfrm>
              <a:off x="2515768" y="3717032"/>
              <a:ext cx="2104298" cy="2403134"/>
            </a:xfrm>
            <a:prstGeom prst="round2DiagRect">
              <a:avLst>
                <a:gd name="adj1" fmla="val 29374"/>
                <a:gd name="adj2" fmla="val 0"/>
              </a:avLst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3148177" y="2811370"/>
              <a:ext cx="12961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Ø26/20mm 2-phase line</a:t>
              </a:r>
              <a:endParaRPr lang="en-GB" sz="16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93046" y="5468520"/>
              <a:ext cx="15557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Ø10/8mm Bottom fill pipe</a:t>
              </a:r>
              <a:endParaRPr lang="en-GB" sz="1600" dirty="0"/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 flipV="1">
              <a:off x="2267744" y="4797152"/>
              <a:ext cx="576064" cy="671369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35" idx="2"/>
            </p:cNvCxnSpPr>
            <p:nvPr/>
          </p:nvCxnSpPr>
          <p:spPr bwMode="auto">
            <a:xfrm flipH="1">
              <a:off x="3580225" y="3396145"/>
              <a:ext cx="216024" cy="380551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3567917" y="5760907"/>
              <a:ext cx="832279" cy="30777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400" dirty="0" err="1" smtClean="0"/>
                <a:t>Iso</a:t>
              </a:r>
              <a:r>
                <a:rPr lang="en-GB" sz="1400" dirty="0" smtClean="0"/>
                <a:t> view</a:t>
              </a:r>
              <a:endParaRPr lang="en-GB" sz="1400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8855395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89614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06" t="11726" r="58979" b="12657"/>
          <a:stretch/>
        </p:blipFill>
        <p:spPr>
          <a:xfrm>
            <a:off x="420798" y="404663"/>
            <a:ext cx="1368333" cy="619268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37" t="15037" r="38426" b="22894"/>
          <a:stretch/>
        </p:blipFill>
        <p:spPr>
          <a:xfrm>
            <a:off x="3635896" y="1988840"/>
            <a:ext cx="2015067" cy="4013200"/>
          </a:xfrm>
          <a:prstGeom prst="round2DiagRect">
            <a:avLst>
              <a:gd name="adj1" fmla="val 50000"/>
              <a:gd name="adj2" fmla="val 0"/>
            </a:avLst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RFD HHOM Revision B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11" t="13568" r="36766" b="20565"/>
          <a:stretch/>
        </p:blipFill>
        <p:spPr>
          <a:xfrm>
            <a:off x="7586490" y="2172072"/>
            <a:ext cx="1534342" cy="26250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15827" y="1812859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Ø26/20mm 2-phase line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1455167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Flange step with weld feature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691680" y="3703052"/>
            <a:ext cx="1555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Ø10/8mm Bottom fill pipe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364088" y="4552965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Rod </a:t>
            </a:r>
            <a:r>
              <a:rPr lang="en-GB" sz="1600" dirty="0"/>
              <a:t>t</a:t>
            </a:r>
            <a:r>
              <a:rPr lang="en-GB" sz="1600" dirty="0" smtClean="0"/>
              <a:t>aper blending</a:t>
            </a:r>
            <a:endParaRPr lang="en-GB" sz="1600" dirty="0"/>
          </a:p>
        </p:txBody>
      </p:sp>
      <p:cxnSp>
        <p:nvCxnSpPr>
          <p:cNvPr id="12" name="Straight Arrow Connector 11"/>
          <p:cNvCxnSpPr>
            <a:stCxn id="8" idx="3"/>
          </p:cNvCxnSpPr>
          <p:nvPr/>
        </p:nvCxnSpPr>
        <p:spPr bwMode="auto">
          <a:xfrm>
            <a:off x="3779912" y="1747555"/>
            <a:ext cx="432048" cy="424517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3"/>
          </p:cNvCxnSpPr>
          <p:nvPr/>
        </p:nvCxnSpPr>
        <p:spPr bwMode="auto">
          <a:xfrm flipV="1">
            <a:off x="3247408" y="3579363"/>
            <a:ext cx="532504" cy="416077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1"/>
          </p:cNvCxnSpPr>
          <p:nvPr/>
        </p:nvCxnSpPr>
        <p:spPr bwMode="auto">
          <a:xfrm flipH="1">
            <a:off x="4860032" y="4722242"/>
            <a:ext cx="504056" cy="362942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7" idx="1"/>
          </p:cNvCxnSpPr>
          <p:nvPr/>
        </p:nvCxnSpPr>
        <p:spPr bwMode="auto">
          <a:xfrm flipH="1">
            <a:off x="5483779" y="2105247"/>
            <a:ext cx="432048" cy="387649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0" y="6550223"/>
            <a:ext cx="2315057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 smtClean="0"/>
              <a:t>Possible assembly method</a:t>
            </a:r>
            <a:endParaRPr lang="en-GB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3995936" y="6002040"/>
            <a:ext cx="1191352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 smtClean="0"/>
              <a:t>Section view</a:t>
            </a:r>
            <a:endParaRPr lang="en-GB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7937521" y="4801453"/>
            <a:ext cx="832279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 err="1" smtClean="0"/>
              <a:t>Iso</a:t>
            </a:r>
            <a:r>
              <a:rPr lang="en-GB" sz="1400" dirty="0" smtClean="0"/>
              <a:t> view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8855395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7182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3384377" cy="5013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Arrow Connector 20"/>
          <p:cNvCxnSpPr/>
          <p:nvPr/>
        </p:nvCxnSpPr>
        <p:spPr bwMode="auto">
          <a:xfrm>
            <a:off x="1712886" y="3519320"/>
            <a:ext cx="0" cy="158417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 bwMode="auto">
          <a:xfrm>
            <a:off x="1259632" y="3519320"/>
            <a:ext cx="792088" cy="0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 bwMode="auto">
          <a:xfrm>
            <a:off x="1209151" y="5109991"/>
            <a:ext cx="792088" cy="0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Cavity Interface</a:t>
            </a:r>
          </a:p>
        </p:txBody>
      </p:sp>
      <p:pic>
        <p:nvPicPr>
          <p:cNvPr id="17" name="Picture 5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9"/>
          <a:stretch/>
        </p:blipFill>
        <p:spPr bwMode="auto">
          <a:xfrm>
            <a:off x="5868144" y="1556792"/>
            <a:ext cx="2736305" cy="446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025576"/>
              </p:ext>
            </p:extLst>
          </p:nvPr>
        </p:nvGraphicFramePr>
        <p:xfrm>
          <a:off x="2699792" y="2060848"/>
          <a:ext cx="4260850" cy="76200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04863"/>
                <a:gridCol w="1090612"/>
                <a:gridCol w="1152525"/>
                <a:gridCol w="1212850"/>
              </a:tblGrid>
              <a:tr h="190500">
                <a:tc rowSpan="2"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effectLst/>
                        </a:rPr>
                        <a:t>Beam Centre - Hook Height (mm)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smtClean="0">
                          <a:effectLst/>
                        </a:rPr>
                        <a:t>Calculation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at 2K post-BCP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at 300K pre-BCP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DQW HOM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143.000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143.004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i="1" u="none" strike="noStrike" dirty="0">
                          <a:effectLst/>
                        </a:rPr>
                        <a:t>143 x 1.00143 -0.2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RFD HHOM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35.000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34.900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i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 x 1.00143 -0.15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cxnSp>
        <p:nvCxnSpPr>
          <p:cNvPr id="25" name="Straight Arrow Connector 24"/>
          <p:cNvCxnSpPr/>
          <p:nvPr/>
        </p:nvCxnSpPr>
        <p:spPr bwMode="auto">
          <a:xfrm>
            <a:off x="7128284" y="5085184"/>
            <a:ext cx="0" cy="36004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 bwMode="auto">
          <a:xfrm>
            <a:off x="6816340" y="5085184"/>
            <a:ext cx="792088" cy="0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 bwMode="auto">
          <a:xfrm>
            <a:off x="6516216" y="5445224"/>
            <a:ext cx="792088" cy="0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855395" y="65160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1520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Tolerance Analysis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2476630"/>
              </p:ext>
            </p:extLst>
          </p:nvPr>
        </p:nvGraphicFramePr>
        <p:xfrm>
          <a:off x="107504" y="1711705"/>
          <a:ext cx="5632772" cy="434916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403648"/>
                <a:gridCol w="1152128"/>
                <a:gridCol w="1420812"/>
                <a:gridCol w="1656184"/>
              </a:tblGrid>
              <a:tr h="2880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Tolerance Region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100" kern="1200" dirty="0" smtClean="0"/>
                        <a:t>Specification</a:t>
                      </a:r>
                      <a:endParaRPr lang="en-US" sz="1100" b="1" kern="1200" dirty="0">
                        <a:solidFill>
                          <a:schemeClr val="lt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 smtClean="0"/>
                        <a:t>Dimension Tolerances</a:t>
                      </a:r>
                      <a:endParaRPr lang="en-US" sz="1100" b="1" kern="1200" dirty="0">
                        <a:solidFill>
                          <a:schemeClr val="lt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 smtClean="0"/>
                        <a:t>Geometric Tolerances</a:t>
                      </a:r>
                      <a:endParaRPr lang="en-US" sz="1100" b="1" kern="1200" dirty="0">
                        <a:solidFill>
                          <a:schemeClr val="lt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anchor="ctr"/>
                </a:tc>
              </a:tr>
              <a:tr h="1643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Hook offset X-Z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-0.4/+0.5 mm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0.2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baseline="0" dirty="0" smtClean="0"/>
                        <a:t>Surface Profile A/B</a:t>
                      </a:r>
                    </a:p>
                    <a:p>
                      <a:pPr algn="ctr"/>
                      <a:r>
                        <a:rPr lang="en-US" sz="1100" baseline="0" dirty="0" smtClean="0"/>
                        <a:t>0.1 Location A</a:t>
                      </a:r>
                    </a:p>
                    <a:p>
                      <a:pPr algn="ctr"/>
                      <a:r>
                        <a:rPr lang="en-US" sz="1100" dirty="0" smtClean="0"/>
                        <a:t>0.1 Parallelism A</a:t>
                      </a:r>
                    </a:p>
                    <a:p>
                      <a:pPr algn="ctr"/>
                      <a:r>
                        <a:rPr lang="en-US" sz="1100" dirty="0" smtClean="0"/>
                        <a:t>0.1 Perpendicularity</a:t>
                      </a:r>
                      <a:r>
                        <a:rPr lang="en-US" sz="1100" baseline="0" dirty="0" smtClean="0"/>
                        <a:t> B</a:t>
                      </a:r>
                      <a:endParaRPr lang="en-US" sz="1100" dirty="0"/>
                    </a:p>
                  </a:txBody>
                  <a:tcPr/>
                </a:tc>
              </a:tr>
              <a:tr h="2517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Capacitive ring</a:t>
                      </a:r>
                      <a:r>
                        <a:rPr lang="en-US" sz="1100" baseline="0" dirty="0" smtClean="0"/>
                        <a:t> offset X-Z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-0.4/+0.5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0.4</a:t>
                      </a:r>
                      <a:r>
                        <a:rPr lang="en-US" sz="1100" baseline="0" dirty="0" smtClean="0"/>
                        <a:t> Concentricity B</a:t>
                      </a:r>
                      <a:endParaRPr lang="en-US" sz="1100" dirty="0" smtClean="0"/>
                    </a:p>
                    <a:p>
                      <a:pPr algn="ctr"/>
                      <a:r>
                        <a:rPr lang="en-US" sz="1100" baseline="0" dirty="0" smtClean="0"/>
                        <a:t>0.1 </a:t>
                      </a:r>
                      <a:r>
                        <a:rPr lang="en-US" sz="1100" baseline="0" dirty="0" smtClean="0"/>
                        <a:t>Location A</a:t>
                      </a:r>
                    </a:p>
                    <a:p>
                      <a:pPr algn="ctr"/>
                      <a:r>
                        <a:rPr lang="en-US" sz="1100" dirty="0" smtClean="0"/>
                        <a:t>0.1 Parallelism A</a:t>
                      </a:r>
                    </a:p>
                    <a:p>
                      <a:pPr algn="ctr"/>
                      <a:r>
                        <a:rPr lang="en-US" sz="1100" dirty="0" smtClean="0"/>
                        <a:t>0.1 Perpendicularity</a:t>
                      </a:r>
                      <a:r>
                        <a:rPr lang="en-US" sz="1100" baseline="0" dirty="0" smtClean="0"/>
                        <a:t> B</a:t>
                      </a:r>
                      <a:endParaRPr lang="en-US" sz="1100" dirty="0" smtClean="0"/>
                    </a:p>
                  </a:txBody>
                  <a:tcPr/>
                </a:tc>
              </a:tr>
              <a:tr h="4266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Rod3 offset </a:t>
                      </a:r>
                      <a:r>
                        <a:rPr lang="en-US" sz="1100" dirty="0" smtClean="0"/>
                        <a:t>X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0.5 mm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0.5 mm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</a:tr>
              <a:tr h="42668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Rod3 location</a:t>
                      </a:r>
                      <a:r>
                        <a:rPr lang="en-US" sz="1100" baseline="0" dirty="0" smtClean="0"/>
                        <a:t> 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0.2 mm</a:t>
                      </a:r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0.1 Parallelism A</a:t>
                      </a:r>
                    </a:p>
                    <a:p>
                      <a:pPr algn="ctr"/>
                      <a:r>
                        <a:rPr lang="en-US" sz="1100" dirty="0" smtClean="0"/>
                        <a:t>0.1 Perpendicularity</a:t>
                      </a:r>
                      <a:r>
                        <a:rPr lang="en-US" sz="1100" baseline="0" dirty="0" smtClean="0"/>
                        <a:t> B</a:t>
                      </a:r>
                      <a:endParaRPr lang="en-US" sz="1100" dirty="0" smtClean="0"/>
                    </a:p>
                  </a:txBody>
                  <a:tcPr/>
                </a:tc>
              </a:tr>
              <a:tr h="264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Rod1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baseline="0" dirty="0" smtClean="0"/>
                        <a:t>location </a:t>
                      </a:r>
                      <a:r>
                        <a:rPr lang="en-US" sz="1100" baseline="0" dirty="0" smtClean="0"/>
                        <a:t>X-Z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/>
                        <a:t>0.1 Location A</a:t>
                      </a:r>
                    </a:p>
                  </a:txBody>
                  <a:tcPr/>
                </a:tc>
              </a:tr>
              <a:tr h="131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Rod2 </a:t>
                      </a:r>
                      <a:r>
                        <a:rPr lang="en-US" sz="1100" baseline="0" dirty="0" smtClean="0"/>
                        <a:t>offset </a:t>
                      </a:r>
                      <a:r>
                        <a:rPr lang="en-US" sz="1100" baseline="0" dirty="0" smtClean="0"/>
                        <a:t>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0.5 mm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0.2 mm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0.1 Parallelism A</a:t>
                      </a:r>
                    </a:p>
                    <a:p>
                      <a:pPr algn="ctr"/>
                      <a:r>
                        <a:rPr lang="en-US" sz="1100" dirty="0" smtClean="0"/>
                        <a:t>0.1 Perpendicularity</a:t>
                      </a:r>
                      <a:r>
                        <a:rPr lang="en-US" sz="1100" baseline="0" dirty="0" smtClean="0"/>
                        <a:t> B</a:t>
                      </a:r>
                      <a:endParaRPr lang="en-US" sz="1100" dirty="0" smtClean="0"/>
                    </a:p>
                  </a:txBody>
                  <a:tcPr/>
                </a:tc>
              </a:tr>
              <a:tr h="2948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Hook offset</a:t>
                      </a:r>
                      <a:r>
                        <a:rPr lang="en-US" sz="1100" baseline="0" dirty="0" smtClean="0"/>
                        <a:t> 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0.5 mm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0.2 mm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0.2</a:t>
                      </a:r>
                      <a:r>
                        <a:rPr lang="en-US" sz="1100" baseline="0" dirty="0" smtClean="0"/>
                        <a:t> Surface Profile A/B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</a:tr>
              <a:tr h="2281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Filter (all parts) rotation Y-axis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1˚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0.5˚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171" y="1556792"/>
            <a:ext cx="3017837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855395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 rot="219558">
            <a:off x="7966434" y="2155848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Probe</a:t>
            </a:r>
            <a:endParaRPr lang="en-GB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 rot="251606">
            <a:off x="6907513" y="2060903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Rod3</a:t>
            </a:r>
            <a:endParaRPr lang="en-GB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 rot="175892">
            <a:off x="6562506" y="4052189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Rod2</a:t>
            </a:r>
            <a:endParaRPr lang="en-GB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6141314" y="2774168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Rod1</a:t>
            </a:r>
            <a:endParaRPr lang="en-GB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15346" y="5498325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Hook</a:t>
            </a:r>
            <a:endParaRPr lang="en-GB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5684572" y="4052188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Ring</a:t>
            </a:r>
            <a:endParaRPr lang="en-GB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5524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694374"/>
            <a:ext cx="3491880" cy="3462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RFD Tolerance Analysis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207414"/>
              </p:ext>
            </p:extLst>
          </p:nvPr>
        </p:nvGraphicFramePr>
        <p:xfrm>
          <a:off x="35496" y="1268760"/>
          <a:ext cx="5574104" cy="5364443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403648"/>
                <a:gridCol w="1044624"/>
                <a:gridCol w="1368152"/>
                <a:gridCol w="1757680"/>
              </a:tblGrid>
              <a:tr h="2880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Tolerance Region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050" kern="1200" dirty="0" smtClean="0"/>
                        <a:t>Specification</a:t>
                      </a:r>
                      <a:endParaRPr lang="en-US" sz="1050" b="1" kern="1200" dirty="0">
                        <a:solidFill>
                          <a:schemeClr val="lt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kern="1200" dirty="0" smtClean="0"/>
                        <a:t>Dimension Tolerances</a:t>
                      </a:r>
                      <a:endParaRPr lang="en-US" sz="1050" b="1" kern="1200" dirty="0">
                        <a:solidFill>
                          <a:schemeClr val="lt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kern="1200" dirty="0" smtClean="0"/>
                        <a:t>Geometric Tolerances</a:t>
                      </a:r>
                      <a:endParaRPr lang="en-US" sz="1050" b="1" kern="1200" dirty="0">
                        <a:solidFill>
                          <a:schemeClr val="lt1"/>
                        </a:solidFill>
                        <a:latin typeface="Arial"/>
                        <a:ea typeface=""/>
                        <a:cs typeface="Arial"/>
                      </a:endParaRPr>
                    </a:p>
                  </a:txBody>
                  <a:tcPr anchor="ctr"/>
                </a:tc>
              </a:tr>
              <a:tr h="1643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Probe</a:t>
                      </a:r>
                      <a:r>
                        <a:rPr lang="en-US" sz="1050" baseline="0" dirty="0" smtClean="0"/>
                        <a:t> bar offset longitudinal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± 0.3 mm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aseline="0" dirty="0" smtClean="0"/>
                        <a:t>*c</a:t>
                      </a:r>
                      <a:r>
                        <a:rPr lang="en-US" sz="1050" dirty="0" smtClean="0"/>
                        <a:t>oax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0.1 Parallelism</a:t>
                      </a:r>
                      <a:r>
                        <a:rPr lang="en-US" sz="1050" baseline="0" dirty="0" smtClean="0"/>
                        <a:t> A</a:t>
                      </a:r>
                      <a:endParaRPr lang="en-US" sz="1050" dirty="0"/>
                    </a:p>
                  </a:txBody>
                  <a:tcPr/>
                </a:tc>
              </a:tr>
              <a:tr h="2517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Tee</a:t>
                      </a:r>
                      <a:r>
                        <a:rPr lang="en-US" sz="1050" baseline="0" dirty="0" smtClean="0"/>
                        <a:t> offset longitudinal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± 0.3 mm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± 0.1 mm location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± 0.1 mm length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0.5 Parallelism A</a:t>
                      </a:r>
                    </a:p>
                    <a:p>
                      <a:pPr algn="ctr"/>
                      <a:r>
                        <a:rPr lang="en-US" sz="1050" dirty="0" smtClean="0"/>
                        <a:t>0.5 Perpendicularity</a:t>
                      </a:r>
                      <a:r>
                        <a:rPr lang="en-US" sz="1050" baseline="0" dirty="0" smtClean="0"/>
                        <a:t> B</a:t>
                      </a:r>
                      <a:endParaRPr lang="en-US" sz="1050" dirty="0"/>
                    </a:p>
                  </a:txBody>
                  <a:tcPr/>
                </a:tc>
              </a:tr>
              <a:tr h="4266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Hook offset longitudinal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± 0.2 mm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± 0.05 mm location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± 0.1 mm height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0.5 Parallelism A</a:t>
                      </a:r>
                    </a:p>
                    <a:p>
                      <a:pPr algn="ctr"/>
                      <a:r>
                        <a:rPr lang="en-US" sz="1050" dirty="0" smtClean="0"/>
                        <a:t>0.5 Perpendicularity</a:t>
                      </a:r>
                      <a:r>
                        <a:rPr lang="en-US" sz="1050" baseline="0" dirty="0" smtClean="0"/>
                        <a:t> B</a:t>
                      </a:r>
                      <a:endParaRPr lang="en-US" sz="1050" dirty="0"/>
                    </a:p>
                  </a:txBody>
                  <a:tcPr/>
                </a:tc>
              </a:tr>
              <a:tr h="264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Probe bar offset transverse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± 0.1 mm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aseline="0" dirty="0" smtClean="0"/>
                        <a:t>*c</a:t>
                      </a:r>
                      <a:r>
                        <a:rPr lang="en-US" sz="1050" dirty="0" smtClean="0"/>
                        <a:t>oax design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0.1 Position B</a:t>
                      </a:r>
                      <a:endParaRPr lang="en-US" sz="1050" dirty="0"/>
                    </a:p>
                  </a:txBody>
                  <a:tcPr/>
                </a:tc>
              </a:tr>
              <a:tr h="1981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Tee offset transverse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± 0.1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± 0.1 mm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0.5 Perpendicularity</a:t>
                      </a:r>
                      <a:r>
                        <a:rPr lang="en-US" sz="1050" baseline="0" dirty="0" smtClean="0"/>
                        <a:t> A</a:t>
                      </a:r>
                      <a:endParaRPr lang="en-US" sz="1050" dirty="0"/>
                    </a:p>
                  </a:txBody>
                  <a:tcPr/>
                </a:tc>
              </a:tr>
              <a:tr h="131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Hook offset transverse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± 0.1 mm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± 0.1 mm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0.5 Perpendicularity</a:t>
                      </a:r>
                      <a:r>
                        <a:rPr lang="en-US" sz="1050" baseline="0" dirty="0" smtClean="0"/>
                        <a:t> A</a:t>
                      </a:r>
                      <a:endParaRPr lang="en-US" sz="1050" dirty="0"/>
                    </a:p>
                  </a:txBody>
                  <a:tcPr/>
                </a:tc>
              </a:tr>
              <a:tr h="1368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Hook rotation X-axis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/>
                        <a:t>± 0.5</a:t>
                      </a:r>
                      <a:r>
                        <a:rPr lang="en-US" sz="1050" dirty="0" smtClean="0"/>
                        <a:t>˚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kern="1200" dirty="0" smtClean="0"/>
                        <a:t>Within general tolerances</a:t>
                      </a:r>
                      <a:endParaRPr lang="en-GB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0.2-0.5 Perpendicularity</a:t>
                      </a:r>
                      <a:r>
                        <a:rPr lang="en-US" sz="1050" baseline="0" dirty="0" smtClean="0"/>
                        <a:t> A</a:t>
                      </a:r>
                      <a:endParaRPr lang="en-US" sz="1050" dirty="0"/>
                    </a:p>
                  </a:txBody>
                  <a:tcPr/>
                </a:tc>
              </a:tr>
              <a:tr h="1421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Hook rotation Z-axis,</a:t>
                      </a:r>
                    </a:p>
                    <a:p>
                      <a:pPr algn="ctr"/>
                      <a:r>
                        <a:rPr lang="en-US" sz="1050" dirty="0" smtClean="0"/>
                        <a:t>Two</a:t>
                      </a:r>
                      <a:r>
                        <a:rPr lang="en-US" sz="1050" baseline="0" dirty="0" smtClean="0"/>
                        <a:t> pivot points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/>
                        <a:t>± 0.5</a:t>
                      </a:r>
                      <a:r>
                        <a:rPr lang="en-US" sz="1050" dirty="0" smtClean="0"/>
                        <a:t>˚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kern="1200" dirty="0" smtClean="0"/>
                        <a:t>Within general tolerances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0.2-0.5 Perpendicularity</a:t>
                      </a:r>
                      <a:r>
                        <a:rPr lang="en-US" sz="1050" baseline="0" dirty="0" smtClean="0"/>
                        <a:t> A</a:t>
                      </a:r>
                      <a:endParaRPr lang="en-US" sz="1050" dirty="0" smtClean="0"/>
                    </a:p>
                    <a:p>
                      <a:pPr algn="ctr"/>
                      <a:endParaRPr lang="en-US" sz="1050" dirty="0"/>
                    </a:p>
                  </a:txBody>
                  <a:tcPr/>
                </a:tc>
              </a:tr>
              <a:tr h="2194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Filter (all parts) rotation Y-axis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± 0.5˚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± 0.5˚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0.2-0.5 Perpendicularity</a:t>
                      </a:r>
                      <a:r>
                        <a:rPr lang="en-US" sz="1050" baseline="0" dirty="0" smtClean="0"/>
                        <a:t> A</a:t>
                      </a:r>
                      <a:endParaRPr lang="en-US" sz="1050" dirty="0" smtClean="0"/>
                    </a:p>
                    <a:p>
                      <a:pPr algn="ctr"/>
                      <a:r>
                        <a:rPr lang="en-US" sz="1050" dirty="0" smtClean="0"/>
                        <a:t>0.2</a:t>
                      </a:r>
                      <a:r>
                        <a:rPr lang="en-US" sz="1050" baseline="0" dirty="0" smtClean="0"/>
                        <a:t> Surface Profile A/B</a:t>
                      </a:r>
                      <a:endParaRPr lang="en-US" sz="1050" dirty="0"/>
                    </a:p>
                  </a:txBody>
                  <a:tcPr/>
                </a:tc>
              </a:tr>
              <a:tr h="1527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Filter (all parts)</a:t>
                      </a:r>
                      <a:r>
                        <a:rPr lang="en-US" sz="1050" baseline="0" dirty="0" smtClean="0"/>
                        <a:t> </a:t>
                      </a:r>
                      <a:r>
                        <a:rPr lang="en-US" sz="1050" dirty="0" smtClean="0"/>
                        <a:t>offset longitudinal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± 1 mm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± 0.1 mm location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± 0.1 mm depth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0.5 Perpendicularity</a:t>
                      </a:r>
                      <a:r>
                        <a:rPr lang="en-US" sz="1050" baseline="0" dirty="0" smtClean="0"/>
                        <a:t> A</a:t>
                      </a:r>
                      <a:endParaRPr lang="en-US" sz="1050" dirty="0" smtClean="0"/>
                    </a:p>
                    <a:p>
                      <a:pPr algn="ctr"/>
                      <a:r>
                        <a:rPr lang="en-US" sz="1050" dirty="0" smtClean="0"/>
                        <a:t>0.2</a:t>
                      </a:r>
                      <a:r>
                        <a:rPr lang="en-US" sz="1050" baseline="0" dirty="0" smtClean="0"/>
                        <a:t> Surface Profile A/B</a:t>
                      </a:r>
                      <a:endParaRPr lang="en-US" sz="1050" dirty="0"/>
                    </a:p>
                  </a:txBody>
                  <a:tcPr/>
                </a:tc>
              </a:tr>
              <a:tr h="1413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Hook and tee (</a:t>
                      </a:r>
                      <a:r>
                        <a:rPr lang="en-US" sz="1050" dirty="0" err="1" smtClean="0"/>
                        <a:t>Nb</a:t>
                      </a:r>
                      <a:r>
                        <a:rPr lang="en-US" sz="1050" dirty="0" smtClean="0"/>
                        <a:t> parts) dimensions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± 0.1 mm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± 0.1 - 0.2 mm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0.1 Surface Profile</a:t>
                      </a:r>
                      <a:endParaRPr lang="en-US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Filter tank radius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± 0.5</a:t>
                      </a:r>
                      <a:r>
                        <a:rPr lang="en-US" sz="1050" baseline="0" dirty="0" smtClean="0"/>
                        <a:t> mm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± 0.5</a:t>
                      </a:r>
                      <a:r>
                        <a:rPr lang="en-US" sz="1050" baseline="0" dirty="0" smtClean="0"/>
                        <a:t> mm</a:t>
                      </a:r>
                      <a:endParaRPr lang="en-US" sz="105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855395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3591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FEA Design Validation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557338"/>
            <a:ext cx="8206680" cy="3800488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/>
              <a:t>Material Properties:</a:t>
            </a:r>
          </a:p>
          <a:p>
            <a:r>
              <a:rPr lang="en-GB" sz="1800" dirty="0" smtClean="0"/>
              <a:t>Cryogenic material data supplied by FNAL </a:t>
            </a:r>
            <a:r>
              <a:rPr lang="en-GB" sz="1800" i="1" dirty="0" smtClean="0"/>
              <a:t>(</a:t>
            </a:r>
            <a:r>
              <a:rPr lang="en-US" sz="1800" i="1" dirty="0" smtClean="0"/>
              <a:t>ES-371110)</a:t>
            </a:r>
            <a:endParaRPr lang="en-GB" sz="1800" i="1" dirty="0" smtClean="0"/>
          </a:p>
          <a:p>
            <a:pPr lvl="1"/>
            <a:r>
              <a:rPr lang="en-GB" sz="1800" dirty="0" smtClean="0"/>
              <a:t>Coupler parts Niobium</a:t>
            </a:r>
          </a:p>
          <a:p>
            <a:pPr lvl="1"/>
            <a:r>
              <a:rPr lang="en-GB" sz="1800" dirty="0" smtClean="0"/>
              <a:t>Helium Jacket &amp; Flanges SS 316LN</a:t>
            </a:r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Loads:</a:t>
            </a:r>
          </a:p>
          <a:p>
            <a:r>
              <a:rPr lang="en-GB" sz="1800" dirty="0" smtClean="0"/>
              <a:t>Cool Down: 300-2K temperature all bodies</a:t>
            </a:r>
          </a:p>
          <a:p>
            <a:r>
              <a:rPr lang="en-GB" sz="1800" dirty="0" smtClean="0"/>
              <a:t>Pressure Test: 0.18MPa applied to all cooled surfaces</a:t>
            </a:r>
          </a:p>
          <a:p>
            <a:r>
              <a:rPr lang="en-GB" sz="1800" dirty="0" smtClean="0"/>
              <a:t>Self-weight and offset coaxial load applied </a:t>
            </a:r>
          </a:p>
          <a:p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Boundary Conditions:</a:t>
            </a:r>
          </a:p>
          <a:p>
            <a:r>
              <a:rPr lang="en-GB" sz="1800" dirty="0" smtClean="0"/>
              <a:t>Remote displacement at </a:t>
            </a:r>
            <a:r>
              <a:rPr lang="en-GB" sz="1800" dirty="0"/>
              <a:t>cavity-flange bolt </a:t>
            </a:r>
            <a:r>
              <a:rPr lang="en-GB" sz="1800" dirty="0" smtClean="0"/>
              <a:t>holes – fixed in all 6DOF</a:t>
            </a:r>
            <a:endParaRPr lang="en-GB" sz="1800" dirty="0"/>
          </a:p>
          <a:p>
            <a:endParaRPr lang="en-GB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8855395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5122466"/>
      </p:ext>
    </p:extLst>
  </p:cSld>
  <p:clrMapOvr>
    <a:masterClrMapping/>
  </p:clrMapOvr>
</p:sld>
</file>

<file path=ppt/theme/theme1.xml><?xml version="1.0" encoding="utf-8"?>
<a:theme xmlns:a="http://schemas.openxmlformats.org/drawingml/2006/main" name="STFC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</Template>
  <TotalTime>1952</TotalTime>
  <Words>756</Words>
  <Application>Microsoft Office PowerPoint</Application>
  <PresentationFormat>On-screen Show (4:3)</PresentationFormat>
  <Paragraphs>204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STFC</vt:lpstr>
      <vt:lpstr>1_Blank Presentation</vt:lpstr>
      <vt:lpstr>Crab Cavity HOM Coupler Specification Drawings &amp; Tolerances</vt:lpstr>
      <vt:lpstr>Overview</vt:lpstr>
      <vt:lpstr>Functional Drawings</vt:lpstr>
      <vt:lpstr>DQW HOM Rev B</vt:lpstr>
      <vt:lpstr>RFD HHOM Revision B</vt:lpstr>
      <vt:lpstr>Cavity Interface</vt:lpstr>
      <vt:lpstr>DQW Tolerance Analysis</vt:lpstr>
      <vt:lpstr>RFD Tolerance Analysis</vt:lpstr>
      <vt:lpstr>FEA Design Validation</vt:lpstr>
      <vt:lpstr>Cool Down Analysis</vt:lpstr>
      <vt:lpstr>DQW Pressure Test Analysis</vt:lpstr>
      <vt:lpstr>DQW Pressure Test Analysis</vt:lpstr>
      <vt:lpstr>Thank You!</vt:lpstr>
    </vt:vector>
  </TitlesOfParts>
  <Company>Daresbury Laboratory (STFC)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Crab Cavity HOM Coupler Specification Drawings &amp; Tolerances</dc:title>
  <dc:creator>DL IT Services Contractor</dc:creator>
  <cp:lastModifiedBy>DL IT Services Contractor</cp:lastModifiedBy>
  <cp:revision>70</cp:revision>
  <dcterms:created xsi:type="dcterms:W3CDTF">2015-02-23T09:59:40Z</dcterms:created>
  <dcterms:modified xsi:type="dcterms:W3CDTF">2015-02-25T11:29:51Z</dcterms:modified>
</cp:coreProperties>
</file>