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4"/>
  </p:sldMasterIdLst>
  <p:notesMasterIdLst>
    <p:notesMasterId r:id="rId20"/>
  </p:notesMasterIdLst>
  <p:sldIdLst>
    <p:sldId id="263" r:id="rId5"/>
    <p:sldId id="426" r:id="rId6"/>
    <p:sldId id="436" r:id="rId7"/>
    <p:sldId id="428" r:id="rId8"/>
    <p:sldId id="439" r:id="rId9"/>
    <p:sldId id="430" r:id="rId10"/>
    <p:sldId id="438" r:id="rId11"/>
    <p:sldId id="443" r:id="rId12"/>
    <p:sldId id="433" r:id="rId13"/>
    <p:sldId id="447" r:id="rId14"/>
    <p:sldId id="446" r:id="rId15"/>
    <p:sldId id="429" r:id="rId16"/>
    <p:sldId id="445" r:id="rId17"/>
    <p:sldId id="435" r:id="rId18"/>
    <p:sldId id="444" r:id="rId19"/>
  </p:sldIdLst>
  <p:sldSz cx="9144000" cy="6858000" type="screen4x3"/>
  <p:notesSz cx="6797675" cy="9928225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Gianluigi ARDUINI" initials="GA" lastIdx="1" clrIdx="0"/>
  <p:cmAuthor id="1" name="Gianluigi Arduini" initials="GA" lastIdx="6" clrIdx="1"/>
  <p:cmAuthor id="2" name="arduini" initials="GA" lastIdx="14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000"/>
    <a:srgbClr val="000000"/>
    <a:srgbClr val="CCCC00"/>
    <a:srgbClr val="0000FF"/>
    <a:srgbClr val="D60093"/>
    <a:srgbClr val="9999FF"/>
    <a:srgbClr val="00FF00"/>
    <a:srgbClr val="EBF1DE"/>
    <a:srgbClr val="DCF4E1"/>
    <a:srgbClr val="CCE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099" autoAdjust="0"/>
    <p:restoredTop sz="94493" autoAdjust="0"/>
  </p:normalViewPr>
  <p:slideViewPr>
    <p:cSldViewPr snapToGrid="0" snapToObjects="1">
      <p:cViewPr varScale="1">
        <p:scale>
          <a:sx n="120" d="100"/>
          <a:sy n="120" d="100"/>
        </p:scale>
        <p:origin x="-136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36" y="84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commentAuthors" Target="commentAuthor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B2CD457-2C93-4605-B86D-F519940C8090}" type="datetimeFigureOut">
              <a:rPr lang="en-GB" smtClean="0"/>
              <a:pPr/>
              <a:t>27/02/2015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AAD5AE1-8DAA-4720-851B-5749129BDBE5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3027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AD5AE1-8DAA-4720-851B-5749129BDBE5}" type="slidenum">
              <a:rPr lang="en-GB" smtClean="0"/>
              <a:pPr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660017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AD5AE1-8DAA-4720-851B-5749129BDBE5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5100492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1e-04Q6Q7_1e-06bpm/MC567wbpmd1lbpmd1rnobpm[12345]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AD5AE1-8DAA-4720-851B-5749129BDBE5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510049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08310" y="1608069"/>
            <a:ext cx="3978489" cy="2506731"/>
          </a:xfrm>
        </p:spPr>
        <p:txBody>
          <a:bodyPr/>
          <a:lstStyle>
            <a:lvl1pPr algn="l">
              <a:lnSpc>
                <a:spcPct val="100000"/>
              </a:lnSpc>
              <a:defRPr b="1" i="0">
                <a:solidFill>
                  <a:srgbClr val="005872"/>
                </a:solidFill>
                <a:effectLst/>
                <a:latin typeface="Calibri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114800"/>
            <a:ext cx="8229600" cy="1828800"/>
          </a:xfrm>
        </p:spPr>
        <p:txBody>
          <a:bodyPr lIns="0" rIns="0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500" b="1">
                <a:solidFill>
                  <a:schemeClr val="bg1">
                    <a:lumMod val="50000"/>
                  </a:schemeClr>
                </a:solidFill>
                <a:effectLst/>
                <a:latin typeface="Calibri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4561279" y="1967225"/>
            <a:ext cx="0" cy="1786759"/>
          </a:xfrm>
          <a:prstGeom prst="line">
            <a:avLst/>
          </a:prstGeom>
          <a:ln>
            <a:solidFill>
              <a:srgbClr val="5BC1E6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692447" y="6117173"/>
            <a:ext cx="76836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The </a:t>
            </a:r>
            <a:r>
              <a:rPr lang="en-US" sz="1200" dirty="0" err="1" smtClean="0">
                <a:solidFill>
                  <a:schemeClr val="accent5">
                    <a:lumMod val="75000"/>
                  </a:schemeClr>
                </a:solidFill>
              </a:rPr>
              <a:t>HiLumi</a:t>
            </a:r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 LHC Design Study is included in the High Luminosity LHC project and is partly funded by the European Commission within the Framework </a:t>
            </a:r>
            <a:r>
              <a:rPr lang="en-US" sz="1200" dirty="0" err="1" smtClean="0">
                <a:solidFill>
                  <a:schemeClr val="accent5">
                    <a:lumMod val="75000"/>
                  </a:schemeClr>
                </a:solidFill>
              </a:rPr>
              <a:t>Programme</a:t>
            </a:r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 7 Capacities Specific </a:t>
            </a:r>
            <a:r>
              <a:rPr lang="en-US" sz="1200" dirty="0" err="1" smtClean="0">
                <a:solidFill>
                  <a:schemeClr val="accent5">
                    <a:lumMod val="75000"/>
                  </a:schemeClr>
                </a:solidFill>
              </a:rPr>
              <a:t>Programme</a:t>
            </a:r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, Grant Agreement 284404. </a:t>
            </a:r>
            <a:endParaRPr lang="en-GB" sz="1200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0290" y="6168005"/>
            <a:ext cx="417381" cy="281731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0847" y="6128871"/>
            <a:ext cx="441600" cy="360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239" y="1802165"/>
            <a:ext cx="4313433" cy="20798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287930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1196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5785618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0" y="1189037"/>
            <a:ext cx="8229600" cy="5349240"/>
          </a:xfrm>
        </p:spPr>
        <p:txBody>
          <a:bodyPr anchor="ctr" anchorCtr="1">
            <a:noAutofit/>
          </a:bodyPr>
          <a:lstStyle>
            <a:lvl1pPr marL="0" indent="0">
              <a:buFontTx/>
              <a:buNone/>
              <a:defRPr sz="4000" baseline="0">
                <a:solidFill>
                  <a:srgbClr val="005872"/>
                </a:solidFill>
                <a:effectLst/>
                <a:latin typeface="Calibri" pitchFamily="34" charset="0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1196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3812662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189038"/>
            <a:ext cx="4038600" cy="5348922"/>
          </a:xfrm>
        </p:spPr>
        <p:txBody>
          <a:bodyPr/>
          <a:lstStyle>
            <a:lvl1pPr>
              <a:defRPr sz="3200">
                <a:latin typeface="Calibri" pitchFamily="34" charset="0"/>
              </a:defRPr>
            </a:lvl1pPr>
            <a:lvl2pPr marL="346075" indent="-228600">
              <a:defRPr sz="3200">
                <a:latin typeface="Calibri" pitchFamily="34" charset="0"/>
              </a:defRPr>
            </a:lvl2pPr>
            <a:lvl3pPr marL="452438" indent="-228600">
              <a:defRPr sz="2800">
                <a:latin typeface="Calibri" pitchFamily="34" charset="0"/>
              </a:defRPr>
            </a:lvl3pPr>
            <a:lvl4pPr marL="569913" indent="-228600">
              <a:defRPr sz="2800">
                <a:latin typeface="Calibri" pitchFamily="34" charset="0"/>
              </a:defRPr>
            </a:lvl4pPr>
            <a:lvl5pPr marL="685800" indent="-228600">
              <a:defRPr sz="2800">
                <a:latin typeface="Calibri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189038"/>
            <a:ext cx="4038600" cy="5348922"/>
          </a:xfrm>
        </p:spPr>
        <p:txBody>
          <a:bodyPr/>
          <a:lstStyle>
            <a:lvl1pPr>
              <a:defRPr sz="3200">
                <a:latin typeface="Calibri" pitchFamily="34" charset="0"/>
              </a:defRPr>
            </a:lvl1pPr>
            <a:lvl2pPr marL="346075" indent="-228600">
              <a:defRPr sz="3200">
                <a:latin typeface="Calibri" pitchFamily="34" charset="0"/>
              </a:defRPr>
            </a:lvl2pPr>
            <a:lvl3pPr marL="452438" indent="-228600">
              <a:defRPr sz="2800">
                <a:latin typeface="Calibri" pitchFamily="34" charset="0"/>
              </a:defRPr>
            </a:lvl3pPr>
            <a:lvl4pPr marL="569913" indent="-228600">
              <a:defRPr sz="2800">
                <a:latin typeface="Calibri" pitchFamily="34" charset="0"/>
              </a:defRPr>
            </a:lvl4pPr>
            <a:lvl5pPr marL="685800" indent="-228600">
              <a:defRPr sz="2800">
                <a:latin typeface="Calibri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1196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2914462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1196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2779599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0" y="274638"/>
            <a:ext cx="8229600" cy="6263639"/>
          </a:xfrm>
        </p:spPr>
        <p:txBody>
          <a:bodyPr anchor="ctr" anchorCtr="1">
            <a:noAutofit/>
          </a:bodyPr>
          <a:lstStyle>
            <a:lvl1pPr marL="0" indent="0">
              <a:buFontTx/>
              <a:buNone/>
              <a:defRPr sz="4000" baseline="0">
                <a:solidFill>
                  <a:srgbClr val="005872"/>
                </a:solidFill>
                <a:effectLst/>
                <a:latin typeface="Calibri" pitchFamily="34" charset="0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1196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8579476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1196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8845133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Fina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 userDrawn="1"/>
        </p:nvSpPr>
        <p:spPr>
          <a:xfrm>
            <a:off x="692447" y="6117173"/>
            <a:ext cx="76836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The </a:t>
            </a:r>
            <a:r>
              <a:rPr lang="en-US" sz="1200" dirty="0" err="1" smtClean="0">
                <a:solidFill>
                  <a:schemeClr val="accent5">
                    <a:lumMod val="75000"/>
                  </a:schemeClr>
                </a:solidFill>
              </a:rPr>
              <a:t>HiLumi</a:t>
            </a:r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 LHC Design Study is included in the High Luminosity LHC project and is partly funded by the European Commission within the Framework </a:t>
            </a:r>
            <a:r>
              <a:rPr lang="en-US" sz="1200" dirty="0" err="1" smtClean="0">
                <a:solidFill>
                  <a:schemeClr val="accent5">
                    <a:lumMod val="75000"/>
                  </a:schemeClr>
                </a:solidFill>
              </a:rPr>
              <a:t>Programme</a:t>
            </a:r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 7 Capacities Specific </a:t>
            </a:r>
            <a:r>
              <a:rPr lang="en-US" sz="1200" dirty="0" err="1" smtClean="0">
                <a:solidFill>
                  <a:schemeClr val="accent5">
                    <a:lumMod val="75000"/>
                  </a:schemeClr>
                </a:solidFill>
              </a:rPr>
              <a:t>Programme</a:t>
            </a:r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, Grant Agreement 284404. </a:t>
            </a:r>
            <a:endParaRPr lang="en-GB" sz="1200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0290" y="6168005"/>
            <a:ext cx="417381" cy="28173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0847" y="6128871"/>
            <a:ext cx="441600" cy="3600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5292" y="2108488"/>
            <a:ext cx="3817931" cy="18408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358987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01838107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jpe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86800" y="6537960"/>
            <a:ext cx="457200" cy="320040"/>
          </a:xfrm>
          <a:prstGeom prst="rect">
            <a:avLst/>
          </a:prstGeom>
        </p:spPr>
        <p:txBody>
          <a:bodyPr vert="horz" lIns="91440" tIns="0" rIns="91440" bIns="0" rtlCol="0" anchor="ctr" anchorCtr="0"/>
          <a:lstStyle>
            <a:lvl1pPr algn="r">
              <a:defRPr sz="1200" b="1" baseline="0">
                <a:solidFill>
                  <a:schemeClr val="tx1"/>
                </a:solidFill>
              </a:defRPr>
            </a:lvl1pPr>
          </a:lstStyle>
          <a:p>
            <a:fld id="{0FA004B2-1541-5046-B6F2-22AF5658571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14400"/>
          </a:xfrm>
          <a:prstGeom prst="rect">
            <a:avLst/>
          </a:prstGeom>
        </p:spPr>
        <p:txBody>
          <a:bodyPr vert="horz" lIns="36000" tIns="0" rIns="36000" bIns="0" rtlCol="0" anchor="ctr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88719"/>
            <a:ext cx="8229600" cy="5349240"/>
          </a:xfrm>
          <a:prstGeom prst="rect">
            <a:avLst/>
          </a:prstGeom>
        </p:spPr>
        <p:txBody>
          <a:bodyPr vert="horz" lIns="91440" tIns="0" rIns="91440" bIns="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pic>
        <p:nvPicPr>
          <p:cNvPr id="10" name="Picture 9" descr="2011-10-04_logoHiLumi561px.jpg"/>
          <p:cNvPicPr>
            <a:picLocks noChangeAspect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75" y="6163009"/>
            <a:ext cx="777850" cy="374952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1196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499537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50" r:id="rId2"/>
    <p:sldLayoutId id="2147483659" r:id="rId3"/>
    <p:sldLayoutId id="2147483657" r:id="rId4"/>
    <p:sldLayoutId id="2147483654" r:id="rId5"/>
    <p:sldLayoutId id="2147483658" r:id="rId6"/>
    <p:sldLayoutId id="2147483655" r:id="rId7"/>
    <p:sldLayoutId id="2147483660" r:id="rId8"/>
    <p:sldLayoutId id="2147483661" r:id="rId9"/>
  </p:sldLayoutIdLst>
  <p:transition/>
  <p:timing>
    <p:tnLst>
      <p:par>
        <p:cTn id="1" dur="indefinite" restart="never" nodeType="tmRoot"/>
      </p:par>
    </p:tnLst>
  </p:timing>
  <p:hf hdr="0" dt="0"/>
  <p:txStyles>
    <p:titleStyle>
      <a:lvl1pPr algn="l" defTabSz="457200" rtl="0" eaLnBrk="1" latinLnBrk="0" hangingPunct="1">
        <a:spcBef>
          <a:spcPct val="0"/>
        </a:spcBef>
        <a:buNone/>
        <a:defRPr sz="4000" kern="1200" baseline="0">
          <a:solidFill>
            <a:schemeClr val="tx1">
              <a:lumMod val="75000"/>
              <a:lumOff val="25000"/>
            </a:schemeClr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457200" rtl="0" eaLnBrk="1" latinLnBrk="0" hangingPunct="1">
        <a:lnSpc>
          <a:spcPct val="120000"/>
        </a:lnSpc>
        <a:spcBef>
          <a:spcPts val="600"/>
        </a:spcBef>
        <a:buClr>
          <a:srgbClr val="0089B5"/>
        </a:buClr>
        <a:buFont typeface="Arial"/>
        <a:buChar char="•"/>
        <a:defRPr sz="3200" kern="1200">
          <a:solidFill>
            <a:schemeClr val="tx1">
              <a:lumMod val="75000"/>
              <a:lumOff val="25000"/>
            </a:schemeClr>
          </a:solidFill>
          <a:effectLst/>
          <a:latin typeface="+mn-lt"/>
          <a:ea typeface="+mn-ea"/>
          <a:cs typeface="+mn-cs"/>
        </a:defRPr>
      </a:lvl1pPr>
      <a:lvl2pPr marL="457200" indent="-228600" algn="l" defTabSz="457200" rtl="0" eaLnBrk="1" latinLnBrk="0" hangingPunct="1">
        <a:lnSpc>
          <a:spcPct val="120000"/>
        </a:lnSpc>
        <a:spcBef>
          <a:spcPts val="400"/>
        </a:spcBef>
        <a:buClr>
          <a:srgbClr val="0089B5"/>
        </a:buClr>
        <a:buSzPct val="95000"/>
        <a:buFont typeface="Arial"/>
        <a:buChar char="•"/>
        <a:defRPr sz="3200" kern="1200" baseline="0">
          <a:solidFill>
            <a:schemeClr val="tx1">
              <a:lumMod val="75000"/>
              <a:lumOff val="25000"/>
            </a:schemeClr>
          </a:solidFill>
          <a:effectLst/>
          <a:latin typeface="+mn-lt"/>
          <a:ea typeface="+mn-ea"/>
          <a:cs typeface="+mn-cs"/>
        </a:defRPr>
      </a:lvl2pPr>
      <a:lvl3pPr marL="685800" indent="-228600" algn="l" defTabSz="457200" rtl="0" eaLnBrk="1" latinLnBrk="0" hangingPunct="1">
        <a:lnSpc>
          <a:spcPct val="120000"/>
        </a:lnSpc>
        <a:spcBef>
          <a:spcPts val="200"/>
        </a:spcBef>
        <a:buClr>
          <a:srgbClr val="0089B5"/>
        </a:buClr>
        <a:buSzPct val="90000"/>
        <a:buFont typeface="Arial"/>
        <a:buChar char="•"/>
        <a:defRPr sz="2800" kern="1200" baseline="0">
          <a:solidFill>
            <a:schemeClr val="tx1">
              <a:lumMod val="75000"/>
              <a:lumOff val="25000"/>
            </a:schemeClr>
          </a:solidFill>
          <a:effectLst/>
          <a:latin typeface="+mn-lt"/>
          <a:ea typeface="+mn-ea"/>
          <a:cs typeface="+mn-cs"/>
        </a:defRPr>
      </a:lvl3pPr>
      <a:lvl4pPr marL="914400" indent="-228600" algn="l" defTabSz="457200" rtl="0" eaLnBrk="1" latinLnBrk="0" hangingPunct="1">
        <a:lnSpc>
          <a:spcPct val="120000"/>
        </a:lnSpc>
        <a:spcBef>
          <a:spcPts val="200"/>
        </a:spcBef>
        <a:buClr>
          <a:srgbClr val="0089B5"/>
        </a:buClr>
        <a:buSzPct val="90000"/>
        <a:buFont typeface="Arial"/>
        <a:buChar char="•"/>
        <a:defRPr sz="2800" kern="1200" baseline="0">
          <a:solidFill>
            <a:schemeClr val="tx1">
              <a:lumMod val="75000"/>
              <a:lumOff val="25000"/>
            </a:schemeClr>
          </a:solidFill>
          <a:effectLst/>
          <a:latin typeface="+mn-lt"/>
          <a:ea typeface="+mn-ea"/>
          <a:cs typeface="+mn-cs"/>
        </a:defRPr>
      </a:lvl4pPr>
      <a:lvl5pPr marL="1143000" indent="-228600" algn="l" defTabSz="457200" rtl="0" eaLnBrk="1" latinLnBrk="0" hangingPunct="1">
        <a:lnSpc>
          <a:spcPct val="120000"/>
        </a:lnSpc>
        <a:spcBef>
          <a:spcPts val="0"/>
        </a:spcBef>
        <a:buClr>
          <a:schemeClr val="bg1">
            <a:lumMod val="50000"/>
          </a:schemeClr>
        </a:buClr>
        <a:buSzPct val="90000"/>
        <a:buFont typeface="Arial"/>
        <a:buChar char="•"/>
        <a:defRPr sz="2800" kern="1200" baseline="0">
          <a:solidFill>
            <a:schemeClr val="tx1">
              <a:lumMod val="50000"/>
              <a:lumOff val="50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hyperlink" Target="http://atlas.web.cern.ch/Atlas/TCOORD/Activities/CommonSys/Shielding/Activation/zoning_final_color.pdf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hyperlink" Target="http://atlas.web.cern.ch/Atlas/TCOORD/Activities/CommonSys/Shielding/Activation/zone_fluka_10y_2y_1e34.pdf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4708310" y="1608069"/>
            <a:ext cx="4435690" cy="2506731"/>
          </a:xfrm>
        </p:spPr>
        <p:txBody>
          <a:bodyPr/>
          <a:lstStyle/>
          <a:p>
            <a:r>
              <a:rPr lang="en-US" dirty="0" smtClean="0"/>
              <a:t>Review HL-LHC triplet layout</a:t>
            </a:r>
            <a:r>
              <a:rPr lang="en-US" dirty="0"/>
              <a:t/>
            </a:r>
            <a:br>
              <a:rPr lang="en-US" dirty="0"/>
            </a:br>
            <a:endParaRPr lang="en-GB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457200" y="4448866"/>
            <a:ext cx="8229600" cy="1330960"/>
          </a:xfrm>
        </p:spPr>
        <p:txBody>
          <a:bodyPr>
            <a:normAutofit/>
          </a:bodyPr>
          <a:lstStyle/>
          <a:p>
            <a:r>
              <a:rPr lang="en-US" sz="2400" dirty="0"/>
              <a:t>G. </a:t>
            </a:r>
            <a:r>
              <a:rPr lang="en-US" sz="2400" dirty="0" smtClean="0"/>
              <a:t>Arduini, R. </a:t>
            </a:r>
            <a:r>
              <a:rPr lang="en-US" sz="2400" dirty="0"/>
              <a:t>De Maria, M. </a:t>
            </a:r>
            <a:r>
              <a:rPr lang="en-US" sz="2400" dirty="0" smtClean="0"/>
              <a:t>Giovannozzi</a:t>
            </a:r>
          </a:p>
          <a:p>
            <a:r>
              <a:rPr lang="en-US" sz="2400" dirty="0" smtClean="0"/>
              <a:t>Acknowledgment P. Fessia, T. Lefevre, E. Todesco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220591222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Tunability</a:t>
            </a:r>
            <a:r>
              <a:rPr lang="en-US" dirty="0" smtClean="0"/>
              <a:t> in Q4: L*=24m option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59359" y="1177926"/>
            <a:ext cx="8023383" cy="53489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53851373"/>
      </p:ext>
    </p:extLst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Tunability</a:t>
            </a:r>
            <a:r>
              <a:rPr lang="en-US" dirty="0" smtClean="0"/>
              <a:t> </a:t>
            </a:r>
            <a:r>
              <a:rPr lang="en-US" smtClean="0"/>
              <a:t>in Q4: </a:t>
            </a:r>
            <a:r>
              <a:rPr lang="en-US" dirty="0" smtClean="0"/>
              <a:t>L*=23m option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1026" name="Picture 2" descr="\\cern.ch\dfs\Users\r\rdemaria\Desktop\layout_114_1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9359" y="1177926"/>
            <a:ext cx="8023384" cy="53489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53248629"/>
      </p:ext>
    </p:extLst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188719"/>
            <a:ext cx="8229600" cy="91630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800" dirty="0" smtClean="0"/>
              <a:t>β</a:t>
            </a:r>
            <a:r>
              <a:rPr lang="en-US" sz="1800" dirty="0"/>
              <a:t>* </a:t>
            </a:r>
            <a:r>
              <a:rPr lang="en-US" sz="1800" dirty="0" smtClean="0"/>
              <a:t>acts </a:t>
            </a:r>
            <a:r>
              <a:rPr lang="en-US" sz="1800" dirty="0"/>
              <a:t>on </a:t>
            </a:r>
            <a:r>
              <a:rPr lang="en-US" sz="1800" dirty="0" smtClean="0"/>
              <a:t>virtual luminosity and HL-LHC scenarios are most sensitive to levelled luminosity and beam currents (burn-off and levelling times dominates).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Integrate Luminosity vs </a:t>
            </a:r>
            <a:r>
              <a:rPr lang="el-GR" dirty="0" smtClean="0"/>
              <a:t>β</a:t>
            </a:r>
            <a:r>
              <a:rPr lang="en-US" dirty="0" smtClean="0"/>
              <a:t>*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GB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57011751"/>
              </p:ext>
            </p:extLst>
          </p:nvPr>
        </p:nvGraphicFramePr>
        <p:xfrm>
          <a:off x="933416" y="2044666"/>
          <a:ext cx="7349355" cy="2560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26694"/>
                <a:gridCol w="771843"/>
                <a:gridCol w="1063943"/>
                <a:gridCol w="1134618"/>
                <a:gridCol w="940943"/>
                <a:gridCol w="1373505"/>
                <a:gridCol w="1337809"/>
              </a:tblGrid>
              <a:tr h="866976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E</a:t>
                      </a:r>
                    </a:p>
                    <a:p>
                      <a:r>
                        <a:rPr lang="en-US" sz="1800" dirty="0" smtClean="0"/>
                        <a:t>[</a:t>
                      </a:r>
                      <a:r>
                        <a:rPr lang="en-US" sz="1800" dirty="0" err="1" smtClean="0"/>
                        <a:t>TeV</a:t>
                      </a:r>
                      <a:r>
                        <a:rPr lang="en-US" sz="1800" dirty="0" smtClean="0"/>
                        <a:t>]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N</a:t>
                      </a:r>
                    </a:p>
                    <a:p>
                      <a:r>
                        <a:rPr lang="en-US" sz="1800" dirty="0" smtClean="0"/>
                        <a:t>[10</a:t>
                      </a:r>
                      <a:r>
                        <a:rPr lang="en-US" sz="1800" baseline="30000" dirty="0" smtClean="0"/>
                        <a:t>11</a:t>
                      </a:r>
                      <a:r>
                        <a:rPr lang="en-US" sz="1800" baseline="0" dirty="0" smtClean="0"/>
                        <a:t>]</a:t>
                      </a:r>
                      <a:endParaRPr lang="en-US" sz="18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err="1" smtClean="0"/>
                        <a:t>L</a:t>
                      </a:r>
                      <a:r>
                        <a:rPr lang="en-US" sz="1800" baseline="-25000" dirty="0" err="1" smtClean="0"/>
                        <a:t>lev</a:t>
                      </a:r>
                      <a:endParaRPr lang="en-US" sz="1800" baseline="0" dirty="0" smtClean="0"/>
                    </a:p>
                    <a:p>
                      <a:r>
                        <a:rPr lang="en-US" sz="1800" baseline="0" dirty="0" smtClean="0"/>
                        <a:t>[10</a:t>
                      </a:r>
                      <a:r>
                        <a:rPr lang="en-US" sz="1800" baseline="30000" dirty="0" smtClean="0"/>
                        <a:t>34</a:t>
                      </a:r>
                    </a:p>
                    <a:p>
                      <a:r>
                        <a:rPr lang="en-US" sz="1800" baseline="0" dirty="0" smtClean="0"/>
                        <a:t>cm</a:t>
                      </a:r>
                      <a:r>
                        <a:rPr lang="en-US" sz="1800" baseline="30000" dirty="0" smtClean="0"/>
                        <a:t>-2</a:t>
                      </a:r>
                      <a:r>
                        <a:rPr lang="en-US" sz="1800" baseline="0" dirty="0" smtClean="0"/>
                        <a:t>s</a:t>
                      </a:r>
                      <a:r>
                        <a:rPr lang="en-US" sz="1800" baseline="30000" dirty="0" smtClean="0"/>
                        <a:t>-1</a:t>
                      </a:r>
                      <a:r>
                        <a:rPr lang="en-US" sz="1800" baseline="0" dirty="0" smtClean="0"/>
                        <a:t>]</a:t>
                      </a:r>
                      <a:endParaRPr lang="en-US" sz="1800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err="1" smtClean="0"/>
                        <a:t>L</a:t>
                      </a:r>
                      <a:r>
                        <a:rPr lang="en-US" sz="1800" baseline="-25000" dirty="0" err="1" smtClean="0"/>
                        <a:t>virt</a:t>
                      </a:r>
                      <a:r>
                        <a:rPr lang="en-US" sz="1800" baseline="-25000" dirty="0" smtClean="0"/>
                        <a:t> β*=15cm</a:t>
                      </a:r>
                    </a:p>
                    <a:p>
                      <a:r>
                        <a:rPr lang="en-US" sz="1800" baseline="0" dirty="0" smtClean="0"/>
                        <a:t>[10</a:t>
                      </a:r>
                      <a:r>
                        <a:rPr lang="en-US" sz="1800" baseline="30000" dirty="0" smtClean="0"/>
                        <a:t>34</a:t>
                      </a:r>
                    </a:p>
                    <a:p>
                      <a:r>
                        <a:rPr lang="en-US" sz="1800" baseline="0" dirty="0" smtClean="0"/>
                        <a:t>cm</a:t>
                      </a:r>
                      <a:r>
                        <a:rPr lang="en-US" sz="1800" baseline="30000" dirty="0" smtClean="0"/>
                        <a:t>-2</a:t>
                      </a:r>
                      <a:r>
                        <a:rPr lang="en-US" sz="1800" baseline="0" dirty="0" smtClean="0"/>
                        <a:t>s</a:t>
                      </a:r>
                      <a:r>
                        <a:rPr lang="en-US" sz="1800" baseline="30000" dirty="0" smtClean="0"/>
                        <a:t>-1</a:t>
                      </a:r>
                      <a:r>
                        <a:rPr lang="en-US" sz="1800" baseline="0" dirty="0" smtClean="0"/>
                        <a:t>]</a:t>
                      </a:r>
                      <a:endParaRPr lang="en-US" sz="1800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L</a:t>
                      </a:r>
                      <a:r>
                        <a:rPr lang="en-US" sz="1800" baseline="-25000" dirty="0" smtClean="0"/>
                        <a:t>int</a:t>
                      </a:r>
                      <a:r>
                        <a:rPr lang="en-US" sz="1800" baseline="0" dirty="0" smtClean="0"/>
                        <a:t>/day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aseline="-25000" dirty="0" smtClean="0"/>
                        <a:t>β*=15cm</a:t>
                      </a:r>
                      <a:endParaRPr lang="en-US" sz="1800" baseline="0" dirty="0" smtClean="0"/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[fb</a:t>
                      </a:r>
                      <a:r>
                        <a:rPr lang="en-US" sz="1800" baseline="30000" dirty="0" smtClean="0"/>
                        <a:t>-1</a:t>
                      </a:r>
                      <a:r>
                        <a:rPr lang="en-US" sz="1800" dirty="0" smtClean="0"/>
                        <a:t>]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err="1" smtClean="0"/>
                        <a:t>L</a:t>
                      </a:r>
                      <a:r>
                        <a:rPr lang="en-US" sz="1800" baseline="-25000" dirty="0" err="1" smtClean="0"/>
                        <a:t>virt</a:t>
                      </a:r>
                      <a:r>
                        <a:rPr lang="en-US" sz="1800" baseline="-25000" dirty="0" smtClean="0"/>
                        <a:t> β*=18cm</a:t>
                      </a:r>
                    </a:p>
                    <a:p>
                      <a:r>
                        <a:rPr lang="en-US" sz="1800" baseline="0" dirty="0" smtClean="0"/>
                        <a:t>(-</a:t>
                      </a:r>
                      <a:r>
                        <a:rPr lang="en-US" sz="1800" dirty="0" smtClean="0"/>
                        <a:t>13.3%)</a:t>
                      </a:r>
                    </a:p>
                    <a:p>
                      <a:r>
                        <a:rPr lang="en-US" sz="1800" baseline="0" dirty="0" smtClean="0"/>
                        <a:t>[10</a:t>
                      </a:r>
                      <a:r>
                        <a:rPr lang="en-US" sz="1800" baseline="30000" dirty="0" smtClean="0"/>
                        <a:t>34</a:t>
                      </a:r>
                      <a:r>
                        <a:rPr lang="en-US" sz="1800" baseline="0" dirty="0" smtClean="0"/>
                        <a:t>cm</a:t>
                      </a:r>
                      <a:r>
                        <a:rPr lang="en-US" sz="1800" baseline="30000" dirty="0" smtClean="0"/>
                        <a:t>-2</a:t>
                      </a:r>
                      <a:r>
                        <a:rPr lang="en-US" sz="1800" baseline="0" dirty="0" smtClean="0"/>
                        <a:t>s</a:t>
                      </a:r>
                      <a:r>
                        <a:rPr lang="en-US" sz="1800" baseline="30000" dirty="0" smtClean="0"/>
                        <a:t>-1</a:t>
                      </a:r>
                      <a:r>
                        <a:rPr lang="en-US" sz="1800" baseline="0" dirty="0" smtClean="0"/>
                        <a:t>]</a:t>
                      </a:r>
                      <a:endParaRPr lang="en-US" sz="1800" baseline="-25000" dirty="0" smtClean="0"/>
                    </a:p>
                    <a:p>
                      <a:endParaRPr lang="en-US" sz="1800" baseline="-250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L</a:t>
                      </a:r>
                      <a:r>
                        <a:rPr lang="en-US" sz="1800" baseline="-25000" dirty="0" smtClean="0"/>
                        <a:t>int</a:t>
                      </a:r>
                      <a:r>
                        <a:rPr lang="en-US" sz="1800" baseline="0" dirty="0" smtClean="0"/>
                        <a:t>/day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aseline="0" dirty="0" smtClean="0"/>
                        <a:t>β*=18cm</a:t>
                      </a:r>
                    </a:p>
                  </a:txBody>
                  <a:tcPr/>
                </a:tc>
              </a:tr>
              <a:tr h="347523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7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2.2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5 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20.1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3.17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17.4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-1.73%</a:t>
                      </a:r>
                      <a:endParaRPr lang="en-US" sz="1800" dirty="0"/>
                    </a:p>
                  </a:txBody>
                  <a:tcPr/>
                </a:tc>
              </a:tr>
              <a:tr h="347523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7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2.2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7.5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20.1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4.07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17.4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-2.88%</a:t>
                      </a:r>
                      <a:endParaRPr lang="en-US" sz="1800" dirty="0"/>
                    </a:p>
                  </a:txBody>
                  <a:tcPr/>
                </a:tc>
              </a:tr>
              <a:tr h="347523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7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1.9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5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15.0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2.93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13.0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-2.55%</a:t>
                      </a:r>
                      <a:endParaRPr lang="en-US" sz="1800" dirty="0"/>
                    </a:p>
                  </a:txBody>
                  <a:tcPr/>
                </a:tc>
              </a:tr>
              <a:tr h="347523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7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1.9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7.5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15.0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3.63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13.0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-4.3%</a:t>
                      </a:r>
                      <a:endParaRPr lang="en-US" sz="18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Rectangle 7"/>
          <p:cNvSpPr/>
          <p:nvPr/>
        </p:nvSpPr>
        <p:spPr>
          <a:xfrm>
            <a:off x="457200" y="4966250"/>
            <a:ext cx="814938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β</a:t>
            </a:r>
            <a:r>
              <a:rPr lang="en-US" dirty="0"/>
              <a:t>* not very sensitive </a:t>
            </a:r>
            <a:r>
              <a:rPr lang="en-US" dirty="0" smtClean="0"/>
              <a:t>for L</a:t>
            </a:r>
            <a:r>
              <a:rPr lang="en-US" baseline="-25000" dirty="0" smtClean="0"/>
              <a:t>int </a:t>
            </a:r>
            <a:r>
              <a:rPr lang="en-US" dirty="0" smtClean="0"/>
              <a:t>with </a:t>
            </a:r>
            <a:r>
              <a:rPr lang="en-US" dirty="0"/>
              <a:t>nominal </a:t>
            </a:r>
            <a:r>
              <a:rPr lang="en-US" dirty="0" smtClean="0"/>
              <a:t>parameters, at the same time:</a:t>
            </a: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relatively </a:t>
            </a:r>
            <a:r>
              <a:rPr lang="en-US" dirty="0"/>
              <a:t>risk free and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r</a:t>
            </a:r>
            <a:r>
              <a:rPr lang="en-US" dirty="0" smtClean="0"/>
              <a:t>elative impact of </a:t>
            </a:r>
            <a:r>
              <a:rPr lang="en-US" dirty="0"/>
              <a:t>β</a:t>
            </a:r>
            <a:r>
              <a:rPr lang="en-US" dirty="0" smtClean="0"/>
              <a:t>* on L</a:t>
            </a:r>
            <a:r>
              <a:rPr lang="en-US" baseline="-25000" dirty="0" smtClean="0"/>
              <a:t>int</a:t>
            </a:r>
            <a:r>
              <a:rPr lang="en-US" dirty="0" smtClean="0"/>
              <a:t> increases for lower </a:t>
            </a:r>
            <a:r>
              <a:rPr lang="en-US" dirty="0"/>
              <a:t>beam current.</a:t>
            </a:r>
          </a:p>
        </p:txBody>
      </p:sp>
    </p:spTree>
    <p:extLst>
      <p:ext uri="{BB962C8B-B14F-4D97-AF65-F5344CB8AC3E}">
        <p14:creationId xmlns:p14="http://schemas.microsoft.com/office/powerpoint/2010/main" val="413386411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256387" y="1041699"/>
            <a:ext cx="8728868" cy="5348921"/>
          </a:xfrm>
          <a:noFill/>
        </p:spPr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600" dirty="0" smtClean="0"/>
              <a:t>assuming +/-100 </a:t>
            </a:r>
            <a:r>
              <a:rPr lang="el-GR" sz="1600" dirty="0" smtClean="0"/>
              <a:t>μ</a:t>
            </a:r>
            <a:r>
              <a:rPr lang="en-US" sz="1600" dirty="0" smtClean="0"/>
              <a:t>m max. orbit deviation from arc, +/-1 </a:t>
            </a:r>
            <a:r>
              <a:rPr lang="el-GR" sz="1600" dirty="0" smtClean="0"/>
              <a:t>μ</a:t>
            </a:r>
            <a:r>
              <a:rPr lang="en-US" sz="1600" dirty="0" smtClean="0"/>
              <a:t>m BPM precision as reference value  (note: linear scaling with BPM precision), no model errors, </a:t>
            </a:r>
            <a:r>
              <a:rPr lang="en-US" sz="1600" b="1" dirty="0" smtClean="0"/>
              <a:t>all BPMs</a:t>
            </a:r>
            <a:r>
              <a:rPr lang="en-US" sz="1600" dirty="0" smtClean="0"/>
              <a:t>.</a:t>
            </a:r>
            <a:endParaRPr lang="en-US" sz="16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13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BPM precision</a:t>
            </a:r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17182072"/>
              </p:ext>
            </p:extLst>
          </p:nvPr>
        </p:nvGraphicFramePr>
        <p:xfrm>
          <a:off x="323528" y="1946136"/>
          <a:ext cx="4392488" cy="2590800"/>
        </p:xfrm>
        <a:graphic>
          <a:graphicData uri="http://schemas.openxmlformats.org/drawingml/2006/table">
            <a:tbl>
              <a:tblPr firstRow="1" bandRow="1">
                <a:tableStyleId>{3C2FFA5D-87B4-456A-9821-1D502468CF0F}</a:tableStyleId>
              </a:tblPr>
              <a:tblGrid>
                <a:gridCol w="1296144"/>
                <a:gridCol w="1656184"/>
                <a:gridCol w="1440160"/>
              </a:tblGrid>
              <a:tr h="236598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orbit at IP5</a:t>
                      </a:r>
                    </a:p>
                    <a:p>
                      <a:r>
                        <a:rPr lang="en-US" sz="1600" dirty="0" smtClean="0"/>
                        <a:t>z=max(</a:t>
                      </a:r>
                      <a:r>
                        <a:rPr lang="en-US" sz="1600" dirty="0" err="1" smtClean="0"/>
                        <a:t>x,y</a:t>
                      </a:r>
                      <a:r>
                        <a:rPr lang="en-US" sz="1600" dirty="0" smtClean="0"/>
                        <a:t>)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max(|z-z0|)</a:t>
                      </a:r>
                    </a:p>
                    <a:p>
                      <a:r>
                        <a:rPr lang="en-US" sz="16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[</a:t>
                      </a:r>
                      <a:r>
                        <a:rPr lang="el-GR" sz="1600" dirty="0" smtClean="0"/>
                        <a:t>μ</a:t>
                      </a:r>
                      <a:r>
                        <a:rPr lang="en-US" sz="1600" dirty="0" smtClean="0"/>
                        <a:t>m</a:t>
                      </a:r>
                      <a:r>
                        <a:rPr lang="en-US" sz="16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]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rms</a:t>
                      </a:r>
                      <a:r>
                        <a:rPr lang="en-US" sz="16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(z-z0)</a:t>
                      </a:r>
                    </a:p>
                    <a:p>
                      <a:r>
                        <a:rPr lang="en-US" sz="16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[</a:t>
                      </a:r>
                      <a:r>
                        <a:rPr lang="el-GR" sz="1600" dirty="0" smtClean="0"/>
                        <a:t>μ</a:t>
                      </a:r>
                      <a:r>
                        <a:rPr lang="en-US" sz="1600" dirty="0" smtClean="0"/>
                        <a:t>m</a:t>
                      </a:r>
                      <a:r>
                        <a:rPr lang="en-US" sz="16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]</a:t>
                      </a:r>
                      <a:endParaRPr lang="en-US" sz="1600" dirty="0"/>
                    </a:p>
                  </a:txBody>
                  <a:tcPr/>
                </a:tc>
              </a:tr>
              <a:tr h="236598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x(b1)-x</a:t>
                      </a:r>
                      <a:r>
                        <a:rPr lang="en-US" sz="1600" baseline="-25000" dirty="0" smtClean="0"/>
                        <a:t>0</a:t>
                      </a:r>
                      <a:r>
                        <a:rPr lang="en-US" sz="1600" dirty="0" smtClean="0"/>
                        <a:t>(b1)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0.809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0.230</a:t>
                      </a:r>
                      <a:endParaRPr lang="en-US" sz="1600" dirty="0"/>
                    </a:p>
                  </a:txBody>
                  <a:tcPr/>
                </a:tc>
              </a:tr>
              <a:tr h="236598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x(b2)-x</a:t>
                      </a:r>
                      <a:r>
                        <a:rPr lang="en-US" sz="1600" baseline="-25000" dirty="0" smtClean="0"/>
                        <a:t>0</a:t>
                      </a:r>
                      <a:r>
                        <a:rPr lang="en-US" sz="1600" dirty="0" smtClean="0"/>
                        <a:t>(b2)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0.814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0.234</a:t>
                      </a:r>
                      <a:endParaRPr lang="en-US" sz="1600" dirty="0"/>
                    </a:p>
                  </a:txBody>
                  <a:tcPr/>
                </a:tc>
              </a:tr>
              <a:tr h="236598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y(b1)-y</a:t>
                      </a:r>
                      <a:r>
                        <a:rPr lang="en-US" sz="1600" baseline="-25000" dirty="0" smtClean="0"/>
                        <a:t>0</a:t>
                      </a:r>
                      <a:r>
                        <a:rPr lang="en-US" sz="1600" dirty="0" smtClean="0"/>
                        <a:t>(b1)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0.872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0.233</a:t>
                      </a:r>
                      <a:endParaRPr lang="en-US" sz="1600" dirty="0"/>
                    </a:p>
                  </a:txBody>
                  <a:tcPr/>
                </a:tc>
              </a:tr>
              <a:tr h="236598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y(b2)-y</a:t>
                      </a:r>
                      <a:r>
                        <a:rPr lang="en-US" sz="1600" baseline="-25000" dirty="0" smtClean="0"/>
                        <a:t>0</a:t>
                      </a:r>
                      <a:r>
                        <a:rPr lang="en-US" sz="1600" dirty="0" smtClean="0"/>
                        <a:t>(b2)</a:t>
                      </a:r>
                    </a:p>
                  </a:txBody>
                  <a:tcPr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0.740</a:t>
                      </a:r>
                      <a:endParaRPr lang="en-US" sz="1600" dirty="0"/>
                    </a:p>
                  </a:txBody>
                  <a:tcPr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0.232</a:t>
                      </a:r>
                      <a:endParaRPr lang="en-US" sz="1600" dirty="0"/>
                    </a:p>
                  </a:txBody>
                  <a:tcPr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6598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x(b1)-x(b2)</a:t>
                      </a:r>
                      <a:endParaRPr lang="en-US" sz="1600" dirty="0"/>
                    </a:p>
                  </a:txBody>
                  <a:tcP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1.139</a:t>
                      </a:r>
                      <a:endParaRPr lang="en-US" sz="1600" dirty="0"/>
                    </a:p>
                  </a:txBody>
                  <a:tcP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0.326</a:t>
                      </a:r>
                      <a:endParaRPr lang="en-US" sz="1600" dirty="0"/>
                    </a:p>
                  </a:txBody>
                  <a:tcP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236598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y(b1)-y(b2)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1.119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0.332</a:t>
                      </a:r>
                      <a:endParaRPr lang="en-US" sz="16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Rectangle 6"/>
          <p:cNvSpPr/>
          <p:nvPr/>
        </p:nvSpPr>
        <p:spPr>
          <a:xfrm>
            <a:off x="5068398" y="1946136"/>
            <a:ext cx="385605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Luminosity loss assuming:</a:t>
            </a:r>
          </a:p>
          <a:p>
            <a:r>
              <a:rPr lang="el-GR" dirty="0" smtClean="0"/>
              <a:t>β</a:t>
            </a:r>
            <a:r>
              <a:rPr lang="sv-SE" dirty="0"/>
              <a:t>*=0.15 </a:t>
            </a:r>
            <a:r>
              <a:rPr lang="sv-SE" dirty="0" smtClean="0"/>
              <a:t>m, </a:t>
            </a:r>
            <a:r>
              <a:rPr lang="sv-SE" dirty="0" err="1" smtClean="0"/>
              <a:t>E</a:t>
            </a:r>
            <a:r>
              <a:rPr lang="sv-SE" baseline="-25000" dirty="0" err="1" smtClean="0"/>
              <a:t>b</a:t>
            </a:r>
            <a:r>
              <a:rPr lang="sv-SE" dirty="0" smtClean="0"/>
              <a:t>=7.00 </a:t>
            </a:r>
            <a:r>
              <a:rPr lang="sv-SE" dirty="0"/>
              <a:t>T</a:t>
            </a:r>
            <a:r>
              <a:rPr lang="sv-SE" dirty="0" smtClean="0"/>
              <a:t>eV</a:t>
            </a:r>
            <a:r>
              <a:rPr lang="sv-SE" dirty="0"/>
              <a:t>, </a:t>
            </a:r>
            <a:r>
              <a:rPr lang="el-GR" dirty="0" smtClean="0"/>
              <a:t>ε</a:t>
            </a:r>
            <a:r>
              <a:rPr lang="en-US" baseline="-25000" dirty="0" smtClean="0"/>
              <a:t>n</a:t>
            </a:r>
            <a:r>
              <a:rPr lang="sv-SE" dirty="0" smtClean="0"/>
              <a:t>=</a:t>
            </a:r>
            <a:r>
              <a:rPr lang="sv-SE" dirty="0"/>
              <a:t>2.50 </a:t>
            </a:r>
            <a:r>
              <a:rPr lang="el-GR" dirty="0"/>
              <a:t>μ</a:t>
            </a:r>
            <a:r>
              <a:rPr lang="sv-SE" dirty="0" smtClean="0"/>
              <a:t>m,</a:t>
            </a:r>
          </a:p>
          <a:p>
            <a:r>
              <a:rPr lang="el-GR" dirty="0" smtClean="0"/>
              <a:t>σ</a:t>
            </a:r>
            <a:r>
              <a:rPr lang="sv-SE" baseline="-25000" dirty="0" smtClean="0"/>
              <a:t>s</a:t>
            </a:r>
            <a:r>
              <a:rPr lang="sv-SE" dirty="0" smtClean="0"/>
              <a:t>=7.50 cm, x-</a:t>
            </a:r>
            <a:r>
              <a:rPr lang="sv-SE" dirty="0" err="1" smtClean="0"/>
              <a:t>angle</a:t>
            </a:r>
            <a:r>
              <a:rPr lang="sv-SE" dirty="0" smtClean="0"/>
              <a:t>=295.0 </a:t>
            </a:r>
            <a:r>
              <a:rPr lang="el-GR" dirty="0" smtClean="0"/>
              <a:t>μ</a:t>
            </a:r>
            <a:r>
              <a:rPr lang="en-US" dirty="0" smtClean="0"/>
              <a:t>rad </a:t>
            </a:r>
          </a:p>
          <a:p>
            <a:r>
              <a:rPr lang="en-US" dirty="0" smtClean="0"/>
              <a:t>=&gt; </a:t>
            </a:r>
            <a:r>
              <a:rPr lang="el-GR" dirty="0" smtClean="0"/>
              <a:t>σ</a:t>
            </a:r>
            <a:r>
              <a:rPr lang="sv-SE" dirty="0" smtClean="0"/>
              <a:t>(</a:t>
            </a:r>
            <a:r>
              <a:rPr lang="sv-SE" dirty="0"/>
              <a:t>IP5)=7.09 </a:t>
            </a:r>
            <a:r>
              <a:rPr lang="el-GR" dirty="0"/>
              <a:t>μ</a:t>
            </a:r>
            <a:r>
              <a:rPr lang="sv-SE" dirty="0" smtClean="0"/>
              <a:t>m</a:t>
            </a:r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312632" y="4715852"/>
            <a:ext cx="823328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/>
              <a:t>BPM precision needed during one fill </a:t>
            </a:r>
            <a:r>
              <a:rPr lang="en-US" dirty="0" smtClean="0"/>
              <a:t>(e.g. 1% luminosity loss = 0.14 </a:t>
            </a:r>
            <a:r>
              <a:rPr lang="el-GR" dirty="0" smtClean="0"/>
              <a:t>σ</a:t>
            </a:r>
            <a:r>
              <a:rPr lang="en-US" dirty="0" smtClean="0"/>
              <a:t>, 2 </a:t>
            </a:r>
            <a:r>
              <a:rPr lang="en-US" dirty="0" err="1" smtClean="0"/>
              <a:t>rms</a:t>
            </a:r>
            <a:r>
              <a:rPr lang="en-US" dirty="0" smtClean="0"/>
              <a:t>(z</a:t>
            </a:r>
            <a:r>
              <a:rPr lang="en-US" baseline="-25000" dirty="0" smtClean="0"/>
              <a:t>b1</a:t>
            </a:r>
            <a:r>
              <a:rPr lang="en-US" dirty="0" smtClean="0"/>
              <a:t>-z</a:t>
            </a:r>
            <a:r>
              <a:rPr lang="en-US" baseline="-25000" dirty="0" smtClean="0"/>
              <a:t>b2</a:t>
            </a:r>
            <a:r>
              <a:rPr lang="en-US" dirty="0" smtClean="0"/>
              <a:t>)):</a:t>
            </a:r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3125118" y="5087806"/>
            <a:ext cx="268302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precision </a:t>
            </a:r>
            <a:r>
              <a:rPr lang="en-US" baseline="-25000" dirty="0" smtClean="0"/>
              <a:t>one</a:t>
            </a:r>
            <a:r>
              <a:rPr lang="en-US" dirty="0" smtClean="0"/>
              <a:t> </a:t>
            </a:r>
            <a:r>
              <a:rPr lang="en-US" baseline="-25000" dirty="0" smtClean="0"/>
              <a:t>fill</a:t>
            </a:r>
            <a:r>
              <a:rPr lang="en-US" dirty="0" smtClean="0"/>
              <a:t> = +</a:t>
            </a:r>
            <a:r>
              <a:rPr lang="en-US" dirty="0"/>
              <a:t>/</a:t>
            </a:r>
            <a:r>
              <a:rPr lang="en-US" dirty="0" smtClean="0"/>
              <a:t>-1.5 </a:t>
            </a:r>
            <a:r>
              <a:rPr lang="el-GR" dirty="0"/>
              <a:t>μ</a:t>
            </a:r>
            <a:r>
              <a:rPr lang="sv-SE" dirty="0"/>
              <a:t>m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435946" y="5457138"/>
            <a:ext cx="787189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/>
              <a:t>BPM accuracy for finding collision </a:t>
            </a:r>
            <a:r>
              <a:rPr lang="en-US" dirty="0" smtClean="0"/>
              <a:t>(e.g. 99% luminosity loss = 3.0 </a:t>
            </a:r>
            <a:r>
              <a:rPr lang="el-GR" dirty="0" smtClean="0"/>
              <a:t>σ</a:t>
            </a:r>
            <a:r>
              <a:rPr lang="en-US" dirty="0" smtClean="0"/>
              <a:t>, 2 </a:t>
            </a:r>
            <a:r>
              <a:rPr lang="en-US" dirty="0" err="1" smtClean="0"/>
              <a:t>rms</a:t>
            </a:r>
            <a:r>
              <a:rPr lang="en-US" dirty="0" smtClean="0"/>
              <a:t>(z</a:t>
            </a:r>
            <a:r>
              <a:rPr lang="en-US" baseline="-25000" dirty="0" smtClean="0"/>
              <a:t>b1</a:t>
            </a:r>
            <a:r>
              <a:rPr lang="en-US" dirty="0" smtClean="0"/>
              <a:t>-z</a:t>
            </a:r>
            <a:r>
              <a:rPr lang="en-US" baseline="-25000" dirty="0" smtClean="0"/>
              <a:t>b2</a:t>
            </a:r>
            <a:r>
              <a:rPr lang="en-US" dirty="0" smtClean="0"/>
              <a:t>)):</a:t>
            </a:r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3128413" y="5828838"/>
            <a:ext cx="262783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precision </a:t>
            </a:r>
            <a:r>
              <a:rPr lang="en-US" baseline="-25000" dirty="0" smtClean="0"/>
              <a:t>one</a:t>
            </a:r>
            <a:r>
              <a:rPr lang="en-US" dirty="0" smtClean="0"/>
              <a:t> </a:t>
            </a:r>
            <a:r>
              <a:rPr lang="en-US" baseline="-25000" dirty="0" smtClean="0"/>
              <a:t>fill</a:t>
            </a:r>
            <a:r>
              <a:rPr lang="en-US" dirty="0" smtClean="0"/>
              <a:t> = +/-30 </a:t>
            </a:r>
            <a:r>
              <a:rPr lang="el-GR" dirty="0"/>
              <a:t>μ</a:t>
            </a:r>
            <a:r>
              <a:rPr lang="sv-SE" dirty="0"/>
              <a:t>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127477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14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Selecting the efficient BPMs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188719"/>
            <a:ext cx="8229600" cy="5349240"/>
          </a:xfrm>
          <a:solidFill>
            <a:schemeClr val="bg1"/>
          </a:solidFill>
        </p:spPr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600" b="1" dirty="0"/>
              <a:t>Monte Carlo simulations to determine the most </a:t>
            </a:r>
            <a:r>
              <a:rPr lang="en-US" sz="1600" b="1" dirty="0" smtClean="0"/>
              <a:t>efficient BPMs for orbit correction.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1600" dirty="0" smtClean="0"/>
              <a:t>adding </a:t>
            </a:r>
            <a:r>
              <a:rPr lang="en-US" sz="1600" dirty="0"/>
              <a:t>random noise errors in µm assuming an ideal transverse </a:t>
            </a:r>
            <a:r>
              <a:rPr lang="en-US" sz="1600" dirty="0" smtClean="0"/>
              <a:t>position. As reference value +</a:t>
            </a:r>
            <a:r>
              <a:rPr lang="en-US" sz="1600" dirty="0"/>
              <a:t>/-1 </a:t>
            </a:r>
            <a:r>
              <a:rPr lang="el-GR" sz="1600" dirty="0"/>
              <a:t>μ</a:t>
            </a:r>
            <a:r>
              <a:rPr lang="en-US" sz="1600" dirty="0"/>
              <a:t>m BPM precision </a:t>
            </a:r>
            <a:r>
              <a:rPr lang="en-US" sz="1600" dirty="0" smtClean="0"/>
              <a:t>has been used, but the results scale linearly with the BPM precision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1600" dirty="0" smtClean="0"/>
              <a:t>assuming </a:t>
            </a:r>
            <a:r>
              <a:rPr lang="en-US" sz="1600" dirty="0"/>
              <a:t>+/-100 </a:t>
            </a:r>
            <a:r>
              <a:rPr lang="el-GR" sz="1600" dirty="0"/>
              <a:t>μ</a:t>
            </a:r>
            <a:r>
              <a:rPr lang="en-US" sz="1600" dirty="0"/>
              <a:t>m max. orbit deviation from </a:t>
            </a:r>
            <a:r>
              <a:rPr lang="en-US" sz="1600" dirty="0" smtClean="0"/>
              <a:t>arc</a:t>
            </a:r>
            <a:endParaRPr lang="en-US" sz="1600" dirty="0"/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1600" dirty="0" smtClean="0"/>
              <a:t>no magnet imperfections errors</a:t>
            </a:r>
          </a:p>
          <a:p>
            <a:pPr marL="0" indent="0">
              <a:lnSpc>
                <a:spcPct val="60000"/>
              </a:lnSpc>
              <a:spcBef>
                <a:spcPts val="0"/>
              </a:spcBef>
              <a:buNone/>
            </a:pPr>
            <a:endParaRPr lang="en-US" sz="1600" dirty="0" smtClean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600" b="1" dirty="0"/>
              <a:t>d</a:t>
            </a:r>
            <a:r>
              <a:rPr lang="en-US" sz="1600" b="1" dirty="0" smtClean="0"/>
              <a:t>isable one BPM at a time: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600" dirty="0" smtClean="0"/>
              <a:t>-&gt; larger decrease of (z-z</a:t>
            </a:r>
            <a:r>
              <a:rPr lang="en-US" sz="1600" baseline="-25000" dirty="0" smtClean="0"/>
              <a:t>0</a:t>
            </a:r>
            <a:r>
              <a:rPr lang="en-US" sz="1600" dirty="0" smtClean="0"/>
              <a:t>) in comparison to the case with all BPMs </a:t>
            </a:r>
            <a:r>
              <a:rPr lang="en-US" sz="1600" dirty="0" smtClean="0">
                <a:sym typeface="Wingdings"/>
              </a:rPr>
              <a:t>=&gt; high efficiency of the BPM</a:t>
            </a:r>
            <a:endParaRPr lang="en-US" sz="1600" dirty="0" smtClean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en-US" sz="1600" b="1" dirty="0" smtClean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en-US" sz="1600" b="1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en-US" sz="1600" b="1" dirty="0" smtClean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en-US" sz="1600" b="1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en-US" sz="1600" b="1" dirty="0" smtClean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en-US" sz="1600" b="1" dirty="0"/>
          </a:p>
          <a:p>
            <a:pPr marL="0" indent="0">
              <a:lnSpc>
                <a:spcPct val="200000"/>
              </a:lnSpc>
              <a:spcBef>
                <a:spcPts val="0"/>
              </a:spcBef>
              <a:buNone/>
            </a:pPr>
            <a:endParaRPr lang="en-US" sz="1600" b="1" dirty="0" smtClean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en-US" sz="1600" b="1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en-US" sz="1600" b="1" dirty="0" smtClean="0"/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endParaRPr lang="en-US" sz="1600" b="1" dirty="0"/>
          </a:p>
          <a:p>
            <a:pPr marL="64800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2000" b="1" dirty="0" smtClean="0">
                <a:solidFill>
                  <a:srgbClr val="FF0000"/>
                </a:solidFill>
              </a:rPr>
              <a:t>BPMs closest to the IP (BPM1/2/3) are essential for the orbit control at the IP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en-US" sz="1600" b="1" dirty="0"/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41106133"/>
              </p:ext>
            </p:extLst>
          </p:nvPr>
        </p:nvGraphicFramePr>
        <p:xfrm>
          <a:off x="971600" y="3311625"/>
          <a:ext cx="5789202" cy="2133600"/>
        </p:xfrm>
        <a:graphic>
          <a:graphicData uri="http://schemas.openxmlformats.org/drawingml/2006/table">
            <a:tbl>
              <a:tblPr firstRow="1" bandRow="1">
                <a:tableStyleId>{3C2FFA5D-87B4-456A-9821-1D502468CF0F}</a:tableStyleId>
              </a:tblPr>
              <a:tblGrid>
                <a:gridCol w="1431038"/>
                <a:gridCol w="1626180"/>
                <a:gridCol w="1365992"/>
                <a:gridCol w="1365992"/>
              </a:tblGrid>
              <a:tr h="246885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orbit at IP5 (x/y)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max(|z-z</a:t>
                      </a:r>
                      <a:r>
                        <a:rPr lang="en-US" sz="1400" b="1" kern="1200" baseline="-250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r>
                        <a:rPr lang="en-US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|) [</a:t>
                      </a:r>
                      <a:r>
                        <a:rPr lang="el-GR" sz="1400" dirty="0" smtClean="0"/>
                        <a:t>μ</a:t>
                      </a:r>
                      <a:r>
                        <a:rPr lang="en-US" sz="1400" dirty="0" smtClean="0"/>
                        <a:t>m</a:t>
                      </a:r>
                      <a:r>
                        <a:rPr lang="en-US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]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rms</a:t>
                      </a:r>
                      <a:r>
                        <a:rPr lang="en-US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(z-z</a:t>
                      </a:r>
                      <a:r>
                        <a:rPr lang="en-US" sz="1400" b="1" kern="1200" baseline="-250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r>
                        <a:rPr lang="en-US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) [</a:t>
                      </a:r>
                      <a:r>
                        <a:rPr lang="el-GR" sz="1400" dirty="0" smtClean="0"/>
                        <a:t>μ</a:t>
                      </a:r>
                      <a:r>
                        <a:rPr lang="en-US" sz="1400" dirty="0" smtClean="0"/>
                        <a:t>m</a:t>
                      </a:r>
                      <a:r>
                        <a:rPr lang="en-US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]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2rms(z-z</a:t>
                      </a:r>
                      <a:r>
                        <a:rPr lang="en-US" sz="1400" b="1" kern="1200" baseline="-250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r>
                        <a:rPr lang="en-US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)/</a:t>
                      </a:r>
                      <a:r>
                        <a:rPr lang="el-GR" sz="1400" dirty="0" smtClean="0"/>
                        <a:t>σ</a:t>
                      </a:r>
                      <a:r>
                        <a:rPr lang="en-US" sz="1400" baseline="-25000" dirty="0" smtClean="0"/>
                        <a:t>z</a:t>
                      </a:r>
                      <a:endParaRPr lang="en-US" sz="1400" baseline="-25000" dirty="0"/>
                    </a:p>
                  </a:txBody>
                  <a:tcPr/>
                </a:tc>
              </a:tr>
              <a:tr h="246885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all BPMs</a:t>
                      </a:r>
                    </a:p>
                  </a:txBody>
                  <a:tcPr>
                    <a:lnB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1.14/1.12</a:t>
                      </a:r>
                      <a:endParaRPr lang="en-US" sz="1400" dirty="0"/>
                    </a:p>
                  </a:txBody>
                  <a:tcPr>
                    <a:lnB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0.33/0.33</a:t>
                      </a:r>
                      <a:endParaRPr lang="en-US" sz="1400" dirty="0"/>
                    </a:p>
                  </a:txBody>
                  <a:tcPr>
                    <a:lnB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0.092/0.094</a:t>
                      </a:r>
                      <a:endParaRPr lang="en-US" sz="1400" dirty="0"/>
                    </a:p>
                  </a:txBody>
                  <a:tcPr>
                    <a:lnB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6885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no BPM1</a:t>
                      </a:r>
                    </a:p>
                  </a:txBody>
                  <a:tcPr>
                    <a:lnT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1.41/1.44</a:t>
                      </a:r>
                      <a:endParaRPr lang="en-US" sz="1400" dirty="0"/>
                    </a:p>
                  </a:txBody>
                  <a:tcPr>
                    <a:lnT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0.40/0.41</a:t>
                      </a:r>
                      <a:endParaRPr lang="en-US" sz="1400" dirty="0"/>
                    </a:p>
                  </a:txBody>
                  <a:tcPr>
                    <a:lnT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0.113/0.115</a:t>
                      </a:r>
                      <a:endParaRPr lang="en-US" sz="1400" dirty="0"/>
                    </a:p>
                  </a:txBody>
                  <a:tcPr>
                    <a:lnT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246885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no BPM2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1.55/1.38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0.38/0.39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0.108/</a:t>
                      </a: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0.111</a:t>
                      </a:r>
                      <a:endParaRPr lang="en-US" sz="1400" dirty="0"/>
                    </a:p>
                  </a:txBody>
                  <a:tcPr/>
                </a:tc>
              </a:tr>
              <a:tr h="246885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no BPM3</a:t>
                      </a:r>
                    </a:p>
                  </a:txBody>
                  <a:tcPr>
                    <a:lnB w="12700" cap="flat" cmpd="sng" algn="ctr">
                      <a:solidFill>
                        <a:srgbClr val="1F497D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1.48/1.48</a:t>
                      </a:r>
                      <a:endParaRPr lang="en-US" sz="1400" dirty="0"/>
                    </a:p>
                  </a:txBody>
                  <a:tcPr>
                    <a:lnB w="12700" cap="flat" cmpd="sng" algn="ctr">
                      <a:solidFill>
                        <a:srgbClr val="1F497D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0.37/0.38</a:t>
                      </a:r>
                      <a:endParaRPr lang="en-US" sz="1400" dirty="0"/>
                    </a:p>
                  </a:txBody>
                  <a:tcPr>
                    <a:lnB w="12700" cap="flat" cmpd="sng" algn="ctr">
                      <a:solidFill>
                        <a:srgbClr val="1F497D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0.106/0.106</a:t>
                      </a:r>
                      <a:endParaRPr lang="en-US" sz="1400" dirty="0"/>
                    </a:p>
                  </a:txBody>
                  <a:tcPr>
                    <a:lnB w="12700" cap="flat" cmpd="sng" algn="ctr">
                      <a:solidFill>
                        <a:srgbClr val="1F497D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6885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no BPM4</a:t>
                      </a:r>
                      <a:endParaRPr lang="en-US" sz="1400" dirty="0"/>
                    </a:p>
                  </a:txBody>
                  <a:tcPr>
                    <a:lnT w="12700" cap="flat" cmpd="sng" algn="ctr">
                      <a:solidFill>
                        <a:srgbClr val="1F497D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1.43/1.25</a:t>
                      </a:r>
                      <a:endParaRPr lang="en-US" sz="1400" dirty="0"/>
                    </a:p>
                  </a:txBody>
                  <a:tcPr>
                    <a:lnT w="12700" cap="flat" cmpd="sng" algn="ctr">
                      <a:solidFill>
                        <a:srgbClr val="1F497D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0.35/ 0.35</a:t>
                      </a:r>
                      <a:endParaRPr lang="en-US" sz="1400" dirty="0"/>
                    </a:p>
                  </a:txBody>
                  <a:tcPr>
                    <a:lnT w="12700" cap="flat" cmpd="sng" algn="ctr">
                      <a:solidFill>
                        <a:srgbClr val="1F497D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0.100/0.100</a:t>
                      </a:r>
                      <a:endParaRPr lang="en-US" sz="1400" dirty="0"/>
                    </a:p>
                  </a:txBody>
                  <a:tcPr>
                    <a:lnT w="12700" cap="flat" cmpd="sng" algn="ctr">
                      <a:solidFill>
                        <a:srgbClr val="1F497D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246885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no BPM5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1.14/1.19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0.33/0.34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0.093/0.095</a:t>
                      </a:r>
                      <a:endParaRPr lang="en-US" sz="1400" dirty="0"/>
                    </a:p>
                  </a:txBody>
                  <a:tcPr/>
                </a:tc>
              </a:tr>
            </a:tbl>
          </a:graphicData>
        </a:graphic>
      </p:graphicFrame>
      <p:cxnSp>
        <p:nvCxnSpPr>
          <p:cNvPr id="10" name="Straight Arrow Connector 9"/>
          <p:cNvCxnSpPr/>
          <p:nvPr/>
        </p:nvCxnSpPr>
        <p:spPr>
          <a:xfrm>
            <a:off x="7092280" y="3356993"/>
            <a:ext cx="0" cy="2133599"/>
          </a:xfrm>
          <a:prstGeom prst="straightConnector1">
            <a:avLst/>
          </a:prstGeom>
          <a:ln w="57150" cmpd="sng">
            <a:solidFill>
              <a:schemeClr val="tx1"/>
            </a:solidFill>
            <a:headEnd type="none"/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/>
        </p:nvSpPr>
        <p:spPr>
          <a:xfrm>
            <a:off x="7378530" y="4026946"/>
            <a:ext cx="119398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/>
              <a:t>efficiency decreases</a:t>
            </a:r>
            <a:endParaRPr lang="en-US" b="1" dirty="0"/>
          </a:p>
        </p:txBody>
      </p:sp>
      <p:sp>
        <p:nvSpPr>
          <p:cNvPr id="5" name="Right Arrow 4"/>
          <p:cNvSpPr/>
          <p:nvPr/>
        </p:nvSpPr>
        <p:spPr>
          <a:xfrm>
            <a:off x="850673" y="5877272"/>
            <a:ext cx="266309" cy="144016"/>
          </a:xfrm>
          <a:prstGeom prst="rightArrow">
            <a:avLst/>
          </a:prstGeom>
          <a:solidFill>
            <a:srgbClr val="FF0000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5908352" y="6168628"/>
            <a:ext cx="20671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Courtesy M. Fitterer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881364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1732547" y="409074"/>
            <a:ext cx="7485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ATLAS</a:t>
            </a:r>
            <a:endParaRPr lang="en-US" dirty="0"/>
          </a:p>
        </p:txBody>
      </p:sp>
      <p:pic>
        <p:nvPicPr>
          <p:cNvPr id="1028" name="Picture 4" descr="http://atlas.web.cern.ch/Atlas/TCOORD/Activities/CommonSys/Shielding/Activation/zoning_final_color.pn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3920" y="778406"/>
            <a:ext cx="3500935" cy="24770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atlas.web.cern.ch/Atlas/TCOORD/Activities/CommonSys/Shielding/Activation/zone_fluka_10y_2y_1e34.pn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706" y="3255483"/>
            <a:ext cx="3939883" cy="27843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http://inspirehep.net/record/836826/files/CMS_BCM_carriages.png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226" t="39362"/>
          <a:stretch/>
        </p:blipFill>
        <p:spPr bwMode="auto">
          <a:xfrm>
            <a:off x="4279229" y="1636294"/>
            <a:ext cx="4757913" cy="39222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TextBox 15"/>
          <p:cNvSpPr txBox="1"/>
          <p:nvPr/>
        </p:nvSpPr>
        <p:spPr>
          <a:xfrm>
            <a:off x="5909647" y="1058779"/>
            <a:ext cx="6110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CMS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9639941"/>
      </p:ext>
    </p:extLst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HL-LHC triplet upgrade for IR1 and IR5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107976" y="1158876"/>
            <a:ext cx="604041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Triplets layout and optics defines 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beam size </a:t>
            </a:r>
            <a:r>
              <a:rPr lang="en-US" dirty="0" smtClean="0"/>
              <a:t>in the triplet, i.e. </a:t>
            </a:r>
            <a:r>
              <a:rPr lang="el-GR" dirty="0" smtClean="0"/>
              <a:t>β</a:t>
            </a:r>
            <a:r>
              <a:rPr lang="en-US" dirty="0" smtClean="0"/>
              <a:t>* reach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c</a:t>
            </a:r>
            <a:r>
              <a:rPr lang="en-US" dirty="0" smtClean="0">
                <a:solidFill>
                  <a:schemeClr val="tx2"/>
                </a:solidFill>
              </a:rPr>
              <a:t>rab cavity</a:t>
            </a:r>
            <a:r>
              <a:rPr lang="en-US" dirty="0" smtClean="0"/>
              <a:t> voltage and optics matching conditions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n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atural chromaticity</a:t>
            </a:r>
            <a:r>
              <a:rPr lang="en-US" dirty="0" smtClean="0"/>
              <a:t>, i.e. </a:t>
            </a:r>
            <a:r>
              <a:rPr lang="en-US" dirty="0" err="1" smtClean="0"/>
              <a:t>sextupole</a:t>
            </a:r>
            <a:r>
              <a:rPr lang="en-US" dirty="0" smtClean="0"/>
              <a:t> strengths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the </a:t>
            </a:r>
            <a:r>
              <a:rPr lang="en-US" dirty="0"/>
              <a:t>BPM effectiveness  in the presence of  LRBB </a:t>
            </a:r>
            <a:r>
              <a:rPr lang="en-US" dirty="0" smtClean="0"/>
              <a:t>encounters and depends 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gradient </a:t>
            </a:r>
            <a:r>
              <a:rPr lang="en-US" dirty="0"/>
              <a:t>and </a:t>
            </a:r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length </a:t>
            </a:r>
            <a:r>
              <a:rPr lang="en-US" dirty="0"/>
              <a:t>of the </a:t>
            </a:r>
            <a:r>
              <a:rPr lang="en-US" dirty="0" smtClean="0"/>
              <a:t>quadrupoles (Q1-3)</a:t>
            </a: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drift</a:t>
            </a:r>
            <a:r>
              <a:rPr lang="en-US" dirty="0">
                <a:solidFill>
                  <a:schemeClr val="tx2">
                    <a:lumMod val="40000"/>
                    <a:lumOff val="60000"/>
                  </a:schemeClr>
                </a:solidFill>
              </a:rPr>
              <a:t> </a:t>
            </a:r>
            <a:r>
              <a:rPr lang="en-US" dirty="0"/>
              <a:t>between the quadrupoles and IP</a:t>
            </a:r>
          </a:p>
          <a:p>
            <a:r>
              <a:rPr lang="en-US" dirty="0" smtClean="0"/>
              <a:t>Recently integration studies and MQXF review envisaged: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increase of L* (to be confirmed),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Change of interconnect lengths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Decrease of the gradient,</a:t>
            </a:r>
          </a:p>
          <a:p>
            <a:r>
              <a:rPr lang="en-US" dirty="0" smtClean="0"/>
              <a:t>At the PLC the option to split the Q2a and Q2b was also mentioned as unlikely backup plan.</a:t>
            </a:r>
          </a:p>
        </p:txBody>
      </p:sp>
      <p:sp>
        <p:nvSpPr>
          <p:cNvPr id="2" name="Rectangle 1"/>
          <p:cNvSpPr/>
          <p:nvPr/>
        </p:nvSpPr>
        <p:spPr>
          <a:xfrm>
            <a:off x="107976" y="5289232"/>
            <a:ext cx="857882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Here we </a:t>
            </a:r>
            <a:r>
              <a:rPr lang="en-US" dirty="0" smtClean="0"/>
              <a:t>present:</a:t>
            </a: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Impact on performance of </a:t>
            </a:r>
            <a:r>
              <a:rPr lang="en-US" dirty="0" smtClean="0"/>
              <a:t>lower  gradients </a:t>
            </a:r>
            <a:r>
              <a:rPr lang="en-US" dirty="0"/>
              <a:t>with nominal layout</a:t>
            </a:r>
            <a:r>
              <a:rPr lang="en-US" dirty="0" smtClean="0"/>
              <a:t>.</a:t>
            </a: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Impact on performance of a new layout compatible with the requested changes.</a:t>
            </a:r>
            <a:r>
              <a:rPr lang="en-US" dirty="0" smtClean="0"/>
              <a:t>.</a:t>
            </a:r>
            <a:endParaRPr lang="en-US" dirty="0"/>
          </a:p>
        </p:txBody>
      </p:sp>
      <p:pic>
        <p:nvPicPr>
          <p:cNvPr id="2050" name="Picture 2" descr="\\cern.ch\dfs\Users\r\rdemaria\Desktop\trip_large.pn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20" t="8007" r="27083" b="2340"/>
          <a:stretch/>
        </p:blipFill>
        <p:spPr bwMode="auto">
          <a:xfrm>
            <a:off x="6148386" y="1029225"/>
            <a:ext cx="2374900" cy="22524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\\cern.ch\dfs\Users\r\rdemaria\Desktop\trip_zoom.pn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173" r="26022" b="5173"/>
          <a:stretch/>
        </p:blipFill>
        <p:spPr bwMode="auto">
          <a:xfrm>
            <a:off x="6148386" y="3281628"/>
            <a:ext cx="2486025" cy="22595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6438912" y="1029225"/>
            <a:ext cx="21002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Q1-3 D1   D2    Q4-7 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6677031" y="3326529"/>
            <a:ext cx="17716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Q1 Q2a Q2b  Q3 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  <p:bldP spid="1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US" dirty="0" smtClean="0"/>
              <a:t>From magnet builder (after some iterations):</a:t>
            </a:r>
          </a:p>
          <a:p>
            <a:r>
              <a:rPr lang="en-US" dirty="0" smtClean="0"/>
              <a:t>L</a:t>
            </a:r>
            <a:r>
              <a:rPr lang="en-US" baseline="-25000" dirty="0" smtClean="0"/>
              <a:t>Q1,3</a:t>
            </a:r>
            <a:r>
              <a:rPr lang="en-US" dirty="0" smtClean="0"/>
              <a:t>&lt;=4.2 m; L</a:t>
            </a:r>
            <a:r>
              <a:rPr lang="en-US" baseline="-25000" dirty="0" smtClean="0"/>
              <a:t>Q2a,b</a:t>
            </a:r>
            <a:r>
              <a:rPr lang="en-US" dirty="0" smtClean="0"/>
              <a:t> free.</a:t>
            </a:r>
            <a:endParaRPr lang="en-US" strike="dblStrike" dirty="0" smtClean="0">
              <a:solidFill>
                <a:srgbClr val="FF0000"/>
              </a:solidFill>
            </a:endParaRPr>
          </a:p>
          <a:p>
            <a:r>
              <a:rPr lang="en-US" dirty="0" smtClean="0"/>
              <a:t>G</a:t>
            </a:r>
            <a:r>
              <a:rPr lang="en-US" baseline="-25000" dirty="0" smtClean="0"/>
              <a:t>Q1,2,3</a:t>
            </a:r>
            <a:r>
              <a:rPr lang="en-US" dirty="0" smtClean="0"/>
              <a:t> 130T/m with 1-2% tolerance. </a:t>
            </a:r>
          </a:p>
          <a:p>
            <a:pPr marL="0" indent="0">
              <a:buNone/>
            </a:pPr>
            <a:r>
              <a:rPr lang="en-US" dirty="0" smtClean="0"/>
              <a:t>From integration </a:t>
            </a:r>
            <a:r>
              <a:rPr lang="en-US" dirty="0"/>
              <a:t>studies:</a:t>
            </a:r>
          </a:p>
          <a:p>
            <a:r>
              <a:rPr lang="en-US" dirty="0"/>
              <a:t>L*=23 m or 24 </a:t>
            </a:r>
            <a:r>
              <a:rPr lang="en-US" dirty="0" smtClean="0"/>
              <a:t>m.</a:t>
            </a:r>
            <a:endParaRPr lang="en-US" dirty="0"/>
          </a:p>
          <a:p>
            <a:r>
              <a:rPr lang="en-US" dirty="0"/>
              <a:t>New distances between </a:t>
            </a:r>
            <a:r>
              <a:rPr lang="en-US" dirty="0" smtClean="0"/>
              <a:t>quadrupoles.</a:t>
            </a:r>
            <a:endParaRPr lang="en-US" dirty="0"/>
          </a:p>
          <a:p>
            <a:r>
              <a:rPr lang="en-US" dirty="0" smtClean="0"/>
              <a:t>MCBRD</a:t>
            </a:r>
            <a:r>
              <a:rPr lang="en-US" dirty="0"/>
              <a:t>: 105 mm </a:t>
            </a:r>
            <a:r>
              <a:rPr lang="en-US" dirty="0" smtClean="0"/>
              <a:t>aperture with D2 </a:t>
            </a:r>
            <a:r>
              <a:rPr lang="en-US" dirty="0"/>
              <a:t>beam </a:t>
            </a:r>
            <a:r>
              <a:rPr lang="en-US" dirty="0" smtClean="0"/>
              <a:t>screen (inter-aperture distance = 188 mm).</a:t>
            </a:r>
          </a:p>
          <a:p>
            <a:r>
              <a:rPr lang="en-US" dirty="0" smtClean="0"/>
              <a:t>MCBYY</a:t>
            </a:r>
            <a:r>
              <a:rPr lang="en-US" dirty="0"/>
              <a:t>: 105 mm </a:t>
            </a:r>
            <a:r>
              <a:rPr lang="en-US" dirty="0" smtClean="0"/>
              <a:t>aperture with Q4 </a:t>
            </a:r>
            <a:r>
              <a:rPr lang="en-US" dirty="0"/>
              <a:t>beam </a:t>
            </a:r>
            <a:r>
              <a:rPr lang="en-US" dirty="0" smtClean="0"/>
              <a:t>screen (inter-aperture distance = 194 mm)</a:t>
            </a:r>
            <a:r>
              <a:rPr lang="en-US" dirty="0">
                <a:solidFill>
                  <a:schemeClr val="tx1"/>
                </a:solidFill>
              </a:rPr>
              <a:t>.</a:t>
            </a:r>
            <a:endParaRPr lang="en-US" dirty="0" smtClean="0">
              <a:solidFill>
                <a:schemeClr val="tx1"/>
              </a:solidFill>
            </a:endParaRPr>
          </a:p>
          <a:p>
            <a:r>
              <a:rPr lang="en-US" dirty="0" smtClean="0"/>
              <a:t>New integration TAN </a:t>
            </a:r>
            <a:r>
              <a:rPr lang="en-US" dirty="0"/>
              <a:t>- </a:t>
            </a:r>
            <a:r>
              <a:rPr lang="en-US" dirty="0" smtClean="0"/>
              <a:t>D2 started.</a:t>
            </a:r>
          </a:p>
          <a:p>
            <a:pPr marL="0" indent="0">
              <a:buNone/>
            </a:pPr>
            <a:r>
              <a:rPr lang="en-US" dirty="0" smtClean="0"/>
              <a:t>From vacuum studies: </a:t>
            </a:r>
          </a:p>
          <a:p>
            <a:r>
              <a:rPr lang="en-US" dirty="0" smtClean="0"/>
              <a:t>New D2 beam screen.</a:t>
            </a:r>
          </a:p>
          <a:p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HL-LHC Layout 1.1 -&gt;1.2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GB" dirty="0"/>
          </a:p>
        </p:txBody>
      </p:sp>
      <p:graphicFrame>
        <p:nvGraphicFramePr>
          <p:cNvPr id="6" name="Content Placeholder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86510774"/>
              </p:ext>
            </p:extLst>
          </p:nvPr>
        </p:nvGraphicFramePr>
        <p:xfrm>
          <a:off x="6019800" y="1507490"/>
          <a:ext cx="2798446" cy="1651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70230"/>
                <a:gridCol w="716280"/>
                <a:gridCol w="755968"/>
                <a:gridCol w="755968"/>
              </a:tblGrid>
              <a:tr h="899796">
                <a:tc>
                  <a:txBody>
                    <a:bodyPr/>
                    <a:lstStyle/>
                    <a:p>
                      <a:r>
                        <a:rPr lang="en-US" dirty="0" smtClean="0"/>
                        <a:t>L*</a:t>
                      </a:r>
                    </a:p>
                    <a:p>
                      <a:r>
                        <a:rPr lang="en-US" dirty="0" smtClean="0"/>
                        <a:t>[m]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</a:t>
                      </a:r>
                      <a:r>
                        <a:rPr lang="en-US" baseline="-25000" dirty="0" smtClean="0"/>
                        <a:t>1a-1b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d</a:t>
                      </a:r>
                      <a:r>
                        <a:rPr lang="en-US" baseline="-25000" dirty="0" smtClean="0"/>
                        <a:t>3a-3b</a:t>
                      </a:r>
                      <a:endParaRPr lang="en-US" dirty="0" smtClean="0"/>
                    </a:p>
                    <a:p>
                      <a:r>
                        <a:rPr lang="en-US" dirty="0" smtClean="0"/>
                        <a:t>[m]</a:t>
                      </a:r>
                      <a:endParaRPr lang="en-US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</a:t>
                      </a:r>
                      <a:r>
                        <a:rPr lang="en-US" baseline="-25000" dirty="0" smtClean="0"/>
                        <a:t>1b-2a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d</a:t>
                      </a:r>
                      <a:r>
                        <a:rPr lang="en-US" baseline="-25000" dirty="0" smtClean="0"/>
                        <a:t>2b-3a</a:t>
                      </a:r>
                      <a:endParaRPr lang="en-US" dirty="0" smtClean="0"/>
                    </a:p>
                    <a:p>
                      <a:r>
                        <a:rPr lang="en-US" dirty="0" smtClean="0"/>
                        <a:t>[m]</a:t>
                      </a:r>
                      <a:endParaRPr lang="en-US" baseline="-250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</a:t>
                      </a:r>
                      <a:r>
                        <a:rPr lang="en-US" baseline="-25000" dirty="0" smtClean="0"/>
                        <a:t>2a-2b</a:t>
                      </a:r>
                      <a:endParaRPr lang="en-US" dirty="0" smtClean="0"/>
                    </a:p>
                    <a:p>
                      <a:r>
                        <a:rPr lang="en-US" dirty="0" smtClean="0"/>
                        <a:t>[m]</a:t>
                      </a:r>
                      <a:endParaRPr lang="en-US" baseline="-25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23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3.7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/>
                </a:tc>
              </a:tr>
              <a:tr h="33020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24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0.65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B050"/>
                          </a:solidFill>
                        </a:rPr>
                        <a:t>3.627</a:t>
                      </a:r>
                      <a:endParaRPr lang="en-US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2.094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0244564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19074" y="1398269"/>
            <a:ext cx="4787266" cy="3545206"/>
          </a:xfrm>
        </p:spPr>
        <p:txBody>
          <a:bodyPr>
            <a:norm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Triplet </a:t>
            </a:r>
            <a:r>
              <a:rPr lang="en-US" sz="1600" dirty="0"/>
              <a:t>integrated strength </a:t>
            </a:r>
            <a:r>
              <a:rPr lang="en-US" sz="1600" dirty="0">
                <a:solidFill>
                  <a:srgbClr val="FF0000"/>
                </a:solidFill>
              </a:rPr>
              <a:t>is only approximately constant</a:t>
            </a:r>
            <a:r>
              <a:rPr lang="en-US" sz="1600" dirty="0"/>
              <a:t> </a:t>
            </a:r>
            <a:r>
              <a:rPr lang="en-US" sz="1600" dirty="0" smtClean="0"/>
              <a:t>when changing drift spaces and gradient.</a:t>
            </a:r>
            <a:endParaRPr 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Optics </a:t>
            </a:r>
            <a:r>
              <a:rPr lang="en-US" sz="1600" dirty="0"/>
              <a:t>boundary </a:t>
            </a:r>
            <a:r>
              <a:rPr lang="en-US" sz="1600" dirty="0" smtClean="0"/>
              <a:t>conditions </a:t>
            </a:r>
            <a:r>
              <a:rPr lang="en-US" sz="1600" dirty="0"/>
              <a:t>have very limited range due </a:t>
            </a:r>
            <a:r>
              <a:rPr lang="en-US" sz="1600" dirty="0" smtClean="0"/>
              <a:t>to:</a:t>
            </a:r>
            <a:endParaRPr lang="en-US" sz="1600" dirty="0"/>
          </a:p>
          <a:p>
            <a:pPr marL="514350" indent="-285750">
              <a:buFont typeface="Arial" panose="020B0604020202020204" pitchFamily="34" charset="0"/>
              <a:buChar char="•"/>
            </a:pPr>
            <a:r>
              <a:rPr lang="en-US" sz="1600" dirty="0"/>
              <a:t>internal phase advance constraints </a:t>
            </a:r>
            <a:r>
              <a:rPr lang="en-US" sz="1600" dirty="0" smtClean="0"/>
              <a:t>for the </a:t>
            </a:r>
            <a:r>
              <a:rPr lang="en-US" sz="1600" dirty="0"/>
              <a:t>ATS </a:t>
            </a:r>
            <a:r>
              <a:rPr lang="en-US" sz="1600" dirty="0" smtClean="0"/>
              <a:t>optics;</a:t>
            </a:r>
            <a:endParaRPr lang="en-US" sz="1600" dirty="0"/>
          </a:p>
          <a:p>
            <a:pPr marL="514350" indent="-285750">
              <a:buFont typeface="Arial" panose="020B0604020202020204" pitchFamily="34" charset="0"/>
              <a:buChar char="•"/>
            </a:pPr>
            <a:r>
              <a:rPr lang="en-US" sz="1600" dirty="0"/>
              <a:t>need to maximize the </a:t>
            </a:r>
            <a:r>
              <a:rPr lang="el-GR" sz="1600" dirty="0"/>
              <a:t>β</a:t>
            </a:r>
            <a:r>
              <a:rPr lang="en-US" sz="1600" dirty="0"/>
              <a:t> function at the crab </a:t>
            </a:r>
            <a:r>
              <a:rPr lang="en-US" sz="1600" dirty="0" smtClean="0"/>
              <a:t>cavity;</a:t>
            </a:r>
            <a:endParaRPr lang="en-US" sz="1600" dirty="0"/>
          </a:p>
          <a:p>
            <a:pPr marL="5143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need </a:t>
            </a:r>
            <a:r>
              <a:rPr lang="en-US" sz="1600" dirty="0"/>
              <a:t>to minimize </a:t>
            </a:r>
            <a:r>
              <a:rPr lang="el-GR" sz="1600" dirty="0"/>
              <a:t>β</a:t>
            </a:r>
            <a:r>
              <a:rPr lang="en-US" sz="1600" dirty="0"/>
              <a:t>* without ATS to </a:t>
            </a:r>
            <a:r>
              <a:rPr lang="en-US" sz="1600" dirty="0" smtClean="0"/>
              <a:t>limit </a:t>
            </a:r>
            <a:r>
              <a:rPr lang="en-US" sz="1600" dirty="0"/>
              <a:t>the </a:t>
            </a:r>
            <a:r>
              <a:rPr lang="el-GR" sz="1600" dirty="0"/>
              <a:t>β</a:t>
            </a:r>
            <a:r>
              <a:rPr lang="en-US" sz="1600" dirty="0"/>
              <a:t>-blowup in the </a:t>
            </a:r>
            <a:r>
              <a:rPr lang="en-US" sz="1600" dirty="0" smtClean="0"/>
              <a:t>arcs (preserve DA and cold losses).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0" indent="0">
              <a:buNone/>
            </a:pPr>
            <a:endParaRPr lang="en-US" sz="16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483600" cy="914400"/>
          </a:xfrm>
        </p:spPr>
        <p:txBody>
          <a:bodyPr/>
          <a:lstStyle/>
          <a:p>
            <a:r>
              <a:rPr lang="en-US" sz="2800" dirty="0" smtClean="0"/>
              <a:t>Triplet gradient lower margin without layout changes</a:t>
            </a:r>
            <a:endParaRPr lang="en-US" sz="28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GB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06952377"/>
              </p:ext>
            </p:extLst>
          </p:nvPr>
        </p:nvGraphicFramePr>
        <p:xfrm>
          <a:off x="5093935" y="1391051"/>
          <a:ext cx="3846865" cy="332041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73641"/>
                <a:gridCol w="1261879"/>
                <a:gridCol w="777757"/>
                <a:gridCol w="833588"/>
              </a:tblGrid>
              <a:tr h="585315">
                <a:tc>
                  <a:txBody>
                    <a:bodyPr/>
                    <a:lstStyle/>
                    <a:p>
                      <a:r>
                        <a:rPr lang="en-US" dirty="0" smtClean="0"/>
                        <a:t>Grad [T/m]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l-GR" dirty="0" smtClean="0"/>
                        <a:t>β</a:t>
                      </a:r>
                      <a:r>
                        <a:rPr lang="en-US" dirty="0" smtClean="0"/>
                        <a:t>*</a:t>
                      </a:r>
                      <a:r>
                        <a:rPr lang="en-US" baseline="-25000" dirty="0" err="1" smtClean="0"/>
                        <a:t>presqueeze</a:t>
                      </a:r>
                      <a:endParaRPr lang="en-US" baseline="-25000" dirty="0" smtClean="0"/>
                    </a:p>
                    <a:p>
                      <a:r>
                        <a:rPr lang="en-US" baseline="0" dirty="0" smtClean="0"/>
                        <a:t>[m]</a:t>
                      </a:r>
                      <a:endParaRPr lang="en-US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Q7 </a:t>
                      </a:r>
                    </a:p>
                    <a:p>
                      <a:r>
                        <a:rPr lang="en-US" dirty="0" smtClean="0"/>
                        <a:t>[%]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34466">
                <a:tc>
                  <a:txBody>
                    <a:bodyPr/>
                    <a:lstStyle/>
                    <a:p>
                      <a:r>
                        <a:rPr lang="en-US" dirty="0" smtClean="0"/>
                        <a:t>139.86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0.44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99%</a:t>
                      </a:r>
                      <a:endParaRPr lang="en-US" dirty="0"/>
                    </a:p>
                  </a:txBody>
                  <a:tcPr/>
                </a:tc>
                <a:tc rowSpan="4">
                  <a:txBody>
                    <a:bodyPr/>
                    <a:lstStyle/>
                    <a:p>
                      <a:r>
                        <a:rPr lang="en-US" sz="1200" dirty="0" smtClean="0"/>
                        <a:t>Nominal</a:t>
                      </a:r>
                      <a:r>
                        <a:rPr lang="en-US" sz="1200" baseline="0" dirty="0" smtClean="0"/>
                        <a:t> </a:t>
                      </a:r>
                      <a:r>
                        <a:rPr lang="el-GR" sz="1200" dirty="0" smtClean="0"/>
                        <a:t>β</a:t>
                      </a:r>
                      <a:r>
                        <a:rPr lang="en-US" sz="1200" dirty="0" smtClean="0"/>
                        <a:t>* to</a:t>
                      </a:r>
                      <a:r>
                        <a:rPr lang="en-US" sz="1200" baseline="0" dirty="0" smtClean="0"/>
                        <a:t> be recovered by the arc </a:t>
                      </a:r>
                      <a:r>
                        <a:rPr lang="el-GR" sz="1200" baseline="0" dirty="0" smtClean="0"/>
                        <a:t>β</a:t>
                      </a:r>
                      <a:r>
                        <a:rPr lang="en-US" sz="1200" baseline="0" dirty="0" smtClean="0"/>
                        <a:t> blow-up</a:t>
                      </a:r>
                      <a:endParaRPr lang="en-US" dirty="0"/>
                    </a:p>
                  </a:txBody>
                  <a:tcPr/>
                </a:tc>
              </a:tr>
              <a:tr h="334466">
                <a:tc>
                  <a:txBody>
                    <a:bodyPr/>
                    <a:lstStyle/>
                    <a:p>
                      <a:r>
                        <a:rPr lang="en-US" dirty="0" smtClean="0"/>
                        <a:t>139.6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0.44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100%</a:t>
                      </a:r>
                      <a:endParaRPr lang="en-U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34466">
                <a:tc>
                  <a:txBody>
                    <a:bodyPr/>
                    <a:lstStyle/>
                    <a:p>
                      <a:r>
                        <a:rPr lang="en-US" dirty="0" smtClean="0"/>
                        <a:t>139.24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0.50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100%</a:t>
                      </a: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 smtClean="0"/>
                    </a:p>
                  </a:txBody>
                  <a:tcPr/>
                </a:tc>
              </a:tr>
              <a:tr h="334466">
                <a:tc>
                  <a:txBody>
                    <a:bodyPr/>
                    <a:lstStyle/>
                    <a:p>
                      <a:r>
                        <a:rPr lang="en-US" dirty="0" smtClean="0"/>
                        <a:t>138.9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0.60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100%</a:t>
                      </a: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 smtClean="0"/>
                    </a:p>
                  </a:txBody>
                  <a:tcPr/>
                </a:tc>
              </a:tr>
              <a:tr h="120015">
                <a:tc>
                  <a:txBody>
                    <a:bodyPr/>
                    <a:lstStyle/>
                    <a:p>
                      <a:endParaRPr lang="en-US" sz="1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34466">
                <a:tc>
                  <a:txBody>
                    <a:bodyPr/>
                    <a:lstStyle/>
                    <a:p>
                      <a:r>
                        <a:rPr lang="en-US" dirty="0" smtClean="0"/>
                        <a:t>139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0.44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110%</a:t>
                      </a:r>
                      <a:endParaRPr lang="en-US" dirty="0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r>
                        <a:rPr lang="en-US" sz="1200" dirty="0" smtClean="0"/>
                        <a:t>Increase</a:t>
                      </a:r>
                      <a:r>
                        <a:rPr lang="en-US" sz="1200" baseline="0" dirty="0" smtClean="0"/>
                        <a:t> Q7 strength beyond limits</a:t>
                      </a:r>
                      <a:endParaRPr lang="en-US" dirty="0"/>
                    </a:p>
                  </a:txBody>
                  <a:tcPr/>
                </a:tc>
              </a:tr>
              <a:tr h="334466">
                <a:tc>
                  <a:txBody>
                    <a:bodyPr/>
                    <a:lstStyle/>
                    <a:p>
                      <a:r>
                        <a:rPr lang="en-US" dirty="0" smtClean="0"/>
                        <a:t>138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0.44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120%</a:t>
                      </a:r>
                      <a:endParaRPr lang="en-U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34466">
                <a:tc>
                  <a:txBody>
                    <a:bodyPr/>
                    <a:lstStyle/>
                    <a:p>
                      <a:r>
                        <a:rPr lang="en-US" dirty="0" smtClean="0"/>
                        <a:t>137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0.44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130%</a:t>
                      </a:r>
                      <a:endParaRPr lang="en-U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657225" y="4724400"/>
            <a:ext cx="8283575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Not considered as options: upgrade Q7, drop ATS constraints, mismatch optics.</a:t>
            </a:r>
          </a:p>
          <a:p>
            <a:r>
              <a:rPr lang="en-US" dirty="0" smtClean="0"/>
              <a:t>Therefore no </a:t>
            </a:r>
            <a:r>
              <a:rPr lang="en-US" dirty="0"/>
              <a:t>layout </a:t>
            </a:r>
            <a:r>
              <a:rPr lang="en-US" dirty="0" smtClean="0"/>
              <a:t>changes implies:</a:t>
            </a:r>
          </a:p>
          <a:p>
            <a:r>
              <a:rPr lang="en-US" dirty="0" smtClean="0"/>
              <a:t> </a:t>
            </a:r>
            <a:r>
              <a:rPr lang="en-US" dirty="0" smtClean="0">
                <a:solidFill>
                  <a:srgbClr val="FF0000"/>
                </a:solidFill>
              </a:rPr>
              <a:t>only</a:t>
            </a:r>
            <a:r>
              <a:rPr lang="en-US" dirty="0" smtClean="0"/>
              <a:t> ~0.2T/m </a:t>
            </a:r>
            <a:r>
              <a:rPr lang="en-US" dirty="0"/>
              <a:t>to 1T/m </a:t>
            </a:r>
            <a:r>
              <a:rPr lang="en-US" dirty="0" smtClean="0"/>
              <a:t>margin with 30% additional arc </a:t>
            </a:r>
            <a:r>
              <a:rPr lang="el-GR" dirty="0" smtClean="0"/>
              <a:t>β</a:t>
            </a:r>
            <a:r>
              <a:rPr lang="en-US" dirty="0" smtClean="0"/>
              <a:t> increase or</a:t>
            </a:r>
          </a:p>
          <a:p>
            <a:r>
              <a:rPr lang="en-US" dirty="0" smtClean="0"/>
              <a:t>reduction of beam energy</a:t>
            </a:r>
            <a:r>
              <a:rPr lang="en-US" dirty="0"/>
              <a:t> </a:t>
            </a:r>
            <a:r>
              <a:rPr lang="en-US" dirty="0" smtClean="0">
                <a:solidFill>
                  <a:srgbClr val="FF0000"/>
                </a:solidFill>
                <a:sym typeface="Wingdings" panose="05000000000000000000" pitchFamily="2" charset="2"/>
              </a:rPr>
              <a:t> potential issues for dynamic aperture more an more depending on the main magnet field quality at high energy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042103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sz="1400" dirty="0" smtClean="0">
                <a:solidFill>
                  <a:srgbClr val="0070C0"/>
                </a:solidFill>
              </a:rPr>
              <a:t>Optimization strategies:</a:t>
            </a:r>
          </a:p>
          <a:p>
            <a:r>
              <a:rPr lang="en-US" sz="1400" dirty="0" smtClean="0">
                <a:solidFill>
                  <a:schemeClr val="tx1"/>
                </a:solidFill>
              </a:rPr>
              <a:t>In the past, for optimal performance,  we  fixed the maximum gradient for Q2 and Q3 (or Q1) and vary Q3 (or Q1) strengths and Q2, Q1/3 length until matched optics found with desired </a:t>
            </a:r>
            <a:r>
              <a:rPr lang="el-GR" sz="1400" dirty="0">
                <a:solidFill>
                  <a:schemeClr val="tx1"/>
                </a:solidFill>
              </a:rPr>
              <a:t>β</a:t>
            </a:r>
            <a:r>
              <a:rPr lang="en-US" sz="1400" baseline="-25000" dirty="0" err="1">
                <a:solidFill>
                  <a:schemeClr val="tx1"/>
                </a:solidFill>
              </a:rPr>
              <a:t>x,y</a:t>
            </a:r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en-US" sz="1400" dirty="0" smtClean="0">
                <a:solidFill>
                  <a:schemeClr val="tx1"/>
                </a:solidFill>
              </a:rPr>
              <a:t> in Q4 and minimal </a:t>
            </a:r>
            <a:r>
              <a:rPr lang="en-US" sz="1400" dirty="0">
                <a:solidFill>
                  <a:schemeClr val="tx1"/>
                </a:solidFill>
              </a:rPr>
              <a:t>max(</a:t>
            </a:r>
            <a:r>
              <a:rPr lang="el-GR" sz="1400" dirty="0">
                <a:solidFill>
                  <a:schemeClr val="tx1"/>
                </a:solidFill>
              </a:rPr>
              <a:t>β</a:t>
            </a:r>
            <a:r>
              <a:rPr lang="en-US" sz="1400" baseline="-25000" dirty="0" err="1">
                <a:solidFill>
                  <a:schemeClr val="tx1"/>
                </a:solidFill>
              </a:rPr>
              <a:t>x,y</a:t>
            </a:r>
            <a:r>
              <a:rPr lang="en-US" sz="1400" dirty="0">
                <a:solidFill>
                  <a:schemeClr val="tx1"/>
                </a:solidFill>
              </a:rPr>
              <a:t>) in </a:t>
            </a:r>
            <a:r>
              <a:rPr lang="en-US" sz="1400" dirty="0" smtClean="0">
                <a:solidFill>
                  <a:schemeClr val="tx1"/>
                </a:solidFill>
              </a:rPr>
              <a:t>Q2,3. Lengths were then rounded and Q1/Q2/Q3 re-matched</a:t>
            </a:r>
            <a:r>
              <a:rPr lang="en-US" sz="1400" dirty="0">
                <a:solidFill>
                  <a:schemeClr val="tx1"/>
                </a:solidFill>
              </a:rPr>
              <a:t>.</a:t>
            </a:r>
            <a:endParaRPr lang="en-US" sz="1400" dirty="0" smtClean="0">
              <a:solidFill>
                <a:schemeClr val="tx1"/>
              </a:solidFill>
            </a:endParaRPr>
          </a:p>
          <a:p>
            <a:r>
              <a:rPr lang="en-US" sz="1400" dirty="0" smtClean="0">
                <a:solidFill>
                  <a:schemeClr val="tx1"/>
                </a:solidFill>
              </a:rPr>
              <a:t>Now, for imposed constraints, we fix </a:t>
            </a:r>
            <a:r>
              <a:rPr lang="en-US" sz="1400" dirty="0">
                <a:solidFill>
                  <a:schemeClr val="tx1"/>
                </a:solidFill>
              </a:rPr>
              <a:t>Q1/3 </a:t>
            </a:r>
            <a:r>
              <a:rPr lang="en-US" sz="1400" dirty="0" smtClean="0">
                <a:solidFill>
                  <a:schemeClr val="tx1"/>
                </a:solidFill>
              </a:rPr>
              <a:t>lengths and vary Q1, Q2, Q3 strengths and Q2 length (in rounded steps) until </a:t>
            </a:r>
            <a:r>
              <a:rPr lang="en-US" sz="1400" dirty="0">
                <a:solidFill>
                  <a:schemeClr val="tx1"/>
                </a:solidFill>
              </a:rPr>
              <a:t>matched optics found with desired </a:t>
            </a:r>
            <a:r>
              <a:rPr lang="el-GR" sz="1400" dirty="0">
                <a:solidFill>
                  <a:schemeClr val="tx1"/>
                </a:solidFill>
              </a:rPr>
              <a:t>β</a:t>
            </a:r>
            <a:r>
              <a:rPr lang="en-US" sz="1400" baseline="-25000" dirty="0" err="1">
                <a:solidFill>
                  <a:schemeClr val="tx1"/>
                </a:solidFill>
              </a:rPr>
              <a:t>x,y</a:t>
            </a:r>
            <a:r>
              <a:rPr lang="en-US" sz="1400" dirty="0">
                <a:solidFill>
                  <a:schemeClr val="tx1"/>
                </a:solidFill>
              </a:rPr>
              <a:t>  in </a:t>
            </a:r>
            <a:r>
              <a:rPr lang="en-US" sz="1400" dirty="0" smtClean="0">
                <a:solidFill>
                  <a:schemeClr val="tx1"/>
                </a:solidFill>
              </a:rPr>
              <a:t>Q4, minimal </a:t>
            </a:r>
            <a:r>
              <a:rPr lang="en-US" sz="1400" dirty="0">
                <a:solidFill>
                  <a:schemeClr val="tx1"/>
                </a:solidFill>
              </a:rPr>
              <a:t>max(</a:t>
            </a:r>
            <a:r>
              <a:rPr lang="el-GR" sz="1400" dirty="0">
                <a:solidFill>
                  <a:schemeClr val="tx1"/>
                </a:solidFill>
              </a:rPr>
              <a:t>β</a:t>
            </a:r>
            <a:r>
              <a:rPr lang="en-US" sz="1400" baseline="-25000" dirty="0" err="1">
                <a:solidFill>
                  <a:schemeClr val="tx1"/>
                </a:solidFill>
              </a:rPr>
              <a:t>x,y</a:t>
            </a:r>
            <a:r>
              <a:rPr lang="en-US" sz="1400" dirty="0">
                <a:solidFill>
                  <a:schemeClr val="tx1"/>
                </a:solidFill>
              </a:rPr>
              <a:t>) in </a:t>
            </a:r>
            <a:r>
              <a:rPr lang="en-US" sz="1400" dirty="0" smtClean="0">
                <a:solidFill>
                  <a:schemeClr val="tx1"/>
                </a:solidFill>
              </a:rPr>
              <a:t>Q2,3 and  Q2 strength in between of Q1/Q3.</a:t>
            </a:r>
          </a:p>
          <a:p>
            <a:pPr marL="0" indent="0">
              <a:buNone/>
            </a:pPr>
            <a:r>
              <a:rPr lang="en-US" sz="1400" dirty="0" smtClean="0">
                <a:solidFill>
                  <a:srgbClr val="0070C0"/>
                </a:solidFill>
              </a:rPr>
              <a:t>Comments:</a:t>
            </a:r>
            <a:endParaRPr lang="en-US" sz="1400" dirty="0">
              <a:solidFill>
                <a:srgbClr val="0070C0"/>
              </a:solidFill>
            </a:endParaRPr>
          </a:p>
          <a:p>
            <a:r>
              <a:rPr lang="el-GR" sz="1400" dirty="0" smtClean="0">
                <a:solidFill>
                  <a:schemeClr val="tx1"/>
                </a:solidFill>
              </a:rPr>
              <a:t>β</a:t>
            </a:r>
            <a:r>
              <a:rPr lang="en-US" sz="1400" baseline="-25000" dirty="0" err="1" smtClean="0">
                <a:solidFill>
                  <a:schemeClr val="tx1"/>
                </a:solidFill>
              </a:rPr>
              <a:t>x,y</a:t>
            </a:r>
            <a:r>
              <a:rPr lang="en-US" sz="1400" dirty="0" smtClean="0">
                <a:solidFill>
                  <a:schemeClr val="tx1"/>
                </a:solidFill>
              </a:rPr>
              <a:t> upstream of Q4 (MCBYY used as reference position) defines 1) crab cavity kick (the larger the better, smaller triplet int. strength,  2)aperture margins in D2/Q4 (the smaller the better, </a:t>
            </a:r>
            <a:r>
              <a:rPr lang="en-US" sz="1400" dirty="0">
                <a:solidFill>
                  <a:schemeClr val="tx1"/>
                </a:solidFill>
              </a:rPr>
              <a:t>larger triplet int. strength</a:t>
            </a:r>
            <a:r>
              <a:rPr lang="en-US" sz="1400" dirty="0" smtClean="0">
                <a:solidFill>
                  <a:schemeClr val="tx1"/>
                </a:solidFill>
              </a:rPr>
              <a:t>). The conditions have very limited range due to optics matching condition (e.g. Q7 at 99%, Q4, Q5, Q6  at low current for small </a:t>
            </a:r>
            <a:r>
              <a:rPr lang="el-GR" sz="1400" dirty="0" smtClean="0">
                <a:solidFill>
                  <a:schemeClr val="tx1"/>
                </a:solidFill>
              </a:rPr>
              <a:t>β</a:t>
            </a:r>
            <a:r>
              <a:rPr lang="en-US" sz="1400" dirty="0" smtClean="0">
                <a:solidFill>
                  <a:schemeClr val="tx1"/>
                </a:solidFill>
              </a:rPr>
              <a:t>*)</a:t>
            </a:r>
          </a:p>
          <a:p>
            <a:r>
              <a:rPr lang="en-US" sz="1400" dirty="0" smtClean="0">
                <a:solidFill>
                  <a:schemeClr val="tx1"/>
                </a:solidFill>
              </a:rPr>
              <a:t>Minimal max(</a:t>
            </a:r>
            <a:r>
              <a:rPr lang="el-GR" sz="1400" dirty="0" smtClean="0">
                <a:solidFill>
                  <a:schemeClr val="tx1"/>
                </a:solidFill>
              </a:rPr>
              <a:t>β</a:t>
            </a:r>
            <a:r>
              <a:rPr lang="en-US" sz="1400" baseline="-25000" dirty="0" err="1" smtClean="0">
                <a:solidFill>
                  <a:schemeClr val="tx1"/>
                </a:solidFill>
              </a:rPr>
              <a:t>x,y</a:t>
            </a:r>
            <a:r>
              <a:rPr lang="en-US" sz="1400" dirty="0">
                <a:solidFill>
                  <a:schemeClr val="tx1"/>
                </a:solidFill>
              </a:rPr>
              <a:t>)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>
                <a:solidFill>
                  <a:schemeClr val="tx1"/>
                </a:solidFill>
              </a:rPr>
              <a:t>in </a:t>
            </a:r>
            <a:r>
              <a:rPr lang="en-US" sz="1400" dirty="0" smtClean="0">
                <a:solidFill>
                  <a:schemeClr val="tx1"/>
                </a:solidFill>
              </a:rPr>
              <a:t>Q2,3 is optimal for  aperture and  reduction of MCBX1, 2 strengths.</a:t>
            </a:r>
          </a:p>
          <a:p>
            <a:r>
              <a:rPr lang="en-US" sz="1400" dirty="0" smtClean="0">
                <a:solidFill>
                  <a:schemeClr val="tx1"/>
                </a:solidFill>
              </a:rPr>
              <a:t>The exercise have been carried out for two values of L*, the unlikely </a:t>
            </a:r>
            <a:r>
              <a:rPr lang="en-US" sz="1400" dirty="0">
                <a:solidFill>
                  <a:schemeClr val="tx1"/>
                </a:solidFill>
              </a:rPr>
              <a:t>splitting of </a:t>
            </a:r>
            <a:r>
              <a:rPr lang="en-US" sz="1400" dirty="0" smtClean="0">
                <a:solidFill>
                  <a:schemeClr val="tx1"/>
                </a:solidFill>
              </a:rPr>
              <a:t>Q2  and </a:t>
            </a:r>
            <a:r>
              <a:rPr lang="el-GR" sz="1400" dirty="0" smtClean="0">
                <a:solidFill>
                  <a:schemeClr val="tx1"/>
                </a:solidFill>
              </a:rPr>
              <a:t>β</a:t>
            </a:r>
            <a:r>
              <a:rPr lang="en-US" sz="1400" baseline="-25000" dirty="0" err="1">
                <a:solidFill>
                  <a:schemeClr val="tx1"/>
                </a:solidFill>
              </a:rPr>
              <a:t>x,y</a:t>
            </a:r>
            <a:r>
              <a:rPr lang="en-US" sz="1400" dirty="0">
                <a:solidFill>
                  <a:schemeClr val="tx1"/>
                </a:solidFill>
              </a:rPr>
              <a:t>  in Q4 in </a:t>
            </a:r>
            <a:r>
              <a:rPr lang="en-US" sz="1400" dirty="0" smtClean="0">
                <a:solidFill>
                  <a:schemeClr val="tx1"/>
                </a:solidFill>
              </a:rPr>
              <a:t>the range allowed by the matching </a:t>
            </a:r>
            <a:r>
              <a:rPr lang="en-US" sz="1400" dirty="0" err="1" smtClean="0">
                <a:solidFill>
                  <a:schemeClr val="tx1"/>
                </a:solidFill>
              </a:rPr>
              <a:t>quadrupole</a:t>
            </a:r>
            <a:r>
              <a:rPr lang="en-US" sz="1400" dirty="0" smtClean="0">
                <a:solidFill>
                  <a:schemeClr val="tx1"/>
                </a:solidFill>
              </a:rPr>
              <a:t> strengths and for a pre-squeeze </a:t>
            </a:r>
            <a:r>
              <a:rPr lang="el-GR" sz="1400" dirty="0" smtClean="0">
                <a:solidFill>
                  <a:schemeClr val="tx1"/>
                </a:solidFill>
              </a:rPr>
              <a:t>β</a:t>
            </a:r>
            <a:r>
              <a:rPr lang="en-US" sz="1400" dirty="0" smtClean="0">
                <a:solidFill>
                  <a:schemeClr val="tx1"/>
                </a:solidFill>
              </a:rPr>
              <a:t>* </a:t>
            </a:r>
            <a:r>
              <a:rPr lang="en-US" sz="1400" dirty="0">
                <a:solidFill>
                  <a:schemeClr val="tx1"/>
                </a:solidFill>
              </a:rPr>
              <a:t>compatible </a:t>
            </a:r>
            <a:r>
              <a:rPr lang="en-US" sz="1400" dirty="0" smtClean="0">
                <a:solidFill>
                  <a:schemeClr val="tx1"/>
                </a:solidFill>
              </a:rPr>
              <a:t>with MS at 600A.  Fringe fields effects are also evaluated for few case to assess the  impact on the strength changes after re-matching (&gt;0.1 T/m differences with respect to an hard-edge model).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Triplet layout optimization criteria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3161088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48899183"/>
              </p:ext>
            </p:extLst>
          </p:nvPr>
        </p:nvGraphicFramePr>
        <p:xfrm>
          <a:off x="899160" y="1204596"/>
          <a:ext cx="7253435" cy="2484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51268"/>
                <a:gridCol w="640080"/>
                <a:gridCol w="767969"/>
                <a:gridCol w="767969"/>
                <a:gridCol w="767969"/>
                <a:gridCol w="636606"/>
                <a:gridCol w="844868"/>
                <a:gridCol w="648018"/>
                <a:gridCol w="928688"/>
              </a:tblGrid>
              <a:tr h="373380">
                <a:tc>
                  <a:txBody>
                    <a:bodyPr/>
                    <a:lstStyle/>
                    <a:p>
                      <a:r>
                        <a:rPr lang="en-US" dirty="0" smtClean="0"/>
                        <a:t>Case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L*</a:t>
                      </a:r>
                    </a:p>
                    <a:p>
                      <a:r>
                        <a:rPr lang="en-US" dirty="0" smtClean="0"/>
                        <a:t>[m]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G</a:t>
                      </a:r>
                      <a:r>
                        <a:rPr lang="en-US" baseline="-25000" dirty="0" smtClean="0"/>
                        <a:t>Q1</a:t>
                      </a:r>
                    </a:p>
                    <a:p>
                      <a:r>
                        <a:rPr lang="en-US" dirty="0" smtClean="0"/>
                        <a:t>[T/m]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G</a:t>
                      </a:r>
                      <a:r>
                        <a:rPr lang="en-US" baseline="-25000" dirty="0" smtClean="0"/>
                        <a:t>Q2</a:t>
                      </a:r>
                      <a:endParaRPr lang="en-US" dirty="0" smtClean="0"/>
                    </a:p>
                    <a:p>
                      <a:r>
                        <a:rPr lang="en-US" dirty="0" smtClean="0"/>
                        <a:t>[T/m]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G</a:t>
                      </a:r>
                      <a:r>
                        <a:rPr lang="en-US" baseline="-25000" dirty="0" smtClean="0"/>
                        <a:t>Q3</a:t>
                      </a:r>
                      <a:endParaRPr lang="en-US" dirty="0" smtClean="0"/>
                    </a:p>
                    <a:p>
                      <a:r>
                        <a:rPr lang="en-US" dirty="0" smtClean="0"/>
                        <a:t>[T/m]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</a:t>
                      </a:r>
                      <a:r>
                        <a:rPr lang="en-US" baseline="-25000" dirty="0" smtClean="0"/>
                        <a:t>Q1/3</a:t>
                      </a:r>
                      <a:endParaRPr lang="en-US" dirty="0" smtClean="0"/>
                    </a:p>
                    <a:p>
                      <a:r>
                        <a:rPr lang="en-US" dirty="0" smtClean="0"/>
                        <a:t>[m]</a:t>
                      </a:r>
                      <a:endParaRPr lang="en-US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</a:t>
                      </a:r>
                      <a:r>
                        <a:rPr lang="en-US" baseline="-25000" dirty="0" smtClean="0"/>
                        <a:t>Q2a/b</a:t>
                      </a:r>
                      <a:endParaRPr lang="en-US" dirty="0" smtClean="0"/>
                    </a:p>
                    <a:p>
                      <a:r>
                        <a:rPr lang="en-US" dirty="0" smtClean="0"/>
                        <a:t>[m]</a:t>
                      </a:r>
                      <a:endParaRPr lang="en-US" baseline="-250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l-GR" baseline="0" dirty="0" smtClean="0"/>
                        <a:t>β</a:t>
                      </a:r>
                      <a:r>
                        <a:rPr lang="en-US" baseline="30000" dirty="0" smtClean="0"/>
                        <a:t>*</a:t>
                      </a:r>
                      <a:r>
                        <a:rPr lang="en-US" baseline="-25000" dirty="0" smtClean="0"/>
                        <a:t>pre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[cm]</a:t>
                      </a:r>
                      <a:endParaRPr lang="en-US" baseline="-250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l-GR" baseline="0" dirty="0" smtClean="0"/>
                        <a:t>β</a:t>
                      </a:r>
                      <a:r>
                        <a:rPr lang="en-US" baseline="30000" dirty="0" smtClean="0"/>
                        <a:t>*</a:t>
                      </a:r>
                      <a:r>
                        <a:rPr lang="en-US" baseline="-25000" dirty="0" smtClean="0"/>
                        <a:t>max </a:t>
                      </a:r>
                      <a:r>
                        <a:rPr lang="en-US" baseline="0" dirty="0" smtClean="0"/>
                        <a:t>at</a:t>
                      </a:r>
                    </a:p>
                    <a:p>
                      <a:r>
                        <a:rPr lang="en-US" baseline="0" dirty="0" smtClean="0"/>
                        <a:t> </a:t>
                      </a:r>
                      <a:r>
                        <a:rPr lang="el-GR" baseline="0" dirty="0" smtClean="0"/>
                        <a:t>β</a:t>
                      </a:r>
                      <a:r>
                        <a:rPr lang="en-US" baseline="30000" dirty="0" smtClean="0"/>
                        <a:t>*</a:t>
                      </a:r>
                      <a:r>
                        <a:rPr lang="en-US" baseline="-25000" dirty="0" smtClean="0"/>
                        <a:t>15cm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HL1.1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139.8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139.8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139.3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4.0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6.8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+0%</a:t>
                      </a:r>
                      <a:endParaRPr lang="en-US" dirty="0"/>
                    </a:p>
                  </a:txBody>
                  <a:tcPr/>
                </a:tc>
              </a:tr>
              <a:tr h="33020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L* 24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24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128.9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130.2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130.4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4.2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7.15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48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+8.2%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L* 23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132.1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130.5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130.6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4.2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7.15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48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+4.3%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17500">
                <a:tc>
                  <a:txBody>
                    <a:bodyPr/>
                    <a:lstStyle/>
                    <a:p>
                      <a:r>
                        <a:rPr lang="en-US" dirty="0" err="1" smtClean="0">
                          <a:solidFill>
                            <a:srgbClr val="FF0000"/>
                          </a:solidFill>
                        </a:rPr>
                        <a:t>Ls</a:t>
                      </a:r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 24 </a:t>
                      </a:r>
                      <a:r>
                        <a:rPr lang="en-US" baseline="0" dirty="0" smtClean="0">
                          <a:solidFill>
                            <a:srgbClr val="FF0000"/>
                          </a:solidFill>
                        </a:rPr>
                        <a:t>split</a:t>
                      </a:r>
                      <a:r>
                        <a:rPr lang="en-US" baseline="30000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US" baseline="30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24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132.2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129.4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129.6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4.2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7.15/2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49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+12%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Ls</a:t>
                      </a:r>
                      <a:r>
                        <a:rPr lang="en-US" dirty="0" smtClean="0"/>
                        <a:t> 23 </a:t>
                      </a:r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split</a:t>
                      </a:r>
                      <a:r>
                        <a:rPr lang="en-US" baseline="30000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132.3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129.3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129.6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4.2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7.15/2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48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+7.8%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Layout variants and </a:t>
            </a:r>
            <a:r>
              <a:rPr lang="el-GR" dirty="0" smtClean="0"/>
              <a:t>β</a:t>
            </a:r>
            <a:r>
              <a:rPr lang="en-US" dirty="0" smtClean="0"/>
              <a:t>* reach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457200" y="3909311"/>
            <a:ext cx="815406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600" dirty="0" smtClean="0"/>
          </a:p>
          <a:p>
            <a:r>
              <a:rPr lang="en-US" sz="1600" dirty="0" smtClean="0">
                <a:solidFill>
                  <a:srgbClr val="FF0000"/>
                </a:solidFill>
              </a:rPr>
              <a:t>The gradient values will be still fine tuned in the range of  </a:t>
            </a:r>
            <a:r>
              <a:rPr lang="en-US" sz="1600" dirty="0">
                <a:solidFill>
                  <a:srgbClr val="FF0000"/>
                </a:solidFill>
              </a:rPr>
              <a:t>±0.3 </a:t>
            </a:r>
            <a:r>
              <a:rPr lang="en-US" sz="1600" dirty="0" smtClean="0">
                <a:solidFill>
                  <a:srgbClr val="FF0000"/>
                </a:solidFill>
              </a:rPr>
              <a:t>T/m for the final layout to optimize crab cavities voltage and D2-Q4 aperture.</a:t>
            </a:r>
          </a:p>
          <a:p>
            <a:endParaRPr lang="en-US" sz="1600" dirty="0"/>
          </a:p>
          <a:p>
            <a:r>
              <a:rPr lang="en-US" sz="1600" dirty="0" smtClean="0"/>
              <a:t>If needed l</a:t>
            </a:r>
            <a:r>
              <a:rPr lang="en-US" sz="1600" baseline="-25000" dirty="0" smtClean="0"/>
              <a:t>Q2</a:t>
            </a:r>
            <a:r>
              <a:rPr lang="en-US" sz="1600" dirty="0" smtClean="0"/>
              <a:t> can be chosen to </a:t>
            </a:r>
            <a:r>
              <a:rPr lang="en-US" sz="1600" dirty="0"/>
              <a:t>7.2m to </a:t>
            </a:r>
            <a:r>
              <a:rPr lang="en-US" sz="1600" dirty="0" smtClean="0"/>
              <a:t>approach </a:t>
            </a:r>
            <a:r>
              <a:rPr lang="en-US" sz="1600" dirty="0"/>
              <a:t>the old target of </a:t>
            </a:r>
            <a:r>
              <a:rPr lang="en-US" sz="1600" dirty="0" smtClean="0"/>
              <a:t>130 </a:t>
            </a:r>
            <a:r>
              <a:rPr lang="en-US" sz="1600" dirty="0"/>
              <a:t>T/m at cost &lt;1% in </a:t>
            </a:r>
            <a:r>
              <a:rPr lang="el-GR" sz="1600" dirty="0"/>
              <a:t>β</a:t>
            </a:r>
            <a:r>
              <a:rPr lang="en-US" sz="1600" baseline="30000" dirty="0" smtClean="0"/>
              <a:t>*</a:t>
            </a:r>
            <a:r>
              <a:rPr lang="en-US" sz="1600" baseline="-25000" dirty="0" smtClean="0"/>
              <a:t>max </a:t>
            </a:r>
            <a:r>
              <a:rPr lang="en-US" sz="1600" dirty="0" smtClean="0"/>
              <a:t>.</a:t>
            </a:r>
            <a:endParaRPr lang="en-US" sz="1600" dirty="0"/>
          </a:p>
          <a:p>
            <a:endParaRPr lang="en-US" sz="1600" dirty="0" smtClean="0"/>
          </a:p>
        </p:txBody>
      </p:sp>
      <p:sp>
        <p:nvSpPr>
          <p:cNvPr id="7" name="TextBox 6"/>
          <p:cNvSpPr txBox="1"/>
          <p:nvPr/>
        </p:nvSpPr>
        <p:spPr>
          <a:xfrm>
            <a:off x="1013460" y="5826859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1013460" y="3704590"/>
            <a:ext cx="5963492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100" baseline="30000" dirty="0"/>
              <a:t>1 </a:t>
            </a:r>
            <a:r>
              <a:rPr lang="en-US" sz="1100" dirty="0" smtClean="0"/>
              <a:t>Backup  </a:t>
            </a:r>
            <a:r>
              <a:rPr lang="en-US" sz="1100" dirty="0"/>
              <a:t>plan for Q2a and </a:t>
            </a:r>
            <a:r>
              <a:rPr lang="en-US" sz="1100" dirty="0" smtClean="0"/>
              <a:t>Q2b for which 65cm inter-distance is assumed. Not considered to be likely.</a:t>
            </a:r>
            <a:endParaRPr lang="en-US" sz="1100" dirty="0"/>
          </a:p>
        </p:txBody>
      </p:sp>
    </p:spTree>
    <p:extLst>
      <p:ext uri="{BB962C8B-B14F-4D97-AF65-F5344CB8AC3E}">
        <p14:creationId xmlns:p14="http://schemas.microsoft.com/office/powerpoint/2010/main" val="218531204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Layouts sketches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1034888"/>
            <a:ext cx="9144000" cy="15333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2120469"/>
            <a:ext cx="9144000" cy="14735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952" y="3183865"/>
            <a:ext cx="9144000" cy="14994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457200" y="4511403"/>
            <a:ext cx="4122821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Options not optimal for BPM positions for which we need in multi bunch mode:</a:t>
            </a:r>
          </a:p>
          <a:p>
            <a:r>
              <a:rPr lang="en-US" sz="1400" dirty="0" smtClean="0"/>
              <a:t>- 1.5 </a:t>
            </a:r>
            <a:r>
              <a:rPr lang="en-US" sz="1400" dirty="0" err="1"/>
              <a:t>μm</a:t>
            </a:r>
            <a:r>
              <a:rPr lang="en-US" sz="1400" dirty="0"/>
              <a:t> </a:t>
            </a:r>
            <a:r>
              <a:rPr lang="en-US" sz="1400" dirty="0" smtClean="0"/>
              <a:t>precision (while bunches are changing intensity) for </a:t>
            </a:r>
            <a:r>
              <a:rPr lang="en-US" sz="1400" dirty="0"/>
              <a:t>BPM1, BPM2,… in descending </a:t>
            </a:r>
            <a:r>
              <a:rPr lang="en-US" sz="1400" dirty="0" smtClean="0"/>
              <a:t>priority to keep beam in collision (see WP2 TL 23/5/2014)</a:t>
            </a:r>
          </a:p>
          <a:p>
            <a:r>
              <a:rPr lang="en-US" sz="1400" dirty="0" smtClean="0"/>
              <a:t>- 30 </a:t>
            </a:r>
            <a:r>
              <a:rPr lang="en-US" sz="1400" dirty="0" err="1" smtClean="0"/>
              <a:t>μm</a:t>
            </a:r>
            <a:r>
              <a:rPr lang="en-US" sz="1400" dirty="0" smtClean="0"/>
              <a:t> accuracy  to find collision with 1% of luminosity signal.</a:t>
            </a:r>
            <a:endParaRPr lang="en-US" sz="1400" dirty="0"/>
          </a:p>
        </p:txBody>
      </p:sp>
      <p:cxnSp>
        <p:nvCxnSpPr>
          <p:cNvPr id="10" name="Straight Arrow Connector 9"/>
          <p:cNvCxnSpPr/>
          <p:nvPr/>
        </p:nvCxnSpPr>
        <p:spPr>
          <a:xfrm flipV="1">
            <a:off x="5168348" y="1021208"/>
            <a:ext cx="596348" cy="31086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4991100" y="701933"/>
            <a:ext cx="161775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Ideal bpm positions</a:t>
            </a:r>
            <a:endParaRPr lang="en-US" sz="1400" dirty="0"/>
          </a:p>
        </p:txBody>
      </p:sp>
      <p:sp>
        <p:nvSpPr>
          <p:cNvPr id="13" name="TextBox 12"/>
          <p:cNvSpPr txBox="1"/>
          <p:nvPr/>
        </p:nvSpPr>
        <p:spPr>
          <a:xfrm>
            <a:off x="7041874" y="292783"/>
            <a:ext cx="1734733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Forbidden areas, assuming better than today electronics.</a:t>
            </a:r>
            <a:endParaRPr lang="en-US" dirty="0" smtClean="0"/>
          </a:p>
        </p:txBody>
      </p:sp>
      <p:cxnSp>
        <p:nvCxnSpPr>
          <p:cNvPr id="14" name="Straight Arrow Connector 13"/>
          <p:cNvCxnSpPr/>
          <p:nvPr/>
        </p:nvCxnSpPr>
        <p:spPr>
          <a:xfrm flipV="1">
            <a:off x="7148223" y="1034888"/>
            <a:ext cx="580445" cy="28721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H="1" flipV="1">
            <a:off x="8070574" y="1004315"/>
            <a:ext cx="401541" cy="31086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4898003" y="4495500"/>
            <a:ext cx="4224297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Mitigation strategies: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Improve BPM technology.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Possibility of inserting the first BPM in the Q1 cold </a:t>
            </a:r>
            <a:r>
              <a:rPr lang="en-US" sz="1400" dirty="0" smtClean="0"/>
              <a:t>mass.</a:t>
            </a:r>
            <a:endParaRPr lang="en-US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Possibility of swapping </a:t>
            </a:r>
            <a:r>
              <a:rPr lang="en-US" sz="1400" dirty="0" smtClean="0"/>
              <a:t>BPM/MCBX.</a:t>
            </a:r>
            <a:endParaRPr lang="en-US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Possibility of installing </a:t>
            </a:r>
            <a:r>
              <a:rPr lang="en-US" sz="1400" dirty="0" smtClean="0"/>
              <a:t>one or two BPMs </a:t>
            </a:r>
            <a:r>
              <a:rPr lang="en-US" sz="1400" dirty="0"/>
              <a:t>between IP and </a:t>
            </a:r>
            <a:r>
              <a:rPr lang="en-US" sz="1400" dirty="0" smtClean="0"/>
              <a:t>TAS at about 20.57 m, 16.8 m, 13.9 m, 9.35 m.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If nothing else works, artificially increase inter-connect lengths.</a:t>
            </a:r>
            <a:endParaRPr lang="en-US" sz="1400" dirty="0"/>
          </a:p>
        </p:txBody>
      </p:sp>
      <p:cxnSp>
        <p:nvCxnSpPr>
          <p:cNvPr id="18" name="Straight Arrow Connector 17"/>
          <p:cNvCxnSpPr/>
          <p:nvPr/>
        </p:nvCxnSpPr>
        <p:spPr>
          <a:xfrm flipH="1" flipV="1">
            <a:off x="6114553" y="1021208"/>
            <a:ext cx="397566" cy="30089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6973645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02150" y="1188719"/>
            <a:ext cx="8563554" cy="5021250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Optics solutions for layouts with l</a:t>
            </a:r>
            <a:r>
              <a:rPr lang="en-US" baseline="-25000" dirty="0" smtClean="0">
                <a:solidFill>
                  <a:schemeClr val="tx1"/>
                </a:solidFill>
              </a:rPr>
              <a:t>Q1,3</a:t>
            </a:r>
            <a:r>
              <a:rPr lang="en-US" dirty="0" smtClean="0">
                <a:solidFill>
                  <a:schemeClr val="tx1"/>
                </a:solidFill>
              </a:rPr>
              <a:t>=4.2 m and l</a:t>
            </a:r>
            <a:r>
              <a:rPr lang="en-US" baseline="-25000" dirty="0" smtClean="0">
                <a:solidFill>
                  <a:schemeClr val="tx1"/>
                </a:solidFill>
              </a:rPr>
              <a:t>Q2a/b</a:t>
            </a:r>
            <a:r>
              <a:rPr lang="en-US" dirty="0" smtClean="0">
                <a:solidFill>
                  <a:schemeClr val="tx1"/>
                </a:solidFill>
              </a:rPr>
              <a:t>=7.15 m exists with gradients of 130±2% T/m and L*=23 or 24 m. 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In the new layouts the positions of the triplet BPMs end up in non-optimal positions.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The extent of the deterioration of the BPM performance depends on: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Characteristics of the BPMs,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Final definition of L*,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Possible integration options (some proposal have been listed).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A BPM solution compatible with operations with high availability and high reliability is mandatory for approved layouts.</a:t>
            </a:r>
          </a:p>
          <a:p>
            <a:pPr marL="228600" lvl="1" indent="0">
              <a:buNone/>
            </a:pPr>
            <a:endParaRPr lang="en-US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US" dirty="0" smtClean="0">
                <a:solidFill>
                  <a:srgbClr val="FF0000"/>
                </a:solidFill>
              </a:rPr>
              <a:t>The triplet layout can </a:t>
            </a:r>
            <a:r>
              <a:rPr lang="en-US" dirty="0">
                <a:solidFill>
                  <a:srgbClr val="FF0000"/>
                </a:solidFill>
              </a:rPr>
              <a:t>be finalized only once the assessment of the TAS to Q1 region </a:t>
            </a:r>
            <a:r>
              <a:rPr lang="en-US" dirty="0" smtClean="0">
                <a:solidFill>
                  <a:srgbClr val="FF0000"/>
                </a:solidFill>
              </a:rPr>
              <a:t>and BPM solutions is completed.</a:t>
            </a:r>
            <a:endParaRPr lang="en-US" dirty="0" smtClean="0"/>
          </a:p>
          <a:p>
            <a:pPr lvl="1"/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3649085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3017838"/>
            <a:ext cx="8229600" cy="914400"/>
          </a:xfrm>
        </p:spPr>
        <p:txBody>
          <a:bodyPr/>
          <a:lstStyle/>
          <a:p>
            <a:pPr algn="ctr"/>
            <a:r>
              <a:rPr lang="en-US" dirty="0" smtClean="0"/>
              <a:t>Backup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2459869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HiLumiLHC_Presentation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D65F00B9AFF9D4DB8D423D62D364FE5" ma:contentTypeVersion="0" ma:contentTypeDescription="Create a new document." ma:contentTypeScope="" ma:versionID="1f5c5222447e6795847028ce554a3f68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8A7ED259-6AEE-4E24-A95A-9729541A612D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C82125E1-CCB4-4909-BE88-A72A822A6F9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3D553D58-F42B-43B9-BDA1-90638D0CBA0D}">
  <ds:schemaRefs>
    <ds:schemaRef ds:uri="http://purl.org/dc/dcmitype/"/>
    <ds:schemaRef ds:uri="http://purl.org/dc/terms/"/>
    <ds:schemaRef ds:uri="http://schemas.openxmlformats.org/package/2006/metadata/core-properties"/>
    <ds:schemaRef ds:uri="http://www.w3.org/XML/1998/namespace"/>
    <ds:schemaRef ds:uri="http://schemas.microsoft.com/office/2006/documentManagement/types"/>
    <ds:schemaRef ds:uri="http://schemas.microsoft.com/office/infopath/2007/PartnerControls"/>
    <ds:schemaRef ds:uri="http://schemas.microsoft.com/office/2006/metadata/properties"/>
    <ds:schemaRef ds:uri="http://purl.org/dc/elements/1.1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HiLumiLHC_PresentationTemplate</Template>
  <TotalTime>13559</TotalTime>
  <Words>1661</Words>
  <Application>Microsoft Office PowerPoint</Application>
  <PresentationFormat>On-screen Show (4:3)</PresentationFormat>
  <Paragraphs>345</Paragraphs>
  <Slides>15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HiLumiLHC_PresentationTemplate</vt:lpstr>
      <vt:lpstr>Review HL-LHC triplet layout </vt:lpstr>
      <vt:lpstr>HL-LHC triplet upgrade for IR1 and IR5</vt:lpstr>
      <vt:lpstr>HL-LHC Layout 1.1 -&gt;1.2</vt:lpstr>
      <vt:lpstr>Triplet gradient lower margin without layout changes</vt:lpstr>
      <vt:lpstr>Triplet layout optimization criteria</vt:lpstr>
      <vt:lpstr>Layout variants and β* reach</vt:lpstr>
      <vt:lpstr>Layouts sketches</vt:lpstr>
      <vt:lpstr>Conclusion</vt:lpstr>
      <vt:lpstr>Backup</vt:lpstr>
      <vt:lpstr>Tunability in Q4: L*=24m option</vt:lpstr>
      <vt:lpstr>Tunability in Q4: L*=23m option</vt:lpstr>
      <vt:lpstr>Integrate Luminosity vs β*</vt:lpstr>
      <vt:lpstr>BPM precision</vt:lpstr>
      <vt:lpstr>Selecting the efficient BPMs</vt:lpstr>
      <vt:lpstr>PowerPoint Presentation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template for HiLumi collaborators</dc:title>
  <dc:creator>Cecile Noels</dc:creator>
  <cp:lastModifiedBy>Riccardo De Maria</cp:lastModifiedBy>
  <cp:revision>996</cp:revision>
  <cp:lastPrinted>2013-09-10T11:06:09Z</cp:lastPrinted>
  <dcterms:created xsi:type="dcterms:W3CDTF">2011-12-13T14:40:13Z</dcterms:created>
  <dcterms:modified xsi:type="dcterms:W3CDTF">2015-02-27T14:29:26Z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0x0101003D65F00B9AFF9D4DB8D423D62D364FE5</vt:lpwstr>
  </property>
</Properties>
</file>