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317" r:id="rId5"/>
    <p:sldId id="289" r:id="rId6"/>
    <p:sldId id="338" r:id="rId7"/>
    <p:sldId id="339" r:id="rId8"/>
    <p:sldId id="328" r:id="rId9"/>
    <p:sldId id="342" r:id="rId10"/>
    <p:sldId id="340" r:id="rId11"/>
    <p:sldId id="341" r:id="rId12"/>
    <p:sldId id="343" r:id="rId13"/>
    <p:sldId id="344" r:id="rId14"/>
    <p:sldId id="331" r:id="rId15"/>
    <p:sldId id="321" r:id="rId16"/>
    <p:sldId id="345" r:id="rId17"/>
    <p:sldId id="337" r:id="rId18"/>
    <p:sldId id="330" r:id="rId19"/>
    <p:sldId id="324" r:id="rId20"/>
    <p:sldId id="327" r:id="rId21"/>
    <p:sldId id="329" r:id="rId22"/>
    <p:sldId id="348" r:id="rId23"/>
    <p:sldId id="349" r:id="rId24"/>
    <p:sldId id="350" r:id="rId25"/>
    <p:sldId id="352" r:id="rId26"/>
    <p:sldId id="351" r:id="rId27"/>
    <p:sldId id="335" r:id="rId28"/>
    <p:sldId id="323" r:id="rId29"/>
    <p:sldId id="307" r:id="rId30"/>
    <p:sldId id="293" r:id="rId31"/>
    <p:sldId id="291" r:id="rId32"/>
    <p:sldId id="325" r:id="rId33"/>
    <p:sldId id="326" r:id="rId34"/>
    <p:sldId id="332" r:id="rId35"/>
    <p:sldId id="333" r:id="rId36"/>
    <p:sldId id="346" r:id="rId37"/>
    <p:sldId id="347" r:id="rId38"/>
    <p:sldId id="354" r:id="rId39"/>
    <p:sldId id="353"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BACC6"/>
    <a:srgbClr val="4F81BD"/>
    <a:srgbClr val="1DAA5A"/>
    <a:srgbClr val="54B0C7"/>
    <a:srgbClr val="5DBACF"/>
    <a:srgbClr val="77C2D7"/>
    <a:srgbClr val="BF00BE"/>
    <a:srgbClr val="5BC1E6"/>
    <a:srgbClr val="0089B5"/>
    <a:srgbClr val="00587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10" autoAdjust="0"/>
    <p:restoredTop sz="94702" autoAdjust="0"/>
  </p:normalViewPr>
  <p:slideViewPr>
    <p:cSldViewPr snapToObjects="1">
      <p:cViewPr>
        <p:scale>
          <a:sx n="121" d="100"/>
          <a:sy n="121" d="100"/>
        </p:scale>
        <p:origin x="-736"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114" d="100"/>
          <a:sy n="114" d="100"/>
        </p:scale>
        <p:origin x="-191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notesMaster" Target="notesMasters/notesMaster1.xml"/><Relationship Id="rId42" Type="http://schemas.openxmlformats.org/officeDocument/2006/relationships/printerSettings" Target="printerSettings/printerSettings1.bin"/><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27/02/15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 Id="rId3" Type="http://schemas.openxmlformats.org/officeDocument/2006/relationships/hyperlink" Target="https://lhc-commissioning.web.cern.ch/lhc-commissioning/news-2012/presentations/week19/Beam_commissioning_20120514-Week19.pptx"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5</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Q=tune,</a:t>
            </a:r>
            <a:r>
              <a:rPr lang="en-US" baseline="0" dirty="0" smtClean="0"/>
              <a:t> not the </a:t>
            </a:r>
            <a:r>
              <a:rPr lang="en-US" baseline="0" smtClean="0"/>
              <a:t>fractional tune!</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14</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https://lhc-commissioning.web.cern.ch/lhc-commissioning/news-2012/presentations/week19/Beam_commissioning_20120514-Week19.pptx</a:t>
            </a:r>
            <a:endParaRPr lang="en-US" dirty="0" smtClean="0"/>
          </a:p>
          <a:p>
            <a:r>
              <a:rPr lang="en-US" smtClean="0"/>
              <a:t> </a:t>
            </a:r>
            <a:endParaRPr lang="en-US"/>
          </a:p>
        </p:txBody>
      </p:sp>
      <p:sp>
        <p:nvSpPr>
          <p:cNvPr id="4" name="Slide Number Placeholder 3"/>
          <p:cNvSpPr>
            <a:spLocks noGrp="1"/>
          </p:cNvSpPr>
          <p:nvPr>
            <p:ph type="sldNum" sz="quarter" idx="10"/>
          </p:nvPr>
        </p:nvSpPr>
        <p:spPr/>
        <p:txBody>
          <a:bodyPr/>
          <a:lstStyle/>
          <a:p>
            <a:fld id="{5AAD5AE1-8DAA-4720-851B-5749129BDBE5}" type="slidenum">
              <a:rPr lang="en-GB" smtClean="0"/>
              <a:t>15</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nu=tune,</a:t>
            </a:r>
            <a:r>
              <a:rPr lang="en-US" baseline="0" dirty="0" smtClean="0"/>
              <a:t> not the fractional tune!</a:t>
            </a:r>
          </a:p>
          <a:p>
            <a:r>
              <a:rPr lang="en-US" baseline="0" dirty="0" err="1" smtClean="0"/>
              <a:t>xi_runIII</a:t>
            </a:r>
            <a:r>
              <a:rPr lang="en-US" baseline="0" dirty="0" smtClean="0"/>
              <a:t>(IP1)=8.06e-3</a:t>
            </a:r>
          </a:p>
          <a:p>
            <a:r>
              <a:rPr lang="en-US" baseline="0" dirty="0" err="1" smtClean="0"/>
              <a:t>xi_runIII</a:t>
            </a:r>
            <a:r>
              <a:rPr lang="en-US" baseline="0" dirty="0" smtClean="0"/>
              <a:t>(IP1+IP5)_</a:t>
            </a:r>
            <a:r>
              <a:rPr lang="en-US" baseline="0" dirty="0" err="1" smtClean="0"/>
              <a:t>rms</a:t>
            </a:r>
            <a:r>
              <a:rPr lang="en-US" baseline="0" dirty="0" smtClean="0"/>
              <a:t>=0.2*2*8.06e-3=3.2e-3</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16</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a:t>
            </a:r>
            <a:r>
              <a:rPr lang="en-US" dirty="0" err="1" smtClean="0"/>
              <a:t>deltap_n</a:t>
            </a:r>
            <a:r>
              <a:rPr lang="en-US" baseline="0" dirty="0" smtClean="0"/>
              <a:t> </a:t>
            </a:r>
            <a:r>
              <a:rPr lang="en-US" baseline="0" dirty="0" err="1" smtClean="0"/>
              <a:t>deltap_m</a:t>
            </a:r>
            <a:r>
              <a:rPr lang="en-US" baseline="0" dirty="0" smtClean="0"/>
              <a:t>&gt;=0</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17</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18</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19</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20</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21</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22</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23</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6</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24</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25</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4736858A-39C2-4BA9-B2EA-2EBB3C5D7C04}" type="slidenum">
              <a:rPr lang="en-GB" smtClean="0"/>
              <a:pPr/>
              <a:t>27</a:t>
            </a:fld>
            <a:endParaRPr lang="en-GB"/>
          </a:p>
        </p:txBody>
      </p:sp>
    </p:spTree>
    <p:extLst>
      <p:ext uri="{BB962C8B-B14F-4D97-AF65-F5344CB8AC3E}">
        <p14:creationId xmlns:p14="http://schemas.microsoft.com/office/powerpoint/2010/main" val="41402263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nu=tune,</a:t>
            </a:r>
            <a:r>
              <a:rPr lang="en-US" baseline="0" dirty="0" smtClean="0"/>
              <a:t> not the fractional tune!</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29</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&lt;</a:t>
            </a:r>
            <a:r>
              <a:rPr lang="en-US" dirty="0" err="1" smtClean="0"/>
              <a:t>deltap_n</a:t>
            </a:r>
            <a:r>
              <a:rPr lang="en-US" baseline="0" dirty="0" smtClean="0"/>
              <a:t> </a:t>
            </a:r>
            <a:r>
              <a:rPr lang="en-US" baseline="0" dirty="0" err="1" smtClean="0"/>
              <a:t>deltap_m</a:t>
            </a:r>
            <a:r>
              <a:rPr lang="en-US" baseline="0" dirty="0" smtClean="0"/>
              <a:t>&gt;=0</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30</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8</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9</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10</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Q=tune,</a:t>
            </a:r>
            <a:r>
              <a:rPr lang="en-US" baseline="0" dirty="0" smtClean="0"/>
              <a:t> not the </a:t>
            </a:r>
            <a:r>
              <a:rPr lang="en-US" baseline="0" smtClean="0"/>
              <a:t>fractional tune!</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11</a:t>
            </a:fld>
            <a:endParaRPr lang="en-GB"/>
          </a:p>
        </p:txBody>
      </p:sp>
    </p:spTree>
    <p:extLst>
      <p:ext uri="{BB962C8B-B14F-4D97-AF65-F5344CB8AC3E}">
        <p14:creationId xmlns:p14="http://schemas.microsoft.com/office/powerpoint/2010/main" val="37843097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12</a:t>
            </a:fld>
            <a:endParaRPr lang="en-GB"/>
          </a:p>
        </p:txBody>
      </p:sp>
    </p:spTree>
    <p:extLst>
      <p:ext uri="{BB962C8B-B14F-4D97-AF65-F5344CB8AC3E}">
        <p14:creationId xmlns:p14="http://schemas.microsoft.com/office/powerpoint/2010/main" val="3603634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all max values at TCP.D6L7.B1 -&gt; x(TCP, b1)</a:t>
            </a:r>
            <a:r>
              <a:rPr lang="en-US" baseline="0" dirty="0" smtClean="0"/>
              <a:t> stands for x(</a:t>
            </a:r>
            <a:r>
              <a:rPr lang="en-US" dirty="0" smtClean="0"/>
              <a:t>TCP.D6L7.B1,b1)</a:t>
            </a:r>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13</a:t>
            </a:fld>
            <a:endParaRPr lang="en-GB"/>
          </a:p>
        </p:txBody>
      </p:sp>
    </p:spTree>
    <p:extLst>
      <p:ext uri="{BB962C8B-B14F-4D97-AF65-F5344CB8AC3E}">
        <p14:creationId xmlns:p14="http://schemas.microsoft.com/office/powerpoint/2010/main" val="36036349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F85056C-7C50-47D9-8FC5-1DE549BC4934}" type="datetime1">
              <a:rPr lang="en-US" smtClean="0"/>
              <a:t>27/02/15</a:t>
            </a:fld>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a:xfrm>
            <a:off x="457199" y="274638"/>
            <a:ext cx="8467345" cy="914400"/>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7856181"/>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A78760E-2249-4B52-91A3-4D822E5C828B}" type="datetime1">
              <a:rPr lang="en-US" smtClean="0"/>
              <a:t>27/02/15</a:t>
            </a:fld>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defRPr>
            </a:lvl1pPr>
          </a:lstStyle>
          <a:p>
            <a:pPr lvl="0"/>
            <a:r>
              <a:rPr lang="en-US" dirty="0" smtClean="0"/>
              <a:t>Click to edit Master text styles</a:t>
            </a:r>
          </a:p>
        </p:txBody>
      </p:sp>
    </p:spTree>
    <p:extLst>
      <p:ext uri="{BB962C8B-B14F-4D97-AF65-F5344CB8AC3E}">
        <p14:creationId xmlns:p14="http://schemas.microsoft.com/office/powerpoint/2010/main" val="3638126621"/>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AE2AA9-A126-4CEC-8F44-C649137035AE}" type="datetime1">
              <a:rPr lang="en-US" smtClean="0"/>
              <a:t>27/02/15</a:t>
            </a:fld>
            <a:endParaRPr lang="en-US" dirty="0"/>
          </a:p>
        </p:txBody>
      </p:sp>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29144626"/>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C7EA0CD-8623-47C2-804B-3818E748C240}" type="datetime1">
              <a:rPr lang="en-US" smtClean="0"/>
              <a:t>27/02/15</a:t>
            </a:fld>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27795993"/>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28D66D-8DB7-48C8-8198-91721BE663D5}" type="datetime1">
              <a:rPr lang="en-US" smtClean="0"/>
              <a:t>27/02/15</a:t>
            </a:fld>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defRPr>
            </a:lvl1pPr>
          </a:lstStyle>
          <a:p>
            <a:pPr lvl="0"/>
            <a:r>
              <a:rPr lang="en-US" dirty="0" smtClean="0"/>
              <a:t>Click to edit Master text styles</a:t>
            </a:r>
          </a:p>
        </p:txBody>
      </p:sp>
    </p:spTree>
    <p:extLst>
      <p:ext uri="{BB962C8B-B14F-4D97-AF65-F5344CB8AC3E}">
        <p14:creationId xmlns:p14="http://schemas.microsoft.com/office/powerpoint/2010/main" val="2785794767"/>
      </p:ext>
    </p:extLst>
  </p:cSld>
  <p:clrMapOvr>
    <a:masterClrMapping/>
  </p:clrMapOvr>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464C-CF15-4466-8A40-2B63316F8F17}" type="datetime1">
              <a:rPr lang="en-US" smtClean="0"/>
              <a:t>27/02/15</a:t>
            </a:fld>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3788451336"/>
      </p:ext>
    </p:extLst>
  </p:cSld>
  <p:clrMapOvr>
    <a:masterClrMapping/>
  </p:clrMapOvr>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818798" y="2298933"/>
            <a:ext cx="3430919" cy="1652483"/>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983589875"/>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jpeg"/><Relationship Id="rId11" Type="http://schemas.openxmlformats.org/officeDocument/2006/relationships/image" Target="../media/image2.jp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94D7256-0BB1-4DAE-B62F-9AB083050611}" type="datetime1">
              <a:rPr lang="en-US" smtClean="0"/>
              <a:t>27/02/15</a:t>
            </a:fld>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xmlns:p14="http://schemas.microsoft.com/office/powerpoint/2010/main" id="1" dur="indefinite" restart="never" nodeType="tmRoot"/>
      </p:par>
    </p:tnLst>
  </p:timing>
  <p:hf hdr="0" ft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7.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18.emf"/><Relationship Id="rId4" Type="http://schemas.openxmlformats.org/officeDocument/2006/relationships/image" Target="../media/image19.emf"/><Relationship Id="rId5" Type="http://schemas.openxmlformats.org/officeDocument/2006/relationships/image" Target="../media/image20.emf"/><Relationship Id="rId6" Type="http://schemas.openxmlformats.org/officeDocument/2006/relationships/image" Target="../media/image21.emf"/><Relationship Id="rId7" Type="http://schemas.openxmlformats.org/officeDocument/2006/relationships/image" Target="../media/image22.emf"/><Relationship Id="rId8" Type="http://schemas.openxmlformats.org/officeDocument/2006/relationships/image" Target="../media/image23.emf"/><Relationship Id="rId9"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emf"/><Relationship Id="rId5" Type="http://schemas.openxmlformats.org/officeDocument/2006/relationships/image" Target="../media/image27.emf"/><Relationship Id="rId6"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3" Type="http://schemas.openxmlformats.org/officeDocument/2006/relationships/image" Target="../media/image29.emf"/><Relationship Id="rId4" Type="http://schemas.openxmlformats.org/officeDocument/2006/relationships/image" Target="../media/image30.emf"/><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indico.cern.ch/event/367450/" TargetMode="External"/><Relationship Id="rId3" Type="http://schemas.openxmlformats.org/officeDocument/2006/relationships/hyperlink" Target="https://indico.cern.ch/event/374263/"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emf"/><Relationship Id="rId5" Type="http://schemas.openxmlformats.org/officeDocument/2006/relationships/image" Target="../media/image34.emf"/><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vibration.desy.de/documents/papers/" TargetMode="External"/><Relationship Id="rId3" Type="http://schemas.openxmlformats.org/officeDocument/2006/relationships/hyperlink" Target="http://clic-stability.web.cern.ch/clic-stability/Ground_motion.ht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35.emf"/><Relationship Id="rId4" Type="http://schemas.openxmlformats.org/officeDocument/2006/relationships/image" Target="../media/image36.emf"/><Relationship Id="rId5" Type="http://schemas.openxmlformats.org/officeDocument/2006/relationships/image" Target="../media/image37.emf"/><Relationship Id="rId6" Type="http://schemas.openxmlformats.org/officeDocument/2006/relationships/image" Target="../media/image38.emf"/><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eg"/><Relationship Id="rId3"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39.emf"/><Relationship Id="rId4" Type="http://schemas.openxmlformats.org/officeDocument/2006/relationships/image" Target="../media/image40.em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emf"/></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8.jpeg"/><Relationship Id="rId5" Type="http://schemas.openxmlformats.org/officeDocument/2006/relationships/image" Target="../media/image9.png"/><Relationship Id="rId6" Type="http://schemas.openxmlformats.org/officeDocument/2006/relationships/hyperlink" Target="https://edms.cern.ch/document/1471656/1/TAB3" TargetMode="External"/><Relationship Id="rId7" Type="http://schemas.openxmlformats.org/officeDocument/2006/relationships/hyperlink" Target="https://edms.cern.ch/document/1471037/1/TAB3" TargetMode="External"/><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2.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08310" y="1052736"/>
            <a:ext cx="3978489" cy="2918048"/>
          </a:xfrm>
        </p:spPr>
        <p:txBody>
          <a:bodyPr/>
          <a:lstStyle/>
          <a:p>
            <a:r>
              <a:rPr lang="en-US" dirty="0"/>
              <a:t>Impact on LHC operations for civil engineering work around IR1/IR5</a:t>
            </a:r>
            <a:endParaRPr lang="en-US" dirty="0">
              <a:effectLst/>
            </a:endParaRPr>
          </a:p>
        </p:txBody>
      </p:sp>
      <p:sp>
        <p:nvSpPr>
          <p:cNvPr id="3" name="Subtitle 2"/>
          <p:cNvSpPr>
            <a:spLocks noGrp="1"/>
          </p:cNvSpPr>
          <p:nvPr>
            <p:ph type="subTitle" idx="1"/>
          </p:nvPr>
        </p:nvSpPr>
        <p:spPr/>
        <p:txBody>
          <a:bodyPr/>
          <a:lstStyle/>
          <a:p>
            <a:r>
              <a:rPr lang="en-US" dirty="0" smtClean="0">
                <a:effectLst/>
              </a:rPr>
              <a:t>G. </a:t>
            </a:r>
            <a:r>
              <a:rPr lang="en-US" dirty="0" err="1" smtClean="0">
                <a:effectLst/>
              </a:rPr>
              <a:t>Arduini</a:t>
            </a:r>
            <a:r>
              <a:rPr lang="en-US" dirty="0"/>
              <a:t>, </a:t>
            </a:r>
            <a:r>
              <a:rPr lang="en-US" dirty="0" smtClean="0"/>
              <a:t>K. </a:t>
            </a:r>
            <a:r>
              <a:rPr lang="en-US" dirty="0" err="1" smtClean="0"/>
              <a:t>Artoos</a:t>
            </a:r>
            <a:r>
              <a:rPr lang="en-US" dirty="0" smtClean="0"/>
              <a:t>, R. Bruce, P. </a:t>
            </a:r>
            <a:r>
              <a:rPr lang="en-US" dirty="0" err="1" smtClean="0"/>
              <a:t>Fessia</a:t>
            </a:r>
            <a:r>
              <a:rPr lang="en-US" dirty="0" smtClean="0"/>
              <a:t>, </a:t>
            </a:r>
            <a:r>
              <a:rPr lang="en-US" u="sng" dirty="0" smtClean="0"/>
              <a:t>M</a:t>
            </a:r>
            <a:r>
              <a:rPr lang="en-US" u="sng" dirty="0"/>
              <a:t>. </a:t>
            </a:r>
            <a:r>
              <a:rPr lang="en-US" u="sng" dirty="0" smtClean="0"/>
              <a:t>Fitterer</a:t>
            </a:r>
            <a:r>
              <a:rPr lang="en-US" dirty="0" smtClean="0"/>
              <a:t>, W. </a:t>
            </a:r>
            <a:r>
              <a:rPr lang="en-US" dirty="0" err="1" smtClean="0"/>
              <a:t>Höfle</a:t>
            </a:r>
            <a:r>
              <a:rPr lang="en-US" dirty="0" smtClean="0"/>
              <a:t> M. </a:t>
            </a:r>
            <a:r>
              <a:rPr lang="en-US" dirty="0" err="1" smtClean="0"/>
              <a:t>Guinchard</a:t>
            </a:r>
            <a:r>
              <a:rPr lang="en-US" dirty="0" smtClean="0"/>
              <a:t>, J. Osborne, Y</a:t>
            </a:r>
            <a:r>
              <a:rPr lang="en-US" dirty="0"/>
              <a:t>. </a:t>
            </a:r>
            <a:r>
              <a:rPr lang="en-US" dirty="0" err="1" smtClean="0"/>
              <a:t>Papaphilippou</a:t>
            </a:r>
            <a:r>
              <a:rPr lang="en-US" dirty="0" smtClean="0"/>
              <a:t>, D. </a:t>
            </a:r>
            <a:r>
              <a:rPr lang="en-US" dirty="0" err="1" smtClean="0"/>
              <a:t>Valuch</a:t>
            </a:r>
            <a:r>
              <a:rPr lang="en-US" dirty="0" smtClean="0"/>
              <a:t>, J. </a:t>
            </a:r>
            <a:r>
              <a:rPr lang="en-US" dirty="0" err="1" smtClean="0"/>
              <a:t>Wenninger</a:t>
            </a:r>
            <a:r>
              <a:rPr lang="en-US" dirty="0" smtClean="0"/>
              <a:t> (CERN</a:t>
            </a:r>
            <a:r>
              <a:rPr lang="en-US" smtClean="0"/>
              <a:t>), D</a:t>
            </a:r>
            <a:r>
              <a:rPr lang="en-US" dirty="0" smtClean="0"/>
              <a:t>. Hiller (ARUP)</a:t>
            </a:r>
          </a:p>
          <a:p>
            <a:r>
              <a:rPr lang="en-US" dirty="0" smtClean="0"/>
              <a:t>Acknowledgements: </a:t>
            </a:r>
            <a:r>
              <a:rPr lang="en-US" dirty="0"/>
              <a:t>W. </a:t>
            </a:r>
            <a:r>
              <a:rPr lang="en-US" dirty="0" err="1"/>
              <a:t>Bialowons</a:t>
            </a:r>
            <a:r>
              <a:rPr lang="en-US" dirty="0"/>
              <a:t>, B. </a:t>
            </a:r>
            <a:r>
              <a:rPr lang="en-US" dirty="0" err="1" smtClean="0"/>
              <a:t>Holzer</a:t>
            </a:r>
            <a:r>
              <a:rPr lang="en-US" dirty="0"/>
              <a:t>, S. </a:t>
            </a:r>
            <a:r>
              <a:rPr lang="en-US" dirty="0" err="1" smtClean="0"/>
              <a:t>Fartoukh</a:t>
            </a:r>
            <a:r>
              <a:rPr lang="en-US" dirty="0"/>
              <a:t>, R. De </a:t>
            </a:r>
            <a:r>
              <a:rPr lang="en-US" dirty="0" smtClean="0"/>
              <a:t>Maria</a:t>
            </a:r>
            <a:r>
              <a:rPr lang="en-US" dirty="0"/>
              <a:t>, M. </a:t>
            </a:r>
            <a:r>
              <a:rPr lang="en-US" dirty="0" err="1" smtClean="0"/>
              <a:t>Giovannozzi</a:t>
            </a:r>
            <a:r>
              <a:rPr lang="en-US" dirty="0"/>
              <a:t>, S. </a:t>
            </a:r>
            <a:r>
              <a:rPr lang="en-US" dirty="0" err="1"/>
              <a:t>Redaelli</a:t>
            </a:r>
            <a:endParaRPr lang="en-US" dirty="0" smtClean="0"/>
          </a:p>
        </p:txBody>
      </p:sp>
      <p:pic>
        <p:nvPicPr>
          <p:cNvPr id="4" name="Picture 2" descr="http://www.racingmechelen.be/images/varia/men-at-work-1.pn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rot="20536719">
            <a:off x="283226" y="1161770"/>
            <a:ext cx="1403648" cy="13734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056812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9" name="Group 78"/>
          <p:cNvGrpSpPr/>
          <p:nvPr/>
        </p:nvGrpSpPr>
        <p:grpSpPr>
          <a:xfrm>
            <a:off x="1322030" y="845535"/>
            <a:ext cx="6499939" cy="5453160"/>
            <a:chOff x="952380" y="1041714"/>
            <a:chExt cx="6499939" cy="5453160"/>
          </a:xfrm>
        </p:grpSpPr>
        <p:pic>
          <p:nvPicPr>
            <p:cNvPr id="53" name="Picture 52" descr="Standard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380" y="1041714"/>
              <a:ext cx="6499939" cy="5453160"/>
            </a:xfrm>
            <a:prstGeom prst="rect">
              <a:avLst/>
            </a:prstGeom>
          </p:spPr>
        </p:pic>
        <p:sp>
          <p:nvSpPr>
            <p:cNvPr id="54" name="Rectangle 53"/>
            <p:cNvSpPr/>
            <p:nvPr/>
          </p:nvSpPr>
          <p:spPr>
            <a:xfrm flipH="1">
              <a:off x="3209515" y="1284176"/>
              <a:ext cx="3739315" cy="714280"/>
            </a:xfrm>
            <a:prstGeom prst="rect">
              <a:avLst/>
            </a:prstGeom>
            <a:solidFill>
              <a:schemeClr val="accent1">
                <a:lumMod val="20000"/>
                <a:lumOff val="80000"/>
              </a:schemeClr>
            </a:solidFill>
            <a:ln w="9525" cmpd="sng">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D</a:t>
              </a:r>
              <a:r>
                <a:rPr lang="en-US" dirty="0" smtClean="0">
                  <a:solidFill>
                    <a:schemeClr val="tx1"/>
                  </a:solidFill>
                </a:rPr>
                <a:t>. Hiller</a:t>
              </a:r>
              <a:r>
                <a:rPr lang="en-US" dirty="0">
                  <a:solidFill>
                    <a:schemeClr val="tx1"/>
                  </a:solidFill>
                </a:rPr>
                <a:t> </a:t>
              </a:r>
              <a:r>
                <a:rPr lang="en-US" dirty="0" smtClean="0">
                  <a:solidFill>
                    <a:schemeClr val="tx1"/>
                  </a:solidFill>
                </a:rPr>
                <a:t>(ARUP),</a:t>
              </a:r>
              <a:r>
                <a:rPr lang="en-US" dirty="0" smtClean="0"/>
                <a:t> </a:t>
              </a:r>
              <a:r>
                <a:rPr lang="en-US" dirty="0">
                  <a:solidFill>
                    <a:schemeClr val="tx1"/>
                  </a:solidFill>
                </a:rPr>
                <a:t>Vibration studies for HL-LHC Civil Engineering, </a:t>
              </a:r>
              <a:r>
                <a:rPr lang="en-US" dirty="0" smtClean="0">
                  <a:solidFill>
                    <a:schemeClr val="tx1"/>
                  </a:solidFill>
                </a:rPr>
                <a:t>26.01.2015  </a:t>
              </a:r>
              <a:endParaRPr lang="en-US" dirty="0">
                <a:solidFill>
                  <a:schemeClr val="tx1"/>
                </a:solidFill>
              </a:endParaRPr>
            </a:p>
          </p:txBody>
        </p:sp>
      </p:grpSp>
      <p:sp>
        <p:nvSpPr>
          <p:cNvPr id="2" name="Slide Number Placeholder 1"/>
          <p:cNvSpPr>
            <a:spLocks noGrp="1"/>
          </p:cNvSpPr>
          <p:nvPr>
            <p:ph type="sldNum" sz="quarter" idx="12"/>
          </p:nvPr>
        </p:nvSpPr>
        <p:spPr>
          <a:xfrm>
            <a:off x="8686800" y="6421328"/>
            <a:ext cx="457200" cy="320040"/>
          </a:xfrm>
        </p:spPr>
        <p:txBody>
          <a:bodyPr/>
          <a:lstStyle/>
          <a:p>
            <a:fld id="{0FA004B2-1541-5046-B6F2-22AF56585712}" type="slidenum">
              <a:rPr lang="en-US" smtClean="0"/>
              <a:t>10</a:t>
            </a:fld>
            <a:endParaRPr lang="en-US"/>
          </a:p>
        </p:txBody>
      </p:sp>
      <p:sp>
        <p:nvSpPr>
          <p:cNvPr id="3" name="Title 2"/>
          <p:cNvSpPr>
            <a:spLocks noGrp="1"/>
          </p:cNvSpPr>
          <p:nvPr>
            <p:ph type="title"/>
          </p:nvPr>
        </p:nvSpPr>
        <p:spPr>
          <a:xfrm>
            <a:off x="457199" y="133169"/>
            <a:ext cx="8467345" cy="712366"/>
          </a:xfrm>
        </p:spPr>
        <p:txBody>
          <a:bodyPr/>
          <a:lstStyle/>
          <a:p>
            <a:pPr algn="ctr"/>
            <a:r>
              <a:rPr lang="en-US" dirty="0" smtClean="0"/>
              <a:t>Expected spectrum (2)</a:t>
            </a:r>
            <a:endParaRPr lang="en-US" dirty="0"/>
          </a:p>
        </p:txBody>
      </p:sp>
      <p:grpSp>
        <p:nvGrpSpPr>
          <p:cNvPr id="81" name="Group 80"/>
          <p:cNvGrpSpPr/>
          <p:nvPr/>
        </p:nvGrpSpPr>
        <p:grpSpPr>
          <a:xfrm>
            <a:off x="539552" y="692697"/>
            <a:ext cx="8384992" cy="5986530"/>
            <a:chOff x="539552" y="692697"/>
            <a:chExt cx="8384992" cy="5986530"/>
          </a:xfrm>
        </p:grpSpPr>
        <p:grpSp>
          <p:nvGrpSpPr>
            <p:cNvPr id="80" name="Group 79"/>
            <p:cNvGrpSpPr/>
            <p:nvPr/>
          </p:nvGrpSpPr>
          <p:grpSpPr>
            <a:xfrm>
              <a:off x="539552" y="692697"/>
              <a:ext cx="7566723" cy="5986530"/>
              <a:chOff x="539552" y="692697"/>
              <a:chExt cx="7566723" cy="5986530"/>
            </a:xfrm>
          </p:grpSpPr>
          <p:pic>
            <p:nvPicPr>
              <p:cNvPr id="17" name="Picture 16" descr="Norms-2.png"/>
              <p:cNvPicPr>
                <a:picLocks noChangeAspect="1"/>
              </p:cNvPicPr>
              <p:nvPr/>
            </p:nvPicPr>
            <p:blipFill rotWithShape="1">
              <a:blip r:embed="rId4">
                <a:extLst>
                  <a:ext uri="{28A0092B-C50C-407E-A947-70E740481C1C}">
                    <a14:useLocalDpi xmlns:a14="http://schemas.microsoft.com/office/drawing/2010/main" val="0"/>
                  </a:ext>
                </a:extLst>
              </a:blip>
              <a:srcRect l="4154" t="3966" r="7978" b="1855"/>
              <a:stretch/>
            </p:blipFill>
            <p:spPr>
              <a:xfrm>
                <a:off x="539552" y="692697"/>
                <a:ext cx="7566723" cy="5986530"/>
              </a:xfrm>
              <a:prstGeom prst="rect">
                <a:avLst/>
              </a:prstGeom>
            </p:spPr>
          </p:pic>
          <p:sp>
            <p:nvSpPr>
              <p:cNvPr id="67" name="Rectangle 66"/>
              <p:cNvSpPr/>
              <p:nvPr/>
            </p:nvSpPr>
            <p:spPr>
              <a:xfrm>
                <a:off x="4572000" y="908720"/>
                <a:ext cx="3384376" cy="5184576"/>
              </a:xfrm>
              <a:prstGeom prst="rect">
                <a:avLst/>
              </a:prstGeom>
              <a:solidFill>
                <a:srgbClr val="008000">
                  <a:alpha val="12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Rectangle 55"/>
              <p:cNvSpPr/>
              <p:nvPr/>
            </p:nvSpPr>
            <p:spPr>
              <a:xfrm flipH="1">
                <a:off x="1415867" y="1008112"/>
                <a:ext cx="3454586" cy="479040"/>
              </a:xfrm>
              <a:prstGeom prst="rect">
                <a:avLst/>
              </a:prstGeom>
              <a:solidFill>
                <a:schemeClr val="accent1">
                  <a:lumMod val="20000"/>
                  <a:lumOff val="80000"/>
                </a:schemeClr>
              </a:solidFill>
              <a:ln w="9525" cmpd="sng">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Courtesy to </a:t>
                </a:r>
                <a:r>
                  <a:rPr lang="en-US" dirty="0">
                    <a:solidFill>
                      <a:schemeClr val="tx1"/>
                    </a:solidFill>
                  </a:rPr>
                  <a:t>K. </a:t>
                </a:r>
                <a:r>
                  <a:rPr lang="en-US" dirty="0" err="1" smtClean="0">
                    <a:solidFill>
                      <a:schemeClr val="tx1"/>
                    </a:solidFill>
                  </a:rPr>
                  <a:t>Artoos</a:t>
                </a:r>
                <a:r>
                  <a:rPr lang="en-US" dirty="0" smtClean="0">
                    <a:solidFill>
                      <a:schemeClr val="tx1"/>
                    </a:solidFill>
                  </a:rPr>
                  <a:t>, S. </a:t>
                </a:r>
                <a:r>
                  <a:rPr lang="en-US" dirty="0" err="1" smtClean="0">
                    <a:solidFill>
                      <a:schemeClr val="tx1"/>
                    </a:solidFill>
                  </a:rPr>
                  <a:t>Janssens</a:t>
                </a:r>
                <a:endParaRPr lang="en-US" dirty="0">
                  <a:solidFill>
                    <a:schemeClr val="tx1"/>
                  </a:solidFill>
                </a:endParaRPr>
              </a:p>
            </p:txBody>
          </p:sp>
        </p:grpSp>
        <p:pic>
          <p:nvPicPr>
            <p:cNvPr id="23" name="Picture 22" descr="Standard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6450" y="1008112"/>
              <a:ext cx="2558094" cy="2146127"/>
            </a:xfrm>
            <a:prstGeom prst="rect">
              <a:avLst/>
            </a:prstGeom>
          </p:spPr>
        </p:pic>
      </p:grpSp>
      <p:cxnSp>
        <p:nvCxnSpPr>
          <p:cNvPr id="41" name="Straight Arrow Connector 40"/>
          <p:cNvCxnSpPr/>
          <p:nvPr/>
        </p:nvCxnSpPr>
        <p:spPr>
          <a:xfrm>
            <a:off x="6156176" y="1802277"/>
            <a:ext cx="0" cy="3094267"/>
          </a:xfrm>
          <a:prstGeom prst="straightConnector1">
            <a:avLst/>
          </a:prstGeom>
          <a:ln>
            <a:solidFill>
              <a:srgbClr val="660066"/>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6156176" y="4207822"/>
            <a:ext cx="596625" cy="369332"/>
          </a:xfrm>
          <a:prstGeom prst="rect">
            <a:avLst/>
          </a:prstGeom>
          <a:noFill/>
        </p:spPr>
        <p:txBody>
          <a:bodyPr wrap="none" rtlCol="0">
            <a:spAutoFit/>
          </a:bodyPr>
          <a:lstStyle/>
          <a:p>
            <a:r>
              <a:rPr lang="en-US" dirty="0" smtClean="0">
                <a:solidFill>
                  <a:srgbClr val="660066"/>
                </a:solidFill>
              </a:rPr>
              <a:t>x10</a:t>
            </a:r>
            <a:r>
              <a:rPr lang="en-US" baseline="30000" dirty="0" smtClean="0">
                <a:solidFill>
                  <a:srgbClr val="660066"/>
                </a:solidFill>
              </a:rPr>
              <a:t>9</a:t>
            </a:r>
            <a:endParaRPr lang="en-US" baseline="30000" dirty="0">
              <a:solidFill>
                <a:srgbClr val="660066"/>
              </a:solidFill>
            </a:endParaRPr>
          </a:p>
        </p:txBody>
      </p:sp>
      <p:cxnSp>
        <p:nvCxnSpPr>
          <p:cNvPr id="48" name="Straight Arrow Connector 47"/>
          <p:cNvCxnSpPr/>
          <p:nvPr/>
        </p:nvCxnSpPr>
        <p:spPr>
          <a:xfrm>
            <a:off x="6012160" y="2924956"/>
            <a:ext cx="0" cy="197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2" name="TextBox 51"/>
          <p:cNvSpPr txBox="1"/>
          <p:nvPr/>
        </p:nvSpPr>
        <p:spPr>
          <a:xfrm>
            <a:off x="5415535" y="4023156"/>
            <a:ext cx="596625" cy="369332"/>
          </a:xfrm>
          <a:prstGeom prst="rect">
            <a:avLst/>
          </a:prstGeom>
          <a:noFill/>
        </p:spPr>
        <p:txBody>
          <a:bodyPr wrap="none" rtlCol="0">
            <a:spAutoFit/>
          </a:bodyPr>
          <a:lstStyle/>
          <a:p>
            <a:r>
              <a:rPr lang="en-US" dirty="0" smtClean="0"/>
              <a:t>x10</a:t>
            </a:r>
            <a:r>
              <a:rPr lang="en-US" baseline="30000" dirty="0" smtClean="0"/>
              <a:t>6</a:t>
            </a:r>
            <a:endParaRPr lang="en-US" baseline="30000" dirty="0"/>
          </a:p>
        </p:txBody>
      </p:sp>
    </p:spTree>
    <p:extLst>
      <p:ext uri="{BB962C8B-B14F-4D97-AF65-F5344CB8AC3E}">
        <p14:creationId xmlns:p14="http://schemas.microsoft.com/office/powerpoint/2010/main" val="83067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5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a:p>
        </p:txBody>
      </p:sp>
      <p:sp>
        <p:nvSpPr>
          <p:cNvPr id="3" name="Title 2"/>
          <p:cNvSpPr>
            <a:spLocks noGrp="1"/>
          </p:cNvSpPr>
          <p:nvPr>
            <p:ph type="title"/>
          </p:nvPr>
        </p:nvSpPr>
        <p:spPr>
          <a:xfrm>
            <a:off x="457199" y="44624"/>
            <a:ext cx="8467345" cy="914400"/>
          </a:xfrm>
        </p:spPr>
        <p:txBody>
          <a:bodyPr/>
          <a:lstStyle/>
          <a:p>
            <a:r>
              <a:rPr lang="en-US" dirty="0" smtClean="0"/>
              <a:t>Effect of vibrations on the beam (1)</a:t>
            </a:r>
            <a:endParaRPr lang="en-US" dirty="0"/>
          </a:p>
        </p:txBody>
      </p:sp>
      <p:sp>
        <p:nvSpPr>
          <p:cNvPr id="4" name="Content Placeholder 3"/>
          <p:cNvSpPr>
            <a:spLocks noGrp="1"/>
          </p:cNvSpPr>
          <p:nvPr>
            <p:ph idx="1"/>
          </p:nvPr>
        </p:nvSpPr>
        <p:spPr>
          <a:xfrm>
            <a:off x="395536" y="1052736"/>
            <a:ext cx="8640960" cy="5485224"/>
          </a:xfrm>
          <a:solidFill>
            <a:schemeClr val="bg1"/>
          </a:solidFill>
        </p:spPr>
        <p:txBody>
          <a:bodyPr>
            <a:noAutofit/>
          </a:bodyPr>
          <a:lstStyle/>
          <a:p>
            <a:pPr marL="0" lvl="2" indent="0">
              <a:lnSpc>
                <a:spcPct val="100000"/>
              </a:lnSpc>
              <a:spcBef>
                <a:spcPts val="0"/>
              </a:spcBef>
              <a:spcAft>
                <a:spcPts val="600"/>
              </a:spcAft>
              <a:buNone/>
            </a:pPr>
            <a:r>
              <a:rPr lang="en-US" sz="1600" dirty="0">
                <a:solidFill>
                  <a:srgbClr val="3366FF"/>
                </a:solidFill>
              </a:rPr>
              <a:t>Run III parameters: </a:t>
            </a:r>
          </a:p>
          <a:p>
            <a:pPr marL="0" lvl="2" indent="0">
              <a:lnSpc>
                <a:spcPct val="100000"/>
              </a:lnSpc>
              <a:spcBef>
                <a:spcPts val="0"/>
              </a:spcBef>
              <a:spcAft>
                <a:spcPts val="600"/>
              </a:spcAft>
              <a:buNone/>
            </a:pPr>
            <a:r>
              <a:rPr lang="en-US" sz="1600" dirty="0" err="1">
                <a:solidFill>
                  <a:schemeClr val="tx1"/>
                </a:solidFill>
              </a:rPr>
              <a:t>N</a:t>
            </a:r>
            <a:r>
              <a:rPr lang="en-US" sz="1600" baseline="-25000" dirty="0" err="1">
                <a:solidFill>
                  <a:schemeClr val="tx1"/>
                </a:solidFill>
              </a:rPr>
              <a:t>bunch</a:t>
            </a:r>
            <a:r>
              <a:rPr lang="en-US" sz="1600" dirty="0">
                <a:solidFill>
                  <a:schemeClr val="tx1"/>
                </a:solidFill>
              </a:rPr>
              <a:t>=1.25x10</a:t>
            </a:r>
            <a:r>
              <a:rPr lang="en-US" sz="1600" baseline="30000" dirty="0">
                <a:solidFill>
                  <a:schemeClr val="tx1"/>
                </a:solidFill>
              </a:rPr>
              <a:t>11</a:t>
            </a:r>
            <a:r>
              <a:rPr lang="en-US" sz="1600" dirty="0">
                <a:solidFill>
                  <a:schemeClr val="tx1"/>
                </a:solidFill>
              </a:rPr>
              <a:t>, </a:t>
            </a:r>
            <a:r>
              <a:rPr lang="el-GR" sz="1600" dirty="0">
                <a:solidFill>
                  <a:schemeClr val="tx1"/>
                </a:solidFill>
              </a:rPr>
              <a:t>ε</a:t>
            </a:r>
            <a:r>
              <a:rPr lang="en-US" sz="1600" baseline="-25000" dirty="0">
                <a:solidFill>
                  <a:schemeClr val="tx1"/>
                </a:solidFill>
              </a:rPr>
              <a:t>N</a:t>
            </a:r>
            <a:r>
              <a:rPr lang="en-US" sz="1600" dirty="0">
                <a:solidFill>
                  <a:schemeClr val="tx1"/>
                </a:solidFill>
              </a:rPr>
              <a:t>=2.0 </a:t>
            </a:r>
            <a:r>
              <a:rPr lang="el-GR" sz="1600" dirty="0">
                <a:solidFill>
                  <a:schemeClr val="tx1"/>
                </a:solidFill>
              </a:rPr>
              <a:t>μ</a:t>
            </a:r>
            <a:r>
              <a:rPr lang="en-US" sz="1600" dirty="0">
                <a:solidFill>
                  <a:schemeClr val="tx1"/>
                </a:solidFill>
              </a:rPr>
              <a:t>m, </a:t>
            </a:r>
            <a:r>
              <a:rPr lang="en-US" sz="1600" dirty="0" smtClean="0">
                <a:solidFill>
                  <a:schemeClr val="tx1"/>
                </a:solidFill>
              </a:rPr>
              <a:t>bunch length= 7.55 cm, </a:t>
            </a:r>
            <a:r>
              <a:rPr lang="en-US" sz="1600" dirty="0" err="1" smtClean="0">
                <a:solidFill>
                  <a:schemeClr val="tx1"/>
                </a:solidFill>
              </a:rPr>
              <a:t>N</a:t>
            </a:r>
            <a:r>
              <a:rPr lang="en-US" sz="1600" baseline="-25000" dirty="0" err="1" smtClean="0">
                <a:solidFill>
                  <a:schemeClr val="tx1"/>
                </a:solidFill>
              </a:rPr>
              <a:t>tot</a:t>
            </a:r>
            <a:r>
              <a:rPr lang="en-US" sz="1600" dirty="0">
                <a:solidFill>
                  <a:schemeClr val="tx1"/>
                </a:solidFill>
              </a:rPr>
              <a:t>=2740, </a:t>
            </a:r>
            <a:r>
              <a:rPr lang="el-GR" sz="1600" dirty="0">
                <a:solidFill>
                  <a:schemeClr val="tx1"/>
                </a:solidFill>
              </a:rPr>
              <a:t>β</a:t>
            </a:r>
            <a:r>
              <a:rPr lang="en-US" sz="1600" dirty="0">
                <a:solidFill>
                  <a:schemeClr val="tx1"/>
                </a:solidFill>
              </a:rPr>
              <a:t>*(IP1/5)=0.4 m (option med </a:t>
            </a:r>
            <a:r>
              <a:rPr lang="en-US" sz="1600" dirty="0" err="1">
                <a:solidFill>
                  <a:schemeClr val="tx1"/>
                </a:solidFill>
              </a:rPr>
              <a:t>RunII</a:t>
            </a:r>
            <a:r>
              <a:rPr lang="en-US" sz="1600" dirty="0">
                <a:solidFill>
                  <a:schemeClr val="tx1"/>
                </a:solidFill>
              </a:rPr>
              <a:t>), E=6.5 </a:t>
            </a:r>
            <a:r>
              <a:rPr lang="en-US" sz="1600" dirty="0" err="1" smtClean="0">
                <a:solidFill>
                  <a:schemeClr val="tx1"/>
                </a:solidFill>
              </a:rPr>
              <a:t>TeV</a:t>
            </a:r>
            <a:r>
              <a:rPr lang="en-US" sz="1600" dirty="0">
                <a:solidFill>
                  <a:schemeClr val="tx1"/>
                </a:solidFill>
              </a:rPr>
              <a:t>, </a:t>
            </a:r>
            <a:r>
              <a:rPr lang="en-US" sz="1600" dirty="0" err="1" smtClean="0">
                <a:solidFill>
                  <a:schemeClr val="tx1"/>
                </a:solidFill>
              </a:rPr>
              <a:t>σ</a:t>
            </a:r>
            <a:r>
              <a:rPr lang="en-US" sz="1600" baseline="-25000" dirty="0" err="1" smtClean="0">
                <a:solidFill>
                  <a:schemeClr val="tx1"/>
                </a:solidFill>
              </a:rPr>
              <a:t>IP</a:t>
            </a:r>
            <a:r>
              <a:rPr lang="en-US" sz="1600" dirty="0" smtClean="0">
                <a:solidFill>
                  <a:schemeClr val="tx1"/>
                </a:solidFill>
              </a:rPr>
              <a:t>=10.7 </a:t>
            </a:r>
            <a:r>
              <a:rPr lang="el-GR" sz="1600" dirty="0">
                <a:solidFill>
                  <a:schemeClr val="tx1"/>
                </a:solidFill>
              </a:rPr>
              <a:t>μ</a:t>
            </a:r>
            <a:r>
              <a:rPr lang="en-US" sz="1600" dirty="0">
                <a:solidFill>
                  <a:schemeClr val="tx1"/>
                </a:solidFill>
              </a:rPr>
              <a:t>m</a:t>
            </a:r>
            <a:endParaRPr lang="en-US" sz="1600" b="1" dirty="0" smtClean="0">
              <a:solidFill>
                <a:srgbClr val="3366FF"/>
              </a:solidFill>
            </a:endParaRPr>
          </a:p>
          <a:p>
            <a:pPr marL="0" lvl="1" indent="0">
              <a:lnSpc>
                <a:spcPct val="100000"/>
              </a:lnSpc>
              <a:spcBef>
                <a:spcPts val="1200"/>
              </a:spcBef>
              <a:spcAft>
                <a:spcPts val="600"/>
              </a:spcAft>
              <a:buNone/>
            </a:pPr>
            <a:r>
              <a:rPr lang="en-US" sz="1600" dirty="0" smtClean="0">
                <a:solidFill>
                  <a:srgbClr val="3366FF"/>
                </a:solidFill>
              </a:rPr>
              <a:t>For tunneling work in Point 1/5 we assume that:</a:t>
            </a:r>
          </a:p>
          <a:p>
            <a:pPr marL="571500" lvl="2" indent="-342900">
              <a:lnSpc>
                <a:spcPct val="100000"/>
              </a:lnSpc>
              <a:spcBef>
                <a:spcPts val="0"/>
              </a:spcBef>
              <a:spcAft>
                <a:spcPts val="600"/>
              </a:spcAft>
              <a:buClr>
                <a:srgbClr val="3366FF"/>
              </a:buClr>
              <a:buFont typeface="+mj-lt"/>
              <a:buAutoNum type="arabicParenR"/>
            </a:pPr>
            <a:r>
              <a:rPr lang="en-US" sz="1600" dirty="0" smtClean="0">
                <a:solidFill>
                  <a:srgbClr val="000000"/>
                </a:solidFill>
              </a:rPr>
              <a:t>only the elements in the straight section at Point 1/5 are effected</a:t>
            </a:r>
          </a:p>
          <a:p>
            <a:pPr marL="571500" lvl="2" indent="-342900">
              <a:lnSpc>
                <a:spcPct val="100000"/>
              </a:lnSpc>
              <a:spcBef>
                <a:spcPts val="0"/>
              </a:spcBef>
              <a:spcAft>
                <a:spcPts val="600"/>
              </a:spcAft>
              <a:buClr>
                <a:srgbClr val="3366FF"/>
              </a:buClr>
              <a:buFont typeface="+mj-lt"/>
              <a:buAutoNum type="arabicParenR"/>
            </a:pPr>
            <a:r>
              <a:rPr lang="en-US" sz="1600" dirty="0" smtClean="0">
                <a:solidFill>
                  <a:srgbClr val="000000"/>
                </a:solidFill>
              </a:rPr>
              <a:t>main effect is displacement of magnets</a:t>
            </a:r>
          </a:p>
          <a:p>
            <a:pPr marL="457200" lvl="3" indent="0">
              <a:lnSpc>
                <a:spcPct val="100000"/>
              </a:lnSpc>
              <a:spcBef>
                <a:spcPts val="0"/>
              </a:spcBef>
              <a:buNone/>
            </a:pPr>
            <a:r>
              <a:rPr lang="en-US" sz="1600" dirty="0">
                <a:solidFill>
                  <a:srgbClr val="000000"/>
                </a:solidFill>
              </a:rPr>
              <a:t>	</a:t>
            </a:r>
            <a:r>
              <a:rPr lang="en-US" sz="1600" dirty="0" smtClean="0">
                <a:solidFill>
                  <a:srgbClr val="000000"/>
                </a:solidFill>
              </a:rPr>
              <a:t>- neglect effect from dipoles D1/D2</a:t>
            </a:r>
          </a:p>
          <a:p>
            <a:pPr marL="457200" lvl="3" indent="0">
              <a:lnSpc>
                <a:spcPct val="100000"/>
              </a:lnSpc>
              <a:spcBef>
                <a:spcPts val="0"/>
              </a:spcBef>
              <a:buNone/>
            </a:pPr>
            <a:r>
              <a:rPr lang="en-US" sz="1600" dirty="0">
                <a:solidFill>
                  <a:srgbClr val="000000"/>
                </a:solidFill>
              </a:rPr>
              <a:t>	</a:t>
            </a:r>
            <a:r>
              <a:rPr lang="en-US" sz="1600" dirty="0" smtClean="0">
                <a:solidFill>
                  <a:srgbClr val="000000"/>
                </a:solidFill>
              </a:rPr>
              <a:t>- distortion of the beam by </a:t>
            </a:r>
            <a:r>
              <a:rPr lang="en-US" sz="1600" dirty="0" err="1" smtClean="0">
                <a:solidFill>
                  <a:srgbClr val="000000"/>
                </a:solidFill>
              </a:rPr>
              <a:t>quadrupole</a:t>
            </a:r>
            <a:r>
              <a:rPr lang="en-US" sz="1600" dirty="0" smtClean="0">
                <a:solidFill>
                  <a:srgbClr val="000000"/>
                </a:solidFill>
              </a:rPr>
              <a:t> displacement</a:t>
            </a:r>
          </a:p>
          <a:p>
            <a:pPr marL="457200" lvl="3" indent="0">
              <a:lnSpc>
                <a:spcPct val="100000"/>
              </a:lnSpc>
              <a:spcBef>
                <a:spcPts val="0"/>
              </a:spcBef>
              <a:spcAft>
                <a:spcPts val="600"/>
              </a:spcAft>
              <a:buNone/>
            </a:pPr>
            <a:r>
              <a:rPr lang="en-US" sz="1600" dirty="0">
                <a:solidFill>
                  <a:srgbClr val="000000"/>
                </a:solidFill>
              </a:rPr>
              <a:t>	</a:t>
            </a:r>
            <a:r>
              <a:rPr lang="en-US" sz="1600" dirty="0" smtClean="0">
                <a:solidFill>
                  <a:srgbClr val="000000"/>
                </a:solidFill>
              </a:rPr>
              <a:t>- no </a:t>
            </a:r>
            <a:r>
              <a:rPr lang="en-US" sz="1600" dirty="0" err="1" smtClean="0">
                <a:solidFill>
                  <a:srgbClr val="000000"/>
                </a:solidFill>
              </a:rPr>
              <a:t>sextupoles</a:t>
            </a:r>
            <a:r>
              <a:rPr lang="en-US" sz="1600" dirty="0" smtClean="0">
                <a:solidFill>
                  <a:srgbClr val="000000"/>
                </a:solidFill>
              </a:rPr>
              <a:t> in this area</a:t>
            </a:r>
          </a:p>
          <a:p>
            <a:pPr marL="457200" lvl="3" indent="0">
              <a:lnSpc>
                <a:spcPct val="100000"/>
              </a:lnSpc>
              <a:spcBef>
                <a:spcPts val="0"/>
              </a:spcBef>
              <a:spcAft>
                <a:spcPts val="600"/>
              </a:spcAft>
              <a:buNone/>
            </a:pPr>
            <a:r>
              <a:rPr lang="en-US" sz="1600" dirty="0" smtClean="0">
                <a:solidFill>
                  <a:srgbClr val="FF6600"/>
                </a:solidFill>
              </a:rPr>
              <a:t>   =&gt; consider only effects due to </a:t>
            </a:r>
            <a:r>
              <a:rPr lang="en-US" sz="1600" dirty="0" err="1" smtClean="0">
                <a:solidFill>
                  <a:srgbClr val="FF6600"/>
                </a:solidFill>
              </a:rPr>
              <a:t>quadrupole</a:t>
            </a:r>
            <a:r>
              <a:rPr lang="en-US" sz="1600" dirty="0" smtClean="0">
                <a:solidFill>
                  <a:srgbClr val="FF6600"/>
                </a:solidFill>
              </a:rPr>
              <a:t> misalignment in Point 1/5</a:t>
            </a:r>
          </a:p>
          <a:p>
            <a:pPr marL="457200" lvl="3" indent="0">
              <a:lnSpc>
                <a:spcPct val="100000"/>
              </a:lnSpc>
              <a:spcBef>
                <a:spcPts val="0"/>
              </a:spcBef>
              <a:spcAft>
                <a:spcPts val="600"/>
              </a:spcAft>
              <a:buNone/>
            </a:pPr>
            <a:r>
              <a:rPr lang="en-US" sz="1600" dirty="0">
                <a:solidFill>
                  <a:srgbClr val="FF6600"/>
                </a:solidFill>
              </a:rPr>
              <a:t> </a:t>
            </a:r>
            <a:r>
              <a:rPr lang="en-US" sz="1600" dirty="0" smtClean="0">
                <a:solidFill>
                  <a:srgbClr val="FF6600"/>
                </a:solidFill>
              </a:rPr>
              <a:t>  =&gt; main effect is closed orbit distortion due to </a:t>
            </a:r>
            <a:r>
              <a:rPr lang="en-US" sz="1600" dirty="0" err="1" smtClean="0">
                <a:solidFill>
                  <a:srgbClr val="FF6600"/>
                </a:solidFill>
              </a:rPr>
              <a:t>quadrupole</a:t>
            </a:r>
            <a:r>
              <a:rPr lang="en-US" sz="1600" dirty="0" smtClean="0">
                <a:solidFill>
                  <a:srgbClr val="FF6600"/>
                </a:solidFill>
              </a:rPr>
              <a:t> misalignment:</a:t>
            </a:r>
          </a:p>
          <a:p>
            <a:pPr marL="457200" lvl="3" indent="0">
              <a:lnSpc>
                <a:spcPct val="100000"/>
              </a:lnSpc>
              <a:spcBef>
                <a:spcPts val="0"/>
              </a:spcBef>
              <a:spcAft>
                <a:spcPts val="600"/>
              </a:spcAft>
              <a:buNone/>
            </a:pPr>
            <a:endParaRPr lang="en-US" sz="1600" b="1" dirty="0">
              <a:solidFill>
                <a:srgbClr val="000000"/>
              </a:solidFill>
            </a:endParaRPr>
          </a:p>
          <a:p>
            <a:pPr marL="457200" lvl="3" indent="0">
              <a:lnSpc>
                <a:spcPct val="100000"/>
              </a:lnSpc>
              <a:spcBef>
                <a:spcPts val="0"/>
              </a:spcBef>
              <a:spcAft>
                <a:spcPts val="600"/>
              </a:spcAft>
              <a:buNone/>
            </a:pPr>
            <a:endParaRPr lang="en-US" sz="1600" b="1" dirty="0" smtClean="0">
              <a:solidFill>
                <a:srgbClr val="000000"/>
              </a:solidFill>
            </a:endParaRPr>
          </a:p>
          <a:p>
            <a:pPr marL="457200" lvl="3" indent="0">
              <a:lnSpc>
                <a:spcPct val="100000"/>
              </a:lnSpc>
              <a:spcBef>
                <a:spcPts val="0"/>
              </a:spcBef>
              <a:spcAft>
                <a:spcPts val="600"/>
              </a:spcAft>
              <a:buNone/>
            </a:pPr>
            <a:endParaRPr lang="en-US" sz="1600" b="1" dirty="0">
              <a:solidFill>
                <a:srgbClr val="000000"/>
              </a:solidFill>
            </a:endParaRPr>
          </a:p>
          <a:p>
            <a:pPr marL="612000" lvl="1" indent="0">
              <a:lnSpc>
                <a:spcPct val="100000"/>
              </a:lnSpc>
              <a:spcBef>
                <a:spcPts val="0"/>
              </a:spcBef>
              <a:buNone/>
            </a:pPr>
            <a:endParaRPr lang="en-US" sz="1600" dirty="0" smtClean="0">
              <a:solidFill>
                <a:srgbClr val="000000"/>
              </a:solidFill>
            </a:endParaRPr>
          </a:p>
          <a:p>
            <a:pPr marL="612000" lvl="1" indent="0">
              <a:lnSpc>
                <a:spcPct val="100000"/>
              </a:lnSpc>
              <a:spcBef>
                <a:spcPts val="0"/>
              </a:spcBef>
              <a:buNone/>
            </a:pPr>
            <a:r>
              <a:rPr lang="en-US" sz="1600" dirty="0" smtClean="0">
                <a:solidFill>
                  <a:srgbClr val="000000"/>
                </a:solidFill>
              </a:rPr>
              <a:t>=</a:t>
            </a:r>
            <a:r>
              <a:rPr lang="en-US" sz="1600" dirty="0">
                <a:solidFill>
                  <a:srgbClr val="000000"/>
                </a:solidFill>
              </a:rPr>
              <a:t>&gt; stronger effect from </a:t>
            </a:r>
            <a:r>
              <a:rPr lang="en-US" sz="1600" dirty="0" err="1">
                <a:solidFill>
                  <a:srgbClr val="000000"/>
                </a:solidFill>
              </a:rPr>
              <a:t>quadrupoles</a:t>
            </a:r>
            <a:r>
              <a:rPr lang="en-US" sz="1600" dirty="0">
                <a:solidFill>
                  <a:srgbClr val="000000"/>
                </a:solidFill>
              </a:rPr>
              <a:t> with high k*l and high beta-function</a:t>
            </a:r>
          </a:p>
          <a:p>
            <a:pPr marL="612000" lvl="1" indent="0">
              <a:lnSpc>
                <a:spcPct val="100000"/>
              </a:lnSpc>
              <a:spcBef>
                <a:spcPts val="0"/>
              </a:spcBef>
              <a:spcAft>
                <a:spcPts val="1200"/>
              </a:spcAft>
              <a:buNone/>
            </a:pPr>
            <a:r>
              <a:rPr lang="en-US" sz="1600" dirty="0">
                <a:solidFill>
                  <a:srgbClr val="FF0000"/>
                </a:solidFill>
              </a:rPr>
              <a:t>=&gt; main effect expected from inner triplet during collision (closest to tunneling works!!!)</a:t>
            </a:r>
          </a:p>
          <a:p>
            <a:pPr marL="457200" lvl="3" indent="0">
              <a:lnSpc>
                <a:spcPct val="100000"/>
              </a:lnSpc>
              <a:spcBef>
                <a:spcPts val="0"/>
              </a:spcBef>
              <a:spcAft>
                <a:spcPts val="600"/>
              </a:spcAft>
              <a:buNone/>
            </a:pPr>
            <a:endParaRPr lang="en-US" sz="1600" b="1" dirty="0" smtClean="0">
              <a:solidFill>
                <a:srgbClr val="000000"/>
              </a:solidFill>
            </a:endParaRPr>
          </a:p>
          <a:p>
            <a:pPr marL="457200" lvl="3" indent="0">
              <a:lnSpc>
                <a:spcPct val="100000"/>
              </a:lnSpc>
              <a:spcBef>
                <a:spcPts val="0"/>
              </a:spcBef>
              <a:spcAft>
                <a:spcPts val="600"/>
              </a:spcAft>
              <a:buNone/>
            </a:pPr>
            <a:endParaRPr lang="en-US" sz="1600" b="1" dirty="0" smtClean="0">
              <a:solidFill>
                <a:srgbClr val="000000"/>
              </a:solidFill>
            </a:endParaRPr>
          </a:p>
          <a:p>
            <a:pPr marL="457200" lvl="3" indent="0">
              <a:lnSpc>
                <a:spcPct val="100000"/>
              </a:lnSpc>
              <a:spcBef>
                <a:spcPts val="0"/>
              </a:spcBef>
              <a:spcAft>
                <a:spcPts val="600"/>
              </a:spcAft>
              <a:buNone/>
            </a:pPr>
            <a:r>
              <a:rPr lang="en-US" sz="1600" b="1" dirty="0">
                <a:solidFill>
                  <a:srgbClr val="000000"/>
                </a:solidFill>
              </a:rPr>
              <a:t> </a:t>
            </a:r>
            <a:r>
              <a:rPr lang="en-US" sz="1600" b="1" dirty="0" smtClean="0">
                <a:solidFill>
                  <a:srgbClr val="000000"/>
                </a:solidFill>
              </a:rPr>
              <a:t>  </a:t>
            </a:r>
            <a:endParaRPr lang="en-US" sz="1600" dirty="0" smtClean="0">
              <a:solidFill>
                <a:schemeClr val="tx1"/>
              </a:solidFill>
            </a:endParaRPr>
          </a:p>
        </p:txBody>
      </p:sp>
      <p:grpSp>
        <p:nvGrpSpPr>
          <p:cNvPr id="5" name="Group 4"/>
          <p:cNvGrpSpPr/>
          <p:nvPr/>
        </p:nvGrpSpPr>
        <p:grpSpPr>
          <a:xfrm>
            <a:off x="1731582" y="4653136"/>
            <a:ext cx="5688632" cy="792088"/>
            <a:chOff x="1691680" y="3645024"/>
            <a:chExt cx="5688632" cy="792088"/>
          </a:xfrm>
        </p:grpSpPr>
        <p:sp>
          <p:nvSpPr>
            <p:cNvPr id="6" name="Rectangle 5"/>
            <p:cNvSpPr/>
            <p:nvPr/>
          </p:nvSpPr>
          <p:spPr>
            <a:xfrm>
              <a:off x="1691680" y="3645024"/>
              <a:ext cx="5688632" cy="792088"/>
            </a:xfrm>
            <a:prstGeom prst="rect">
              <a:avLst/>
            </a:prstGeom>
            <a:solidFill>
              <a:srgbClr val="FFFFFF">
                <a:alpha val="9000"/>
              </a:srgbClr>
            </a:solidFill>
            <a:ln>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3789040"/>
              <a:ext cx="5397500" cy="520700"/>
            </a:xfrm>
            <a:prstGeom prst="rect">
              <a:avLst/>
            </a:prstGeom>
          </p:spPr>
        </p:pic>
        <p:sp>
          <p:nvSpPr>
            <p:cNvPr id="8" name="Rectangle 7"/>
            <p:cNvSpPr/>
            <p:nvPr/>
          </p:nvSpPr>
          <p:spPr>
            <a:xfrm>
              <a:off x="3851920" y="3861048"/>
              <a:ext cx="1368152" cy="376684"/>
            </a:xfrm>
            <a:prstGeom prst="rect">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0000"/>
                </a:solidFill>
              </a:endParaRPr>
            </a:p>
          </p:txBody>
        </p:sp>
      </p:grpSp>
    </p:spTree>
    <p:extLst>
      <p:ext uri="{BB962C8B-B14F-4D97-AF65-F5344CB8AC3E}">
        <p14:creationId xmlns:p14="http://schemas.microsoft.com/office/powerpoint/2010/main" val="754844093"/>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a:p>
        </p:txBody>
      </p:sp>
      <p:sp>
        <p:nvSpPr>
          <p:cNvPr id="3" name="Title 2"/>
          <p:cNvSpPr>
            <a:spLocks noGrp="1"/>
          </p:cNvSpPr>
          <p:nvPr>
            <p:ph type="title"/>
          </p:nvPr>
        </p:nvSpPr>
        <p:spPr>
          <a:xfrm>
            <a:off x="457199" y="-5680"/>
            <a:ext cx="8467345" cy="914400"/>
          </a:xfrm>
        </p:spPr>
        <p:txBody>
          <a:bodyPr/>
          <a:lstStyle/>
          <a:p>
            <a:r>
              <a:rPr lang="en-US" dirty="0" smtClean="0"/>
              <a:t>Effect of vibrations on the beam (2)</a:t>
            </a:r>
            <a:endParaRPr lang="en-US" dirty="0"/>
          </a:p>
        </p:txBody>
      </p:sp>
      <p:sp>
        <p:nvSpPr>
          <p:cNvPr id="66" name="Content Placeholder 3"/>
          <p:cNvSpPr txBox="1">
            <a:spLocks/>
          </p:cNvSpPr>
          <p:nvPr/>
        </p:nvSpPr>
        <p:spPr>
          <a:xfrm>
            <a:off x="323528" y="859914"/>
            <a:ext cx="8601016" cy="5377398"/>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buClr>
                <a:srgbClr val="3366FF"/>
              </a:buClr>
              <a:buNone/>
            </a:pPr>
            <a:r>
              <a:rPr lang="en-US" sz="1600" dirty="0" smtClean="0">
                <a:solidFill>
                  <a:srgbClr val="3366FF"/>
                </a:solidFill>
              </a:rPr>
              <a:t>closed orbit distortion can result in:</a:t>
            </a:r>
            <a:endParaRPr lang="en-US" sz="1600" dirty="0" smtClean="0">
              <a:solidFill>
                <a:schemeClr val="tx1"/>
              </a:solidFill>
            </a:endParaRPr>
          </a:p>
          <a:p>
            <a:pPr marL="342900" lvl="1" indent="-342900">
              <a:buClr>
                <a:srgbClr val="3366FF"/>
              </a:buClr>
              <a:buFont typeface="+mj-lt"/>
              <a:buAutoNum type="arabicPeriod"/>
            </a:pPr>
            <a:r>
              <a:rPr lang="en-US" sz="1600" dirty="0" smtClean="0">
                <a:solidFill>
                  <a:schemeClr val="tx1"/>
                </a:solidFill>
              </a:rPr>
              <a:t>slow movement of </a:t>
            </a:r>
            <a:r>
              <a:rPr lang="en-US" sz="1600" dirty="0">
                <a:solidFill>
                  <a:schemeClr val="tx1"/>
                </a:solidFill>
              </a:rPr>
              <a:t>the ground </a:t>
            </a:r>
            <a:r>
              <a:rPr lang="en-US" sz="1600" dirty="0" smtClean="0">
                <a:solidFill>
                  <a:schemeClr val="tx1"/>
                </a:solidFill>
              </a:rPr>
              <a:t>(</a:t>
            </a:r>
            <a:r>
              <a:rPr lang="en-US" sz="1600" u="sng" dirty="0" smtClean="0">
                <a:solidFill>
                  <a:schemeClr val="tx1"/>
                </a:solidFill>
              </a:rPr>
              <a:t>week/months</a:t>
            </a:r>
            <a:r>
              <a:rPr lang="en-US" sz="1600" dirty="0" smtClean="0">
                <a:solidFill>
                  <a:schemeClr val="tx1"/>
                </a:solidFill>
              </a:rPr>
              <a:t>) during and after the construction (detector and magnets)</a:t>
            </a:r>
          </a:p>
          <a:p>
            <a:pPr marL="288000" lvl="1" indent="0">
              <a:lnSpc>
                <a:spcPct val="100000"/>
              </a:lnSpc>
              <a:spcBef>
                <a:spcPts val="0"/>
              </a:spcBef>
              <a:buClr>
                <a:srgbClr val="3366FF"/>
              </a:buClr>
              <a:buNone/>
            </a:pPr>
            <a:r>
              <a:rPr lang="en-US" sz="1600" dirty="0" smtClean="0">
                <a:solidFill>
                  <a:schemeClr val="tx1"/>
                </a:solidFill>
              </a:rPr>
              <a:t>-</a:t>
            </a:r>
            <a:r>
              <a:rPr lang="en-US" sz="1600" dirty="0">
                <a:solidFill>
                  <a:schemeClr val="tx1"/>
                </a:solidFill>
              </a:rPr>
              <a:t>&gt; correction of orbit necessary, so that beam is guided through the center of the magnets </a:t>
            </a:r>
            <a:endParaRPr lang="en-US" sz="1600" dirty="0" smtClean="0">
              <a:solidFill>
                <a:schemeClr val="tx1"/>
              </a:solidFill>
            </a:endParaRPr>
          </a:p>
          <a:p>
            <a:pPr marL="288000" lvl="1" indent="0">
              <a:lnSpc>
                <a:spcPct val="100000"/>
              </a:lnSpc>
              <a:spcBef>
                <a:spcPts val="0"/>
              </a:spcBef>
              <a:buClr>
                <a:srgbClr val="3366FF"/>
              </a:buClr>
              <a:buNone/>
            </a:pPr>
            <a:r>
              <a:rPr lang="en-US" sz="1600" dirty="0" smtClean="0">
                <a:solidFill>
                  <a:schemeClr val="tx1"/>
                </a:solidFill>
              </a:rPr>
              <a:t>-</a:t>
            </a:r>
            <a:r>
              <a:rPr lang="en-US" sz="1600" dirty="0">
                <a:solidFill>
                  <a:schemeClr val="tx1"/>
                </a:solidFill>
              </a:rPr>
              <a:t>&gt; </a:t>
            </a:r>
            <a:r>
              <a:rPr lang="en-US" sz="1600" dirty="0" smtClean="0">
                <a:solidFill>
                  <a:schemeClr val="tx1"/>
                </a:solidFill>
              </a:rPr>
              <a:t>more frequent alignment campaigns to avoid reaching the corrector </a:t>
            </a:r>
            <a:r>
              <a:rPr lang="en-US" sz="1600" dirty="0">
                <a:solidFill>
                  <a:schemeClr val="tx1"/>
                </a:solidFill>
              </a:rPr>
              <a:t>strength </a:t>
            </a:r>
            <a:r>
              <a:rPr lang="en-US" sz="1600" dirty="0" smtClean="0">
                <a:solidFill>
                  <a:schemeClr val="tx1"/>
                </a:solidFill>
              </a:rPr>
              <a:t>limit</a:t>
            </a:r>
          </a:p>
          <a:p>
            <a:pPr marL="342900" lvl="1" indent="-342900">
              <a:lnSpc>
                <a:spcPct val="100000"/>
              </a:lnSpc>
              <a:buClr>
                <a:srgbClr val="3366FF"/>
              </a:buClr>
              <a:buFont typeface="+mj-lt"/>
              <a:buAutoNum type="arabicPeriod" startAt="2"/>
            </a:pPr>
            <a:r>
              <a:rPr lang="en-US" sz="1600" dirty="0">
                <a:solidFill>
                  <a:schemeClr val="tx1"/>
                </a:solidFill>
              </a:rPr>
              <a:t>orbit deviations </a:t>
            </a:r>
            <a:r>
              <a:rPr lang="en-US" sz="1600" dirty="0" smtClean="0">
                <a:solidFill>
                  <a:schemeClr val="tx1"/>
                </a:solidFill>
              </a:rPr>
              <a:t>(</a:t>
            </a:r>
            <a:r>
              <a:rPr lang="en-US" sz="1600" u="sng" dirty="0" smtClean="0">
                <a:solidFill>
                  <a:schemeClr val="tx1"/>
                </a:solidFill>
              </a:rPr>
              <a:t>several hours = 1 fill</a:t>
            </a:r>
            <a:r>
              <a:rPr lang="en-US" sz="1600" dirty="0" smtClean="0">
                <a:solidFill>
                  <a:schemeClr val="tx1"/>
                </a:solidFill>
              </a:rPr>
              <a:t>), which are </a:t>
            </a:r>
            <a:r>
              <a:rPr lang="en-US" sz="1600" dirty="0">
                <a:solidFill>
                  <a:schemeClr val="tx1"/>
                </a:solidFill>
              </a:rPr>
              <a:t>particularly critical at the IP and at the </a:t>
            </a:r>
            <a:r>
              <a:rPr lang="en-US" sz="1600" dirty="0" smtClean="0">
                <a:solidFill>
                  <a:schemeClr val="tx1"/>
                </a:solidFill>
              </a:rPr>
              <a:t>collimators. </a:t>
            </a:r>
          </a:p>
          <a:p>
            <a:pPr marL="288000" lvl="1" indent="0">
              <a:lnSpc>
                <a:spcPct val="100000"/>
              </a:lnSpc>
              <a:spcBef>
                <a:spcPts val="0"/>
              </a:spcBef>
              <a:buClr>
                <a:srgbClr val="3366FF"/>
              </a:buClr>
              <a:buNone/>
            </a:pPr>
            <a:r>
              <a:rPr lang="en-US" sz="1600" dirty="0" smtClean="0">
                <a:solidFill>
                  <a:schemeClr val="tx1"/>
                </a:solidFill>
              </a:rPr>
              <a:t> Note</a:t>
            </a:r>
            <a:r>
              <a:rPr lang="en-US" sz="1600" dirty="0" smtClean="0">
                <a:solidFill>
                  <a:schemeClr val="tx1"/>
                </a:solidFill>
              </a:rPr>
              <a:t>: at the moment the orbit feedback is off when in stable beams and only possible at a </a:t>
            </a:r>
            <a:r>
              <a:rPr lang="en-US" sz="1600" dirty="0" smtClean="0">
                <a:solidFill>
                  <a:schemeClr val="tx1"/>
                </a:solidFill>
              </a:rPr>
              <a:t>   </a:t>
            </a:r>
          </a:p>
          <a:p>
            <a:pPr marL="288000" lvl="1" indent="0">
              <a:lnSpc>
                <a:spcPct val="100000"/>
              </a:lnSpc>
              <a:spcBef>
                <a:spcPts val="0"/>
              </a:spcBef>
              <a:buClr>
                <a:srgbClr val="3366FF"/>
              </a:buClr>
              <a:buNone/>
            </a:pPr>
            <a:r>
              <a:rPr lang="en-US" sz="1600" dirty="0">
                <a:solidFill>
                  <a:schemeClr val="tx1"/>
                </a:solidFill>
              </a:rPr>
              <a:t> </a:t>
            </a:r>
            <a:r>
              <a:rPr lang="en-US" sz="1600" dirty="0" smtClean="0">
                <a:solidFill>
                  <a:schemeClr val="tx1"/>
                </a:solidFill>
              </a:rPr>
              <a:t>maximum </a:t>
            </a:r>
            <a:r>
              <a:rPr lang="en-US" sz="1600" dirty="0" smtClean="0">
                <a:solidFill>
                  <a:schemeClr val="tx1"/>
                </a:solidFill>
              </a:rPr>
              <a:t>frequency of 0.1 Hz</a:t>
            </a:r>
          </a:p>
          <a:p>
            <a:pPr marL="342900" lvl="1" indent="-342900">
              <a:buClr>
                <a:srgbClr val="3366FF"/>
              </a:buClr>
              <a:buFont typeface="+mj-lt"/>
              <a:buAutoNum type="arabicPeriod" startAt="3"/>
            </a:pPr>
            <a:r>
              <a:rPr lang="en-US" sz="1600" dirty="0" smtClean="0">
                <a:solidFill>
                  <a:schemeClr val="tx1"/>
                </a:solidFill>
              </a:rPr>
              <a:t>effects of vibrations on the beam (</a:t>
            </a:r>
            <a:r>
              <a:rPr lang="en-US" sz="1600" u="sng" dirty="0" smtClean="0">
                <a:solidFill>
                  <a:schemeClr val="tx1"/>
                </a:solidFill>
              </a:rPr>
              <a:t>&lt; 1 hour</a:t>
            </a:r>
            <a:r>
              <a:rPr lang="en-US" sz="1600" dirty="0" smtClean="0">
                <a:solidFill>
                  <a:schemeClr val="tx1"/>
                </a:solidFill>
              </a:rPr>
              <a:t>):</a:t>
            </a:r>
          </a:p>
          <a:p>
            <a:pPr marL="514350" lvl="2" indent="-285750">
              <a:lnSpc>
                <a:spcPct val="100000"/>
              </a:lnSpc>
              <a:buClr>
                <a:srgbClr val="3366FF"/>
              </a:buClr>
            </a:pPr>
            <a:r>
              <a:rPr lang="en-US" sz="1600" dirty="0" err="1" smtClean="0">
                <a:solidFill>
                  <a:schemeClr val="tx1"/>
                </a:solidFill>
              </a:rPr>
              <a:t>emittance</a:t>
            </a:r>
            <a:r>
              <a:rPr lang="en-US" sz="1600" dirty="0" smtClean="0">
                <a:solidFill>
                  <a:schemeClr val="tx1"/>
                </a:solidFill>
              </a:rPr>
              <a:t> growth (see later estimates):</a:t>
            </a:r>
          </a:p>
          <a:p>
            <a:pPr marL="554400" lvl="2" indent="0">
              <a:lnSpc>
                <a:spcPct val="100000"/>
              </a:lnSpc>
              <a:buClr>
                <a:srgbClr val="3366FF"/>
              </a:buClr>
              <a:buNone/>
            </a:pPr>
            <a:r>
              <a:rPr lang="en-US" sz="1600" dirty="0" smtClean="0">
                <a:solidFill>
                  <a:schemeClr val="tx1"/>
                </a:solidFill>
              </a:rPr>
              <a:t>in </a:t>
            </a:r>
            <a:r>
              <a:rPr lang="en-US" sz="1600" dirty="0">
                <a:solidFill>
                  <a:schemeClr val="tx1"/>
                </a:solidFill>
              </a:rPr>
              <a:t>general two regimes are </a:t>
            </a:r>
            <a:r>
              <a:rPr lang="en-US" sz="1600" dirty="0" smtClean="0">
                <a:solidFill>
                  <a:schemeClr val="tx1"/>
                </a:solidFill>
              </a:rPr>
              <a:t>distinguished:</a:t>
            </a:r>
          </a:p>
          <a:p>
            <a:pPr marL="554400" lvl="2" indent="0">
              <a:lnSpc>
                <a:spcPct val="100000"/>
              </a:lnSpc>
              <a:spcBef>
                <a:spcPts val="0"/>
              </a:spcBef>
              <a:buNone/>
            </a:pPr>
            <a:r>
              <a:rPr lang="en-US" sz="1600" b="1" dirty="0" smtClean="0">
                <a:solidFill>
                  <a:srgbClr val="3366FF"/>
                </a:solidFill>
              </a:rPr>
              <a:t>	-</a:t>
            </a:r>
            <a:r>
              <a:rPr lang="en-US" sz="1600" dirty="0" smtClean="0">
                <a:solidFill>
                  <a:srgbClr val="000000"/>
                </a:solidFill>
              </a:rPr>
              <a:t> “</a:t>
            </a:r>
            <a:r>
              <a:rPr lang="en-US" sz="1600" dirty="0">
                <a:solidFill>
                  <a:srgbClr val="000000"/>
                </a:solidFill>
              </a:rPr>
              <a:t>high frequency</a:t>
            </a:r>
            <a:r>
              <a:rPr lang="en-US" sz="1600" dirty="0" smtClean="0">
                <a:solidFill>
                  <a:srgbClr val="000000"/>
                </a:solidFill>
              </a:rPr>
              <a:t>” [</a:t>
            </a:r>
            <a:r>
              <a:rPr lang="en-US" sz="1600" dirty="0">
                <a:solidFill>
                  <a:srgbClr val="000000"/>
                </a:solidFill>
              </a:rPr>
              <a:t>1</a:t>
            </a:r>
            <a:r>
              <a:rPr lang="en-US" sz="1600" dirty="0" smtClean="0">
                <a:solidFill>
                  <a:srgbClr val="000000"/>
                </a:solidFill>
              </a:rPr>
              <a:t>],   </a:t>
            </a:r>
            <a:r>
              <a:rPr lang="en-US" sz="1600" u="sng" dirty="0" smtClean="0">
                <a:solidFill>
                  <a:srgbClr val="000000"/>
                </a:solidFill>
              </a:rPr>
              <a:t>f </a:t>
            </a:r>
            <a:r>
              <a:rPr lang="en-US" sz="1600" u="sng" dirty="0">
                <a:solidFill>
                  <a:srgbClr val="000000"/>
                </a:solidFill>
              </a:rPr>
              <a:t>&gt; </a:t>
            </a:r>
            <a:r>
              <a:rPr lang="en-US" sz="1600" u="sng" dirty="0" smtClean="0">
                <a:solidFill>
                  <a:srgbClr val="000000"/>
                </a:solidFill>
              </a:rPr>
              <a:t>3 kHz</a:t>
            </a:r>
            <a:r>
              <a:rPr lang="en-US" sz="1600" dirty="0" smtClean="0">
                <a:solidFill>
                  <a:srgbClr val="000000"/>
                </a:solidFill>
              </a:rPr>
              <a:t>  : overlap with </a:t>
            </a:r>
            <a:r>
              <a:rPr lang="en-US" sz="1600" dirty="0" err="1" smtClean="0">
                <a:solidFill>
                  <a:srgbClr val="000000"/>
                </a:solidFill>
              </a:rPr>
              <a:t>betatron</a:t>
            </a:r>
            <a:r>
              <a:rPr lang="en-US" sz="1600" dirty="0" smtClean="0">
                <a:solidFill>
                  <a:srgbClr val="000000"/>
                </a:solidFill>
              </a:rPr>
              <a:t> sidebands at (</a:t>
            </a:r>
            <a:r>
              <a:rPr lang="el-GR" sz="1600" dirty="0" smtClean="0">
                <a:solidFill>
                  <a:srgbClr val="000000"/>
                </a:solidFill>
              </a:rPr>
              <a:t>ν</a:t>
            </a:r>
            <a:r>
              <a:rPr lang="en-US" sz="1600" baseline="-25000" dirty="0" smtClean="0">
                <a:solidFill>
                  <a:srgbClr val="000000"/>
                </a:solidFill>
              </a:rPr>
              <a:t>x</a:t>
            </a:r>
            <a:r>
              <a:rPr lang="en-US" sz="1600" baseline="-25000" dirty="0">
                <a:solidFill>
                  <a:srgbClr val="000000"/>
                </a:solidFill>
              </a:rPr>
              <a:t>/</a:t>
            </a:r>
            <a:r>
              <a:rPr lang="en-US" sz="1600" baseline="-25000" dirty="0" smtClean="0">
                <a:solidFill>
                  <a:srgbClr val="000000"/>
                </a:solidFill>
              </a:rPr>
              <a:t>y</a:t>
            </a:r>
            <a:r>
              <a:rPr lang="en-US" sz="1600" dirty="0" smtClean="0">
                <a:solidFill>
                  <a:srgbClr val="000000"/>
                </a:solidFill>
              </a:rPr>
              <a:t>-n)∙</a:t>
            </a:r>
            <a:r>
              <a:rPr lang="en-US" sz="1600" dirty="0" err="1" smtClean="0">
                <a:solidFill>
                  <a:srgbClr val="000000"/>
                </a:solidFill>
              </a:rPr>
              <a:t>f</a:t>
            </a:r>
            <a:r>
              <a:rPr lang="en-US" sz="1600" baseline="-25000" dirty="0" err="1" smtClean="0">
                <a:solidFill>
                  <a:srgbClr val="000000"/>
                </a:solidFill>
              </a:rPr>
              <a:t>rev,</a:t>
            </a:r>
            <a:r>
              <a:rPr lang="en-US" sz="1600" baseline="-25000" dirty="0" err="1">
                <a:solidFill>
                  <a:srgbClr val="000000"/>
                </a:solidFill>
              </a:rPr>
              <a:t>LHC</a:t>
            </a:r>
            <a:r>
              <a:rPr lang="en-US" sz="1600" baseline="-25000" dirty="0">
                <a:solidFill>
                  <a:srgbClr val="000000"/>
                </a:solidFill>
              </a:rPr>
              <a:t> </a:t>
            </a:r>
            <a:endParaRPr lang="en-US" sz="1600" dirty="0">
              <a:solidFill>
                <a:srgbClr val="000000"/>
              </a:solidFill>
            </a:endParaRPr>
          </a:p>
          <a:p>
            <a:pPr marL="554400" lvl="2" indent="0">
              <a:lnSpc>
                <a:spcPct val="100000"/>
              </a:lnSpc>
              <a:spcBef>
                <a:spcPts val="0"/>
              </a:spcBef>
              <a:spcAft>
                <a:spcPts val="600"/>
              </a:spcAft>
              <a:buNone/>
            </a:pPr>
            <a:r>
              <a:rPr lang="en-US" sz="1600" b="1" dirty="0" smtClean="0">
                <a:solidFill>
                  <a:srgbClr val="3366FF"/>
                </a:solidFill>
              </a:rPr>
              <a:t>	-</a:t>
            </a:r>
            <a:r>
              <a:rPr lang="en-US" sz="1600" dirty="0" smtClean="0">
                <a:solidFill>
                  <a:srgbClr val="000000"/>
                </a:solidFill>
              </a:rPr>
              <a:t> “</a:t>
            </a:r>
            <a:r>
              <a:rPr lang="en-US" sz="1600" dirty="0">
                <a:solidFill>
                  <a:srgbClr val="000000"/>
                </a:solidFill>
              </a:rPr>
              <a:t>low frequency</a:t>
            </a:r>
            <a:r>
              <a:rPr lang="en-US" sz="1600" dirty="0" smtClean="0">
                <a:solidFill>
                  <a:srgbClr val="000000"/>
                </a:solidFill>
              </a:rPr>
              <a:t>”  [</a:t>
            </a:r>
            <a:r>
              <a:rPr lang="en-US" sz="1600" dirty="0">
                <a:solidFill>
                  <a:srgbClr val="000000"/>
                </a:solidFill>
              </a:rPr>
              <a:t>2</a:t>
            </a:r>
            <a:r>
              <a:rPr lang="en-US" sz="1600" dirty="0" smtClean="0">
                <a:solidFill>
                  <a:srgbClr val="000000"/>
                </a:solidFill>
              </a:rPr>
              <a:t>], </a:t>
            </a:r>
            <a:r>
              <a:rPr lang="en-US" sz="1600" u="sng" dirty="0" smtClean="0">
                <a:solidFill>
                  <a:srgbClr val="000000"/>
                </a:solidFill>
              </a:rPr>
              <a:t>0&lt;f</a:t>
            </a:r>
            <a:r>
              <a:rPr lang="en-US" sz="1600" u="sng" dirty="0" smtClean="0">
                <a:solidFill>
                  <a:schemeClr val="tx1"/>
                </a:solidFill>
              </a:rPr>
              <a:t>&lt;</a:t>
            </a:r>
            <a:r>
              <a:rPr lang="en-US" sz="1600" u="sng" dirty="0" smtClean="0">
                <a:solidFill>
                  <a:srgbClr val="000000"/>
                </a:solidFill>
              </a:rPr>
              <a:t> </a:t>
            </a:r>
            <a:r>
              <a:rPr lang="en-US" sz="1600" u="sng" dirty="0">
                <a:solidFill>
                  <a:srgbClr val="000000"/>
                </a:solidFill>
              </a:rPr>
              <a:t>3 </a:t>
            </a:r>
            <a:r>
              <a:rPr lang="en-US" sz="1600" u="sng" dirty="0" smtClean="0">
                <a:solidFill>
                  <a:srgbClr val="000000"/>
                </a:solidFill>
              </a:rPr>
              <a:t>kHz</a:t>
            </a:r>
            <a:r>
              <a:rPr lang="en-US" sz="1600" dirty="0" smtClean="0">
                <a:solidFill>
                  <a:srgbClr val="000000"/>
                </a:solidFill>
              </a:rPr>
              <a:t> : </a:t>
            </a:r>
            <a:r>
              <a:rPr lang="el-GR" sz="1600" dirty="0" smtClean="0">
                <a:solidFill>
                  <a:srgbClr val="000000"/>
                </a:solidFill>
              </a:rPr>
              <a:t>ν</a:t>
            </a:r>
            <a:r>
              <a:rPr lang="en-US" sz="1600" baseline="-25000" dirty="0" smtClean="0">
                <a:solidFill>
                  <a:srgbClr val="000000"/>
                </a:solidFill>
              </a:rPr>
              <a:t>x</a:t>
            </a:r>
            <a:r>
              <a:rPr lang="en-US" sz="1600" baseline="-25000" dirty="0">
                <a:solidFill>
                  <a:srgbClr val="000000"/>
                </a:solidFill>
              </a:rPr>
              <a:t>/y</a:t>
            </a:r>
            <a:r>
              <a:rPr lang="en-US" sz="1600" dirty="0">
                <a:solidFill>
                  <a:srgbClr val="000000"/>
                </a:solidFill>
              </a:rPr>
              <a:t> ∙f</a:t>
            </a:r>
            <a:r>
              <a:rPr lang="en-US" sz="1600" baseline="-25000" dirty="0" smtClean="0">
                <a:solidFill>
                  <a:srgbClr val="000000"/>
                </a:solidFill>
              </a:rPr>
              <a:t>0,LHC </a:t>
            </a:r>
            <a:r>
              <a:rPr lang="en-US" sz="1600" dirty="0">
                <a:solidFill>
                  <a:srgbClr val="000000"/>
                </a:solidFill>
              </a:rPr>
              <a:t>= 3485 Hz, less </a:t>
            </a:r>
            <a:r>
              <a:rPr lang="en-US" sz="1600" dirty="0" smtClean="0">
                <a:solidFill>
                  <a:srgbClr val="000000"/>
                </a:solidFill>
              </a:rPr>
              <a:t>harmful</a:t>
            </a:r>
            <a:endParaRPr lang="en-US" sz="1600" dirty="0" smtClean="0">
              <a:solidFill>
                <a:schemeClr val="tx1"/>
              </a:solidFill>
            </a:endParaRPr>
          </a:p>
          <a:p>
            <a:pPr marL="514350" lvl="2" indent="-285750">
              <a:lnSpc>
                <a:spcPct val="100000"/>
              </a:lnSpc>
              <a:buClr>
                <a:srgbClr val="3366FF"/>
              </a:buClr>
            </a:pPr>
            <a:r>
              <a:rPr lang="en-US" sz="1600" dirty="0" smtClean="0">
                <a:solidFill>
                  <a:schemeClr val="tx1"/>
                </a:solidFill>
              </a:rPr>
              <a:t>stronger population of tails due to interplay of orbit jitter and beam-beam (non-</a:t>
            </a:r>
            <a:r>
              <a:rPr lang="en-US" sz="1600" dirty="0" err="1" smtClean="0">
                <a:solidFill>
                  <a:schemeClr val="tx1"/>
                </a:solidFill>
              </a:rPr>
              <a:t>linearities</a:t>
            </a:r>
            <a:r>
              <a:rPr lang="en-US" sz="1600" dirty="0" smtClean="0">
                <a:solidFill>
                  <a:schemeClr val="tx1"/>
                </a:solidFill>
              </a:rPr>
              <a:t>) </a:t>
            </a:r>
          </a:p>
          <a:p>
            <a:pPr marL="518400" lvl="2" indent="0">
              <a:lnSpc>
                <a:spcPct val="100000"/>
              </a:lnSpc>
              <a:spcBef>
                <a:spcPts val="0"/>
              </a:spcBef>
              <a:buClr>
                <a:srgbClr val="3366FF"/>
              </a:buClr>
              <a:buNone/>
            </a:pPr>
            <a:r>
              <a:rPr lang="en-US" sz="1600" dirty="0" smtClean="0">
                <a:solidFill>
                  <a:schemeClr val="tx1"/>
                </a:solidFill>
              </a:rPr>
              <a:t>-&gt; tail generation, higher losses (difficult to estimate, would require more thorough/long term study)</a:t>
            </a:r>
          </a:p>
          <a:p>
            <a:pPr marL="514350" lvl="2" indent="-285750">
              <a:lnSpc>
                <a:spcPct val="100000"/>
              </a:lnSpc>
              <a:buClr>
                <a:srgbClr val="3366FF"/>
              </a:buClr>
            </a:pPr>
            <a:r>
              <a:rPr lang="en-US" sz="1600" dirty="0">
                <a:solidFill>
                  <a:schemeClr val="tx1"/>
                </a:solidFill>
              </a:rPr>
              <a:t>reduction of </a:t>
            </a:r>
            <a:r>
              <a:rPr lang="en-US" sz="1600" dirty="0" smtClean="0">
                <a:solidFill>
                  <a:schemeClr val="tx1"/>
                </a:solidFill>
              </a:rPr>
              <a:t>lifetime</a:t>
            </a:r>
          </a:p>
        </p:txBody>
      </p:sp>
      <p:sp>
        <p:nvSpPr>
          <p:cNvPr id="4" name="Rectangle 3"/>
          <p:cNvSpPr/>
          <p:nvPr/>
        </p:nvSpPr>
        <p:spPr>
          <a:xfrm>
            <a:off x="353429" y="5877272"/>
            <a:ext cx="8571115" cy="646331"/>
          </a:xfrm>
          <a:prstGeom prst="rect">
            <a:avLst/>
          </a:prstGeom>
          <a:solidFill>
            <a:schemeClr val="bg1"/>
          </a:solidFill>
        </p:spPr>
        <p:txBody>
          <a:bodyPr wrap="square">
            <a:spAutoFit/>
          </a:bodyPr>
          <a:lstStyle/>
          <a:p>
            <a:pPr marL="228600" lvl="2" indent="0">
              <a:lnSpc>
                <a:spcPct val="100000"/>
              </a:lnSpc>
              <a:spcBef>
                <a:spcPts val="0"/>
              </a:spcBef>
              <a:buNone/>
            </a:pPr>
            <a:r>
              <a:rPr lang="en-US" sz="1200" dirty="0" smtClean="0">
                <a:solidFill>
                  <a:srgbClr val="000000"/>
                </a:solidFill>
              </a:rPr>
              <a:t>[1] </a:t>
            </a:r>
            <a:r>
              <a:rPr lang="en-US" sz="1200" dirty="0">
                <a:solidFill>
                  <a:srgbClr val="000000"/>
                </a:solidFill>
              </a:rPr>
              <a:t>K.Y. Ng, “</a:t>
            </a:r>
            <a:r>
              <a:rPr lang="en-US" sz="1200" i="1" dirty="0" err="1">
                <a:solidFill>
                  <a:srgbClr val="000000"/>
                </a:solidFill>
              </a:rPr>
              <a:t>Emittance</a:t>
            </a:r>
            <a:r>
              <a:rPr lang="en-US" sz="1200" i="1" dirty="0">
                <a:solidFill>
                  <a:srgbClr val="000000"/>
                </a:solidFill>
              </a:rPr>
              <a:t> Growth due to a Small Low-frequency Perturbations</a:t>
            </a:r>
            <a:r>
              <a:rPr lang="en-US" sz="1200" dirty="0">
                <a:solidFill>
                  <a:srgbClr val="000000"/>
                </a:solidFill>
              </a:rPr>
              <a:t>”, FERMILAB-FN-</a:t>
            </a:r>
            <a:r>
              <a:rPr lang="en-US" sz="1200" dirty="0" smtClean="0">
                <a:solidFill>
                  <a:srgbClr val="000000"/>
                </a:solidFill>
              </a:rPr>
              <a:t>575</a:t>
            </a:r>
          </a:p>
          <a:p>
            <a:pPr marL="228600" lvl="2"/>
            <a:r>
              <a:rPr lang="en-US" sz="1200" dirty="0" smtClean="0">
                <a:solidFill>
                  <a:srgbClr val="000000"/>
                </a:solidFill>
              </a:rPr>
              <a:t>[2] </a:t>
            </a:r>
            <a:r>
              <a:rPr lang="en-US" sz="1200" dirty="0">
                <a:solidFill>
                  <a:srgbClr val="000000"/>
                </a:solidFill>
              </a:rPr>
              <a:t>V. </a:t>
            </a:r>
            <a:r>
              <a:rPr lang="en-US" sz="1200" dirty="0" err="1">
                <a:solidFill>
                  <a:srgbClr val="000000"/>
                </a:solidFill>
              </a:rPr>
              <a:t>Lebedev</a:t>
            </a:r>
            <a:r>
              <a:rPr lang="en-US" sz="1200" dirty="0">
                <a:solidFill>
                  <a:srgbClr val="000000"/>
                </a:solidFill>
              </a:rPr>
              <a:t>, V. </a:t>
            </a:r>
            <a:r>
              <a:rPr lang="en-US" sz="1200" dirty="0" err="1">
                <a:solidFill>
                  <a:srgbClr val="000000"/>
                </a:solidFill>
              </a:rPr>
              <a:t>Parkhomchuk</a:t>
            </a:r>
            <a:r>
              <a:rPr lang="en-US" sz="1200" dirty="0">
                <a:solidFill>
                  <a:srgbClr val="000000"/>
                </a:solidFill>
              </a:rPr>
              <a:t>, V. </a:t>
            </a:r>
            <a:r>
              <a:rPr lang="en-US" sz="1200" dirty="0" err="1">
                <a:solidFill>
                  <a:srgbClr val="000000"/>
                </a:solidFill>
              </a:rPr>
              <a:t>Shiltsev</a:t>
            </a:r>
            <a:r>
              <a:rPr lang="en-US" sz="1200" dirty="0">
                <a:solidFill>
                  <a:srgbClr val="000000"/>
                </a:solidFill>
              </a:rPr>
              <a:t>, G. </a:t>
            </a:r>
            <a:r>
              <a:rPr lang="en-US" sz="1200" dirty="0" err="1">
                <a:solidFill>
                  <a:srgbClr val="000000"/>
                </a:solidFill>
              </a:rPr>
              <a:t>Stupakov</a:t>
            </a:r>
            <a:r>
              <a:rPr lang="en-US" sz="1200" dirty="0">
                <a:solidFill>
                  <a:srgbClr val="000000"/>
                </a:solidFill>
              </a:rPr>
              <a:t>, “</a:t>
            </a:r>
            <a:r>
              <a:rPr lang="en-US" sz="1200" i="1" dirty="0" err="1">
                <a:solidFill>
                  <a:srgbClr val="000000"/>
                </a:solidFill>
              </a:rPr>
              <a:t>Emittance</a:t>
            </a:r>
            <a:r>
              <a:rPr lang="en-US" sz="1200" i="1" dirty="0">
                <a:solidFill>
                  <a:srgbClr val="000000"/>
                </a:solidFill>
              </a:rPr>
              <a:t> Growth due to Noise and its Suppression with the Feedback System in Large Hadron Colliders</a:t>
            </a:r>
            <a:r>
              <a:rPr lang="en-US" sz="1200" dirty="0">
                <a:solidFill>
                  <a:srgbClr val="000000"/>
                </a:solidFill>
              </a:rPr>
              <a:t>”, SSCL-Preprint-188 </a:t>
            </a:r>
          </a:p>
        </p:txBody>
      </p:sp>
    </p:spTree>
    <p:extLst>
      <p:ext uri="{BB962C8B-B14F-4D97-AF65-F5344CB8AC3E}">
        <p14:creationId xmlns:p14="http://schemas.microsoft.com/office/powerpoint/2010/main" val="404147183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13</a:t>
            </a:fld>
            <a:endParaRPr lang="en-US"/>
          </a:p>
        </p:txBody>
      </p:sp>
      <p:sp>
        <p:nvSpPr>
          <p:cNvPr id="3" name="Title 2"/>
          <p:cNvSpPr>
            <a:spLocks noGrp="1"/>
          </p:cNvSpPr>
          <p:nvPr>
            <p:ph type="title"/>
          </p:nvPr>
        </p:nvSpPr>
        <p:spPr>
          <a:xfrm>
            <a:off x="457199" y="-5680"/>
            <a:ext cx="8467345" cy="914400"/>
          </a:xfrm>
        </p:spPr>
        <p:txBody>
          <a:bodyPr/>
          <a:lstStyle/>
          <a:p>
            <a:r>
              <a:rPr lang="en-US" dirty="0" smtClean="0"/>
              <a:t>Correlation IT movement &lt;-&gt; orbit movement</a:t>
            </a:r>
            <a:endParaRPr lang="en-US" dirty="0"/>
          </a:p>
        </p:txBody>
      </p:sp>
      <p:sp>
        <p:nvSpPr>
          <p:cNvPr id="66" name="Content Placeholder 3"/>
          <p:cNvSpPr txBox="1">
            <a:spLocks/>
          </p:cNvSpPr>
          <p:nvPr/>
        </p:nvSpPr>
        <p:spPr>
          <a:xfrm>
            <a:off x="323528" y="859914"/>
            <a:ext cx="8601016" cy="5377398"/>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spcAft>
                <a:spcPts val="1200"/>
              </a:spcAft>
              <a:buClr>
                <a:srgbClr val="3366FF"/>
              </a:buClr>
              <a:buNone/>
            </a:pPr>
            <a:r>
              <a:rPr lang="en-US" sz="1600" dirty="0" smtClean="0">
                <a:solidFill>
                  <a:srgbClr val="3366FF"/>
                </a:solidFill>
              </a:rPr>
              <a:t>assume reference displacement of +/-1 </a:t>
            </a:r>
            <a:r>
              <a:rPr lang="el-GR" sz="1600" dirty="0" smtClean="0">
                <a:solidFill>
                  <a:srgbClr val="3366FF"/>
                </a:solidFill>
              </a:rPr>
              <a:t>μ</a:t>
            </a:r>
            <a:r>
              <a:rPr lang="en-US" sz="1600" dirty="0" smtClean="0">
                <a:solidFill>
                  <a:srgbClr val="3366FF"/>
                </a:solidFill>
              </a:rPr>
              <a:t>m in horizontal plane:</a:t>
            </a:r>
            <a:endParaRPr lang="en-US" sz="1600" dirty="0" smtClean="0">
              <a:solidFill>
                <a:schemeClr val="tx1"/>
              </a:solidFill>
            </a:endParaRPr>
          </a:p>
          <a:p>
            <a:pPr marL="342900" lvl="1" indent="-342900">
              <a:lnSpc>
                <a:spcPct val="100000"/>
              </a:lnSpc>
              <a:buClr>
                <a:srgbClr val="3366FF"/>
              </a:buClr>
              <a:buFont typeface="+mj-lt"/>
              <a:buAutoNum type="arabicPeriod"/>
            </a:pPr>
            <a:r>
              <a:rPr lang="en-US" sz="1600" dirty="0" smtClean="0">
                <a:solidFill>
                  <a:schemeClr val="tx1"/>
                </a:solidFill>
              </a:rPr>
              <a:t>same displacement for all IT magnets in IR5:</a:t>
            </a:r>
          </a:p>
          <a:p>
            <a:pPr marL="0" lvl="1" indent="0">
              <a:lnSpc>
                <a:spcPct val="100000"/>
              </a:lnSpc>
              <a:spcBef>
                <a:spcPts val="0"/>
              </a:spcBef>
              <a:buClr>
                <a:srgbClr val="3366FF"/>
              </a:buClr>
              <a:buNone/>
            </a:pPr>
            <a:r>
              <a:rPr lang="en-US" sz="1600" dirty="0" smtClean="0">
                <a:solidFill>
                  <a:schemeClr val="tx1"/>
                </a:solidFill>
              </a:rPr>
              <a:t>	-</a:t>
            </a:r>
            <a:r>
              <a:rPr lang="en-US" sz="1600" dirty="0">
                <a:solidFill>
                  <a:schemeClr val="tx1"/>
                </a:solidFill>
              </a:rPr>
              <a:t> </a:t>
            </a:r>
            <a:r>
              <a:rPr lang="en-US" sz="1600" dirty="0" smtClean="0">
                <a:solidFill>
                  <a:schemeClr val="tx1"/>
                </a:solidFill>
              </a:rPr>
              <a:t>IP: 			x(IP5,b1) = x</a:t>
            </a:r>
            <a:r>
              <a:rPr lang="en-US" sz="1600" dirty="0">
                <a:solidFill>
                  <a:schemeClr val="tx1"/>
                </a:solidFill>
              </a:rPr>
              <a:t>(IP5,</a:t>
            </a:r>
            <a:r>
              <a:rPr lang="en-US" sz="1600" dirty="0" smtClean="0">
                <a:solidFill>
                  <a:schemeClr val="tx1"/>
                </a:solidFill>
              </a:rPr>
              <a:t>b2) = </a:t>
            </a:r>
            <a:r>
              <a:rPr lang="en-US" sz="1600" dirty="0" smtClean="0">
                <a:solidFill>
                  <a:srgbClr val="000000"/>
                </a:solidFill>
              </a:rPr>
              <a:t>1.17 </a:t>
            </a:r>
            <a:r>
              <a:rPr lang="el-GR" sz="1600" dirty="0" smtClean="0">
                <a:solidFill>
                  <a:srgbClr val="000000"/>
                </a:solidFill>
              </a:rPr>
              <a:t>μ</a:t>
            </a:r>
            <a:r>
              <a:rPr lang="en-US" sz="1600" dirty="0" smtClean="0">
                <a:solidFill>
                  <a:srgbClr val="000000"/>
                </a:solidFill>
              </a:rPr>
              <a:t>m 		-&gt; </a:t>
            </a:r>
            <a:r>
              <a:rPr lang="en-US" sz="1600" dirty="0" smtClean="0">
                <a:solidFill>
                  <a:srgbClr val="008000"/>
                </a:solidFill>
              </a:rPr>
              <a:t>no separation </a:t>
            </a:r>
            <a:r>
              <a:rPr lang="en-US" sz="1600" dirty="0" smtClean="0">
                <a:solidFill>
                  <a:schemeClr val="tx1"/>
                </a:solidFill>
              </a:rPr>
              <a:t>of the beams</a:t>
            </a:r>
          </a:p>
          <a:p>
            <a:pPr marL="0" lvl="1" indent="0">
              <a:lnSpc>
                <a:spcPct val="100000"/>
              </a:lnSpc>
              <a:spcBef>
                <a:spcPts val="0"/>
              </a:spcBef>
              <a:buClr>
                <a:srgbClr val="3366FF"/>
              </a:buClr>
              <a:buNone/>
            </a:pPr>
            <a:r>
              <a:rPr lang="en-US" sz="1600" dirty="0">
                <a:solidFill>
                  <a:schemeClr val="tx1"/>
                </a:solidFill>
              </a:rPr>
              <a:t>	- </a:t>
            </a:r>
            <a:r>
              <a:rPr lang="en-US" sz="1600" dirty="0" smtClean="0">
                <a:solidFill>
                  <a:schemeClr val="tx1"/>
                </a:solidFill>
              </a:rPr>
              <a:t>MBRC: 		</a:t>
            </a:r>
            <a:r>
              <a:rPr lang="en-US" sz="1600" dirty="0" err="1" smtClean="0">
                <a:solidFill>
                  <a:schemeClr val="tx1"/>
                </a:solidFill>
              </a:rPr>
              <a:t>x</a:t>
            </a:r>
            <a:r>
              <a:rPr lang="en-US" sz="1600" baseline="-25000" dirty="0" err="1" smtClean="0">
                <a:solidFill>
                  <a:schemeClr val="tx1"/>
                </a:solidFill>
              </a:rPr>
              <a:t>max</a:t>
            </a:r>
            <a:r>
              <a:rPr lang="en-US" sz="1600" dirty="0" smtClean="0">
                <a:solidFill>
                  <a:schemeClr val="tx1"/>
                </a:solidFill>
              </a:rPr>
              <a:t>(MBRC.LR5,</a:t>
            </a:r>
            <a:r>
              <a:rPr lang="en-US" sz="1600" dirty="0">
                <a:solidFill>
                  <a:schemeClr val="tx1"/>
                </a:solidFill>
              </a:rPr>
              <a:t>b1</a:t>
            </a:r>
            <a:r>
              <a:rPr lang="en-US" sz="1600" dirty="0" smtClean="0">
                <a:solidFill>
                  <a:schemeClr val="tx1"/>
                </a:solidFill>
              </a:rPr>
              <a:t>) = </a:t>
            </a:r>
            <a:r>
              <a:rPr lang="en-US" sz="1600" dirty="0" smtClean="0">
                <a:solidFill>
                  <a:srgbClr val="000000"/>
                </a:solidFill>
              </a:rPr>
              <a:t>3-5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a:solidFill>
                  <a:srgbClr val="008000"/>
                </a:solidFill>
              </a:rPr>
              <a:t>small residual orbit </a:t>
            </a:r>
            <a:r>
              <a:rPr lang="en-US" sz="1600" dirty="0" smtClean="0">
                <a:solidFill>
                  <a:srgbClr val="000000"/>
                </a:solidFill>
              </a:rPr>
              <a:t>outside of IR</a:t>
            </a:r>
            <a:endParaRPr lang="en-US" sz="1600" dirty="0">
              <a:solidFill>
                <a:schemeClr val="tx1"/>
              </a:solidFill>
            </a:endParaRPr>
          </a:p>
          <a:p>
            <a:pPr marL="0" lvl="1" indent="0">
              <a:lnSpc>
                <a:spcPct val="100000"/>
              </a:lnSpc>
              <a:spcBef>
                <a:spcPts val="0"/>
              </a:spcBef>
              <a:buClr>
                <a:srgbClr val="3366FF"/>
              </a:buClr>
              <a:buNone/>
            </a:pPr>
            <a:r>
              <a:rPr lang="en-US" sz="1600" dirty="0">
                <a:solidFill>
                  <a:schemeClr val="tx1"/>
                </a:solidFill>
              </a:rPr>
              <a:t>	- </a:t>
            </a:r>
            <a:r>
              <a:rPr lang="en-US" sz="1600" dirty="0" smtClean="0">
                <a:solidFill>
                  <a:schemeClr val="tx1"/>
                </a:solidFill>
              </a:rPr>
              <a:t>collimators: 	</a:t>
            </a:r>
            <a:r>
              <a:rPr lang="en-US" sz="1600" dirty="0" err="1" smtClean="0">
                <a:solidFill>
                  <a:schemeClr val="tx1"/>
                </a:solidFill>
              </a:rPr>
              <a:t>x</a:t>
            </a:r>
            <a:r>
              <a:rPr lang="en-US" sz="1600" baseline="-25000" dirty="0" err="1" smtClean="0">
                <a:solidFill>
                  <a:schemeClr val="tx1"/>
                </a:solidFill>
              </a:rPr>
              <a:t>max</a:t>
            </a:r>
            <a:r>
              <a:rPr lang="en-US" sz="1600" dirty="0" smtClean="0">
                <a:solidFill>
                  <a:schemeClr val="tx1"/>
                </a:solidFill>
              </a:rPr>
              <a:t>(TCP,b1) = </a:t>
            </a:r>
            <a:r>
              <a:rPr lang="en-US" sz="1600" dirty="0" smtClean="0">
                <a:solidFill>
                  <a:srgbClr val="000000"/>
                </a:solidFill>
              </a:rPr>
              <a:t>3 </a:t>
            </a:r>
            <a:r>
              <a:rPr lang="el-GR" sz="1600" dirty="0" smtClean="0">
                <a:solidFill>
                  <a:srgbClr val="000000"/>
                </a:solidFill>
              </a:rPr>
              <a:t>μ</a:t>
            </a:r>
            <a:r>
              <a:rPr lang="en-US" sz="1600" dirty="0" smtClean="0">
                <a:solidFill>
                  <a:srgbClr val="000000"/>
                </a:solidFill>
              </a:rPr>
              <a:t>m    				-&gt; </a:t>
            </a:r>
            <a:r>
              <a:rPr lang="en-US" sz="1600" dirty="0" smtClean="0">
                <a:solidFill>
                  <a:srgbClr val="008000"/>
                </a:solidFill>
              </a:rPr>
              <a:t>small residual orbit </a:t>
            </a:r>
            <a:r>
              <a:rPr lang="en-US" sz="1600" dirty="0" smtClean="0">
                <a:solidFill>
                  <a:srgbClr val="000000"/>
                </a:solidFill>
              </a:rPr>
              <a:t>at collimators</a:t>
            </a:r>
            <a:endParaRPr lang="en-US" sz="1600" dirty="0" smtClean="0">
              <a:solidFill>
                <a:schemeClr val="tx1"/>
              </a:solidFill>
            </a:endParaRPr>
          </a:p>
          <a:p>
            <a:pPr marL="342900" lvl="1" indent="-342900">
              <a:lnSpc>
                <a:spcPct val="100000"/>
              </a:lnSpc>
              <a:spcBef>
                <a:spcPts val="3400"/>
              </a:spcBef>
              <a:buClr>
                <a:srgbClr val="3366FF"/>
              </a:buClr>
              <a:buFont typeface="+mj-lt"/>
              <a:buAutoNum type="arabicPeriod"/>
            </a:pPr>
            <a:r>
              <a:rPr lang="en-US" sz="1600" dirty="0" smtClean="0">
                <a:solidFill>
                  <a:schemeClr val="tx1"/>
                </a:solidFill>
              </a:rPr>
              <a:t>alternated displacement of IT magnets in IR5:</a:t>
            </a:r>
          </a:p>
          <a:p>
            <a:pPr marL="0" lvl="1" indent="0">
              <a:lnSpc>
                <a:spcPct val="100000"/>
              </a:lnSpc>
              <a:spcBef>
                <a:spcPts val="0"/>
              </a:spcBef>
              <a:buClr>
                <a:srgbClr val="3366FF"/>
              </a:buClr>
              <a:buNone/>
            </a:pPr>
            <a:r>
              <a:rPr lang="en-US" sz="1600" dirty="0">
                <a:solidFill>
                  <a:schemeClr val="tx1"/>
                </a:solidFill>
              </a:rPr>
              <a:t>	- IP: </a:t>
            </a:r>
            <a:r>
              <a:rPr lang="en-US" sz="1600" dirty="0" smtClean="0">
                <a:solidFill>
                  <a:schemeClr val="tx1"/>
                </a:solidFill>
              </a:rPr>
              <a:t>			x</a:t>
            </a:r>
            <a:r>
              <a:rPr lang="en-US" sz="1600" dirty="0">
                <a:solidFill>
                  <a:schemeClr val="tx1"/>
                </a:solidFill>
              </a:rPr>
              <a:t>(IP5,b1)</a:t>
            </a:r>
            <a:r>
              <a:rPr lang="en-US" sz="1600" dirty="0" smtClean="0">
                <a:solidFill>
                  <a:schemeClr val="tx1"/>
                </a:solidFill>
              </a:rPr>
              <a:t>= </a:t>
            </a:r>
            <a:r>
              <a:rPr lang="en-US" sz="1600" b="1" dirty="0" smtClean="0">
                <a:solidFill>
                  <a:srgbClr val="FF0000"/>
                </a:solidFill>
              </a:rPr>
              <a:t>-</a:t>
            </a:r>
            <a:r>
              <a:rPr lang="en-US" sz="1600" dirty="0" smtClean="0">
                <a:solidFill>
                  <a:schemeClr val="tx1"/>
                </a:solidFill>
              </a:rPr>
              <a:t> x</a:t>
            </a:r>
            <a:r>
              <a:rPr lang="en-US" sz="1600" dirty="0">
                <a:solidFill>
                  <a:schemeClr val="tx1"/>
                </a:solidFill>
              </a:rPr>
              <a:t>(IP5,b2) = </a:t>
            </a:r>
            <a:r>
              <a:rPr lang="en-US" sz="1600" dirty="0" smtClean="0">
                <a:solidFill>
                  <a:schemeClr val="tx1"/>
                </a:solidFill>
              </a:rPr>
              <a:t>-</a:t>
            </a:r>
            <a:r>
              <a:rPr lang="en-US" sz="1600" dirty="0" smtClean="0">
                <a:solidFill>
                  <a:srgbClr val="000000"/>
                </a:solidFill>
              </a:rPr>
              <a:t>7.2 </a:t>
            </a:r>
            <a:r>
              <a:rPr lang="el-GR" sz="1600" dirty="0" smtClean="0">
                <a:solidFill>
                  <a:srgbClr val="000000"/>
                </a:solidFill>
              </a:rPr>
              <a:t>μ</a:t>
            </a:r>
            <a:r>
              <a:rPr lang="en-US" sz="1600" dirty="0" smtClean="0">
                <a:solidFill>
                  <a:srgbClr val="000000"/>
                </a:solidFill>
              </a:rPr>
              <a:t>m 		-</a:t>
            </a:r>
            <a:r>
              <a:rPr lang="en-US" sz="1600" dirty="0">
                <a:solidFill>
                  <a:srgbClr val="000000"/>
                </a:solidFill>
              </a:rPr>
              <a:t>&gt; </a:t>
            </a:r>
            <a:r>
              <a:rPr lang="en-US" sz="1600" dirty="0" smtClean="0">
                <a:solidFill>
                  <a:srgbClr val="FF0000"/>
                </a:solidFill>
              </a:rPr>
              <a:t>maximum = 14 </a:t>
            </a:r>
            <a:r>
              <a:rPr lang="el-GR" sz="1600" dirty="0" smtClean="0">
                <a:solidFill>
                  <a:srgbClr val="FF0000"/>
                </a:solidFill>
              </a:rPr>
              <a:t>μ</a:t>
            </a:r>
            <a:r>
              <a:rPr lang="en-US" sz="1600" dirty="0" smtClean="0">
                <a:solidFill>
                  <a:srgbClr val="FF0000"/>
                </a:solidFill>
              </a:rPr>
              <a:t>m separation at IP</a:t>
            </a:r>
            <a:endParaRPr lang="en-US" sz="1600" dirty="0">
              <a:solidFill>
                <a:srgbClr val="FF0000"/>
              </a:solidFill>
            </a:endParaRPr>
          </a:p>
          <a:p>
            <a:pPr marL="0" lvl="1" indent="0">
              <a:lnSpc>
                <a:spcPct val="100000"/>
              </a:lnSpc>
              <a:spcBef>
                <a:spcPts val="0"/>
              </a:spcBef>
              <a:buClr>
                <a:srgbClr val="3366FF"/>
              </a:buClr>
              <a:buNone/>
            </a:pPr>
            <a:r>
              <a:rPr lang="en-US" sz="1600" dirty="0">
                <a:solidFill>
                  <a:schemeClr val="tx1"/>
                </a:solidFill>
              </a:rPr>
              <a:t>	- MBRC: </a:t>
            </a:r>
            <a:r>
              <a:rPr lang="en-US" sz="1600" dirty="0" smtClean="0">
                <a:solidFill>
                  <a:schemeClr val="tx1"/>
                </a:solidFill>
              </a:rPr>
              <a:t>		</a:t>
            </a:r>
            <a:r>
              <a:rPr lang="en-US" sz="1600" dirty="0" err="1" smtClean="0">
                <a:solidFill>
                  <a:schemeClr val="tx1"/>
                </a:solidFill>
              </a:rPr>
              <a:t>x</a:t>
            </a:r>
            <a:r>
              <a:rPr lang="en-US" sz="1600" baseline="-25000" dirty="0" err="1" smtClean="0">
                <a:solidFill>
                  <a:schemeClr val="tx1"/>
                </a:solidFill>
              </a:rPr>
              <a:t>max</a:t>
            </a:r>
            <a:r>
              <a:rPr lang="en-US" sz="1600" dirty="0">
                <a:solidFill>
                  <a:schemeClr val="tx1"/>
                </a:solidFill>
              </a:rPr>
              <a:t>(</a:t>
            </a:r>
            <a:r>
              <a:rPr lang="en-US" sz="1600" dirty="0" smtClean="0">
                <a:solidFill>
                  <a:schemeClr val="tx1"/>
                </a:solidFill>
              </a:rPr>
              <a:t>MBRC.LR5,</a:t>
            </a:r>
            <a:r>
              <a:rPr lang="en-US" sz="1600" dirty="0">
                <a:solidFill>
                  <a:schemeClr val="tx1"/>
                </a:solidFill>
              </a:rPr>
              <a:t>b1) = </a:t>
            </a:r>
            <a:r>
              <a:rPr lang="en-US" sz="1600" dirty="0" smtClean="0">
                <a:solidFill>
                  <a:schemeClr val="tx1"/>
                </a:solidFill>
              </a:rPr>
              <a:t>53-</a:t>
            </a:r>
            <a:r>
              <a:rPr lang="en-US" sz="1600" dirty="0" smtClean="0">
                <a:solidFill>
                  <a:srgbClr val="000000"/>
                </a:solidFill>
              </a:rPr>
              <a:t>139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smtClean="0">
                <a:solidFill>
                  <a:srgbClr val="000000"/>
                </a:solidFill>
              </a:rPr>
              <a:t>residual </a:t>
            </a:r>
            <a:r>
              <a:rPr lang="en-US" sz="1600" dirty="0">
                <a:solidFill>
                  <a:srgbClr val="000000"/>
                </a:solidFill>
              </a:rPr>
              <a:t>orbit outside of IR</a:t>
            </a:r>
            <a:endParaRPr lang="en-US" sz="1600" dirty="0">
              <a:solidFill>
                <a:schemeClr val="tx1"/>
              </a:solidFill>
            </a:endParaRPr>
          </a:p>
          <a:p>
            <a:pPr marL="0" lvl="1" indent="0">
              <a:lnSpc>
                <a:spcPct val="100000"/>
              </a:lnSpc>
              <a:spcBef>
                <a:spcPts val="0"/>
              </a:spcBef>
              <a:buClr>
                <a:srgbClr val="3366FF"/>
              </a:buClr>
              <a:buNone/>
            </a:pPr>
            <a:r>
              <a:rPr lang="en-US" sz="1600" dirty="0">
                <a:solidFill>
                  <a:schemeClr val="tx1"/>
                </a:solidFill>
              </a:rPr>
              <a:t>	- collimators</a:t>
            </a:r>
            <a:r>
              <a:rPr lang="en-US" sz="1600" dirty="0" smtClean="0">
                <a:solidFill>
                  <a:schemeClr val="tx1"/>
                </a:solidFill>
              </a:rPr>
              <a:t>:	</a:t>
            </a:r>
            <a:r>
              <a:rPr lang="en-US" sz="1600" dirty="0" err="1" smtClean="0">
                <a:solidFill>
                  <a:schemeClr val="tx1"/>
                </a:solidFill>
              </a:rPr>
              <a:t>x</a:t>
            </a:r>
            <a:r>
              <a:rPr lang="en-US" sz="1600" baseline="-25000" dirty="0" err="1" smtClean="0">
                <a:solidFill>
                  <a:schemeClr val="tx1"/>
                </a:solidFill>
              </a:rPr>
              <a:t>max</a:t>
            </a:r>
            <a:r>
              <a:rPr lang="en-US" sz="1600" dirty="0">
                <a:solidFill>
                  <a:schemeClr val="tx1"/>
                </a:solidFill>
              </a:rPr>
              <a:t>(TCP,b1) = </a:t>
            </a:r>
            <a:r>
              <a:rPr lang="en-US" sz="1600" dirty="0" smtClean="0">
                <a:solidFill>
                  <a:srgbClr val="000000"/>
                </a:solidFill>
              </a:rPr>
              <a:t>138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smtClean="0">
                <a:solidFill>
                  <a:srgbClr val="000000"/>
                </a:solidFill>
              </a:rPr>
              <a:t>residual </a:t>
            </a:r>
            <a:r>
              <a:rPr lang="en-US" sz="1600" dirty="0">
                <a:solidFill>
                  <a:srgbClr val="000000"/>
                </a:solidFill>
              </a:rPr>
              <a:t>orbit at collimators</a:t>
            </a:r>
            <a:endParaRPr lang="en-US" sz="1600" dirty="0">
              <a:solidFill>
                <a:schemeClr val="tx1"/>
              </a:solidFill>
            </a:endParaRPr>
          </a:p>
          <a:p>
            <a:pPr marL="342900" lvl="1" indent="-342900">
              <a:lnSpc>
                <a:spcPct val="100000"/>
              </a:lnSpc>
              <a:spcBef>
                <a:spcPts val="4000"/>
              </a:spcBef>
              <a:buClr>
                <a:srgbClr val="3366FF"/>
              </a:buClr>
              <a:buFont typeface="+mj-lt"/>
              <a:buAutoNum type="arabicPeriod"/>
            </a:pPr>
            <a:r>
              <a:rPr lang="en-US" sz="1600" dirty="0" smtClean="0">
                <a:solidFill>
                  <a:schemeClr val="tx1"/>
                </a:solidFill>
              </a:rPr>
              <a:t>“side-alternated” </a:t>
            </a:r>
            <a:r>
              <a:rPr lang="en-US" sz="1600" dirty="0">
                <a:solidFill>
                  <a:schemeClr val="tx1"/>
                </a:solidFill>
              </a:rPr>
              <a:t>displacement of IT </a:t>
            </a:r>
            <a:r>
              <a:rPr lang="en-US" sz="1600" dirty="0" smtClean="0">
                <a:solidFill>
                  <a:schemeClr val="tx1"/>
                </a:solidFill>
              </a:rPr>
              <a:t>magnets in IR5:</a:t>
            </a:r>
            <a:endParaRPr lang="en-US" sz="1600" dirty="0">
              <a:solidFill>
                <a:schemeClr val="tx1"/>
              </a:solidFill>
            </a:endParaRPr>
          </a:p>
          <a:p>
            <a:pPr marL="0" lvl="1" indent="0">
              <a:lnSpc>
                <a:spcPct val="100000"/>
              </a:lnSpc>
              <a:spcBef>
                <a:spcPts val="0"/>
              </a:spcBef>
              <a:buClr>
                <a:srgbClr val="3366FF"/>
              </a:buClr>
              <a:buNone/>
            </a:pPr>
            <a:r>
              <a:rPr lang="en-US" sz="1600" dirty="0">
                <a:solidFill>
                  <a:schemeClr val="tx1"/>
                </a:solidFill>
              </a:rPr>
              <a:t>	- IP: 			x(IP5,b1)= </a:t>
            </a:r>
            <a:r>
              <a:rPr lang="en-US" sz="1600" b="1" dirty="0">
                <a:solidFill>
                  <a:srgbClr val="FF0000"/>
                </a:solidFill>
              </a:rPr>
              <a:t>-</a:t>
            </a:r>
            <a:r>
              <a:rPr lang="en-US" sz="1600" dirty="0">
                <a:solidFill>
                  <a:schemeClr val="tx1"/>
                </a:solidFill>
              </a:rPr>
              <a:t> x(IP5,b2) = </a:t>
            </a:r>
            <a:r>
              <a:rPr lang="en-US" sz="1600" dirty="0" smtClean="0">
                <a:solidFill>
                  <a:schemeClr val="tx1"/>
                </a:solidFill>
              </a:rPr>
              <a:t>-</a:t>
            </a:r>
            <a:r>
              <a:rPr lang="en-US" sz="1600" dirty="0" smtClean="0">
                <a:solidFill>
                  <a:srgbClr val="000000"/>
                </a:solidFill>
              </a:rPr>
              <a:t>0.81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smtClean="0">
                <a:solidFill>
                  <a:schemeClr val="tx1"/>
                </a:solidFill>
              </a:rPr>
              <a:t>small </a:t>
            </a:r>
            <a:r>
              <a:rPr lang="en-US" sz="1600" dirty="0">
                <a:solidFill>
                  <a:schemeClr val="tx1"/>
                </a:solidFill>
              </a:rPr>
              <a:t>= </a:t>
            </a:r>
            <a:r>
              <a:rPr lang="en-US" sz="1600" dirty="0" smtClean="0">
                <a:solidFill>
                  <a:schemeClr val="tx1"/>
                </a:solidFill>
              </a:rPr>
              <a:t>1.6 </a:t>
            </a:r>
            <a:r>
              <a:rPr lang="el-GR" sz="1600" dirty="0">
                <a:solidFill>
                  <a:schemeClr val="tx1"/>
                </a:solidFill>
              </a:rPr>
              <a:t>μ</a:t>
            </a:r>
            <a:r>
              <a:rPr lang="en-US" sz="1600" dirty="0">
                <a:solidFill>
                  <a:schemeClr val="tx1"/>
                </a:solidFill>
              </a:rPr>
              <a:t>m separation at IP</a:t>
            </a:r>
          </a:p>
          <a:p>
            <a:pPr marL="0" lvl="1" indent="0">
              <a:lnSpc>
                <a:spcPct val="100000"/>
              </a:lnSpc>
              <a:spcBef>
                <a:spcPts val="0"/>
              </a:spcBef>
              <a:buClr>
                <a:srgbClr val="3366FF"/>
              </a:buClr>
              <a:buNone/>
            </a:pPr>
            <a:r>
              <a:rPr lang="en-US" sz="1600" dirty="0">
                <a:solidFill>
                  <a:schemeClr val="tx1"/>
                </a:solidFill>
              </a:rPr>
              <a:t>	- MBRC: 		</a:t>
            </a:r>
            <a:r>
              <a:rPr lang="en-US" sz="1600" dirty="0" err="1">
                <a:solidFill>
                  <a:schemeClr val="tx1"/>
                </a:solidFill>
              </a:rPr>
              <a:t>x</a:t>
            </a:r>
            <a:r>
              <a:rPr lang="en-US" sz="1600" baseline="-25000" dirty="0" err="1">
                <a:solidFill>
                  <a:schemeClr val="tx1"/>
                </a:solidFill>
              </a:rPr>
              <a:t>max</a:t>
            </a:r>
            <a:r>
              <a:rPr lang="en-US" sz="1600" dirty="0">
                <a:solidFill>
                  <a:schemeClr val="tx1"/>
                </a:solidFill>
              </a:rPr>
              <a:t>(</a:t>
            </a:r>
            <a:r>
              <a:rPr lang="en-US" sz="1600" dirty="0" smtClean="0">
                <a:solidFill>
                  <a:schemeClr val="tx1"/>
                </a:solidFill>
              </a:rPr>
              <a:t>MBRC4.LR5,b1</a:t>
            </a:r>
            <a:r>
              <a:rPr lang="en-US" sz="1600" dirty="0">
                <a:solidFill>
                  <a:schemeClr val="tx1"/>
                </a:solidFill>
              </a:rPr>
              <a:t>) = </a:t>
            </a:r>
            <a:r>
              <a:rPr lang="en-US" sz="1600" dirty="0" smtClean="0">
                <a:solidFill>
                  <a:schemeClr val="tx1"/>
                </a:solidFill>
              </a:rPr>
              <a:t>111-</a:t>
            </a:r>
            <a:r>
              <a:rPr lang="en-US" sz="1600" dirty="0" smtClean="0">
                <a:solidFill>
                  <a:srgbClr val="000000"/>
                </a:solidFill>
              </a:rPr>
              <a:t>296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smtClean="0">
                <a:solidFill>
                  <a:srgbClr val="FF0000"/>
                </a:solidFill>
              </a:rPr>
              <a:t>maximum residual </a:t>
            </a:r>
            <a:r>
              <a:rPr lang="en-US" sz="1600" dirty="0">
                <a:solidFill>
                  <a:srgbClr val="FF0000"/>
                </a:solidFill>
              </a:rPr>
              <a:t>orbit outside of IR</a:t>
            </a:r>
          </a:p>
          <a:p>
            <a:pPr marL="0" lvl="1" indent="0">
              <a:lnSpc>
                <a:spcPct val="100000"/>
              </a:lnSpc>
              <a:spcBef>
                <a:spcPts val="0"/>
              </a:spcBef>
              <a:buClr>
                <a:srgbClr val="3366FF"/>
              </a:buClr>
              <a:buNone/>
            </a:pPr>
            <a:r>
              <a:rPr lang="en-US" sz="1600" dirty="0">
                <a:solidFill>
                  <a:schemeClr val="tx1"/>
                </a:solidFill>
              </a:rPr>
              <a:t>	- collimators:	</a:t>
            </a:r>
            <a:r>
              <a:rPr lang="en-US" sz="1600" dirty="0" err="1">
                <a:solidFill>
                  <a:schemeClr val="tx1"/>
                </a:solidFill>
              </a:rPr>
              <a:t>x</a:t>
            </a:r>
            <a:r>
              <a:rPr lang="en-US" sz="1600" baseline="-25000" dirty="0" err="1">
                <a:solidFill>
                  <a:schemeClr val="tx1"/>
                </a:solidFill>
              </a:rPr>
              <a:t>max</a:t>
            </a:r>
            <a:r>
              <a:rPr lang="en-US" sz="1600" dirty="0">
                <a:solidFill>
                  <a:schemeClr val="tx1"/>
                </a:solidFill>
              </a:rPr>
              <a:t>(</a:t>
            </a:r>
            <a:r>
              <a:rPr lang="en-US" sz="1600" dirty="0" smtClean="0">
                <a:solidFill>
                  <a:schemeClr val="tx1"/>
                </a:solidFill>
              </a:rPr>
              <a:t>TCP,b1</a:t>
            </a:r>
            <a:r>
              <a:rPr lang="en-US" sz="1600" dirty="0">
                <a:solidFill>
                  <a:schemeClr val="tx1"/>
                </a:solidFill>
              </a:rPr>
              <a:t>) = </a:t>
            </a:r>
            <a:r>
              <a:rPr lang="en-US" sz="1600" dirty="0" smtClean="0">
                <a:solidFill>
                  <a:srgbClr val="000000"/>
                </a:solidFill>
              </a:rPr>
              <a:t>170 </a:t>
            </a:r>
            <a:r>
              <a:rPr lang="el-GR" sz="1600" dirty="0">
                <a:solidFill>
                  <a:srgbClr val="000000"/>
                </a:solidFill>
              </a:rPr>
              <a:t>μ</a:t>
            </a:r>
            <a:r>
              <a:rPr lang="en-US" sz="1600" dirty="0">
                <a:solidFill>
                  <a:srgbClr val="000000"/>
                </a:solidFill>
              </a:rPr>
              <a:t>m 		</a:t>
            </a:r>
            <a:r>
              <a:rPr lang="en-US" sz="1600" dirty="0" smtClean="0">
                <a:solidFill>
                  <a:srgbClr val="000000"/>
                </a:solidFill>
              </a:rPr>
              <a:t>	-</a:t>
            </a:r>
            <a:r>
              <a:rPr lang="en-US" sz="1600" dirty="0">
                <a:solidFill>
                  <a:srgbClr val="000000"/>
                </a:solidFill>
              </a:rPr>
              <a:t>&gt; </a:t>
            </a:r>
            <a:r>
              <a:rPr lang="en-US" sz="1600" dirty="0" smtClean="0">
                <a:solidFill>
                  <a:srgbClr val="FF0000"/>
                </a:solidFill>
              </a:rPr>
              <a:t>maximum residual </a:t>
            </a:r>
            <a:r>
              <a:rPr lang="en-US" sz="1600" dirty="0">
                <a:solidFill>
                  <a:srgbClr val="FF0000"/>
                </a:solidFill>
              </a:rPr>
              <a:t>orbit at collimators</a:t>
            </a:r>
          </a:p>
          <a:p>
            <a:pPr marL="342900" lvl="1" indent="-342900">
              <a:lnSpc>
                <a:spcPct val="100000"/>
              </a:lnSpc>
              <a:buClr>
                <a:srgbClr val="3366FF"/>
              </a:buClr>
              <a:buFont typeface="+mj-lt"/>
              <a:buAutoNum type="arabicPeriod"/>
            </a:pPr>
            <a:endParaRPr lang="en-US" sz="1600" dirty="0">
              <a:solidFill>
                <a:srgbClr val="FF0000"/>
              </a:solidFill>
            </a:endParaRPr>
          </a:p>
          <a:p>
            <a:pPr marL="342900" lvl="1" indent="-342900">
              <a:lnSpc>
                <a:spcPct val="100000"/>
              </a:lnSpc>
              <a:buClr>
                <a:srgbClr val="3366FF"/>
              </a:buClr>
              <a:buFont typeface="+mj-lt"/>
              <a:buAutoNum type="arabicPeriod"/>
            </a:pPr>
            <a:endParaRPr lang="en-US" sz="1600" dirty="0" smtClean="0">
              <a:solidFill>
                <a:schemeClr val="tx1"/>
              </a:solidFill>
            </a:endParaRPr>
          </a:p>
        </p:txBody>
      </p:sp>
      <p:grpSp>
        <p:nvGrpSpPr>
          <p:cNvPr id="31" name="Group 30"/>
          <p:cNvGrpSpPr/>
          <p:nvPr/>
        </p:nvGrpSpPr>
        <p:grpSpPr>
          <a:xfrm>
            <a:off x="5580112" y="1335901"/>
            <a:ext cx="3240360" cy="137452"/>
            <a:chOff x="5580112" y="1191885"/>
            <a:chExt cx="3240360" cy="137452"/>
          </a:xfrm>
        </p:grpSpPr>
        <p:sp>
          <p:nvSpPr>
            <p:cNvPr id="5" name="Rectangle 4"/>
            <p:cNvSpPr/>
            <p:nvPr/>
          </p:nvSpPr>
          <p:spPr>
            <a:xfrm>
              <a:off x="5652120" y="119675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085982" y="119675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6482878" y="1191885"/>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413650" y="1201619"/>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847512" y="1201619"/>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8244408" y="119675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p:nvPr/>
          </p:nvCxnSpPr>
          <p:spPr>
            <a:xfrm flipV="1">
              <a:off x="5580112" y="1329335"/>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4" name="Group 63"/>
          <p:cNvGrpSpPr/>
          <p:nvPr/>
        </p:nvGrpSpPr>
        <p:grpSpPr>
          <a:xfrm>
            <a:off x="5580112" y="2643478"/>
            <a:ext cx="3240360" cy="281466"/>
            <a:chOff x="5580112" y="2276872"/>
            <a:chExt cx="3240360" cy="281466"/>
          </a:xfrm>
        </p:grpSpPr>
        <p:sp>
          <p:nvSpPr>
            <p:cNvPr id="17" name="Rectangle 16"/>
            <p:cNvSpPr/>
            <p:nvPr/>
          </p:nvSpPr>
          <p:spPr>
            <a:xfrm>
              <a:off x="5652120" y="2281739"/>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6085982"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482878" y="227687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7413650"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7847512" y="2286606"/>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8244408"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3" name="Straight Connector 22"/>
            <p:cNvCxnSpPr/>
            <p:nvPr/>
          </p:nvCxnSpPr>
          <p:spPr>
            <a:xfrm flipV="1">
              <a:off x="5580112" y="2414322"/>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65" name="Group 64"/>
          <p:cNvGrpSpPr/>
          <p:nvPr/>
        </p:nvGrpSpPr>
        <p:grpSpPr>
          <a:xfrm>
            <a:off x="5580112" y="4077072"/>
            <a:ext cx="3240360" cy="288032"/>
            <a:chOff x="5580112" y="3429000"/>
            <a:chExt cx="3240360" cy="288032"/>
          </a:xfrm>
        </p:grpSpPr>
        <p:sp>
          <p:nvSpPr>
            <p:cNvPr id="24" name="Rectangle 23"/>
            <p:cNvSpPr/>
            <p:nvPr/>
          </p:nvSpPr>
          <p:spPr>
            <a:xfrm>
              <a:off x="5652120" y="3440433"/>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6085982" y="3645024"/>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a:off x="6482878" y="3435566"/>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p:cNvSpPr/>
            <p:nvPr/>
          </p:nvSpPr>
          <p:spPr>
            <a:xfrm>
              <a:off x="7413650" y="342900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p:cNvSpPr/>
            <p:nvPr/>
          </p:nvSpPr>
          <p:spPr>
            <a:xfrm>
              <a:off x="7847512" y="3645024"/>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8244408" y="342900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0" name="Straight Connector 29"/>
            <p:cNvCxnSpPr/>
            <p:nvPr/>
          </p:nvCxnSpPr>
          <p:spPr>
            <a:xfrm flipV="1">
              <a:off x="5580112" y="3573016"/>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749427469"/>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14</a:t>
            </a:fld>
            <a:endParaRPr lang="en-US"/>
          </a:p>
        </p:txBody>
      </p:sp>
      <p:sp>
        <p:nvSpPr>
          <p:cNvPr id="3" name="Title 2"/>
          <p:cNvSpPr>
            <a:spLocks noGrp="1"/>
          </p:cNvSpPr>
          <p:nvPr>
            <p:ph type="title"/>
          </p:nvPr>
        </p:nvSpPr>
        <p:spPr>
          <a:xfrm>
            <a:off x="457199" y="44624"/>
            <a:ext cx="8467345" cy="914400"/>
          </a:xfrm>
        </p:spPr>
        <p:txBody>
          <a:bodyPr/>
          <a:lstStyle/>
          <a:p>
            <a:r>
              <a:rPr lang="en-US" dirty="0" smtClean="0"/>
              <a:t>Correction of week/months orbit drifts</a:t>
            </a:r>
            <a:endParaRPr lang="en-US" dirty="0"/>
          </a:p>
        </p:txBody>
      </p:sp>
      <p:sp>
        <p:nvSpPr>
          <p:cNvPr id="4" name="Content Placeholder 3"/>
          <p:cNvSpPr>
            <a:spLocks noGrp="1"/>
          </p:cNvSpPr>
          <p:nvPr>
            <p:ph idx="1"/>
          </p:nvPr>
        </p:nvSpPr>
        <p:spPr>
          <a:xfrm>
            <a:off x="395536" y="1052736"/>
            <a:ext cx="8640960" cy="5485224"/>
          </a:xfrm>
          <a:solidFill>
            <a:schemeClr val="bg1"/>
          </a:solidFill>
        </p:spPr>
        <p:txBody>
          <a:bodyPr>
            <a:noAutofit/>
          </a:bodyPr>
          <a:lstStyle/>
          <a:p>
            <a:pPr marL="0" lvl="1" indent="0">
              <a:lnSpc>
                <a:spcPct val="100000"/>
              </a:lnSpc>
              <a:spcBef>
                <a:spcPts val="1200"/>
              </a:spcBef>
              <a:spcAft>
                <a:spcPts val="600"/>
              </a:spcAft>
              <a:buNone/>
            </a:pPr>
            <a:r>
              <a:rPr lang="en-US" sz="1600" dirty="0" smtClean="0">
                <a:solidFill>
                  <a:srgbClr val="3366FF"/>
                </a:solidFill>
              </a:rPr>
              <a:t>worst case scenario = scenario with largest separation at </a:t>
            </a:r>
            <a:r>
              <a:rPr lang="en-US" sz="1600" dirty="0" smtClean="0">
                <a:solidFill>
                  <a:srgbClr val="3366FF"/>
                </a:solidFill>
              </a:rPr>
              <a:t>IP</a:t>
            </a:r>
            <a:endParaRPr lang="en-US" sz="1600" dirty="0" smtClean="0">
              <a:solidFill>
                <a:srgbClr val="3366FF"/>
              </a:solidFill>
            </a:endParaRPr>
          </a:p>
          <a:p>
            <a:pPr marL="0" lvl="1" indent="0">
              <a:lnSpc>
                <a:spcPct val="100000"/>
              </a:lnSpc>
              <a:spcBef>
                <a:spcPts val="1200"/>
              </a:spcBef>
              <a:spcAft>
                <a:spcPts val="600"/>
              </a:spcAft>
              <a:buNone/>
            </a:pPr>
            <a:endParaRPr lang="en-US" sz="1600" b="1" dirty="0">
              <a:solidFill>
                <a:srgbClr val="3366FF"/>
              </a:solidFill>
            </a:endParaRPr>
          </a:p>
          <a:p>
            <a:pPr marL="0" lvl="1" indent="0">
              <a:lnSpc>
                <a:spcPct val="100000"/>
              </a:lnSpc>
              <a:spcBef>
                <a:spcPts val="1200"/>
              </a:spcBef>
              <a:spcAft>
                <a:spcPts val="600"/>
              </a:spcAft>
              <a:buNone/>
            </a:pPr>
            <a:endParaRPr lang="en-US" sz="1600" b="1" dirty="0" smtClean="0">
              <a:solidFill>
                <a:srgbClr val="3366FF"/>
              </a:solidFill>
            </a:endParaRPr>
          </a:p>
          <a:p>
            <a:pPr marL="0" lvl="1" indent="0">
              <a:lnSpc>
                <a:spcPct val="100000"/>
              </a:lnSpc>
              <a:spcBef>
                <a:spcPts val="1200"/>
              </a:spcBef>
              <a:spcAft>
                <a:spcPts val="600"/>
              </a:spcAft>
              <a:buNone/>
            </a:pPr>
            <a:endParaRPr lang="en-US" sz="1600" b="1" dirty="0">
              <a:solidFill>
                <a:srgbClr val="3366FF"/>
              </a:solidFill>
            </a:endParaRPr>
          </a:p>
          <a:p>
            <a:pPr marL="0" lvl="1" indent="0">
              <a:lnSpc>
                <a:spcPct val="100000"/>
              </a:lnSpc>
              <a:spcBef>
                <a:spcPts val="1200"/>
              </a:spcBef>
              <a:spcAft>
                <a:spcPts val="600"/>
              </a:spcAft>
              <a:buNone/>
            </a:pPr>
            <a:endParaRPr lang="en-US" sz="1600" b="1" dirty="0" smtClean="0">
              <a:solidFill>
                <a:srgbClr val="3366FF"/>
              </a:solidFill>
            </a:endParaRPr>
          </a:p>
          <a:p>
            <a:pPr marL="0" lvl="1" indent="0">
              <a:lnSpc>
                <a:spcPct val="100000"/>
              </a:lnSpc>
              <a:spcBef>
                <a:spcPts val="1200"/>
              </a:spcBef>
              <a:spcAft>
                <a:spcPts val="600"/>
              </a:spcAft>
              <a:buNone/>
            </a:pPr>
            <a:endParaRPr lang="en-US" sz="1600" b="1" dirty="0">
              <a:solidFill>
                <a:srgbClr val="3366FF"/>
              </a:solidFill>
            </a:endParaRPr>
          </a:p>
          <a:p>
            <a:pPr marL="0" lvl="1" indent="0">
              <a:lnSpc>
                <a:spcPct val="100000"/>
              </a:lnSpc>
              <a:spcBef>
                <a:spcPts val="1200"/>
              </a:spcBef>
              <a:spcAft>
                <a:spcPts val="600"/>
              </a:spcAft>
              <a:buNone/>
            </a:pPr>
            <a:endParaRPr lang="en-US" sz="1600" b="1" dirty="0" smtClean="0">
              <a:solidFill>
                <a:srgbClr val="3366FF"/>
              </a:solidFill>
            </a:endParaRPr>
          </a:p>
          <a:p>
            <a:pPr marL="0" lvl="1" indent="0">
              <a:lnSpc>
                <a:spcPct val="100000"/>
              </a:lnSpc>
              <a:spcBef>
                <a:spcPts val="1200"/>
              </a:spcBef>
              <a:spcAft>
                <a:spcPts val="600"/>
              </a:spcAft>
              <a:buNone/>
            </a:pPr>
            <a:endParaRPr lang="en-US" sz="1600" b="1" dirty="0">
              <a:solidFill>
                <a:srgbClr val="3366FF"/>
              </a:solidFill>
            </a:endParaRPr>
          </a:p>
          <a:p>
            <a:pPr marL="0" lvl="1" indent="0">
              <a:lnSpc>
                <a:spcPct val="100000"/>
              </a:lnSpc>
              <a:spcBef>
                <a:spcPts val="1200"/>
              </a:spcBef>
              <a:spcAft>
                <a:spcPts val="600"/>
              </a:spcAft>
              <a:buNone/>
            </a:pPr>
            <a:r>
              <a:rPr lang="en-US" sz="1600" dirty="0" smtClean="0">
                <a:solidFill>
                  <a:schemeClr val="tx1"/>
                </a:solidFill>
              </a:rPr>
              <a:t>=&gt; in the most unfortunate case, already misalignment larger than </a:t>
            </a:r>
            <a:r>
              <a:rPr lang="en-US" sz="1600" dirty="0" smtClean="0">
                <a:solidFill>
                  <a:srgbClr val="FF0000"/>
                </a:solidFill>
              </a:rPr>
              <a:t>0.8 mm </a:t>
            </a:r>
            <a:r>
              <a:rPr lang="en-US" sz="1600" dirty="0" smtClean="0">
                <a:solidFill>
                  <a:schemeClr val="tx1"/>
                </a:solidFill>
              </a:rPr>
              <a:t>could be right at the limit of the corrector strength </a:t>
            </a:r>
            <a:r>
              <a:rPr lang="en-US" sz="1600" dirty="0" smtClean="0">
                <a:solidFill>
                  <a:srgbClr val="FF0000"/>
                </a:solidFill>
              </a:rPr>
              <a:t>(-&gt; more frequent alignment campaigns?)</a:t>
            </a:r>
            <a:r>
              <a:rPr lang="en-US" sz="1600" dirty="0" smtClean="0">
                <a:solidFill>
                  <a:schemeClr val="tx1"/>
                </a:solidFill>
              </a:rPr>
              <a:t>. That all IT magnets experience the same </a:t>
            </a:r>
            <a:r>
              <a:rPr lang="en-US" sz="1600" dirty="0" err="1" smtClean="0">
                <a:solidFill>
                  <a:schemeClr val="tx1"/>
                </a:solidFill>
              </a:rPr>
              <a:t>misaligment</a:t>
            </a:r>
            <a:r>
              <a:rPr lang="en-US" sz="1600" dirty="0" smtClean="0">
                <a:solidFill>
                  <a:schemeClr val="tx1"/>
                </a:solidFill>
              </a:rPr>
              <a:t> is though more likely and would require a considerably smaller corrector strength as the orbit deviation stays minimal in this case. (corrector strength could be reduced by a more intelligent matching strategy – to be studied if needed)</a:t>
            </a:r>
          </a:p>
          <a:p>
            <a:pPr marL="457200" lvl="3" indent="0">
              <a:lnSpc>
                <a:spcPct val="100000"/>
              </a:lnSpc>
              <a:spcBef>
                <a:spcPts val="0"/>
              </a:spcBef>
              <a:spcAft>
                <a:spcPts val="600"/>
              </a:spcAft>
              <a:buNone/>
            </a:pPr>
            <a:endParaRPr lang="en-US" sz="1600" dirty="0">
              <a:solidFill>
                <a:srgbClr val="FF0000"/>
              </a:solidFill>
            </a:endParaRPr>
          </a:p>
          <a:p>
            <a:pPr marL="457200" lvl="3" indent="0">
              <a:lnSpc>
                <a:spcPct val="100000"/>
              </a:lnSpc>
              <a:spcBef>
                <a:spcPts val="0"/>
              </a:spcBef>
              <a:spcAft>
                <a:spcPts val="600"/>
              </a:spcAft>
              <a:buNone/>
            </a:pPr>
            <a:endParaRPr lang="en-US" sz="1600" dirty="0" smtClean="0">
              <a:solidFill>
                <a:schemeClr val="tx1"/>
              </a:solidFill>
            </a:endParaRPr>
          </a:p>
          <a:p>
            <a:pPr marL="457200" lvl="3" indent="0">
              <a:lnSpc>
                <a:spcPct val="100000"/>
              </a:lnSpc>
              <a:spcBef>
                <a:spcPts val="0"/>
              </a:spcBef>
              <a:spcAft>
                <a:spcPts val="600"/>
              </a:spcAft>
              <a:buNone/>
            </a:pPr>
            <a:endParaRPr lang="en-US" sz="1600" dirty="0">
              <a:solidFill>
                <a:schemeClr val="tx1"/>
              </a:solidFill>
            </a:endParaRPr>
          </a:p>
          <a:p>
            <a:pPr marL="612000" lvl="1" indent="0">
              <a:lnSpc>
                <a:spcPct val="100000"/>
              </a:lnSpc>
              <a:spcBef>
                <a:spcPts val="0"/>
              </a:spcBef>
              <a:buNone/>
            </a:pPr>
            <a:endParaRPr lang="en-US" sz="1600" dirty="0" smtClean="0">
              <a:solidFill>
                <a:srgbClr val="000000"/>
              </a:solidFill>
            </a:endParaRPr>
          </a:p>
          <a:p>
            <a:pPr marL="612000" lvl="1" indent="0">
              <a:lnSpc>
                <a:spcPct val="100000"/>
              </a:lnSpc>
              <a:spcBef>
                <a:spcPts val="0"/>
              </a:spcBef>
              <a:buNone/>
            </a:pPr>
            <a:endParaRPr lang="en-US" sz="1050" b="1" dirty="0" smtClean="0">
              <a:solidFill>
                <a:schemeClr val="tx1"/>
              </a:solidFill>
            </a:endParaRPr>
          </a:p>
        </p:txBody>
      </p:sp>
      <p:graphicFrame>
        <p:nvGraphicFramePr>
          <p:cNvPr id="8" name="Table 7"/>
          <p:cNvGraphicFramePr>
            <a:graphicFrameLocks noGrp="1"/>
          </p:cNvGraphicFramePr>
          <p:nvPr>
            <p:extLst>
              <p:ext uri="{D42A27DB-BD31-4B8C-83A1-F6EECF244321}">
                <p14:modId xmlns:p14="http://schemas.microsoft.com/office/powerpoint/2010/main" val="3427125882"/>
              </p:ext>
            </p:extLst>
          </p:nvPr>
        </p:nvGraphicFramePr>
        <p:xfrm>
          <a:off x="457199" y="2353424"/>
          <a:ext cx="8363273" cy="2011680"/>
        </p:xfrm>
        <a:graphic>
          <a:graphicData uri="http://schemas.openxmlformats.org/drawingml/2006/table">
            <a:tbl>
              <a:tblPr firstRow="1" bandRow="1">
                <a:effectLst/>
                <a:tableStyleId>{3C2FFA5D-87B4-456A-9821-1D502468CF0F}</a:tableStyleId>
              </a:tblPr>
              <a:tblGrid>
                <a:gridCol w="2674641"/>
                <a:gridCol w="1152128"/>
                <a:gridCol w="1008112"/>
                <a:gridCol w="1008112"/>
                <a:gridCol w="1296144"/>
                <a:gridCol w="1224136"/>
              </a:tblGrid>
              <a:tr h="238973">
                <a:tc gridSpan="6">
                  <a:txBody>
                    <a:bodyPr/>
                    <a:lstStyle/>
                    <a:p>
                      <a:pPr algn="ctr"/>
                      <a:r>
                        <a:rPr lang="en-US" sz="1600" dirty="0" smtClean="0"/>
                        <a:t>IR5, corrector strength [T], 7 </a:t>
                      </a:r>
                      <a:r>
                        <a:rPr lang="en-US" sz="1600" dirty="0" err="1" smtClean="0"/>
                        <a:t>TeV</a:t>
                      </a:r>
                      <a:r>
                        <a:rPr lang="en-US" sz="1600" dirty="0" smtClean="0"/>
                        <a:t>, maximum over b1/b2 and</a:t>
                      </a:r>
                      <a:r>
                        <a:rPr lang="en-US" sz="1600" baseline="0" dirty="0" smtClean="0"/>
                        <a:t> *.L5/*.R5</a:t>
                      </a:r>
                      <a:endParaRPr lang="en-US" sz="1600" dirty="0"/>
                    </a:p>
                  </a:txBody>
                  <a:tcPr>
                    <a:lnB w="12700" cap="flat" cmpd="sng" algn="ctr">
                      <a:solidFill>
                        <a:prstClr val="white"/>
                      </a:solidFill>
                      <a:prstDash val="solid"/>
                      <a:round/>
                      <a:headEnd type="none" w="med" len="med"/>
                      <a:tailEnd type="none" w="med" len="med"/>
                    </a:lnB>
                  </a:tcPr>
                </a:tc>
                <a:tc hMerge="1">
                  <a:txBody>
                    <a:bodyPr/>
                    <a:lstStyle/>
                    <a:p>
                      <a:endParaRPr lang="en-US" sz="1600" dirty="0"/>
                    </a:p>
                  </a:txBody>
                  <a:tcPr/>
                </a:tc>
                <a:tc hMerge="1">
                  <a:txBody>
                    <a:bodyPr/>
                    <a:lstStyle/>
                    <a:p>
                      <a:endParaRPr lang="en-US"/>
                    </a:p>
                  </a:txBody>
                  <a:tcPr/>
                </a:tc>
                <a:tc hMerge="1">
                  <a:txBody>
                    <a:bodyPr/>
                    <a:lstStyle/>
                    <a:p>
                      <a:endParaRPr lang="en-US"/>
                    </a:p>
                  </a:txBody>
                  <a:tcPr/>
                </a:tc>
                <a:tc hMerge="1">
                  <a:txBody>
                    <a:bodyPr/>
                    <a:lstStyle/>
                    <a:p>
                      <a:endParaRPr lang="en-US" sz="1600" dirty="0"/>
                    </a:p>
                  </a:txBody>
                  <a:tcPr/>
                </a:tc>
                <a:tc hMerge="1">
                  <a:txBody>
                    <a:bodyPr/>
                    <a:lstStyle/>
                    <a:p>
                      <a:endParaRPr lang="en-US" sz="1600" dirty="0"/>
                    </a:p>
                  </a:txBody>
                  <a:tcPr/>
                </a:tc>
              </a:tr>
              <a:tr h="238973">
                <a:tc>
                  <a:txBody>
                    <a:bodyPr/>
                    <a:lstStyle/>
                    <a:p>
                      <a:endParaRPr lang="en-US" sz="1600" dirty="0"/>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c>
                  <a:txBody>
                    <a:bodyPr/>
                    <a:lstStyle/>
                    <a:p>
                      <a:r>
                        <a:rPr lang="en-US" sz="1600" dirty="0" smtClean="0">
                          <a:solidFill>
                            <a:schemeClr val="bg1"/>
                          </a:solidFill>
                        </a:rPr>
                        <a:t>MCBXH1</a:t>
                      </a:r>
                      <a:endParaRPr lang="en-US" sz="1600" dirty="0">
                        <a:solidFill>
                          <a:schemeClr val="bg1"/>
                        </a:solidFill>
                      </a:endParaRPr>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c>
                  <a:txBody>
                    <a:bodyPr/>
                    <a:lstStyle/>
                    <a:p>
                      <a:r>
                        <a:rPr lang="en-US" sz="1600" dirty="0" smtClean="0">
                          <a:solidFill>
                            <a:schemeClr val="bg1"/>
                          </a:solidFill>
                        </a:rPr>
                        <a:t>MCBXH2</a:t>
                      </a:r>
                      <a:endParaRPr lang="en-US" sz="1600" dirty="0">
                        <a:solidFill>
                          <a:schemeClr val="bg1"/>
                        </a:solidFill>
                      </a:endParaRPr>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c>
                  <a:txBody>
                    <a:bodyPr/>
                    <a:lstStyle/>
                    <a:p>
                      <a:r>
                        <a:rPr lang="en-US" sz="1600" dirty="0" smtClean="0">
                          <a:solidFill>
                            <a:schemeClr val="bg1"/>
                          </a:solidFill>
                        </a:rPr>
                        <a:t>MCBXH3</a:t>
                      </a:r>
                      <a:endParaRPr lang="en-US" sz="1600" dirty="0">
                        <a:solidFill>
                          <a:schemeClr val="bg1"/>
                        </a:solidFill>
                      </a:endParaRPr>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c>
                  <a:txBody>
                    <a:bodyPr/>
                    <a:lstStyle/>
                    <a:p>
                      <a:r>
                        <a:rPr lang="en-US" sz="1600" dirty="0" smtClean="0">
                          <a:solidFill>
                            <a:schemeClr val="bg1"/>
                          </a:solidFill>
                        </a:rPr>
                        <a:t>MCBYH4</a:t>
                      </a:r>
                      <a:endParaRPr lang="en-US" sz="1600" dirty="0">
                        <a:solidFill>
                          <a:schemeClr val="bg1"/>
                        </a:solidFill>
                      </a:endParaRPr>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c>
                  <a:txBody>
                    <a:bodyPr/>
                    <a:lstStyle/>
                    <a:p>
                      <a:r>
                        <a:rPr lang="en-US" sz="1600" dirty="0" smtClean="0">
                          <a:solidFill>
                            <a:schemeClr val="bg1"/>
                          </a:solidFill>
                        </a:rPr>
                        <a:t>MCBCH6</a:t>
                      </a:r>
                      <a:endParaRPr lang="en-US" sz="1600" dirty="0">
                        <a:solidFill>
                          <a:schemeClr val="bg1"/>
                        </a:solidFill>
                      </a:endParaRPr>
                    </a:p>
                  </a:txBody>
                  <a:tcPr>
                    <a:lnT w="12700" cap="flat" cmpd="sng" algn="ctr">
                      <a:solidFill>
                        <a:prstClr val="white"/>
                      </a:solidFill>
                      <a:prstDash val="solid"/>
                      <a:round/>
                      <a:headEnd type="none" w="med" len="med"/>
                      <a:tailEnd type="none" w="med" len="med"/>
                    </a:lnT>
                    <a:lnB w="28575" cap="flat" cmpd="sng" algn="ctr">
                      <a:solidFill>
                        <a:prstClr val="white"/>
                      </a:solidFill>
                      <a:prstDash val="solid"/>
                      <a:round/>
                      <a:headEnd type="none" w="med" len="med"/>
                      <a:tailEnd type="none" w="med" len="med"/>
                    </a:lnB>
                    <a:solidFill>
                      <a:schemeClr val="accent1"/>
                    </a:solidFill>
                  </a:tcPr>
                </a:tc>
              </a:tr>
              <a:tr h="238973">
                <a:tc>
                  <a:txBody>
                    <a:bodyPr/>
                    <a:lstStyle/>
                    <a:p>
                      <a:r>
                        <a:rPr lang="en-US" sz="1600" dirty="0" smtClean="0">
                          <a:solidFill>
                            <a:schemeClr val="tx1"/>
                          </a:solidFill>
                        </a:rPr>
                        <a:t>max.</a:t>
                      </a:r>
                      <a:r>
                        <a:rPr lang="en-US" sz="1600" baseline="0" dirty="0" smtClean="0">
                          <a:solidFill>
                            <a:schemeClr val="tx1"/>
                          </a:solidFill>
                        </a:rPr>
                        <a:t> strength</a:t>
                      </a:r>
                      <a:endParaRPr lang="en-US" sz="1600" dirty="0">
                        <a:solidFill>
                          <a:schemeClr val="tx1"/>
                        </a:solidFill>
                      </a:endParaRPr>
                    </a:p>
                  </a:txBody>
                  <a:tcPr>
                    <a:lnT w="28575" cap="flat" cmpd="sng" algn="ctr">
                      <a:solidFill>
                        <a:prstClr val="white"/>
                      </a:solidFill>
                      <a:prstDash val="solid"/>
                      <a:round/>
                      <a:headEnd type="none" w="med" len="med"/>
                      <a:tailEnd type="none" w="med" len="med"/>
                    </a:lnT>
                  </a:tcPr>
                </a:tc>
                <a:tc gridSpan="3">
                  <a:txBody>
                    <a:bodyPr/>
                    <a:lstStyle/>
                    <a:p>
                      <a:pPr algn="ctr"/>
                      <a:r>
                        <a:rPr lang="en-US" sz="1600" dirty="0" smtClean="0"/>
                        <a:t>1.51</a:t>
                      </a:r>
                      <a:endParaRPr lang="en-US" sz="1600" dirty="0"/>
                    </a:p>
                  </a:txBody>
                  <a:tcPr>
                    <a:lnT w="28575" cap="flat" cmpd="sng" algn="ctr">
                      <a:solidFill>
                        <a:prstClr val="white"/>
                      </a:solidFill>
                      <a:prstDash val="solid"/>
                      <a:round/>
                      <a:headEnd type="none" w="med" len="med"/>
                      <a:tailEnd type="none" w="med" len="med"/>
                    </a:lnT>
                  </a:tcPr>
                </a:tc>
                <a:tc hMerge="1">
                  <a:txBody>
                    <a:bodyPr/>
                    <a:lstStyle/>
                    <a:p>
                      <a:endParaRPr lang="en-US"/>
                    </a:p>
                  </a:txBody>
                  <a:tcPr/>
                </a:tc>
                <a:tc hMerge="1">
                  <a:txBody>
                    <a:bodyPr/>
                    <a:lstStyle/>
                    <a:p>
                      <a:endParaRPr lang="en-US"/>
                    </a:p>
                  </a:txBody>
                  <a:tcPr/>
                </a:tc>
                <a:tc>
                  <a:txBody>
                    <a:bodyPr/>
                    <a:lstStyle/>
                    <a:p>
                      <a:pPr algn="ctr"/>
                      <a:r>
                        <a:rPr lang="en-US" sz="1600" dirty="0" smtClean="0"/>
                        <a:t>2.25</a:t>
                      </a:r>
                      <a:endParaRPr lang="en-US" sz="1600" dirty="0"/>
                    </a:p>
                  </a:txBody>
                  <a:tcPr>
                    <a:lnT w="28575" cap="flat" cmpd="sng" algn="ctr">
                      <a:solidFill>
                        <a:prstClr val="white"/>
                      </a:solidFill>
                      <a:prstDash val="solid"/>
                      <a:round/>
                      <a:headEnd type="none" w="med" len="med"/>
                      <a:tailEnd type="none" w="med" len="med"/>
                    </a:lnT>
                  </a:tcPr>
                </a:tc>
                <a:tc>
                  <a:txBody>
                    <a:bodyPr/>
                    <a:lstStyle/>
                    <a:p>
                      <a:pPr algn="ctr"/>
                      <a:r>
                        <a:rPr lang="en-US" sz="1600" dirty="0" smtClean="0"/>
                        <a:t>2.10</a:t>
                      </a:r>
                      <a:endParaRPr lang="en-US" sz="1600" dirty="0"/>
                    </a:p>
                  </a:txBody>
                  <a:tcPr>
                    <a:lnT w="28575" cap="flat" cmpd="sng" algn="ctr">
                      <a:solidFill>
                        <a:prstClr val="white"/>
                      </a:solidFill>
                      <a:prstDash val="solid"/>
                      <a:round/>
                      <a:headEnd type="none" w="med" len="med"/>
                      <a:tailEnd type="none" w="med" len="med"/>
                    </a:lnT>
                  </a:tcPr>
                </a:tc>
              </a:tr>
              <a:tr h="238973">
                <a:tc>
                  <a:txBody>
                    <a:bodyPr/>
                    <a:lstStyle/>
                    <a:p>
                      <a:r>
                        <a:rPr lang="en-US" sz="1600" dirty="0" smtClean="0">
                          <a:solidFill>
                            <a:schemeClr val="tx1"/>
                          </a:solidFill>
                        </a:rPr>
                        <a:t>crossing</a:t>
                      </a:r>
                      <a:endParaRPr lang="en-US" sz="1600" dirty="0">
                        <a:solidFill>
                          <a:schemeClr val="tx1"/>
                        </a:solidFill>
                      </a:endParaRPr>
                    </a:p>
                  </a:txBody>
                  <a:tcPr/>
                </a:tc>
                <a:tc gridSpan="3">
                  <a:txBody>
                    <a:bodyPr/>
                    <a:lstStyle/>
                    <a:p>
                      <a:pPr algn="ctr"/>
                      <a:r>
                        <a:rPr lang="en-US" sz="1600" dirty="0" smtClean="0"/>
                        <a:t>0.19</a:t>
                      </a:r>
                      <a:endParaRPr lang="en-US" sz="1600" dirty="0"/>
                    </a:p>
                  </a:txBody>
                  <a:tcPr/>
                </a:tc>
                <a:tc hMerge="1">
                  <a:txBody>
                    <a:bodyPr/>
                    <a:lstStyle/>
                    <a:p>
                      <a:endParaRPr lang="en-US"/>
                    </a:p>
                  </a:txBody>
                  <a:tcPr/>
                </a:tc>
                <a:tc hMerge="1">
                  <a:txBody>
                    <a:bodyPr/>
                    <a:lstStyle/>
                    <a:p>
                      <a:endParaRPr lang="en-US"/>
                    </a:p>
                  </a:txBody>
                  <a:tcPr/>
                </a:tc>
                <a:tc>
                  <a:txBody>
                    <a:bodyPr/>
                    <a:lstStyle/>
                    <a:p>
                      <a:pPr algn="ctr"/>
                      <a:r>
                        <a:rPr lang="en-US" sz="1600" dirty="0" smtClean="0"/>
                        <a:t>0.64</a:t>
                      </a:r>
                      <a:endParaRPr lang="en-US" sz="1600" dirty="0"/>
                    </a:p>
                  </a:txBody>
                  <a:tcPr/>
                </a:tc>
                <a:tc>
                  <a:txBody>
                    <a:bodyPr/>
                    <a:lstStyle/>
                    <a:p>
                      <a:pPr algn="ctr"/>
                      <a:r>
                        <a:rPr lang="en-US" sz="1600" dirty="0" smtClean="0"/>
                        <a:t>0.27</a:t>
                      </a:r>
                      <a:endParaRPr lang="en-US" sz="1600" dirty="0"/>
                    </a:p>
                  </a:txBody>
                  <a:tcPr/>
                </a:tc>
              </a:tr>
              <a:tr h="238973">
                <a:tc>
                  <a:txBody>
                    <a:bodyPr/>
                    <a:lstStyle/>
                    <a:p>
                      <a:r>
                        <a:rPr lang="en-US" sz="1600" dirty="0" smtClean="0">
                          <a:solidFill>
                            <a:schemeClr val="tx1"/>
                          </a:solidFill>
                        </a:rPr>
                        <a:t>separation</a:t>
                      </a:r>
                      <a:endParaRPr lang="en-US" sz="1600" dirty="0">
                        <a:solidFill>
                          <a:schemeClr val="tx1"/>
                        </a:solidFill>
                      </a:endParaRPr>
                    </a:p>
                  </a:txBody>
                  <a:tcPr/>
                </a:tc>
                <a:tc gridSpan="3">
                  <a:txBody>
                    <a:bodyPr/>
                    <a:lstStyle/>
                    <a:p>
                      <a:pPr algn="ctr"/>
                      <a:r>
                        <a:rPr lang="en-US" sz="1600" dirty="0" smtClean="0"/>
                        <a:t>0.10</a:t>
                      </a:r>
                      <a:endParaRPr lang="en-US" sz="1600" dirty="0"/>
                    </a:p>
                  </a:txBody>
                  <a:tcPr/>
                </a:tc>
                <a:tc hMerge="1">
                  <a:txBody>
                    <a:bodyPr/>
                    <a:lstStyle/>
                    <a:p>
                      <a:endParaRPr lang="en-US"/>
                    </a:p>
                  </a:txBody>
                  <a:tcPr/>
                </a:tc>
                <a:tc hMerge="1">
                  <a:txBody>
                    <a:bodyPr/>
                    <a:lstStyle/>
                    <a:p>
                      <a:endParaRPr lang="en-US"/>
                    </a:p>
                  </a:txBody>
                  <a:tcPr/>
                </a:tc>
                <a:tc>
                  <a:txBody>
                    <a:bodyPr/>
                    <a:lstStyle/>
                    <a:p>
                      <a:pPr algn="ctr"/>
                      <a:r>
                        <a:rPr lang="en-US" sz="1600" dirty="0" smtClean="0"/>
                        <a:t>0.34</a:t>
                      </a:r>
                      <a:endParaRPr lang="en-US" sz="1600" dirty="0"/>
                    </a:p>
                  </a:txBody>
                  <a:tcPr/>
                </a:tc>
                <a:tc>
                  <a:txBody>
                    <a:bodyPr/>
                    <a:lstStyle/>
                    <a:p>
                      <a:pPr algn="ctr"/>
                      <a:r>
                        <a:rPr lang="en-US" sz="1600" dirty="0" smtClean="0"/>
                        <a:t>0.17</a:t>
                      </a:r>
                      <a:endParaRPr lang="en-US" sz="1600" dirty="0"/>
                    </a:p>
                  </a:txBody>
                  <a:tcPr/>
                </a:tc>
              </a:tr>
              <a:tr h="238973">
                <a:tc>
                  <a:txBody>
                    <a:bodyPr/>
                    <a:lstStyle/>
                    <a:p>
                      <a:r>
                        <a:rPr lang="en-US" sz="1600" dirty="0" smtClean="0"/>
                        <a:t>misalignment correction</a:t>
                      </a:r>
                      <a:endParaRPr lang="en-US" sz="1600" dirty="0"/>
                    </a:p>
                  </a:txBody>
                  <a:tcPr/>
                </a:tc>
                <a:tc>
                  <a:txBody>
                    <a:bodyPr/>
                    <a:lstStyle/>
                    <a:p>
                      <a:pPr algn="ctr"/>
                      <a:r>
                        <a:rPr lang="en-US" sz="1600" dirty="0" smtClean="0"/>
                        <a:t>1.58</a:t>
                      </a:r>
                      <a:endParaRPr lang="en-US" sz="1600" dirty="0"/>
                    </a:p>
                  </a:txBody>
                  <a:tcPr/>
                </a:tc>
                <a:tc>
                  <a:txBody>
                    <a:bodyPr/>
                    <a:lstStyle/>
                    <a:p>
                      <a:pPr algn="ctr"/>
                      <a:r>
                        <a:rPr lang="en-US" sz="1600" dirty="0" smtClean="0"/>
                        <a:t>1.71</a:t>
                      </a:r>
                      <a:endParaRPr lang="en-US" sz="1600" dirty="0"/>
                    </a:p>
                  </a:txBody>
                  <a:tcPr/>
                </a:tc>
                <a:tc>
                  <a:txBody>
                    <a:bodyPr/>
                    <a:lstStyle/>
                    <a:p>
                      <a:pPr algn="ctr"/>
                      <a:r>
                        <a:rPr lang="en-US" sz="1600" dirty="0" smtClean="0"/>
                        <a:t>1.39</a:t>
                      </a:r>
                      <a:endParaRPr lang="en-US" sz="1600" dirty="0"/>
                    </a:p>
                  </a:txBody>
                  <a:tcPr/>
                </a:tc>
                <a:tc>
                  <a:txBody>
                    <a:bodyPr/>
                    <a:lstStyle/>
                    <a:p>
                      <a:pPr algn="ctr"/>
                      <a:r>
                        <a:rPr lang="en-US" sz="1600" dirty="0" smtClean="0"/>
                        <a:t>0.20</a:t>
                      </a:r>
                      <a:endParaRPr lang="en-US" sz="1600" dirty="0"/>
                    </a:p>
                  </a:txBody>
                  <a:tcPr/>
                </a:tc>
                <a:tc>
                  <a:txBody>
                    <a:bodyPr/>
                    <a:lstStyle/>
                    <a:p>
                      <a:pPr algn="ctr"/>
                      <a:r>
                        <a:rPr lang="en-US" sz="1600" dirty="0" smtClean="0"/>
                        <a:t>0.26</a:t>
                      </a:r>
                      <a:endParaRPr lang="en-US" sz="1600" dirty="0"/>
                    </a:p>
                  </a:txBody>
                  <a:tcPr/>
                </a:tc>
              </a:tr>
            </a:tbl>
          </a:graphicData>
        </a:graphic>
      </p:graphicFrame>
      <p:grpSp>
        <p:nvGrpSpPr>
          <p:cNvPr id="7" name="Group 6"/>
          <p:cNvGrpSpPr/>
          <p:nvPr/>
        </p:nvGrpSpPr>
        <p:grpSpPr>
          <a:xfrm>
            <a:off x="2845622" y="1563358"/>
            <a:ext cx="3240360" cy="281466"/>
            <a:chOff x="5580112" y="2276872"/>
            <a:chExt cx="3240360" cy="281466"/>
          </a:xfrm>
        </p:grpSpPr>
        <p:sp>
          <p:nvSpPr>
            <p:cNvPr id="9" name="Rectangle 8"/>
            <p:cNvSpPr/>
            <p:nvPr/>
          </p:nvSpPr>
          <p:spPr>
            <a:xfrm>
              <a:off x="5652120" y="2281739"/>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6085982"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6482878" y="227687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p:nvSpPr>
          <p:spPr>
            <a:xfrm>
              <a:off x="7413650"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7847512" y="2286606"/>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8244408"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p:nvCxnSpPr>
          <p:spPr>
            <a:xfrm flipV="1">
              <a:off x="5580112" y="2414322"/>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3844513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15</a:t>
            </a:fld>
            <a:endParaRPr lang="en-US"/>
          </a:p>
        </p:txBody>
      </p:sp>
      <p:sp>
        <p:nvSpPr>
          <p:cNvPr id="3" name="Title 2"/>
          <p:cNvSpPr>
            <a:spLocks noGrp="1"/>
          </p:cNvSpPr>
          <p:nvPr>
            <p:ph type="title"/>
          </p:nvPr>
        </p:nvSpPr>
        <p:spPr>
          <a:xfrm>
            <a:off x="549536" y="58229"/>
            <a:ext cx="8467345" cy="914400"/>
          </a:xfrm>
        </p:spPr>
        <p:txBody>
          <a:bodyPr/>
          <a:lstStyle/>
          <a:p>
            <a:r>
              <a:rPr lang="en-US" dirty="0" smtClean="0"/>
              <a:t>Correction during one fill (hours)</a:t>
            </a:r>
            <a:endParaRPr lang="en-US" dirty="0"/>
          </a:p>
        </p:txBody>
      </p:sp>
      <p:sp>
        <p:nvSpPr>
          <p:cNvPr id="4" name="Content Placeholder 3"/>
          <p:cNvSpPr>
            <a:spLocks noGrp="1"/>
          </p:cNvSpPr>
          <p:nvPr>
            <p:ph idx="1"/>
          </p:nvPr>
        </p:nvSpPr>
        <p:spPr>
          <a:xfrm>
            <a:off x="251520" y="1052736"/>
            <a:ext cx="8640960" cy="5485224"/>
          </a:xfrm>
          <a:solidFill>
            <a:schemeClr val="bg1"/>
          </a:solidFill>
        </p:spPr>
        <p:txBody>
          <a:bodyPr>
            <a:noAutofit/>
          </a:bodyPr>
          <a:lstStyle/>
          <a:p>
            <a:pPr marL="0" lvl="1" indent="0">
              <a:lnSpc>
                <a:spcPct val="100000"/>
              </a:lnSpc>
              <a:spcBef>
                <a:spcPts val="0"/>
              </a:spcBef>
              <a:spcAft>
                <a:spcPts val="1200"/>
              </a:spcAft>
              <a:buNone/>
            </a:pPr>
            <a:r>
              <a:rPr lang="en-US" sz="1600" dirty="0" smtClean="0">
                <a:solidFill>
                  <a:srgbClr val="3366FF"/>
                </a:solidFill>
              </a:rPr>
              <a:t>Observables are orbit at collimators and separation of beams at IP (orbit feedback is usually off during stable beams and has a maximum frequency of 0.1 Hz):</a:t>
            </a:r>
          </a:p>
          <a:p>
            <a:pPr marL="514350" lvl="2" indent="-285750">
              <a:lnSpc>
                <a:spcPct val="100000"/>
              </a:lnSpc>
              <a:spcBef>
                <a:spcPts val="0"/>
              </a:spcBef>
              <a:buClr>
                <a:srgbClr val="3366FF"/>
              </a:buClr>
              <a:buFont typeface="Wingdings" charset="2"/>
              <a:buChar char="²"/>
            </a:pPr>
            <a:r>
              <a:rPr lang="en-US" sz="1600" dirty="0" smtClean="0">
                <a:solidFill>
                  <a:schemeClr val="tx1"/>
                </a:solidFill>
              </a:rPr>
              <a:t>assume worst case </a:t>
            </a:r>
            <a:r>
              <a:rPr lang="en-US" sz="1600" dirty="0">
                <a:solidFill>
                  <a:schemeClr val="tx1"/>
                </a:solidFill>
              </a:rPr>
              <a:t>of alternated displacement of IT </a:t>
            </a:r>
            <a:r>
              <a:rPr lang="en-US" sz="1600" dirty="0" smtClean="0">
                <a:solidFill>
                  <a:schemeClr val="tx1"/>
                </a:solidFill>
              </a:rPr>
              <a:t>magnets:                                                             1 </a:t>
            </a:r>
            <a:r>
              <a:rPr lang="el-GR" sz="1600" dirty="0">
                <a:solidFill>
                  <a:schemeClr val="tx1"/>
                </a:solidFill>
              </a:rPr>
              <a:t>μ</a:t>
            </a:r>
            <a:r>
              <a:rPr lang="en-US" sz="1600" dirty="0">
                <a:solidFill>
                  <a:schemeClr val="tx1"/>
                </a:solidFill>
              </a:rPr>
              <a:t>m </a:t>
            </a:r>
            <a:r>
              <a:rPr lang="en-US" sz="1600" dirty="0" smtClean="0">
                <a:solidFill>
                  <a:schemeClr val="tx1"/>
                </a:solidFill>
              </a:rPr>
              <a:t>displacement       =&gt; 14 </a:t>
            </a:r>
            <a:r>
              <a:rPr lang="el-GR" sz="1600" dirty="0" smtClean="0">
                <a:solidFill>
                  <a:schemeClr val="tx1"/>
                </a:solidFill>
              </a:rPr>
              <a:t>μ</a:t>
            </a:r>
            <a:r>
              <a:rPr lang="en-US" sz="1600" dirty="0" smtClean="0">
                <a:solidFill>
                  <a:schemeClr val="tx1"/>
                </a:solidFill>
              </a:rPr>
              <a:t>m at the IP (1.31 </a:t>
            </a:r>
            <a:r>
              <a:rPr lang="en-US" sz="1600" dirty="0" err="1" smtClean="0">
                <a:solidFill>
                  <a:schemeClr val="tx1"/>
                </a:solidFill>
              </a:rPr>
              <a:t>σ</a:t>
            </a:r>
            <a:r>
              <a:rPr lang="en-US" sz="1600" dirty="0" smtClean="0">
                <a:solidFill>
                  <a:schemeClr val="tx1"/>
                </a:solidFill>
              </a:rPr>
              <a:t> or 47% luminosity loss)	      		        0.18 </a:t>
            </a:r>
            <a:r>
              <a:rPr lang="el-GR" sz="1600" dirty="0">
                <a:solidFill>
                  <a:schemeClr val="tx1"/>
                </a:solidFill>
              </a:rPr>
              <a:t>μ</a:t>
            </a:r>
            <a:r>
              <a:rPr lang="en-US" sz="1600" dirty="0">
                <a:solidFill>
                  <a:schemeClr val="tx1"/>
                </a:solidFill>
              </a:rPr>
              <a:t>m displacement =&gt; </a:t>
            </a:r>
            <a:r>
              <a:rPr lang="en-US" sz="1600" dirty="0" smtClean="0">
                <a:solidFill>
                  <a:schemeClr val="tx1"/>
                </a:solidFill>
              </a:rPr>
              <a:t>2.52 </a:t>
            </a:r>
            <a:r>
              <a:rPr lang="el-GR" sz="1600" dirty="0">
                <a:solidFill>
                  <a:schemeClr val="tx1"/>
                </a:solidFill>
              </a:rPr>
              <a:t>μ</a:t>
            </a:r>
            <a:r>
              <a:rPr lang="en-US" sz="1600" dirty="0">
                <a:solidFill>
                  <a:schemeClr val="tx1"/>
                </a:solidFill>
              </a:rPr>
              <a:t>m at the IP </a:t>
            </a:r>
            <a:r>
              <a:rPr lang="en-US" sz="1600" dirty="0" smtClean="0">
                <a:solidFill>
                  <a:schemeClr val="tx1"/>
                </a:solidFill>
              </a:rPr>
              <a:t>(0.24 </a:t>
            </a:r>
            <a:r>
              <a:rPr lang="en-US" sz="1600" dirty="0" err="1">
                <a:solidFill>
                  <a:schemeClr val="tx1"/>
                </a:solidFill>
              </a:rPr>
              <a:t>σ</a:t>
            </a:r>
            <a:r>
              <a:rPr lang="en-US" sz="1600" dirty="0">
                <a:solidFill>
                  <a:schemeClr val="tx1"/>
                </a:solidFill>
              </a:rPr>
              <a:t> </a:t>
            </a:r>
            <a:r>
              <a:rPr lang="en-US" sz="1600" dirty="0" smtClean="0">
                <a:solidFill>
                  <a:schemeClr val="tx1"/>
                </a:solidFill>
              </a:rPr>
              <a:t>or 2% </a:t>
            </a:r>
            <a:r>
              <a:rPr lang="en-US" sz="1600" dirty="0">
                <a:solidFill>
                  <a:schemeClr val="tx1"/>
                </a:solidFill>
              </a:rPr>
              <a:t>luminosity loss</a:t>
            </a:r>
            <a:r>
              <a:rPr lang="en-US" sz="1600" dirty="0" smtClean="0">
                <a:solidFill>
                  <a:schemeClr val="tx1"/>
                </a:solidFill>
              </a:rPr>
              <a:t>) </a:t>
            </a:r>
          </a:p>
          <a:p>
            <a:pPr marL="685800" lvl="4" indent="0">
              <a:lnSpc>
                <a:spcPct val="100000"/>
              </a:lnSpc>
              <a:spcBef>
                <a:spcPts val="600"/>
              </a:spcBef>
              <a:spcAft>
                <a:spcPts val="1200"/>
              </a:spcAft>
              <a:buClr>
                <a:srgbClr val="3366FF"/>
              </a:buClr>
              <a:buNone/>
            </a:pPr>
            <a:r>
              <a:rPr lang="en-US" sz="1600" dirty="0" smtClean="0">
                <a:solidFill>
                  <a:srgbClr val="FF0000"/>
                </a:solidFill>
              </a:rPr>
              <a:t>=&gt; keep luminosity loss below 2%/hour =&gt; need to have movements below 0.18 </a:t>
            </a:r>
            <a:r>
              <a:rPr lang="el-GR" sz="1600" dirty="0" smtClean="0">
                <a:solidFill>
                  <a:srgbClr val="FF0000"/>
                </a:solidFill>
              </a:rPr>
              <a:t>μ</a:t>
            </a:r>
            <a:r>
              <a:rPr lang="en-US" sz="1600" dirty="0" smtClean="0">
                <a:solidFill>
                  <a:srgbClr val="FF0000"/>
                </a:solidFill>
              </a:rPr>
              <a:t>m/hour </a:t>
            </a:r>
            <a:endParaRPr lang="en-US" sz="1600" dirty="0" smtClean="0">
              <a:solidFill>
                <a:schemeClr val="tx1"/>
              </a:solidFill>
            </a:endParaRPr>
          </a:p>
          <a:p>
            <a:pPr marL="514350" lvl="2" indent="-285750">
              <a:lnSpc>
                <a:spcPct val="100000"/>
              </a:lnSpc>
              <a:spcBef>
                <a:spcPts val="0"/>
              </a:spcBef>
              <a:buClr>
                <a:srgbClr val="3366FF"/>
              </a:buClr>
              <a:buFont typeface="Wingdings" charset="2"/>
              <a:buChar char="²"/>
            </a:pPr>
            <a:r>
              <a:rPr lang="en-US" sz="1600" dirty="0" smtClean="0">
                <a:solidFill>
                  <a:schemeClr val="tx1"/>
                </a:solidFill>
              </a:rPr>
              <a:t>assume </a:t>
            </a:r>
            <a:r>
              <a:rPr lang="en-US" sz="1600" dirty="0">
                <a:solidFill>
                  <a:schemeClr val="tx1"/>
                </a:solidFill>
              </a:rPr>
              <a:t>worst case of “side-alternated” displacement of IT </a:t>
            </a:r>
            <a:r>
              <a:rPr lang="en-US" sz="1600" dirty="0" smtClean="0">
                <a:solidFill>
                  <a:schemeClr val="tx1"/>
                </a:solidFill>
              </a:rPr>
              <a:t>magnets:                                                 1 </a:t>
            </a:r>
            <a:r>
              <a:rPr lang="el-GR" sz="1600" dirty="0" smtClean="0">
                <a:solidFill>
                  <a:schemeClr val="tx1"/>
                </a:solidFill>
              </a:rPr>
              <a:t>μ</a:t>
            </a:r>
            <a:r>
              <a:rPr lang="en-US" sz="1600" dirty="0" smtClean="0">
                <a:solidFill>
                  <a:schemeClr val="tx1"/>
                </a:solidFill>
              </a:rPr>
              <a:t>m </a:t>
            </a:r>
            <a:r>
              <a:rPr lang="en-US" sz="1600" dirty="0">
                <a:solidFill>
                  <a:schemeClr val="tx1"/>
                </a:solidFill>
              </a:rPr>
              <a:t>displacement =&gt; </a:t>
            </a:r>
            <a:r>
              <a:rPr lang="en-US" sz="1600" dirty="0" smtClean="0">
                <a:solidFill>
                  <a:schemeClr val="tx1"/>
                </a:solidFill>
              </a:rPr>
              <a:t>170 </a:t>
            </a:r>
            <a:r>
              <a:rPr lang="el-GR" sz="1600" dirty="0" smtClean="0">
                <a:solidFill>
                  <a:schemeClr val="tx1"/>
                </a:solidFill>
              </a:rPr>
              <a:t>μ</a:t>
            </a:r>
            <a:r>
              <a:rPr lang="en-US" sz="1600" dirty="0" smtClean="0">
                <a:solidFill>
                  <a:schemeClr val="tx1"/>
                </a:solidFill>
              </a:rPr>
              <a:t>m at the primary collimators                                                                      </a:t>
            </a:r>
            <a:r>
              <a:rPr lang="en-US" sz="1600" b="1" dirty="0" smtClean="0">
                <a:solidFill>
                  <a:schemeClr val="tx1"/>
                </a:solidFill>
              </a:rPr>
              <a:t>Note: </a:t>
            </a:r>
            <a:r>
              <a:rPr lang="en-US" sz="1600" dirty="0" smtClean="0">
                <a:solidFill>
                  <a:schemeClr val="tx1"/>
                </a:solidFill>
              </a:rPr>
              <a:t>in Run I already about </a:t>
            </a:r>
            <a:r>
              <a:rPr lang="en-US" sz="1600" dirty="0" smtClean="0">
                <a:solidFill>
                  <a:srgbClr val="FF0000"/>
                </a:solidFill>
              </a:rPr>
              <a:t>40 </a:t>
            </a:r>
            <a:r>
              <a:rPr lang="el-GR" sz="1600" dirty="0">
                <a:solidFill>
                  <a:srgbClr val="FF0000"/>
                </a:solidFill>
              </a:rPr>
              <a:t>μ</a:t>
            </a:r>
            <a:r>
              <a:rPr lang="en-US" sz="1600" dirty="0">
                <a:solidFill>
                  <a:srgbClr val="FF0000"/>
                </a:solidFill>
              </a:rPr>
              <a:t>m </a:t>
            </a:r>
            <a:r>
              <a:rPr lang="en-US" sz="1600" dirty="0" smtClean="0">
                <a:solidFill>
                  <a:schemeClr val="tx1"/>
                </a:solidFill>
              </a:rPr>
              <a:t>orbit deviation at TCP caused high losses. For Run III this will be even more critical due to the higher </a:t>
            </a:r>
            <a:r>
              <a:rPr lang="en-US" sz="1600" dirty="0">
                <a:solidFill>
                  <a:schemeClr val="tx1"/>
                </a:solidFill>
              </a:rPr>
              <a:t>energy (see G. </a:t>
            </a:r>
            <a:r>
              <a:rPr lang="en-US" sz="1600" dirty="0" err="1">
                <a:solidFill>
                  <a:schemeClr val="tx1"/>
                </a:solidFill>
              </a:rPr>
              <a:t>Arduini</a:t>
            </a:r>
            <a:r>
              <a:rPr lang="en-US" sz="1600" dirty="0">
                <a:solidFill>
                  <a:schemeClr val="tx1"/>
                </a:solidFill>
              </a:rPr>
              <a:t>, M. Lamont, LHC Commissioning 2012, Summary of week 19</a:t>
            </a:r>
            <a:r>
              <a:rPr lang="en-US" sz="1600" dirty="0" smtClean="0">
                <a:solidFill>
                  <a:schemeClr val="tx1"/>
                </a:solidFill>
              </a:rPr>
              <a:t>)</a:t>
            </a:r>
            <a:endParaRPr lang="en-US" sz="1600" dirty="0" smtClean="0">
              <a:solidFill>
                <a:srgbClr val="FF0000"/>
              </a:solidFill>
            </a:endParaRPr>
          </a:p>
          <a:p>
            <a:pPr marL="228600" lvl="2" indent="0">
              <a:lnSpc>
                <a:spcPct val="100000"/>
              </a:lnSpc>
              <a:spcBef>
                <a:spcPts val="0"/>
              </a:spcBef>
              <a:buClr>
                <a:srgbClr val="3366FF"/>
              </a:buClr>
              <a:buNone/>
            </a:pPr>
            <a:r>
              <a:rPr lang="en-US" sz="1600" dirty="0">
                <a:solidFill>
                  <a:srgbClr val="FF0000"/>
                </a:solidFill>
              </a:rPr>
              <a:t>	</a:t>
            </a:r>
            <a:r>
              <a:rPr lang="en-US" sz="1600" dirty="0" smtClean="0">
                <a:solidFill>
                  <a:srgbClr val="FF0000"/>
                </a:solidFill>
              </a:rPr>
              <a:t> </a:t>
            </a:r>
            <a:r>
              <a:rPr lang="en-US" sz="1600" b="1" dirty="0" smtClean="0">
                <a:solidFill>
                  <a:schemeClr val="tx1"/>
                </a:solidFill>
              </a:rPr>
              <a:t>case 1: </a:t>
            </a:r>
            <a:r>
              <a:rPr lang="en-US" sz="1600" dirty="0" smtClean="0">
                <a:solidFill>
                  <a:schemeClr val="tx1"/>
                </a:solidFill>
              </a:rPr>
              <a:t>continuous orbit movement (low frequency = 1-200 Hz coherent oscillation) constantly </a:t>
            </a:r>
          </a:p>
          <a:p>
            <a:pPr marL="228600" lvl="2" indent="0">
              <a:lnSpc>
                <a:spcPct val="100000"/>
              </a:lnSpc>
              <a:spcBef>
                <a:spcPts val="0"/>
              </a:spcBef>
              <a:buClr>
                <a:srgbClr val="3366FF"/>
              </a:buClr>
              <a:buNone/>
            </a:pPr>
            <a:r>
              <a:rPr lang="en-US" sz="1600" dirty="0">
                <a:solidFill>
                  <a:schemeClr val="tx1"/>
                </a:solidFill>
              </a:rPr>
              <a:t> </a:t>
            </a:r>
            <a:r>
              <a:rPr lang="en-US" sz="1600" dirty="0" smtClean="0">
                <a:solidFill>
                  <a:schemeClr val="tx1"/>
                </a:solidFill>
              </a:rPr>
              <a:t>                  depletes the tails -&gt; higher overall loss but no high loss spikes -&gt; less harmful?</a:t>
            </a:r>
          </a:p>
          <a:p>
            <a:pPr marL="228600" lvl="2" indent="0">
              <a:lnSpc>
                <a:spcPct val="100000"/>
              </a:lnSpc>
              <a:spcBef>
                <a:spcPts val="0"/>
              </a:spcBef>
              <a:buClr>
                <a:srgbClr val="3366FF"/>
              </a:buClr>
              <a:buNone/>
            </a:pPr>
            <a:r>
              <a:rPr lang="en-US" sz="1600" dirty="0">
                <a:solidFill>
                  <a:srgbClr val="FF0000"/>
                </a:solidFill>
              </a:rPr>
              <a:t>	 </a:t>
            </a:r>
            <a:r>
              <a:rPr lang="en-US" sz="1600" b="1" dirty="0">
                <a:solidFill>
                  <a:schemeClr val="tx1"/>
                </a:solidFill>
              </a:rPr>
              <a:t>case </a:t>
            </a:r>
            <a:r>
              <a:rPr lang="en-US" sz="1600" b="1" dirty="0" smtClean="0">
                <a:solidFill>
                  <a:schemeClr val="tx1"/>
                </a:solidFill>
              </a:rPr>
              <a:t>2: </a:t>
            </a:r>
            <a:r>
              <a:rPr lang="en-US" sz="1600" dirty="0" smtClean="0">
                <a:solidFill>
                  <a:schemeClr val="tx1"/>
                </a:solidFill>
              </a:rPr>
              <a:t>sudden large orbit movement-</a:t>
            </a:r>
            <a:r>
              <a:rPr lang="en-US" sz="1600" dirty="0">
                <a:solidFill>
                  <a:schemeClr val="tx1"/>
                </a:solidFill>
              </a:rPr>
              <a:t>&gt; </a:t>
            </a:r>
            <a:r>
              <a:rPr lang="en-US" sz="1600" dirty="0" smtClean="0">
                <a:solidFill>
                  <a:schemeClr val="tx1"/>
                </a:solidFill>
              </a:rPr>
              <a:t>populated tails are scraped off -&gt; high </a:t>
            </a:r>
            <a:r>
              <a:rPr lang="en-US" sz="1600" dirty="0">
                <a:solidFill>
                  <a:schemeClr val="tx1"/>
                </a:solidFill>
              </a:rPr>
              <a:t>loss spikes </a:t>
            </a:r>
            <a:r>
              <a:rPr lang="en-US" sz="1600" dirty="0" smtClean="0">
                <a:solidFill>
                  <a:schemeClr val="tx1"/>
                </a:solidFill>
              </a:rPr>
              <a:t>as</a:t>
            </a:r>
          </a:p>
          <a:p>
            <a:pPr marL="228600" lvl="2" indent="0">
              <a:lnSpc>
                <a:spcPct val="100000"/>
              </a:lnSpc>
              <a:spcBef>
                <a:spcPts val="0"/>
              </a:spcBef>
              <a:buClr>
                <a:srgbClr val="3366FF"/>
              </a:buClr>
              <a:buNone/>
            </a:pPr>
            <a:r>
              <a:rPr lang="en-US" sz="1600" dirty="0">
                <a:solidFill>
                  <a:schemeClr val="tx1"/>
                </a:solidFill>
              </a:rPr>
              <a:t>	</a:t>
            </a:r>
            <a:r>
              <a:rPr lang="en-US" sz="1600" dirty="0" smtClean="0">
                <a:solidFill>
                  <a:schemeClr val="tx1"/>
                </a:solidFill>
              </a:rPr>
              <a:t>	    seen in </a:t>
            </a:r>
            <a:r>
              <a:rPr lang="en-US" sz="1600" dirty="0" err="1" smtClean="0">
                <a:solidFill>
                  <a:schemeClr val="tx1"/>
                </a:solidFill>
              </a:rPr>
              <a:t>RunI</a:t>
            </a:r>
            <a:endParaRPr lang="en-US" sz="1600" dirty="0">
              <a:solidFill>
                <a:schemeClr val="tx1"/>
              </a:solidFill>
            </a:endParaRPr>
          </a:p>
          <a:p>
            <a:pPr marL="685800" lvl="4" indent="0">
              <a:lnSpc>
                <a:spcPct val="100000"/>
              </a:lnSpc>
              <a:buClr>
                <a:srgbClr val="3366FF"/>
              </a:buClr>
              <a:buNone/>
            </a:pPr>
            <a:r>
              <a:rPr lang="en-US" sz="1600" dirty="0">
                <a:solidFill>
                  <a:schemeClr val="tx1"/>
                </a:solidFill>
              </a:rPr>
              <a:t> </a:t>
            </a:r>
            <a:r>
              <a:rPr lang="en-US" sz="1600" dirty="0" smtClean="0">
                <a:solidFill>
                  <a:schemeClr val="tx1"/>
                </a:solidFill>
              </a:rPr>
              <a:t>        </a:t>
            </a:r>
            <a:r>
              <a:rPr lang="en-US" sz="1600" dirty="0" smtClean="0">
                <a:solidFill>
                  <a:srgbClr val="FF0000"/>
                </a:solidFill>
              </a:rPr>
              <a:t>=</a:t>
            </a:r>
            <a:r>
              <a:rPr lang="en-US" sz="1600" dirty="0">
                <a:solidFill>
                  <a:srgbClr val="FF0000"/>
                </a:solidFill>
              </a:rPr>
              <a:t>&gt; </a:t>
            </a:r>
            <a:r>
              <a:rPr lang="en-US" sz="1600" dirty="0" smtClean="0">
                <a:solidFill>
                  <a:srgbClr val="FF0000"/>
                </a:solidFill>
              </a:rPr>
              <a:t>maximum displacement of IT in case of sudden orbit movement should stay below </a:t>
            </a:r>
          </a:p>
          <a:p>
            <a:pPr marL="685800" lvl="4" indent="0">
              <a:lnSpc>
                <a:spcPct val="100000"/>
              </a:lnSpc>
              <a:buClr>
                <a:srgbClr val="3366FF"/>
              </a:buClr>
              <a:buNone/>
            </a:pPr>
            <a:r>
              <a:rPr lang="en-US" sz="1600" dirty="0">
                <a:solidFill>
                  <a:srgbClr val="FF0000"/>
                </a:solidFill>
              </a:rPr>
              <a:t> </a:t>
            </a:r>
            <a:r>
              <a:rPr lang="en-US" sz="1600" dirty="0" smtClean="0">
                <a:solidFill>
                  <a:srgbClr val="FF0000"/>
                </a:solidFill>
              </a:rPr>
              <a:t>             0.24 </a:t>
            </a:r>
            <a:r>
              <a:rPr lang="el-GR" sz="1600" dirty="0" smtClean="0">
                <a:solidFill>
                  <a:srgbClr val="FF0000"/>
                </a:solidFill>
              </a:rPr>
              <a:t>μ</a:t>
            </a:r>
            <a:r>
              <a:rPr lang="en-US" sz="1600" dirty="0" smtClean="0">
                <a:solidFill>
                  <a:srgbClr val="FF0000"/>
                </a:solidFill>
              </a:rPr>
              <a:t>m resulting in 40 </a:t>
            </a:r>
            <a:r>
              <a:rPr lang="el-GR" sz="1600" dirty="0">
                <a:solidFill>
                  <a:srgbClr val="FF0000"/>
                </a:solidFill>
              </a:rPr>
              <a:t>μ</a:t>
            </a:r>
            <a:r>
              <a:rPr lang="en-US" sz="1600" dirty="0">
                <a:solidFill>
                  <a:srgbClr val="FF0000"/>
                </a:solidFill>
              </a:rPr>
              <a:t>m </a:t>
            </a:r>
            <a:r>
              <a:rPr lang="en-US" sz="1600" dirty="0" smtClean="0">
                <a:solidFill>
                  <a:srgbClr val="FF0000"/>
                </a:solidFill>
              </a:rPr>
              <a:t>maximum orbit displacement at TCP</a:t>
            </a:r>
            <a:endParaRPr lang="en-US" sz="1600" dirty="0">
              <a:solidFill>
                <a:schemeClr val="tx1"/>
              </a:solidFill>
            </a:endParaRPr>
          </a:p>
          <a:p>
            <a:pPr marL="514350" lvl="2" indent="-285750">
              <a:lnSpc>
                <a:spcPct val="100000"/>
              </a:lnSpc>
              <a:spcBef>
                <a:spcPts val="0"/>
              </a:spcBef>
              <a:buClr>
                <a:srgbClr val="3366FF"/>
              </a:buClr>
              <a:buFont typeface="Wingdings" charset="2"/>
              <a:buChar char="²"/>
            </a:pPr>
            <a:endParaRPr lang="en-US" sz="1600" dirty="0">
              <a:solidFill>
                <a:srgbClr val="FF0000"/>
              </a:solidFill>
            </a:endParaRPr>
          </a:p>
          <a:p>
            <a:pPr marL="228600" lvl="2" indent="0">
              <a:lnSpc>
                <a:spcPct val="100000"/>
              </a:lnSpc>
              <a:spcBef>
                <a:spcPts val="0"/>
              </a:spcBef>
              <a:spcAft>
                <a:spcPts val="1200"/>
              </a:spcAft>
              <a:buClr>
                <a:srgbClr val="3366FF"/>
              </a:buClr>
              <a:buNone/>
            </a:pPr>
            <a:endParaRPr lang="en-US" sz="1600" dirty="0" smtClean="0">
              <a:solidFill>
                <a:schemeClr val="tx1"/>
              </a:solidFill>
            </a:endParaRPr>
          </a:p>
        </p:txBody>
      </p:sp>
      <p:grpSp>
        <p:nvGrpSpPr>
          <p:cNvPr id="5" name="Group 4"/>
          <p:cNvGrpSpPr/>
          <p:nvPr/>
        </p:nvGrpSpPr>
        <p:grpSpPr>
          <a:xfrm flipV="1">
            <a:off x="6948264" y="1727098"/>
            <a:ext cx="1973729" cy="405758"/>
            <a:chOff x="5580112" y="2276872"/>
            <a:chExt cx="3240360" cy="281466"/>
          </a:xfrm>
        </p:grpSpPr>
        <p:sp>
          <p:nvSpPr>
            <p:cNvPr id="6" name="Rectangle 5"/>
            <p:cNvSpPr/>
            <p:nvPr/>
          </p:nvSpPr>
          <p:spPr>
            <a:xfrm>
              <a:off x="5652120" y="2281739"/>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085982"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6482878" y="2276872"/>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7413650"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7847512" y="2286606"/>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8244408" y="248633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V="1">
              <a:off x="5580112" y="2414322"/>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grpSp>
        <p:nvGrpSpPr>
          <p:cNvPr id="13" name="Group 12"/>
          <p:cNvGrpSpPr/>
          <p:nvPr/>
        </p:nvGrpSpPr>
        <p:grpSpPr>
          <a:xfrm>
            <a:off x="7020272" y="2978950"/>
            <a:ext cx="2016224" cy="378042"/>
            <a:chOff x="5580112" y="3429000"/>
            <a:chExt cx="3240360" cy="288032"/>
          </a:xfrm>
        </p:grpSpPr>
        <p:sp>
          <p:nvSpPr>
            <p:cNvPr id="14" name="Rectangle 13"/>
            <p:cNvSpPr/>
            <p:nvPr/>
          </p:nvSpPr>
          <p:spPr>
            <a:xfrm>
              <a:off x="5652120" y="3440433"/>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6085982" y="3645024"/>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6482878" y="3435566"/>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7413650" y="342900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7847512" y="3645024"/>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8244408" y="3429000"/>
              <a:ext cx="288032" cy="72008"/>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flipV="1">
              <a:off x="5580112" y="3573016"/>
              <a:ext cx="3240360" cy="2"/>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117881873"/>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16</a:t>
            </a:fld>
            <a:endParaRPr lang="en-US"/>
          </a:p>
        </p:txBody>
      </p:sp>
      <p:sp>
        <p:nvSpPr>
          <p:cNvPr id="3" name="Title 2"/>
          <p:cNvSpPr>
            <a:spLocks noGrp="1"/>
          </p:cNvSpPr>
          <p:nvPr>
            <p:ph type="title"/>
          </p:nvPr>
        </p:nvSpPr>
        <p:spPr/>
        <p:txBody>
          <a:bodyPr/>
          <a:lstStyle/>
          <a:p>
            <a:r>
              <a:rPr lang="en-US" dirty="0" err="1" smtClean="0"/>
              <a:t>Emittance</a:t>
            </a:r>
            <a:r>
              <a:rPr lang="en-US" dirty="0" smtClean="0"/>
              <a:t> growth (high frequencies, &lt;1hour)</a:t>
            </a:r>
            <a:endParaRPr lang="en-US" dirty="0"/>
          </a:p>
        </p:txBody>
      </p:sp>
      <p:sp>
        <p:nvSpPr>
          <p:cNvPr id="4" name="Content Placeholder 3"/>
          <p:cNvSpPr>
            <a:spLocks noGrp="1"/>
          </p:cNvSpPr>
          <p:nvPr>
            <p:ph idx="1"/>
          </p:nvPr>
        </p:nvSpPr>
        <p:spPr>
          <a:xfrm>
            <a:off x="395536" y="1188719"/>
            <a:ext cx="8363272" cy="5349240"/>
          </a:xfrm>
        </p:spPr>
        <p:txBody>
          <a:bodyPr>
            <a:noAutofit/>
          </a:bodyPr>
          <a:lstStyle/>
          <a:p>
            <a:pPr marL="0" lvl="1" indent="0">
              <a:lnSpc>
                <a:spcPct val="100000"/>
              </a:lnSpc>
              <a:spcBef>
                <a:spcPts val="0"/>
              </a:spcBef>
              <a:spcAft>
                <a:spcPts val="600"/>
              </a:spcAft>
              <a:buNone/>
            </a:pPr>
            <a:r>
              <a:rPr lang="en-US" sz="1600" dirty="0" err="1" smtClean="0">
                <a:solidFill>
                  <a:srgbClr val="3366FF"/>
                </a:solidFill>
              </a:rPr>
              <a:t>emittance</a:t>
            </a:r>
            <a:r>
              <a:rPr lang="en-US" sz="1600" dirty="0" smtClean="0">
                <a:solidFill>
                  <a:srgbClr val="3366FF"/>
                </a:solidFill>
              </a:rPr>
              <a:t> </a:t>
            </a:r>
            <a:r>
              <a:rPr lang="en-US" sz="1600" dirty="0">
                <a:solidFill>
                  <a:srgbClr val="3366FF"/>
                </a:solidFill>
              </a:rPr>
              <a:t>growth </a:t>
            </a:r>
            <a:r>
              <a:rPr lang="en-US" sz="1600" dirty="0" smtClean="0">
                <a:solidFill>
                  <a:srgbClr val="3366FF"/>
                </a:solidFill>
              </a:rPr>
              <a:t>from misalignment of one </a:t>
            </a:r>
            <a:r>
              <a:rPr lang="en-US" sz="1600" dirty="0" err="1" smtClean="0">
                <a:solidFill>
                  <a:srgbClr val="3366FF"/>
                </a:solidFill>
              </a:rPr>
              <a:t>quadrupole</a:t>
            </a:r>
            <a:r>
              <a:rPr lang="en-US" sz="1600" dirty="0" smtClean="0">
                <a:solidFill>
                  <a:srgbClr val="3366FF"/>
                </a:solidFill>
              </a:rPr>
              <a:t> is </a:t>
            </a:r>
            <a:r>
              <a:rPr lang="en-US" sz="1600" dirty="0">
                <a:solidFill>
                  <a:srgbClr val="3366FF"/>
                </a:solidFill>
              </a:rPr>
              <a:t>given </a:t>
            </a:r>
            <a:r>
              <a:rPr lang="en-US" sz="1600" dirty="0" smtClean="0">
                <a:solidFill>
                  <a:srgbClr val="3366FF"/>
                </a:solidFill>
              </a:rPr>
              <a:t>by [1]:</a:t>
            </a:r>
          </a:p>
          <a:p>
            <a:pPr marL="0" lvl="1" indent="0">
              <a:lnSpc>
                <a:spcPct val="100000"/>
              </a:lnSpc>
              <a:spcBef>
                <a:spcPts val="0"/>
              </a:spcBef>
              <a:spcAft>
                <a:spcPts val="600"/>
              </a:spcAft>
              <a:buNone/>
            </a:pPr>
            <a:endParaRPr lang="en-US" sz="1600"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a:p>
            <a:pPr marL="342900" lvl="1" indent="-342900">
              <a:lnSpc>
                <a:spcPct val="100000"/>
              </a:lnSpc>
              <a:spcBef>
                <a:spcPts val="0"/>
              </a:spcBef>
              <a:spcAft>
                <a:spcPts val="600"/>
              </a:spcAft>
              <a:buClr>
                <a:srgbClr val="3366FF"/>
              </a:buClr>
              <a:buFont typeface="+mj-lt"/>
              <a:buAutoNum type="arabicParenR"/>
            </a:pPr>
            <a:r>
              <a:rPr lang="en-US" sz="1600" dirty="0" smtClean="0">
                <a:solidFill>
                  <a:srgbClr val="FF0000"/>
                </a:solidFill>
              </a:rPr>
              <a:t>only components equal to the </a:t>
            </a:r>
            <a:r>
              <a:rPr lang="en-US" sz="1600" dirty="0" err="1" smtClean="0">
                <a:solidFill>
                  <a:srgbClr val="FF0000"/>
                </a:solidFill>
              </a:rPr>
              <a:t>betatron</a:t>
            </a:r>
            <a:r>
              <a:rPr lang="en-US" sz="1600" dirty="0" smtClean="0">
                <a:solidFill>
                  <a:srgbClr val="FF0000"/>
                </a:solidFill>
              </a:rPr>
              <a:t> sidebands contribute to </a:t>
            </a:r>
            <a:r>
              <a:rPr lang="en-US" sz="1600" dirty="0" err="1" smtClean="0">
                <a:solidFill>
                  <a:srgbClr val="FF0000"/>
                </a:solidFill>
              </a:rPr>
              <a:t>emittance</a:t>
            </a:r>
            <a:r>
              <a:rPr lang="en-US" sz="1600" dirty="0" smtClean="0">
                <a:solidFill>
                  <a:srgbClr val="FF0000"/>
                </a:solidFill>
              </a:rPr>
              <a:t> growth</a:t>
            </a:r>
            <a:r>
              <a:rPr lang="en-US" sz="1600" dirty="0" smtClean="0">
                <a:solidFill>
                  <a:srgbClr val="000000"/>
                </a:solidFill>
              </a:rPr>
              <a:t>. </a:t>
            </a:r>
            <a:r>
              <a:rPr lang="en-US" sz="1600" dirty="0">
                <a:solidFill>
                  <a:srgbClr val="000000"/>
                </a:solidFill>
              </a:rPr>
              <a:t> </a:t>
            </a:r>
            <a:r>
              <a:rPr lang="en-US" sz="1600" dirty="0" smtClean="0">
                <a:solidFill>
                  <a:srgbClr val="000000"/>
                </a:solidFill>
              </a:rPr>
              <a:t>              The </a:t>
            </a:r>
            <a:r>
              <a:rPr lang="en-US" sz="1600" dirty="0" err="1" smtClean="0">
                <a:solidFill>
                  <a:srgbClr val="000000"/>
                </a:solidFill>
              </a:rPr>
              <a:t>betatron</a:t>
            </a:r>
            <a:r>
              <a:rPr lang="en-US" sz="1600" dirty="0" smtClean="0">
                <a:solidFill>
                  <a:srgbClr val="000000"/>
                </a:solidFill>
              </a:rPr>
              <a:t> sidebands are given by</a:t>
            </a:r>
          </a:p>
          <a:p>
            <a:pPr marL="0" lvl="1" indent="0">
              <a:lnSpc>
                <a:spcPct val="100000"/>
              </a:lnSpc>
              <a:spcBef>
                <a:spcPts val="0"/>
              </a:spcBef>
              <a:spcAft>
                <a:spcPts val="600"/>
              </a:spcAft>
              <a:buNone/>
            </a:pPr>
            <a:endParaRPr lang="en-US" sz="1600" dirty="0" smtClean="0">
              <a:solidFill>
                <a:srgbClr val="000000"/>
              </a:solidFill>
            </a:endParaRPr>
          </a:p>
          <a:p>
            <a:pPr marL="0" lvl="1" indent="0">
              <a:lnSpc>
                <a:spcPct val="100000"/>
              </a:lnSpc>
              <a:spcBef>
                <a:spcPts val="0"/>
              </a:spcBef>
              <a:buNone/>
            </a:pPr>
            <a:r>
              <a:rPr lang="en-US" sz="1600" dirty="0">
                <a:solidFill>
                  <a:srgbClr val="000000"/>
                </a:solidFill>
              </a:rPr>
              <a:t> </a:t>
            </a:r>
            <a:r>
              <a:rPr lang="en-US" sz="1600" dirty="0" smtClean="0">
                <a:solidFill>
                  <a:srgbClr val="000000"/>
                </a:solidFill>
              </a:rPr>
              <a:t>       with                                                                           and   </a:t>
            </a:r>
          </a:p>
          <a:p>
            <a:pPr marL="0" lvl="1" indent="0">
              <a:lnSpc>
                <a:spcPct val="100000"/>
              </a:lnSpc>
              <a:spcBef>
                <a:spcPts val="600"/>
              </a:spcBef>
              <a:spcAft>
                <a:spcPts val="600"/>
              </a:spcAft>
              <a:buNone/>
            </a:pPr>
            <a:r>
              <a:rPr lang="en-US" sz="1600" dirty="0">
                <a:solidFill>
                  <a:srgbClr val="3366FF"/>
                </a:solidFill>
              </a:rPr>
              <a:t> </a:t>
            </a:r>
            <a:r>
              <a:rPr lang="en-US" sz="1600" dirty="0" smtClean="0">
                <a:solidFill>
                  <a:srgbClr val="3366FF"/>
                </a:solidFill>
              </a:rPr>
              <a:t>      </a:t>
            </a:r>
            <a:r>
              <a:rPr lang="en-US" sz="1600" dirty="0" smtClean="0">
                <a:solidFill>
                  <a:srgbClr val="FF0000"/>
                </a:solidFill>
              </a:rPr>
              <a:t> lowest frequency for LHC= </a:t>
            </a:r>
            <a:r>
              <a:rPr lang="el-GR" sz="1600" dirty="0" smtClean="0">
                <a:solidFill>
                  <a:srgbClr val="FF0000"/>
                </a:solidFill>
              </a:rPr>
              <a:t>ν</a:t>
            </a:r>
            <a:r>
              <a:rPr lang="en-US" sz="1600" baseline="-25000" dirty="0" smtClean="0">
                <a:solidFill>
                  <a:srgbClr val="FF0000"/>
                </a:solidFill>
              </a:rPr>
              <a:t>x/y</a:t>
            </a:r>
            <a:r>
              <a:rPr lang="en-US" sz="1600" dirty="0" smtClean="0">
                <a:solidFill>
                  <a:srgbClr val="FF0000"/>
                </a:solidFill>
              </a:rPr>
              <a:t> f</a:t>
            </a:r>
            <a:r>
              <a:rPr lang="en-US" sz="1600" baseline="-25000" dirty="0" smtClean="0">
                <a:solidFill>
                  <a:srgbClr val="FF0000"/>
                </a:solidFill>
              </a:rPr>
              <a:t>0 </a:t>
            </a:r>
            <a:r>
              <a:rPr lang="en-US" sz="1600" dirty="0" smtClean="0">
                <a:solidFill>
                  <a:srgbClr val="FF0000"/>
                </a:solidFill>
              </a:rPr>
              <a:t>= 3485 Hz</a:t>
            </a:r>
          </a:p>
          <a:p>
            <a:pPr marL="342900" lvl="1" indent="-342900">
              <a:lnSpc>
                <a:spcPct val="100000"/>
              </a:lnSpc>
              <a:spcBef>
                <a:spcPts val="600"/>
              </a:spcBef>
              <a:buClr>
                <a:srgbClr val="3366FF"/>
              </a:buClr>
              <a:buFont typeface="+mj-lt"/>
              <a:buAutoNum type="arabicParenR" startAt="2"/>
            </a:pPr>
            <a:r>
              <a:rPr lang="en-US" sz="1600" dirty="0" smtClean="0">
                <a:solidFill>
                  <a:srgbClr val="000000"/>
                </a:solidFill>
              </a:rPr>
              <a:t>random dipole kicks drive coherent oscillations</a:t>
            </a:r>
          </a:p>
          <a:p>
            <a:pPr marL="360000" lvl="1" indent="0">
              <a:lnSpc>
                <a:spcPct val="100000"/>
              </a:lnSpc>
              <a:spcBef>
                <a:spcPts val="0"/>
              </a:spcBef>
              <a:buNone/>
            </a:pPr>
            <a:r>
              <a:rPr lang="en-US" sz="1600" dirty="0" smtClean="0">
                <a:solidFill>
                  <a:srgbClr val="000000"/>
                </a:solidFill>
              </a:rPr>
              <a:t>-&gt; phase mixing of beam particles due to </a:t>
            </a:r>
          </a:p>
          <a:p>
            <a:pPr marL="360000" lvl="1" indent="0">
              <a:lnSpc>
                <a:spcPct val="100000"/>
              </a:lnSpc>
              <a:spcBef>
                <a:spcPts val="0"/>
              </a:spcBef>
              <a:buNone/>
            </a:pPr>
            <a:r>
              <a:rPr lang="en-US" sz="1600" dirty="0">
                <a:solidFill>
                  <a:srgbClr val="000000"/>
                </a:solidFill>
              </a:rPr>
              <a:t> </a:t>
            </a:r>
            <a:r>
              <a:rPr lang="en-US" sz="1600" dirty="0" smtClean="0">
                <a:solidFill>
                  <a:srgbClr val="000000"/>
                </a:solidFill>
              </a:rPr>
              <a:t>    beam-beam tune spread</a:t>
            </a:r>
          </a:p>
          <a:p>
            <a:pPr marL="360000" lvl="1" indent="0">
              <a:lnSpc>
                <a:spcPct val="100000"/>
              </a:lnSpc>
              <a:spcBef>
                <a:spcPts val="600"/>
              </a:spcBef>
              <a:buNone/>
            </a:pPr>
            <a:r>
              <a:rPr lang="en-US" sz="1600" dirty="0" smtClean="0">
                <a:solidFill>
                  <a:srgbClr val="000000"/>
                </a:solidFill>
              </a:rPr>
              <a:t>a) </a:t>
            </a:r>
            <a:r>
              <a:rPr lang="en-US" sz="1600" dirty="0" err="1" smtClean="0">
                <a:solidFill>
                  <a:srgbClr val="000000"/>
                </a:solidFill>
              </a:rPr>
              <a:t>decoherence</a:t>
            </a:r>
            <a:r>
              <a:rPr lang="en-US" sz="1600" dirty="0" smtClean="0">
                <a:solidFill>
                  <a:srgbClr val="000000"/>
                </a:solidFill>
              </a:rPr>
              <a:t> time: </a:t>
            </a:r>
          </a:p>
          <a:p>
            <a:pPr marL="360000" lvl="1" indent="0">
              <a:lnSpc>
                <a:spcPct val="130000"/>
              </a:lnSpc>
              <a:spcBef>
                <a:spcPts val="600"/>
              </a:spcBef>
              <a:buNone/>
            </a:pPr>
            <a:endParaRPr lang="en-US" sz="1600" dirty="0">
              <a:solidFill>
                <a:srgbClr val="000000"/>
              </a:solidFill>
            </a:endParaRPr>
          </a:p>
          <a:p>
            <a:pPr marL="360000" lvl="1" indent="0">
              <a:lnSpc>
                <a:spcPct val="100000"/>
              </a:lnSpc>
              <a:spcBef>
                <a:spcPts val="600"/>
              </a:spcBef>
              <a:buNone/>
            </a:pPr>
            <a:r>
              <a:rPr lang="en-US" sz="1600" dirty="0" smtClean="0">
                <a:solidFill>
                  <a:srgbClr val="000000"/>
                </a:solidFill>
              </a:rPr>
              <a:t>b) resonance width: </a:t>
            </a:r>
          </a:p>
          <a:p>
            <a:pPr marL="360000" lvl="1" indent="0">
              <a:lnSpc>
                <a:spcPct val="100000"/>
              </a:lnSpc>
              <a:spcBef>
                <a:spcPts val="600"/>
              </a:spcBef>
              <a:buNone/>
            </a:pPr>
            <a:r>
              <a:rPr lang="en-US" sz="1600" dirty="0" smtClean="0">
                <a:solidFill>
                  <a:srgbClr val="3366FF"/>
                </a:solidFill>
              </a:rPr>
              <a:t>LHC Run III: </a:t>
            </a:r>
            <a:r>
              <a:rPr lang="el-GR" sz="1600" dirty="0" smtClean="0">
                <a:solidFill>
                  <a:schemeClr val="tx1"/>
                </a:solidFill>
              </a:rPr>
              <a:t>τ</a:t>
            </a:r>
            <a:r>
              <a:rPr lang="en-US" sz="1600" baseline="-25000" dirty="0" err="1" smtClean="0">
                <a:solidFill>
                  <a:schemeClr val="tx1"/>
                </a:solidFill>
              </a:rPr>
              <a:t>decoh</a:t>
            </a:r>
            <a:r>
              <a:rPr lang="en-US" sz="1600" dirty="0" smtClean="0">
                <a:solidFill>
                  <a:schemeClr val="tx1"/>
                </a:solidFill>
              </a:rPr>
              <a:t> = 0.0044 s  </a:t>
            </a:r>
            <a:r>
              <a:rPr lang="en-US" sz="1800" dirty="0" smtClean="0">
                <a:solidFill>
                  <a:schemeClr val="tx1"/>
                </a:solidFill>
              </a:rPr>
              <a:t>≙</a:t>
            </a:r>
            <a:r>
              <a:rPr lang="en-US" sz="1600" dirty="0" smtClean="0">
                <a:solidFill>
                  <a:schemeClr val="tx1"/>
                </a:solidFill>
              </a:rPr>
              <a:t> 50 turns</a:t>
            </a:r>
          </a:p>
          <a:p>
            <a:pPr marL="360000" lvl="1" indent="0">
              <a:lnSpc>
                <a:spcPct val="100000"/>
              </a:lnSpc>
              <a:spcBef>
                <a:spcPts val="0"/>
              </a:spcBef>
              <a:buNone/>
            </a:pPr>
            <a:r>
              <a:rPr lang="en-US" sz="1600" dirty="0" smtClean="0">
                <a:solidFill>
                  <a:schemeClr val="tx1"/>
                </a:solidFill>
              </a:rPr>
              <a:t>			</a:t>
            </a:r>
            <a:r>
              <a:rPr lang="el-GR" sz="1600" dirty="0" smtClean="0">
                <a:solidFill>
                  <a:schemeClr val="tx1"/>
                </a:solidFill>
              </a:rPr>
              <a:t>Δ</a:t>
            </a:r>
            <a:r>
              <a:rPr lang="en-US" sz="1600" dirty="0" err="1" smtClean="0">
                <a:solidFill>
                  <a:schemeClr val="tx1"/>
                </a:solidFill>
              </a:rPr>
              <a:t>f</a:t>
            </a:r>
            <a:r>
              <a:rPr lang="en-US" sz="1600" baseline="-25000" dirty="0" err="1" smtClean="0">
                <a:solidFill>
                  <a:schemeClr val="tx1"/>
                </a:solidFill>
              </a:rPr>
              <a:t>res</a:t>
            </a:r>
            <a:r>
              <a:rPr lang="en-US" sz="1600" dirty="0" smtClean="0">
                <a:solidFill>
                  <a:schemeClr val="tx1"/>
                </a:solidFill>
              </a:rPr>
              <a:t>   = 36 Hz  =&gt; narrow sidebands</a:t>
            </a:r>
            <a:endParaRPr lang="en-US" sz="1600" dirty="0">
              <a:solidFill>
                <a:schemeClr val="tx1"/>
              </a:solidFill>
            </a:endParaRPr>
          </a:p>
          <a:p>
            <a:pPr marL="360000" lvl="1" indent="0">
              <a:lnSpc>
                <a:spcPct val="100000"/>
              </a:lnSpc>
              <a:spcBef>
                <a:spcPts val="0"/>
              </a:spcBef>
              <a:buNone/>
            </a:pPr>
            <a:endParaRPr lang="en-US" sz="1600" b="1" dirty="0" smtClean="0">
              <a:solidFill>
                <a:srgbClr val="000000"/>
              </a:solidFill>
            </a:endParaRPr>
          </a:p>
          <a:p>
            <a:pPr marL="0" lvl="1" indent="0">
              <a:lnSpc>
                <a:spcPct val="130000"/>
              </a:lnSpc>
              <a:spcBef>
                <a:spcPts val="600"/>
              </a:spcBef>
              <a:spcAft>
                <a:spcPts val="600"/>
              </a:spcAft>
              <a:buNone/>
            </a:pPr>
            <a:endParaRPr lang="en-US" sz="1600" b="1" dirty="0">
              <a:solidFill>
                <a:srgbClr val="000000"/>
              </a:solidFill>
            </a:endParaRP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p:txBody>
      </p:sp>
      <p:pic>
        <p:nvPicPr>
          <p:cNvPr id="13" name="Picture 12"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2708920"/>
            <a:ext cx="2806700" cy="228600"/>
          </a:xfrm>
          <a:prstGeom prst="rect">
            <a:avLst/>
          </a:prstGeom>
          <a:solidFill>
            <a:srgbClr val="FFFFFF"/>
          </a:solidFill>
          <a:ln>
            <a:solidFill>
              <a:srgbClr val="4F81BD"/>
            </a:solidFill>
          </a:ln>
        </p:spPr>
      </p:pic>
      <p:pic>
        <p:nvPicPr>
          <p:cNvPr id="17" name="Picture 1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1640" y="3068960"/>
            <a:ext cx="3276600" cy="228600"/>
          </a:xfrm>
          <a:prstGeom prst="rect">
            <a:avLst/>
          </a:prstGeom>
        </p:spPr>
      </p:pic>
      <p:pic>
        <p:nvPicPr>
          <p:cNvPr id="18" name="Picture 1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01332" y="3068960"/>
            <a:ext cx="3035300" cy="203200"/>
          </a:xfrm>
          <a:prstGeom prst="rect">
            <a:avLst/>
          </a:prstGeom>
        </p:spPr>
      </p:pic>
      <p:pic>
        <p:nvPicPr>
          <p:cNvPr id="6" name="Picture 5"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08895" y="1484784"/>
            <a:ext cx="4051300" cy="584200"/>
          </a:xfrm>
          <a:prstGeom prst="rect">
            <a:avLst/>
          </a:prstGeom>
        </p:spPr>
      </p:pic>
      <p:pic>
        <p:nvPicPr>
          <p:cNvPr id="14" name="Picture 13" descr="latex-image-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607444" y="5301208"/>
            <a:ext cx="1460500" cy="203200"/>
          </a:xfrm>
          <a:prstGeom prst="rect">
            <a:avLst/>
          </a:prstGeom>
        </p:spPr>
      </p:pic>
      <p:pic>
        <p:nvPicPr>
          <p:cNvPr id="19" name="Picture 18" descr="latex-image-1.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92160" y="4941168"/>
            <a:ext cx="3556000" cy="215900"/>
          </a:xfrm>
          <a:prstGeom prst="rect">
            <a:avLst/>
          </a:prstGeom>
        </p:spPr>
      </p:pic>
      <p:pic>
        <p:nvPicPr>
          <p:cNvPr id="7" name="Picture 6" descr="fspec_lhc.png"/>
          <p:cNvPicPr>
            <a:picLocks noChangeAspect="1"/>
          </p:cNvPicPr>
          <p:nvPr/>
        </p:nvPicPr>
        <p:blipFill rotWithShape="1">
          <a:blip r:embed="rId9">
            <a:extLst>
              <a:ext uri="{28A0092B-C50C-407E-A947-70E740481C1C}">
                <a14:useLocalDpi xmlns:a14="http://schemas.microsoft.com/office/drawing/2010/main" val="0"/>
              </a:ext>
            </a:extLst>
          </a:blip>
          <a:srcRect t="5934" r="4941"/>
          <a:stretch/>
        </p:blipFill>
        <p:spPr>
          <a:xfrm>
            <a:off x="4939548" y="3501008"/>
            <a:ext cx="4204452" cy="2773686"/>
          </a:xfrm>
          <a:prstGeom prst="rect">
            <a:avLst/>
          </a:prstGeom>
        </p:spPr>
      </p:pic>
    </p:spTree>
    <p:extLst>
      <p:ext uri="{BB962C8B-B14F-4D97-AF65-F5344CB8AC3E}">
        <p14:creationId xmlns:p14="http://schemas.microsoft.com/office/powerpoint/2010/main" val="248424302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pecdens_xnoise_g_runIII.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654" y="3717032"/>
            <a:ext cx="4345338" cy="3024697"/>
          </a:xfrm>
          <a:prstGeom prst="rect">
            <a:avLst/>
          </a:prstGeom>
        </p:spPr>
      </p:pic>
      <p:sp>
        <p:nvSpPr>
          <p:cNvPr id="4" name="Content Placeholder 3"/>
          <p:cNvSpPr>
            <a:spLocks noGrp="1"/>
          </p:cNvSpPr>
          <p:nvPr>
            <p:ph idx="1"/>
          </p:nvPr>
        </p:nvSpPr>
        <p:spPr>
          <a:xfrm>
            <a:off x="395536" y="1188719"/>
            <a:ext cx="8529008" cy="5349240"/>
          </a:xfrm>
        </p:spPr>
        <p:txBody>
          <a:bodyPr>
            <a:noAutofit/>
          </a:bodyPr>
          <a:lstStyle/>
          <a:p>
            <a:pPr marL="0" lvl="1" indent="0">
              <a:lnSpc>
                <a:spcPct val="100000"/>
              </a:lnSpc>
              <a:spcBef>
                <a:spcPts val="0"/>
              </a:spcBef>
              <a:spcAft>
                <a:spcPts val="600"/>
              </a:spcAft>
              <a:buNone/>
            </a:pPr>
            <a:r>
              <a:rPr lang="en-US" sz="1600" dirty="0" err="1" smtClean="0">
                <a:solidFill>
                  <a:srgbClr val="3366FF"/>
                </a:solidFill>
              </a:rPr>
              <a:t>emittance</a:t>
            </a:r>
            <a:r>
              <a:rPr lang="en-US" sz="1600" dirty="0" smtClean="0">
                <a:solidFill>
                  <a:srgbClr val="3366FF"/>
                </a:solidFill>
              </a:rPr>
              <a:t> growth with feedback system [1]:</a:t>
            </a:r>
            <a:endParaRPr lang="en-US" sz="1600" dirty="0">
              <a:solidFill>
                <a:schemeClr val="tx1"/>
              </a:solidFill>
            </a:endParaRPr>
          </a:p>
          <a:p>
            <a:pPr marL="0" lvl="1" indent="0">
              <a:lnSpc>
                <a:spcPct val="100000"/>
              </a:lnSpc>
              <a:spcBef>
                <a:spcPts val="0"/>
              </a:spcBef>
              <a:spcAft>
                <a:spcPts val="600"/>
              </a:spcAft>
              <a:buNone/>
            </a:pPr>
            <a:endParaRPr lang="en-US" sz="1600" b="1" dirty="0" smtClean="0">
              <a:solidFill>
                <a:srgbClr val="3366FF"/>
              </a:solidFill>
            </a:endParaRPr>
          </a:p>
          <a:p>
            <a:pPr marL="0" lvl="1" indent="0">
              <a:lnSpc>
                <a:spcPct val="100000"/>
              </a:lnSpc>
              <a:spcBef>
                <a:spcPts val="0"/>
              </a:spcBef>
              <a:spcAft>
                <a:spcPts val="600"/>
              </a:spcAft>
              <a:buNone/>
            </a:pPr>
            <a:endParaRPr lang="en-US" sz="1600" b="1" dirty="0" smtClean="0">
              <a:solidFill>
                <a:srgbClr val="3366FF"/>
              </a:solidFill>
            </a:endParaRPr>
          </a:p>
          <a:p>
            <a:pPr marL="0" lvl="1" indent="0">
              <a:lnSpc>
                <a:spcPct val="100000"/>
              </a:lnSpc>
              <a:spcBef>
                <a:spcPts val="0"/>
              </a:spcBef>
              <a:spcAft>
                <a:spcPts val="600"/>
              </a:spcAft>
              <a:buNone/>
            </a:pPr>
            <a:r>
              <a:rPr lang="en-US" sz="1600" dirty="0" smtClean="0">
                <a:solidFill>
                  <a:srgbClr val="000000"/>
                </a:solidFill>
              </a:rPr>
              <a:t>g= </a:t>
            </a:r>
            <a:r>
              <a:rPr lang="en-US" sz="1600" dirty="0">
                <a:solidFill>
                  <a:srgbClr val="000000"/>
                </a:solidFill>
              </a:rPr>
              <a:t>feedback gain </a:t>
            </a:r>
            <a:r>
              <a:rPr lang="en-US" sz="1600" dirty="0" smtClean="0">
                <a:solidFill>
                  <a:srgbClr val="000000"/>
                </a:solidFill>
              </a:rPr>
              <a:t>(g&gt;&gt;</a:t>
            </a:r>
            <a:r>
              <a:rPr lang="en-US" sz="1600" dirty="0" err="1" smtClean="0">
                <a:solidFill>
                  <a:srgbClr val="000000"/>
                </a:solidFill>
              </a:rPr>
              <a:t>Δν</a:t>
            </a:r>
            <a:r>
              <a:rPr lang="en-US" sz="1600" dirty="0" smtClean="0">
                <a:solidFill>
                  <a:srgbClr val="000000"/>
                </a:solidFill>
              </a:rPr>
              <a:t>), </a:t>
            </a:r>
            <a:r>
              <a:rPr lang="en-US" sz="1600" dirty="0" err="1" smtClean="0">
                <a:solidFill>
                  <a:srgbClr val="000000"/>
                </a:solidFill>
              </a:rPr>
              <a:t>X</a:t>
            </a:r>
            <a:r>
              <a:rPr lang="en-US" sz="1600" baseline="-25000" dirty="0" err="1" smtClean="0">
                <a:solidFill>
                  <a:srgbClr val="000000"/>
                </a:solidFill>
              </a:rPr>
              <a:t>noise</a:t>
            </a:r>
            <a:r>
              <a:rPr lang="en-US" sz="1600" dirty="0" smtClean="0">
                <a:solidFill>
                  <a:srgbClr val="000000"/>
                </a:solidFill>
              </a:rPr>
              <a:t>=precision of feedback pickup, </a:t>
            </a:r>
            <a:r>
              <a:rPr lang="el-GR" sz="1600" dirty="0">
                <a:solidFill>
                  <a:srgbClr val="000000"/>
                </a:solidFill>
              </a:rPr>
              <a:t>β</a:t>
            </a:r>
            <a:r>
              <a:rPr lang="en-US" sz="1600" baseline="-25000" dirty="0" smtClean="0">
                <a:solidFill>
                  <a:srgbClr val="000000"/>
                </a:solidFill>
              </a:rPr>
              <a:t>1</a:t>
            </a:r>
            <a:r>
              <a:rPr lang="en-US" sz="1600" dirty="0" smtClean="0">
                <a:solidFill>
                  <a:srgbClr val="000000"/>
                </a:solidFill>
              </a:rPr>
              <a:t>=</a:t>
            </a:r>
            <a:r>
              <a:rPr lang="el-GR" sz="1600" dirty="0" smtClean="0">
                <a:solidFill>
                  <a:srgbClr val="000000"/>
                </a:solidFill>
              </a:rPr>
              <a:t>β</a:t>
            </a:r>
            <a:r>
              <a:rPr lang="en-US" sz="1600" dirty="0" smtClean="0">
                <a:solidFill>
                  <a:srgbClr val="000000"/>
                </a:solidFill>
              </a:rPr>
              <a:t> at location of pickup </a:t>
            </a:r>
          </a:p>
          <a:p>
            <a:pPr marL="0" lvl="1" indent="0">
              <a:lnSpc>
                <a:spcPct val="100000"/>
              </a:lnSpc>
              <a:spcBef>
                <a:spcPts val="0"/>
              </a:spcBef>
              <a:spcAft>
                <a:spcPts val="600"/>
              </a:spcAft>
              <a:buNone/>
            </a:pPr>
            <a:r>
              <a:rPr lang="en-US" sz="1600" dirty="0" smtClean="0">
                <a:solidFill>
                  <a:srgbClr val="000000"/>
                </a:solidFill>
              </a:rPr>
              <a:t>feedback parameters LHC: </a:t>
            </a:r>
            <a:r>
              <a:rPr lang="en-US" sz="1600" dirty="0" err="1" smtClean="0">
                <a:solidFill>
                  <a:srgbClr val="000000"/>
                </a:solidFill>
              </a:rPr>
              <a:t>X</a:t>
            </a:r>
            <a:r>
              <a:rPr lang="en-US" sz="1600" baseline="-25000" dirty="0" err="1" smtClean="0">
                <a:solidFill>
                  <a:srgbClr val="000000"/>
                </a:solidFill>
              </a:rPr>
              <a:t>noise</a:t>
            </a:r>
            <a:r>
              <a:rPr lang="en-US" sz="1600" dirty="0" smtClean="0">
                <a:solidFill>
                  <a:srgbClr val="000000"/>
                </a:solidFill>
              </a:rPr>
              <a:t>=1 </a:t>
            </a:r>
            <a:r>
              <a:rPr lang="en-US" sz="1600" dirty="0" err="1" smtClean="0">
                <a:solidFill>
                  <a:srgbClr val="000000"/>
                </a:solidFill>
              </a:rPr>
              <a:t>μm</a:t>
            </a:r>
            <a:r>
              <a:rPr lang="en-US" sz="1600" dirty="0" smtClean="0">
                <a:solidFill>
                  <a:srgbClr val="000000"/>
                </a:solidFill>
              </a:rPr>
              <a:t>, </a:t>
            </a:r>
            <a:r>
              <a:rPr lang="el-GR" sz="1600" dirty="0" smtClean="0">
                <a:solidFill>
                  <a:srgbClr val="000000"/>
                </a:solidFill>
              </a:rPr>
              <a:t>β</a:t>
            </a:r>
            <a:r>
              <a:rPr lang="en-US" sz="1600" baseline="-25000" dirty="0" smtClean="0">
                <a:solidFill>
                  <a:srgbClr val="000000"/>
                </a:solidFill>
              </a:rPr>
              <a:t>1</a:t>
            </a:r>
            <a:r>
              <a:rPr lang="en-US" sz="1600" dirty="0" smtClean="0">
                <a:solidFill>
                  <a:srgbClr val="000000"/>
                </a:solidFill>
              </a:rPr>
              <a:t>= 180 m, g=0.01</a:t>
            </a:r>
          </a:p>
          <a:p>
            <a:pPr marL="0" lvl="1" indent="0">
              <a:lnSpc>
                <a:spcPct val="100000"/>
              </a:lnSpc>
              <a:spcBef>
                <a:spcPts val="0"/>
              </a:spcBef>
              <a:spcAft>
                <a:spcPts val="600"/>
              </a:spcAft>
              <a:buNone/>
            </a:pPr>
            <a:r>
              <a:rPr lang="en-US" sz="1600" dirty="0" smtClean="0">
                <a:solidFill>
                  <a:srgbClr val="000000"/>
                </a:solidFill>
              </a:rPr>
              <a:t>Run III bb tune shift: </a:t>
            </a:r>
          </a:p>
          <a:p>
            <a:pPr marL="0" lvl="1" indent="0">
              <a:lnSpc>
                <a:spcPct val="100000"/>
              </a:lnSpc>
              <a:spcBef>
                <a:spcPts val="1200"/>
              </a:spcBef>
              <a:spcAft>
                <a:spcPts val="600"/>
              </a:spcAft>
              <a:buNone/>
            </a:pPr>
            <a:r>
              <a:rPr lang="en-US" sz="1600" dirty="0">
                <a:solidFill>
                  <a:srgbClr val="3366FF"/>
                </a:solidFill>
              </a:rPr>
              <a:t>assume 1% </a:t>
            </a:r>
            <a:r>
              <a:rPr lang="en-US" sz="1600" dirty="0" err="1">
                <a:solidFill>
                  <a:srgbClr val="3366FF"/>
                </a:solidFill>
              </a:rPr>
              <a:t>emittance</a:t>
            </a:r>
            <a:r>
              <a:rPr lang="en-US" sz="1600" dirty="0">
                <a:solidFill>
                  <a:srgbClr val="3366FF"/>
                </a:solidFill>
              </a:rPr>
              <a:t> growth per </a:t>
            </a:r>
            <a:r>
              <a:rPr lang="en-US" sz="1600" dirty="0" smtClean="0">
                <a:solidFill>
                  <a:srgbClr val="3366FF"/>
                </a:solidFill>
              </a:rPr>
              <a:t>hour:</a:t>
            </a:r>
            <a:endParaRPr lang="en-US" sz="1600" dirty="0">
              <a:solidFill>
                <a:srgbClr val="3366FF"/>
              </a:solidFill>
            </a:endParaRP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p:txBody>
      </p:sp>
      <p:sp>
        <p:nvSpPr>
          <p:cNvPr id="2" name="Slide Number Placeholder 1"/>
          <p:cNvSpPr>
            <a:spLocks noGrp="1"/>
          </p:cNvSpPr>
          <p:nvPr>
            <p:ph type="sldNum" sz="quarter" idx="12"/>
          </p:nvPr>
        </p:nvSpPr>
        <p:spPr/>
        <p:txBody>
          <a:bodyPr/>
          <a:lstStyle/>
          <a:p>
            <a:fld id="{0FA004B2-1541-5046-B6F2-22AF56585712}" type="slidenum">
              <a:rPr lang="en-US" smtClean="0"/>
              <a:t>17</a:t>
            </a:fld>
            <a:endParaRPr lang="en-US" dirty="0"/>
          </a:p>
        </p:txBody>
      </p:sp>
      <p:sp>
        <p:nvSpPr>
          <p:cNvPr id="3" name="Title 2"/>
          <p:cNvSpPr>
            <a:spLocks noGrp="1"/>
          </p:cNvSpPr>
          <p:nvPr>
            <p:ph type="title"/>
          </p:nvPr>
        </p:nvSpPr>
        <p:spPr/>
        <p:txBody>
          <a:bodyPr/>
          <a:lstStyle/>
          <a:p>
            <a:r>
              <a:rPr lang="en-US" dirty="0" err="1"/>
              <a:t>Emittance</a:t>
            </a:r>
            <a:r>
              <a:rPr lang="en-US" dirty="0"/>
              <a:t> growth (high </a:t>
            </a:r>
            <a:r>
              <a:rPr lang="en-US" dirty="0" smtClean="0"/>
              <a:t>frequencies, &lt;</a:t>
            </a:r>
            <a:r>
              <a:rPr lang="en-US" dirty="0"/>
              <a:t>1hour)</a:t>
            </a:r>
          </a:p>
        </p:txBody>
      </p:sp>
      <p:pic>
        <p:nvPicPr>
          <p:cNvPr id="7" name="Picture 6"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1514748"/>
            <a:ext cx="3962400" cy="546100"/>
          </a:xfrm>
          <a:prstGeom prst="rect">
            <a:avLst/>
          </a:prstGeom>
          <a:solidFill>
            <a:srgbClr val="FFFFFF"/>
          </a:solidFill>
          <a:ln>
            <a:solidFill>
              <a:srgbClr val="4F81BD"/>
            </a:solidFill>
          </a:ln>
        </p:spPr>
      </p:pic>
      <p:pic>
        <p:nvPicPr>
          <p:cNvPr id="8" name="Picture 7"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8644" y="2840360"/>
            <a:ext cx="3619500" cy="228600"/>
          </a:xfrm>
          <a:prstGeom prst="rect">
            <a:avLst/>
          </a:prstGeom>
        </p:spPr>
      </p:pic>
      <p:pic>
        <p:nvPicPr>
          <p:cNvPr id="16" name="Picture 15" descr="dxrms_xnoise_g_runIII.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0" y="3717032"/>
            <a:ext cx="4482404" cy="3060102"/>
          </a:xfrm>
          <a:prstGeom prst="rect">
            <a:avLst/>
          </a:prstGeom>
        </p:spPr>
      </p:pic>
      <p:sp>
        <p:nvSpPr>
          <p:cNvPr id="14" name="Rectangle 13"/>
          <p:cNvSpPr/>
          <p:nvPr/>
        </p:nvSpPr>
        <p:spPr>
          <a:xfrm>
            <a:off x="3161384" y="4293096"/>
            <a:ext cx="3566028" cy="1077218"/>
          </a:xfrm>
          <a:prstGeom prst="rect">
            <a:avLst/>
          </a:prstGeom>
          <a:solidFill>
            <a:schemeClr val="accent1">
              <a:lumMod val="20000"/>
              <a:lumOff val="80000"/>
            </a:schemeClr>
          </a:solidFill>
          <a:ln>
            <a:solidFill>
              <a:srgbClr val="3366FF"/>
            </a:solidFill>
          </a:ln>
        </p:spPr>
        <p:txBody>
          <a:bodyPr wrap="square">
            <a:spAutoFit/>
          </a:bodyPr>
          <a:lstStyle/>
          <a:p>
            <a:pPr marL="342900" indent="-342900">
              <a:buFont typeface="+mj-lt"/>
              <a:buAutoNum type="arabicParenR"/>
            </a:pPr>
            <a:r>
              <a:rPr lang="en-US" sz="1600" dirty="0" err="1" smtClean="0">
                <a:solidFill>
                  <a:srgbClr val="000000"/>
                </a:solidFill>
              </a:rPr>
              <a:t>emittance</a:t>
            </a:r>
            <a:r>
              <a:rPr lang="en-US" sz="1600" dirty="0" smtClean="0">
                <a:solidFill>
                  <a:srgbClr val="000000"/>
                </a:solidFill>
              </a:rPr>
              <a:t> growth dominated by noise from feedback pickup for </a:t>
            </a:r>
            <a:r>
              <a:rPr lang="en-US" sz="1600" dirty="0" err="1" smtClean="0"/>
              <a:t>x</a:t>
            </a:r>
            <a:r>
              <a:rPr lang="en-US" sz="1600" baseline="-25000" dirty="0" err="1" smtClean="0"/>
              <a:t>noise</a:t>
            </a:r>
            <a:r>
              <a:rPr lang="en-US" sz="1600" dirty="0" smtClean="0"/>
              <a:t>&gt; </a:t>
            </a:r>
            <a:r>
              <a:rPr lang="en-US" sz="1600" dirty="0" smtClean="0">
                <a:solidFill>
                  <a:srgbClr val="FF0000"/>
                </a:solidFill>
              </a:rPr>
              <a:t>0.12 </a:t>
            </a:r>
            <a:r>
              <a:rPr lang="en-US" sz="1600" dirty="0" err="1" smtClean="0">
                <a:solidFill>
                  <a:srgbClr val="FF0000"/>
                </a:solidFill>
              </a:rPr>
              <a:t>μm</a:t>
            </a:r>
            <a:endParaRPr lang="en-US" sz="1600" dirty="0" smtClean="0">
              <a:solidFill>
                <a:srgbClr val="FF0000"/>
              </a:solidFill>
            </a:endParaRPr>
          </a:p>
          <a:p>
            <a:pPr marL="342900" indent="-342900">
              <a:buFont typeface="+mj-lt"/>
              <a:buAutoNum type="arabicParenR" startAt="2"/>
            </a:pPr>
            <a:r>
              <a:rPr lang="en-US" sz="1600" dirty="0">
                <a:solidFill>
                  <a:srgbClr val="000000"/>
                </a:solidFill>
              </a:rPr>
              <a:t>high feedback gain </a:t>
            </a:r>
            <a:r>
              <a:rPr lang="en-US" sz="1600" dirty="0" smtClean="0">
                <a:solidFill>
                  <a:srgbClr val="000000"/>
                </a:solidFill>
              </a:rPr>
              <a:t>desired</a:t>
            </a:r>
            <a:endParaRPr lang="en-US" sz="1600" b="1" dirty="0" smtClean="0">
              <a:solidFill>
                <a:srgbClr val="FF0000"/>
              </a:solidFill>
            </a:endParaRPr>
          </a:p>
        </p:txBody>
      </p:sp>
    </p:spTree>
    <p:extLst>
      <p:ext uri="{BB962C8B-B14F-4D97-AF65-F5344CB8AC3E}">
        <p14:creationId xmlns:p14="http://schemas.microsoft.com/office/powerpoint/2010/main" val="15889832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18</a:t>
            </a:fld>
            <a:endParaRPr lang="en-US"/>
          </a:p>
        </p:txBody>
      </p:sp>
      <p:sp>
        <p:nvSpPr>
          <p:cNvPr id="3" name="Title 2"/>
          <p:cNvSpPr>
            <a:spLocks noGrp="1"/>
          </p:cNvSpPr>
          <p:nvPr>
            <p:ph type="title"/>
          </p:nvPr>
        </p:nvSpPr>
        <p:spPr/>
        <p:txBody>
          <a:bodyPr/>
          <a:lstStyle/>
          <a:p>
            <a:r>
              <a:rPr lang="en-US" dirty="0" err="1"/>
              <a:t>Emittance</a:t>
            </a:r>
            <a:r>
              <a:rPr lang="en-US" dirty="0"/>
              <a:t> growth </a:t>
            </a:r>
            <a:r>
              <a:rPr lang="en-US" dirty="0" smtClean="0"/>
              <a:t>(High frequencies, &lt;</a:t>
            </a:r>
            <a:r>
              <a:rPr lang="en-US" dirty="0"/>
              <a:t>1hour)</a:t>
            </a:r>
          </a:p>
        </p:txBody>
      </p:sp>
      <p:sp>
        <p:nvSpPr>
          <p:cNvPr id="4" name="Content Placeholder 3"/>
          <p:cNvSpPr>
            <a:spLocks noGrp="1"/>
          </p:cNvSpPr>
          <p:nvPr>
            <p:ph idx="1"/>
          </p:nvPr>
        </p:nvSpPr>
        <p:spPr>
          <a:xfrm>
            <a:off x="395536" y="1188719"/>
            <a:ext cx="8529008" cy="5349240"/>
          </a:xfrm>
        </p:spPr>
        <p:txBody>
          <a:bodyPr>
            <a:noAutofit/>
          </a:bodyPr>
          <a:lstStyle/>
          <a:p>
            <a:pPr marL="0" lvl="1" indent="0">
              <a:lnSpc>
                <a:spcPct val="100000"/>
              </a:lnSpc>
              <a:spcBef>
                <a:spcPts val="0"/>
              </a:spcBef>
              <a:spcAft>
                <a:spcPts val="600"/>
              </a:spcAft>
              <a:buNone/>
            </a:pPr>
            <a:r>
              <a:rPr lang="en-US" sz="1600" dirty="0" smtClean="0">
                <a:solidFill>
                  <a:srgbClr val="000000"/>
                </a:solidFill>
              </a:rPr>
              <a:t>=&gt; more ambitious feedback parameters necessary:</a:t>
            </a:r>
          </a:p>
          <a:p>
            <a:pPr marL="0" lvl="1" indent="0">
              <a:lnSpc>
                <a:spcPct val="100000"/>
              </a:lnSpc>
              <a:spcBef>
                <a:spcPts val="0"/>
              </a:spcBef>
              <a:spcAft>
                <a:spcPts val="600"/>
              </a:spcAft>
              <a:buNone/>
            </a:pPr>
            <a:r>
              <a:rPr lang="en-US" sz="1600" dirty="0" smtClean="0">
                <a:solidFill>
                  <a:srgbClr val="FF0000"/>
                </a:solidFill>
              </a:rPr>
              <a:t>assumed feedback parameters: </a:t>
            </a:r>
            <a:r>
              <a:rPr lang="en-US" sz="1600" dirty="0" err="1">
                <a:solidFill>
                  <a:schemeClr val="tx1"/>
                </a:solidFill>
              </a:rPr>
              <a:t>X</a:t>
            </a:r>
            <a:r>
              <a:rPr lang="en-US" sz="1600" baseline="-25000" dirty="0" err="1">
                <a:solidFill>
                  <a:schemeClr val="tx1"/>
                </a:solidFill>
              </a:rPr>
              <a:t>noise</a:t>
            </a:r>
            <a:r>
              <a:rPr lang="en-US" sz="1600" dirty="0" smtClean="0">
                <a:solidFill>
                  <a:schemeClr val="tx1"/>
                </a:solidFill>
              </a:rPr>
              <a:t>=0.02 </a:t>
            </a:r>
            <a:r>
              <a:rPr lang="en-US" sz="1600" dirty="0" err="1">
                <a:solidFill>
                  <a:schemeClr val="tx1"/>
                </a:solidFill>
              </a:rPr>
              <a:t>μm</a:t>
            </a:r>
            <a:r>
              <a:rPr lang="en-US" sz="1600" dirty="0">
                <a:solidFill>
                  <a:schemeClr val="tx1"/>
                </a:solidFill>
              </a:rPr>
              <a:t>, </a:t>
            </a:r>
            <a:r>
              <a:rPr lang="el-GR" sz="1600" dirty="0">
                <a:solidFill>
                  <a:schemeClr val="tx1"/>
                </a:solidFill>
              </a:rPr>
              <a:t>β</a:t>
            </a:r>
            <a:r>
              <a:rPr lang="en-US" sz="1600" baseline="-25000" dirty="0">
                <a:solidFill>
                  <a:schemeClr val="tx1"/>
                </a:solidFill>
              </a:rPr>
              <a:t>1</a:t>
            </a:r>
            <a:r>
              <a:rPr lang="en-US" sz="1600" dirty="0">
                <a:solidFill>
                  <a:schemeClr val="tx1"/>
                </a:solidFill>
              </a:rPr>
              <a:t>= 180 m, g=</a:t>
            </a:r>
            <a:r>
              <a:rPr lang="en-US" sz="1600" dirty="0" smtClean="0">
                <a:solidFill>
                  <a:schemeClr val="tx1"/>
                </a:solidFill>
              </a:rPr>
              <a:t>0.3</a:t>
            </a:r>
          </a:p>
          <a:p>
            <a:pPr marL="0" lvl="1" indent="0">
              <a:lnSpc>
                <a:spcPct val="100000"/>
              </a:lnSpc>
              <a:spcBef>
                <a:spcPts val="0"/>
              </a:spcBef>
              <a:spcAft>
                <a:spcPts val="600"/>
              </a:spcAft>
              <a:buNone/>
            </a:pPr>
            <a:r>
              <a:rPr lang="en-US" sz="1600" dirty="0" smtClean="0">
                <a:solidFill>
                  <a:schemeClr val="tx1"/>
                </a:solidFill>
              </a:rPr>
              <a:t>Run III optics: option med, </a:t>
            </a:r>
            <a:r>
              <a:rPr lang="el-GR" sz="1600" dirty="0" smtClean="0">
                <a:solidFill>
                  <a:schemeClr val="tx1"/>
                </a:solidFill>
              </a:rPr>
              <a:t>β</a:t>
            </a:r>
            <a:r>
              <a:rPr lang="en-US" sz="1600" dirty="0">
                <a:solidFill>
                  <a:schemeClr val="tx1"/>
                </a:solidFill>
              </a:rPr>
              <a:t>*(IP1/5)=0.4 </a:t>
            </a:r>
            <a:r>
              <a:rPr lang="en-US" sz="1600" dirty="0" smtClean="0">
                <a:solidFill>
                  <a:schemeClr val="tx1"/>
                </a:solidFill>
              </a:rPr>
              <a:t>m, </a:t>
            </a:r>
            <a:r>
              <a:rPr lang="el-GR" sz="1600" dirty="0">
                <a:solidFill>
                  <a:schemeClr val="tx1"/>
                </a:solidFill>
              </a:rPr>
              <a:t>β</a:t>
            </a:r>
            <a:r>
              <a:rPr lang="en-US" sz="1600" dirty="0" smtClean="0">
                <a:solidFill>
                  <a:schemeClr val="tx1"/>
                </a:solidFill>
              </a:rPr>
              <a:t>*(IP2)= 10 m, </a:t>
            </a:r>
            <a:r>
              <a:rPr lang="el-GR" sz="1600" dirty="0">
                <a:solidFill>
                  <a:schemeClr val="tx1"/>
                </a:solidFill>
              </a:rPr>
              <a:t>β</a:t>
            </a:r>
            <a:r>
              <a:rPr lang="en-US" sz="1600" dirty="0">
                <a:solidFill>
                  <a:schemeClr val="tx1"/>
                </a:solidFill>
              </a:rPr>
              <a:t>*(</a:t>
            </a:r>
            <a:r>
              <a:rPr lang="en-US" sz="1600" dirty="0" smtClean="0">
                <a:solidFill>
                  <a:schemeClr val="tx1"/>
                </a:solidFill>
              </a:rPr>
              <a:t>IP8)</a:t>
            </a:r>
            <a:r>
              <a:rPr lang="en-US" sz="1600" dirty="0">
                <a:solidFill>
                  <a:schemeClr val="tx1"/>
                </a:solidFill>
              </a:rPr>
              <a:t>= 3</a:t>
            </a:r>
            <a:r>
              <a:rPr lang="en-US" sz="1600" dirty="0" smtClean="0">
                <a:solidFill>
                  <a:schemeClr val="tx1"/>
                </a:solidFill>
              </a:rPr>
              <a:t> m</a:t>
            </a:r>
          </a:p>
          <a:p>
            <a:pPr marL="0" lvl="1" indent="0">
              <a:lnSpc>
                <a:spcPct val="100000"/>
              </a:lnSpc>
              <a:spcBef>
                <a:spcPts val="1200"/>
              </a:spcBef>
              <a:buNone/>
            </a:pPr>
            <a:r>
              <a:rPr lang="en-US" sz="1600" dirty="0" smtClean="0">
                <a:solidFill>
                  <a:srgbClr val="3366FF"/>
                </a:solidFill>
              </a:rPr>
              <a:t>assume 1% </a:t>
            </a:r>
            <a:r>
              <a:rPr lang="en-US" sz="1600" dirty="0" err="1" smtClean="0">
                <a:solidFill>
                  <a:srgbClr val="3366FF"/>
                </a:solidFill>
              </a:rPr>
              <a:t>emittance</a:t>
            </a:r>
            <a:r>
              <a:rPr lang="en-US" sz="1600" dirty="0" smtClean="0">
                <a:solidFill>
                  <a:srgbClr val="3366FF"/>
                </a:solidFill>
              </a:rPr>
              <a:t> growth per hour:</a:t>
            </a:r>
            <a:endParaRPr lang="en-US" sz="1600" dirty="0">
              <a:solidFill>
                <a:srgbClr val="3366FF"/>
              </a:solidFill>
            </a:endParaRPr>
          </a:p>
          <a:p>
            <a:pPr marL="0" lvl="1" indent="0">
              <a:lnSpc>
                <a:spcPct val="100000"/>
              </a:lnSpc>
              <a:spcBef>
                <a:spcPts val="0"/>
              </a:spcBef>
              <a:buNone/>
            </a:pPr>
            <a:endParaRPr lang="en-US" sz="1600" dirty="0" smtClean="0">
              <a:solidFill>
                <a:srgbClr val="000000"/>
              </a:solidFill>
            </a:endParaRPr>
          </a:p>
          <a:p>
            <a:pPr marL="0" lvl="1" indent="0">
              <a:lnSpc>
                <a:spcPct val="100000"/>
              </a:lnSpc>
              <a:spcBef>
                <a:spcPts val="0"/>
              </a:spcBef>
              <a:buNone/>
            </a:pPr>
            <a:r>
              <a:rPr lang="en-US" sz="1600" dirty="0">
                <a:solidFill>
                  <a:srgbClr val="000000"/>
                </a:solidFill>
              </a:rPr>
              <a:t> </a:t>
            </a:r>
            <a:r>
              <a:rPr lang="en-US" sz="1600" dirty="0" smtClean="0">
                <a:solidFill>
                  <a:srgbClr val="000000"/>
                </a:solidFill>
              </a:rPr>
              <a:t>                                       =&gt; </a:t>
            </a: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r>
              <a:rPr lang="en-US" sz="1600" dirty="0">
                <a:solidFill>
                  <a:srgbClr val="000000"/>
                </a:solidFill>
              </a:rPr>
              <a:t> </a:t>
            </a:r>
            <a:r>
              <a:rPr lang="en-US" sz="1600" dirty="0" smtClean="0">
                <a:solidFill>
                  <a:srgbClr val="000000"/>
                </a:solidFill>
              </a:rPr>
              <a:t>				=</a:t>
            </a:r>
            <a:r>
              <a:rPr lang="en-US" sz="1600" dirty="0">
                <a:solidFill>
                  <a:srgbClr val="000000"/>
                </a:solidFill>
              </a:rPr>
              <a:t>&gt; </a:t>
            </a:r>
            <a:endParaRPr lang="en-US" sz="1600" dirty="0" smtClean="0">
              <a:solidFill>
                <a:srgbClr val="000000"/>
              </a:solidFill>
            </a:endParaRPr>
          </a:p>
          <a:p>
            <a:pPr marL="0" lvl="1" indent="0">
              <a:lnSpc>
                <a:spcPct val="100000"/>
              </a:lnSpc>
              <a:spcBef>
                <a:spcPts val="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p:txBody>
      </p:sp>
      <p:sp>
        <p:nvSpPr>
          <p:cNvPr id="12" name="Rectangle 11"/>
          <p:cNvSpPr/>
          <p:nvPr/>
        </p:nvSpPr>
        <p:spPr>
          <a:xfrm>
            <a:off x="827584" y="4465275"/>
            <a:ext cx="7271042" cy="1400383"/>
          </a:xfrm>
          <a:prstGeom prst="rect">
            <a:avLst/>
          </a:prstGeom>
          <a:ln w="28575" cmpd="sng">
            <a:solidFill>
              <a:schemeClr val="tx1"/>
            </a:solidFill>
          </a:ln>
        </p:spPr>
        <p:txBody>
          <a:bodyPr wrap="square">
            <a:spAutoFit/>
          </a:bodyPr>
          <a:lstStyle/>
          <a:p>
            <a:pPr marL="0" lvl="1" indent="0">
              <a:lnSpc>
                <a:spcPct val="100000"/>
              </a:lnSpc>
              <a:spcBef>
                <a:spcPts val="0"/>
              </a:spcBef>
              <a:spcAft>
                <a:spcPts val="600"/>
              </a:spcAft>
              <a:buNone/>
            </a:pPr>
            <a:r>
              <a:rPr lang="en-US" sz="1600" b="1" dirty="0"/>
              <a:t>Note: </a:t>
            </a:r>
          </a:p>
          <a:p>
            <a:pPr marL="0" lvl="1" indent="0">
              <a:lnSpc>
                <a:spcPct val="100000"/>
              </a:lnSpc>
              <a:spcBef>
                <a:spcPts val="0"/>
              </a:spcBef>
              <a:spcAft>
                <a:spcPts val="600"/>
              </a:spcAft>
              <a:buNone/>
            </a:pPr>
            <a:r>
              <a:rPr lang="en-US" sz="1600" dirty="0">
                <a:solidFill>
                  <a:srgbClr val="000000"/>
                </a:solidFill>
              </a:rPr>
              <a:t>models </a:t>
            </a:r>
            <a:r>
              <a:rPr lang="en-US" sz="1600" dirty="0" smtClean="0">
                <a:solidFill>
                  <a:srgbClr val="000000"/>
                </a:solidFill>
              </a:rPr>
              <a:t>always assume a contribution from the high frequency part of the spectrum, in particular the </a:t>
            </a:r>
            <a:r>
              <a:rPr lang="en-US" sz="1600" dirty="0" err="1" smtClean="0">
                <a:solidFill>
                  <a:srgbClr val="000000"/>
                </a:solidFill>
              </a:rPr>
              <a:t>betatron</a:t>
            </a:r>
            <a:r>
              <a:rPr lang="en-US" sz="1600" dirty="0" smtClean="0">
                <a:solidFill>
                  <a:srgbClr val="000000"/>
                </a:solidFill>
              </a:rPr>
              <a:t> sidebands. The </a:t>
            </a:r>
            <a:r>
              <a:rPr lang="en-US" sz="1600" dirty="0" err="1" smtClean="0">
                <a:solidFill>
                  <a:srgbClr val="000000"/>
                </a:solidFill>
              </a:rPr>
              <a:t>emittance</a:t>
            </a:r>
            <a:r>
              <a:rPr lang="en-US" sz="1600" dirty="0" smtClean="0">
                <a:solidFill>
                  <a:srgbClr val="000000"/>
                </a:solidFill>
              </a:rPr>
              <a:t> growth </a:t>
            </a:r>
            <a:r>
              <a:rPr lang="en-US" sz="1600" dirty="0"/>
              <a:t>due to a low frequency excitations should be studied further but information about the expected spectrum is required (amplitude and frequency distribution).</a:t>
            </a:r>
            <a:endParaRPr lang="en-US" sz="1600" dirty="0">
              <a:solidFill>
                <a:srgbClr val="000000"/>
              </a:solidFill>
            </a:endParaRPr>
          </a:p>
        </p:txBody>
      </p:sp>
      <p:pic>
        <p:nvPicPr>
          <p:cNvPr id="13" name="Picture 12"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4" y="2676820"/>
            <a:ext cx="4114800" cy="584200"/>
          </a:xfrm>
          <a:prstGeom prst="rect">
            <a:avLst/>
          </a:prstGeom>
          <a:solidFill>
            <a:srgbClr val="DCE6F2"/>
          </a:solidFill>
          <a:ln>
            <a:solidFill>
              <a:srgbClr val="3366FF"/>
            </a:solidFill>
          </a:ln>
        </p:spPr>
      </p:pic>
      <p:pic>
        <p:nvPicPr>
          <p:cNvPr id="15" name="Picture 14"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27784" y="3463032"/>
            <a:ext cx="2540000" cy="254000"/>
          </a:xfrm>
          <a:prstGeom prst="rect">
            <a:avLst/>
          </a:prstGeom>
          <a:solidFill>
            <a:srgbClr val="DCE6F2"/>
          </a:solidFill>
          <a:ln>
            <a:solidFill>
              <a:srgbClr val="3366FF"/>
            </a:solidFill>
          </a:ln>
        </p:spPr>
      </p:pic>
    </p:spTree>
    <p:extLst>
      <p:ext uri="{BB962C8B-B14F-4D97-AF65-F5344CB8AC3E}">
        <p14:creationId xmlns:p14="http://schemas.microsoft.com/office/powerpoint/2010/main" val="1948646710"/>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19</a:t>
            </a:fld>
            <a:endParaRPr lang="en-US"/>
          </a:p>
        </p:txBody>
      </p:sp>
      <p:sp>
        <p:nvSpPr>
          <p:cNvPr id="3" name="Title 2"/>
          <p:cNvSpPr>
            <a:spLocks noGrp="1"/>
          </p:cNvSpPr>
          <p:nvPr>
            <p:ph type="title"/>
          </p:nvPr>
        </p:nvSpPr>
        <p:spPr/>
        <p:txBody>
          <a:bodyPr/>
          <a:lstStyle/>
          <a:p>
            <a:r>
              <a:rPr lang="en-US" dirty="0" smtClean="0"/>
              <a:t>Proposed beam measurements (MDs)</a:t>
            </a:r>
            <a:endParaRPr lang="en-US" dirty="0"/>
          </a:p>
        </p:txBody>
      </p:sp>
      <p:sp>
        <p:nvSpPr>
          <p:cNvPr id="8" name="Content Placeholder 3"/>
          <p:cNvSpPr txBox="1">
            <a:spLocks/>
          </p:cNvSpPr>
          <p:nvPr/>
        </p:nvSpPr>
        <p:spPr>
          <a:xfrm>
            <a:off x="435480" y="1176104"/>
            <a:ext cx="8529008" cy="5349240"/>
          </a:xfrm>
          <a:prstGeom prst="rect">
            <a:avLst/>
          </a:prstGeom>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spcBef>
                <a:spcPts val="0"/>
              </a:spcBef>
              <a:spcAft>
                <a:spcPts val="600"/>
              </a:spcAft>
              <a:buFont typeface="Arial"/>
              <a:buNone/>
            </a:pPr>
            <a:r>
              <a:rPr lang="en-US" sz="1600" b="1" dirty="0" smtClean="0">
                <a:solidFill>
                  <a:srgbClr val="000000"/>
                </a:solidFill>
              </a:rPr>
              <a:t>in general two regimes are distinguished:</a:t>
            </a:r>
          </a:p>
          <a:p>
            <a:pPr marL="554400" lvl="2" indent="0">
              <a:lnSpc>
                <a:spcPct val="100000"/>
              </a:lnSpc>
              <a:spcBef>
                <a:spcPts val="0"/>
              </a:spcBef>
              <a:buNone/>
            </a:pPr>
            <a:r>
              <a:rPr lang="en-US" sz="1600" b="1" dirty="0">
                <a:solidFill>
                  <a:srgbClr val="3366FF"/>
                </a:solidFill>
              </a:rPr>
              <a:t>	-</a:t>
            </a:r>
            <a:r>
              <a:rPr lang="en-US" sz="1600" dirty="0">
                <a:solidFill>
                  <a:srgbClr val="000000"/>
                </a:solidFill>
              </a:rPr>
              <a:t> “high frequency” </a:t>
            </a:r>
            <a:r>
              <a:rPr lang="en-US" sz="1600" dirty="0" smtClean="0">
                <a:solidFill>
                  <a:srgbClr val="000000"/>
                </a:solidFill>
              </a:rPr>
              <a:t>[1]</a:t>
            </a:r>
            <a:r>
              <a:rPr lang="en-US" sz="1600" dirty="0">
                <a:solidFill>
                  <a:srgbClr val="000000"/>
                </a:solidFill>
              </a:rPr>
              <a:t>,   </a:t>
            </a:r>
            <a:r>
              <a:rPr lang="en-US" sz="1600" u="sng" dirty="0">
                <a:solidFill>
                  <a:srgbClr val="000000"/>
                </a:solidFill>
              </a:rPr>
              <a:t>f &gt; 3 kHz</a:t>
            </a:r>
            <a:r>
              <a:rPr lang="en-US" sz="1600" dirty="0">
                <a:solidFill>
                  <a:srgbClr val="000000"/>
                </a:solidFill>
              </a:rPr>
              <a:t>  : overlap with </a:t>
            </a:r>
            <a:r>
              <a:rPr lang="en-US" sz="1600" dirty="0" err="1">
                <a:solidFill>
                  <a:srgbClr val="000000"/>
                </a:solidFill>
              </a:rPr>
              <a:t>betatron</a:t>
            </a:r>
            <a:r>
              <a:rPr lang="en-US" sz="1600" dirty="0">
                <a:solidFill>
                  <a:srgbClr val="000000"/>
                </a:solidFill>
              </a:rPr>
              <a:t> sidebands at (</a:t>
            </a:r>
            <a:r>
              <a:rPr lang="el-GR" sz="1600" dirty="0">
                <a:solidFill>
                  <a:srgbClr val="000000"/>
                </a:solidFill>
              </a:rPr>
              <a:t>ν</a:t>
            </a:r>
            <a:r>
              <a:rPr lang="en-US" sz="1600" baseline="-25000" dirty="0">
                <a:solidFill>
                  <a:srgbClr val="000000"/>
                </a:solidFill>
              </a:rPr>
              <a:t>x/y</a:t>
            </a:r>
            <a:r>
              <a:rPr lang="en-US" sz="1600" dirty="0">
                <a:solidFill>
                  <a:srgbClr val="000000"/>
                </a:solidFill>
              </a:rPr>
              <a:t>-n)∙</a:t>
            </a:r>
            <a:r>
              <a:rPr lang="en-US" sz="1600" dirty="0" err="1">
                <a:solidFill>
                  <a:srgbClr val="000000"/>
                </a:solidFill>
              </a:rPr>
              <a:t>f</a:t>
            </a:r>
            <a:r>
              <a:rPr lang="en-US" sz="1600" baseline="-25000" dirty="0" err="1">
                <a:solidFill>
                  <a:srgbClr val="000000"/>
                </a:solidFill>
              </a:rPr>
              <a:t>rev,LHC</a:t>
            </a:r>
            <a:r>
              <a:rPr lang="en-US" sz="1600" baseline="-25000" dirty="0">
                <a:solidFill>
                  <a:srgbClr val="000000"/>
                </a:solidFill>
              </a:rPr>
              <a:t> </a:t>
            </a:r>
            <a:endParaRPr lang="en-US" sz="1600" dirty="0">
              <a:solidFill>
                <a:srgbClr val="000000"/>
              </a:solidFill>
            </a:endParaRPr>
          </a:p>
          <a:p>
            <a:pPr marL="554400" lvl="2" indent="0">
              <a:lnSpc>
                <a:spcPct val="100000"/>
              </a:lnSpc>
              <a:spcBef>
                <a:spcPts val="0"/>
              </a:spcBef>
              <a:spcAft>
                <a:spcPts val="600"/>
              </a:spcAft>
              <a:buNone/>
            </a:pPr>
            <a:r>
              <a:rPr lang="en-US" sz="1600" b="1" dirty="0">
                <a:solidFill>
                  <a:srgbClr val="3366FF"/>
                </a:solidFill>
              </a:rPr>
              <a:t>	-</a:t>
            </a:r>
            <a:r>
              <a:rPr lang="en-US" sz="1600" dirty="0">
                <a:solidFill>
                  <a:srgbClr val="000000"/>
                </a:solidFill>
              </a:rPr>
              <a:t> “low frequency”  </a:t>
            </a:r>
            <a:r>
              <a:rPr lang="en-US" sz="1600" dirty="0" smtClean="0">
                <a:solidFill>
                  <a:srgbClr val="000000"/>
                </a:solidFill>
              </a:rPr>
              <a:t>[2]</a:t>
            </a:r>
            <a:r>
              <a:rPr lang="en-US" sz="1600" dirty="0">
                <a:solidFill>
                  <a:srgbClr val="000000"/>
                </a:solidFill>
              </a:rPr>
              <a:t>, </a:t>
            </a:r>
            <a:r>
              <a:rPr lang="en-US" sz="1600" u="sng" dirty="0">
                <a:solidFill>
                  <a:srgbClr val="000000"/>
                </a:solidFill>
              </a:rPr>
              <a:t>0&lt;f</a:t>
            </a:r>
            <a:r>
              <a:rPr lang="en-US" sz="1600" u="sng" dirty="0">
                <a:solidFill>
                  <a:schemeClr val="tx1"/>
                </a:solidFill>
              </a:rPr>
              <a:t>&lt;</a:t>
            </a:r>
            <a:r>
              <a:rPr lang="en-US" sz="1600" u="sng" dirty="0">
                <a:solidFill>
                  <a:srgbClr val="000000"/>
                </a:solidFill>
              </a:rPr>
              <a:t> 3 kHz</a:t>
            </a:r>
            <a:r>
              <a:rPr lang="en-US" sz="1600" dirty="0">
                <a:solidFill>
                  <a:srgbClr val="000000"/>
                </a:solidFill>
              </a:rPr>
              <a:t> : </a:t>
            </a:r>
            <a:r>
              <a:rPr lang="el-GR" sz="1600" dirty="0">
                <a:solidFill>
                  <a:srgbClr val="000000"/>
                </a:solidFill>
              </a:rPr>
              <a:t>ν</a:t>
            </a:r>
            <a:r>
              <a:rPr lang="en-US" sz="1600" baseline="-25000" dirty="0">
                <a:solidFill>
                  <a:srgbClr val="000000"/>
                </a:solidFill>
              </a:rPr>
              <a:t>x/y</a:t>
            </a:r>
            <a:r>
              <a:rPr lang="en-US" sz="1600" dirty="0">
                <a:solidFill>
                  <a:srgbClr val="000000"/>
                </a:solidFill>
              </a:rPr>
              <a:t> ∙f</a:t>
            </a:r>
            <a:r>
              <a:rPr lang="en-US" sz="1600" baseline="-25000" dirty="0">
                <a:solidFill>
                  <a:srgbClr val="000000"/>
                </a:solidFill>
              </a:rPr>
              <a:t>0,LHC </a:t>
            </a:r>
            <a:r>
              <a:rPr lang="en-US" sz="1600" dirty="0">
                <a:solidFill>
                  <a:srgbClr val="000000"/>
                </a:solidFill>
              </a:rPr>
              <a:t>= 3485 Hz, less </a:t>
            </a:r>
            <a:r>
              <a:rPr lang="en-US" sz="1600" dirty="0" smtClean="0">
                <a:solidFill>
                  <a:srgbClr val="000000"/>
                </a:solidFill>
              </a:rPr>
              <a:t>harmful</a:t>
            </a:r>
            <a:endParaRPr lang="en-US" sz="1600" b="1" dirty="0" smtClean="0">
              <a:solidFill>
                <a:srgbClr val="000000"/>
              </a:solidFill>
            </a:endParaRPr>
          </a:p>
          <a:p>
            <a:pPr marL="0" lvl="1" indent="0">
              <a:lnSpc>
                <a:spcPct val="100000"/>
              </a:lnSpc>
              <a:spcBef>
                <a:spcPts val="0"/>
              </a:spcBef>
              <a:spcAft>
                <a:spcPts val="600"/>
              </a:spcAft>
              <a:buFont typeface="Arial"/>
              <a:buNone/>
            </a:pPr>
            <a:r>
              <a:rPr lang="en-US" sz="1600" dirty="0" smtClean="0">
                <a:solidFill>
                  <a:srgbClr val="000000"/>
                </a:solidFill>
              </a:rPr>
              <a:t>what we know:</a:t>
            </a:r>
          </a:p>
          <a:p>
            <a:pPr marL="285750" lvl="1" indent="-285750">
              <a:lnSpc>
                <a:spcPct val="100000"/>
              </a:lnSpc>
              <a:spcBef>
                <a:spcPts val="0"/>
              </a:spcBef>
              <a:buFontTx/>
              <a:buChar char="-"/>
            </a:pPr>
            <a:r>
              <a:rPr lang="en-US" sz="1600" dirty="0" smtClean="0">
                <a:solidFill>
                  <a:srgbClr val="000000"/>
                </a:solidFill>
              </a:rPr>
              <a:t>from construction works the displacement in the </a:t>
            </a:r>
            <a:r>
              <a:rPr lang="en-US" sz="1600" dirty="0" smtClean="0">
                <a:solidFill>
                  <a:srgbClr val="3366FF"/>
                </a:solidFill>
              </a:rPr>
              <a:t>kHz range </a:t>
            </a:r>
            <a:r>
              <a:rPr lang="en-US" sz="1600" dirty="0" smtClean="0">
                <a:solidFill>
                  <a:srgbClr val="000000"/>
                </a:solidFill>
              </a:rPr>
              <a:t>is expected to be “very small”. An excitation close to the </a:t>
            </a:r>
            <a:r>
              <a:rPr lang="en-US" sz="1600" dirty="0" err="1" smtClean="0">
                <a:solidFill>
                  <a:srgbClr val="000000"/>
                </a:solidFill>
              </a:rPr>
              <a:t>betatron</a:t>
            </a:r>
            <a:r>
              <a:rPr lang="en-US" sz="1600" dirty="0" smtClean="0">
                <a:solidFill>
                  <a:srgbClr val="000000"/>
                </a:solidFill>
              </a:rPr>
              <a:t> sidebands could in general result in </a:t>
            </a:r>
            <a:r>
              <a:rPr lang="en-US" sz="1600" dirty="0" err="1" smtClean="0">
                <a:solidFill>
                  <a:srgbClr val="000000"/>
                </a:solidFill>
              </a:rPr>
              <a:t>emittance</a:t>
            </a:r>
            <a:r>
              <a:rPr lang="en-US" sz="1600" dirty="0" smtClean="0">
                <a:solidFill>
                  <a:srgbClr val="000000"/>
                </a:solidFill>
              </a:rPr>
              <a:t> growth </a:t>
            </a:r>
          </a:p>
          <a:p>
            <a:pPr marL="0" lvl="1" indent="0">
              <a:lnSpc>
                <a:spcPct val="100000"/>
              </a:lnSpc>
              <a:spcBef>
                <a:spcPts val="0"/>
              </a:spcBef>
              <a:spcAft>
                <a:spcPts val="600"/>
              </a:spcAft>
              <a:buNone/>
            </a:pPr>
            <a:r>
              <a:rPr lang="en-US" sz="1600" dirty="0">
                <a:solidFill>
                  <a:srgbClr val="000000"/>
                </a:solidFill>
              </a:rPr>
              <a:t>	</a:t>
            </a:r>
            <a:r>
              <a:rPr lang="en-US" sz="1600" dirty="0" smtClean="0">
                <a:solidFill>
                  <a:srgbClr val="000000"/>
                </a:solidFill>
              </a:rPr>
              <a:t>-&gt; MD proposed by </a:t>
            </a:r>
            <a:r>
              <a:rPr lang="en-US" sz="1600" dirty="0">
                <a:solidFill>
                  <a:srgbClr val="000000"/>
                </a:solidFill>
              </a:rPr>
              <a:t>X. </a:t>
            </a:r>
            <a:r>
              <a:rPr lang="en-US" sz="1600" dirty="0" err="1">
                <a:solidFill>
                  <a:srgbClr val="000000"/>
                </a:solidFill>
              </a:rPr>
              <a:t>Buffat</a:t>
            </a:r>
            <a:r>
              <a:rPr lang="en-US" sz="1600" dirty="0">
                <a:solidFill>
                  <a:srgbClr val="000000"/>
                </a:solidFill>
              </a:rPr>
              <a:t>, J. </a:t>
            </a:r>
            <a:r>
              <a:rPr lang="en-US" sz="1600" dirty="0" err="1">
                <a:solidFill>
                  <a:srgbClr val="000000"/>
                </a:solidFill>
              </a:rPr>
              <a:t>Barranco</a:t>
            </a:r>
            <a:r>
              <a:rPr lang="en-US" sz="1600" dirty="0">
                <a:solidFill>
                  <a:srgbClr val="000000"/>
                </a:solidFill>
              </a:rPr>
              <a:t>, T. </a:t>
            </a:r>
            <a:r>
              <a:rPr lang="en-US" sz="1600" dirty="0" err="1">
                <a:solidFill>
                  <a:srgbClr val="000000"/>
                </a:solidFill>
              </a:rPr>
              <a:t>Pieloni</a:t>
            </a:r>
            <a:r>
              <a:rPr lang="en-US" sz="1600" dirty="0">
                <a:solidFill>
                  <a:srgbClr val="000000"/>
                </a:solidFill>
              </a:rPr>
              <a:t> </a:t>
            </a:r>
            <a:r>
              <a:rPr lang="en-US" sz="1600" dirty="0" smtClean="0">
                <a:solidFill>
                  <a:srgbClr val="000000"/>
                </a:solidFill>
              </a:rPr>
              <a:t>to study in general the effect of noise                                          	     on the </a:t>
            </a:r>
            <a:r>
              <a:rPr lang="en-US" sz="1600" dirty="0" err="1" smtClean="0">
                <a:solidFill>
                  <a:srgbClr val="000000"/>
                </a:solidFill>
              </a:rPr>
              <a:t>emittance</a:t>
            </a:r>
            <a:endParaRPr lang="en-US" sz="1600" dirty="0" smtClean="0">
              <a:solidFill>
                <a:srgbClr val="000000"/>
              </a:solidFill>
            </a:endParaRPr>
          </a:p>
          <a:p>
            <a:pPr marL="285750" lvl="1" indent="-285750">
              <a:lnSpc>
                <a:spcPct val="100000"/>
              </a:lnSpc>
              <a:spcBef>
                <a:spcPts val="0"/>
              </a:spcBef>
              <a:spcAft>
                <a:spcPts val="600"/>
              </a:spcAft>
              <a:buFontTx/>
              <a:buChar char="-"/>
            </a:pPr>
            <a:r>
              <a:rPr lang="en-US" sz="1600" dirty="0" smtClean="0">
                <a:solidFill>
                  <a:srgbClr val="000000"/>
                </a:solidFill>
              </a:rPr>
              <a:t>effect of a </a:t>
            </a:r>
            <a:r>
              <a:rPr lang="en-US" sz="1600" dirty="0" smtClean="0">
                <a:solidFill>
                  <a:srgbClr val="3366FF"/>
                </a:solidFill>
              </a:rPr>
              <a:t>low frequency excitation (0-200 Hz) </a:t>
            </a:r>
            <a:r>
              <a:rPr lang="en-US" sz="1600" dirty="0" smtClean="0">
                <a:solidFill>
                  <a:srgbClr val="000000"/>
                </a:solidFill>
              </a:rPr>
              <a:t>can result in </a:t>
            </a:r>
            <a:r>
              <a:rPr lang="en-US" sz="1600" dirty="0">
                <a:solidFill>
                  <a:srgbClr val="000000"/>
                </a:solidFill>
              </a:rPr>
              <a:t>stronger population of </a:t>
            </a:r>
            <a:r>
              <a:rPr lang="en-US" sz="1600" dirty="0" smtClean="0">
                <a:solidFill>
                  <a:srgbClr val="000000"/>
                </a:solidFill>
              </a:rPr>
              <a:t>tails and </a:t>
            </a:r>
            <a:r>
              <a:rPr lang="en-US" sz="1600" dirty="0" err="1" smtClean="0">
                <a:solidFill>
                  <a:srgbClr val="000000"/>
                </a:solidFill>
              </a:rPr>
              <a:t>emittance</a:t>
            </a:r>
            <a:r>
              <a:rPr lang="en-US" sz="1600" dirty="0" smtClean="0">
                <a:solidFill>
                  <a:srgbClr val="000000"/>
                </a:solidFill>
              </a:rPr>
              <a:t> growth (see </a:t>
            </a:r>
            <a:r>
              <a:rPr lang="en-US" sz="1600" dirty="0">
                <a:solidFill>
                  <a:srgbClr val="000000"/>
                </a:solidFill>
              </a:rPr>
              <a:t>[2</a:t>
            </a:r>
            <a:r>
              <a:rPr lang="en-US" sz="1600" dirty="0" smtClean="0">
                <a:solidFill>
                  <a:srgbClr val="000000"/>
                </a:solidFill>
              </a:rPr>
              <a:t>]), but presently no theoretical models or experimental observations are known which could give an reliable answer. </a:t>
            </a:r>
          </a:p>
          <a:p>
            <a:pPr marL="0" lvl="1" indent="0">
              <a:lnSpc>
                <a:spcPct val="100000"/>
              </a:lnSpc>
              <a:spcBef>
                <a:spcPts val="0"/>
              </a:spcBef>
              <a:buNone/>
            </a:pPr>
            <a:r>
              <a:rPr lang="en-US" sz="1600" dirty="0" smtClean="0">
                <a:solidFill>
                  <a:srgbClr val="000000"/>
                </a:solidFill>
              </a:rPr>
              <a:t>	</a:t>
            </a:r>
            <a:r>
              <a:rPr lang="en-US" sz="1600" dirty="0">
                <a:solidFill>
                  <a:srgbClr val="000000"/>
                </a:solidFill>
              </a:rPr>
              <a:t>-&gt; </a:t>
            </a:r>
            <a:r>
              <a:rPr lang="en-US" sz="1600" dirty="0" smtClean="0">
                <a:solidFill>
                  <a:srgbClr val="000000"/>
                </a:solidFill>
              </a:rPr>
              <a:t>best test-bed is the machine itself!</a:t>
            </a:r>
            <a:endParaRPr lang="en-US" sz="1600" dirty="0">
              <a:solidFill>
                <a:srgbClr val="FF0000"/>
              </a:solidFill>
            </a:endParaRPr>
          </a:p>
          <a:p>
            <a:pPr marL="0" lvl="1" indent="0">
              <a:lnSpc>
                <a:spcPct val="100000"/>
              </a:lnSpc>
              <a:spcBef>
                <a:spcPts val="0"/>
              </a:spcBef>
              <a:buNone/>
            </a:pPr>
            <a:r>
              <a:rPr lang="en-US" sz="1600" dirty="0" smtClean="0">
                <a:solidFill>
                  <a:srgbClr val="000000"/>
                </a:solidFill>
              </a:rPr>
              <a:t>	-&gt; MD proposal to study specifically the effect of </a:t>
            </a:r>
            <a:r>
              <a:rPr lang="en-US" sz="1600" dirty="0" smtClean="0">
                <a:solidFill>
                  <a:srgbClr val="BF00BE"/>
                </a:solidFill>
              </a:rPr>
              <a:t>a low frequency excitation </a:t>
            </a:r>
            <a:r>
              <a:rPr lang="en-US" sz="1600" dirty="0" smtClean="0">
                <a:solidFill>
                  <a:srgbClr val="000000"/>
                </a:solidFill>
              </a:rPr>
              <a:t>on the </a:t>
            </a:r>
            <a:r>
              <a:rPr lang="en-US" sz="1600" dirty="0">
                <a:solidFill>
                  <a:srgbClr val="BF00BE"/>
                </a:solidFill>
              </a:rPr>
              <a:t>tail </a:t>
            </a:r>
            <a:endParaRPr lang="en-US" sz="1600" dirty="0" smtClean="0">
              <a:solidFill>
                <a:srgbClr val="BF00BE"/>
              </a:solidFill>
            </a:endParaRPr>
          </a:p>
          <a:p>
            <a:pPr marL="0" lvl="1" indent="0">
              <a:lnSpc>
                <a:spcPct val="100000"/>
              </a:lnSpc>
              <a:spcBef>
                <a:spcPts val="0"/>
              </a:spcBef>
              <a:buNone/>
            </a:pPr>
            <a:r>
              <a:rPr lang="en-US" sz="1600" dirty="0">
                <a:solidFill>
                  <a:srgbClr val="BF00BE"/>
                </a:solidFill>
              </a:rPr>
              <a:t>	</a:t>
            </a:r>
            <a:r>
              <a:rPr lang="en-US" sz="1600" dirty="0" smtClean="0">
                <a:solidFill>
                  <a:srgbClr val="BF00BE"/>
                </a:solidFill>
              </a:rPr>
              <a:t>     population </a:t>
            </a:r>
            <a:r>
              <a:rPr lang="en-US" sz="1600" dirty="0" smtClean="0">
                <a:solidFill>
                  <a:srgbClr val="000000"/>
                </a:solidFill>
              </a:rPr>
              <a:t>and </a:t>
            </a:r>
            <a:r>
              <a:rPr lang="en-US" sz="1600" dirty="0" err="1" smtClean="0">
                <a:solidFill>
                  <a:srgbClr val="BF00BE"/>
                </a:solidFill>
              </a:rPr>
              <a:t>emittance</a:t>
            </a:r>
            <a:r>
              <a:rPr lang="en-US" sz="1600" dirty="0" smtClean="0">
                <a:solidFill>
                  <a:srgbClr val="BF00BE"/>
                </a:solidFill>
              </a:rPr>
              <a:t> </a:t>
            </a:r>
          </a:p>
        </p:txBody>
      </p:sp>
      <p:sp>
        <p:nvSpPr>
          <p:cNvPr id="9" name="Rectangle 8"/>
          <p:cNvSpPr/>
          <p:nvPr/>
        </p:nvSpPr>
        <p:spPr>
          <a:xfrm>
            <a:off x="353429" y="5877272"/>
            <a:ext cx="8571115" cy="646331"/>
          </a:xfrm>
          <a:prstGeom prst="rect">
            <a:avLst/>
          </a:prstGeom>
          <a:solidFill>
            <a:schemeClr val="bg1"/>
          </a:solidFill>
        </p:spPr>
        <p:txBody>
          <a:bodyPr wrap="square">
            <a:spAutoFit/>
          </a:bodyPr>
          <a:lstStyle/>
          <a:p>
            <a:pPr marL="228600" lvl="2" indent="0">
              <a:lnSpc>
                <a:spcPct val="100000"/>
              </a:lnSpc>
              <a:spcBef>
                <a:spcPts val="0"/>
              </a:spcBef>
              <a:buNone/>
            </a:pPr>
            <a:r>
              <a:rPr lang="en-US" sz="1200" dirty="0" smtClean="0">
                <a:solidFill>
                  <a:srgbClr val="000000"/>
                </a:solidFill>
              </a:rPr>
              <a:t>[1] </a:t>
            </a:r>
            <a:r>
              <a:rPr lang="en-US" sz="1200" dirty="0">
                <a:solidFill>
                  <a:srgbClr val="000000"/>
                </a:solidFill>
              </a:rPr>
              <a:t>K.Y. Ng, “</a:t>
            </a:r>
            <a:r>
              <a:rPr lang="en-US" sz="1200" i="1" dirty="0" err="1">
                <a:solidFill>
                  <a:srgbClr val="000000"/>
                </a:solidFill>
              </a:rPr>
              <a:t>Emittance</a:t>
            </a:r>
            <a:r>
              <a:rPr lang="en-US" sz="1200" i="1" dirty="0">
                <a:solidFill>
                  <a:srgbClr val="000000"/>
                </a:solidFill>
              </a:rPr>
              <a:t> Growth due to a Small Low-frequency Perturbations</a:t>
            </a:r>
            <a:r>
              <a:rPr lang="en-US" sz="1200" dirty="0">
                <a:solidFill>
                  <a:srgbClr val="000000"/>
                </a:solidFill>
              </a:rPr>
              <a:t>”, FERMILAB-FN-</a:t>
            </a:r>
            <a:r>
              <a:rPr lang="en-US" sz="1200" dirty="0" smtClean="0">
                <a:solidFill>
                  <a:srgbClr val="000000"/>
                </a:solidFill>
              </a:rPr>
              <a:t>575</a:t>
            </a:r>
          </a:p>
          <a:p>
            <a:pPr marL="228600" lvl="2"/>
            <a:r>
              <a:rPr lang="en-US" sz="1200" dirty="0" smtClean="0">
                <a:solidFill>
                  <a:srgbClr val="000000"/>
                </a:solidFill>
              </a:rPr>
              <a:t>[2] </a:t>
            </a:r>
            <a:r>
              <a:rPr lang="en-US" sz="1200" dirty="0">
                <a:solidFill>
                  <a:srgbClr val="000000"/>
                </a:solidFill>
              </a:rPr>
              <a:t>V. </a:t>
            </a:r>
            <a:r>
              <a:rPr lang="en-US" sz="1200" dirty="0" err="1">
                <a:solidFill>
                  <a:srgbClr val="000000"/>
                </a:solidFill>
              </a:rPr>
              <a:t>Lebedev</a:t>
            </a:r>
            <a:r>
              <a:rPr lang="en-US" sz="1200" dirty="0">
                <a:solidFill>
                  <a:srgbClr val="000000"/>
                </a:solidFill>
              </a:rPr>
              <a:t>, V. </a:t>
            </a:r>
            <a:r>
              <a:rPr lang="en-US" sz="1200" dirty="0" err="1">
                <a:solidFill>
                  <a:srgbClr val="000000"/>
                </a:solidFill>
              </a:rPr>
              <a:t>Parkhomchuk</a:t>
            </a:r>
            <a:r>
              <a:rPr lang="en-US" sz="1200" dirty="0">
                <a:solidFill>
                  <a:srgbClr val="000000"/>
                </a:solidFill>
              </a:rPr>
              <a:t>, V. </a:t>
            </a:r>
            <a:r>
              <a:rPr lang="en-US" sz="1200" dirty="0" err="1">
                <a:solidFill>
                  <a:srgbClr val="000000"/>
                </a:solidFill>
              </a:rPr>
              <a:t>Shiltsev</a:t>
            </a:r>
            <a:r>
              <a:rPr lang="en-US" sz="1200" dirty="0">
                <a:solidFill>
                  <a:srgbClr val="000000"/>
                </a:solidFill>
              </a:rPr>
              <a:t>, G. </a:t>
            </a:r>
            <a:r>
              <a:rPr lang="en-US" sz="1200" dirty="0" err="1">
                <a:solidFill>
                  <a:srgbClr val="000000"/>
                </a:solidFill>
              </a:rPr>
              <a:t>Stupakov</a:t>
            </a:r>
            <a:r>
              <a:rPr lang="en-US" sz="1200" dirty="0">
                <a:solidFill>
                  <a:srgbClr val="000000"/>
                </a:solidFill>
              </a:rPr>
              <a:t>, “</a:t>
            </a:r>
            <a:r>
              <a:rPr lang="en-US" sz="1200" i="1" dirty="0" err="1">
                <a:solidFill>
                  <a:srgbClr val="000000"/>
                </a:solidFill>
              </a:rPr>
              <a:t>Emittance</a:t>
            </a:r>
            <a:r>
              <a:rPr lang="en-US" sz="1200" i="1" dirty="0">
                <a:solidFill>
                  <a:srgbClr val="000000"/>
                </a:solidFill>
              </a:rPr>
              <a:t> Growth due to Noise and its Suppression with the Feedback System in Large Hadron Colliders</a:t>
            </a:r>
            <a:r>
              <a:rPr lang="en-US" sz="1200" dirty="0">
                <a:solidFill>
                  <a:srgbClr val="000000"/>
                </a:solidFill>
              </a:rPr>
              <a:t>”, SSCL-Preprint-188 </a:t>
            </a:r>
          </a:p>
        </p:txBody>
      </p:sp>
    </p:spTree>
    <p:extLst>
      <p:ext uri="{BB962C8B-B14F-4D97-AF65-F5344CB8AC3E}">
        <p14:creationId xmlns:p14="http://schemas.microsoft.com/office/powerpoint/2010/main" val="32131371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en-US" dirty="0" smtClean="0"/>
              <a:t>Outline</a:t>
            </a:r>
            <a:endParaRPr lang="en-US" dirty="0"/>
          </a:p>
        </p:txBody>
      </p:sp>
      <p:sp>
        <p:nvSpPr>
          <p:cNvPr id="4" name="Content Placeholder 3"/>
          <p:cNvSpPr>
            <a:spLocks noGrp="1"/>
          </p:cNvSpPr>
          <p:nvPr>
            <p:ph idx="1"/>
          </p:nvPr>
        </p:nvSpPr>
        <p:spPr/>
        <p:txBody>
          <a:bodyPr>
            <a:normAutofit/>
          </a:bodyPr>
          <a:lstStyle/>
          <a:p>
            <a:pPr marL="0" indent="0">
              <a:lnSpc>
                <a:spcPct val="100000"/>
              </a:lnSpc>
              <a:buClr>
                <a:srgbClr val="3366FF"/>
              </a:buClr>
              <a:buNone/>
            </a:pPr>
            <a:r>
              <a:rPr lang="en-US" sz="2000" dirty="0"/>
              <a:t>mainly summary of the two vibration studies meetings:</a:t>
            </a:r>
          </a:p>
          <a:p>
            <a:pPr marL="0" indent="0">
              <a:lnSpc>
                <a:spcPct val="100000"/>
              </a:lnSpc>
              <a:buClr>
                <a:srgbClr val="3366FF"/>
              </a:buClr>
              <a:buNone/>
            </a:pPr>
            <a:r>
              <a:rPr lang="en-US" sz="2000" dirty="0">
                <a:hlinkClick r:id="rId2"/>
              </a:rPr>
              <a:t>http://indico.cern.ch/event/367450/</a:t>
            </a:r>
            <a:r>
              <a:rPr lang="en-US" sz="2000" dirty="0"/>
              <a:t> (26.01.2015)</a:t>
            </a:r>
          </a:p>
          <a:p>
            <a:pPr marL="0" indent="0">
              <a:lnSpc>
                <a:spcPct val="100000"/>
              </a:lnSpc>
              <a:buClr>
                <a:srgbClr val="3366FF"/>
              </a:buClr>
              <a:buNone/>
            </a:pPr>
            <a:r>
              <a:rPr lang="en-US" sz="2000" dirty="0">
                <a:hlinkClick r:id="rId3"/>
              </a:rPr>
              <a:t>https://indico.cern.ch/event/374263/</a:t>
            </a:r>
            <a:r>
              <a:rPr lang="en-US" sz="2000" dirty="0"/>
              <a:t> (18.02.2015)</a:t>
            </a:r>
          </a:p>
          <a:p>
            <a:pPr marL="0" indent="0">
              <a:buClr>
                <a:srgbClr val="3366FF"/>
              </a:buClr>
              <a:buNone/>
            </a:pPr>
            <a:endParaRPr lang="en-US" sz="2000" dirty="0" smtClean="0"/>
          </a:p>
          <a:p>
            <a:pPr marL="457200" indent="-457200">
              <a:buClr>
                <a:srgbClr val="3366FF"/>
              </a:buClr>
              <a:buFont typeface="+mj-lt"/>
              <a:buAutoNum type="arabicPeriod"/>
            </a:pPr>
            <a:r>
              <a:rPr lang="en-US" sz="2000" dirty="0" smtClean="0"/>
              <a:t>Motivation for vibration studies</a:t>
            </a:r>
            <a:endParaRPr lang="en-US" sz="2000" dirty="0" smtClean="0"/>
          </a:p>
          <a:p>
            <a:pPr marL="457200" indent="-457200">
              <a:buClr>
                <a:srgbClr val="3366FF"/>
              </a:buClr>
              <a:buFont typeface="+mj-lt"/>
              <a:buAutoNum type="arabicPeriod"/>
            </a:pPr>
            <a:r>
              <a:rPr lang="en-US" sz="2000" dirty="0" smtClean="0"/>
              <a:t>HL-LHC civil engineering works in IR1/5</a:t>
            </a:r>
          </a:p>
          <a:p>
            <a:pPr marL="457200" indent="-457200">
              <a:buClr>
                <a:srgbClr val="3366FF"/>
              </a:buClr>
              <a:buFont typeface="+mj-lt"/>
              <a:buAutoNum type="arabicPeriod"/>
            </a:pPr>
            <a:r>
              <a:rPr lang="en-US" sz="2000" dirty="0" smtClean="0"/>
              <a:t>Historical movement of equipment</a:t>
            </a:r>
          </a:p>
          <a:p>
            <a:pPr marL="457200" indent="-457200">
              <a:buClr>
                <a:srgbClr val="3366FF"/>
              </a:buClr>
              <a:buFont typeface="+mj-lt"/>
              <a:buAutoNum type="arabicPeriod"/>
            </a:pPr>
            <a:r>
              <a:rPr lang="en-US" sz="2000" dirty="0" smtClean="0"/>
              <a:t>Effect of vibrations on the beam – theoretical estimates</a:t>
            </a:r>
          </a:p>
          <a:p>
            <a:pPr marL="457200" indent="-457200">
              <a:buClr>
                <a:srgbClr val="3366FF"/>
              </a:buClr>
              <a:buFont typeface="+mj-lt"/>
              <a:buAutoNum type="arabicPeriod"/>
            </a:pPr>
            <a:r>
              <a:rPr lang="en-US" sz="2000" dirty="0" smtClean="0"/>
              <a:t>Proposed measurements</a:t>
            </a:r>
          </a:p>
          <a:p>
            <a:pPr marL="457200" indent="-457200">
              <a:buClr>
                <a:srgbClr val="3366FF"/>
              </a:buClr>
              <a:buFont typeface="+mj-lt"/>
              <a:buAutoNum type="arabicPeriod"/>
            </a:pPr>
            <a:r>
              <a:rPr lang="en-US" sz="2000" dirty="0" smtClean="0"/>
              <a:t>Summary and next steps</a:t>
            </a:r>
          </a:p>
          <a:p>
            <a:pPr marL="457200" indent="-457200">
              <a:buClr>
                <a:srgbClr val="3366FF"/>
              </a:buClr>
              <a:buFont typeface="+mj-lt"/>
              <a:buAutoNum type="arabicPeriod"/>
            </a:pPr>
            <a:endParaRPr lang="en-US" sz="2400" dirty="0"/>
          </a:p>
        </p:txBody>
      </p:sp>
    </p:spTree>
    <p:extLst>
      <p:ext uri="{BB962C8B-B14F-4D97-AF65-F5344CB8AC3E}">
        <p14:creationId xmlns:p14="http://schemas.microsoft.com/office/powerpoint/2010/main" val="1526929919"/>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20</a:t>
            </a:fld>
            <a:endParaRPr lang="en-US"/>
          </a:p>
        </p:txBody>
      </p:sp>
      <p:sp>
        <p:nvSpPr>
          <p:cNvPr id="3" name="Title 2"/>
          <p:cNvSpPr>
            <a:spLocks noGrp="1"/>
          </p:cNvSpPr>
          <p:nvPr>
            <p:ph type="title"/>
          </p:nvPr>
        </p:nvSpPr>
        <p:spPr>
          <a:xfrm>
            <a:off x="467544" y="116632"/>
            <a:ext cx="8601016" cy="914400"/>
          </a:xfrm>
        </p:spPr>
        <p:txBody>
          <a:bodyPr/>
          <a:lstStyle/>
          <a:p>
            <a:r>
              <a:rPr lang="en-US" dirty="0" smtClean="0"/>
              <a:t>MD proposal: effect of low frequency excitation (1)</a:t>
            </a:r>
            <a:endParaRPr lang="en-US" dirty="0"/>
          </a:p>
        </p:txBody>
      </p:sp>
      <p:sp>
        <p:nvSpPr>
          <p:cNvPr id="8" name="Content Placeholder 3"/>
          <p:cNvSpPr txBox="1">
            <a:spLocks/>
          </p:cNvSpPr>
          <p:nvPr/>
        </p:nvSpPr>
        <p:spPr>
          <a:xfrm>
            <a:off x="251520" y="908720"/>
            <a:ext cx="8784976" cy="5629240"/>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spcBef>
                <a:spcPts val="0"/>
              </a:spcBef>
              <a:spcAft>
                <a:spcPts val="600"/>
              </a:spcAft>
              <a:buFont typeface="Arial"/>
              <a:buNone/>
            </a:pPr>
            <a:r>
              <a:rPr lang="en-US" sz="1600" dirty="0" smtClean="0">
                <a:solidFill>
                  <a:srgbClr val="3366FF"/>
                </a:solidFill>
              </a:rPr>
              <a:t>tail population and </a:t>
            </a:r>
            <a:r>
              <a:rPr lang="en-US" sz="1600" dirty="0" err="1" smtClean="0">
                <a:solidFill>
                  <a:srgbClr val="3366FF"/>
                </a:solidFill>
              </a:rPr>
              <a:t>emittance</a:t>
            </a:r>
            <a:r>
              <a:rPr lang="en-US" sz="1600" dirty="0" smtClean="0">
                <a:solidFill>
                  <a:srgbClr val="3366FF"/>
                </a:solidFill>
              </a:rPr>
              <a:t> growth depend on:</a:t>
            </a:r>
          </a:p>
          <a:p>
            <a:pPr marL="342900" lvl="1" indent="-342900">
              <a:lnSpc>
                <a:spcPct val="100000"/>
              </a:lnSpc>
              <a:spcBef>
                <a:spcPts val="0"/>
              </a:spcBef>
              <a:buClrTx/>
              <a:buFont typeface="+mj-lt"/>
              <a:buAutoNum type="arabicParenR"/>
            </a:pPr>
            <a:r>
              <a:rPr lang="en-US" sz="1600" u="sng" dirty="0" smtClean="0">
                <a:solidFill>
                  <a:srgbClr val="000000"/>
                </a:solidFill>
              </a:rPr>
              <a:t>tune spread</a:t>
            </a:r>
            <a:r>
              <a:rPr lang="en-US" sz="1600" dirty="0" smtClean="0">
                <a:solidFill>
                  <a:srgbClr val="000000"/>
                </a:solidFill>
              </a:rPr>
              <a:t>: roughly</a:t>
            </a:r>
            <a:r>
              <a:rPr lang="en-US" sz="1600" dirty="0">
                <a:solidFill>
                  <a:srgbClr val="000000"/>
                </a:solidFill>
              </a:rPr>
              <a:t> </a:t>
            </a:r>
            <a:r>
              <a:rPr lang="en-US" sz="1600" dirty="0" smtClean="0">
                <a:solidFill>
                  <a:srgbClr val="000000"/>
                </a:solidFill>
              </a:rPr>
              <a:t>speaking the larger the tune spread, the larger the expected </a:t>
            </a:r>
            <a:r>
              <a:rPr lang="en-US" sz="1600" dirty="0" err="1" smtClean="0">
                <a:solidFill>
                  <a:srgbClr val="000000"/>
                </a:solidFill>
              </a:rPr>
              <a:t>emittance</a:t>
            </a:r>
            <a:r>
              <a:rPr lang="en-US" sz="1600" dirty="0" smtClean="0">
                <a:solidFill>
                  <a:srgbClr val="000000"/>
                </a:solidFill>
              </a:rPr>
              <a:t> growth</a:t>
            </a:r>
          </a:p>
          <a:p>
            <a:pPr marL="0" lvl="1" indent="0">
              <a:lnSpc>
                <a:spcPct val="100000"/>
              </a:lnSpc>
              <a:spcBef>
                <a:spcPts val="0"/>
              </a:spcBef>
              <a:buNone/>
            </a:pPr>
            <a:r>
              <a:rPr lang="en-US" sz="1600" dirty="0">
                <a:solidFill>
                  <a:srgbClr val="000000"/>
                </a:solidFill>
              </a:rPr>
              <a:t>	</a:t>
            </a:r>
            <a:r>
              <a:rPr lang="en-US" sz="1600" dirty="0" smtClean="0">
                <a:solidFill>
                  <a:srgbClr val="000000"/>
                </a:solidFill>
              </a:rPr>
              <a:t>-&gt; full head-on collisions in all IPs needed</a:t>
            </a:r>
          </a:p>
          <a:p>
            <a:pPr marL="342900" lvl="1" indent="-342900">
              <a:lnSpc>
                <a:spcPct val="100000"/>
              </a:lnSpc>
              <a:spcBef>
                <a:spcPts val="0"/>
              </a:spcBef>
              <a:buClrTx/>
              <a:buFont typeface="+mj-lt"/>
              <a:buAutoNum type="arabicParenR" startAt="2"/>
            </a:pPr>
            <a:r>
              <a:rPr lang="en-US" sz="1600" u="sng" dirty="0" smtClean="0">
                <a:solidFill>
                  <a:srgbClr val="000000"/>
                </a:solidFill>
              </a:rPr>
              <a:t>head-on </a:t>
            </a:r>
            <a:r>
              <a:rPr lang="en-US" sz="1600" u="sng" dirty="0" err="1" smtClean="0">
                <a:solidFill>
                  <a:srgbClr val="000000"/>
                </a:solidFill>
              </a:rPr>
              <a:t>collissions</a:t>
            </a:r>
            <a:r>
              <a:rPr lang="en-US" sz="1600" u="sng" dirty="0" smtClean="0">
                <a:solidFill>
                  <a:srgbClr val="000000"/>
                </a:solidFill>
              </a:rPr>
              <a:t> in IR1/5</a:t>
            </a:r>
            <a:r>
              <a:rPr lang="en-US" sz="1600" dirty="0" smtClean="0">
                <a:solidFill>
                  <a:srgbClr val="000000"/>
                </a:solidFill>
              </a:rPr>
              <a:t>: low frequency excitation creates a coherent oscillations of the beams =&gt; (small) offset (head-on) collisions in all IPs from two low frequency noise sources (IR1 + IR5 construction works). Effect of orbit deviation on long range should be negligible.</a:t>
            </a:r>
          </a:p>
          <a:p>
            <a:pPr marL="0" lvl="1" indent="0">
              <a:lnSpc>
                <a:spcPct val="100000"/>
              </a:lnSpc>
              <a:spcBef>
                <a:spcPts val="0"/>
              </a:spcBef>
              <a:spcAft>
                <a:spcPts val="600"/>
              </a:spcAft>
              <a:buClrTx/>
              <a:buNone/>
            </a:pPr>
            <a:r>
              <a:rPr lang="en-US" sz="1600" dirty="0">
                <a:solidFill>
                  <a:srgbClr val="000000"/>
                </a:solidFill>
              </a:rPr>
              <a:t>	-&gt; full head-on collisions in all IPs </a:t>
            </a:r>
            <a:r>
              <a:rPr lang="en-US" sz="1600" dirty="0" smtClean="0">
                <a:solidFill>
                  <a:srgbClr val="000000"/>
                </a:solidFill>
              </a:rPr>
              <a:t>needed</a:t>
            </a:r>
          </a:p>
          <a:p>
            <a:pPr marL="342900" lvl="1" indent="-342900">
              <a:lnSpc>
                <a:spcPct val="100000"/>
              </a:lnSpc>
              <a:spcBef>
                <a:spcPts val="0"/>
              </a:spcBef>
              <a:buClrTx/>
              <a:buFont typeface="+mj-lt"/>
              <a:buAutoNum type="arabicParenR" startAt="2"/>
            </a:pPr>
            <a:r>
              <a:rPr lang="en-US" sz="1600" u="sng" dirty="0" smtClean="0">
                <a:solidFill>
                  <a:srgbClr val="000000"/>
                </a:solidFill>
              </a:rPr>
              <a:t>non-</a:t>
            </a:r>
            <a:r>
              <a:rPr lang="en-US" sz="1600" u="sng" dirty="0" err="1" smtClean="0">
                <a:solidFill>
                  <a:srgbClr val="000000"/>
                </a:solidFill>
              </a:rPr>
              <a:t>linearities</a:t>
            </a:r>
            <a:r>
              <a:rPr lang="en-US" sz="1600" u="sng" dirty="0" smtClean="0">
                <a:solidFill>
                  <a:srgbClr val="000000"/>
                </a:solidFill>
              </a:rPr>
              <a:t>: </a:t>
            </a:r>
            <a:r>
              <a:rPr lang="en-US" sz="1600" dirty="0" err="1" smtClean="0">
                <a:solidFill>
                  <a:srgbClr val="000000"/>
                </a:solidFill>
              </a:rPr>
              <a:t>emittance</a:t>
            </a:r>
            <a:r>
              <a:rPr lang="en-US" sz="1600" dirty="0" smtClean="0">
                <a:solidFill>
                  <a:srgbClr val="000000"/>
                </a:solidFill>
              </a:rPr>
              <a:t> growth and halo population depend on non-</a:t>
            </a:r>
            <a:r>
              <a:rPr lang="en-US" sz="1600" dirty="0" err="1" smtClean="0">
                <a:solidFill>
                  <a:srgbClr val="000000"/>
                </a:solidFill>
              </a:rPr>
              <a:t>linearities</a:t>
            </a:r>
            <a:r>
              <a:rPr lang="en-US" sz="1600" dirty="0" smtClean="0">
                <a:solidFill>
                  <a:srgbClr val="000000"/>
                </a:solidFill>
              </a:rPr>
              <a:t>, which come mainly from </a:t>
            </a:r>
            <a:r>
              <a:rPr lang="en-US" sz="1600" u="sng" dirty="0" smtClean="0">
                <a:solidFill>
                  <a:srgbClr val="000000"/>
                </a:solidFill>
              </a:rPr>
              <a:t>machine errors + beam-beam</a:t>
            </a:r>
            <a:r>
              <a:rPr lang="en-US" sz="1600" dirty="0" smtClean="0">
                <a:solidFill>
                  <a:srgbClr val="000000"/>
                </a:solidFill>
              </a:rPr>
              <a:t>.</a:t>
            </a:r>
          </a:p>
          <a:p>
            <a:pPr marL="0" lvl="1" indent="0">
              <a:lnSpc>
                <a:spcPct val="100000"/>
              </a:lnSpc>
              <a:spcBef>
                <a:spcPts val="0"/>
              </a:spcBef>
              <a:spcAft>
                <a:spcPts val="600"/>
              </a:spcAft>
              <a:buClrTx/>
              <a:buNone/>
            </a:pPr>
            <a:r>
              <a:rPr lang="en-US" sz="1600" dirty="0" smtClean="0">
                <a:solidFill>
                  <a:srgbClr val="FF6600"/>
                </a:solidFill>
              </a:rPr>
              <a:t>	-&gt; ideally: flat top + squeezed and full head-on collisions in all IPs + LR interactions</a:t>
            </a:r>
          </a:p>
          <a:p>
            <a:pPr marL="0" lvl="1" indent="0">
              <a:lnSpc>
                <a:spcPct val="100000"/>
              </a:lnSpc>
              <a:spcBef>
                <a:spcPts val="0"/>
              </a:spcBef>
              <a:spcAft>
                <a:spcPts val="600"/>
              </a:spcAft>
              <a:buClrTx/>
              <a:buNone/>
            </a:pPr>
            <a:r>
              <a:rPr lang="en-US" sz="1600" dirty="0" smtClean="0">
                <a:solidFill>
                  <a:srgbClr val="3366FF"/>
                </a:solidFill>
              </a:rPr>
              <a:t>possibilities to create low frequency dipole noise:</a:t>
            </a:r>
            <a:endParaRPr lang="en-US" sz="1600" dirty="0">
              <a:solidFill>
                <a:srgbClr val="3366FF"/>
              </a:solidFill>
            </a:endParaRPr>
          </a:p>
          <a:p>
            <a:pPr marL="342900" lvl="1" indent="-342900">
              <a:lnSpc>
                <a:spcPct val="100000"/>
              </a:lnSpc>
              <a:spcBef>
                <a:spcPts val="0"/>
              </a:spcBef>
              <a:spcAft>
                <a:spcPts val="600"/>
              </a:spcAft>
              <a:buClrTx/>
              <a:buFont typeface="+mj-lt"/>
              <a:buAutoNum type="alphaLcParenR"/>
            </a:pPr>
            <a:r>
              <a:rPr lang="en-US" sz="1600" dirty="0" smtClean="0">
                <a:solidFill>
                  <a:schemeClr val="tx1"/>
                </a:solidFill>
              </a:rPr>
              <a:t>ADT: seems feasible (see next slide)</a:t>
            </a:r>
          </a:p>
          <a:p>
            <a:pPr marL="342900" lvl="1" indent="-342900">
              <a:lnSpc>
                <a:spcPct val="100000"/>
              </a:lnSpc>
              <a:spcBef>
                <a:spcPts val="0"/>
              </a:spcBef>
              <a:spcAft>
                <a:spcPts val="600"/>
              </a:spcAft>
              <a:buClrTx/>
              <a:buFont typeface="+mj-lt"/>
              <a:buAutoNum type="alphaLcParenR"/>
            </a:pPr>
            <a:r>
              <a:rPr lang="en-US" sz="1600" dirty="0" smtClean="0">
                <a:solidFill>
                  <a:schemeClr val="tx1"/>
                </a:solidFill>
              </a:rPr>
              <a:t>AC dipole: under discussion</a:t>
            </a:r>
          </a:p>
          <a:p>
            <a:pPr marL="0" lvl="1" indent="0">
              <a:lnSpc>
                <a:spcPct val="100000"/>
              </a:lnSpc>
              <a:spcBef>
                <a:spcPts val="0"/>
              </a:spcBef>
              <a:spcAft>
                <a:spcPts val="600"/>
              </a:spcAft>
              <a:buClrTx/>
              <a:buNone/>
            </a:pPr>
            <a:r>
              <a:rPr lang="en-US" sz="1600" dirty="0" smtClean="0">
                <a:solidFill>
                  <a:srgbClr val="3366FF"/>
                </a:solidFill>
              </a:rPr>
              <a:t>tail </a:t>
            </a:r>
            <a:r>
              <a:rPr lang="en-US" sz="1600" dirty="0">
                <a:solidFill>
                  <a:srgbClr val="3366FF"/>
                </a:solidFill>
              </a:rPr>
              <a:t>and </a:t>
            </a:r>
            <a:r>
              <a:rPr lang="en-US" sz="1600" dirty="0" err="1">
                <a:solidFill>
                  <a:srgbClr val="3366FF"/>
                </a:solidFill>
              </a:rPr>
              <a:t>emittance</a:t>
            </a:r>
            <a:r>
              <a:rPr lang="en-US" sz="1600" dirty="0">
                <a:solidFill>
                  <a:srgbClr val="3366FF"/>
                </a:solidFill>
              </a:rPr>
              <a:t> </a:t>
            </a:r>
            <a:r>
              <a:rPr lang="en-US" sz="1600" dirty="0" smtClean="0">
                <a:solidFill>
                  <a:srgbClr val="3366FF"/>
                </a:solidFill>
              </a:rPr>
              <a:t>measurements:</a:t>
            </a:r>
          </a:p>
          <a:p>
            <a:pPr marL="285750" lvl="1" indent="-285750">
              <a:lnSpc>
                <a:spcPct val="100000"/>
              </a:lnSpc>
              <a:spcBef>
                <a:spcPts val="0"/>
              </a:spcBef>
              <a:spcAft>
                <a:spcPts val="600"/>
              </a:spcAft>
              <a:buClrTx/>
              <a:buFontTx/>
              <a:buChar char="-"/>
            </a:pPr>
            <a:r>
              <a:rPr lang="en-US" sz="1600" dirty="0" smtClean="0">
                <a:solidFill>
                  <a:srgbClr val="000000"/>
                </a:solidFill>
              </a:rPr>
              <a:t>tail measurements: collimators, wire scanners, diamond monitors (</a:t>
            </a:r>
            <a:r>
              <a:rPr lang="en-US" sz="1600" dirty="0">
                <a:solidFill>
                  <a:srgbClr val="000000"/>
                </a:solidFill>
              </a:rPr>
              <a:t>2ns acquisition </a:t>
            </a:r>
            <a:r>
              <a:rPr lang="en-US" sz="1600" dirty="0" smtClean="0">
                <a:solidFill>
                  <a:srgbClr val="000000"/>
                </a:solidFill>
              </a:rPr>
              <a:t>time)</a:t>
            </a:r>
          </a:p>
          <a:p>
            <a:pPr marL="285750" lvl="1" indent="-285750">
              <a:lnSpc>
                <a:spcPct val="100000"/>
              </a:lnSpc>
              <a:spcBef>
                <a:spcPts val="0"/>
              </a:spcBef>
              <a:spcAft>
                <a:spcPts val="600"/>
              </a:spcAft>
              <a:buClrTx/>
              <a:buFontTx/>
              <a:buChar char="-"/>
            </a:pPr>
            <a:r>
              <a:rPr lang="en-US" sz="1600" dirty="0" err="1">
                <a:solidFill>
                  <a:schemeClr val="tx1"/>
                </a:solidFill>
              </a:rPr>
              <a:t>emittance</a:t>
            </a:r>
            <a:r>
              <a:rPr lang="en-US" sz="1600" dirty="0">
                <a:solidFill>
                  <a:schemeClr val="tx1"/>
                </a:solidFill>
              </a:rPr>
              <a:t>: </a:t>
            </a:r>
            <a:r>
              <a:rPr lang="en-US" sz="1600" dirty="0" smtClean="0">
                <a:solidFill>
                  <a:schemeClr val="tx1"/>
                </a:solidFill>
              </a:rPr>
              <a:t>		  BSRT</a:t>
            </a:r>
            <a:r>
              <a:rPr lang="en-US" sz="1600" dirty="0">
                <a:solidFill>
                  <a:schemeClr val="tx1"/>
                </a:solidFill>
              </a:rPr>
              <a:t>, wire scanner and luminosity </a:t>
            </a:r>
            <a:r>
              <a:rPr lang="en-US" sz="1600" dirty="0" smtClean="0">
                <a:solidFill>
                  <a:schemeClr val="tx1"/>
                </a:solidFill>
              </a:rPr>
              <a:t>monitors</a:t>
            </a:r>
          </a:p>
          <a:p>
            <a:pPr marL="0" lvl="1" indent="0">
              <a:lnSpc>
                <a:spcPct val="100000"/>
              </a:lnSpc>
              <a:spcBef>
                <a:spcPts val="0"/>
              </a:spcBef>
              <a:spcAft>
                <a:spcPts val="600"/>
              </a:spcAft>
              <a:buClrTx/>
              <a:buNone/>
            </a:pPr>
            <a:r>
              <a:rPr lang="en-US" sz="1600" dirty="0" smtClean="0">
                <a:solidFill>
                  <a:srgbClr val="3366FF"/>
                </a:solidFill>
              </a:rPr>
              <a:t>excitation spectrum: </a:t>
            </a:r>
            <a:r>
              <a:rPr lang="en-US" sz="1600" dirty="0" smtClean="0">
                <a:solidFill>
                  <a:schemeClr val="tx1"/>
                </a:solidFill>
              </a:rPr>
              <a:t>the better the knowledge of the spectrum seen by the beam the better we can shape the MD specifically for the construction works -&gt; </a:t>
            </a:r>
            <a:r>
              <a:rPr lang="en-US" sz="1600" b="1" dirty="0" smtClean="0">
                <a:solidFill>
                  <a:srgbClr val="FF0000"/>
                </a:solidFill>
              </a:rPr>
              <a:t>input needed!!!! </a:t>
            </a:r>
          </a:p>
          <a:p>
            <a:pPr marL="0" lvl="1" indent="0">
              <a:lnSpc>
                <a:spcPct val="100000"/>
              </a:lnSpc>
              <a:spcBef>
                <a:spcPts val="0"/>
              </a:spcBef>
              <a:spcAft>
                <a:spcPts val="600"/>
              </a:spcAft>
              <a:buClrTx/>
              <a:buNone/>
            </a:pPr>
            <a:r>
              <a:rPr lang="en-US" sz="1600" dirty="0" smtClean="0">
                <a:solidFill>
                  <a:srgbClr val="FF6600"/>
                </a:solidFill>
              </a:rPr>
              <a:t>-&gt; MD later in the year to wait for results from SM18 measurements?</a:t>
            </a:r>
            <a:endParaRPr lang="en-US" sz="1600" dirty="0">
              <a:solidFill>
                <a:srgbClr val="FF6600"/>
              </a:solidFill>
            </a:endParaRPr>
          </a:p>
        </p:txBody>
      </p:sp>
    </p:spTree>
    <p:extLst>
      <p:ext uri="{BB962C8B-B14F-4D97-AF65-F5344CB8AC3E}">
        <p14:creationId xmlns:p14="http://schemas.microsoft.com/office/powerpoint/2010/main" val="33047676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21</a:t>
            </a:fld>
            <a:endParaRPr lang="en-US"/>
          </a:p>
        </p:txBody>
      </p:sp>
      <p:sp>
        <p:nvSpPr>
          <p:cNvPr id="3" name="Title 2"/>
          <p:cNvSpPr>
            <a:spLocks noGrp="1"/>
          </p:cNvSpPr>
          <p:nvPr>
            <p:ph type="title"/>
          </p:nvPr>
        </p:nvSpPr>
        <p:spPr>
          <a:xfrm>
            <a:off x="435480" y="-27384"/>
            <a:ext cx="8601016" cy="914400"/>
          </a:xfrm>
        </p:spPr>
        <p:txBody>
          <a:bodyPr/>
          <a:lstStyle/>
          <a:p>
            <a:r>
              <a:rPr lang="en-US" dirty="0" smtClean="0"/>
              <a:t>MD proposal: effect of low frequency excitation (2)</a:t>
            </a:r>
            <a:endParaRPr lang="en-US" dirty="0"/>
          </a:p>
        </p:txBody>
      </p:sp>
      <p:sp>
        <p:nvSpPr>
          <p:cNvPr id="8" name="Content Placeholder 3"/>
          <p:cNvSpPr txBox="1">
            <a:spLocks/>
          </p:cNvSpPr>
          <p:nvPr/>
        </p:nvSpPr>
        <p:spPr>
          <a:xfrm>
            <a:off x="435480" y="860664"/>
            <a:ext cx="8529008" cy="5349240"/>
          </a:xfrm>
          <a:prstGeom prst="rect">
            <a:avLst/>
          </a:prstGeom>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lnSpc>
                <a:spcPct val="100000"/>
              </a:lnSpc>
              <a:spcBef>
                <a:spcPts val="0"/>
              </a:spcBef>
              <a:spcAft>
                <a:spcPts val="600"/>
              </a:spcAft>
              <a:buFont typeface="Arial"/>
              <a:buNone/>
            </a:pPr>
            <a:r>
              <a:rPr lang="en-US" sz="1600" dirty="0" smtClean="0">
                <a:solidFill>
                  <a:srgbClr val="3366FF"/>
                </a:solidFill>
              </a:rPr>
              <a:t>possibilities for low frequency dipole noise with ADT:</a:t>
            </a:r>
          </a:p>
          <a:p>
            <a:pPr marL="342900" lvl="1" indent="-342900">
              <a:lnSpc>
                <a:spcPct val="100000"/>
              </a:lnSpc>
              <a:spcBef>
                <a:spcPts val="0"/>
              </a:spcBef>
              <a:buClrTx/>
              <a:buFont typeface="+mj-lt"/>
              <a:buAutoNum type="arabicParenR"/>
            </a:pPr>
            <a:r>
              <a:rPr lang="en-US" sz="1600" dirty="0" smtClean="0">
                <a:solidFill>
                  <a:srgbClr val="FF0000"/>
                </a:solidFill>
              </a:rPr>
              <a:t>continuous spectrum </a:t>
            </a:r>
            <a:r>
              <a:rPr lang="en-US" sz="1600" dirty="0" smtClean="0">
                <a:solidFill>
                  <a:srgbClr val="000000"/>
                </a:solidFill>
              </a:rPr>
              <a:t>(still has to be provided</a:t>
            </a:r>
            <a:r>
              <a:rPr lang="en-US" sz="1600" dirty="0">
                <a:solidFill>
                  <a:srgbClr val="000000"/>
                </a:solidFill>
              </a:rPr>
              <a:t> </a:t>
            </a:r>
            <a:r>
              <a:rPr lang="en-US" sz="1600" dirty="0" smtClean="0">
                <a:solidFill>
                  <a:srgbClr val="000000"/>
                </a:solidFill>
              </a:rPr>
              <a:t>– </a:t>
            </a:r>
            <a:r>
              <a:rPr lang="en-US" sz="1600" b="1" dirty="0" smtClean="0">
                <a:solidFill>
                  <a:srgbClr val="000000"/>
                </a:solidFill>
              </a:rPr>
              <a:t>SM18</a:t>
            </a:r>
            <a:r>
              <a:rPr lang="en-US" sz="1600" dirty="0" smtClean="0">
                <a:solidFill>
                  <a:srgbClr val="000000"/>
                </a:solidFill>
              </a:rPr>
              <a:t>?) could in principle be implemented, </a:t>
            </a:r>
          </a:p>
          <a:p>
            <a:pPr marL="0" lvl="1" indent="0">
              <a:lnSpc>
                <a:spcPct val="100000"/>
              </a:lnSpc>
              <a:spcBef>
                <a:spcPts val="0"/>
              </a:spcBef>
              <a:buClrTx/>
              <a:buNone/>
            </a:pPr>
            <a:r>
              <a:rPr lang="en-US" sz="1600" dirty="0" smtClean="0">
                <a:solidFill>
                  <a:srgbClr val="000000"/>
                </a:solidFill>
              </a:rPr>
              <a:t>        but would require major modifications</a:t>
            </a:r>
          </a:p>
          <a:p>
            <a:pPr marL="342900" lvl="1" indent="-342900">
              <a:lnSpc>
                <a:spcPct val="100000"/>
              </a:lnSpc>
              <a:spcBef>
                <a:spcPts val="0"/>
              </a:spcBef>
              <a:buClrTx/>
              <a:buFont typeface="+mj-lt"/>
              <a:buAutoNum type="arabicParenR" startAt="2"/>
            </a:pPr>
            <a:r>
              <a:rPr lang="en-US" sz="1600" dirty="0" smtClean="0">
                <a:solidFill>
                  <a:schemeClr val="tx1"/>
                </a:solidFill>
              </a:rPr>
              <a:t>modulation with </a:t>
            </a:r>
            <a:r>
              <a:rPr lang="en-US" sz="1600" dirty="0" smtClean="0">
                <a:solidFill>
                  <a:srgbClr val="FF0000"/>
                </a:solidFill>
              </a:rPr>
              <a:t>single frequency </a:t>
            </a:r>
            <a:r>
              <a:rPr lang="en-US" sz="1600" dirty="0" smtClean="0">
                <a:solidFill>
                  <a:schemeClr val="tx1"/>
                </a:solidFill>
              </a:rPr>
              <a:t>is already implemented and windowing function would allow for modification of the amplitudes. Achievable amplitude corresponds approx. to 1 </a:t>
            </a:r>
            <a:r>
              <a:rPr lang="el-GR" sz="1600" dirty="0">
                <a:solidFill>
                  <a:schemeClr val="tx1"/>
                </a:solidFill>
              </a:rPr>
              <a:t>μ</a:t>
            </a:r>
            <a:r>
              <a:rPr lang="en-US" sz="1600" dirty="0" smtClean="0">
                <a:solidFill>
                  <a:schemeClr val="tx1"/>
                </a:solidFill>
              </a:rPr>
              <a:t>m misalignment of 1 IT magnet (50 </a:t>
            </a:r>
            <a:r>
              <a:rPr lang="el-GR" sz="1600" dirty="0">
                <a:solidFill>
                  <a:schemeClr val="tx1"/>
                </a:solidFill>
              </a:rPr>
              <a:t>μ</a:t>
            </a:r>
            <a:r>
              <a:rPr lang="en-US" sz="1600" dirty="0" smtClean="0">
                <a:solidFill>
                  <a:schemeClr val="tx1"/>
                </a:solidFill>
              </a:rPr>
              <a:t>m orbit at TCP) =&gt; test </a:t>
            </a:r>
            <a:r>
              <a:rPr lang="en-US" sz="1600" dirty="0" smtClean="0">
                <a:solidFill>
                  <a:srgbClr val="FF0000"/>
                </a:solidFill>
              </a:rPr>
              <a:t>sensitivity to specific frequencies</a:t>
            </a:r>
            <a:r>
              <a:rPr lang="en-US" sz="1600" dirty="0" smtClean="0">
                <a:solidFill>
                  <a:schemeClr val="tx1"/>
                </a:solidFill>
              </a:rPr>
              <a:t> e.g. </a:t>
            </a:r>
            <a:r>
              <a:rPr lang="en-US" sz="1600" dirty="0" err="1" smtClean="0">
                <a:solidFill>
                  <a:schemeClr val="tx1"/>
                </a:solidFill>
              </a:rPr>
              <a:t>eigenfrequencies</a:t>
            </a:r>
            <a:r>
              <a:rPr lang="en-US" sz="1600" dirty="0" smtClean="0">
                <a:solidFill>
                  <a:schemeClr val="tx1"/>
                </a:solidFill>
              </a:rPr>
              <a:t> of Q1/Q2 from </a:t>
            </a:r>
            <a:r>
              <a:rPr lang="en-US" sz="1600" b="1" dirty="0" smtClean="0">
                <a:solidFill>
                  <a:schemeClr val="tx1"/>
                </a:solidFill>
              </a:rPr>
              <a:t>SM18</a:t>
            </a:r>
            <a:r>
              <a:rPr lang="en-US" sz="1600" dirty="0" smtClean="0">
                <a:solidFill>
                  <a:schemeClr val="tx1"/>
                </a:solidFill>
              </a:rPr>
              <a:t> measurements</a:t>
            </a:r>
          </a:p>
          <a:p>
            <a:pPr marL="0" lvl="1" indent="0">
              <a:lnSpc>
                <a:spcPct val="100000"/>
              </a:lnSpc>
              <a:spcBef>
                <a:spcPts val="0"/>
              </a:spcBef>
              <a:buClrTx/>
              <a:buNone/>
            </a:pPr>
            <a:r>
              <a:rPr lang="en-US" sz="1600" dirty="0" smtClean="0">
                <a:solidFill>
                  <a:schemeClr val="tx1"/>
                </a:solidFill>
              </a:rPr>
              <a:t>	case a): </a:t>
            </a:r>
            <a:r>
              <a:rPr lang="en-US" sz="1600" dirty="0" err="1" smtClean="0">
                <a:solidFill>
                  <a:schemeClr val="tx1"/>
                </a:solidFill>
              </a:rPr>
              <a:t>emittance</a:t>
            </a:r>
            <a:r>
              <a:rPr lang="en-US" sz="1600" dirty="0" smtClean="0">
                <a:solidFill>
                  <a:schemeClr val="tx1"/>
                </a:solidFill>
              </a:rPr>
              <a:t> of each individual bunch can be measured with BSRT, wire scanner, </a:t>
            </a:r>
          </a:p>
          <a:p>
            <a:pPr marL="0" lvl="1" indent="0">
              <a:lnSpc>
                <a:spcPct val="100000"/>
              </a:lnSpc>
              <a:spcBef>
                <a:spcPts val="0"/>
              </a:spcBef>
              <a:buClrTx/>
              <a:buNone/>
            </a:pPr>
            <a:r>
              <a:rPr lang="en-US" sz="1600" dirty="0">
                <a:solidFill>
                  <a:schemeClr val="tx1"/>
                </a:solidFill>
              </a:rPr>
              <a:t>	</a:t>
            </a:r>
            <a:r>
              <a:rPr lang="en-US" sz="1600" dirty="0" smtClean="0">
                <a:solidFill>
                  <a:schemeClr val="tx1"/>
                </a:solidFill>
              </a:rPr>
              <a:t>	     luminosity monitors -&gt; different amplitudes on different bunches</a:t>
            </a:r>
          </a:p>
          <a:p>
            <a:pPr marL="0" lvl="1" indent="0">
              <a:lnSpc>
                <a:spcPct val="100000"/>
              </a:lnSpc>
              <a:spcBef>
                <a:spcPts val="0"/>
              </a:spcBef>
              <a:buClrTx/>
              <a:buNone/>
            </a:pPr>
            <a:r>
              <a:rPr lang="en-US" sz="1600" dirty="0">
                <a:solidFill>
                  <a:schemeClr val="tx1"/>
                </a:solidFill>
              </a:rPr>
              <a:t>	</a:t>
            </a:r>
            <a:r>
              <a:rPr lang="en-US" sz="1600" dirty="0" smtClean="0">
                <a:solidFill>
                  <a:schemeClr val="tx1"/>
                </a:solidFill>
              </a:rPr>
              <a:t>	     =&gt; dependence of </a:t>
            </a:r>
            <a:r>
              <a:rPr lang="en-US" sz="1600" dirty="0" err="1" smtClean="0">
                <a:solidFill>
                  <a:schemeClr val="tx1"/>
                </a:solidFill>
              </a:rPr>
              <a:t>emittance</a:t>
            </a:r>
            <a:r>
              <a:rPr lang="en-US" sz="1600" dirty="0" smtClean="0">
                <a:solidFill>
                  <a:schemeClr val="tx1"/>
                </a:solidFill>
              </a:rPr>
              <a:t> blow-up on frequency and excitation amplitude</a:t>
            </a:r>
          </a:p>
          <a:p>
            <a:pPr marL="0" lvl="1" indent="0">
              <a:lnSpc>
                <a:spcPct val="100000"/>
              </a:lnSpc>
              <a:spcBef>
                <a:spcPts val="0"/>
              </a:spcBef>
              <a:buClrTx/>
              <a:buNone/>
            </a:pPr>
            <a:endParaRPr lang="en-US" sz="1600" dirty="0">
              <a:solidFill>
                <a:schemeClr val="tx1"/>
              </a:solidFill>
            </a:endParaRPr>
          </a:p>
          <a:p>
            <a:pPr marL="0" lvl="1" indent="0">
              <a:lnSpc>
                <a:spcPct val="100000"/>
              </a:lnSpc>
              <a:spcBef>
                <a:spcPts val="0"/>
              </a:spcBef>
              <a:buClrTx/>
              <a:buNone/>
            </a:pPr>
            <a:endParaRPr lang="en-US" sz="1600" dirty="0" smtClean="0">
              <a:solidFill>
                <a:schemeClr val="tx1"/>
              </a:solidFill>
            </a:endParaRPr>
          </a:p>
          <a:p>
            <a:pPr marL="0" lvl="1" indent="0">
              <a:lnSpc>
                <a:spcPct val="100000"/>
              </a:lnSpc>
              <a:spcBef>
                <a:spcPts val="0"/>
              </a:spcBef>
              <a:buClrTx/>
              <a:buNone/>
            </a:pPr>
            <a:endParaRPr lang="en-US" sz="1600" dirty="0" smtClean="0">
              <a:solidFill>
                <a:schemeClr val="tx1"/>
              </a:solidFill>
            </a:endParaRPr>
          </a:p>
          <a:p>
            <a:pPr marL="0" lvl="1" indent="0">
              <a:lnSpc>
                <a:spcPct val="100000"/>
              </a:lnSpc>
              <a:spcBef>
                <a:spcPts val="0"/>
              </a:spcBef>
              <a:buClrTx/>
              <a:buNone/>
            </a:pPr>
            <a:endParaRPr lang="en-US" sz="1600" dirty="0">
              <a:solidFill>
                <a:schemeClr val="tx1"/>
              </a:solidFill>
            </a:endParaRPr>
          </a:p>
          <a:p>
            <a:pPr marL="0" lvl="1" indent="0">
              <a:lnSpc>
                <a:spcPct val="100000"/>
              </a:lnSpc>
              <a:spcBef>
                <a:spcPts val="0"/>
              </a:spcBef>
              <a:buClrTx/>
              <a:buNone/>
            </a:pPr>
            <a:endParaRPr lang="en-US" sz="1600" dirty="0" smtClean="0">
              <a:solidFill>
                <a:schemeClr val="tx1"/>
              </a:solidFill>
            </a:endParaRPr>
          </a:p>
          <a:p>
            <a:pPr marL="0" lvl="1" indent="0">
              <a:lnSpc>
                <a:spcPct val="100000"/>
              </a:lnSpc>
              <a:spcBef>
                <a:spcPts val="0"/>
              </a:spcBef>
              <a:buClrTx/>
              <a:buNone/>
            </a:pPr>
            <a:r>
              <a:rPr lang="en-US" sz="1600" dirty="0">
                <a:solidFill>
                  <a:schemeClr val="tx1"/>
                </a:solidFill>
              </a:rPr>
              <a:t>	</a:t>
            </a:r>
            <a:r>
              <a:rPr lang="en-US" sz="1600" dirty="0" smtClean="0">
                <a:solidFill>
                  <a:schemeClr val="tx1"/>
                </a:solidFill>
              </a:rPr>
              <a:t>case b): in case of halo measurements with the collimators, only the complete beam can be</a:t>
            </a:r>
          </a:p>
          <a:p>
            <a:pPr marL="0" lvl="1" indent="0">
              <a:lnSpc>
                <a:spcPct val="100000"/>
              </a:lnSpc>
              <a:spcBef>
                <a:spcPts val="0"/>
              </a:spcBef>
              <a:buClrTx/>
              <a:buNone/>
            </a:pPr>
            <a:r>
              <a:rPr lang="en-US" sz="1600" dirty="0">
                <a:solidFill>
                  <a:schemeClr val="tx1"/>
                </a:solidFill>
              </a:rPr>
              <a:t>	</a:t>
            </a:r>
            <a:r>
              <a:rPr lang="en-US" sz="1600" dirty="0" smtClean="0">
                <a:solidFill>
                  <a:schemeClr val="tx1"/>
                </a:solidFill>
              </a:rPr>
              <a:t>	     measured -&gt; excitation on single bunch (=&gt; visible losses = losses due to excitation), </a:t>
            </a:r>
          </a:p>
          <a:p>
            <a:pPr marL="0" lvl="1" indent="0">
              <a:lnSpc>
                <a:spcPct val="100000"/>
              </a:lnSpc>
              <a:spcBef>
                <a:spcPts val="0"/>
              </a:spcBef>
              <a:buClrTx/>
              <a:buNone/>
            </a:pPr>
            <a:r>
              <a:rPr lang="en-US" sz="1600" dirty="0">
                <a:solidFill>
                  <a:schemeClr val="tx1"/>
                </a:solidFill>
              </a:rPr>
              <a:t>	</a:t>
            </a:r>
            <a:r>
              <a:rPr lang="en-US" sz="1600" dirty="0" smtClean="0">
                <a:solidFill>
                  <a:schemeClr val="tx1"/>
                </a:solidFill>
              </a:rPr>
              <a:t>	     increase amplitude of excitation until an effect is visible</a:t>
            </a:r>
            <a:endParaRPr lang="en-US" sz="1600" dirty="0">
              <a:solidFill>
                <a:schemeClr val="tx1"/>
              </a:solidFill>
            </a:endParaRPr>
          </a:p>
        </p:txBody>
      </p:sp>
      <p:grpSp>
        <p:nvGrpSpPr>
          <p:cNvPr id="6" name="Group 5"/>
          <p:cNvGrpSpPr/>
          <p:nvPr/>
        </p:nvGrpSpPr>
        <p:grpSpPr>
          <a:xfrm>
            <a:off x="292439" y="3356992"/>
            <a:ext cx="8816065" cy="1238673"/>
            <a:chOff x="539552" y="3846511"/>
            <a:chExt cx="8816065" cy="1238673"/>
          </a:xfrm>
        </p:grpSpPr>
        <p:grpSp>
          <p:nvGrpSpPr>
            <p:cNvPr id="4" name="Group 3"/>
            <p:cNvGrpSpPr/>
            <p:nvPr/>
          </p:nvGrpSpPr>
          <p:grpSpPr>
            <a:xfrm>
              <a:off x="539552" y="3846511"/>
              <a:ext cx="8816065" cy="1238673"/>
              <a:chOff x="539552" y="3501008"/>
              <a:chExt cx="8816065" cy="1238673"/>
            </a:xfrm>
          </p:grpSpPr>
          <p:grpSp>
            <p:nvGrpSpPr>
              <p:cNvPr id="43" name="Group 42"/>
              <p:cNvGrpSpPr/>
              <p:nvPr/>
            </p:nvGrpSpPr>
            <p:grpSpPr>
              <a:xfrm>
                <a:off x="539552" y="3501008"/>
                <a:ext cx="8816065" cy="1238673"/>
                <a:chOff x="539552" y="3501008"/>
                <a:chExt cx="8816065" cy="1238673"/>
              </a:xfrm>
            </p:grpSpPr>
            <p:pic>
              <p:nvPicPr>
                <p:cNvPr id="5" name="Picture 4" descr="sinus.png"/>
                <p:cNvPicPr>
                  <a:picLocks noChangeAspect="1"/>
                </p:cNvPicPr>
                <p:nvPr/>
              </p:nvPicPr>
              <p:blipFill rotWithShape="1">
                <a:blip r:embed="rId3">
                  <a:extLst>
                    <a:ext uri="{28A0092B-C50C-407E-A947-70E740481C1C}">
                      <a14:useLocalDpi xmlns:a14="http://schemas.microsoft.com/office/drawing/2010/main" val="0"/>
                    </a:ext>
                  </a:extLst>
                </a:blip>
                <a:srcRect l="18877" t="11737" r="35500" b="12120"/>
                <a:stretch/>
              </p:blipFill>
              <p:spPr>
                <a:xfrm>
                  <a:off x="1259632" y="3789040"/>
                  <a:ext cx="6048673" cy="950641"/>
                </a:xfrm>
                <a:prstGeom prst="rect">
                  <a:avLst/>
                </a:prstGeom>
              </p:spPr>
            </p:pic>
            <p:sp>
              <p:nvSpPr>
                <p:cNvPr id="9" name="TextBox 8"/>
                <p:cNvSpPr txBox="1"/>
                <p:nvPr/>
              </p:nvSpPr>
              <p:spPr>
                <a:xfrm>
                  <a:off x="7956376" y="4077072"/>
                  <a:ext cx="1399241" cy="369332"/>
                </a:xfrm>
                <a:prstGeom prst="rect">
                  <a:avLst/>
                </a:prstGeom>
                <a:noFill/>
              </p:spPr>
              <p:txBody>
                <a:bodyPr wrap="none" rtlCol="0">
                  <a:spAutoFit/>
                </a:bodyPr>
                <a:lstStyle/>
                <a:p>
                  <a:r>
                    <a:rPr lang="en-US" dirty="0" smtClean="0"/>
                    <a:t>turn-number</a:t>
                  </a:r>
                  <a:endParaRPr lang="en-US" dirty="0"/>
                </a:p>
              </p:txBody>
            </p:sp>
            <p:cxnSp>
              <p:nvCxnSpPr>
                <p:cNvPr id="13" name="Straight Arrow Connector 12"/>
                <p:cNvCxnSpPr/>
                <p:nvPr/>
              </p:nvCxnSpPr>
              <p:spPr>
                <a:xfrm>
                  <a:off x="539552" y="4293096"/>
                  <a:ext cx="72008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a:endCxn id="5" idx="1"/>
                </p:cNvCxnSpPr>
                <p:nvPr/>
              </p:nvCxnSpPr>
              <p:spPr>
                <a:xfrm>
                  <a:off x="1259632" y="4077072"/>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1403648"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5476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17000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18524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331719" y="3645024"/>
                  <a:ext cx="1109574" cy="369332"/>
                </a:xfrm>
                <a:prstGeom prst="rect">
                  <a:avLst/>
                </a:prstGeom>
                <a:noFill/>
              </p:spPr>
              <p:txBody>
                <a:bodyPr wrap="none" rtlCol="0">
                  <a:spAutoFit/>
                </a:bodyPr>
                <a:lstStyle/>
                <a:p>
                  <a:r>
                    <a:rPr lang="en-US" dirty="0" smtClean="0">
                      <a:solidFill>
                        <a:srgbClr val="0000FF"/>
                      </a:solidFill>
                    </a:rPr>
                    <a:t>excitation</a:t>
                  </a:r>
                  <a:endParaRPr lang="en-US" dirty="0">
                    <a:solidFill>
                      <a:srgbClr val="0000FF"/>
                    </a:solidFill>
                  </a:endParaRPr>
                </a:p>
              </p:txBody>
            </p:sp>
            <p:sp>
              <p:nvSpPr>
                <p:cNvPr id="23" name="TextBox 22"/>
                <p:cNvSpPr txBox="1"/>
                <p:nvPr/>
              </p:nvSpPr>
              <p:spPr>
                <a:xfrm>
                  <a:off x="5543699" y="3707561"/>
                  <a:ext cx="972517" cy="369332"/>
                </a:xfrm>
                <a:prstGeom prst="rect">
                  <a:avLst/>
                </a:prstGeom>
                <a:noFill/>
              </p:spPr>
              <p:txBody>
                <a:bodyPr wrap="none" rtlCol="0">
                  <a:spAutoFit/>
                </a:bodyPr>
                <a:lstStyle/>
                <a:p>
                  <a:r>
                    <a:rPr lang="en-US" dirty="0" smtClean="0">
                      <a:solidFill>
                        <a:srgbClr val="FF6600"/>
                      </a:solidFill>
                    </a:rPr>
                    <a:t>bunches</a:t>
                  </a:r>
                  <a:endParaRPr lang="en-US" dirty="0">
                    <a:solidFill>
                      <a:srgbClr val="FF6600"/>
                    </a:solidFill>
                  </a:endParaRPr>
                </a:p>
              </p:txBody>
            </p:sp>
            <p:sp>
              <p:nvSpPr>
                <p:cNvPr id="24" name="TextBox 23"/>
                <p:cNvSpPr txBox="1"/>
                <p:nvPr/>
              </p:nvSpPr>
              <p:spPr>
                <a:xfrm>
                  <a:off x="1115616" y="4283804"/>
                  <a:ext cx="301660" cy="369332"/>
                </a:xfrm>
                <a:prstGeom prst="rect">
                  <a:avLst/>
                </a:prstGeom>
                <a:noFill/>
              </p:spPr>
              <p:txBody>
                <a:bodyPr wrap="none" rtlCol="0">
                  <a:spAutoFit/>
                </a:bodyPr>
                <a:lstStyle/>
                <a:p>
                  <a:r>
                    <a:rPr lang="en-US" dirty="0" smtClean="0"/>
                    <a:t>1</a:t>
                  </a:r>
                  <a:endParaRPr lang="en-US" dirty="0"/>
                </a:p>
              </p:txBody>
            </p:sp>
            <p:sp>
              <p:nvSpPr>
                <p:cNvPr id="25" name="TextBox 24"/>
                <p:cNvSpPr txBox="1"/>
                <p:nvPr/>
              </p:nvSpPr>
              <p:spPr>
                <a:xfrm>
                  <a:off x="3707904" y="4283804"/>
                  <a:ext cx="301660" cy="369332"/>
                </a:xfrm>
                <a:prstGeom prst="rect">
                  <a:avLst/>
                </a:prstGeom>
                <a:noFill/>
              </p:spPr>
              <p:txBody>
                <a:bodyPr wrap="none" rtlCol="0">
                  <a:spAutoFit/>
                </a:bodyPr>
                <a:lstStyle/>
                <a:p>
                  <a:r>
                    <a:rPr lang="en-US" dirty="0"/>
                    <a:t>2</a:t>
                  </a:r>
                </a:p>
              </p:txBody>
            </p:sp>
            <p:cxnSp>
              <p:nvCxnSpPr>
                <p:cNvPr id="26" name="Straight Connector 25"/>
                <p:cNvCxnSpPr/>
                <p:nvPr/>
              </p:nvCxnSpPr>
              <p:spPr>
                <a:xfrm>
                  <a:off x="3851920" y="4096515"/>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995936"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1399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42923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44447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1" name="Straight Connector 30"/>
                <p:cNvCxnSpPr/>
                <p:nvPr/>
              </p:nvCxnSpPr>
              <p:spPr>
                <a:xfrm>
                  <a:off x="6355432" y="4077072"/>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499448"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6434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4" name="Straight Connector 33"/>
                <p:cNvCxnSpPr/>
                <p:nvPr/>
              </p:nvCxnSpPr>
              <p:spPr>
                <a:xfrm>
                  <a:off x="67958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69482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6197788" y="4283804"/>
                  <a:ext cx="301660" cy="369332"/>
                </a:xfrm>
                <a:prstGeom prst="rect">
                  <a:avLst/>
                </a:prstGeom>
                <a:noFill/>
              </p:spPr>
              <p:txBody>
                <a:bodyPr wrap="none" rtlCol="0">
                  <a:spAutoFit/>
                </a:bodyPr>
                <a:lstStyle/>
                <a:p>
                  <a:r>
                    <a:rPr lang="en-US" dirty="0" smtClean="0"/>
                    <a:t>3</a:t>
                  </a:r>
                  <a:endParaRPr lang="en-US" dirty="0"/>
                </a:p>
              </p:txBody>
            </p:sp>
            <p:sp>
              <p:nvSpPr>
                <p:cNvPr id="38" name="Rectangle 37"/>
                <p:cNvSpPr/>
                <p:nvPr/>
              </p:nvSpPr>
              <p:spPr>
                <a:xfrm>
                  <a:off x="1318012" y="4043091"/>
                  <a:ext cx="157644" cy="25000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Rectangle 38"/>
                <p:cNvSpPr/>
                <p:nvPr/>
              </p:nvSpPr>
              <p:spPr>
                <a:xfrm>
                  <a:off x="1470412" y="3861048"/>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p:cNvSpPr/>
                <p:nvPr/>
              </p:nvSpPr>
              <p:spPr>
                <a:xfrm>
                  <a:off x="1619672" y="3700737"/>
                  <a:ext cx="157644" cy="592359"/>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1979712" y="3501008"/>
                  <a:ext cx="1214846" cy="646331"/>
                </a:xfrm>
                <a:prstGeom prst="rect">
                  <a:avLst/>
                </a:prstGeom>
                <a:noFill/>
              </p:spPr>
              <p:txBody>
                <a:bodyPr wrap="none" rtlCol="0">
                  <a:spAutoFit/>
                </a:bodyPr>
                <a:lstStyle/>
                <a:p>
                  <a:r>
                    <a:rPr lang="en-US" dirty="0" smtClean="0">
                      <a:solidFill>
                        <a:srgbClr val="008000"/>
                      </a:solidFill>
                    </a:rPr>
                    <a:t>windowing</a:t>
                  </a:r>
                </a:p>
                <a:p>
                  <a:r>
                    <a:rPr lang="en-US" dirty="0" smtClean="0">
                      <a:solidFill>
                        <a:srgbClr val="008000"/>
                      </a:solidFill>
                    </a:rPr>
                    <a:t>function</a:t>
                  </a:r>
                  <a:endParaRPr lang="en-US" dirty="0">
                    <a:solidFill>
                      <a:srgbClr val="008000"/>
                    </a:solidFill>
                  </a:endParaRPr>
                </a:p>
              </p:txBody>
            </p:sp>
          </p:grpSp>
          <p:sp>
            <p:nvSpPr>
              <p:cNvPr id="41" name="Rectangle 40"/>
              <p:cNvSpPr/>
              <p:nvPr/>
            </p:nvSpPr>
            <p:spPr>
              <a:xfrm>
                <a:off x="1772072" y="3556721"/>
                <a:ext cx="157644" cy="73637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4" name="Rectangle 43"/>
            <p:cNvSpPr/>
            <p:nvPr/>
          </p:nvSpPr>
          <p:spPr>
            <a:xfrm>
              <a:off x="3911870" y="4388594"/>
              <a:ext cx="157644" cy="25000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ectangle 44"/>
            <p:cNvSpPr/>
            <p:nvPr/>
          </p:nvSpPr>
          <p:spPr>
            <a:xfrm>
              <a:off x="4064270" y="4206551"/>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6" name="Rectangle 45"/>
            <p:cNvSpPr/>
            <p:nvPr/>
          </p:nvSpPr>
          <p:spPr>
            <a:xfrm>
              <a:off x="4213530" y="4046240"/>
              <a:ext cx="157644" cy="592359"/>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Rectangle 46"/>
            <p:cNvSpPr/>
            <p:nvPr/>
          </p:nvSpPr>
          <p:spPr>
            <a:xfrm>
              <a:off x="4365930" y="3902224"/>
              <a:ext cx="157644" cy="73637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Rectangle 47"/>
            <p:cNvSpPr/>
            <p:nvPr/>
          </p:nvSpPr>
          <p:spPr>
            <a:xfrm>
              <a:off x="6415382" y="4388594"/>
              <a:ext cx="157644" cy="25000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ectangle 48"/>
            <p:cNvSpPr/>
            <p:nvPr/>
          </p:nvSpPr>
          <p:spPr>
            <a:xfrm>
              <a:off x="6567782" y="4206551"/>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p:cNvSpPr/>
            <p:nvPr/>
          </p:nvSpPr>
          <p:spPr>
            <a:xfrm>
              <a:off x="6717042" y="4046240"/>
              <a:ext cx="157644" cy="592359"/>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Rectangle 50"/>
            <p:cNvSpPr/>
            <p:nvPr/>
          </p:nvSpPr>
          <p:spPr>
            <a:xfrm>
              <a:off x="6869442" y="3902224"/>
              <a:ext cx="157644" cy="736375"/>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52" name="Group 51"/>
          <p:cNvGrpSpPr/>
          <p:nvPr/>
        </p:nvGrpSpPr>
        <p:grpSpPr>
          <a:xfrm>
            <a:off x="323528" y="5358679"/>
            <a:ext cx="8816065" cy="1238673"/>
            <a:chOff x="539552" y="3846511"/>
            <a:chExt cx="8816065" cy="1238673"/>
          </a:xfrm>
        </p:grpSpPr>
        <p:grpSp>
          <p:nvGrpSpPr>
            <p:cNvPr id="62" name="Group 61"/>
            <p:cNvGrpSpPr/>
            <p:nvPr/>
          </p:nvGrpSpPr>
          <p:grpSpPr>
            <a:xfrm>
              <a:off x="539552" y="3846511"/>
              <a:ext cx="8816065" cy="1238673"/>
              <a:chOff x="539552" y="3501008"/>
              <a:chExt cx="8816065" cy="1238673"/>
            </a:xfrm>
          </p:grpSpPr>
          <p:pic>
            <p:nvPicPr>
              <p:cNvPr id="64" name="Picture 63" descr="sinus.png"/>
              <p:cNvPicPr>
                <a:picLocks noChangeAspect="1"/>
              </p:cNvPicPr>
              <p:nvPr/>
            </p:nvPicPr>
            <p:blipFill rotWithShape="1">
              <a:blip r:embed="rId3">
                <a:extLst>
                  <a:ext uri="{28A0092B-C50C-407E-A947-70E740481C1C}">
                    <a14:useLocalDpi xmlns:a14="http://schemas.microsoft.com/office/drawing/2010/main" val="0"/>
                  </a:ext>
                </a:extLst>
              </a:blip>
              <a:srcRect l="18877" t="11737" r="35500" b="12120"/>
              <a:stretch/>
            </p:blipFill>
            <p:spPr>
              <a:xfrm>
                <a:off x="1259632" y="3789040"/>
                <a:ext cx="6048673" cy="950641"/>
              </a:xfrm>
              <a:prstGeom prst="rect">
                <a:avLst/>
              </a:prstGeom>
            </p:spPr>
          </p:pic>
          <p:sp>
            <p:nvSpPr>
              <p:cNvPr id="65" name="TextBox 64"/>
              <p:cNvSpPr txBox="1"/>
              <p:nvPr/>
            </p:nvSpPr>
            <p:spPr>
              <a:xfrm>
                <a:off x="7956376" y="4077072"/>
                <a:ext cx="1399241" cy="369332"/>
              </a:xfrm>
              <a:prstGeom prst="rect">
                <a:avLst/>
              </a:prstGeom>
              <a:noFill/>
            </p:spPr>
            <p:txBody>
              <a:bodyPr wrap="none" rtlCol="0">
                <a:spAutoFit/>
              </a:bodyPr>
              <a:lstStyle/>
              <a:p>
                <a:r>
                  <a:rPr lang="en-US" dirty="0" smtClean="0"/>
                  <a:t>turn-number</a:t>
                </a:r>
                <a:endParaRPr lang="en-US" dirty="0"/>
              </a:p>
            </p:txBody>
          </p:sp>
          <p:cxnSp>
            <p:nvCxnSpPr>
              <p:cNvPr id="66" name="Straight Arrow Connector 65"/>
              <p:cNvCxnSpPr/>
              <p:nvPr/>
            </p:nvCxnSpPr>
            <p:spPr>
              <a:xfrm>
                <a:off x="539552" y="4293096"/>
                <a:ext cx="720080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a:endCxn id="64" idx="1"/>
              </p:cNvCxnSpPr>
              <p:nvPr/>
            </p:nvCxnSpPr>
            <p:spPr>
              <a:xfrm>
                <a:off x="1259632" y="4077072"/>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p:nvPr/>
            </p:nvCxnSpPr>
            <p:spPr>
              <a:xfrm>
                <a:off x="1403648"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69" name="Straight Connector 68"/>
              <p:cNvCxnSpPr/>
              <p:nvPr/>
            </p:nvCxnSpPr>
            <p:spPr>
              <a:xfrm>
                <a:off x="15476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70" name="Straight Connector 69"/>
              <p:cNvCxnSpPr/>
              <p:nvPr/>
            </p:nvCxnSpPr>
            <p:spPr>
              <a:xfrm>
                <a:off x="17000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a:off x="18524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7331719" y="3645024"/>
                <a:ext cx="1109574" cy="369332"/>
              </a:xfrm>
              <a:prstGeom prst="rect">
                <a:avLst/>
              </a:prstGeom>
              <a:noFill/>
            </p:spPr>
            <p:txBody>
              <a:bodyPr wrap="none" rtlCol="0">
                <a:spAutoFit/>
              </a:bodyPr>
              <a:lstStyle/>
              <a:p>
                <a:r>
                  <a:rPr lang="en-US" dirty="0" smtClean="0">
                    <a:solidFill>
                      <a:srgbClr val="0000FF"/>
                    </a:solidFill>
                  </a:rPr>
                  <a:t>excitation</a:t>
                </a:r>
                <a:endParaRPr lang="en-US" dirty="0">
                  <a:solidFill>
                    <a:srgbClr val="0000FF"/>
                  </a:solidFill>
                </a:endParaRPr>
              </a:p>
            </p:txBody>
          </p:sp>
          <p:sp>
            <p:nvSpPr>
              <p:cNvPr id="73" name="TextBox 72"/>
              <p:cNvSpPr txBox="1"/>
              <p:nvPr/>
            </p:nvSpPr>
            <p:spPr>
              <a:xfrm>
                <a:off x="5543699" y="3707561"/>
                <a:ext cx="972517" cy="369332"/>
              </a:xfrm>
              <a:prstGeom prst="rect">
                <a:avLst/>
              </a:prstGeom>
              <a:noFill/>
            </p:spPr>
            <p:txBody>
              <a:bodyPr wrap="none" rtlCol="0">
                <a:spAutoFit/>
              </a:bodyPr>
              <a:lstStyle/>
              <a:p>
                <a:r>
                  <a:rPr lang="en-US" dirty="0" smtClean="0">
                    <a:solidFill>
                      <a:srgbClr val="FF6600"/>
                    </a:solidFill>
                  </a:rPr>
                  <a:t>bunches</a:t>
                </a:r>
                <a:endParaRPr lang="en-US" dirty="0">
                  <a:solidFill>
                    <a:srgbClr val="FF6600"/>
                  </a:solidFill>
                </a:endParaRPr>
              </a:p>
            </p:txBody>
          </p:sp>
          <p:sp>
            <p:nvSpPr>
              <p:cNvPr id="74" name="TextBox 73"/>
              <p:cNvSpPr txBox="1"/>
              <p:nvPr/>
            </p:nvSpPr>
            <p:spPr>
              <a:xfrm>
                <a:off x="1115616" y="4283804"/>
                <a:ext cx="301660" cy="369332"/>
              </a:xfrm>
              <a:prstGeom prst="rect">
                <a:avLst/>
              </a:prstGeom>
              <a:noFill/>
            </p:spPr>
            <p:txBody>
              <a:bodyPr wrap="none" rtlCol="0">
                <a:spAutoFit/>
              </a:bodyPr>
              <a:lstStyle/>
              <a:p>
                <a:r>
                  <a:rPr lang="en-US" dirty="0" smtClean="0"/>
                  <a:t>1</a:t>
                </a:r>
                <a:endParaRPr lang="en-US" dirty="0"/>
              </a:p>
            </p:txBody>
          </p:sp>
          <p:sp>
            <p:nvSpPr>
              <p:cNvPr id="75" name="TextBox 74"/>
              <p:cNvSpPr txBox="1"/>
              <p:nvPr/>
            </p:nvSpPr>
            <p:spPr>
              <a:xfrm>
                <a:off x="3707904" y="4283804"/>
                <a:ext cx="301660" cy="369332"/>
              </a:xfrm>
              <a:prstGeom prst="rect">
                <a:avLst/>
              </a:prstGeom>
              <a:noFill/>
            </p:spPr>
            <p:txBody>
              <a:bodyPr wrap="none" rtlCol="0">
                <a:spAutoFit/>
              </a:bodyPr>
              <a:lstStyle/>
              <a:p>
                <a:r>
                  <a:rPr lang="en-US" dirty="0"/>
                  <a:t>2</a:t>
                </a:r>
              </a:p>
            </p:txBody>
          </p:sp>
          <p:cxnSp>
            <p:nvCxnSpPr>
              <p:cNvPr id="76" name="Straight Connector 75"/>
              <p:cNvCxnSpPr/>
              <p:nvPr/>
            </p:nvCxnSpPr>
            <p:spPr>
              <a:xfrm>
                <a:off x="3851920" y="4096515"/>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77" name="Straight Connector 76"/>
              <p:cNvCxnSpPr/>
              <p:nvPr/>
            </p:nvCxnSpPr>
            <p:spPr>
              <a:xfrm>
                <a:off x="3995936"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a:off x="41399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a:off x="42923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a:off x="4444752" y="3808483"/>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a:off x="6355432" y="4077072"/>
                <a:ext cx="0" cy="187289"/>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a:off x="6499448"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a:off x="66434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a:off x="67958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a:off x="6948264" y="3789040"/>
                <a:ext cx="0" cy="475321"/>
              </a:xfrm>
              <a:prstGeom prst="line">
                <a:avLst/>
              </a:prstGeom>
              <a:ln>
                <a:solidFill>
                  <a:srgbClr val="FF6600"/>
                </a:solidFill>
              </a:ln>
            </p:spPr>
            <p:style>
              <a:lnRef idx="2">
                <a:schemeClr val="accent1"/>
              </a:lnRef>
              <a:fillRef idx="0">
                <a:schemeClr val="accent1"/>
              </a:fillRef>
              <a:effectRef idx="1">
                <a:schemeClr val="accent1"/>
              </a:effectRef>
              <a:fontRef idx="minor">
                <a:schemeClr val="tx1"/>
              </a:fontRef>
            </p:style>
          </p:cxnSp>
          <p:sp>
            <p:nvSpPr>
              <p:cNvPr id="86" name="TextBox 85"/>
              <p:cNvSpPr txBox="1"/>
              <p:nvPr/>
            </p:nvSpPr>
            <p:spPr>
              <a:xfrm>
                <a:off x="6197788" y="4283804"/>
                <a:ext cx="301660" cy="369332"/>
              </a:xfrm>
              <a:prstGeom prst="rect">
                <a:avLst/>
              </a:prstGeom>
              <a:noFill/>
            </p:spPr>
            <p:txBody>
              <a:bodyPr wrap="none" rtlCol="0">
                <a:spAutoFit/>
              </a:bodyPr>
              <a:lstStyle/>
              <a:p>
                <a:r>
                  <a:rPr lang="en-US" dirty="0" smtClean="0"/>
                  <a:t>3</a:t>
                </a:r>
                <a:endParaRPr lang="en-US" dirty="0"/>
              </a:p>
            </p:txBody>
          </p:sp>
          <p:sp>
            <p:nvSpPr>
              <p:cNvPr id="88" name="Rectangle 87"/>
              <p:cNvSpPr/>
              <p:nvPr/>
            </p:nvSpPr>
            <p:spPr>
              <a:xfrm>
                <a:off x="1470412" y="3861048"/>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0" name="TextBox 89"/>
              <p:cNvSpPr txBox="1"/>
              <p:nvPr/>
            </p:nvSpPr>
            <p:spPr>
              <a:xfrm>
                <a:off x="1979712" y="3501008"/>
                <a:ext cx="1214846" cy="646331"/>
              </a:xfrm>
              <a:prstGeom prst="rect">
                <a:avLst/>
              </a:prstGeom>
              <a:noFill/>
            </p:spPr>
            <p:txBody>
              <a:bodyPr wrap="none" rtlCol="0">
                <a:spAutoFit/>
              </a:bodyPr>
              <a:lstStyle/>
              <a:p>
                <a:r>
                  <a:rPr lang="en-US" dirty="0" smtClean="0">
                    <a:solidFill>
                      <a:srgbClr val="008000"/>
                    </a:solidFill>
                  </a:rPr>
                  <a:t>windowing</a:t>
                </a:r>
              </a:p>
              <a:p>
                <a:r>
                  <a:rPr lang="en-US" dirty="0" smtClean="0">
                    <a:solidFill>
                      <a:srgbClr val="008000"/>
                    </a:solidFill>
                  </a:rPr>
                  <a:t>function</a:t>
                </a:r>
                <a:endParaRPr lang="en-US" dirty="0">
                  <a:solidFill>
                    <a:srgbClr val="008000"/>
                  </a:solidFill>
                </a:endParaRPr>
              </a:p>
            </p:txBody>
          </p:sp>
        </p:grpSp>
        <p:sp>
          <p:nvSpPr>
            <p:cNvPr id="55" name="Rectangle 54"/>
            <p:cNvSpPr/>
            <p:nvPr/>
          </p:nvSpPr>
          <p:spPr>
            <a:xfrm>
              <a:off x="4064270" y="4206551"/>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9" name="Rectangle 58"/>
            <p:cNvSpPr/>
            <p:nvPr/>
          </p:nvSpPr>
          <p:spPr>
            <a:xfrm>
              <a:off x="6567782" y="4206551"/>
              <a:ext cx="157644" cy="432048"/>
            </a:xfrm>
            <a:prstGeom prst="rect">
              <a:avLst/>
            </a:prstGeom>
            <a:solidFill>
              <a:srgbClr val="008000">
                <a:alpha val="33000"/>
              </a:srgbClr>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3415552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22</a:t>
            </a:fld>
            <a:endParaRPr lang="en-US"/>
          </a:p>
        </p:txBody>
      </p:sp>
      <p:sp>
        <p:nvSpPr>
          <p:cNvPr id="3" name="Title 2"/>
          <p:cNvSpPr>
            <a:spLocks noGrp="1"/>
          </p:cNvSpPr>
          <p:nvPr>
            <p:ph type="title"/>
          </p:nvPr>
        </p:nvSpPr>
        <p:spPr/>
        <p:txBody>
          <a:bodyPr/>
          <a:lstStyle/>
          <a:p>
            <a:r>
              <a:rPr lang="en-US" dirty="0" smtClean="0"/>
              <a:t>Summary: historical events and spectrum</a:t>
            </a:r>
            <a:endParaRPr lang="en-US" dirty="0"/>
          </a:p>
        </p:txBody>
      </p:sp>
      <p:sp>
        <p:nvSpPr>
          <p:cNvPr id="4" name="Content Placeholder 3"/>
          <p:cNvSpPr>
            <a:spLocks noGrp="1"/>
          </p:cNvSpPr>
          <p:nvPr>
            <p:ph idx="1"/>
          </p:nvPr>
        </p:nvSpPr>
        <p:spPr>
          <a:xfrm>
            <a:off x="395536" y="1188719"/>
            <a:ext cx="8363272" cy="5349240"/>
          </a:xfrm>
          <a:solidFill>
            <a:srgbClr val="FFFFFF"/>
          </a:solidFill>
        </p:spPr>
        <p:txBody>
          <a:bodyPr>
            <a:noAutofit/>
          </a:bodyPr>
          <a:lstStyle/>
          <a:p>
            <a:pPr marL="0" indent="0">
              <a:lnSpc>
                <a:spcPct val="100000"/>
              </a:lnSpc>
              <a:buNone/>
            </a:pPr>
            <a:r>
              <a:rPr lang="en-US" sz="1600" dirty="0" smtClean="0">
                <a:solidFill>
                  <a:srgbClr val="3366FF"/>
                </a:solidFill>
              </a:rPr>
              <a:t>Historical events:</a:t>
            </a:r>
          </a:p>
          <a:p>
            <a:pPr>
              <a:lnSpc>
                <a:spcPct val="100000"/>
              </a:lnSpc>
            </a:pPr>
            <a:r>
              <a:rPr lang="en-US" sz="1600" dirty="0" smtClean="0">
                <a:solidFill>
                  <a:srgbClr val="000000"/>
                </a:solidFill>
              </a:rPr>
              <a:t>at LEP and </a:t>
            </a:r>
            <a:r>
              <a:rPr lang="en-US" sz="1600" dirty="0" err="1" smtClean="0">
                <a:solidFill>
                  <a:srgbClr val="000000"/>
                </a:solidFill>
              </a:rPr>
              <a:t>SppbarS</a:t>
            </a:r>
            <a:r>
              <a:rPr lang="en-US" sz="1600" dirty="0" smtClean="0">
                <a:solidFill>
                  <a:srgbClr val="000000"/>
                </a:solidFill>
              </a:rPr>
              <a:t> no effects of the construction works for the LHC were observed</a:t>
            </a:r>
          </a:p>
          <a:p>
            <a:pPr>
              <a:lnSpc>
                <a:spcPct val="100000"/>
              </a:lnSpc>
            </a:pPr>
            <a:r>
              <a:rPr lang="en-US" sz="1600" dirty="0" smtClean="0">
                <a:solidFill>
                  <a:srgbClr val="000000"/>
                </a:solidFill>
              </a:rPr>
              <a:t>at DESY the construction of the injector hall effected the operation of </a:t>
            </a:r>
            <a:r>
              <a:rPr lang="en-US" sz="1600" dirty="0">
                <a:solidFill>
                  <a:schemeClr val="tx1"/>
                </a:solidFill>
              </a:rPr>
              <a:t>PETRA-III </a:t>
            </a:r>
            <a:r>
              <a:rPr lang="en-US" sz="1600" dirty="0" smtClean="0">
                <a:solidFill>
                  <a:schemeClr val="tx1"/>
                </a:solidFill>
              </a:rPr>
              <a:t>and the construction of the </a:t>
            </a:r>
            <a:r>
              <a:rPr lang="en-US" sz="1600" dirty="0" err="1">
                <a:solidFill>
                  <a:schemeClr val="tx1"/>
                </a:solidFill>
              </a:rPr>
              <a:t>f</a:t>
            </a:r>
            <a:r>
              <a:rPr lang="en-US" sz="1600" dirty="0" err="1" smtClean="0">
                <a:solidFill>
                  <a:schemeClr val="tx1"/>
                </a:solidFill>
              </a:rPr>
              <a:t>ootballstadium</a:t>
            </a:r>
            <a:r>
              <a:rPr lang="en-US" sz="1600" dirty="0" smtClean="0">
                <a:solidFill>
                  <a:schemeClr val="tx1"/>
                </a:solidFill>
              </a:rPr>
              <a:t> 50 m above the HERA tunnel lead to orbit effects and stronger population of the HERA p-beam</a:t>
            </a:r>
          </a:p>
          <a:p>
            <a:pPr marL="0" indent="0">
              <a:lnSpc>
                <a:spcPct val="100000"/>
              </a:lnSpc>
              <a:buNone/>
            </a:pPr>
            <a:r>
              <a:rPr lang="en-US" sz="1600" dirty="0" smtClean="0">
                <a:solidFill>
                  <a:srgbClr val="3366FF"/>
                </a:solidFill>
              </a:rPr>
              <a:t>Spectrum:</a:t>
            </a:r>
          </a:p>
          <a:p>
            <a:r>
              <a:rPr lang="en-US" sz="1600" dirty="0" smtClean="0">
                <a:solidFill>
                  <a:srgbClr val="000000"/>
                </a:solidFill>
              </a:rPr>
              <a:t>information from ARUP measurements: 30</a:t>
            </a:r>
            <a:r>
              <a:rPr lang="en-US" sz="1600" dirty="0">
                <a:solidFill>
                  <a:srgbClr val="000000"/>
                </a:solidFill>
              </a:rPr>
              <a:t>-</a:t>
            </a:r>
            <a:r>
              <a:rPr lang="en-US" sz="1600" dirty="0" smtClean="0">
                <a:solidFill>
                  <a:srgbClr val="000000"/>
                </a:solidFill>
              </a:rPr>
              <a:t>80 Hz </a:t>
            </a:r>
            <a:r>
              <a:rPr lang="en-US" sz="1600" dirty="0">
                <a:solidFill>
                  <a:srgbClr val="000000"/>
                </a:solidFill>
              </a:rPr>
              <a:t>r</a:t>
            </a:r>
            <a:r>
              <a:rPr lang="en-US" sz="1600" dirty="0" smtClean="0">
                <a:solidFill>
                  <a:srgbClr val="000000"/>
                </a:solidFill>
              </a:rPr>
              <a:t>egion dominates, tails </a:t>
            </a:r>
            <a:r>
              <a:rPr lang="en-US" sz="1600" dirty="0">
                <a:solidFill>
                  <a:srgbClr val="000000"/>
                </a:solidFill>
              </a:rPr>
              <a:t>off to </a:t>
            </a:r>
            <a:r>
              <a:rPr lang="en-US" sz="1600" dirty="0" smtClean="0">
                <a:solidFill>
                  <a:srgbClr val="000000"/>
                </a:solidFill>
              </a:rPr>
              <a:t>200Hz, </a:t>
            </a:r>
            <a:r>
              <a:rPr lang="en-US" sz="1600" dirty="0">
                <a:solidFill>
                  <a:srgbClr val="000000"/>
                </a:solidFill>
              </a:rPr>
              <a:t>zero-to-peak displacement of </a:t>
            </a:r>
            <a:r>
              <a:rPr lang="en-US" sz="1600" dirty="0" smtClean="0">
                <a:solidFill>
                  <a:srgbClr val="000000"/>
                </a:solidFill>
              </a:rPr>
              <a:t>0.6 </a:t>
            </a:r>
            <a:r>
              <a:rPr lang="el-GR" sz="1600" dirty="0" smtClean="0">
                <a:solidFill>
                  <a:srgbClr val="000000"/>
                </a:solidFill>
              </a:rPr>
              <a:t>μ</a:t>
            </a:r>
            <a:r>
              <a:rPr lang="en-US" sz="1600" dirty="0" smtClean="0">
                <a:solidFill>
                  <a:srgbClr val="000000"/>
                </a:solidFill>
              </a:rPr>
              <a:t>m</a:t>
            </a:r>
          </a:p>
          <a:p>
            <a:r>
              <a:rPr lang="en-US" sz="1600" dirty="0" smtClean="0">
                <a:solidFill>
                  <a:schemeClr val="tx1"/>
                </a:solidFill>
              </a:rPr>
              <a:t>converting the VCA standard velocity to a PSD, the construction works would result in an up to x10</a:t>
            </a:r>
            <a:r>
              <a:rPr lang="en-US" sz="1600" baseline="30000" dirty="0" smtClean="0">
                <a:solidFill>
                  <a:schemeClr val="tx1"/>
                </a:solidFill>
              </a:rPr>
              <a:t>6</a:t>
            </a:r>
            <a:r>
              <a:rPr lang="en-US" sz="1600" dirty="0" smtClean="0">
                <a:solidFill>
                  <a:schemeClr val="tx1"/>
                </a:solidFill>
              </a:rPr>
              <a:t> higher PSD and taking a simple model of a mechanical system an up to x10</a:t>
            </a:r>
            <a:r>
              <a:rPr lang="en-US" sz="1600" baseline="30000" dirty="0" smtClean="0">
                <a:solidFill>
                  <a:schemeClr val="tx1"/>
                </a:solidFill>
              </a:rPr>
              <a:t>9 </a:t>
            </a:r>
            <a:r>
              <a:rPr lang="en-US" sz="1600" dirty="0" smtClean="0">
                <a:solidFill>
                  <a:schemeClr val="tx1"/>
                </a:solidFill>
              </a:rPr>
              <a:t>higher PSD</a:t>
            </a:r>
            <a:endParaRPr lang="en-US" sz="1600" dirty="0"/>
          </a:p>
          <a:p>
            <a:pPr>
              <a:lnSpc>
                <a:spcPct val="100000"/>
              </a:lnSpc>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r>
              <a:rPr lang="en-US" sz="1600" dirty="0" smtClean="0">
                <a:solidFill>
                  <a:srgbClr val="000000"/>
                </a:solidFill>
              </a:rPr>
              <a:t>more information is needed on frequency spectrum, wavelength, attenuation with distance</a:t>
            </a:r>
            <a:endParaRPr lang="en-US" sz="1600" dirty="0">
              <a:solidFill>
                <a:srgbClr val="000000"/>
              </a:solidFill>
            </a:endParaRPr>
          </a:p>
        </p:txBody>
      </p:sp>
    </p:spTree>
    <p:extLst>
      <p:ext uri="{BB962C8B-B14F-4D97-AF65-F5344CB8AC3E}">
        <p14:creationId xmlns:p14="http://schemas.microsoft.com/office/powerpoint/2010/main" val="189671729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23</a:t>
            </a:fld>
            <a:endParaRPr lang="en-US"/>
          </a:p>
        </p:txBody>
      </p:sp>
      <p:sp>
        <p:nvSpPr>
          <p:cNvPr id="3" name="Title 2"/>
          <p:cNvSpPr>
            <a:spLocks noGrp="1"/>
          </p:cNvSpPr>
          <p:nvPr>
            <p:ph type="title"/>
          </p:nvPr>
        </p:nvSpPr>
        <p:spPr>
          <a:xfrm>
            <a:off x="457199" y="44624"/>
            <a:ext cx="8467345" cy="914400"/>
          </a:xfrm>
        </p:spPr>
        <p:txBody>
          <a:bodyPr/>
          <a:lstStyle/>
          <a:p>
            <a:r>
              <a:rPr lang="en-US" dirty="0" smtClean="0"/>
              <a:t>Summary: first estimates</a:t>
            </a:r>
            <a:endParaRPr lang="en-US" dirty="0"/>
          </a:p>
        </p:txBody>
      </p:sp>
      <p:sp>
        <p:nvSpPr>
          <p:cNvPr id="4" name="Content Placeholder 3"/>
          <p:cNvSpPr>
            <a:spLocks noGrp="1"/>
          </p:cNvSpPr>
          <p:nvPr>
            <p:ph idx="1"/>
          </p:nvPr>
        </p:nvSpPr>
        <p:spPr>
          <a:xfrm>
            <a:off x="395536" y="836712"/>
            <a:ext cx="8363272" cy="5701248"/>
          </a:xfrm>
        </p:spPr>
        <p:txBody>
          <a:bodyPr>
            <a:noAutofit/>
          </a:bodyPr>
          <a:lstStyle/>
          <a:p>
            <a:pPr marL="342900" indent="-342900">
              <a:lnSpc>
                <a:spcPct val="100000"/>
              </a:lnSpc>
              <a:buFont typeface="+mj-lt"/>
              <a:buAutoNum type="arabicParenR"/>
            </a:pPr>
            <a:r>
              <a:rPr lang="en-US" sz="1600" dirty="0" smtClean="0">
                <a:solidFill>
                  <a:srgbClr val="000000"/>
                </a:solidFill>
              </a:rPr>
              <a:t>according </a:t>
            </a:r>
            <a:r>
              <a:rPr lang="en-US" sz="1600" dirty="0">
                <a:solidFill>
                  <a:srgbClr val="000000"/>
                </a:solidFill>
              </a:rPr>
              <a:t>to the time scale tunneling work can lead to different effects.</a:t>
            </a:r>
          </a:p>
          <a:p>
            <a:pPr marL="342900" indent="-342900">
              <a:lnSpc>
                <a:spcPct val="100000"/>
              </a:lnSpc>
              <a:buFont typeface="+mj-lt"/>
              <a:buAutoNum type="arabicParenR"/>
            </a:pPr>
            <a:r>
              <a:rPr lang="en-US" sz="1600" dirty="0" smtClean="0">
                <a:solidFill>
                  <a:srgbClr val="000000"/>
                </a:solidFill>
              </a:rPr>
              <a:t>some </a:t>
            </a:r>
            <a:r>
              <a:rPr lang="en-US" sz="1600" dirty="0">
                <a:solidFill>
                  <a:srgbClr val="000000"/>
                </a:solidFill>
              </a:rPr>
              <a:t>estimates have been provided based on simplified models and extrapolations from existing experience</a:t>
            </a:r>
          </a:p>
          <a:p>
            <a:pPr marL="342900" indent="-342900">
              <a:lnSpc>
                <a:spcPct val="100000"/>
              </a:lnSpc>
              <a:buFont typeface="+mj-lt"/>
              <a:buAutoNum type="arabicParenR"/>
            </a:pPr>
            <a:r>
              <a:rPr lang="en-US" sz="1600" dirty="0">
                <a:solidFill>
                  <a:srgbClr val="000000"/>
                </a:solidFill>
              </a:rPr>
              <a:t>Acceptable amplitude will vary according to the time scale:</a:t>
            </a:r>
          </a:p>
          <a:p>
            <a:pPr lvl="1">
              <a:lnSpc>
                <a:spcPct val="100000"/>
              </a:lnSpc>
              <a:spcBef>
                <a:spcPts val="0"/>
              </a:spcBef>
            </a:pPr>
            <a:r>
              <a:rPr lang="en-US" sz="1600" u="sng" dirty="0">
                <a:solidFill>
                  <a:srgbClr val="000000"/>
                </a:solidFill>
              </a:rPr>
              <a:t>Long time scale (weeks/months)</a:t>
            </a:r>
            <a:r>
              <a:rPr lang="en-US" sz="1600" u="sng" dirty="0" smtClean="0">
                <a:solidFill>
                  <a:srgbClr val="000000"/>
                </a:solidFill>
              </a:rPr>
              <a:t>:</a:t>
            </a:r>
          </a:p>
          <a:p>
            <a:pPr marL="2286000" lvl="5" indent="0">
              <a:spcBef>
                <a:spcPts val="0"/>
              </a:spcBef>
              <a:buNone/>
            </a:pPr>
            <a:r>
              <a:rPr lang="en-US" sz="1600" dirty="0" smtClean="0">
                <a:solidFill>
                  <a:srgbClr val="000000"/>
                </a:solidFill>
              </a:rPr>
              <a:t>		few 10th of </a:t>
            </a:r>
            <a:r>
              <a:rPr lang="en-US" sz="1600" dirty="0" smtClean="0">
                <a:solidFill>
                  <a:srgbClr val="000000"/>
                </a:solidFill>
              </a:rPr>
              <a:t>mm</a:t>
            </a:r>
          </a:p>
          <a:p>
            <a:pPr marL="486000" lvl="5" indent="0">
              <a:spcBef>
                <a:spcPts val="0"/>
              </a:spcBef>
              <a:buNone/>
            </a:pPr>
            <a:r>
              <a:rPr lang="en-US" sz="1600" dirty="0" smtClean="0">
                <a:solidFill>
                  <a:srgbClr val="000000"/>
                </a:solidFill>
              </a:rPr>
              <a:t>determined by available corrector strength</a:t>
            </a:r>
            <a:endParaRPr lang="en-US" sz="1600" dirty="0" smtClean="0">
              <a:solidFill>
                <a:srgbClr val="000000"/>
              </a:solidFill>
            </a:endParaRPr>
          </a:p>
          <a:p>
            <a:pPr lvl="1">
              <a:lnSpc>
                <a:spcPct val="100000"/>
              </a:lnSpc>
              <a:spcBef>
                <a:spcPts val="0"/>
              </a:spcBef>
            </a:pPr>
            <a:r>
              <a:rPr lang="en-US" sz="1600" u="sng" dirty="0">
                <a:solidFill>
                  <a:srgbClr val="000000"/>
                </a:solidFill>
              </a:rPr>
              <a:t>Time scale &lt; hours </a:t>
            </a:r>
            <a:r>
              <a:rPr lang="en-US" sz="1600" u="sng" dirty="0" smtClean="0">
                <a:solidFill>
                  <a:srgbClr val="000000"/>
                </a:solidFill>
              </a:rPr>
              <a:t>(no orbit feedback):</a:t>
            </a:r>
          </a:p>
          <a:p>
            <a:pPr marL="228600" lvl="1" indent="0">
              <a:lnSpc>
                <a:spcPct val="100000"/>
              </a:lnSpc>
              <a:spcBef>
                <a:spcPts val="0"/>
              </a:spcBef>
              <a:buNone/>
            </a:pPr>
            <a:r>
              <a:rPr lang="en-US" sz="1600" dirty="0" smtClean="0">
                <a:solidFill>
                  <a:srgbClr val="000000"/>
                </a:solidFill>
              </a:rPr>
              <a:t>     a) continuous drift:</a:t>
            </a:r>
            <a:endParaRPr lang="en-US" sz="1600" dirty="0">
              <a:solidFill>
                <a:srgbClr val="000000"/>
              </a:solidFill>
            </a:endParaRPr>
          </a:p>
          <a:p>
            <a:pPr marL="2286000" lvl="5" indent="0">
              <a:spcBef>
                <a:spcPts val="0"/>
              </a:spcBef>
              <a:buNone/>
            </a:pPr>
            <a:r>
              <a:rPr lang="en-US" sz="1600" dirty="0">
                <a:solidFill>
                  <a:srgbClr val="000000"/>
                </a:solidFill>
              </a:rPr>
              <a:t>	</a:t>
            </a:r>
            <a:r>
              <a:rPr lang="en-US" sz="1600" dirty="0" smtClean="0">
                <a:solidFill>
                  <a:srgbClr val="000000"/>
                </a:solidFill>
              </a:rPr>
              <a:t>	below 1 </a:t>
            </a:r>
            <a:r>
              <a:rPr lang="en-US" sz="1600" dirty="0" err="1" smtClean="0"/>
              <a:t>μ</a:t>
            </a:r>
            <a:r>
              <a:rPr lang="en-US" sz="1600" dirty="0" err="1" smtClean="0">
                <a:solidFill>
                  <a:srgbClr val="000000"/>
                </a:solidFill>
              </a:rPr>
              <a:t>m</a:t>
            </a:r>
            <a:r>
              <a:rPr lang="en-US" sz="1600" dirty="0" smtClean="0">
                <a:solidFill>
                  <a:srgbClr val="000000"/>
                </a:solidFill>
              </a:rPr>
              <a:t>/hour </a:t>
            </a:r>
            <a:r>
              <a:rPr lang="en-US" sz="1600" dirty="0">
                <a:solidFill>
                  <a:srgbClr val="000000"/>
                </a:solidFill>
              </a:rPr>
              <a:t>(at the triplet)</a:t>
            </a:r>
          </a:p>
          <a:p>
            <a:pPr marL="450000" lvl="5" indent="0">
              <a:spcBef>
                <a:spcPts val="0"/>
              </a:spcBef>
              <a:buNone/>
            </a:pPr>
            <a:r>
              <a:rPr lang="en-US" sz="1600" dirty="0" smtClean="0">
                <a:solidFill>
                  <a:srgbClr val="000000"/>
                </a:solidFill>
              </a:rPr>
              <a:t>     in </a:t>
            </a:r>
            <a:r>
              <a:rPr lang="en-US" sz="1600" dirty="0">
                <a:solidFill>
                  <a:srgbClr val="000000"/>
                </a:solidFill>
              </a:rPr>
              <a:t>order to avoid visible effects on </a:t>
            </a:r>
            <a:r>
              <a:rPr lang="en-US" sz="1600" dirty="0" smtClean="0">
                <a:solidFill>
                  <a:srgbClr val="000000"/>
                </a:solidFill>
              </a:rPr>
              <a:t>luminosity and losses</a:t>
            </a:r>
          </a:p>
          <a:p>
            <a:pPr marL="450000" lvl="5" indent="0">
              <a:spcBef>
                <a:spcPts val="0"/>
              </a:spcBef>
              <a:buNone/>
            </a:pPr>
            <a:r>
              <a:rPr lang="en-US" sz="1600" dirty="0" smtClean="0">
                <a:solidFill>
                  <a:srgbClr val="000000"/>
                </a:solidFill>
              </a:rPr>
              <a:t> b) “sudden shock”:</a:t>
            </a:r>
          </a:p>
          <a:p>
            <a:pPr marL="2286000" lvl="5" indent="0">
              <a:spcBef>
                <a:spcPts val="0"/>
              </a:spcBef>
              <a:buNone/>
            </a:pPr>
            <a:r>
              <a:rPr lang="en-US" sz="1600" dirty="0" smtClean="0">
                <a:solidFill>
                  <a:srgbClr val="000000"/>
                </a:solidFill>
              </a:rPr>
              <a:t>		well below 1 </a:t>
            </a:r>
            <a:r>
              <a:rPr lang="en-US" sz="1600" dirty="0" err="1" smtClean="0"/>
              <a:t>μ</a:t>
            </a:r>
            <a:r>
              <a:rPr lang="en-US" sz="1600" dirty="0" err="1" smtClean="0">
                <a:solidFill>
                  <a:srgbClr val="000000"/>
                </a:solidFill>
              </a:rPr>
              <a:t>m</a:t>
            </a:r>
            <a:r>
              <a:rPr lang="en-US" sz="1600" dirty="0" smtClean="0">
                <a:solidFill>
                  <a:srgbClr val="000000"/>
                </a:solidFill>
              </a:rPr>
              <a:t> </a:t>
            </a:r>
            <a:r>
              <a:rPr lang="en-US" sz="1600" dirty="0">
                <a:solidFill>
                  <a:srgbClr val="000000"/>
                </a:solidFill>
              </a:rPr>
              <a:t>(at the triplet</a:t>
            </a:r>
            <a:r>
              <a:rPr lang="en-US" sz="1600" dirty="0" smtClean="0">
                <a:solidFill>
                  <a:srgbClr val="000000"/>
                </a:solidFill>
              </a:rPr>
              <a:t>)</a:t>
            </a:r>
          </a:p>
          <a:p>
            <a:pPr marL="0" indent="0">
              <a:spcBef>
                <a:spcPts val="0"/>
              </a:spcBef>
              <a:buNone/>
            </a:pPr>
            <a:r>
              <a:rPr lang="en-US" sz="1600" dirty="0">
                <a:solidFill>
                  <a:srgbClr val="000000"/>
                </a:solidFill>
              </a:rPr>
              <a:t>	 </a:t>
            </a:r>
            <a:r>
              <a:rPr lang="en-US" sz="1600" dirty="0" smtClean="0">
                <a:solidFill>
                  <a:srgbClr val="000000"/>
                </a:solidFill>
              </a:rPr>
              <a:t>     in order to avoid sudden loss spikes at the collimators</a:t>
            </a:r>
          </a:p>
          <a:p>
            <a:pPr lvl="1">
              <a:lnSpc>
                <a:spcPct val="100000"/>
              </a:lnSpc>
              <a:spcBef>
                <a:spcPts val="0"/>
              </a:spcBef>
            </a:pPr>
            <a:r>
              <a:rPr lang="en-US" sz="1600" u="sng" dirty="0" smtClean="0">
                <a:solidFill>
                  <a:srgbClr val="000000"/>
                </a:solidFill>
              </a:rPr>
              <a:t>one up </a:t>
            </a:r>
            <a:r>
              <a:rPr lang="en-US" sz="1600" u="sng" dirty="0">
                <a:solidFill>
                  <a:srgbClr val="000000"/>
                </a:solidFill>
              </a:rPr>
              <a:t>to a few hundred </a:t>
            </a:r>
            <a:r>
              <a:rPr lang="en-US" sz="1600" u="sng" dirty="0" smtClean="0">
                <a:solidFill>
                  <a:srgbClr val="000000"/>
                </a:solidFill>
              </a:rPr>
              <a:t>Hz (no orbit feedback):</a:t>
            </a:r>
            <a:endParaRPr lang="en-US" sz="1600" u="sng" dirty="0">
              <a:solidFill>
                <a:srgbClr val="000000"/>
              </a:solidFill>
            </a:endParaRPr>
          </a:p>
          <a:p>
            <a:pPr marL="2286000" lvl="5" indent="0">
              <a:spcBef>
                <a:spcPts val="0"/>
              </a:spcBef>
              <a:buNone/>
            </a:pPr>
            <a:r>
              <a:rPr lang="en-US" sz="1600" dirty="0">
                <a:solidFill>
                  <a:srgbClr val="000000"/>
                </a:solidFill>
              </a:rPr>
              <a:t>		</a:t>
            </a:r>
            <a:r>
              <a:rPr lang="en-US" sz="1600" dirty="0" smtClean="0">
                <a:solidFill>
                  <a:srgbClr val="000000"/>
                </a:solidFill>
              </a:rPr>
              <a:t>well below 1 </a:t>
            </a:r>
            <a:r>
              <a:rPr lang="en-US" sz="1600" dirty="0" err="1"/>
              <a:t>μ</a:t>
            </a:r>
            <a:r>
              <a:rPr lang="en-US" sz="1600" dirty="0" err="1">
                <a:solidFill>
                  <a:srgbClr val="000000"/>
                </a:solidFill>
              </a:rPr>
              <a:t>m</a:t>
            </a:r>
            <a:r>
              <a:rPr lang="en-US" sz="1600" dirty="0">
                <a:solidFill>
                  <a:srgbClr val="000000"/>
                </a:solidFill>
              </a:rPr>
              <a:t> (at the triplet)</a:t>
            </a:r>
          </a:p>
          <a:p>
            <a:pPr marL="450000" lvl="5" indent="0">
              <a:spcBef>
                <a:spcPts val="0"/>
              </a:spcBef>
              <a:buNone/>
            </a:pPr>
            <a:r>
              <a:rPr lang="en-US" sz="1600" dirty="0" smtClean="0">
                <a:solidFill>
                  <a:srgbClr val="000000"/>
                </a:solidFill>
              </a:rPr>
              <a:t>in </a:t>
            </a:r>
            <a:r>
              <a:rPr lang="en-US" sz="1600" dirty="0">
                <a:solidFill>
                  <a:srgbClr val="000000"/>
                </a:solidFill>
              </a:rPr>
              <a:t>order to avoid visible effects on luminosity and </a:t>
            </a:r>
            <a:r>
              <a:rPr lang="en-US" sz="1600" dirty="0" smtClean="0">
                <a:solidFill>
                  <a:srgbClr val="000000"/>
                </a:solidFill>
              </a:rPr>
              <a:t>losses </a:t>
            </a:r>
            <a:r>
              <a:rPr lang="en-US" sz="1600" dirty="0" smtClean="0"/>
              <a:t>(</a:t>
            </a:r>
            <a:r>
              <a:rPr lang="en-US" sz="1600" dirty="0" err="1" smtClean="0"/>
              <a:t>emittance</a:t>
            </a:r>
            <a:r>
              <a:rPr lang="en-US" sz="1600" dirty="0" smtClean="0"/>
              <a:t> blow-up effect to be studied)</a:t>
            </a:r>
          </a:p>
          <a:p>
            <a:pPr lvl="1">
              <a:lnSpc>
                <a:spcPct val="100000"/>
              </a:lnSpc>
              <a:spcBef>
                <a:spcPts val="0"/>
              </a:spcBef>
            </a:pPr>
            <a:r>
              <a:rPr lang="en-US" sz="1600" u="sng" dirty="0" smtClean="0">
                <a:solidFill>
                  <a:srgbClr val="000000"/>
                </a:solidFill>
              </a:rPr>
              <a:t>kHz range:</a:t>
            </a:r>
          </a:p>
          <a:p>
            <a:pPr marL="2286000" lvl="5" indent="0">
              <a:spcBef>
                <a:spcPts val="0"/>
              </a:spcBef>
              <a:buNone/>
            </a:pPr>
            <a:r>
              <a:rPr lang="en-US" sz="1600" dirty="0">
                <a:solidFill>
                  <a:srgbClr val="000000"/>
                </a:solidFill>
              </a:rPr>
              <a:t>		</a:t>
            </a:r>
            <a:r>
              <a:rPr lang="en-US" sz="1600" dirty="0" smtClean="0">
                <a:solidFill>
                  <a:srgbClr val="000000"/>
                </a:solidFill>
              </a:rPr>
              <a:t>&lt;1 </a:t>
            </a:r>
            <a:r>
              <a:rPr lang="en-US" sz="1600" dirty="0" smtClean="0"/>
              <a:t>n</a:t>
            </a:r>
            <a:r>
              <a:rPr lang="en-US" sz="1600" dirty="0" smtClean="0">
                <a:solidFill>
                  <a:srgbClr val="000000"/>
                </a:solidFill>
              </a:rPr>
              <a:t>m </a:t>
            </a:r>
            <a:r>
              <a:rPr lang="en-US" sz="1600" dirty="0">
                <a:solidFill>
                  <a:srgbClr val="000000"/>
                </a:solidFill>
              </a:rPr>
              <a:t>(at the triplet)</a:t>
            </a:r>
          </a:p>
          <a:p>
            <a:pPr marL="450000" lvl="5" indent="0">
              <a:spcBef>
                <a:spcPts val="0"/>
              </a:spcBef>
              <a:buNone/>
            </a:pPr>
            <a:r>
              <a:rPr lang="en-US" sz="1600" dirty="0" smtClean="0">
                <a:solidFill>
                  <a:srgbClr val="000000"/>
                </a:solidFill>
              </a:rPr>
              <a:t>likely pessimistic, but dependent on exact frequency range and spectrum (frequency spectrum could overlap with </a:t>
            </a:r>
            <a:r>
              <a:rPr lang="en-US" sz="1600" dirty="0" err="1" smtClean="0">
                <a:solidFill>
                  <a:srgbClr val="000000"/>
                </a:solidFill>
              </a:rPr>
              <a:t>betatron</a:t>
            </a:r>
            <a:r>
              <a:rPr lang="en-US" sz="1600" dirty="0" smtClean="0">
                <a:solidFill>
                  <a:srgbClr val="000000"/>
                </a:solidFill>
              </a:rPr>
              <a:t> sidebands) =&gt; </a:t>
            </a:r>
            <a:r>
              <a:rPr lang="en-US" sz="1600" dirty="0" err="1" smtClean="0">
                <a:solidFill>
                  <a:srgbClr val="000000"/>
                </a:solidFill>
              </a:rPr>
              <a:t>emittance</a:t>
            </a:r>
            <a:r>
              <a:rPr lang="en-US" sz="1600" dirty="0" smtClean="0">
                <a:solidFill>
                  <a:srgbClr val="000000"/>
                </a:solidFill>
              </a:rPr>
              <a:t> growth</a:t>
            </a:r>
            <a:endParaRPr lang="en-US" sz="1600" dirty="0">
              <a:solidFill>
                <a:srgbClr val="000000"/>
              </a:solidFill>
            </a:endParaRPr>
          </a:p>
        </p:txBody>
      </p:sp>
    </p:spTree>
    <p:extLst>
      <p:ext uri="{BB962C8B-B14F-4D97-AF65-F5344CB8AC3E}">
        <p14:creationId xmlns:p14="http://schemas.microsoft.com/office/powerpoint/2010/main" val="31732788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24</a:t>
            </a:fld>
            <a:endParaRPr lang="en-US"/>
          </a:p>
        </p:txBody>
      </p:sp>
      <p:sp>
        <p:nvSpPr>
          <p:cNvPr id="3" name="Title 2"/>
          <p:cNvSpPr>
            <a:spLocks noGrp="1"/>
          </p:cNvSpPr>
          <p:nvPr>
            <p:ph type="title"/>
          </p:nvPr>
        </p:nvSpPr>
        <p:spPr/>
        <p:txBody>
          <a:bodyPr/>
          <a:lstStyle/>
          <a:p>
            <a:r>
              <a:rPr lang="en-US" dirty="0" smtClean="0"/>
              <a:t>Next steps: historical events and spectrum</a:t>
            </a:r>
            <a:endParaRPr lang="en-US" dirty="0"/>
          </a:p>
        </p:txBody>
      </p:sp>
      <p:sp>
        <p:nvSpPr>
          <p:cNvPr id="4" name="Content Placeholder 3"/>
          <p:cNvSpPr>
            <a:spLocks noGrp="1"/>
          </p:cNvSpPr>
          <p:nvPr>
            <p:ph idx="1"/>
          </p:nvPr>
        </p:nvSpPr>
        <p:spPr>
          <a:xfrm>
            <a:off x="395536" y="1188719"/>
            <a:ext cx="8363272" cy="5349240"/>
          </a:xfrm>
          <a:solidFill>
            <a:srgbClr val="FFFFFF"/>
          </a:solidFill>
        </p:spPr>
        <p:txBody>
          <a:bodyPr>
            <a:noAutofit/>
          </a:bodyPr>
          <a:lstStyle/>
          <a:p>
            <a:pPr marL="0" indent="0">
              <a:lnSpc>
                <a:spcPct val="100000"/>
              </a:lnSpc>
              <a:buNone/>
            </a:pPr>
            <a:r>
              <a:rPr lang="en-US" sz="1600" dirty="0" smtClean="0">
                <a:solidFill>
                  <a:srgbClr val="3366FF"/>
                </a:solidFill>
              </a:rPr>
              <a:t>Historical events:</a:t>
            </a:r>
          </a:p>
          <a:p>
            <a:pPr>
              <a:lnSpc>
                <a:spcPct val="100000"/>
              </a:lnSpc>
            </a:pPr>
            <a:r>
              <a:rPr lang="en-US" sz="1600" dirty="0" smtClean="0">
                <a:solidFill>
                  <a:srgbClr val="000000"/>
                </a:solidFill>
              </a:rPr>
              <a:t>analysis of earthquake events during stable beams (more relevant for </a:t>
            </a:r>
            <a:r>
              <a:rPr lang="en-GB" sz="1600" dirty="0" err="1">
                <a:solidFill>
                  <a:srgbClr val="000000"/>
                </a:solidFill>
              </a:rPr>
              <a:t>Géothermie</a:t>
            </a:r>
            <a:r>
              <a:rPr lang="en-GB" sz="1600" dirty="0">
                <a:solidFill>
                  <a:srgbClr val="000000"/>
                </a:solidFill>
              </a:rPr>
              <a:t> </a:t>
            </a:r>
            <a:r>
              <a:rPr lang="en-GB" sz="1600" dirty="0" smtClean="0">
                <a:solidFill>
                  <a:srgbClr val="000000"/>
                </a:solidFill>
              </a:rPr>
              <a:t>2020 project)</a:t>
            </a:r>
          </a:p>
          <a:p>
            <a:pPr marL="0" indent="0">
              <a:lnSpc>
                <a:spcPct val="100000"/>
              </a:lnSpc>
              <a:buNone/>
            </a:pPr>
            <a:r>
              <a:rPr lang="en-US" sz="1600" dirty="0" smtClean="0">
                <a:solidFill>
                  <a:srgbClr val="3366FF"/>
                </a:solidFill>
              </a:rPr>
              <a:t>Spectrum:</a:t>
            </a:r>
          </a:p>
          <a:p>
            <a:r>
              <a:rPr lang="en-US" sz="1600" dirty="0" smtClean="0">
                <a:solidFill>
                  <a:schemeClr val="tx1"/>
                </a:solidFill>
              </a:rPr>
              <a:t>the </a:t>
            </a:r>
            <a:r>
              <a:rPr lang="en-US" sz="1600" dirty="0" err="1" smtClean="0">
                <a:solidFill>
                  <a:schemeClr val="tx1"/>
                </a:solidFill>
              </a:rPr>
              <a:t>eigenfunctions</a:t>
            </a:r>
            <a:r>
              <a:rPr lang="en-US" sz="1600" dirty="0" smtClean="0">
                <a:solidFill>
                  <a:schemeClr val="tx1"/>
                </a:solidFill>
              </a:rPr>
              <a:t> of the Q1 and Q2 could be measured at SM18 (for the real spectrum the construction works at SM18 are not so suited as a different construction machine is used and also transfer of vibrations through equipment stored in SM18 is likely. In general, measurements of the vibrations due to this construction work in the SPS/LHC would be possible – see backup slide)</a:t>
            </a:r>
          </a:p>
          <a:p>
            <a:r>
              <a:rPr lang="en-US" sz="1600" dirty="0">
                <a:solidFill>
                  <a:srgbClr val="000000"/>
                </a:solidFill>
              </a:rPr>
              <a:t>measurements in the CNGS </a:t>
            </a:r>
            <a:r>
              <a:rPr lang="en-US" sz="1600" dirty="0" smtClean="0">
                <a:solidFill>
                  <a:srgbClr val="000000"/>
                </a:solidFill>
              </a:rPr>
              <a:t>tunnel: a core is drilled </a:t>
            </a:r>
            <a:r>
              <a:rPr lang="en-US" sz="1600" dirty="0">
                <a:solidFill>
                  <a:srgbClr val="000000"/>
                </a:solidFill>
              </a:rPr>
              <a:t>in the </a:t>
            </a:r>
            <a:r>
              <a:rPr lang="en-US" sz="1600" dirty="0" err="1" smtClean="0">
                <a:solidFill>
                  <a:srgbClr val="000000"/>
                </a:solidFill>
              </a:rPr>
              <a:t>Molasse</a:t>
            </a:r>
            <a:r>
              <a:rPr lang="en-US" sz="1600" dirty="0" smtClean="0">
                <a:solidFill>
                  <a:srgbClr val="000000"/>
                </a:solidFill>
              </a:rPr>
              <a:t> </a:t>
            </a:r>
            <a:r>
              <a:rPr lang="en-US" sz="1600" dirty="0">
                <a:solidFill>
                  <a:srgbClr val="000000"/>
                </a:solidFill>
              </a:rPr>
              <a:t>in a couple of </a:t>
            </a:r>
            <a:r>
              <a:rPr lang="en-US" sz="1600" dirty="0" smtClean="0">
                <a:solidFill>
                  <a:srgbClr val="000000"/>
                </a:solidFill>
              </a:rPr>
              <a:t>weeks. Measurements </a:t>
            </a:r>
            <a:r>
              <a:rPr lang="en-US" sz="1600" dirty="0">
                <a:solidFill>
                  <a:srgbClr val="000000"/>
                </a:solidFill>
              </a:rPr>
              <a:t>on the existing </a:t>
            </a:r>
            <a:r>
              <a:rPr lang="en-US" sz="1600" dirty="0" smtClean="0">
                <a:solidFill>
                  <a:srgbClr val="000000"/>
                </a:solidFill>
              </a:rPr>
              <a:t>magnets</a:t>
            </a:r>
            <a:r>
              <a:rPr lang="en-US" sz="1600" dirty="0">
                <a:solidFill>
                  <a:srgbClr val="000000"/>
                </a:solidFill>
              </a:rPr>
              <a:t> </a:t>
            </a:r>
            <a:r>
              <a:rPr lang="en-US" sz="1600" dirty="0" smtClean="0">
                <a:solidFill>
                  <a:srgbClr val="000000"/>
                </a:solidFill>
              </a:rPr>
              <a:t>would be possible.</a:t>
            </a:r>
          </a:p>
          <a:p>
            <a:r>
              <a:rPr lang="en-US" sz="1600" dirty="0">
                <a:solidFill>
                  <a:srgbClr val="000000"/>
                </a:solidFill>
              </a:rPr>
              <a:t>vibration monitoring during excavation works for the CENF project (extension of the North Hall, </a:t>
            </a:r>
            <a:r>
              <a:rPr lang="en-US" sz="1600" dirty="0" err="1">
                <a:solidFill>
                  <a:srgbClr val="000000"/>
                </a:solidFill>
              </a:rPr>
              <a:t>Bld</a:t>
            </a:r>
            <a:r>
              <a:rPr lang="en-US" sz="1600" dirty="0">
                <a:solidFill>
                  <a:srgbClr val="000000"/>
                </a:solidFill>
              </a:rPr>
              <a:t> 887) in the TT85 tunnel</a:t>
            </a:r>
            <a:endParaRPr lang="en-US" sz="1600" dirty="0" smtClean="0">
              <a:solidFill>
                <a:srgbClr val="000000"/>
              </a:solidFill>
            </a:endParaRPr>
          </a:p>
          <a:p>
            <a:r>
              <a:rPr lang="en-US" sz="1600" dirty="0" smtClean="0">
                <a:solidFill>
                  <a:srgbClr val="FF6600"/>
                </a:solidFill>
              </a:rPr>
              <a:t>in general: can we find a construction site in </a:t>
            </a:r>
            <a:r>
              <a:rPr lang="en-US" sz="1600" dirty="0" err="1" smtClean="0">
                <a:solidFill>
                  <a:srgbClr val="FF6600"/>
                </a:solidFill>
              </a:rPr>
              <a:t>molasse</a:t>
            </a:r>
            <a:r>
              <a:rPr lang="en-US" sz="1600" dirty="0" smtClean="0">
                <a:solidFill>
                  <a:srgbClr val="FF6600"/>
                </a:solidFill>
              </a:rPr>
              <a:t> ground using the </a:t>
            </a:r>
            <a:r>
              <a:rPr lang="en-US" sz="1600" dirty="0" err="1" smtClean="0">
                <a:solidFill>
                  <a:srgbClr val="FF6600"/>
                </a:solidFill>
              </a:rPr>
              <a:t>Sandvik</a:t>
            </a:r>
            <a:r>
              <a:rPr lang="en-US" sz="1600" dirty="0" smtClean="0">
                <a:solidFill>
                  <a:srgbClr val="FF6600"/>
                </a:solidFill>
              </a:rPr>
              <a:t> </a:t>
            </a:r>
            <a:r>
              <a:rPr lang="en-US" sz="1600" dirty="0" err="1" smtClean="0">
                <a:solidFill>
                  <a:srgbClr val="FF6600"/>
                </a:solidFill>
              </a:rPr>
              <a:t>roadheader</a:t>
            </a:r>
            <a:r>
              <a:rPr lang="en-US" sz="1600" dirty="0" smtClean="0">
                <a:solidFill>
                  <a:srgbClr val="FF6600"/>
                </a:solidFill>
              </a:rPr>
              <a:t> and with concrete floor in the same distance to measure the spectrum and the propagation through the ground?</a:t>
            </a:r>
            <a:endParaRPr lang="en-US" sz="1600" dirty="0">
              <a:solidFill>
                <a:srgbClr val="FF6600"/>
              </a:solidFill>
            </a:endParaRPr>
          </a:p>
          <a:p>
            <a:pPr>
              <a:lnSpc>
                <a:spcPct val="100000"/>
              </a:lnSpc>
            </a:pPr>
            <a:endParaRPr lang="en-US" sz="1600" dirty="0"/>
          </a:p>
          <a:p>
            <a:pPr>
              <a:lnSpc>
                <a:spcPct val="100000"/>
              </a:lnSpc>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endParaRPr lang="en-US" sz="1600" dirty="0" smtClean="0">
              <a:solidFill>
                <a:srgbClr val="000000"/>
              </a:solidFill>
            </a:endParaRPr>
          </a:p>
          <a:p>
            <a:pPr marL="0" indent="0">
              <a:lnSpc>
                <a:spcPct val="100000"/>
              </a:lnSpc>
              <a:buNone/>
            </a:pPr>
            <a:endParaRPr lang="en-US" sz="1600" dirty="0">
              <a:solidFill>
                <a:srgbClr val="000000"/>
              </a:solidFill>
            </a:endParaRPr>
          </a:p>
          <a:p>
            <a:pPr marL="0" indent="0">
              <a:lnSpc>
                <a:spcPct val="100000"/>
              </a:lnSpc>
              <a:buNone/>
            </a:pPr>
            <a:r>
              <a:rPr lang="en-US" sz="1600" dirty="0" smtClean="0">
                <a:solidFill>
                  <a:srgbClr val="000000"/>
                </a:solidFill>
              </a:rPr>
              <a:t>more information is needed on frequency spectrum, wavelength, attenuation with distance</a:t>
            </a:r>
            <a:endParaRPr lang="en-US" sz="1600" dirty="0">
              <a:solidFill>
                <a:srgbClr val="000000"/>
              </a:solidFill>
            </a:endParaRPr>
          </a:p>
        </p:txBody>
      </p:sp>
    </p:spTree>
    <p:extLst>
      <p:ext uri="{BB962C8B-B14F-4D97-AF65-F5344CB8AC3E}">
        <p14:creationId xmlns:p14="http://schemas.microsoft.com/office/powerpoint/2010/main" val="418508402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25</a:t>
            </a:fld>
            <a:endParaRPr lang="en-US"/>
          </a:p>
        </p:txBody>
      </p:sp>
      <p:sp>
        <p:nvSpPr>
          <p:cNvPr id="3" name="Title 2"/>
          <p:cNvSpPr>
            <a:spLocks noGrp="1"/>
          </p:cNvSpPr>
          <p:nvPr>
            <p:ph type="title"/>
          </p:nvPr>
        </p:nvSpPr>
        <p:spPr>
          <a:xfrm>
            <a:off x="457199" y="-27384"/>
            <a:ext cx="8467345" cy="914400"/>
          </a:xfrm>
        </p:spPr>
        <p:txBody>
          <a:bodyPr/>
          <a:lstStyle/>
          <a:p>
            <a:r>
              <a:rPr lang="en-US" dirty="0" smtClean="0"/>
              <a:t>Next steps</a:t>
            </a:r>
            <a:endParaRPr lang="en-US" dirty="0"/>
          </a:p>
        </p:txBody>
      </p:sp>
      <p:sp>
        <p:nvSpPr>
          <p:cNvPr id="4" name="Content Placeholder 3"/>
          <p:cNvSpPr>
            <a:spLocks noGrp="1"/>
          </p:cNvSpPr>
          <p:nvPr>
            <p:ph idx="1"/>
          </p:nvPr>
        </p:nvSpPr>
        <p:spPr>
          <a:xfrm>
            <a:off x="395536" y="764704"/>
            <a:ext cx="8640960" cy="5349240"/>
          </a:xfrm>
        </p:spPr>
        <p:txBody>
          <a:bodyPr>
            <a:noAutofit/>
          </a:bodyPr>
          <a:lstStyle/>
          <a:p>
            <a:pPr marL="0" indent="0">
              <a:lnSpc>
                <a:spcPct val="100000"/>
              </a:lnSpc>
              <a:buNone/>
            </a:pPr>
            <a:r>
              <a:rPr lang="en-US" sz="1600" dirty="0" smtClean="0">
                <a:solidFill>
                  <a:srgbClr val="3366FF"/>
                </a:solidFill>
              </a:rPr>
              <a:t>Needed input:</a:t>
            </a:r>
            <a:endParaRPr lang="en-US" sz="1600" dirty="0">
              <a:solidFill>
                <a:srgbClr val="3366FF"/>
              </a:solidFill>
            </a:endParaRPr>
          </a:p>
          <a:p>
            <a:pPr lvl="1">
              <a:lnSpc>
                <a:spcPct val="100000"/>
              </a:lnSpc>
            </a:pPr>
            <a:r>
              <a:rPr lang="en-US" sz="1600" dirty="0">
                <a:solidFill>
                  <a:srgbClr val="000000"/>
                </a:solidFill>
              </a:rPr>
              <a:t>expected long </a:t>
            </a:r>
            <a:r>
              <a:rPr lang="en-US" sz="1600" dirty="0" smtClean="0">
                <a:solidFill>
                  <a:srgbClr val="000000"/>
                </a:solidFill>
              </a:rPr>
              <a:t>term (week/months) movement </a:t>
            </a:r>
            <a:r>
              <a:rPr lang="en-US" sz="1600" dirty="0">
                <a:solidFill>
                  <a:srgbClr val="000000"/>
                </a:solidFill>
              </a:rPr>
              <a:t>of the </a:t>
            </a:r>
            <a:r>
              <a:rPr lang="en-US" sz="1600" dirty="0" smtClean="0">
                <a:solidFill>
                  <a:srgbClr val="000000"/>
                </a:solidFill>
              </a:rPr>
              <a:t>ground (detector/inner triplet)</a:t>
            </a:r>
          </a:p>
          <a:p>
            <a:pPr lvl="1">
              <a:lnSpc>
                <a:spcPct val="100000"/>
              </a:lnSpc>
            </a:pPr>
            <a:r>
              <a:rPr lang="en-US" sz="1600" dirty="0">
                <a:solidFill>
                  <a:srgbClr val="000000"/>
                </a:solidFill>
              </a:rPr>
              <a:t>a</a:t>
            </a:r>
            <a:r>
              <a:rPr lang="en-US" sz="1600" dirty="0" smtClean="0">
                <a:solidFill>
                  <a:srgbClr val="000000"/>
                </a:solidFill>
              </a:rPr>
              <a:t>mplitude </a:t>
            </a:r>
            <a:r>
              <a:rPr lang="en-US" sz="1600" dirty="0">
                <a:solidFill>
                  <a:srgbClr val="000000"/>
                </a:solidFill>
              </a:rPr>
              <a:t>of movements and extension of the area where the movements occur. Are they </a:t>
            </a:r>
            <a:r>
              <a:rPr lang="en-US" sz="1600" dirty="0" smtClean="0">
                <a:solidFill>
                  <a:srgbClr val="000000"/>
                </a:solidFill>
              </a:rPr>
              <a:t>coherent/what is their wavelength?</a:t>
            </a:r>
          </a:p>
          <a:p>
            <a:pPr lvl="1">
              <a:lnSpc>
                <a:spcPct val="100000"/>
              </a:lnSpc>
            </a:pPr>
            <a:r>
              <a:rPr lang="en-US" sz="1600" dirty="0" smtClean="0">
                <a:solidFill>
                  <a:srgbClr val="000000"/>
                </a:solidFill>
              </a:rPr>
              <a:t>Spectrum </a:t>
            </a:r>
            <a:r>
              <a:rPr lang="en-US" sz="1600" dirty="0">
                <a:solidFill>
                  <a:srgbClr val="000000"/>
                </a:solidFill>
              </a:rPr>
              <a:t>of the vibrations (amplitude </a:t>
            </a:r>
            <a:r>
              <a:rPr lang="en-US" sz="1600" dirty="0" err="1">
                <a:solidFill>
                  <a:srgbClr val="000000"/>
                </a:solidFill>
              </a:rPr>
              <a:t>vs</a:t>
            </a:r>
            <a:r>
              <a:rPr lang="en-US" sz="1600" dirty="0">
                <a:solidFill>
                  <a:srgbClr val="000000"/>
                </a:solidFill>
              </a:rPr>
              <a:t> frequency) up to </a:t>
            </a:r>
            <a:r>
              <a:rPr lang="en-US" sz="1600" dirty="0" smtClean="0">
                <a:solidFill>
                  <a:srgbClr val="000000"/>
                </a:solidFill>
              </a:rPr>
              <a:t>several kHz </a:t>
            </a:r>
            <a:r>
              <a:rPr lang="en-US" sz="1600" dirty="0">
                <a:solidFill>
                  <a:srgbClr val="000000"/>
                </a:solidFill>
              </a:rPr>
              <a:t>with resolutions compatible with the </a:t>
            </a:r>
            <a:r>
              <a:rPr lang="en-US" sz="1600" dirty="0" smtClean="0">
                <a:solidFill>
                  <a:srgbClr val="000000"/>
                </a:solidFill>
              </a:rPr>
              <a:t>above limits</a:t>
            </a:r>
            <a:endParaRPr lang="en-US" sz="1600" dirty="0">
              <a:solidFill>
                <a:srgbClr val="000000"/>
              </a:solidFill>
            </a:endParaRPr>
          </a:p>
          <a:p>
            <a:pPr lvl="1">
              <a:lnSpc>
                <a:spcPct val="100000"/>
              </a:lnSpc>
            </a:pPr>
            <a:r>
              <a:rPr lang="en-US" sz="1600" dirty="0" smtClean="0">
                <a:solidFill>
                  <a:srgbClr val="000000"/>
                </a:solidFill>
              </a:rPr>
              <a:t>transfer functions floor to </a:t>
            </a:r>
            <a:r>
              <a:rPr lang="en-US" sz="1600" dirty="0">
                <a:solidFill>
                  <a:srgbClr val="000000"/>
                </a:solidFill>
              </a:rPr>
              <a:t>cold </a:t>
            </a:r>
            <a:r>
              <a:rPr lang="en-US" sz="1600" dirty="0" smtClean="0">
                <a:solidFill>
                  <a:srgbClr val="000000"/>
                </a:solidFill>
              </a:rPr>
              <a:t>masses</a:t>
            </a:r>
            <a:endParaRPr lang="en-US" sz="1600" dirty="0">
              <a:solidFill>
                <a:srgbClr val="000000"/>
              </a:solidFill>
            </a:endParaRPr>
          </a:p>
          <a:p>
            <a:pPr marL="228600" lvl="1" indent="0">
              <a:lnSpc>
                <a:spcPct val="100000"/>
              </a:lnSpc>
              <a:buNone/>
            </a:pPr>
            <a:endParaRPr lang="en-US" sz="1600" dirty="0">
              <a:solidFill>
                <a:srgbClr val="000000"/>
              </a:solidFill>
            </a:endParaRPr>
          </a:p>
          <a:p>
            <a:pPr marL="0" lvl="1" indent="0">
              <a:lnSpc>
                <a:spcPct val="100000"/>
              </a:lnSpc>
              <a:buNone/>
            </a:pPr>
            <a:r>
              <a:rPr lang="en-US" sz="1600" dirty="0" smtClean="0">
                <a:solidFill>
                  <a:srgbClr val="3366FF"/>
                </a:solidFill>
              </a:rPr>
              <a:t>Further studies – input very welcome!</a:t>
            </a:r>
            <a:endParaRPr lang="en-US" sz="1600" dirty="0">
              <a:solidFill>
                <a:srgbClr val="3366FF"/>
              </a:solidFill>
            </a:endParaRPr>
          </a:p>
          <a:p>
            <a:pPr lvl="1">
              <a:lnSpc>
                <a:spcPct val="100000"/>
              </a:lnSpc>
              <a:buFontTx/>
              <a:buChar char="-"/>
            </a:pPr>
            <a:r>
              <a:rPr lang="en-US" sz="1600" dirty="0" smtClean="0">
                <a:solidFill>
                  <a:srgbClr val="000000"/>
                </a:solidFill>
              </a:rPr>
              <a:t>more detailed studies of effect on  collimation performance (impact of stronger population of tails, continuous orbit oscillation at collimators, impact of sudden orbit movements ???)</a:t>
            </a:r>
          </a:p>
          <a:p>
            <a:pPr lvl="1">
              <a:lnSpc>
                <a:spcPct val="100000"/>
              </a:lnSpc>
              <a:buFontTx/>
              <a:buChar char="-"/>
            </a:pPr>
            <a:r>
              <a:rPr lang="en-US" sz="1600" dirty="0" smtClean="0">
                <a:solidFill>
                  <a:srgbClr val="000000"/>
                </a:solidFill>
              </a:rPr>
              <a:t>beam-beam simulations to study the effect of </a:t>
            </a:r>
            <a:r>
              <a:rPr lang="en-US" sz="1600" b="1" dirty="0" smtClean="0">
                <a:solidFill>
                  <a:srgbClr val="000000"/>
                </a:solidFill>
              </a:rPr>
              <a:t>only</a:t>
            </a:r>
            <a:r>
              <a:rPr lang="en-US" sz="1600" dirty="0" smtClean="0">
                <a:solidFill>
                  <a:srgbClr val="000000"/>
                </a:solidFill>
              </a:rPr>
              <a:t> low frequency noise</a:t>
            </a:r>
          </a:p>
          <a:p>
            <a:pPr marL="228600" lvl="1" indent="0">
              <a:lnSpc>
                <a:spcPct val="100000"/>
              </a:lnSpc>
              <a:buNone/>
            </a:pPr>
            <a:r>
              <a:rPr lang="en-US" sz="1600" dirty="0" smtClean="0">
                <a:solidFill>
                  <a:srgbClr val="000000"/>
                </a:solidFill>
              </a:rPr>
              <a:t>	some first ideas: </a:t>
            </a:r>
          </a:p>
          <a:p>
            <a:pPr marL="228600" lvl="1" indent="0">
              <a:lnSpc>
                <a:spcPct val="100000"/>
              </a:lnSpc>
              <a:buNone/>
            </a:pPr>
            <a:r>
              <a:rPr lang="en-US" sz="1600" dirty="0">
                <a:solidFill>
                  <a:srgbClr val="000000"/>
                </a:solidFill>
              </a:rPr>
              <a:t>	</a:t>
            </a:r>
            <a:r>
              <a:rPr lang="en-US" sz="1600" dirty="0" smtClean="0">
                <a:solidFill>
                  <a:srgbClr val="000000"/>
                </a:solidFill>
              </a:rPr>
              <a:t>	- test </a:t>
            </a:r>
            <a:r>
              <a:rPr lang="en-US" sz="1600" dirty="0" err="1" smtClean="0">
                <a:solidFill>
                  <a:srgbClr val="000000"/>
                </a:solidFill>
              </a:rPr>
              <a:t>eigen</a:t>
            </a:r>
            <a:r>
              <a:rPr lang="en-US" sz="1600" dirty="0" smtClean="0">
                <a:solidFill>
                  <a:srgbClr val="000000"/>
                </a:solidFill>
              </a:rPr>
              <a:t>-frequencies of dipoles -&gt; sensitivity to different frequencies</a:t>
            </a:r>
          </a:p>
          <a:p>
            <a:pPr marL="228600" lvl="1" indent="0">
              <a:lnSpc>
                <a:spcPct val="100000"/>
              </a:lnSpc>
              <a:buNone/>
            </a:pPr>
            <a:r>
              <a:rPr lang="en-US" sz="1600" dirty="0">
                <a:solidFill>
                  <a:srgbClr val="000000"/>
                </a:solidFill>
              </a:rPr>
              <a:t>	</a:t>
            </a:r>
            <a:r>
              <a:rPr lang="en-US" sz="1600" dirty="0" smtClean="0">
                <a:solidFill>
                  <a:srgbClr val="000000"/>
                </a:solidFill>
              </a:rPr>
              <a:t>	- impact of one compared to two noise sources (construction in IR1/5 = two noise sources)</a:t>
            </a:r>
          </a:p>
          <a:p>
            <a:pPr marL="228600" lvl="1" indent="0">
              <a:lnSpc>
                <a:spcPct val="100000"/>
              </a:lnSpc>
              <a:buNone/>
            </a:pPr>
            <a:r>
              <a:rPr lang="en-US" sz="1600" dirty="0">
                <a:solidFill>
                  <a:srgbClr val="000000"/>
                </a:solidFill>
              </a:rPr>
              <a:t>	</a:t>
            </a:r>
            <a:r>
              <a:rPr lang="en-US" sz="1600" dirty="0" smtClean="0">
                <a:solidFill>
                  <a:srgbClr val="000000"/>
                </a:solidFill>
              </a:rPr>
              <a:t>	- comparison of single frequency excitation with continuous (low frequency) spectrum</a:t>
            </a:r>
          </a:p>
          <a:p>
            <a:pPr lvl="1">
              <a:lnSpc>
                <a:spcPct val="100000"/>
              </a:lnSpc>
              <a:buFontTx/>
              <a:buChar char="-"/>
            </a:pPr>
            <a:r>
              <a:rPr lang="en-US" sz="1600" dirty="0" smtClean="0">
                <a:solidFill>
                  <a:srgbClr val="FF0000"/>
                </a:solidFill>
              </a:rPr>
              <a:t>proposed MD to study the effect of a low frequency excitation on halo population and </a:t>
            </a:r>
            <a:r>
              <a:rPr lang="en-US" sz="1600" dirty="0" err="1" smtClean="0">
                <a:solidFill>
                  <a:srgbClr val="FF0000"/>
                </a:solidFill>
              </a:rPr>
              <a:t>emittance</a:t>
            </a:r>
            <a:endParaRPr lang="en-US" sz="1600" dirty="0" smtClean="0">
              <a:solidFill>
                <a:srgbClr val="FF0000"/>
              </a:solidFill>
            </a:endParaRPr>
          </a:p>
          <a:p>
            <a:pPr lvl="1">
              <a:lnSpc>
                <a:spcPct val="100000"/>
              </a:lnSpc>
              <a:buFontTx/>
              <a:buChar char="-"/>
            </a:pPr>
            <a:r>
              <a:rPr lang="en-US" sz="1600" dirty="0" smtClean="0">
                <a:solidFill>
                  <a:srgbClr val="FF6600"/>
                </a:solidFill>
              </a:rPr>
              <a:t>mitigation methods? </a:t>
            </a:r>
            <a:r>
              <a:rPr lang="en-US" sz="1600" dirty="0" smtClean="0">
                <a:solidFill>
                  <a:srgbClr val="000000"/>
                </a:solidFill>
              </a:rPr>
              <a:t>E.g. </a:t>
            </a:r>
            <a:r>
              <a:rPr lang="en-US" sz="1600" dirty="0">
                <a:solidFill>
                  <a:schemeClr val="tx1"/>
                </a:solidFill>
              </a:rPr>
              <a:t>o</a:t>
            </a:r>
            <a:r>
              <a:rPr lang="en-US" sz="1600" dirty="0" smtClean="0">
                <a:solidFill>
                  <a:schemeClr val="tx1"/>
                </a:solidFill>
              </a:rPr>
              <a:t>rbit feedback up to 200 Hz using new DOROS BPMs to keep beams in collisions (would assume installation of BPMs in all IPs + critical collimation region)?</a:t>
            </a:r>
          </a:p>
          <a:p>
            <a:pPr lvl="1">
              <a:lnSpc>
                <a:spcPct val="100000"/>
              </a:lnSpc>
              <a:buFontTx/>
              <a:buChar char="-"/>
            </a:pPr>
            <a:endParaRPr lang="en-US" sz="1600" dirty="0" smtClean="0">
              <a:solidFill>
                <a:schemeClr val="tx1"/>
              </a:solidFill>
            </a:endParaRPr>
          </a:p>
        </p:txBody>
      </p:sp>
    </p:spTree>
    <p:extLst>
      <p:ext uri="{BB962C8B-B14F-4D97-AF65-F5344CB8AC3E}">
        <p14:creationId xmlns:p14="http://schemas.microsoft.com/office/powerpoint/2010/main" val="302525375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26</a:t>
            </a:fld>
            <a:endParaRPr lang="en-US"/>
          </a:p>
        </p:txBody>
      </p:sp>
      <p:sp>
        <p:nvSpPr>
          <p:cNvPr id="4" name="Content Placeholder 3"/>
          <p:cNvSpPr>
            <a:spLocks noGrp="1"/>
          </p:cNvSpPr>
          <p:nvPr>
            <p:ph idx="1"/>
          </p:nvPr>
        </p:nvSpPr>
        <p:spPr>
          <a:xfrm>
            <a:off x="457199" y="2564904"/>
            <a:ext cx="8229600" cy="1376185"/>
          </a:xfrm>
        </p:spPr>
        <p:txBody>
          <a:bodyPr>
            <a:normAutofit/>
          </a:bodyPr>
          <a:lstStyle/>
          <a:p>
            <a:pPr marL="0" indent="0" algn="ctr">
              <a:buNone/>
            </a:pPr>
            <a:r>
              <a:rPr lang="en-US" sz="4400" dirty="0" smtClean="0"/>
              <a:t>Thank you for your attention!</a:t>
            </a:r>
            <a:endParaRPr lang="en-US" sz="4400" dirty="0">
              <a:solidFill>
                <a:srgbClr val="FF0000"/>
              </a:solidFill>
            </a:endParaRPr>
          </a:p>
        </p:txBody>
      </p:sp>
    </p:spTree>
    <p:extLst>
      <p:ext uri="{BB962C8B-B14F-4D97-AF65-F5344CB8AC3E}">
        <p14:creationId xmlns:p14="http://schemas.microsoft.com/office/powerpoint/2010/main" val="26040939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Bild 1" descr="Coherence.xlsx.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2873" y="756000"/>
            <a:ext cx="8141575" cy="4949202"/>
          </a:xfrm>
          <a:prstGeom prst="rect">
            <a:avLst/>
          </a:prstGeom>
        </p:spPr>
      </p:pic>
      <p:sp>
        <p:nvSpPr>
          <p:cNvPr id="441346" name="Rectangle 2"/>
          <p:cNvSpPr>
            <a:spLocks noGrp="1" noChangeArrowheads="1"/>
          </p:cNvSpPr>
          <p:nvPr>
            <p:ph type="title"/>
          </p:nvPr>
        </p:nvSpPr>
        <p:spPr>
          <a:xfrm>
            <a:off x="179512" y="80728"/>
            <a:ext cx="9144000" cy="900000"/>
          </a:xfrm>
        </p:spPr>
        <p:txBody>
          <a:bodyPr>
            <a:normAutofit/>
          </a:bodyPr>
          <a:lstStyle/>
          <a:p>
            <a:r>
              <a:rPr lang="de-DE" dirty="0" err="1"/>
              <a:t>C</a:t>
            </a:r>
            <a:r>
              <a:rPr lang="de-DE" dirty="0" err="1" smtClean="0"/>
              <a:t>rosscorrelation</a:t>
            </a:r>
            <a:r>
              <a:rPr lang="de-DE" dirty="0" smtClean="0"/>
              <a:t> </a:t>
            </a:r>
            <a:r>
              <a:rPr lang="de-DE" i="1" dirty="0" smtClean="0"/>
              <a:t>K</a:t>
            </a:r>
            <a:r>
              <a:rPr lang="de-DE" dirty="0" smtClean="0"/>
              <a:t> und </a:t>
            </a:r>
            <a:r>
              <a:rPr lang="de-DE" dirty="0" err="1"/>
              <a:t>C</a:t>
            </a:r>
            <a:r>
              <a:rPr lang="de-DE" dirty="0" err="1" smtClean="0"/>
              <a:t>oherence</a:t>
            </a:r>
            <a:r>
              <a:rPr lang="de-DE" dirty="0" smtClean="0"/>
              <a:t> </a:t>
            </a:r>
            <a:r>
              <a:rPr lang="de-DE" i="1" dirty="0" smtClean="0"/>
              <a:t>C</a:t>
            </a:r>
            <a:endParaRPr lang="de-DE" i="1" dirty="0"/>
          </a:p>
        </p:txBody>
      </p:sp>
      <p:pic>
        <p:nvPicPr>
          <p:cNvPr id="3" name="Bild 2" descr="Cross Correlation.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13263" y="3645024"/>
            <a:ext cx="3352800" cy="596900"/>
          </a:xfrm>
          <a:prstGeom prst="rect">
            <a:avLst/>
          </a:prstGeom>
        </p:spPr>
      </p:pic>
      <p:pic>
        <p:nvPicPr>
          <p:cNvPr id="4" name="Bild 3" descr="Coherence.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67744" y="4592328"/>
            <a:ext cx="2184400" cy="241300"/>
          </a:xfrm>
          <a:prstGeom prst="rect">
            <a:avLst/>
          </a:prstGeom>
        </p:spPr>
      </p:pic>
      <p:sp>
        <p:nvSpPr>
          <p:cNvPr id="5" name="Textfeld 4"/>
          <p:cNvSpPr txBox="1"/>
          <p:nvPr/>
        </p:nvSpPr>
        <p:spPr>
          <a:xfrm>
            <a:off x="-5153" y="5546140"/>
            <a:ext cx="9144000" cy="646331"/>
          </a:xfrm>
          <a:prstGeom prst="rect">
            <a:avLst/>
          </a:prstGeom>
          <a:noFill/>
        </p:spPr>
        <p:txBody>
          <a:bodyPr wrap="square" rtlCol="0">
            <a:spAutoFit/>
          </a:bodyPr>
          <a:lstStyle/>
          <a:p>
            <a:r>
              <a:rPr lang="de-DE" sz="1800" dirty="0" smtClean="0">
                <a:solidFill>
                  <a:srgbClr val="0000FF"/>
                </a:solidFill>
              </a:rPr>
              <a:t>Vertikale Kohärenz zwischen HERA WL350 und 745 </a:t>
            </a:r>
          </a:p>
          <a:p>
            <a:r>
              <a:rPr lang="de-DE" sz="1800" dirty="0" smtClean="0">
                <a:solidFill>
                  <a:srgbClr val="0000FF"/>
                </a:solidFill>
              </a:rPr>
              <a:t>(3. Juli 2013 2:00 h).</a:t>
            </a:r>
            <a:endParaRPr lang="de-DE" sz="1800" dirty="0">
              <a:solidFill>
                <a:srgbClr val="0000FF"/>
              </a:solidFill>
            </a:endParaRPr>
          </a:p>
        </p:txBody>
      </p:sp>
      <p:sp>
        <p:nvSpPr>
          <p:cNvPr id="6" name="Datumsplatzhalter 5"/>
          <p:cNvSpPr>
            <a:spLocks noGrp="1"/>
          </p:cNvSpPr>
          <p:nvPr>
            <p:ph type="dt" sz="half" idx="10"/>
          </p:nvPr>
        </p:nvSpPr>
        <p:spPr/>
        <p:txBody>
          <a:bodyPr/>
          <a:lstStyle/>
          <a:p>
            <a:r>
              <a:rPr lang="de-DE" smtClean="0"/>
              <a:t>2. Oktober 2013</a:t>
            </a:r>
            <a:endParaRPr lang="de-DE"/>
          </a:p>
        </p:txBody>
      </p:sp>
      <p:sp>
        <p:nvSpPr>
          <p:cNvPr id="8" name="Foliennummernplatzhalter 7"/>
          <p:cNvSpPr>
            <a:spLocks noGrp="1"/>
          </p:cNvSpPr>
          <p:nvPr>
            <p:ph type="sldNum" sz="quarter" idx="12"/>
          </p:nvPr>
        </p:nvSpPr>
        <p:spPr/>
        <p:txBody>
          <a:bodyPr/>
          <a:lstStyle/>
          <a:p>
            <a:fld id="{F5609CA0-B003-F34D-83C6-FA37076A43EA}" type="slidenum">
              <a:rPr lang="de-DE" smtClean="0"/>
              <a:pPr/>
              <a:t>27</a:t>
            </a:fld>
            <a:endParaRPr lang="de-DE"/>
          </a:p>
        </p:txBody>
      </p:sp>
      <p:sp>
        <p:nvSpPr>
          <p:cNvPr id="11" name="Rectangle 10"/>
          <p:cNvSpPr/>
          <p:nvPr/>
        </p:nvSpPr>
        <p:spPr>
          <a:xfrm flipH="1">
            <a:off x="5638230" y="5517232"/>
            <a:ext cx="3384375" cy="970866"/>
          </a:xfrm>
          <a:prstGeom prst="rect">
            <a:avLst/>
          </a:prstGeom>
          <a:solidFill>
            <a:schemeClr val="bg1"/>
          </a:solidFill>
          <a:ln w="38100"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Wilhelm </a:t>
            </a:r>
            <a:r>
              <a:rPr lang="en-US" dirty="0" err="1" smtClean="0">
                <a:solidFill>
                  <a:schemeClr val="tx1"/>
                </a:solidFill>
              </a:rPr>
              <a:t>Bialowons</a:t>
            </a:r>
            <a:r>
              <a:rPr lang="en-US" dirty="0" smtClean="0">
                <a:solidFill>
                  <a:schemeClr val="tx1"/>
                </a:solidFill>
              </a:rPr>
              <a:t> (DESY), </a:t>
            </a:r>
            <a:r>
              <a:rPr lang="en-US" dirty="0" err="1" smtClean="0">
                <a:solidFill>
                  <a:schemeClr val="tx1"/>
                </a:solidFill>
              </a:rPr>
              <a:t>Konstruktionsbesprechung</a:t>
            </a:r>
            <a:r>
              <a:rPr lang="en-US" dirty="0" smtClean="0">
                <a:solidFill>
                  <a:schemeClr val="tx1"/>
                </a:solidFill>
              </a:rPr>
              <a:t>, 02.10.2013</a:t>
            </a:r>
            <a:endParaRPr lang="en-US" dirty="0">
              <a:solidFill>
                <a:schemeClr val="tx1"/>
              </a:solidFill>
            </a:endParaRPr>
          </a:p>
        </p:txBody>
      </p:sp>
      <p:sp>
        <p:nvSpPr>
          <p:cNvPr id="12" name="TextBox 11"/>
          <p:cNvSpPr txBox="1"/>
          <p:nvPr/>
        </p:nvSpPr>
        <p:spPr>
          <a:xfrm>
            <a:off x="946359" y="6228020"/>
            <a:ext cx="3634303" cy="369332"/>
          </a:xfrm>
          <a:prstGeom prst="rect">
            <a:avLst/>
          </a:prstGeom>
          <a:noFill/>
        </p:spPr>
        <p:txBody>
          <a:bodyPr wrap="none" rtlCol="0">
            <a:spAutoFit/>
          </a:bodyPr>
          <a:lstStyle/>
          <a:p>
            <a:r>
              <a:rPr lang="en-US" dirty="0" smtClean="0">
                <a:solidFill>
                  <a:srgbClr val="FF0000"/>
                </a:solidFill>
              </a:rPr>
              <a:t>correlation only for low frequencies</a:t>
            </a:r>
            <a:endParaRPr lang="en-US" dirty="0">
              <a:solidFill>
                <a:srgbClr val="FF0000"/>
              </a:solidFill>
            </a:endParaRPr>
          </a:p>
        </p:txBody>
      </p:sp>
    </p:spTree>
    <p:extLst>
      <p:ext uri="{BB962C8B-B14F-4D97-AF65-F5344CB8AC3E}">
        <p14:creationId xmlns:p14="http://schemas.microsoft.com/office/powerpoint/2010/main" val="976897248"/>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28</a:t>
            </a:fld>
            <a:endParaRPr lang="en-US"/>
          </a:p>
        </p:txBody>
      </p:sp>
      <p:sp>
        <p:nvSpPr>
          <p:cNvPr id="3" name="Title 2"/>
          <p:cNvSpPr>
            <a:spLocks noGrp="1"/>
          </p:cNvSpPr>
          <p:nvPr>
            <p:ph type="title"/>
          </p:nvPr>
        </p:nvSpPr>
        <p:spPr/>
        <p:txBody>
          <a:bodyPr/>
          <a:lstStyle/>
          <a:p>
            <a:r>
              <a:rPr lang="en-US" dirty="0" smtClean="0"/>
              <a:t>Theoretical Background - Literature</a:t>
            </a:r>
            <a:endParaRPr lang="en-US" dirty="0"/>
          </a:p>
        </p:txBody>
      </p:sp>
      <p:sp>
        <p:nvSpPr>
          <p:cNvPr id="4" name="Content Placeholder 3"/>
          <p:cNvSpPr>
            <a:spLocks noGrp="1"/>
          </p:cNvSpPr>
          <p:nvPr>
            <p:ph idx="1"/>
          </p:nvPr>
        </p:nvSpPr>
        <p:spPr>
          <a:solidFill>
            <a:schemeClr val="bg1"/>
          </a:solidFill>
        </p:spPr>
        <p:txBody>
          <a:bodyPr>
            <a:noAutofit/>
          </a:bodyPr>
          <a:lstStyle/>
          <a:p>
            <a:pPr marL="0" lvl="1" indent="0">
              <a:lnSpc>
                <a:spcPct val="100000"/>
              </a:lnSpc>
              <a:spcBef>
                <a:spcPts val="0"/>
              </a:spcBef>
              <a:spcAft>
                <a:spcPts val="600"/>
              </a:spcAft>
              <a:buNone/>
            </a:pPr>
            <a:r>
              <a:rPr lang="en-US" sz="1600" b="1" dirty="0" smtClean="0">
                <a:solidFill>
                  <a:srgbClr val="FF0000"/>
                </a:solidFill>
              </a:rPr>
              <a:t>Ground motion LEP/LHC: </a:t>
            </a:r>
            <a:r>
              <a:rPr lang="en-US" sz="1600" dirty="0" smtClean="0">
                <a:solidFill>
                  <a:schemeClr val="tx1"/>
                </a:solidFill>
              </a:rPr>
              <a:t>in general not much available (measurements in view of a linear collider study and in ATLAS/CMS experimental hall)</a:t>
            </a:r>
          </a:p>
          <a:p>
            <a:pPr marL="0" lvl="1" indent="0">
              <a:lnSpc>
                <a:spcPct val="100000"/>
              </a:lnSpc>
              <a:spcBef>
                <a:spcPts val="0"/>
              </a:spcBef>
              <a:buNone/>
            </a:pPr>
            <a:r>
              <a:rPr lang="en-US" sz="1600" dirty="0" smtClean="0">
                <a:solidFill>
                  <a:srgbClr val="000000"/>
                </a:solidFill>
              </a:rPr>
              <a:t>[1</a:t>
            </a:r>
            <a:r>
              <a:rPr lang="en-US" sz="1600" b="1" dirty="0" smtClean="0">
                <a:solidFill>
                  <a:srgbClr val="000000"/>
                </a:solidFill>
              </a:rPr>
              <a:t>] L. </a:t>
            </a:r>
            <a:r>
              <a:rPr lang="en-US" sz="1600" b="1" dirty="0" err="1" smtClean="0">
                <a:solidFill>
                  <a:srgbClr val="000000"/>
                </a:solidFill>
              </a:rPr>
              <a:t>Vos</a:t>
            </a:r>
            <a:r>
              <a:rPr lang="en-US" sz="1600" dirty="0" smtClean="0">
                <a:solidFill>
                  <a:srgbClr val="000000"/>
                </a:solidFill>
              </a:rPr>
              <a:t>, “</a:t>
            </a:r>
            <a:r>
              <a:rPr lang="en-US" sz="1600" i="1" dirty="0" smtClean="0">
                <a:solidFill>
                  <a:srgbClr val="000000"/>
                </a:solidFill>
              </a:rPr>
              <a:t>Ground motion in LEP and LHC</a:t>
            </a:r>
            <a:r>
              <a:rPr lang="en-US" sz="1600" dirty="0" smtClean="0">
                <a:solidFill>
                  <a:srgbClr val="000000"/>
                </a:solidFill>
              </a:rPr>
              <a:t>”, </a:t>
            </a:r>
            <a:r>
              <a:rPr lang="en-US" sz="1600" dirty="0">
                <a:solidFill>
                  <a:srgbClr val="000000"/>
                </a:solidFill>
              </a:rPr>
              <a:t>CERN-LHC-NOTE-</a:t>
            </a:r>
            <a:r>
              <a:rPr lang="en-US" sz="1600" dirty="0" smtClean="0">
                <a:solidFill>
                  <a:srgbClr val="000000"/>
                </a:solidFill>
              </a:rPr>
              <a:t>299</a:t>
            </a:r>
          </a:p>
          <a:p>
            <a:pPr marL="0" lvl="1" indent="0">
              <a:lnSpc>
                <a:spcPct val="100000"/>
              </a:lnSpc>
              <a:spcBef>
                <a:spcPts val="0"/>
              </a:spcBef>
              <a:buNone/>
            </a:pPr>
            <a:r>
              <a:rPr lang="en-US" sz="1600" dirty="0" smtClean="0">
                <a:solidFill>
                  <a:srgbClr val="000000"/>
                </a:solidFill>
              </a:rPr>
              <a:t>[2] </a:t>
            </a:r>
            <a:r>
              <a:rPr lang="en-US" sz="1600" dirty="0">
                <a:solidFill>
                  <a:srgbClr val="000000"/>
                </a:solidFill>
              </a:rPr>
              <a:t>M.P. </a:t>
            </a:r>
            <a:r>
              <a:rPr lang="en-US" sz="1600" dirty="0" err="1" smtClean="0">
                <a:solidFill>
                  <a:srgbClr val="000000"/>
                </a:solidFill>
              </a:rPr>
              <a:t>Zorzano</a:t>
            </a:r>
            <a:r>
              <a:rPr lang="en-US" sz="1600" dirty="0" smtClean="0">
                <a:solidFill>
                  <a:srgbClr val="000000"/>
                </a:solidFill>
              </a:rPr>
              <a:t>, T. </a:t>
            </a:r>
            <a:r>
              <a:rPr lang="en-US" sz="1600" dirty="0" err="1" smtClean="0">
                <a:solidFill>
                  <a:srgbClr val="000000"/>
                </a:solidFill>
              </a:rPr>
              <a:t>Sen</a:t>
            </a:r>
            <a:r>
              <a:rPr lang="en-US" sz="1600" dirty="0" smtClean="0">
                <a:solidFill>
                  <a:srgbClr val="000000"/>
                </a:solidFill>
              </a:rPr>
              <a:t>, “</a:t>
            </a:r>
            <a:r>
              <a:rPr lang="en-US" sz="1600" i="1" dirty="0" err="1" smtClean="0">
                <a:solidFill>
                  <a:srgbClr val="000000"/>
                </a:solidFill>
              </a:rPr>
              <a:t>Emittance</a:t>
            </a:r>
            <a:r>
              <a:rPr lang="en-US" sz="1600" i="1" dirty="0" smtClean="0">
                <a:solidFill>
                  <a:srgbClr val="000000"/>
                </a:solidFill>
              </a:rPr>
              <a:t> </a:t>
            </a:r>
            <a:r>
              <a:rPr lang="en-US" sz="1600" i="1" dirty="0">
                <a:solidFill>
                  <a:srgbClr val="000000"/>
                </a:solidFill>
              </a:rPr>
              <a:t>Growth for the LHC Beams Due to Head-On Beam-Beam Interaction and Ground </a:t>
            </a:r>
            <a:r>
              <a:rPr lang="en-US" sz="1600" i="1" dirty="0" smtClean="0">
                <a:solidFill>
                  <a:srgbClr val="000000"/>
                </a:solidFill>
              </a:rPr>
              <a:t>Motion</a:t>
            </a:r>
            <a:r>
              <a:rPr lang="en-US" sz="1600" dirty="0" smtClean="0">
                <a:solidFill>
                  <a:srgbClr val="000000"/>
                </a:solidFill>
              </a:rPr>
              <a:t>”, </a:t>
            </a:r>
            <a:r>
              <a:rPr lang="en-US" sz="1600" dirty="0">
                <a:solidFill>
                  <a:srgbClr val="000000"/>
                </a:solidFill>
              </a:rPr>
              <a:t>FERMILAB-TM-2106 </a:t>
            </a:r>
            <a:endParaRPr lang="en-US" sz="1600" dirty="0" smtClean="0">
              <a:solidFill>
                <a:srgbClr val="000000"/>
              </a:solidFill>
            </a:endParaRPr>
          </a:p>
          <a:p>
            <a:pPr marL="0" lvl="1" indent="0">
              <a:lnSpc>
                <a:spcPct val="100000"/>
              </a:lnSpc>
              <a:spcBef>
                <a:spcPts val="0"/>
              </a:spcBef>
              <a:spcAft>
                <a:spcPts val="1200"/>
              </a:spcAft>
              <a:buNone/>
            </a:pPr>
            <a:r>
              <a:rPr lang="en-US" sz="1600" dirty="0" smtClean="0">
                <a:solidFill>
                  <a:srgbClr val="000000"/>
                </a:solidFill>
              </a:rPr>
              <a:t>[3] V.E. </a:t>
            </a:r>
            <a:r>
              <a:rPr lang="en-US" sz="1600" dirty="0" err="1" smtClean="0">
                <a:solidFill>
                  <a:srgbClr val="000000"/>
                </a:solidFill>
              </a:rPr>
              <a:t>Balakin</a:t>
            </a:r>
            <a:r>
              <a:rPr lang="en-US" sz="1600" dirty="0" smtClean="0">
                <a:solidFill>
                  <a:srgbClr val="000000"/>
                </a:solidFill>
              </a:rPr>
              <a:t>, </a:t>
            </a:r>
            <a:r>
              <a:rPr lang="en-US" sz="1600" b="1" dirty="0" smtClean="0">
                <a:solidFill>
                  <a:srgbClr val="000000"/>
                </a:solidFill>
              </a:rPr>
              <a:t>W. </a:t>
            </a:r>
            <a:r>
              <a:rPr lang="en-US" sz="1600" b="1" dirty="0" err="1" smtClean="0">
                <a:solidFill>
                  <a:srgbClr val="000000"/>
                </a:solidFill>
              </a:rPr>
              <a:t>Coosemans</a:t>
            </a:r>
            <a:r>
              <a:rPr lang="en-US" sz="1600" b="1" dirty="0" smtClean="0">
                <a:solidFill>
                  <a:srgbClr val="000000"/>
                </a:solidFill>
              </a:rPr>
              <a:t> </a:t>
            </a:r>
            <a:r>
              <a:rPr lang="en-US" sz="1600" dirty="0" smtClean="0">
                <a:solidFill>
                  <a:srgbClr val="000000"/>
                </a:solidFill>
              </a:rPr>
              <a:t>et al., “</a:t>
            </a:r>
            <a:r>
              <a:rPr lang="en-US" sz="1600" i="1" dirty="0" err="1" smtClean="0">
                <a:solidFill>
                  <a:srgbClr val="000000"/>
                </a:solidFill>
              </a:rPr>
              <a:t>Measurments</a:t>
            </a:r>
            <a:r>
              <a:rPr lang="en-US" sz="1600" i="1" dirty="0" smtClean="0">
                <a:solidFill>
                  <a:srgbClr val="000000"/>
                </a:solidFill>
              </a:rPr>
              <a:t> of Seismic Vibrations in the CERN TT2A Tunnel for Linear Collider Studies</a:t>
            </a:r>
            <a:r>
              <a:rPr lang="en-US" sz="1600" dirty="0" smtClean="0">
                <a:solidFill>
                  <a:srgbClr val="000000"/>
                </a:solidFill>
              </a:rPr>
              <a:t>”, CLIC-Note 191</a:t>
            </a:r>
            <a:endParaRPr lang="en-US" sz="1600" b="1" dirty="0" smtClean="0">
              <a:solidFill>
                <a:srgbClr val="FF0000"/>
              </a:solidFill>
            </a:endParaRPr>
          </a:p>
          <a:p>
            <a:pPr marL="0" lvl="1" indent="0">
              <a:lnSpc>
                <a:spcPct val="100000"/>
              </a:lnSpc>
              <a:spcBef>
                <a:spcPts val="0"/>
              </a:spcBef>
              <a:buNone/>
            </a:pPr>
            <a:r>
              <a:rPr lang="en-US" sz="1600" b="1" dirty="0" smtClean="0">
                <a:solidFill>
                  <a:srgbClr val="FF0000"/>
                </a:solidFill>
              </a:rPr>
              <a:t>Ground </a:t>
            </a:r>
            <a:r>
              <a:rPr lang="en-US" sz="1600" b="1" dirty="0">
                <a:solidFill>
                  <a:srgbClr val="FF0000"/>
                </a:solidFill>
              </a:rPr>
              <a:t>motion </a:t>
            </a:r>
            <a:r>
              <a:rPr lang="en-US" sz="1600" b="1" dirty="0" smtClean="0">
                <a:solidFill>
                  <a:srgbClr val="FF0000"/>
                </a:solidFill>
              </a:rPr>
              <a:t>HERA:</a:t>
            </a:r>
          </a:p>
          <a:p>
            <a:pPr marL="0" lvl="1" indent="0">
              <a:lnSpc>
                <a:spcPct val="100000"/>
              </a:lnSpc>
              <a:spcBef>
                <a:spcPts val="0"/>
              </a:spcBef>
              <a:buNone/>
            </a:pPr>
            <a:r>
              <a:rPr lang="en-US" sz="1600" dirty="0" smtClean="0">
                <a:solidFill>
                  <a:srgbClr val="000000"/>
                </a:solidFill>
              </a:rPr>
              <a:t>all publications can be found at </a:t>
            </a:r>
            <a:r>
              <a:rPr lang="en-US" sz="1600" u="sng" dirty="0">
                <a:hlinkClick r:id="rId2"/>
              </a:rPr>
              <a:t>http://vibration.desy.de/documents/papers</a:t>
            </a:r>
            <a:r>
              <a:rPr lang="en-US" sz="1600" u="sng" dirty="0" smtClean="0">
                <a:hlinkClick r:id="rId2"/>
              </a:rPr>
              <a:t>/</a:t>
            </a:r>
            <a:endParaRPr lang="en-US" sz="1600" u="sng" dirty="0" smtClean="0">
              <a:solidFill>
                <a:srgbClr val="000000"/>
              </a:solidFill>
            </a:endParaRPr>
          </a:p>
          <a:p>
            <a:pPr marL="0" lvl="1" indent="0">
              <a:lnSpc>
                <a:spcPct val="100000"/>
              </a:lnSpc>
              <a:spcBef>
                <a:spcPts val="1200"/>
              </a:spcBef>
              <a:buNone/>
            </a:pPr>
            <a:r>
              <a:rPr lang="en-US" sz="1600" b="1" dirty="0" smtClean="0">
                <a:solidFill>
                  <a:srgbClr val="FF0000"/>
                </a:solidFill>
              </a:rPr>
              <a:t>Detailed studies for SSC (theoretical background):</a:t>
            </a:r>
          </a:p>
          <a:p>
            <a:pPr marL="0" lvl="1" indent="0">
              <a:lnSpc>
                <a:spcPct val="100000"/>
              </a:lnSpc>
              <a:spcBef>
                <a:spcPts val="0"/>
              </a:spcBef>
              <a:buNone/>
            </a:pPr>
            <a:r>
              <a:rPr lang="en-US" sz="1600" b="1" dirty="0" smtClean="0">
                <a:solidFill>
                  <a:srgbClr val="000000"/>
                </a:solidFill>
              </a:rPr>
              <a:t>low frequency (f &lt; </a:t>
            </a:r>
            <a:r>
              <a:rPr lang="en-US" sz="1600" b="1" dirty="0" err="1" smtClean="0">
                <a:solidFill>
                  <a:srgbClr val="000000"/>
                </a:solidFill>
              </a:rPr>
              <a:t>f</a:t>
            </a:r>
            <a:r>
              <a:rPr lang="en-US" sz="1600" b="1" baseline="-25000" dirty="0" err="1" smtClean="0">
                <a:solidFill>
                  <a:srgbClr val="000000"/>
                </a:solidFill>
              </a:rPr>
              <a:t>rev</a:t>
            </a:r>
            <a:r>
              <a:rPr lang="el-GR" sz="1600" b="1" dirty="0" smtClean="0">
                <a:solidFill>
                  <a:srgbClr val="000000"/>
                </a:solidFill>
              </a:rPr>
              <a:t>ν</a:t>
            </a:r>
            <a:r>
              <a:rPr lang="en-US" sz="1600" b="1" dirty="0" smtClean="0">
                <a:solidFill>
                  <a:srgbClr val="000000"/>
                </a:solidFill>
              </a:rPr>
              <a:t>):</a:t>
            </a:r>
            <a:endParaRPr lang="en-US" sz="1600" b="1" dirty="0">
              <a:solidFill>
                <a:srgbClr val="000000"/>
              </a:solidFill>
            </a:endParaRPr>
          </a:p>
          <a:p>
            <a:pPr marL="228600" lvl="2" indent="0">
              <a:lnSpc>
                <a:spcPct val="100000"/>
              </a:lnSpc>
              <a:spcBef>
                <a:spcPts val="0"/>
              </a:spcBef>
              <a:buNone/>
            </a:pPr>
            <a:r>
              <a:rPr lang="en-US" sz="1600" dirty="0" smtClean="0">
                <a:solidFill>
                  <a:srgbClr val="000000"/>
                </a:solidFill>
              </a:rPr>
              <a:t>[4] K.Y. Ng, “</a:t>
            </a:r>
            <a:r>
              <a:rPr lang="en-US" sz="1600" i="1" dirty="0" err="1" smtClean="0">
                <a:solidFill>
                  <a:srgbClr val="000000"/>
                </a:solidFill>
              </a:rPr>
              <a:t>Emittance</a:t>
            </a:r>
            <a:r>
              <a:rPr lang="en-US" sz="1600" i="1" dirty="0" smtClean="0">
                <a:solidFill>
                  <a:srgbClr val="000000"/>
                </a:solidFill>
              </a:rPr>
              <a:t> Growth due to a Small Low-frequency Perturbations</a:t>
            </a:r>
            <a:r>
              <a:rPr lang="en-US" sz="1600" dirty="0" smtClean="0">
                <a:solidFill>
                  <a:srgbClr val="000000"/>
                </a:solidFill>
              </a:rPr>
              <a:t>”, FERMILAB-FN-575</a:t>
            </a:r>
          </a:p>
          <a:p>
            <a:pPr marL="0" lvl="1" indent="0">
              <a:lnSpc>
                <a:spcPct val="100000"/>
              </a:lnSpc>
              <a:spcBef>
                <a:spcPts val="0"/>
              </a:spcBef>
              <a:buNone/>
            </a:pPr>
            <a:r>
              <a:rPr lang="en-US" sz="1600" b="1" dirty="0">
                <a:solidFill>
                  <a:srgbClr val="000000"/>
                </a:solidFill>
              </a:rPr>
              <a:t>high frequency </a:t>
            </a:r>
            <a:r>
              <a:rPr lang="en-US" sz="1600" b="1" dirty="0" smtClean="0">
                <a:solidFill>
                  <a:srgbClr val="000000"/>
                </a:solidFill>
              </a:rPr>
              <a:t>(f ≥ </a:t>
            </a:r>
            <a:r>
              <a:rPr lang="en-US" sz="1600" b="1" dirty="0" err="1" smtClean="0">
                <a:solidFill>
                  <a:srgbClr val="000000"/>
                </a:solidFill>
              </a:rPr>
              <a:t>f</a:t>
            </a:r>
            <a:r>
              <a:rPr lang="en-US" sz="1600" b="1" baseline="-25000" dirty="0" err="1" smtClean="0">
                <a:solidFill>
                  <a:srgbClr val="000000"/>
                </a:solidFill>
              </a:rPr>
              <a:t>rev</a:t>
            </a:r>
            <a:r>
              <a:rPr lang="el-GR" sz="1600" b="1" dirty="0" smtClean="0">
                <a:solidFill>
                  <a:srgbClr val="000000"/>
                </a:solidFill>
              </a:rPr>
              <a:t>ν</a:t>
            </a:r>
            <a:r>
              <a:rPr lang="en-US" sz="1600" b="1" dirty="0" smtClean="0">
                <a:solidFill>
                  <a:srgbClr val="000000"/>
                </a:solidFill>
              </a:rPr>
              <a:t>):</a:t>
            </a:r>
            <a:endParaRPr lang="en-US" sz="1600" b="1" dirty="0">
              <a:solidFill>
                <a:srgbClr val="000000"/>
              </a:solidFill>
            </a:endParaRPr>
          </a:p>
          <a:p>
            <a:pPr marL="228600" lvl="2" indent="0">
              <a:lnSpc>
                <a:spcPct val="100000"/>
              </a:lnSpc>
              <a:spcBef>
                <a:spcPts val="0"/>
              </a:spcBef>
              <a:buNone/>
            </a:pPr>
            <a:r>
              <a:rPr lang="en-US" sz="1600" dirty="0" smtClean="0">
                <a:solidFill>
                  <a:srgbClr val="000000"/>
                </a:solidFill>
              </a:rPr>
              <a:t>[5] V. </a:t>
            </a:r>
            <a:r>
              <a:rPr lang="en-US" sz="1600" dirty="0" err="1" smtClean="0">
                <a:solidFill>
                  <a:srgbClr val="000000"/>
                </a:solidFill>
              </a:rPr>
              <a:t>Lebedev</a:t>
            </a:r>
            <a:r>
              <a:rPr lang="en-US" sz="1600" dirty="0" smtClean="0">
                <a:solidFill>
                  <a:srgbClr val="000000"/>
                </a:solidFill>
              </a:rPr>
              <a:t>, V. </a:t>
            </a:r>
            <a:r>
              <a:rPr lang="en-US" sz="1600" dirty="0" err="1" smtClean="0">
                <a:solidFill>
                  <a:srgbClr val="000000"/>
                </a:solidFill>
              </a:rPr>
              <a:t>Parkhomchuk</a:t>
            </a:r>
            <a:r>
              <a:rPr lang="en-US" sz="1600" dirty="0" smtClean="0">
                <a:solidFill>
                  <a:srgbClr val="000000"/>
                </a:solidFill>
              </a:rPr>
              <a:t>, V. </a:t>
            </a:r>
            <a:r>
              <a:rPr lang="en-US" sz="1600" dirty="0" err="1" smtClean="0">
                <a:solidFill>
                  <a:srgbClr val="000000"/>
                </a:solidFill>
              </a:rPr>
              <a:t>Shiltsev</a:t>
            </a:r>
            <a:r>
              <a:rPr lang="en-US" sz="1600" dirty="0" smtClean="0">
                <a:solidFill>
                  <a:srgbClr val="000000"/>
                </a:solidFill>
              </a:rPr>
              <a:t>, </a:t>
            </a:r>
            <a:r>
              <a:rPr lang="en-US" sz="1600" b="1" dirty="0" smtClean="0">
                <a:solidFill>
                  <a:srgbClr val="000000"/>
                </a:solidFill>
              </a:rPr>
              <a:t>G. </a:t>
            </a:r>
            <a:r>
              <a:rPr lang="en-US" sz="1600" b="1" dirty="0" err="1" smtClean="0">
                <a:solidFill>
                  <a:srgbClr val="000000"/>
                </a:solidFill>
              </a:rPr>
              <a:t>Stupakov</a:t>
            </a:r>
            <a:r>
              <a:rPr lang="en-US" sz="1600" dirty="0" smtClean="0">
                <a:solidFill>
                  <a:srgbClr val="000000"/>
                </a:solidFill>
              </a:rPr>
              <a:t>, “</a:t>
            </a:r>
            <a:r>
              <a:rPr lang="en-US" sz="1600" i="1" dirty="0" err="1" smtClean="0">
                <a:solidFill>
                  <a:srgbClr val="000000"/>
                </a:solidFill>
              </a:rPr>
              <a:t>Emittance</a:t>
            </a:r>
            <a:r>
              <a:rPr lang="en-US" sz="1600" i="1" dirty="0" smtClean="0">
                <a:solidFill>
                  <a:srgbClr val="000000"/>
                </a:solidFill>
              </a:rPr>
              <a:t> Growth due to Noise and its Suppression with the Feedback System in Large Hadron Colliders</a:t>
            </a:r>
            <a:r>
              <a:rPr lang="en-US" sz="1600" dirty="0" smtClean="0">
                <a:solidFill>
                  <a:srgbClr val="000000"/>
                </a:solidFill>
              </a:rPr>
              <a:t>”, SSCL-Preprint-188 </a:t>
            </a:r>
          </a:p>
          <a:p>
            <a:pPr marL="228600" lvl="2" indent="0">
              <a:lnSpc>
                <a:spcPct val="100000"/>
              </a:lnSpc>
              <a:spcBef>
                <a:spcPts val="0"/>
              </a:spcBef>
              <a:buNone/>
            </a:pPr>
            <a:r>
              <a:rPr lang="en-US" sz="1600" dirty="0" smtClean="0">
                <a:solidFill>
                  <a:srgbClr val="000000"/>
                </a:solidFill>
              </a:rPr>
              <a:t>[6] Y.I. </a:t>
            </a:r>
            <a:r>
              <a:rPr lang="en-US" sz="1600" dirty="0" err="1" smtClean="0">
                <a:solidFill>
                  <a:srgbClr val="000000"/>
                </a:solidFill>
              </a:rPr>
              <a:t>Alexahin</a:t>
            </a:r>
            <a:r>
              <a:rPr lang="en-US" sz="1600" dirty="0" smtClean="0">
                <a:solidFill>
                  <a:srgbClr val="000000"/>
                </a:solidFill>
              </a:rPr>
              <a:t>, “</a:t>
            </a:r>
            <a:r>
              <a:rPr lang="en-US" sz="1600" i="1" dirty="0" smtClean="0">
                <a:solidFill>
                  <a:srgbClr val="000000"/>
                </a:solidFill>
              </a:rPr>
              <a:t>On the </a:t>
            </a:r>
            <a:r>
              <a:rPr lang="en-US" sz="1600" i="1" dirty="0" err="1" smtClean="0">
                <a:solidFill>
                  <a:srgbClr val="000000"/>
                </a:solidFill>
              </a:rPr>
              <a:t>emittance</a:t>
            </a:r>
            <a:r>
              <a:rPr lang="en-US" sz="1600" i="1" dirty="0" smtClean="0">
                <a:solidFill>
                  <a:srgbClr val="000000"/>
                </a:solidFill>
              </a:rPr>
              <a:t> growth due to noise in hadron colliders and methods of its </a:t>
            </a:r>
            <a:r>
              <a:rPr lang="en-US" sz="1600" i="1" dirty="0" err="1" smtClean="0">
                <a:solidFill>
                  <a:srgbClr val="000000"/>
                </a:solidFill>
              </a:rPr>
              <a:t>suppresion</a:t>
            </a:r>
            <a:r>
              <a:rPr lang="en-US" sz="1600" dirty="0" smtClean="0">
                <a:solidFill>
                  <a:srgbClr val="000000"/>
                </a:solidFill>
              </a:rPr>
              <a:t>”, NIM A 391, p. 73-76, 1996</a:t>
            </a:r>
            <a:endParaRPr lang="en-US" sz="1600" b="1" dirty="0">
              <a:solidFill>
                <a:srgbClr val="000000"/>
              </a:solidFill>
            </a:endParaRPr>
          </a:p>
          <a:p>
            <a:pPr marL="0" lvl="1" indent="0">
              <a:lnSpc>
                <a:spcPct val="100000"/>
              </a:lnSpc>
              <a:spcBef>
                <a:spcPts val="0"/>
              </a:spcBef>
              <a:buNone/>
            </a:pPr>
            <a:endParaRPr lang="en-US" sz="1600" b="1" dirty="0" smtClean="0">
              <a:solidFill>
                <a:srgbClr val="FF0000"/>
              </a:solidFill>
            </a:endParaRPr>
          </a:p>
          <a:p>
            <a:pPr marL="0" lvl="1" indent="0">
              <a:lnSpc>
                <a:spcPct val="100000"/>
              </a:lnSpc>
              <a:spcBef>
                <a:spcPts val="0"/>
              </a:spcBef>
              <a:buNone/>
            </a:pPr>
            <a:r>
              <a:rPr lang="en-US" sz="1600" b="1" dirty="0" smtClean="0">
                <a:solidFill>
                  <a:srgbClr val="FF0000"/>
                </a:solidFill>
              </a:rPr>
              <a:t>Ground </a:t>
            </a:r>
            <a:r>
              <a:rPr lang="en-US" sz="1600" b="1" dirty="0">
                <a:solidFill>
                  <a:srgbClr val="FF0000"/>
                </a:solidFill>
              </a:rPr>
              <a:t>motion </a:t>
            </a:r>
            <a:r>
              <a:rPr lang="en-US" sz="1600" b="1" dirty="0" smtClean="0">
                <a:solidFill>
                  <a:srgbClr val="FF0000"/>
                </a:solidFill>
              </a:rPr>
              <a:t>CLIC: </a:t>
            </a:r>
            <a:r>
              <a:rPr lang="en-US" sz="1600" u="sng" dirty="0">
                <a:hlinkClick r:id="rId3"/>
              </a:rPr>
              <a:t>http://clic-stability.web.cern.ch/clic-stability/Ground_motion.htm</a:t>
            </a:r>
            <a:endParaRPr lang="en-US" sz="1600" b="1" dirty="0">
              <a:solidFill>
                <a:srgbClr val="FF0000"/>
              </a:solidFill>
            </a:endParaRPr>
          </a:p>
          <a:p>
            <a:pPr marL="0" lvl="1" indent="0">
              <a:lnSpc>
                <a:spcPct val="100000"/>
              </a:lnSpc>
              <a:spcBef>
                <a:spcPts val="0"/>
              </a:spcBef>
              <a:buNone/>
            </a:pPr>
            <a:endParaRPr lang="en-US" sz="1600" dirty="0">
              <a:solidFill>
                <a:srgbClr val="000000"/>
              </a:solidFill>
            </a:endParaRPr>
          </a:p>
        </p:txBody>
      </p:sp>
    </p:spTree>
    <p:extLst>
      <p:ext uri="{BB962C8B-B14F-4D97-AF65-F5344CB8AC3E}">
        <p14:creationId xmlns:p14="http://schemas.microsoft.com/office/powerpoint/2010/main" val="27939373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29</a:t>
            </a:fld>
            <a:endParaRPr lang="en-US"/>
          </a:p>
        </p:txBody>
      </p:sp>
      <p:sp>
        <p:nvSpPr>
          <p:cNvPr id="3" name="Title 2"/>
          <p:cNvSpPr>
            <a:spLocks noGrp="1"/>
          </p:cNvSpPr>
          <p:nvPr>
            <p:ph type="title"/>
          </p:nvPr>
        </p:nvSpPr>
        <p:spPr/>
        <p:txBody>
          <a:bodyPr/>
          <a:lstStyle/>
          <a:p>
            <a:r>
              <a:rPr lang="en-US" dirty="0" smtClean="0"/>
              <a:t>High frequencies (no feedback)</a:t>
            </a:r>
            <a:endParaRPr lang="en-US" dirty="0"/>
          </a:p>
        </p:txBody>
      </p:sp>
      <p:sp>
        <p:nvSpPr>
          <p:cNvPr id="4" name="Content Placeholder 3"/>
          <p:cNvSpPr>
            <a:spLocks noGrp="1"/>
          </p:cNvSpPr>
          <p:nvPr>
            <p:ph idx="1"/>
          </p:nvPr>
        </p:nvSpPr>
        <p:spPr>
          <a:xfrm>
            <a:off x="395536" y="1188719"/>
            <a:ext cx="8529008" cy="5349240"/>
          </a:xfrm>
        </p:spPr>
        <p:txBody>
          <a:bodyPr>
            <a:noAutofit/>
          </a:bodyPr>
          <a:lstStyle/>
          <a:p>
            <a:pPr marL="0" lvl="1" indent="0">
              <a:lnSpc>
                <a:spcPct val="100000"/>
              </a:lnSpc>
              <a:spcBef>
                <a:spcPts val="0"/>
              </a:spcBef>
              <a:spcAft>
                <a:spcPts val="600"/>
              </a:spcAft>
              <a:buNone/>
            </a:pPr>
            <a:r>
              <a:rPr lang="en-US" sz="1600" b="1" dirty="0" smtClean="0">
                <a:solidFill>
                  <a:srgbClr val="3366FF"/>
                </a:solidFill>
              </a:rPr>
              <a:t>estimate of </a:t>
            </a:r>
            <a:r>
              <a:rPr lang="en-US" sz="1600" b="1" dirty="0" err="1" smtClean="0">
                <a:solidFill>
                  <a:srgbClr val="3366FF"/>
                </a:solidFill>
              </a:rPr>
              <a:t>emittance</a:t>
            </a:r>
            <a:r>
              <a:rPr lang="en-US" sz="1600" b="1" dirty="0" smtClean="0">
                <a:solidFill>
                  <a:srgbClr val="3366FF"/>
                </a:solidFill>
              </a:rPr>
              <a:t> growth for Run III (spectral density):</a:t>
            </a:r>
            <a:endParaRPr lang="en-US" sz="1600" dirty="0" smtClean="0">
              <a:solidFill>
                <a:schemeClr val="tx1"/>
              </a:solidFill>
            </a:endParaRPr>
          </a:p>
          <a:p>
            <a:pPr marL="0" lvl="1" indent="0">
              <a:lnSpc>
                <a:spcPct val="100000"/>
              </a:lnSpc>
              <a:spcBef>
                <a:spcPts val="0"/>
              </a:spcBef>
              <a:spcAft>
                <a:spcPts val="600"/>
              </a:spcAft>
              <a:buNone/>
            </a:pPr>
            <a:r>
              <a:rPr lang="en-US" sz="1600" dirty="0" err="1" smtClean="0">
                <a:solidFill>
                  <a:srgbClr val="000000"/>
                </a:solidFill>
              </a:rPr>
              <a:t>emittance</a:t>
            </a:r>
            <a:r>
              <a:rPr lang="en-US" sz="1600" dirty="0" smtClean="0">
                <a:solidFill>
                  <a:srgbClr val="000000"/>
                </a:solidFill>
              </a:rPr>
              <a:t> growth from misalignment of </a:t>
            </a:r>
            <a:r>
              <a:rPr lang="en-US" sz="1600" dirty="0" err="1" smtClean="0">
                <a:solidFill>
                  <a:srgbClr val="000000"/>
                </a:solidFill>
              </a:rPr>
              <a:t>quadrupoles</a:t>
            </a:r>
            <a:r>
              <a:rPr lang="en-US" sz="1600" dirty="0" smtClean="0">
                <a:solidFill>
                  <a:srgbClr val="000000"/>
                </a:solidFill>
              </a:rPr>
              <a:t> in IR1/5 is given by [5]:</a:t>
            </a:r>
          </a:p>
          <a:p>
            <a:pPr marL="0" lvl="1" indent="0">
              <a:lnSpc>
                <a:spcPct val="100000"/>
              </a:lnSpc>
              <a:spcBef>
                <a:spcPts val="0"/>
              </a:spcBef>
              <a:spcAft>
                <a:spcPts val="600"/>
              </a:spcAft>
              <a:buNone/>
            </a:pPr>
            <a:endParaRPr lang="en-US" sz="1600"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a:p>
            <a:pPr marL="0" lvl="1" indent="0">
              <a:lnSpc>
                <a:spcPct val="130000"/>
              </a:lnSpc>
              <a:spcBef>
                <a:spcPts val="0"/>
              </a:spcBef>
              <a:buNone/>
            </a:pPr>
            <a:endParaRPr lang="en-US" sz="1600" b="1" dirty="0" smtClean="0">
              <a:solidFill>
                <a:srgbClr val="000000"/>
              </a:solidFill>
            </a:endParaRPr>
          </a:p>
          <a:p>
            <a:pPr marL="0" lvl="1" indent="0">
              <a:lnSpc>
                <a:spcPct val="130000"/>
              </a:lnSpc>
              <a:spcBef>
                <a:spcPts val="0"/>
              </a:spcBef>
              <a:buNone/>
            </a:pPr>
            <a:endParaRPr lang="en-US" sz="1600" dirty="0" smtClean="0">
              <a:solidFill>
                <a:srgbClr val="000000"/>
              </a:solidFill>
            </a:endParaRPr>
          </a:p>
          <a:p>
            <a:pPr marL="0" lvl="1" indent="0">
              <a:lnSpc>
                <a:spcPct val="130000"/>
              </a:lnSpc>
              <a:spcBef>
                <a:spcPts val="0"/>
              </a:spcBef>
              <a:buNone/>
            </a:pPr>
            <a:r>
              <a:rPr lang="en-US" sz="1600" dirty="0" smtClean="0">
                <a:solidFill>
                  <a:srgbClr val="000000"/>
                </a:solidFill>
              </a:rPr>
              <a:t>Spectral density S</a:t>
            </a:r>
            <a:r>
              <a:rPr lang="el-GR" sz="1600" baseline="-25000" dirty="0" smtClean="0">
                <a:solidFill>
                  <a:srgbClr val="000000"/>
                </a:solidFill>
              </a:rPr>
              <a:t>Δ</a:t>
            </a:r>
            <a:r>
              <a:rPr lang="en-US" sz="1600" baseline="-25000" dirty="0" smtClean="0">
                <a:solidFill>
                  <a:srgbClr val="000000"/>
                </a:solidFill>
              </a:rPr>
              <a:t>x</a:t>
            </a:r>
            <a:r>
              <a:rPr lang="en-US" sz="1600" dirty="0" smtClean="0">
                <a:solidFill>
                  <a:srgbClr val="000000"/>
                </a:solidFill>
              </a:rPr>
              <a:t>:</a:t>
            </a:r>
          </a:p>
          <a:p>
            <a:pPr marL="0" lvl="1" indent="0">
              <a:lnSpc>
                <a:spcPct val="100000"/>
              </a:lnSpc>
              <a:spcBef>
                <a:spcPts val="1200"/>
              </a:spcBef>
              <a:spcAft>
                <a:spcPts val="600"/>
              </a:spcAft>
              <a:buNone/>
            </a:pPr>
            <a:r>
              <a:rPr lang="en-US" sz="1600" dirty="0" smtClean="0">
                <a:solidFill>
                  <a:srgbClr val="000000"/>
                </a:solidFill>
              </a:rPr>
              <a:t>where K</a:t>
            </a:r>
            <a:r>
              <a:rPr lang="el-GR" sz="1600" baseline="-25000" dirty="0">
                <a:solidFill>
                  <a:srgbClr val="000000"/>
                </a:solidFill>
              </a:rPr>
              <a:t>Δ</a:t>
            </a:r>
            <a:r>
              <a:rPr lang="en-US" sz="1600" baseline="-25000" dirty="0">
                <a:solidFill>
                  <a:srgbClr val="000000"/>
                </a:solidFill>
              </a:rPr>
              <a:t>x</a:t>
            </a:r>
            <a:r>
              <a:rPr lang="en-US" sz="1600" dirty="0" smtClean="0">
                <a:solidFill>
                  <a:srgbClr val="000000"/>
                </a:solidFill>
              </a:rPr>
              <a:t> is the correlation function given by:</a:t>
            </a:r>
          </a:p>
          <a:p>
            <a:pPr marL="0" lvl="1" indent="0">
              <a:lnSpc>
                <a:spcPct val="100000"/>
              </a:lnSpc>
              <a:spcBef>
                <a:spcPts val="3000"/>
              </a:spcBef>
              <a:buNone/>
            </a:pPr>
            <a:r>
              <a:rPr lang="en-US" sz="1600" b="1" dirty="0" smtClean="0">
                <a:solidFill>
                  <a:schemeClr val="tx1"/>
                </a:solidFill>
              </a:rPr>
              <a:t>Run III optics: </a:t>
            </a:r>
            <a:r>
              <a:rPr lang="en-US" sz="1600" dirty="0" smtClean="0">
                <a:solidFill>
                  <a:schemeClr val="tx1"/>
                </a:solidFill>
              </a:rPr>
              <a:t>option med, </a:t>
            </a:r>
            <a:r>
              <a:rPr lang="el-GR" sz="1600" dirty="0" smtClean="0">
                <a:solidFill>
                  <a:schemeClr val="tx1"/>
                </a:solidFill>
              </a:rPr>
              <a:t>β</a:t>
            </a:r>
            <a:r>
              <a:rPr lang="en-US" sz="1600" dirty="0">
                <a:solidFill>
                  <a:schemeClr val="tx1"/>
                </a:solidFill>
              </a:rPr>
              <a:t>*(IP1/5)=0.4 </a:t>
            </a:r>
            <a:r>
              <a:rPr lang="en-US" sz="1600" dirty="0" smtClean="0">
                <a:solidFill>
                  <a:schemeClr val="tx1"/>
                </a:solidFill>
              </a:rPr>
              <a:t>m, </a:t>
            </a:r>
            <a:r>
              <a:rPr lang="el-GR" sz="1600" dirty="0">
                <a:solidFill>
                  <a:schemeClr val="tx1"/>
                </a:solidFill>
              </a:rPr>
              <a:t>β</a:t>
            </a:r>
            <a:r>
              <a:rPr lang="en-US" sz="1600" dirty="0" smtClean="0">
                <a:solidFill>
                  <a:schemeClr val="tx1"/>
                </a:solidFill>
              </a:rPr>
              <a:t>*(IP2)= 10 m, </a:t>
            </a:r>
            <a:r>
              <a:rPr lang="el-GR" sz="1600" dirty="0">
                <a:solidFill>
                  <a:schemeClr val="tx1"/>
                </a:solidFill>
              </a:rPr>
              <a:t>β</a:t>
            </a:r>
            <a:r>
              <a:rPr lang="en-US" sz="1600" dirty="0">
                <a:solidFill>
                  <a:schemeClr val="tx1"/>
                </a:solidFill>
              </a:rPr>
              <a:t>*(</a:t>
            </a:r>
            <a:r>
              <a:rPr lang="en-US" sz="1600" dirty="0" smtClean="0">
                <a:solidFill>
                  <a:schemeClr val="tx1"/>
                </a:solidFill>
              </a:rPr>
              <a:t>IP8)</a:t>
            </a:r>
            <a:r>
              <a:rPr lang="en-US" sz="1600" dirty="0">
                <a:solidFill>
                  <a:schemeClr val="tx1"/>
                </a:solidFill>
              </a:rPr>
              <a:t>= 3</a:t>
            </a:r>
            <a:r>
              <a:rPr lang="en-US" sz="1600" dirty="0" smtClean="0">
                <a:solidFill>
                  <a:schemeClr val="tx1"/>
                </a:solidFill>
              </a:rPr>
              <a:t> m</a:t>
            </a:r>
          </a:p>
          <a:p>
            <a:pPr marL="0" lvl="1" indent="0">
              <a:lnSpc>
                <a:spcPct val="100000"/>
              </a:lnSpc>
              <a:spcBef>
                <a:spcPts val="0"/>
              </a:spcBef>
              <a:spcAft>
                <a:spcPts val="600"/>
              </a:spcAft>
              <a:buNone/>
            </a:pPr>
            <a:r>
              <a:rPr lang="en-US" sz="1600" b="1" dirty="0" smtClean="0">
                <a:solidFill>
                  <a:srgbClr val="000000"/>
                </a:solidFill>
              </a:rPr>
              <a:t>note:</a:t>
            </a:r>
            <a:r>
              <a:rPr lang="en-US" sz="1600" dirty="0" smtClean="0">
                <a:solidFill>
                  <a:srgbClr val="000000"/>
                </a:solidFill>
              </a:rPr>
              <a:t> </a:t>
            </a:r>
            <a:r>
              <a:rPr lang="el-GR" sz="1600" dirty="0" smtClean="0">
                <a:solidFill>
                  <a:schemeClr val="tx1"/>
                </a:solidFill>
              </a:rPr>
              <a:t>β</a:t>
            </a:r>
            <a:r>
              <a:rPr lang="en-US" sz="1600" dirty="0" smtClean="0">
                <a:solidFill>
                  <a:schemeClr val="tx1"/>
                </a:solidFill>
              </a:rPr>
              <a:t>(kl)</a:t>
            </a:r>
            <a:r>
              <a:rPr lang="en-US" sz="1600" baseline="30000" dirty="0" smtClean="0">
                <a:solidFill>
                  <a:schemeClr val="tx1"/>
                </a:solidFill>
              </a:rPr>
              <a:t>2</a:t>
            </a:r>
            <a:r>
              <a:rPr lang="en-US" sz="1600" dirty="0" smtClean="0">
                <a:solidFill>
                  <a:schemeClr val="tx1"/>
                </a:solidFill>
              </a:rPr>
              <a:t>(triplet IR1+IR5) = </a:t>
            </a:r>
            <a:r>
              <a:rPr lang="en-US" sz="1600" b="1" dirty="0" smtClean="0">
                <a:solidFill>
                  <a:schemeClr val="tx1"/>
                </a:solidFill>
              </a:rPr>
              <a:t>130-140 </a:t>
            </a:r>
            <a:r>
              <a:rPr lang="en-US" sz="1600" dirty="0" smtClean="0">
                <a:solidFill>
                  <a:schemeClr val="tx1"/>
                </a:solidFill>
              </a:rPr>
              <a:t>1/m, </a:t>
            </a:r>
            <a:r>
              <a:rPr lang="el-GR" sz="1600" dirty="0">
                <a:solidFill>
                  <a:schemeClr val="tx1"/>
                </a:solidFill>
              </a:rPr>
              <a:t>β</a:t>
            </a:r>
            <a:r>
              <a:rPr lang="en-US" sz="1600" dirty="0">
                <a:solidFill>
                  <a:schemeClr val="tx1"/>
                </a:solidFill>
              </a:rPr>
              <a:t>(kl)</a:t>
            </a:r>
            <a:r>
              <a:rPr lang="en-US" sz="1600" baseline="30000" dirty="0">
                <a:solidFill>
                  <a:schemeClr val="tx1"/>
                </a:solidFill>
              </a:rPr>
              <a:t>2</a:t>
            </a:r>
            <a:r>
              <a:rPr lang="en-US" sz="1600" dirty="0" smtClean="0">
                <a:solidFill>
                  <a:schemeClr val="tx1"/>
                </a:solidFill>
              </a:rPr>
              <a:t>(Q4-Q7 </a:t>
            </a:r>
            <a:r>
              <a:rPr lang="en-US" sz="1600" dirty="0">
                <a:solidFill>
                  <a:schemeClr val="tx1"/>
                </a:solidFill>
              </a:rPr>
              <a:t>IR1+IR5) </a:t>
            </a:r>
            <a:r>
              <a:rPr lang="en-US" sz="1600" dirty="0" smtClean="0">
                <a:solidFill>
                  <a:schemeClr val="tx1"/>
                </a:solidFill>
              </a:rPr>
              <a:t>= </a:t>
            </a:r>
            <a:r>
              <a:rPr lang="en-US" sz="1600" b="1" dirty="0" smtClean="0">
                <a:solidFill>
                  <a:schemeClr val="tx1"/>
                </a:solidFill>
              </a:rPr>
              <a:t>1.7</a:t>
            </a:r>
            <a:r>
              <a:rPr lang="en-US" sz="1600" dirty="0" smtClean="0">
                <a:solidFill>
                  <a:schemeClr val="tx1"/>
                </a:solidFill>
              </a:rPr>
              <a:t> 1/m</a:t>
            </a:r>
          </a:p>
          <a:p>
            <a:pPr marL="0" lvl="1" indent="0">
              <a:lnSpc>
                <a:spcPct val="100000"/>
              </a:lnSpc>
              <a:spcBef>
                <a:spcPts val="0"/>
              </a:spcBef>
              <a:buNone/>
            </a:pPr>
            <a:r>
              <a:rPr lang="en-US" sz="1600" dirty="0" smtClean="0">
                <a:solidFill>
                  <a:srgbClr val="FF0000"/>
                </a:solidFill>
              </a:rPr>
              <a:t>	</a:t>
            </a:r>
            <a:r>
              <a:rPr lang="en-US" sz="1600" b="1" dirty="0" smtClean="0">
                <a:solidFill>
                  <a:srgbClr val="FF0000"/>
                </a:solidFill>
              </a:rPr>
              <a:t>=&gt; triplet clearly dominates and is the closest element to the tunneling works!!!</a:t>
            </a:r>
          </a:p>
          <a:p>
            <a:pPr marL="0" lvl="1" indent="0">
              <a:lnSpc>
                <a:spcPct val="100000"/>
              </a:lnSpc>
              <a:spcBef>
                <a:spcPts val="1200"/>
              </a:spcBef>
              <a:buNone/>
            </a:pPr>
            <a:r>
              <a:rPr lang="en-US" sz="1600" b="1" dirty="0" smtClean="0">
                <a:solidFill>
                  <a:srgbClr val="3366FF"/>
                </a:solidFill>
              </a:rPr>
              <a:t>assume 1% </a:t>
            </a:r>
            <a:r>
              <a:rPr lang="en-US" sz="1600" b="1" dirty="0" err="1" smtClean="0">
                <a:solidFill>
                  <a:srgbClr val="3366FF"/>
                </a:solidFill>
              </a:rPr>
              <a:t>emittance</a:t>
            </a:r>
            <a:r>
              <a:rPr lang="en-US" sz="1600" b="1" dirty="0" smtClean="0">
                <a:solidFill>
                  <a:srgbClr val="3366FF"/>
                </a:solidFill>
              </a:rPr>
              <a:t> growth per hour:</a:t>
            </a:r>
            <a:endParaRPr lang="en-US" sz="1600" b="1" dirty="0">
              <a:solidFill>
                <a:srgbClr val="3366FF"/>
              </a:solidFill>
            </a:endParaRPr>
          </a:p>
          <a:p>
            <a:pPr marL="0" lvl="1" indent="0">
              <a:lnSpc>
                <a:spcPct val="100000"/>
              </a:lnSpc>
              <a:spcBef>
                <a:spcPts val="0"/>
              </a:spcBef>
              <a:buNone/>
            </a:pPr>
            <a:endParaRPr lang="en-US" sz="1600" dirty="0" smtClean="0">
              <a:solidFill>
                <a:srgbClr val="000000"/>
              </a:solidFill>
            </a:endParaRPr>
          </a:p>
          <a:p>
            <a:pPr marL="0" lvl="1" indent="0">
              <a:lnSpc>
                <a:spcPct val="100000"/>
              </a:lnSpc>
              <a:spcBef>
                <a:spcPts val="0"/>
              </a:spcBef>
              <a:buNone/>
            </a:pPr>
            <a:r>
              <a:rPr lang="en-US" sz="1600" dirty="0">
                <a:solidFill>
                  <a:srgbClr val="000000"/>
                </a:solidFill>
              </a:rPr>
              <a:t> </a:t>
            </a:r>
            <a:r>
              <a:rPr lang="en-US" sz="1600" dirty="0" smtClean="0">
                <a:solidFill>
                  <a:srgbClr val="000000"/>
                </a:solidFill>
              </a:rPr>
              <a:t>                                       =&gt; </a:t>
            </a: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p:txBody>
      </p:sp>
      <p:pic>
        <p:nvPicPr>
          <p:cNvPr id="7" name="Picture 6"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1760" y="3065016"/>
            <a:ext cx="2997200" cy="508000"/>
          </a:xfrm>
          <a:prstGeom prst="rect">
            <a:avLst/>
          </a:prstGeom>
        </p:spPr>
      </p:pic>
      <p:pic>
        <p:nvPicPr>
          <p:cNvPr id="8" name="Picture 7"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27984" y="3573140"/>
            <a:ext cx="2463800" cy="215900"/>
          </a:xfrm>
          <a:prstGeom prst="rect">
            <a:avLst/>
          </a:prstGeom>
        </p:spPr>
      </p:pic>
      <p:pic>
        <p:nvPicPr>
          <p:cNvPr id="5" name="Picture 4" descr="latex-image-1.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27784" y="5589240"/>
            <a:ext cx="4114800" cy="584200"/>
          </a:xfrm>
          <a:prstGeom prst="rect">
            <a:avLst/>
          </a:prstGeom>
          <a:solidFill>
            <a:srgbClr val="DCE6F2"/>
          </a:solidFill>
          <a:ln>
            <a:solidFill>
              <a:srgbClr val="4F81BD"/>
            </a:solidFill>
          </a:ln>
        </p:spPr>
      </p:pic>
      <p:grpSp>
        <p:nvGrpSpPr>
          <p:cNvPr id="11" name="Group 10"/>
          <p:cNvGrpSpPr/>
          <p:nvPr/>
        </p:nvGrpSpPr>
        <p:grpSpPr>
          <a:xfrm>
            <a:off x="1763688" y="1942604"/>
            <a:ext cx="5918200" cy="760800"/>
            <a:chOff x="1763688" y="1942604"/>
            <a:chExt cx="5918200" cy="760800"/>
          </a:xfrm>
        </p:grpSpPr>
        <p:pic>
          <p:nvPicPr>
            <p:cNvPr id="9" name="Picture 8" descr="latex-image-1.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3688" y="2081104"/>
              <a:ext cx="5918200" cy="622300"/>
            </a:xfrm>
            <a:prstGeom prst="rect">
              <a:avLst/>
            </a:prstGeom>
            <a:solidFill>
              <a:srgbClr val="FFFFFF"/>
            </a:solidFill>
            <a:ln>
              <a:solidFill>
                <a:srgbClr val="4F81BD"/>
              </a:solidFill>
            </a:ln>
          </p:spPr>
        </p:pic>
        <p:sp>
          <p:nvSpPr>
            <p:cNvPr id="14" name="Oval 13"/>
            <p:cNvSpPr/>
            <p:nvPr/>
          </p:nvSpPr>
          <p:spPr>
            <a:xfrm>
              <a:off x="2699792" y="2225120"/>
              <a:ext cx="252028" cy="28803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a:off x="2483768" y="1942604"/>
              <a:ext cx="661960" cy="276999"/>
            </a:xfrm>
            <a:prstGeom prst="rect">
              <a:avLst/>
            </a:prstGeom>
          </p:spPr>
          <p:txBody>
            <a:bodyPr wrap="none">
              <a:spAutoFit/>
            </a:bodyPr>
            <a:lstStyle/>
            <a:p>
              <a:r>
                <a:rPr lang="en-US" sz="1200" dirty="0" smtClean="0">
                  <a:solidFill>
                    <a:srgbClr val="000000"/>
                  </a:solidFill>
                </a:rPr>
                <a:t>IR1+IR5</a:t>
              </a:r>
              <a:endParaRPr lang="en-US" sz="1200" dirty="0"/>
            </a:p>
          </p:txBody>
        </p:sp>
      </p:grpSp>
    </p:spTree>
    <p:extLst>
      <p:ext uri="{BB962C8B-B14F-4D97-AF65-F5344CB8AC3E}">
        <p14:creationId xmlns:p14="http://schemas.microsoft.com/office/powerpoint/2010/main" val="89259031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FA4D4F9-B2AC-4E5D-8C3C-FF69F630BCAE}" type="datetime1">
              <a:rPr lang="en-GB" smtClean="0"/>
              <a:t>27/02/15</a:t>
            </a:fld>
            <a:endParaRPr lang="en-GB"/>
          </a:p>
        </p:txBody>
      </p:sp>
      <p:sp>
        <p:nvSpPr>
          <p:cNvPr id="5" name="Slide Number Placeholder 4"/>
          <p:cNvSpPr>
            <a:spLocks noGrp="1"/>
          </p:cNvSpPr>
          <p:nvPr>
            <p:ph type="sldNum" sz="quarter" idx="12"/>
          </p:nvPr>
        </p:nvSpPr>
        <p:spPr/>
        <p:txBody>
          <a:bodyPr/>
          <a:lstStyle/>
          <a:p>
            <a:fld id="{DEBBE9C9-1AAC-4FFC-9320-C5A102FC0801}" type="slidenum">
              <a:rPr lang="en-GB" smtClean="0"/>
              <a:t>3</a:t>
            </a:fld>
            <a:endParaRPr lang="en-GB"/>
          </a:p>
        </p:txBody>
      </p:sp>
      <p:sp>
        <p:nvSpPr>
          <p:cNvPr id="6" name="Rectangle 5"/>
          <p:cNvSpPr/>
          <p:nvPr/>
        </p:nvSpPr>
        <p:spPr>
          <a:xfrm>
            <a:off x="240928" y="1596856"/>
            <a:ext cx="8683617" cy="3416320"/>
          </a:xfrm>
          <a:prstGeom prst="rect">
            <a:avLst/>
          </a:prstGeom>
        </p:spPr>
        <p:txBody>
          <a:bodyPr wrap="square">
            <a:spAutoFit/>
          </a:bodyPr>
          <a:lstStyle/>
          <a:p>
            <a:r>
              <a:rPr lang="en-GB" b="1" i="1" dirty="0"/>
              <a:t>This study is needed for two projects (and eventually others like FCC, SPS External Beam Dump, SHIP </a:t>
            </a:r>
            <a:r>
              <a:rPr lang="en-GB" b="1" i="1" dirty="0" err="1"/>
              <a:t>etc</a:t>
            </a:r>
            <a:r>
              <a:rPr lang="en-GB" b="1" i="1" dirty="0"/>
              <a:t>) </a:t>
            </a:r>
            <a:r>
              <a:rPr lang="en-GB" b="1" i="1" dirty="0" smtClean="0"/>
              <a:t>:</a:t>
            </a:r>
            <a:endParaRPr lang="en-GB" dirty="0"/>
          </a:p>
          <a:p>
            <a:pPr marL="285750" lvl="0" indent="-285750">
              <a:buFont typeface="Arial" panose="020B0604020202020204" pitchFamily="34" charset="0"/>
              <a:buChar char="•"/>
            </a:pPr>
            <a:r>
              <a:rPr lang="en-GB" dirty="0"/>
              <a:t>HL-LHC : How much underground civil engineering can we do around CMS and ATLAS during LHC </a:t>
            </a:r>
            <a:r>
              <a:rPr lang="en-GB" dirty="0" smtClean="0"/>
              <a:t>operations?</a:t>
            </a:r>
            <a:endParaRPr lang="en-GB" dirty="0"/>
          </a:p>
          <a:p>
            <a:pPr marL="285750" lvl="0" indent="-285750">
              <a:buFont typeface="Arial" panose="020B0604020202020204" pitchFamily="34" charset="0"/>
              <a:buChar char="•"/>
            </a:pPr>
            <a:r>
              <a:rPr lang="en-GB" dirty="0"/>
              <a:t>Geneva Program “</a:t>
            </a:r>
            <a:r>
              <a:rPr lang="en-GB" dirty="0" err="1"/>
              <a:t>Géothermie</a:t>
            </a:r>
            <a:r>
              <a:rPr lang="en-GB" dirty="0"/>
              <a:t> 2020”,  to be able to evaluate the sensitivity of CERN’s installation from potential drilling or </a:t>
            </a:r>
            <a:r>
              <a:rPr lang="en-GB" dirty="0" smtClean="0"/>
              <a:t>jetting</a:t>
            </a:r>
            <a:r>
              <a:rPr lang="en-GB" dirty="0"/>
              <a:t>?</a:t>
            </a:r>
            <a:endParaRPr lang="en-GB" dirty="0" smtClean="0"/>
          </a:p>
          <a:p>
            <a:pPr marL="285750" lvl="0" indent="-285750">
              <a:buFont typeface="Arial" panose="020B0604020202020204" pitchFamily="34" charset="0"/>
              <a:buChar char="•"/>
            </a:pPr>
            <a:endParaRPr lang="en-GB" dirty="0"/>
          </a:p>
          <a:p>
            <a:r>
              <a:rPr lang="en-GB" dirty="0"/>
              <a:t> </a:t>
            </a:r>
          </a:p>
          <a:p>
            <a:r>
              <a:rPr lang="en-GB" b="1" i="1" dirty="0"/>
              <a:t>For both studies we need to better understand </a:t>
            </a:r>
            <a:r>
              <a:rPr lang="en-GB" b="1" i="1" dirty="0" smtClean="0"/>
              <a:t>:</a:t>
            </a:r>
            <a:endParaRPr lang="en-GB" dirty="0"/>
          </a:p>
          <a:p>
            <a:pPr marL="285750" lvl="0" indent="-285750">
              <a:buFont typeface="Arial" panose="020B0604020202020204" pitchFamily="34" charset="0"/>
              <a:buChar char="•"/>
            </a:pPr>
            <a:r>
              <a:rPr lang="en-GB" dirty="0">
                <a:solidFill>
                  <a:srgbClr val="3366FF"/>
                </a:solidFill>
              </a:rPr>
              <a:t>Tolerable vibration for CERN</a:t>
            </a:r>
            <a:r>
              <a:rPr lang="en-GB" dirty="0"/>
              <a:t> – if known : type of </a:t>
            </a:r>
            <a:r>
              <a:rPr lang="en-GB" dirty="0" smtClean="0"/>
              <a:t>waves,</a:t>
            </a:r>
            <a:r>
              <a:rPr lang="en-GB" dirty="0"/>
              <a:t> acceleration, moving, speed, </a:t>
            </a:r>
            <a:r>
              <a:rPr lang="en-GB" dirty="0" smtClean="0"/>
              <a:t>…</a:t>
            </a:r>
            <a:endParaRPr lang="en-GB" dirty="0"/>
          </a:p>
          <a:p>
            <a:pPr marL="285750" lvl="0" indent="-285750">
              <a:buFont typeface="Arial" panose="020B0604020202020204" pitchFamily="34" charset="0"/>
              <a:buChar char="•"/>
            </a:pPr>
            <a:r>
              <a:rPr lang="en-GB" dirty="0">
                <a:solidFill>
                  <a:srgbClr val="3366FF"/>
                </a:solidFill>
              </a:rPr>
              <a:t>Historical  movement </a:t>
            </a:r>
            <a:r>
              <a:rPr lang="en-GB" dirty="0"/>
              <a:t>of equipment in the past 30-40 years : dates and eventual </a:t>
            </a:r>
            <a:r>
              <a:rPr lang="en-GB" dirty="0" smtClean="0"/>
              <a:t>consequences </a:t>
            </a:r>
            <a:r>
              <a:rPr lang="en-GB" dirty="0"/>
              <a:t>for CERN installation</a:t>
            </a:r>
          </a:p>
        </p:txBody>
      </p:sp>
      <p:pic>
        <p:nvPicPr>
          <p:cNvPr id="8" name="Picture 2" descr="gs-logo"/>
          <p:cNvPicPr>
            <a:picLocks noChangeAspect="1" noChangeArrowheads="1"/>
          </p:cNvPicPr>
          <p:nvPr/>
        </p:nvPicPr>
        <p:blipFill>
          <a:blip r:embed="rId2">
            <a:clrChange>
              <a:clrFrom>
                <a:srgbClr val="FFFDFC"/>
              </a:clrFrom>
              <a:clrTo>
                <a:srgbClr val="FFFDFC">
                  <a:alpha val="0"/>
                </a:srgbClr>
              </a:clrTo>
            </a:clrChange>
            <a:extLst>
              <a:ext uri="{28A0092B-C50C-407E-A947-70E740481C1C}">
                <a14:useLocalDpi xmlns:a14="http://schemas.microsoft.com/office/drawing/2010/main" val="0"/>
              </a:ext>
            </a:extLst>
          </a:blip>
          <a:srcRect/>
          <a:stretch>
            <a:fillRect/>
          </a:stretch>
        </p:blipFill>
        <p:spPr bwMode="auto">
          <a:xfrm>
            <a:off x="1043608" y="6140557"/>
            <a:ext cx="432504" cy="46295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01791" y="0"/>
            <a:ext cx="542209" cy="470214"/>
          </a:xfrm>
          <a:prstGeom prst="rect">
            <a:avLst/>
          </a:prstGeom>
        </p:spPr>
      </p:pic>
      <p:sp>
        <p:nvSpPr>
          <p:cNvPr id="10" name="TextBox 9"/>
          <p:cNvSpPr txBox="1"/>
          <p:nvPr/>
        </p:nvSpPr>
        <p:spPr>
          <a:xfrm>
            <a:off x="1475656" y="6230183"/>
            <a:ext cx="4536504" cy="307777"/>
          </a:xfrm>
          <a:prstGeom prst="rect">
            <a:avLst/>
          </a:prstGeom>
          <a:noFill/>
        </p:spPr>
        <p:txBody>
          <a:bodyPr wrap="square" rtlCol="0">
            <a:spAutoFit/>
          </a:bodyPr>
          <a:lstStyle/>
          <a:p>
            <a:r>
              <a:rPr lang="en-GB" sz="1400" dirty="0" smtClean="0"/>
              <a:t>General Infrastructures Services Department</a:t>
            </a:r>
            <a:endParaRPr lang="en-GB" sz="1400" dirty="0"/>
          </a:p>
        </p:txBody>
      </p:sp>
      <p:sp>
        <p:nvSpPr>
          <p:cNvPr id="11" name="Title 2"/>
          <p:cNvSpPr>
            <a:spLocks noGrp="1"/>
          </p:cNvSpPr>
          <p:nvPr>
            <p:ph type="title"/>
          </p:nvPr>
        </p:nvSpPr>
        <p:spPr>
          <a:xfrm>
            <a:off x="240929" y="116632"/>
            <a:ext cx="8467345" cy="914400"/>
          </a:xfrm>
        </p:spPr>
        <p:txBody>
          <a:bodyPr/>
          <a:lstStyle/>
          <a:p>
            <a:r>
              <a:rPr lang="en-US" dirty="0" smtClean="0"/>
              <a:t>Motivation for vibration studies</a:t>
            </a:r>
            <a:endParaRPr lang="en-US" dirty="0"/>
          </a:p>
        </p:txBody>
      </p:sp>
      <p:sp>
        <p:nvSpPr>
          <p:cNvPr id="2" name="TextBox 1"/>
          <p:cNvSpPr txBox="1"/>
          <p:nvPr/>
        </p:nvSpPr>
        <p:spPr>
          <a:xfrm>
            <a:off x="240929" y="1027226"/>
            <a:ext cx="6684943" cy="369332"/>
          </a:xfrm>
          <a:prstGeom prst="rect">
            <a:avLst/>
          </a:prstGeom>
          <a:solidFill>
            <a:schemeClr val="accent1">
              <a:lumMod val="20000"/>
              <a:lumOff val="80000"/>
            </a:schemeClr>
          </a:solidFill>
          <a:ln>
            <a:solidFill>
              <a:schemeClr val="tx2"/>
            </a:solidFill>
          </a:ln>
        </p:spPr>
        <p:txBody>
          <a:bodyPr wrap="none" rtlCol="0">
            <a:spAutoFit/>
          </a:bodyPr>
          <a:lstStyle/>
          <a:p>
            <a:r>
              <a:rPr lang="en-US" dirty="0" smtClean="0"/>
              <a:t>J. Osborne, </a:t>
            </a:r>
            <a:r>
              <a:rPr lang="en-US" dirty="0"/>
              <a:t>Vibration studies for HL-LHC Civil </a:t>
            </a:r>
            <a:r>
              <a:rPr lang="en-US" dirty="0" smtClean="0"/>
              <a:t>Engineering, 26.01.2015 </a:t>
            </a:r>
            <a:endParaRPr lang="en-US" dirty="0"/>
          </a:p>
        </p:txBody>
      </p:sp>
    </p:spTree>
    <p:extLst>
      <p:ext uri="{BB962C8B-B14F-4D97-AF65-F5344CB8AC3E}">
        <p14:creationId xmlns:p14="http://schemas.microsoft.com/office/powerpoint/2010/main" val="420985353"/>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395536" y="1188719"/>
            <a:ext cx="8529008" cy="5349240"/>
          </a:xfrm>
        </p:spPr>
        <p:txBody>
          <a:bodyPr>
            <a:noAutofit/>
          </a:bodyPr>
          <a:lstStyle/>
          <a:p>
            <a:pPr marL="0" lvl="1" indent="0">
              <a:lnSpc>
                <a:spcPct val="100000"/>
              </a:lnSpc>
              <a:spcBef>
                <a:spcPts val="0"/>
              </a:spcBef>
              <a:spcAft>
                <a:spcPts val="600"/>
              </a:spcAft>
              <a:buNone/>
            </a:pPr>
            <a:r>
              <a:rPr lang="en-US" sz="1600" b="1" dirty="0" smtClean="0">
                <a:solidFill>
                  <a:srgbClr val="3366FF"/>
                </a:solidFill>
              </a:rPr>
              <a:t>estimate of </a:t>
            </a:r>
            <a:r>
              <a:rPr lang="en-US" sz="1600" b="1" dirty="0" err="1" smtClean="0">
                <a:solidFill>
                  <a:srgbClr val="3366FF"/>
                </a:solidFill>
              </a:rPr>
              <a:t>emittance</a:t>
            </a:r>
            <a:r>
              <a:rPr lang="en-US" sz="1600" b="1" dirty="0" smtClean="0">
                <a:solidFill>
                  <a:srgbClr val="3366FF"/>
                </a:solidFill>
              </a:rPr>
              <a:t> growth for Run III (“white noise”):</a:t>
            </a:r>
            <a:endParaRPr lang="en-US" sz="1600" dirty="0" smtClean="0">
              <a:solidFill>
                <a:schemeClr val="tx1"/>
              </a:solidFill>
            </a:endParaRPr>
          </a:p>
          <a:p>
            <a:pPr marL="0" lvl="1" indent="0">
              <a:lnSpc>
                <a:spcPct val="100000"/>
              </a:lnSpc>
              <a:spcBef>
                <a:spcPts val="0"/>
              </a:spcBef>
              <a:spcAft>
                <a:spcPts val="600"/>
              </a:spcAft>
              <a:buNone/>
            </a:pPr>
            <a:r>
              <a:rPr lang="en-US" sz="1600" dirty="0" smtClean="0">
                <a:solidFill>
                  <a:srgbClr val="000000"/>
                </a:solidFill>
              </a:rPr>
              <a:t>- assume white noise = correlation time is much less than one revolution period</a:t>
            </a:r>
          </a:p>
          <a:p>
            <a:pPr marL="0" lvl="1" indent="0">
              <a:lnSpc>
                <a:spcPct val="100000"/>
              </a:lnSpc>
              <a:spcBef>
                <a:spcPts val="0"/>
              </a:spcBef>
              <a:spcAft>
                <a:spcPts val="600"/>
              </a:spcAft>
              <a:buNone/>
            </a:pPr>
            <a:r>
              <a:rPr lang="en-US" sz="1600" dirty="0" smtClean="0">
                <a:solidFill>
                  <a:srgbClr val="000000"/>
                </a:solidFill>
              </a:rPr>
              <a:t>- all frequencies contribute</a:t>
            </a:r>
          </a:p>
          <a:p>
            <a:pPr marL="0" lvl="1" indent="0">
              <a:lnSpc>
                <a:spcPct val="100000"/>
              </a:lnSpc>
              <a:spcBef>
                <a:spcPts val="0"/>
              </a:spcBef>
              <a:spcAft>
                <a:spcPts val="600"/>
              </a:spcAft>
              <a:buNone/>
            </a:pPr>
            <a:r>
              <a:rPr lang="en-US" sz="1600" dirty="0" smtClean="0">
                <a:solidFill>
                  <a:srgbClr val="000000"/>
                </a:solidFill>
              </a:rPr>
              <a:t>=&gt; </a:t>
            </a:r>
            <a:r>
              <a:rPr lang="en-US" sz="1600" dirty="0" err="1" smtClean="0">
                <a:solidFill>
                  <a:srgbClr val="000000"/>
                </a:solidFill>
              </a:rPr>
              <a:t>emittance</a:t>
            </a:r>
            <a:r>
              <a:rPr lang="en-US" sz="1600" dirty="0" smtClean="0">
                <a:solidFill>
                  <a:srgbClr val="000000"/>
                </a:solidFill>
              </a:rPr>
              <a:t> </a:t>
            </a:r>
            <a:r>
              <a:rPr lang="en-US" sz="1600" dirty="0">
                <a:solidFill>
                  <a:srgbClr val="000000"/>
                </a:solidFill>
              </a:rPr>
              <a:t>growth from misalignment of </a:t>
            </a:r>
            <a:r>
              <a:rPr lang="en-US" sz="1600" dirty="0" err="1">
                <a:solidFill>
                  <a:srgbClr val="000000"/>
                </a:solidFill>
              </a:rPr>
              <a:t>quadrupoles</a:t>
            </a:r>
            <a:r>
              <a:rPr lang="en-US" sz="1600" dirty="0">
                <a:solidFill>
                  <a:srgbClr val="000000"/>
                </a:solidFill>
              </a:rPr>
              <a:t> in IR1/5 is given by [5]:</a:t>
            </a:r>
          </a:p>
          <a:p>
            <a:pPr marL="0" lvl="1" indent="0">
              <a:lnSpc>
                <a:spcPct val="100000"/>
              </a:lnSpc>
              <a:spcBef>
                <a:spcPts val="0"/>
              </a:spcBef>
              <a:spcAft>
                <a:spcPts val="600"/>
              </a:spcAft>
              <a:buNone/>
            </a:pPr>
            <a:endParaRPr lang="en-US" sz="1600" dirty="0" smtClean="0">
              <a:solidFill>
                <a:srgbClr val="000000"/>
              </a:solidFill>
            </a:endParaRPr>
          </a:p>
          <a:p>
            <a:pPr marL="0" lvl="1" indent="0">
              <a:lnSpc>
                <a:spcPct val="100000"/>
              </a:lnSpc>
              <a:spcBef>
                <a:spcPts val="1200"/>
              </a:spcBef>
              <a:buNone/>
            </a:pPr>
            <a:endParaRPr lang="en-US" sz="1600" dirty="0" smtClean="0">
              <a:solidFill>
                <a:srgbClr val="000000"/>
              </a:solidFill>
            </a:endParaRPr>
          </a:p>
          <a:p>
            <a:pPr marL="0" lvl="1" indent="0">
              <a:lnSpc>
                <a:spcPct val="100000"/>
              </a:lnSpc>
              <a:spcBef>
                <a:spcPts val="1200"/>
              </a:spcBef>
              <a:buNone/>
            </a:pPr>
            <a:r>
              <a:rPr lang="en-US" sz="1600" b="1" dirty="0" smtClean="0">
                <a:solidFill>
                  <a:srgbClr val="3366FF"/>
                </a:solidFill>
              </a:rPr>
              <a:t>assume 1% </a:t>
            </a:r>
            <a:r>
              <a:rPr lang="en-US" sz="1600" b="1" dirty="0" err="1" smtClean="0">
                <a:solidFill>
                  <a:srgbClr val="3366FF"/>
                </a:solidFill>
              </a:rPr>
              <a:t>emittance</a:t>
            </a:r>
            <a:r>
              <a:rPr lang="en-US" sz="1600" b="1" dirty="0" smtClean="0">
                <a:solidFill>
                  <a:srgbClr val="3366FF"/>
                </a:solidFill>
              </a:rPr>
              <a:t> growth per hour</a:t>
            </a:r>
          </a:p>
          <a:p>
            <a:pPr marL="0" lvl="1" indent="0">
              <a:lnSpc>
                <a:spcPct val="100000"/>
              </a:lnSpc>
              <a:spcBef>
                <a:spcPts val="0"/>
              </a:spcBef>
              <a:buNone/>
            </a:pPr>
            <a:endParaRPr lang="en-US" sz="1600" dirty="0" smtClean="0">
              <a:solidFill>
                <a:srgbClr val="000000"/>
              </a:solidFill>
            </a:endParaRPr>
          </a:p>
          <a:p>
            <a:pPr marL="0" lvl="1" indent="0">
              <a:lnSpc>
                <a:spcPct val="100000"/>
              </a:lnSpc>
              <a:spcBef>
                <a:spcPts val="0"/>
              </a:spcBef>
              <a:buNone/>
            </a:pPr>
            <a:r>
              <a:rPr lang="en-US" sz="1600" dirty="0" smtClean="0">
                <a:solidFill>
                  <a:srgbClr val="000000"/>
                </a:solidFill>
              </a:rPr>
              <a:t>                               =&gt; </a:t>
            </a:r>
          </a:p>
          <a:p>
            <a:pPr marL="0" lvl="1" indent="0">
              <a:lnSpc>
                <a:spcPct val="100000"/>
              </a:lnSpc>
              <a:spcBef>
                <a:spcPts val="60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b="1" dirty="0" smtClean="0">
              <a:solidFill>
                <a:srgbClr val="000000"/>
              </a:solidFill>
            </a:endParaRPr>
          </a:p>
          <a:p>
            <a:pPr marL="0" lvl="1" indent="0">
              <a:lnSpc>
                <a:spcPct val="100000"/>
              </a:lnSpc>
              <a:spcBef>
                <a:spcPts val="0"/>
              </a:spcBef>
              <a:spcAft>
                <a:spcPts val="600"/>
              </a:spcAft>
              <a:buNone/>
            </a:pPr>
            <a:endParaRPr lang="en-US" sz="1600" dirty="0" smtClean="0">
              <a:solidFill>
                <a:srgbClr val="000000"/>
              </a:solidFill>
            </a:endParaRPr>
          </a:p>
        </p:txBody>
      </p:sp>
      <p:sp>
        <p:nvSpPr>
          <p:cNvPr id="2" name="Slide Number Placeholder 1"/>
          <p:cNvSpPr>
            <a:spLocks noGrp="1"/>
          </p:cNvSpPr>
          <p:nvPr>
            <p:ph type="sldNum" sz="quarter" idx="12"/>
          </p:nvPr>
        </p:nvSpPr>
        <p:spPr/>
        <p:txBody>
          <a:bodyPr/>
          <a:lstStyle/>
          <a:p>
            <a:fld id="{0FA004B2-1541-5046-B6F2-22AF56585712}" type="slidenum">
              <a:rPr lang="en-US" smtClean="0"/>
              <a:t>30</a:t>
            </a:fld>
            <a:endParaRPr lang="en-US"/>
          </a:p>
        </p:txBody>
      </p:sp>
      <p:sp>
        <p:nvSpPr>
          <p:cNvPr id="3" name="Title 2"/>
          <p:cNvSpPr>
            <a:spLocks noGrp="1"/>
          </p:cNvSpPr>
          <p:nvPr>
            <p:ph type="title"/>
          </p:nvPr>
        </p:nvSpPr>
        <p:spPr/>
        <p:txBody>
          <a:bodyPr/>
          <a:lstStyle/>
          <a:p>
            <a:r>
              <a:rPr lang="en-US" dirty="0" smtClean="0"/>
              <a:t>High frequencies (no feedback)</a:t>
            </a:r>
            <a:endParaRPr lang="en-US" dirty="0"/>
          </a:p>
        </p:txBody>
      </p:sp>
      <p:pic>
        <p:nvPicPr>
          <p:cNvPr id="6" name="Picture 5"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5768" y="3823072"/>
            <a:ext cx="2540000" cy="254000"/>
          </a:xfrm>
          <a:prstGeom prst="rect">
            <a:avLst/>
          </a:prstGeom>
          <a:solidFill>
            <a:srgbClr val="DCE6F2"/>
          </a:solidFill>
          <a:ln>
            <a:solidFill>
              <a:srgbClr val="4F81BD"/>
            </a:solidFill>
          </a:ln>
        </p:spPr>
      </p:pic>
      <p:grpSp>
        <p:nvGrpSpPr>
          <p:cNvPr id="5" name="Group 4"/>
          <p:cNvGrpSpPr/>
          <p:nvPr/>
        </p:nvGrpSpPr>
        <p:grpSpPr>
          <a:xfrm>
            <a:off x="1907704" y="2364477"/>
            <a:ext cx="4216400" cy="848499"/>
            <a:chOff x="1907704" y="1711841"/>
            <a:chExt cx="4216400" cy="848499"/>
          </a:xfrm>
        </p:grpSpPr>
        <p:pic>
          <p:nvPicPr>
            <p:cNvPr id="11" name="Picture 10" descr="latex-image-1.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7704" y="1988840"/>
              <a:ext cx="4216400" cy="571500"/>
            </a:xfrm>
            <a:prstGeom prst="rect">
              <a:avLst/>
            </a:prstGeom>
            <a:solidFill>
              <a:srgbClr val="FFFFFF"/>
            </a:solidFill>
            <a:ln>
              <a:solidFill>
                <a:srgbClr val="4F81BD"/>
              </a:solidFill>
            </a:ln>
          </p:spPr>
        </p:pic>
        <p:sp>
          <p:nvSpPr>
            <p:cNvPr id="12" name="Oval 11"/>
            <p:cNvSpPr/>
            <p:nvPr/>
          </p:nvSpPr>
          <p:spPr>
            <a:xfrm>
              <a:off x="2858864" y="2059424"/>
              <a:ext cx="252028" cy="28803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627784" y="1711841"/>
              <a:ext cx="661960" cy="276999"/>
            </a:xfrm>
            <a:prstGeom prst="rect">
              <a:avLst/>
            </a:prstGeom>
          </p:spPr>
          <p:txBody>
            <a:bodyPr wrap="none">
              <a:spAutoFit/>
            </a:bodyPr>
            <a:lstStyle/>
            <a:p>
              <a:r>
                <a:rPr lang="en-US" sz="1200" dirty="0" smtClean="0">
                  <a:solidFill>
                    <a:srgbClr val="000000"/>
                  </a:solidFill>
                </a:rPr>
                <a:t>IR1+IR5</a:t>
              </a:r>
              <a:endParaRPr lang="en-US" sz="1200" dirty="0"/>
            </a:p>
          </p:txBody>
        </p:sp>
      </p:grpSp>
    </p:spTree>
    <p:extLst>
      <p:ext uri="{BB962C8B-B14F-4D97-AF65-F5344CB8AC3E}">
        <p14:creationId xmlns:p14="http://schemas.microsoft.com/office/powerpoint/2010/main" val="80477329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31</a:t>
            </a:fld>
            <a:endParaRPr lang="en-US"/>
          </a:p>
        </p:txBody>
      </p:sp>
      <p:sp>
        <p:nvSpPr>
          <p:cNvPr id="3" name="Title 2"/>
          <p:cNvSpPr>
            <a:spLocks noGrp="1"/>
          </p:cNvSpPr>
          <p:nvPr>
            <p:ph type="title"/>
          </p:nvPr>
        </p:nvSpPr>
        <p:spPr/>
        <p:txBody>
          <a:bodyPr/>
          <a:lstStyle/>
          <a:p>
            <a:pPr algn="ctr"/>
            <a:r>
              <a:rPr lang="en-US" dirty="0" smtClean="0"/>
              <a:t>Orbit deviation at collimators (TCP, TCS, TCT, TCL) and IP</a:t>
            </a:r>
            <a:endParaRPr lang="en-US" dirty="0"/>
          </a:p>
        </p:txBody>
      </p:sp>
      <p:pic>
        <p:nvPicPr>
          <p:cNvPr id="5" name="Picture 4" descr="Screen Shot 2015-01-23 at 13.44.2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887" y="1844824"/>
            <a:ext cx="8318480" cy="2902398"/>
          </a:xfrm>
          <a:prstGeom prst="rect">
            <a:avLst/>
          </a:prstGeom>
        </p:spPr>
      </p:pic>
    </p:spTree>
    <p:extLst>
      <p:ext uri="{BB962C8B-B14F-4D97-AF65-F5344CB8AC3E}">
        <p14:creationId xmlns:p14="http://schemas.microsoft.com/office/powerpoint/2010/main" val="1151252521"/>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32</a:t>
            </a:fld>
            <a:endParaRPr lang="en-US"/>
          </a:p>
        </p:txBody>
      </p:sp>
      <p:sp>
        <p:nvSpPr>
          <p:cNvPr id="3" name="Title 2"/>
          <p:cNvSpPr>
            <a:spLocks noGrp="1"/>
          </p:cNvSpPr>
          <p:nvPr>
            <p:ph type="title"/>
          </p:nvPr>
        </p:nvSpPr>
        <p:spPr/>
        <p:txBody>
          <a:bodyPr/>
          <a:lstStyle/>
          <a:p>
            <a:pPr algn="ctr"/>
            <a:r>
              <a:rPr lang="en-US" dirty="0"/>
              <a:t>Orbit deviation at collimators (TCP, TCS, TCT, TCL) and IP</a:t>
            </a:r>
          </a:p>
        </p:txBody>
      </p:sp>
      <p:pic>
        <p:nvPicPr>
          <p:cNvPr id="5" name="Picture 4" descr="Screen Shot 2015-01-23 at 13.44.3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296" y="2132856"/>
            <a:ext cx="8388424" cy="2981585"/>
          </a:xfrm>
          <a:prstGeom prst="rect">
            <a:avLst/>
          </a:prstGeom>
        </p:spPr>
      </p:pic>
    </p:spTree>
    <p:extLst>
      <p:ext uri="{BB962C8B-B14F-4D97-AF65-F5344CB8AC3E}">
        <p14:creationId xmlns:p14="http://schemas.microsoft.com/office/powerpoint/2010/main" val="1416624543"/>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33</a:t>
            </a:fld>
            <a:endParaRPr lang="en-US"/>
          </a:p>
        </p:txBody>
      </p:sp>
      <p:sp>
        <p:nvSpPr>
          <p:cNvPr id="3" name="Title 2"/>
          <p:cNvSpPr>
            <a:spLocks noGrp="1"/>
          </p:cNvSpPr>
          <p:nvPr>
            <p:ph type="title"/>
          </p:nvPr>
        </p:nvSpPr>
        <p:spPr/>
        <p:txBody>
          <a:bodyPr/>
          <a:lstStyle/>
          <a:p>
            <a:pPr algn="ctr"/>
            <a:r>
              <a:rPr lang="en-US" dirty="0" smtClean="0"/>
              <a:t>Orbit deviation at primary collimators, IP and entry/exit of IR</a:t>
            </a:r>
            <a:endParaRPr lang="en-US" dirty="0"/>
          </a:p>
        </p:txBody>
      </p:sp>
      <p:pic>
        <p:nvPicPr>
          <p:cNvPr id="4" name="Picture 3" descr="Screen Shot 2015-02-26 at 00.43.3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340768"/>
            <a:ext cx="6480720" cy="5082303"/>
          </a:xfrm>
          <a:prstGeom prst="rect">
            <a:avLst/>
          </a:prstGeom>
        </p:spPr>
      </p:pic>
    </p:spTree>
    <p:extLst>
      <p:ext uri="{BB962C8B-B14F-4D97-AF65-F5344CB8AC3E}">
        <p14:creationId xmlns:p14="http://schemas.microsoft.com/office/powerpoint/2010/main" val="42707847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34</a:t>
            </a:fld>
            <a:endParaRPr lang="en-US"/>
          </a:p>
        </p:txBody>
      </p:sp>
      <p:sp>
        <p:nvSpPr>
          <p:cNvPr id="3" name="Title 2"/>
          <p:cNvSpPr>
            <a:spLocks noGrp="1"/>
          </p:cNvSpPr>
          <p:nvPr>
            <p:ph type="title"/>
          </p:nvPr>
        </p:nvSpPr>
        <p:spPr/>
        <p:txBody>
          <a:bodyPr/>
          <a:lstStyle/>
          <a:p>
            <a:pPr algn="ctr"/>
            <a:r>
              <a:rPr lang="en-US" dirty="0" smtClean="0"/>
              <a:t>Orbit deviation at primary collimators, IP and entry/exit of IR</a:t>
            </a:r>
            <a:endParaRPr lang="en-US" dirty="0"/>
          </a:p>
        </p:txBody>
      </p:sp>
      <p:pic>
        <p:nvPicPr>
          <p:cNvPr id="5" name="Picture 4" descr="Screen Shot 2015-02-26 at 00.43.5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412776"/>
            <a:ext cx="7114116" cy="4986744"/>
          </a:xfrm>
          <a:prstGeom prst="rect">
            <a:avLst/>
          </a:prstGeom>
        </p:spPr>
      </p:pic>
    </p:spTree>
    <p:extLst>
      <p:ext uri="{BB962C8B-B14F-4D97-AF65-F5344CB8AC3E}">
        <p14:creationId xmlns:p14="http://schemas.microsoft.com/office/powerpoint/2010/main" val="4151523136"/>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ch\dfs\Users\l\lfaisan\Desktop\_ags_b06ec25c73bf45179dd508037b2c753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45423"/>
            <a:ext cx="9144000" cy="5467834"/>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rot="2252907">
            <a:off x="4937995" y="3150805"/>
            <a:ext cx="109991"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extBox 4"/>
          <p:cNvSpPr txBox="1"/>
          <p:nvPr/>
        </p:nvSpPr>
        <p:spPr>
          <a:xfrm>
            <a:off x="4544997" y="2626453"/>
            <a:ext cx="662361" cy="584775"/>
          </a:xfrm>
          <a:prstGeom prst="rect">
            <a:avLst/>
          </a:prstGeom>
          <a:noFill/>
        </p:spPr>
        <p:txBody>
          <a:bodyPr wrap="none" rtlCol="0">
            <a:spAutoFit/>
          </a:bodyPr>
          <a:lstStyle/>
          <a:p>
            <a:pPr algn="ctr"/>
            <a:r>
              <a:rPr lang="en-GB" sz="1600" dirty="0" smtClean="0">
                <a:solidFill>
                  <a:srgbClr val="FF0000"/>
                </a:solidFill>
              </a:rPr>
              <a:t>SM18</a:t>
            </a:r>
          </a:p>
          <a:p>
            <a:pPr algn="ctr"/>
            <a:r>
              <a:rPr lang="en-GB" sz="1600" dirty="0" smtClean="0">
                <a:solidFill>
                  <a:srgbClr val="FF0000"/>
                </a:solidFill>
              </a:rPr>
              <a:t>2173</a:t>
            </a:r>
            <a:endParaRPr lang="fr-FR" sz="1600" dirty="0">
              <a:solidFill>
                <a:srgbClr val="FF0000"/>
              </a:solidFill>
            </a:endParaRPr>
          </a:p>
        </p:txBody>
      </p:sp>
      <p:cxnSp>
        <p:nvCxnSpPr>
          <p:cNvPr id="7" name="Straight Connector 6"/>
          <p:cNvCxnSpPr/>
          <p:nvPr/>
        </p:nvCxnSpPr>
        <p:spPr>
          <a:xfrm flipH="1">
            <a:off x="3327784" y="2348880"/>
            <a:ext cx="2376263" cy="3082089"/>
          </a:xfrm>
          <a:prstGeom prst="line">
            <a:avLst/>
          </a:prstGeom>
          <a:ln w="28575">
            <a:solidFill>
              <a:srgbClr val="FF0000"/>
            </a:solidFill>
            <a:prstDash val="lgDashDot"/>
          </a:ln>
        </p:spPr>
        <p:style>
          <a:lnRef idx="1">
            <a:schemeClr val="accent1"/>
          </a:lnRef>
          <a:fillRef idx="0">
            <a:schemeClr val="accent1"/>
          </a:fillRef>
          <a:effectRef idx="0">
            <a:schemeClr val="accent1"/>
          </a:effectRef>
          <a:fontRef idx="minor">
            <a:schemeClr val="tx1"/>
          </a:fontRef>
        </p:style>
      </p:cxnSp>
      <p:sp>
        <p:nvSpPr>
          <p:cNvPr id="10" name="Right Arrow 9"/>
          <p:cNvSpPr/>
          <p:nvPr/>
        </p:nvSpPr>
        <p:spPr>
          <a:xfrm rot="13068206">
            <a:off x="5626123" y="2482304"/>
            <a:ext cx="405332" cy="217708"/>
          </a:xfrm>
          <a:prstGeom prst="right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3" name="Right Arrow 12"/>
          <p:cNvSpPr/>
          <p:nvPr/>
        </p:nvSpPr>
        <p:spPr>
          <a:xfrm rot="13068206">
            <a:off x="3367174" y="5408059"/>
            <a:ext cx="405332" cy="213328"/>
          </a:xfrm>
          <a:prstGeom prst="rightArrow">
            <a:avLst/>
          </a:prstGeom>
          <a:solidFill>
            <a:srgbClr val="FF0000"/>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fr-FR"/>
          </a:p>
        </p:txBody>
      </p:sp>
      <p:sp>
        <p:nvSpPr>
          <p:cNvPr id="15" name="TextBox 14"/>
          <p:cNvSpPr txBox="1"/>
          <p:nvPr/>
        </p:nvSpPr>
        <p:spPr>
          <a:xfrm>
            <a:off x="5940152" y="2539782"/>
            <a:ext cx="393056" cy="523220"/>
          </a:xfrm>
          <a:prstGeom prst="rect">
            <a:avLst/>
          </a:prstGeom>
          <a:noFill/>
        </p:spPr>
        <p:txBody>
          <a:bodyPr wrap="none" rtlCol="0">
            <a:spAutoFit/>
          </a:bodyPr>
          <a:lstStyle/>
          <a:p>
            <a:r>
              <a:rPr lang="en-GB" sz="2800" dirty="0" smtClean="0">
                <a:solidFill>
                  <a:srgbClr val="FF0000"/>
                </a:solidFill>
              </a:rPr>
              <a:t>A</a:t>
            </a:r>
            <a:endParaRPr lang="fr-FR" sz="2800" dirty="0">
              <a:solidFill>
                <a:srgbClr val="FF0000"/>
              </a:solidFill>
            </a:endParaRPr>
          </a:p>
        </p:txBody>
      </p:sp>
      <p:sp>
        <p:nvSpPr>
          <p:cNvPr id="17" name="TextBox 16"/>
          <p:cNvSpPr txBox="1"/>
          <p:nvPr/>
        </p:nvSpPr>
        <p:spPr>
          <a:xfrm>
            <a:off x="3635896" y="5487122"/>
            <a:ext cx="393056" cy="523220"/>
          </a:xfrm>
          <a:prstGeom prst="rect">
            <a:avLst/>
          </a:prstGeom>
          <a:noFill/>
        </p:spPr>
        <p:txBody>
          <a:bodyPr wrap="none" rtlCol="0">
            <a:spAutoFit/>
          </a:bodyPr>
          <a:lstStyle/>
          <a:p>
            <a:r>
              <a:rPr lang="en-GB" sz="2800" dirty="0" smtClean="0">
                <a:solidFill>
                  <a:srgbClr val="FF0000"/>
                </a:solidFill>
              </a:rPr>
              <a:t>A</a:t>
            </a:r>
            <a:endParaRPr lang="fr-FR" sz="2800" dirty="0">
              <a:solidFill>
                <a:srgbClr val="FF0000"/>
              </a:solidFill>
            </a:endParaRPr>
          </a:p>
        </p:txBody>
      </p:sp>
      <p:sp>
        <p:nvSpPr>
          <p:cNvPr id="16" name="TextBox 15"/>
          <p:cNvSpPr txBox="1"/>
          <p:nvPr/>
        </p:nvSpPr>
        <p:spPr>
          <a:xfrm>
            <a:off x="2267744" y="260648"/>
            <a:ext cx="3753351" cy="584776"/>
          </a:xfrm>
          <a:prstGeom prst="rect">
            <a:avLst/>
          </a:prstGeom>
          <a:noFill/>
        </p:spPr>
        <p:txBody>
          <a:bodyPr wrap="none" rtlCol="0">
            <a:spAutoFit/>
          </a:bodyPr>
          <a:lstStyle/>
          <a:p>
            <a:r>
              <a:rPr lang="en-GB" sz="3200" dirty="0" smtClean="0">
                <a:solidFill>
                  <a:schemeClr val="accent1"/>
                </a:solidFill>
              </a:rPr>
              <a:t>Measurements SM18</a:t>
            </a:r>
            <a:endParaRPr lang="fr-FR" sz="3200" dirty="0">
              <a:solidFill>
                <a:schemeClr val="accent1"/>
              </a:solidFill>
            </a:endParaRPr>
          </a:p>
        </p:txBody>
      </p:sp>
      <p:sp>
        <p:nvSpPr>
          <p:cNvPr id="18" name="Date Placeholder 17"/>
          <p:cNvSpPr>
            <a:spLocks noGrp="1"/>
          </p:cNvSpPr>
          <p:nvPr>
            <p:ph type="dt" sz="half" idx="4294967295"/>
          </p:nvPr>
        </p:nvSpPr>
        <p:spPr>
          <a:xfrm>
            <a:off x="457200" y="6356350"/>
            <a:ext cx="2133600" cy="365125"/>
          </a:xfrm>
          <a:prstGeom prst="rect">
            <a:avLst/>
          </a:prstGeom>
        </p:spPr>
        <p:txBody>
          <a:bodyPr/>
          <a:lstStyle/>
          <a:p>
            <a:fld id="{FF38F650-32FB-458D-A655-F2B997350146}" type="datetime1">
              <a:rPr lang="fr-FR" smtClean="0"/>
              <a:t>27/02/15</a:t>
            </a:fld>
            <a:endParaRPr lang="fr-FR"/>
          </a:p>
        </p:txBody>
      </p:sp>
      <p:sp>
        <p:nvSpPr>
          <p:cNvPr id="19" name="Footer Placeholder 18"/>
          <p:cNvSpPr>
            <a:spLocks noGrp="1"/>
          </p:cNvSpPr>
          <p:nvPr>
            <p:ph type="ftr" sz="quarter" idx="4294967295"/>
          </p:nvPr>
        </p:nvSpPr>
        <p:spPr>
          <a:xfrm>
            <a:off x="3124200" y="6356350"/>
            <a:ext cx="2895600" cy="365125"/>
          </a:xfrm>
          <a:prstGeom prst="rect">
            <a:avLst/>
          </a:prstGeom>
        </p:spPr>
        <p:txBody>
          <a:bodyPr/>
          <a:lstStyle/>
          <a:p>
            <a:r>
              <a:rPr lang="fr-FR" smtClean="0"/>
              <a:t>GS-SE L.FAISANDEL / C.COOK</a:t>
            </a:r>
            <a:endParaRPr lang="fr-FR"/>
          </a:p>
        </p:txBody>
      </p:sp>
      <p:sp>
        <p:nvSpPr>
          <p:cNvPr id="20" name="Slide Number Placeholder 19"/>
          <p:cNvSpPr>
            <a:spLocks noGrp="1"/>
          </p:cNvSpPr>
          <p:nvPr>
            <p:ph type="sldNum" sz="quarter" idx="4294967295"/>
          </p:nvPr>
        </p:nvSpPr>
        <p:spPr>
          <a:xfrm>
            <a:off x="6553200" y="6356350"/>
            <a:ext cx="2133600" cy="365125"/>
          </a:xfrm>
          <a:prstGeom prst="rect">
            <a:avLst/>
          </a:prstGeom>
        </p:spPr>
        <p:txBody>
          <a:bodyPr/>
          <a:lstStyle/>
          <a:p>
            <a:fld id="{7DB9B419-04B2-445F-8BD5-29ECEA87CC40}" type="slidenum">
              <a:rPr lang="fr-FR" smtClean="0"/>
              <a:t>35</a:t>
            </a:fld>
            <a:endParaRPr lang="fr-FR"/>
          </a:p>
        </p:txBody>
      </p:sp>
      <p:sp>
        <p:nvSpPr>
          <p:cNvPr id="21" name="TextBox 20"/>
          <p:cNvSpPr txBox="1"/>
          <p:nvPr/>
        </p:nvSpPr>
        <p:spPr>
          <a:xfrm>
            <a:off x="5297603" y="3606115"/>
            <a:ext cx="1035605" cy="369332"/>
          </a:xfrm>
          <a:prstGeom prst="rect">
            <a:avLst/>
          </a:prstGeom>
          <a:noFill/>
        </p:spPr>
        <p:txBody>
          <a:bodyPr wrap="none" rtlCol="0">
            <a:spAutoFit/>
          </a:bodyPr>
          <a:lstStyle/>
          <a:p>
            <a:r>
              <a:rPr lang="en-GB" dirty="0" smtClean="0">
                <a:solidFill>
                  <a:srgbClr val="00B0F0"/>
                </a:solidFill>
              </a:rPr>
              <a:t>Cluster D</a:t>
            </a:r>
            <a:endParaRPr lang="fr-FR" dirty="0">
              <a:solidFill>
                <a:srgbClr val="00B0F0"/>
              </a:solidFill>
            </a:endParaRPr>
          </a:p>
        </p:txBody>
      </p:sp>
      <p:cxnSp>
        <p:nvCxnSpPr>
          <p:cNvPr id="23" name="Straight Arrow Connector 22"/>
          <p:cNvCxnSpPr>
            <a:stCxn id="21" idx="1"/>
            <a:endCxn id="4" idx="3"/>
          </p:cNvCxnSpPr>
          <p:nvPr/>
        </p:nvCxnSpPr>
        <p:spPr>
          <a:xfrm flipH="1" flipV="1">
            <a:off x="5036593" y="3298621"/>
            <a:ext cx="261010" cy="492160"/>
          </a:xfrm>
          <a:prstGeom prst="straightConnector1">
            <a:avLst/>
          </a:prstGeom>
          <a:ln w="19050">
            <a:solidFill>
              <a:srgbClr val="00B0F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62795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AD000754301.pd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8928" y="-99392"/>
            <a:ext cx="9765464" cy="6908269"/>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36</a:t>
            </a:fld>
            <a:endParaRPr lang="en-US"/>
          </a:p>
        </p:txBody>
      </p:sp>
      <p:sp>
        <p:nvSpPr>
          <p:cNvPr id="3" name="Title 2"/>
          <p:cNvSpPr>
            <a:spLocks noGrp="1"/>
          </p:cNvSpPr>
          <p:nvPr>
            <p:ph type="title"/>
          </p:nvPr>
        </p:nvSpPr>
        <p:spPr>
          <a:xfrm>
            <a:off x="457199" y="-27384"/>
            <a:ext cx="8467345" cy="914400"/>
          </a:xfrm>
        </p:spPr>
        <p:txBody>
          <a:bodyPr/>
          <a:lstStyle/>
          <a:p>
            <a:pPr algn="ctr"/>
            <a:r>
              <a:rPr lang="en-US" dirty="0" smtClean="0"/>
              <a:t>Measurements at SMS18</a:t>
            </a:r>
            <a:endParaRPr lang="en-US" dirty="0"/>
          </a:p>
        </p:txBody>
      </p:sp>
    </p:spTree>
    <p:extLst>
      <p:ext uri="{BB962C8B-B14F-4D97-AF65-F5344CB8AC3E}">
        <p14:creationId xmlns:p14="http://schemas.microsoft.com/office/powerpoint/2010/main" val="296738157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1893" y="66328"/>
            <a:ext cx="8692652" cy="914400"/>
          </a:xfrm>
        </p:spPr>
        <p:txBody>
          <a:bodyPr/>
          <a:lstStyle/>
          <a:p>
            <a:pPr algn="ctr"/>
            <a:r>
              <a:rPr lang="en-US" dirty="0" smtClean="0"/>
              <a:t>HL-LHC civil engineering works around CMS Point 5</a:t>
            </a:r>
            <a:endParaRPr lang="en-GB" dirty="0"/>
          </a:p>
        </p:txBody>
      </p:sp>
      <p:sp>
        <p:nvSpPr>
          <p:cNvPr id="4" name="Date Placeholder 3"/>
          <p:cNvSpPr>
            <a:spLocks noGrp="1"/>
          </p:cNvSpPr>
          <p:nvPr>
            <p:ph type="dt" sz="half" idx="10"/>
          </p:nvPr>
        </p:nvSpPr>
        <p:spPr/>
        <p:txBody>
          <a:bodyPr/>
          <a:lstStyle/>
          <a:p>
            <a:fld id="{3FA4D4F9-B2AC-4E5D-8C3C-FF69F630BCAE}" type="datetime1">
              <a:rPr lang="en-GB" smtClean="0"/>
              <a:t>27/02/15</a:t>
            </a:fld>
            <a:endParaRPr lang="en-GB"/>
          </a:p>
        </p:txBody>
      </p:sp>
      <p:sp>
        <p:nvSpPr>
          <p:cNvPr id="5" name="Slide Number Placeholder 4"/>
          <p:cNvSpPr>
            <a:spLocks noGrp="1"/>
          </p:cNvSpPr>
          <p:nvPr>
            <p:ph type="sldNum" sz="quarter" idx="12"/>
          </p:nvPr>
        </p:nvSpPr>
        <p:spPr/>
        <p:txBody>
          <a:bodyPr/>
          <a:lstStyle/>
          <a:p>
            <a:fld id="{DEBBE9C9-1AAC-4FFC-9320-C5A102FC0801}" type="slidenum">
              <a:rPr lang="en-GB" smtClean="0"/>
              <a:t>4</a:t>
            </a:fld>
            <a:endParaRPr lang="en-GB"/>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2605" t="18565" r="1648" b="50618"/>
          <a:stretch/>
        </p:blipFill>
        <p:spPr bwMode="auto">
          <a:xfrm>
            <a:off x="217" y="1412776"/>
            <a:ext cx="9143783" cy="29561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516" t="14250" r="46353" b="43158"/>
          <a:stretch/>
        </p:blipFill>
        <p:spPr bwMode="auto">
          <a:xfrm>
            <a:off x="5545644" y="4368887"/>
            <a:ext cx="3608810" cy="24918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 name="Picture 2" descr="gs-logo"/>
          <p:cNvPicPr>
            <a:picLocks noChangeAspect="1" noChangeArrowheads="1"/>
          </p:cNvPicPr>
          <p:nvPr/>
        </p:nvPicPr>
        <p:blipFill>
          <a:blip r:embed="rId4">
            <a:clrChange>
              <a:clrFrom>
                <a:srgbClr val="FFFDFC"/>
              </a:clrFrom>
              <a:clrTo>
                <a:srgbClr val="FFFDFC">
                  <a:alpha val="0"/>
                </a:srgbClr>
              </a:clrTo>
            </a:clrChange>
            <a:extLst>
              <a:ext uri="{28A0092B-C50C-407E-A947-70E740481C1C}">
                <a14:useLocalDpi xmlns:a14="http://schemas.microsoft.com/office/drawing/2010/main" val="0"/>
              </a:ext>
            </a:extLst>
          </a:blip>
          <a:srcRect/>
          <a:stretch>
            <a:fillRect/>
          </a:stretch>
        </p:blipFill>
        <p:spPr bwMode="auto">
          <a:xfrm>
            <a:off x="971600" y="6140557"/>
            <a:ext cx="432504" cy="46295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01791" y="0"/>
            <a:ext cx="542209" cy="470214"/>
          </a:xfrm>
          <a:prstGeom prst="rect">
            <a:avLst/>
          </a:prstGeom>
        </p:spPr>
      </p:pic>
      <p:sp>
        <p:nvSpPr>
          <p:cNvPr id="11" name="TextBox 10"/>
          <p:cNvSpPr txBox="1"/>
          <p:nvPr/>
        </p:nvSpPr>
        <p:spPr>
          <a:xfrm>
            <a:off x="1403648" y="6230183"/>
            <a:ext cx="4536504" cy="307777"/>
          </a:xfrm>
          <a:prstGeom prst="rect">
            <a:avLst/>
          </a:prstGeom>
          <a:noFill/>
        </p:spPr>
        <p:txBody>
          <a:bodyPr wrap="square" rtlCol="0">
            <a:spAutoFit/>
          </a:bodyPr>
          <a:lstStyle/>
          <a:p>
            <a:r>
              <a:rPr lang="en-GB" sz="1400" dirty="0" smtClean="0"/>
              <a:t>General Infrastructures Services Department</a:t>
            </a:r>
            <a:endParaRPr lang="en-GB" sz="1400" dirty="0"/>
          </a:p>
        </p:txBody>
      </p:sp>
      <p:sp>
        <p:nvSpPr>
          <p:cNvPr id="13" name="TextBox 12"/>
          <p:cNvSpPr txBox="1"/>
          <p:nvPr/>
        </p:nvSpPr>
        <p:spPr>
          <a:xfrm>
            <a:off x="234076" y="971436"/>
            <a:ext cx="7004403" cy="369332"/>
          </a:xfrm>
          <a:prstGeom prst="rect">
            <a:avLst/>
          </a:prstGeom>
          <a:solidFill>
            <a:schemeClr val="accent1">
              <a:lumMod val="20000"/>
              <a:lumOff val="80000"/>
            </a:schemeClr>
          </a:solidFill>
          <a:ln>
            <a:solidFill>
              <a:schemeClr val="tx2"/>
            </a:solidFill>
          </a:ln>
        </p:spPr>
        <p:txBody>
          <a:bodyPr wrap="square" rtlCol="0">
            <a:spAutoFit/>
          </a:bodyPr>
          <a:lstStyle/>
          <a:p>
            <a:r>
              <a:rPr lang="en-US" dirty="0" smtClean="0"/>
              <a:t>J. Osborne, </a:t>
            </a:r>
            <a:r>
              <a:rPr lang="en-US" dirty="0"/>
              <a:t>Vibration studies for HL-LHC Civil </a:t>
            </a:r>
            <a:r>
              <a:rPr lang="en-US" dirty="0" smtClean="0"/>
              <a:t>Engineering, 26.01.2015 </a:t>
            </a:r>
            <a:endParaRPr lang="en-US" dirty="0"/>
          </a:p>
        </p:txBody>
      </p:sp>
      <p:sp>
        <p:nvSpPr>
          <p:cNvPr id="7" name="TextBox 6"/>
          <p:cNvSpPr txBox="1"/>
          <p:nvPr/>
        </p:nvSpPr>
        <p:spPr>
          <a:xfrm>
            <a:off x="234076" y="4797152"/>
            <a:ext cx="4905347" cy="1200329"/>
          </a:xfrm>
          <a:prstGeom prst="rect">
            <a:avLst/>
          </a:prstGeom>
          <a:noFill/>
        </p:spPr>
        <p:txBody>
          <a:bodyPr wrap="none" rtlCol="0">
            <a:spAutoFit/>
          </a:bodyPr>
          <a:lstStyle/>
          <a:p>
            <a:r>
              <a:rPr lang="en-US" dirty="0" smtClean="0"/>
              <a:t>different options considered, see</a:t>
            </a:r>
          </a:p>
          <a:p>
            <a:r>
              <a:rPr lang="en-US" dirty="0">
                <a:hlinkClick r:id="rId6"/>
              </a:rPr>
              <a:t>https://edms.cern.ch/document/1471656/1/</a:t>
            </a:r>
            <a:r>
              <a:rPr lang="en-US" dirty="0" smtClean="0">
                <a:hlinkClick r:id="rId6"/>
              </a:rPr>
              <a:t>TAB3</a:t>
            </a:r>
            <a:endParaRPr lang="en-US" dirty="0" smtClean="0"/>
          </a:p>
          <a:p>
            <a:r>
              <a:rPr lang="en-US" dirty="0">
                <a:hlinkClick r:id="rId7"/>
              </a:rPr>
              <a:t>https://edms.cern.ch/document/1471037/1/</a:t>
            </a:r>
            <a:r>
              <a:rPr lang="en-US" dirty="0" smtClean="0">
                <a:hlinkClick r:id="rId7"/>
              </a:rPr>
              <a:t>TAB3</a:t>
            </a:r>
            <a:endParaRPr lang="en-US" dirty="0"/>
          </a:p>
          <a:p>
            <a:endParaRPr lang="en-US" dirty="0" smtClean="0"/>
          </a:p>
        </p:txBody>
      </p:sp>
    </p:spTree>
    <p:extLst>
      <p:ext uri="{BB962C8B-B14F-4D97-AF65-F5344CB8AC3E}">
        <p14:creationId xmlns:p14="http://schemas.microsoft.com/office/powerpoint/2010/main" val="72250542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pic>
        <p:nvPicPr>
          <p:cNvPr id="4" name="Picture 3" descr="Draft HL-LHC Vibration Study Flow Chart.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520" y="260648"/>
            <a:ext cx="8663947" cy="6497960"/>
          </a:xfrm>
          <a:prstGeom prst="rect">
            <a:avLst/>
          </a:prstGeom>
        </p:spPr>
      </p:pic>
      <p:sp>
        <p:nvSpPr>
          <p:cNvPr id="5" name="Rectangle 4"/>
          <p:cNvSpPr/>
          <p:nvPr/>
        </p:nvSpPr>
        <p:spPr>
          <a:xfrm>
            <a:off x="1259632" y="3794379"/>
            <a:ext cx="6840760" cy="1008112"/>
          </a:xfrm>
          <a:prstGeom prst="rect">
            <a:avLst/>
          </a:prstGeom>
          <a:noFill/>
          <a:ln w="38100" cmpd="sng">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4067944" y="3140968"/>
            <a:ext cx="3384376" cy="576064"/>
          </a:xfrm>
          <a:prstGeom prst="rect">
            <a:avLst/>
          </a:prstGeom>
          <a:noFill/>
          <a:ln w="38100" cmpd="sng">
            <a:solidFill>
              <a:srgbClr val="BF00B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2339122" y="2956302"/>
            <a:ext cx="1441420" cy="369332"/>
          </a:xfrm>
          <a:prstGeom prst="rect">
            <a:avLst/>
          </a:prstGeom>
          <a:noFill/>
        </p:spPr>
        <p:txBody>
          <a:bodyPr wrap="none" rtlCol="0">
            <a:spAutoFit/>
          </a:bodyPr>
          <a:lstStyle/>
          <a:p>
            <a:r>
              <a:rPr lang="en-US" dirty="0" smtClean="0">
                <a:solidFill>
                  <a:srgbClr val="BF00BE"/>
                </a:solidFill>
              </a:rPr>
              <a:t>needed input</a:t>
            </a:r>
            <a:endParaRPr lang="en-US" dirty="0">
              <a:solidFill>
                <a:srgbClr val="BF00BE"/>
              </a:solidFill>
            </a:endParaRPr>
          </a:p>
        </p:txBody>
      </p:sp>
      <p:sp>
        <p:nvSpPr>
          <p:cNvPr id="8" name="TextBox 7"/>
          <p:cNvSpPr txBox="1"/>
          <p:nvPr/>
        </p:nvSpPr>
        <p:spPr>
          <a:xfrm>
            <a:off x="2987824" y="4293096"/>
            <a:ext cx="1618915" cy="369332"/>
          </a:xfrm>
          <a:prstGeom prst="rect">
            <a:avLst/>
          </a:prstGeom>
          <a:noFill/>
        </p:spPr>
        <p:txBody>
          <a:bodyPr wrap="none" rtlCol="0">
            <a:spAutoFit/>
          </a:bodyPr>
          <a:lstStyle/>
          <a:p>
            <a:r>
              <a:rPr lang="en-US" dirty="0" smtClean="0">
                <a:solidFill>
                  <a:srgbClr val="FF6600"/>
                </a:solidFill>
              </a:rPr>
              <a:t>for us to define</a:t>
            </a:r>
            <a:endParaRPr lang="en-US" dirty="0">
              <a:solidFill>
                <a:srgbClr val="FF6600"/>
              </a:solidFill>
            </a:endParaRPr>
          </a:p>
        </p:txBody>
      </p:sp>
      <p:sp>
        <p:nvSpPr>
          <p:cNvPr id="9" name="Rectangle 8"/>
          <p:cNvSpPr/>
          <p:nvPr/>
        </p:nvSpPr>
        <p:spPr>
          <a:xfrm>
            <a:off x="1221628" y="1772816"/>
            <a:ext cx="1838204" cy="720080"/>
          </a:xfrm>
          <a:prstGeom prst="rect">
            <a:avLst/>
          </a:prstGeom>
          <a:noFill/>
          <a:ln w="38100" cmpd="sng">
            <a:solidFill>
              <a:srgbClr val="BF00BE"/>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TextBox 9"/>
          <p:cNvSpPr txBox="1"/>
          <p:nvPr/>
        </p:nvSpPr>
        <p:spPr>
          <a:xfrm>
            <a:off x="6948264" y="476672"/>
            <a:ext cx="2057136" cy="369332"/>
          </a:xfrm>
          <a:prstGeom prst="rect">
            <a:avLst/>
          </a:prstGeom>
          <a:solidFill>
            <a:schemeClr val="accent1">
              <a:lumMod val="20000"/>
              <a:lumOff val="80000"/>
            </a:schemeClr>
          </a:solidFill>
          <a:ln>
            <a:solidFill>
              <a:schemeClr val="tx2"/>
            </a:solidFill>
          </a:ln>
        </p:spPr>
        <p:txBody>
          <a:bodyPr wrap="none" rtlCol="0">
            <a:spAutoFit/>
          </a:bodyPr>
          <a:lstStyle/>
          <a:p>
            <a:r>
              <a:rPr lang="en-US" dirty="0" smtClean="0"/>
              <a:t>Courtesy J. Osborne</a:t>
            </a:r>
            <a:endParaRPr lang="en-US" dirty="0"/>
          </a:p>
        </p:txBody>
      </p:sp>
    </p:spTree>
    <p:extLst>
      <p:ext uri="{BB962C8B-B14F-4D97-AF65-F5344CB8AC3E}">
        <p14:creationId xmlns:p14="http://schemas.microsoft.com/office/powerpoint/2010/main" val="417363411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a:xfrm>
            <a:off x="457199" y="188640"/>
            <a:ext cx="8467345" cy="914400"/>
          </a:xfrm>
        </p:spPr>
        <p:txBody>
          <a:bodyPr/>
          <a:lstStyle/>
          <a:p>
            <a:pPr algn="ctr"/>
            <a:r>
              <a:rPr lang="en-US" dirty="0" smtClean="0"/>
              <a:t>Tunnel excavations at CERN</a:t>
            </a:r>
            <a:endParaRPr lang="en-US" dirty="0"/>
          </a:p>
        </p:txBody>
      </p:sp>
      <p:sp>
        <p:nvSpPr>
          <p:cNvPr id="66" name="Content Placeholder 3"/>
          <p:cNvSpPr txBox="1">
            <a:spLocks/>
          </p:cNvSpPr>
          <p:nvPr/>
        </p:nvSpPr>
        <p:spPr>
          <a:xfrm>
            <a:off x="249893" y="1189038"/>
            <a:ext cx="8673024" cy="5162576"/>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ClrTx/>
              <a:buNone/>
            </a:pPr>
            <a:r>
              <a:rPr lang="en-US" sz="1600" dirty="0" smtClean="0">
                <a:solidFill>
                  <a:srgbClr val="3366FF"/>
                </a:solidFill>
              </a:rPr>
              <a:t>two interesting events </a:t>
            </a:r>
            <a:r>
              <a:rPr lang="en-US" sz="1600" dirty="0" smtClean="0">
                <a:solidFill>
                  <a:srgbClr val="000000"/>
                </a:solidFill>
              </a:rPr>
              <a:t>(</a:t>
            </a:r>
            <a:r>
              <a:rPr lang="en-US" sz="1600" dirty="0">
                <a:solidFill>
                  <a:srgbClr val="000000"/>
                </a:solidFill>
              </a:rPr>
              <a:t>D. </a:t>
            </a:r>
            <a:r>
              <a:rPr lang="en-US" sz="1600" dirty="0" err="1">
                <a:solidFill>
                  <a:srgbClr val="000000"/>
                </a:solidFill>
              </a:rPr>
              <a:t>Missiaen</a:t>
            </a:r>
            <a:r>
              <a:rPr lang="en-US" sz="1600" dirty="0">
                <a:solidFill>
                  <a:srgbClr val="000000"/>
                </a:solidFill>
              </a:rPr>
              <a:t>, Vibration studies for HL-LHC Civil Engineering, 26.01.2015 + </a:t>
            </a:r>
            <a:r>
              <a:rPr lang="en-US" sz="1600" dirty="0" smtClean="0">
                <a:solidFill>
                  <a:srgbClr val="000000"/>
                </a:solidFill>
              </a:rPr>
              <a:t>18.02.2015 and many thanks to the colleagues who searched their memories </a:t>
            </a:r>
            <a:r>
              <a:rPr lang="en-US" sz="1600" dirty="0">
                <a:solidFill>
                  <a:srgbClr val="000000"/>
                </a:solidFill>
              </a:rPr>
              <a:t>– </a:t>
            </a:r>
            <a:r>
              <a:rPr lang="en-US" sz="1600" dirty="0" err="1">
                <a:solidFill>
                  <a:srgbClr val="000000"/>
                </a:solidFill>
              </a:rPr>
              <a:t>Karel</a:t>
            </a:r>
            <a:r>
              <a:rPr lang="en-US" sz="1600" dirty="0">
                <a:solidFill>
                  <a:srgbClr val="000000"/>
                </a:solidFill>
              </a:rPr>
              <a:t> </a:t>
            </a:r>
            <a:r>
              <a:rPr lang="en-US" sz="1600" dirty="0" err="1" smtClean="0">
                <a:solidFill>
                  <a:srgbClr val="000000"/>
                </a:solidFill>
              </a:rPr>
              <a:t>Cornelis</a:t>
            </a:r>
            <a:r>
              <a:rPr lang="en-US" sz="1600" dirty="0" smtClean="0">
                <a:solidFill>
                  <a:srgbClr val="000000"/>
                </a:solidFill>
              </a:rPr>
              <a:t>, Lyn Evans</a:t>
            </a:r>
            <a:r>
              <a:rPr lang="en-US" sz="1600" dirty="0"/>
              <a:t>, </a:t>
            </a:r>
            <a:r>
              <a:rPr lang="en-US" sz="1600" dirty="0">
                <a:solidFill>
                  <a:srgbClr val="000000"/>
                </a:solidFill>
              </a:rPr>
              <a:t>Werner Herr, </a:t>
            </a:r>
            <a:r>
              <a:rPr lang="en-US" sz="1600" dirty="0" smtClean="0">
                <a:solidFill>
                  <a:srgbClr val="000000"/>
                </a:solidFill>
              </a:rPr>
              <a:t>Kurt </a:t>
            </a:r>
            <a:r>
              <a:rPr lang="en-US" sz="1600" dirty="0" err="1" smtClean="0">
                <a:solidFill>
                  <a:srgbClr val="000000"/>
                </a:solidFill>
              </a:rPr>
              <a:t>Hubner</a:t>
            </a:r>
            <a:r>
              <a:rPr lang="en-US" sz="1600" dirty="0" smtClean="0">
                <a:solidFill>
                  <a:srgbClr val="000000"/>
                </a:solidFill>
              </a:rPr>
              <a:t>, Horst </a:t>
            </a:r>
            <a:r>
              <a:rPr lang="en-US" sz="1600" dirty="0" err="1" smtClean="0">
                <a:solidFill>
                  <a:srgbClr val="000000"/>
                </a:solidFill>
              </a:rPr>
              <a:t>Schönauer</a:t>
            </a:r>
            <a:r>
              <a:rPr lang="en-US" sz="1600" dirty="0">
                <a:solidFill>
                  <a:srgbClr val="000000"/>
                </a:solidFill>
              </a:rPr>
              <a:t>, </a:t>
            </a:r>
            <a:r>
              <a:rPr lang="en-US" sz="1600" dirty="0" err="1"/>
              <a:t>Rende</a:t>
            </a:r>
            <a:r>
              <a:rPr lang="en-US" sz="1600" dirty="0"/>
              <a:t> </a:t>
            </a:r>
            <a:r>
              <a:rPr lang="en-US" sz="1600" dirty="0" err="1" smtClean="0"/>
              <a:t>Steerenberg</a:t>
            </a:r>
            <a:r>
              <a:rPr lang="en-US" sz="1600" dirty="0" smtClean="0">
                <a:solidFill>
                  <a:srgbClr val="000000"/>
                </a:solidFill>
              </a:rPr>
              <a:t>, F. </a:t>
            </a:r>
            <a:r>
              <a:rPr lang="en-US" sz="1600" dirty="0" err="1" smtClean="0">
                <a:solidFill>
                  <a:srgbClr val="000000"/>
                </a:solidFill>
              </a:rPr>
              <a:t>Tecker</a:t>
            </a:r>
            <a:r>
              <a:rPr lang="en-US" sz="1600" dirty="0" smtClean="0">
                <a:solidFill>
                  <a:srgbClr val="000000"/>
                </a:solidFill>
              </a:rPr>
              <a:t>, J. </a:t>
            </a:r>
            <a:r>
              <a:rPr lang="en-US" sz="1600" dirty="0" err="1" smtClean="0">
                <a:solidFill>
                  <a:srgbClr val="000000"/>
                </a:solidFill>
              </a:rPr>
              <a:t>Wenninger</a:t>
            </a:r>
            <a:r>
              <a:rPr lang="en-US" sz="1600" dirty="0" smtClean="0">
                <a:solidFill>
                  <a:srgbClr val="000000"/>
                </a:solidFill>
              </a:rPr>
              <a:t>):</a:t>
            </a:r>
          </a:p>
          <a:p>
            <a:pPr marL="285750" lvl="1" indent="-285750">
              <a:lnSpc>
                <a:spcPct val="100000"/>
              </a:lnSpc>
              <a:buClr>
                <a:srgbClr val="3366FF"/>
              </a:buClr>
              <a:buFont typeface="Wingdings" charset="2"/>
              <a:buChar char="²"/>
            </a:pPr>
            <a:r>
              <a:rPr lang="en-US" sz="1600" dirty="0" smtClean="0">
                <a:solidFill>
                  <a:schemeClr val="tx1"/>
                </a:solidFill>
              </a:rPr>
              <a:t>construction of LEP/LHC tunnel during </a:t>
            </a:r>
            <a:r>
              <a:rPr lang="en-US" sz="1600" dirty="0" err="1" smtClean="0">
                <a:solidFill>
                  <a:srgbClr val="3366FF"/>
                </a:solidFill>
              </a:rPr>
              <a:t>SppbarS</a:t>
            </a:r>
            <a:r>
              <a:rPr lang="en-US" sz="1600" dirty="0" smtClean="0">
                <a:solidFill>
                  <a:srgbClr val="3366FF"/>
                </a:solidFill>
              </a:rPr>
              <a:t> operation</a:t>
            </a:r>
            <a:r>
              <a:rPr lang="en-US" sz="1600" dirty="0" smtClean="0">
                <a:solidFill>
                  <a:schemeClr val="tx1"/>
                </a:solidFill>
              </a:rPr>
              <a:t>:</a:t>
            </a:r>
          </a:p>
          <a:p>
            <a:pPr marL="742950" lvl="3" indent="-285750">
              <a:lnSpc>
                <a:spcPct val="100000"/>
              </a:lnSpc>
              <a:buClr>
                <a:srgbClr val="3366FF"/>
              </a:buClr>
              <a:buFont typeface="Lucida Grande"/>
              <a:buChar char="-"/>
            </a:pPr>
            <a:r>
              <a:rPr lang="en-US" sz="1600" dirty="0" smtClean="0">
                <a:solidFill>
                  <a:schemeClr val="tx1"/>
                </a:solidFill>
              </a:rPr>
              <a:t>only effect: more frequent alignment campaigns needed (several mm displacement during one year)</a:t>
            </a:r>
            <a:endParaRPr lang="en-US" sz="1600" dirty="0">
              <a:solidFill>
                <a:schemeClr val="tx1"/>
              </a:solidFill>
            </a:endParaRPr>
          </a:p>
          <a:p>
            <a:pPr marL="285750" lvl="1" indent="-285750">
              <a:lnSpc>
                <a:spcPct val="100000"/>
              </a:lnSpc>
              <a:buClr>
                <a:srgbClr val="3366FF"/>
              </a:buClr>
              <a:buFont typeface="Wingdings" charset="2"/>
              <a:buChar char="²"/>
            </a:pPr>
            <a:r>
              <a:rPr lang="en-US" sz="1600" dirty="0" smtClean="0">
                <a:solidFill>
                  <a:schemeClr val="tx1"/>
                </a:solidFill>
              </a:rPr>
              <a:t>construction of LEP </a:t>
            </a:r>
            <a:r>
              <a:rPr lang="en-US" sz="1600" dirty="0">
                <a:solidFill>
                  <a:schemeClr val="tx1"/>
                </a:solidFill>
              </a:rPr>
              <a:t>k</a:t>
            </a:r>
            <a:r>
              <a:rPr lang="en-US" sz="1600" dirty="0" smtClean="0">
                <a:solidFill>
                  <a:schemeClr val="tx1"/>
                </a:solidFill>
              </a:rPr>
              <a:t>lystron galleries (about 12 m away) in early 90s and LHC transfer lines and ATLAS/CMS cavern during </a:t>
            </a:r>
            <a:r>
              <a:rPr lang="en-US" sz="1600" dirty="0" smtClean="0">
                <a:solidFill>
                  <a:srgbClr val="3366FF"/>
                </a:solidFill>
              </a:rPr>
              <a:t>LEP operation</a:t>
            </a:r>
            <a:r>
              <a:rPr lang="en-US" sz="1600" dirty="0" smtClean="0">
                <a:solidFill>
                  <a:schemeClr val="tx1"/>
                </a:solidFill>
              </a:rPr>
              <a:t>:</a:t>
            </a:r>
            <a:endParaRPr lang="en-US" sz="1600" dirty="0">
              <a:solidFill>
                <a:schemeClr val="tx1"/>
              </a:solidFill>
            </a:endParaRPr>
          </a:p>
          <a:p>
            <a:pPr marL="742950" lvl="3" indent="-285750">
              <a:lnSpc>
                <a:spcPct val="100000"/>
              </a:lnSpc>
              <a:buClr>
                <a:srgbClr val="3366FF"/>
              </a:buClr>
              <a:buFont typeface="Lucida Grande"/>
              <a:buChar char="-"/>
            </a:pPr>
            <a:r>
              <a:rPr lang="en-US" sz="1600" dirty="0" smtClean="0">
                <a:solidFill>
                  <a:schemeClr val="tx1"/>
                </a:solidFill>
              </a:rPr>
              <a:t>no effect</a:t>
            </a:r>
          </a:p>
          <a:p>
            <a:pPr marL="457200" lvl="3" indent="0">
              <a:lnSpc>
                <a:spcPct val="100000"/>
              </a:lnSpc>
              <a:buClr>
                <a:srgbClr val="3366FF"/>
              </a:buClr>
              <a:buNone/>
            </a:pPr>
            <a:r>
              <a:rPr lang="en-US" sz="1600" dirty="0" smtClean="0">
                <a:solidFill>
                  <a:schemeClr val="tx1"/>
                </a:solidFill>
              </a:rPr>
              <a:t>note: LEP max. beta function was about 400 m compared to 6 km during LHC </a:t>
            </a:r>
            <a:r>
              <a:rPr lang="en-US" sz="1600" dirty="0" err="1" smtClean="0">
                <a:solidFill>
                  <a:schemeClr val="tx1"/>
                </a:solidFill>
              </a:rPr>
              <a:t>runIII</a:t>
            </a:r>
            <a:r>
              <a:rPr lang="en-US" sz="1600" dirty="0">
                <a:solidFill>
                  <a:schemeClr val="tx1"/>
                </a:solidFill>
              </a:rPr>
              <a:t> </a:t>
            </a:r>
            <a:r>
              <a:rPr lang="en-US" sz="1600" dirty="0" smtClean="0">
                <a:solidFill>
                  <a:schemeClr val="tx1"/>
                </a:solidFill>
              </a:rPr>
              <a:t>(</a:t>
            </a:r>
            <a:r>
              <a:rPr lang="en-US" sz="1600" dirty="0">
                <a:solidFill>
                  <a:schemeClr val="tx1"/>
                </a:solidFill>
              </a:rPr>
              <a:t>β</a:t>
            </a:r>
            <a:r>
              <a:rPr lang="en-US" sz="1600" dirty="0" smtClean="0">
                <a:solidFill>
                  <a:schemeClr val="tx1"/>
                </a:solidFill>
              </a:rPr>
              <a:t>*=40 cm), the IT </a:t>
            </a:r>
            <a:r>
              <a:rPr lang="en-US" sz="1600" dirty="0" err="1" smtClean="0">
                <a:solidFill>
                  <a:schemeClr val="tx1"/>
                </a:solidFill>
              </a:rPr>
              <a:t>quadrupoles</a:t>
            </a:r>
            <a:r>
              <a:rPr lang="en-US" sz="1600" dirty="0" smtClean="0">
                <a:solidFill>
                  <a:schemeClr val="tx1"/>
                </a:solidFill>
              </a:rPr>
              <a:t> moved during one fill by about 10 </a:t>
            </a:r>
            <a:r>
              <a:rPr lang="el-GR" sz="1600" dirty="0">
                <a:solidFill>
                  <a:schemeClr val="tx1"/>
                </a:solidFill>
              </a:rPr>
              <a:t>μ</a:t>
            </a:r>
            <a:r>
              <a:rPr lang="en-US" sz="1600" dirty="0">
                <a:solidFill>
                  <a:schemeClr val="tx1"/>
                </a:solidFill>
              </a:rPr>
              <a:t>m</a:t>
            </a:r>
            <a:r>
              <a:rPr lang="en-US" sz="1600" dirty="0" smtClean="0">
                <a:solidFill>
                  <a:schemeClr val="tx1"/>
                </a:solidFill>
              </a:rPr>
              <a:t> due to temperature effects (</a:t>
            </a:r>
            <a:r>
              <a:rPr lang="en-US" sz="1600" dirty="0" smtClean="0"/>
              <a:t>CERN-SL/96-40)</a:t>
            </a:r>
            <a:r>
              <a:rPr lang="en-US" sz="1600" dirty="0" smtClean="0">
                <a:solidFill>
                  <a:schemeClr val="tx1"/>
                </a:solidFill>
              </a:rPr>
              <a:t> and all oscillations were damped by synchrotron radiation.</a:t>
            </a:r>
          </a:p>
        </p:txBody>
      </p:sp>
    </p:spTree>
    <p:extLst>
      <p:ext uri="{BB962C8B-B14F-4D97-AF65-F5344CB8AC3E}">
        <p14:creationId xmlns:p14="http://schemas.microsoft.com/office/powerpoint/2010/main" val="270885236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7</a:t>
            </a:fld>
            <a:endParaRPr lang="en-US"/>
          </a:p>
        </p:txBody>
      </p:sp>
      <p:sp>
        <p:nvSpPr>
          <p:cNvPr id="3" name="Title 2"/>
          <p:cNvSpPr>
            <a:spLocks noGrp="1"/>
          </p:cNvSpPr>
          <p:nvPr>
            <p:ph type="title"/>
          </p:nvPr>
        </p:nvSpPr>
        <p:spPr/>
        <p:txBody>
          <a:bodyPr/>
          <a:lstStyle/>
          <a:p>
            <a:pPr algn="ctr"/>
            <a:r>
              <a:rPr lang="en-US" dirty="0" smtClean="0"/>
              <a:t>Tunnel excavations close to DESY</a:t>
            </a:r>
            <a:endParaRPr lang="en-US" dirty="0"/>
          </a:p>
        </p:txBody>
      </p:sp>
      <p:sp>
        <p:nvSpPr>
          <p:cNvPr id="66" name="Content Placeholder 3"/>
          <p:cNvSpPr txBox="1">
            <a:spLocks/>
          </p:cNvSpPr>
          <p:nvPr/>
        </p:nvSpPr>
        <p:spPr>
          <a:xfrm>
            <a:off x="251520" y="1197954"/>
            <a:ext cx="8147248" cy="5377398"/>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ClrTx/>
              <a:buNone/>
            </a:pPr>
            <a:r>
              <a:rPr lang="en-US" sz="1600" dirty="0" smtClean="0">
                <a:solidFill>
                  <a:srgbClr val="3366FF"/>
                </a:solidFill>
              </a:rPr>
              <a:t>several construction works close to HERA and PETRA:</a:t>
            </a:r>
          </a:p>
          <a:p>
            <a:pPr marL="285750" lvl="1" indent="-285750">
              <a:lnSpc>
                <a:spcPct val="100000"/>
              </a:lnSpc>
              <a:buClr>
                <a:srgbClr val="3366FF"/>
              </a:buClr>
              <a:buFont typeface="Wingdings" charset="2"/>
              <a:buChar char="²"/>
            </a:pPr>
            <a:r>
              <a:rPr lang="en-US" sz="1600" dirty="0">
                <a:solidFill>
                  <a:schemeClr val="tx1"/>
                </a:solidFill>
              </a:rPr>
              <a:t>excavation of the </a:t>
            </a:r>
            <a:r>
              <a:rPr lang="en-US" sz="1600" dirty="0" smtClean="0">
                <a:solidFill>
                  <a:schemeClr val="tx1"/>
                </a:solidFill>
              </a:rPr>
              <a:t>XFEL </a:t>
            </a:r>
            <a:r>
              <a:rPr lang="en-US" sz="1600" dirty="0">
                <a:solidFill>
                  <a:schemeClr val="tx1"/>
                </a:solidFill>
              </a:rPr>
              <a:t>tunnel (about 500 </a:t>
            </a:r>
            <a:r>
              <a:rPr lang="en-US" sz="1600" dirty="0" smtClean="0">
                <a:solidFill>
                  <a:schemeClr val="tx1"/>
                </a:solidFill>
              </a:rPr>
              <a:t>m? distance) with a “</a:t>
            </a:r>
            <a:r>
              <a:rPr lang="en-US" sz="1600" dirty="0" err="1" smtClean="0">
                <a:solidFill>
                  <a:schemeClr val="tx1"/>
                </a:solidFill>
              </a:rPr>
              <a:t>Schildvortriebmaschine</a:t>
            </a:r>
            <a:r>
              <a:rPr lang="en-US" sz="1600" dirty="0" smtClean="0">
                <a:solidFill>
                  <a:schemeClr val="tx1"/>
                </a:solidFill>
              </a:rPr>
              <a:t>”  (road heading machine with shield tunneling) during </a:t>
            </a:r>
            <a:r>
              <a:rPr lang="en-US" sz="1600" dirty="0">
                <a:solidFill>
                  <a:schemeClr val="tx1"/>
                </a:solidFill>
              </a:rPr>
              <a:t>operation of </a:t>
            </a:r>
            <a:r>
              <a:rPr lang="en-US" sz="1600" dirty="0" smtClean="0">
                <a:solidFill>
                  <a:schemeClr val="tx1"/>
                </a:solidFill>
              </a:rPr>
              <a:t>PETRA-III -&gt; no effect</a:t>
            </a:r>
          </a:p>
          <a:p>
            <a:pPr marL="288000" lvl="1" indent="0">
              <a:lnSpc>
                <a:spcPct val="100000"/>
              </a:lnSpc>
              <a:spcBef>
                <a:spcPts val="0"/>
              </a:spcBef>
              <a:buClr>
                <a:srgbClr val="3366FF"/>
              </a:buClr>
              <a:buNone/>
            </a:pPr>
            <a:r>
              <a:rPr lang="en-US" sz="1600" b="1" dirty="0" smtClean="0">
                <a:solidFill>
                  <a:schemeClr val="tx1"/>
                </a:solidFill>
              </a:rPr>
              <a:t>but:</a:t>
            </a:r>
            <a:r>
              <a:rPr lang="en-US" sz="1600" dirty="0" smtClean="0">
                <a:solidFill>
                  <a:schemeClr val="tx1"/>
                </a:solidFill>
              </a:rPr>
              <a:t> during construction of the injector Hall, the operation of PETRA-III was disturbed </a:t>
            </a:r>
          </a:p>
          <a:p>
            <a:pPr marL="288000" lvl="1" indent="0">
              <a:lnSpc>
                <a:spcPct val="100000"/>
              </a:lnSpc>
              <a:spcBef>
                <a:spcPts val="0"/>
              </a:spcBef>
              <a:buClr>
                <a:srgbClr val="3366FF"/>
              </a:buClr>
              <a:buNone/>
            </a:pPr>
            <a:r>
              <a:rPr lang="en-US" sz="1600" dirty="0">
                <a:solidFill>
                  <a:schemeClr val="tx1"/>
                </a:solidFill>
              </a:rPr>
              <a:t> </a:t>
            </a:r>
            <a:r>
              <a:rPr lang="en-US" sz="1600" dirty="0" smtClean="0">
                <a:solidFill>
                  <a:schemeClr val="tx1"/>
                </a:solidFill>
              </a:rPr>
              <a:t>       whenever the “</a:t>
            </a:r>
            <a:r>
              <a:rPr lang="en-US" sz="1600" dirty="0" err="1" smtClean="0">
                <a:solidFill>
                  <a:schemeClr val="tx1"/>
                </a:solidFill>
              </a:rPr>
              <a:t>Schlitzwandbagger</a:t>
            </a:r>
            <a:r>
              <a:rPr lang="en-US" sz="1600" dirty="0" smtClean="0">
                <a:solidFill>
                  <a:schemeClr val="tx1"/>
                </a:solidFill>
              </a:rPr>
              <a:t>” (bagger shovel for making slits for reinforced </a:t>
            </a:r>
          </a:p>
          <a:p>
            <a:pPr marL="288000" lvl="1" indent="0">
              <a:lnSpc>
                <a:spcPct val="100000"/>
              </a:lnSpc>
              <a:spcBef>
                <a:spcPts val="0"/>
              </a:spcBef>
              <a:buClr>
                <a:srgbClr val="3366FF"/>
              </a:buClr>
              <a:buNone/>
            </a:pPr>
            <a:r>
              <a:rPr lang="en-US" sz="1600" dirty="0">
                <a:solidFill>
                  <a:schemeClr val="tx1"/>
                </a:solidFill>
              </a:rPr>
              <a:t> </a:t>
            </a:r>
            <a:r>
              <a:rPr lang="en-US" sz="1600" dirty="0" smtClean="0">
                <a:solidFill>
                  <a:schemeClr val="tx1"/>
                </a:solidFill>
              </a:rPr>
              <a:t>       concrete walls) encountered some hard obstacles</a:t>
            </a:r>
            <a:endParaRPr lang="en-US" sz="1600" dirty="0">
              <a:solidFill>
                <a:schemeClr val="tx1"/>
              </a:solidFill>
            </a:endParaRPr>
          </a:p>
          <a:p>
            <a:pPr marL="285750" lvl="1" indent="-285750">
              <a:lnSpc>
                <a:spcPct val="100000"/>
              </a:lnSpc>
              <a:buClr>
                <a:srgbClr val="3366FF"/>
              </a:buClr>
              <a:buFont typeface="Wingdings" charset="2"/>
              <a:buChar char="²"/>
            </a:pPr>
            <a:r>
              <a:rPr lang="en-US" sz="1600" dirty="0" smtClean="0">
                <a:solidFill>
                  <a:schemeClr val="tx1"/>
                </a:solidFill>
              </a:rPr>
              <a:t>construction of the football stadium right above the HERA tunnel (50 m)</a:t>
            </a:r>
          </a:p>
          <a:p>
            <a:pPr marL="0" lvl="1" indent="0">
              <a:lnSpc>
                <a:spcPct val="100000"/>
              </a:lnSpc>
              <a:buClr>
                <a:srgbClr val="3366FF"/>
              </a:buClr>
              <a:buNone/>
            </a:pPr>
            <a:r>
              <a:rPr lang="en-US" sz="1600" dirty="0" smtClean="0">
                <a:solidFill>
                  <a:schemeClr val="tx1"/>
                </a:solidFill>
              </a:rPr>
              <a:t>       -&gt; considerable disturbances of HERA, e.g. increase of tail population, correction of orbit</a:t>
            </a:r>
          </a:p>
          <a:p>
            <a:pPr marL="0" lvl="1" indent="0">
              <a:lnSpc>
                <a:spcPct val="100000"/>
              </a:lnSpc>
              <a:buClr>
                <a:srgbClr val="3366FF"/>
              </a:buClr>
              <a:buNone/>
            </a:pPr>
            <a:r>
              <a:rPr lang="en-US" sz="1600" dirty="0">
                <a:solidFill>
                  <a:schemeClr val="tx1"/>
                </a:solidFill>
              </a:rPr>
              <a:t> </a:t>
            </a:r>
            <a:r>
              <a:rPr lang="en-US" sz="1600" dirty="0" smtClean="0">
                <a:solidFill>
                  <a:schemeClr val="tx1"/>
                </a:solidFill>
              </a:rPr>
              <a:t>           to compensate the raise of the ground of the HERA tunnel (kink), …</a:t>
            </a:r>
          </a:p>
          <a:p>
            <a:pPr marL="285750" lvl="1" indent="-285750">
              <a:lnSpc>
                <a:spcPct val="100000"/>
              </a:lnSpc>
              <a:buClr>
                <a:srgbClr val="3366FF"/>
              </a:buClr>
              <a:buFont typeface="Wingdings" charset="2"/>
              <a:buChar char="²"/>
            </a:pPr>
            <a:r>
              <a:rPr lang="en-US" sz="1600" dirty="0" smtClean="0">
                <a:solidFill>
                  <a:schemeClr val="tx1"/>
                </a:solidFill>
              </a:rPr>
              <a:t>excavation of the “</a:t>
            </a:r>
            <a:r>
              <a:rPr lang="en-US" sz="1600" dirty="0" err="1" smtClean="0">
                <a:solidFill>
                  <a:schemeClr val="tx1"/>
                </a:solidFill>
              </a:rPr>
              <a:t>Elbtunnel</a:t>
            </a:r>
            <a:r>
              <a:rPr lang="en-US" sz="1600" dirty="0" smtClean="0">
                <a:solidFill>
                  <a:schemeClr val="tx1"/>
                </a:solidFill>
              </a:rPr>
              <a:t>”  (about 2 km distance) -&gt; no effect</a:t>
            </a:r>
          </a:p>
          <a:p>
            <a:pPr marL="285750" lvl="1" indent="-285750">
              <a:lnSpc>
                <a:spcPct val="100000"/>
              </a:lnSpc>
              <a:buClr>
                <a:srgbClr val="3366FF"/>
              </a:buClr>
              <a:buFont typeface="Wingdings" charset="2"/>
              <a:buChar char="²"/>
            </a:pPr>
            <a:endParaRPr lang="en-US" sz="1600" dirty="0" smtClean="0">
              <a:solidFill>
                <a:schemeClr val="tx1"/>
              </a:solidFill>
            </a:endParaRPr>
          </a:p>
          <a:p>
            <a:pPr marL="285750" lvl="1" indent="-285750">
              <a:lnSpc>
                <a:spcPct val="100000"/>
              </a:lnSpc>
              <a:buClr>
                <a:srgbClr val="3366FF"/>
              </a:buClr>
              <a:buFont typeface="Wingdings" charset="2"/>
              <a:buChar char="²"/>
            </a:pPr>
            <a:endParaRPr lang="en-US" sz="1600" dirty="0">
              <a:solidFill>
                <a:schemeClr val="tx1"/>
              </a:solidFill>
            </a:endParaRPr>
          </a:p>
          <a:p>
            <a:pPr marL="0" lvl="1" indent="0">
              <a:lnSpc>
                <a:spcPct val="100000"/>
              </a:lnSpc>
              <a:buClr>
                <a:srgbClr val="3366FF"/>
              </a:buClr>
              <a:buNone/>
            </a:pPr>
            <a:r>
              <a:rPr lang="en-US" sz="1600" dirty="0" smtClean="0">
                <a:solidFill>
                  <a:schemeClr val="tx1"/>
                </a:solidFill>
              </a:rPr>
              <a:t>Note:</a:t>
            </a:r>
          </a:p>
          <a:p>
            <a:pPr marL="0" lvl="1" indent="0">
              <a:lnSpc>
                <a:spcPct val="100000"/>
              </a:lnSpc>
              <a:buClr>
                <a:srgbClr val="3366FF"/>
              </a:buClr>
              <a:buNone/>
            </a:pPr>
            <a:r>
              <a:rPr lang="en-US" sz="1600" dirty="0" smtClean="0">
                <a:solidFill>
                  <a:schemeClr val="tx1"/>
                </a:solidFill>
              </a:rPr>
              <a:t>PETRA is in general less sensitive than the LHC due to its higher revolution frequency, the strong synchrotron radiation damping, its smaller tune spread and smaller beta functions</a:t>
            </a:r>
          </a:p>
        </p:txBody>
      </p:sp>
      <p:sp>
        <p:nvSpPr>
          <p:cNvPr id="19" name="Rectangle 18"/>
          <p:cNvSpPr/>
          <p:nvPr/>
        </p:nvSpPr>
        <p:spPr>
          <a:xfrm flipH="1">
            <a:off x="5274700" y="5805264"/>
            <a:ext cx="3672408" cy="466810"/>
          </a:xfrm>
          <a:prstGeom prst="rect">
            <a:avLst/>
          </a:prstGeom>
          <a:solidFill>
            <a:schemeClr val="accent1">
              <a:lumMod val="20000"/>
              <a:lumOff val="80000"/>
            </a:schemeClr>
          </a:solidFill>
          <a:ln w="9525" cmpd="sng">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Courtesy to B. </a:t>
            </a:r>
            <a:r>
              <a:rPr lang="en-US" dirty="0" err="1" smtClean="0">
                <a:solidFill>
                  <a:schemeClr val="tx1"/>
                </a:solidFill>
              </a:rPr>
              <a:t>Holzer</a:t>
            </a:r>
            <a:r>
              <a:rPr lang="en-US" dirty="0" smtClean="0">
                <a:solidFill>
                  <a:schemeClr val="tx1"/>
                </a:solidFill>
              </a:rPr>
              <a:t>, W</a:t>
            </a:r>
            <a:r>
              <a:rPr lang="en-US" dirty="0">
                <a:solidFill>
                  <a:schemeClr val="tx1"/>
                </a:solidFill>
              </a:rPr>
              <a:t>. </a:t>
            </a:r>
            <a:r>
              <a:rPr lang="en-US" dirty="0" err="1">
                <a:solidFill>
                  <a:schemeClr val="tx1"/>
                </a:solidFill>
              </a:rPr>
              <a:t>Bialowons</a:t>
            </a:r>
            <a:endParaRPr lang="en-US" dirty="0">
              <a:solidFill>
                <a:schemeClr val="tx1"/>
              </a:solidFill>
            </a:endParaRPr>
          </a:p>
        </p:txBody>
      </p:sp>
    </p:spTree>
    <p:extLst>
      <p:ext uri="{BB962C8B-B14F-4D97-AF65-F5344CB8AC3E}">
        <p14:creationId xmlns:p14="http://schemas.microsoft.com/office/powerpoint/2010/main" val="355020211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8</a:t>
            </a:fld>
            <a:endParaRPr lang="en-US"/>
          </a:p>
        </p:txBody>
      </p:sp>
      <p:sp>
        <p:nvSpPr>
          <p:cNvPr id="3" name="Title 2"/>
          <p:cNvSpPr>
            <a:spLocks noGrp="1"/>
          </p:cNvSpPr>
          <p:nvPr>
            <p:ph type="title"/>
          </p:nvPr>
        </p:nvSpPr>
        <p:spPr/>
        <p:txBody>
          <a:bodyPr/>
          <a:lstStyle/>
          <a:p>
            <a:pPr algn="ctr"/>
            <a:r>
              <a:rPr lang="en-US" dirty="0" smtClean="0"/>
              <a:t>Expected spectrum</a:t>
            </a:r>
            <a:endParaRPr lang="en-US" dirty="0"/>
          </a:p>
        </p:txBody>
      </p:sp>
      <p:sp>
        <p:nvSpPr>
          <p:cNvPr id="66" name="Content Placeholder 3"/>
          <p:cNvSpPr txBox="1">
            <a:spLocks/>
          </p:cNvSpPr>
          <p:nvPr/>
        </p:nvSpPr>
        <p:spPr>
          <a:xfrm>
            <a:off x="457199" y="1174018"/>
            <a:ext cx="8147248" cy="5377398"/>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ClrTx/>
              <a:buNone/>
            </a:pPr>
            <a:r>
              <a:rPr lang="en-US" sz="1600" dirty="0" smtClean="0">
                <a:solidFill>
                  <a:srgbClr val="3366FF"/>
                </a:solidFill>
              </a:rPr>
              <a:t>work in progress …</a:t>
            </a:r>
          </a:p>
          <a:p>
            <a:pPr marL="342900" lvl="1" indent="-342900">
              <a:buClrTx/>
              <a:buFont typeface="+mj-lt"/>
              <a:buAutoNum type="arabicPeriod"/>
            </a:pPr>
            <a:r>
              <a:rPr lang="en-US" sz="1600" dirty="0" smtClean="0">
                <a:solidFill>
                  <a:schemeClr val="tx1"/>
                </a:solidFill>
              </a:rPr>
              <a:t>previous measurements from ARUP </a:t>
            </a:r>
            <a:r>
              <a:rPr lang="en-US" sz="1600" dirty="0" smtClean="0">
                <a:solidFill>
                  <a:srgbClr val="000000"/>
                </a:solidFill>
              </a:rPr>
              <a:t>(D. Hiller, </a:t>
            </a:r>
            <a:r>
              <a:rPr lang="en-US" sz="1600" dirty="0">
                <a:solidFill>
                  <a:srgbClr val="000000"/>
                </a:solidFill>
              </a:rPr>
              <a:t>Vibration studies for HL-LHC Civil Engineering, </a:t>
            </a:r>
            <a:r>
              <a:rPr lang="en-US" sz="1600" dirty="0" smtClean="0">
                <a:solidFill>
                  <a:srgbClr val="000000"/>
                </a:solidFill>
              </a:rPr>
              <a:t>26.01.2015 and 18.02.2015)</a:t>
            </a:r>
          </a:p>
          <a:p>
            <a:pPr marL="342900" lvl="1" indent="-342900">
              <a:buClrTx/>
              <a:buFont typeface="+mj-lt"/>
              <a:buAutoNum type="arabicPeriod"/>
            </a:pPr>
            <a:r>
              <a:rPr lang="en-US" sz="1600" dirty="0" smtClean="0">
                <a:solidFill>
                  <a:srgbClr val="000000"/>
                </a:solidFill>
              </a:rPr>
              <a:t>measurements at SM18 around March/June (K. </a:t>
            </a:r>
            <a:r>
              <a:rPr lang="en-US" sz="1600" dirty="0" err="1" smtClean="0">
                <a:solidFill>
                  <a:srgbClr val="000000"/>
                </a:solidFill>
              </a:rPr>
              <a:t>Artoos</a:t>
            </a:r>
            <a:r>
              <a:rPr lang="en-US" sz="1600" dirty="0">
                <a:solidFill>
                  <a:srgbClr val="000000"/>
                </a:solidFill>
              </a:rPr>
              <a:t>, </a:t>
            </a:r>
            <a:r>
              <a:rPr lang="en-US" sz="1600" dirty="0" smtClean="0">
                <a:solidFill>
                  <a:srgbClr val="000000"/>
                </a:solidFill>
              </a:rPr>
              <a:t>E. </a:t>
            </a:r>
            <a:r>
              <a:rPr lang="en-US" sz="1600" dirty="0">
                <a:solidFill>
                  <a:srgbClr val="000000"/>
                </a:solidFill>
              </a:rPr>
              <a:t>Perez-</a:t>
            </a:r>
            <a:r>
              <a:rPr lang="en-US" sz="1600" dirty="0" err="1" smtClean="0">
                <a:solidFill>
                  <a:srgbClr val="000000"/>
                </a:solidFill>
              </a:rPr>
              <a:t>Duenas</a:t>
            </a:r>
            <a:r>
              <a:rPr lang="en-US" sz="1600" dirty="0" smtClean="0">
                <a:solidFill>
                  <a:srgbClr val="000000"/>
                </a:solidFill>
              </a:rPr>
              <a:t>, </a:t>
            </a:r>
            <a:r>
              <a:rPr lang="en-US" sz="1600" dirty="0">
                <a:solidFill>
                  <a:srgbClr val="000000"/>
                </a:solidFill>
              </a:rPr>
              <a:t>Vibration studies for HL-LHC Civil Engineering, 26.01.2015 and </a:t>
            </a:r>
            <a:r>
              <a:rPr lang="en-US" sz="1600" dirty="0" smtClean="0">
                <a:solidFill>
                  <a:srgbClr val="000000"/>
                </a:solidFill>
              </a:rPr>
              <a:t>18.02.2015) with the aim of:</a:t>
            </a:r>
          </a:p>
          <a:p>
            <a:pPr marL="800100" lvl="3" indent="-342900">
              <a:lnSpc>
                <a:spcPct val="100000"/>
              </a:lnSpc>
              <a:buClrTx/>
              <a:buFont typeface="+mj-lt"/>
              <a:buAutoNum type="alphaLcParenR"/>
            </a:pPr>
            <a:r>
              <a:rPr lang="en-US" sz="1600" dirty="0" smtClean="0">
                <a:solidFill>
                  <a:srgbClr val="FF0000"/>
                </a:solidFill>
              </a:rPr>
              <a:t>determine the transfer function (ground – cold mass) of the IT magnets</a:t>
            </a:r>
          </a:p>
          <a:p>
            <a:pPr marL="800100" lvl="3" indent="-342900">
              <a:lnSpc>
                <a:spcPct val="100000"/>
              </a:lnSpc>
              <a:buClrTx/>
              <a:buFont typeface="+mj-lt"/>
              <a:buAutoNum type="alphaLcParenR"/>
            </a:pPr>
            <a:r>
              <a:rPr lang="en-US" sz="1600" dirty="0" smtClean="0">
                <a:solidFill>
                  <a:srgbClr val="000000"/>
                </a:solidFill>
              </a:rPr>
              <a:t>dependence </a:t>
            </a:r>
            <a:r>
              <a:rPr lang="en-US" sz="1600" dirty="0">
                <a:solidFill>
                  <a:srgbClr val="000000"/>
                </a:solidFill>
              </a:rPr>
              <a:t>of the spectrum on the distance from the excitation </a:t>
            </a:r>
            <a:r>
              <a:rPr lang="en-US" sz="1600" dirty="0" smtClean="0">
                <a:solidFill>
                  <a:srgbClr val="000000"/>
                </a:solidFill>
              </a:rPr>
              <a:t>source</a:t>
            </a:r>
          </a:p>
          <a:p>
            <a:pPr marL="800100" lvl="3" indent="-342900">
              <a:lnSpc>
                <a:spcPct val="100000"/>
              </a:lnSpc>
              <a:buClrTx/>
              <a:buFont typeface="+mj-lt"/>
              <a:buAutoNum type="alphaLcParenR"/>
            </a:pPr>
            <a:r>
              <a:rPr lang="en-US" sz="1600" dirty="0" smtClean="0">
                <a:solidFill>
                  <a:srgbClr val="000000"/>
                </a:solidFill>
              </a:rPr>
              <a:t>determine also maximum amplitude of </a:t>
            </a:r>
            <a:r>
              <a:rPr lang="en-US" sz="1600" dirty="0" smtClean="0">
                <a:solidFill>
                  <a:srgbClr val="000000"/>
                </a:solidFill>
              </a:rPr>
              <a:t>excitation in time domain, </a:t>
            </a:r>
            <a:r>
              <a:rPr lang="en-US" sz="1600" dirty="0" smtClean="0">
                <a:solidFill>
                  <a:srgbClr val="000000"/>
                </a:solidFill>
              </a:rPr>
              <a:t>not only </a:t>
            </a:r>
            <a:r>
              <a:rPr lang="en-US" sz="1600" dirty="0" err="1" smtClean="0">
                <a:solidFill>
                  <a:srgbClr val="000000"/>
                </a:solidFill>
              </a:rPr>
              <a:t>rms</a:t>
            </a:r>
            <a:r>
              <a:rPr lang="en-US" sz="1600" dirty="0" smtClean="0">
                <a:solidFill>
                  <a:srgbClr val="000000"/>
                </a:solidFill>
              </a:rPr>
              <a:t> values as done for usual PSDs</a:t>
            </a:r>
          </a:p>
          <a:p>
            <a:pPr marL="800100" lvl="3" indent="-342900">
              <a:lnSpc>
                <a:spcPct val="100000"/>
              </a:lnSpc>
              <a:buClrTx/>
              <a:buFont typeface="+mj-lt"/>
              <a:buAutoNum type="alphaLcParenR"/>
            </a:pPr>
            <a:r>
              <a:rPr lang="en-US" sz="1600" dirty="0">
                <a:solidFill>
                  <a:srgbClr val="000000"/>
                </a:solidFill>
              </a:rPr>
              <a:t>wavelength? coherence</a:t>
            </a:r>
            <a:r>
              <a:rPr lang="en-US" sz="1600" dirty="0" smtClean="0">
                <a:solidFill>
                  <a:srgbClr val="000000"/>
                </a:solidFill>
              </a:rPr>
              <a:t>?</a:t>
            </a:r>
            <a:endParaRPr lang="en-US" sz="1600" dirty="0">
              <a:solidFill>
                <a:srgbClr val="000000"/>
              </a:solidFill>
            </a:endParaRPr>
          </a:p>
          <a:p>
            <a:pPr marL="228600" lvl="2" indent="0">
              <a:lnSpc>
                <a:spcPct val="100000"/>
              </a:lnSpc>
              <a:buClrTx/>
              <a:buNone/>
            </a:pPr>
            <a:r>
              <a:rPr lang="en-US" sz="1600" dirty="0" smtClean="0">
                <a:solidFill>
                  <a:srgbClr val="000000"/>
                </a:solidFill>
              </a:rPr>
              <a:t> </a:t>
            </a:r>
          </a:p>
        </p:txBody>
      </p:sp>
      <p:sp>
        <p:nvSpPr>
          <p:cNvPr id="5" name="TextBox 4"/>
          <p:cNvSpPr txBox="1"/>
          <p:nvPr/>
        </p:nvSpPr>
        <p:spPr>
          <a:xfrm>
            <a:off x="755576" y="6076295"/>
            <a:ext cx="3416320" cy="461665"/>
          </a:xfrm>
          <a:prstGeom prst="rect">
            <a:avLst/>
          </a:prstGeom>
          <a:noFill/>
        </p:spPr>
        <p:txBody>
          <a:bodyPr wrap="none" rtlCol="0">
            <a:spAutoFit/>
          </a:bodyPr>
          <a:lstStyle/>
          <a:p>
            <a:r>
              <a:rPr lang="en-US" sz="1200" dirty="0" smtClean="0"/>
              <a:t>[*] K. </a:t>
            </a:r>
            <a:r>
              <a:rPr lang="en-US" sz="1200" dirty="0" err="1" smtClean="0"/>
              <a:t>Artoos</a:t>
            </a:r>
            <a:r>
              <a:rPr lang="en-US" sz="1200" dirty="0" smtClean="0"/>
              <a:t> et al., “Mechanical Dynamic Analysis of </a:t>
            </a:r>
          </a:p>
          <a:p>
            <a:r>
              <a:rPr lang="en-US" sz="1200" dirty="0" smtClean="0"/>
              <a:t>the LHC Arc </a:t>
            </a:r>
            <a:r>
              <a:rPr lang="en-US" sz="1200" dirty="0" err="1" smtClean="0"/>
              <a:t>Cryo</a:t>
            </a:r>
            <a:r>
              <a:rPr lang="en-US" sz="1200" dirty="0" smtClean="0"/>
              <a:t>-magnets”, PAC2003</a:t>
            </a:r>
            <a:endParaRPr lang="en-US" sz="1200" dirty="0"/>
          </a:p>
        </p:txBody>
      </p:sp>
      <p:grpSp>
        <p:nvGrpSpPr>
          <p:cNvPr id="6" name="Group 5"/>
          <p:cNvGrpSpPr/>
          <p:nvPr/>
        </p:nvGrpSpPr>
        <p:grpSpPr>
          <a:xfrm>
            <a:off x="4499992" y="3717032"/>
            <a:ext cx="4448034" cy="2880320"/>
            <a:chOff x="5672671" y="4245800"/>
            <a:chExt cx="4395251" cy="3064229"/>
          </a:xfrm>
        </p:grpSpPr>
        <p:pic>
          <p:nvPicPr>
            <p:cNvPr id="7" name="Picture 6" descr="Screen Shot 2014-06-17 at 8.10.05 A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2671" y="4273077"/>
              <a:ext cx="4395251" cy="3036952"/>
            </a:xfrm>
            <a:prstGeom prst="rect">
              <a:avLst/>
            </a:prstGeom>
          </p:spPr>
        </p:pic>
        <p:sp>
          <p:nvSpPr>
            <p:cNvPr id="8" name="Rectangle 7"/>
            <p:cNvSpPr/>
            <p:nvPr/>
          </p:nvSpPr>
          <p:spPr>
            <a:xfrm>
              <a:off x="5686387" y="4245800"/>
              <a:ext cx="355686" cy="276999"/>
            </a:xfrm>
            <a:prstGeom prst="rect">
              <a:avLst/>
            </a:prstGeom>
          </p:spPr>
          <p:txBody>
            <a:bodyPr wrap="none">
              <a:spAutoFit/>
            </a:bodyPr>
            <a:lstStyle/>
            <a:p>
              <a:r>
                <a:rPr lang="en-US" sz="1200" dirty="0" smtClean="0"/>
                <a:t>[*]</a:t>
              </a:r>
              <a:endParaRPr lang="en-US" sz="1200" dirty="0"/>
            </a:p>
          </p:txBody>
        </p:sp>
      </p:grpSp>
    </p:spTree>
    <p:extLst>
      <p:ext uri="{BB962C8B-B14F-4D97-AF65-F5344CB8AC3E}">
        <p14:creationId xmlns:p14="http://schemas.microsoft.com/office/powerpoint/2010/main" val="191091948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3" name="Title 2"/>
          <p:cNvSpPr>
            <a:spLocks noGrp="1"/>
          </p:cNvSpPr>
          <p:nvPr>
            <p:ph type="title"/>
          </p:nvPr>
        </p:nvSpPr>
        <p:spPr>
          <a:xfrm>
            <a:off x="457199" y="116632"/>
            <a:ext cx="8467345" cy="712366"/>
          </a:xfrm>
        </p:spPr>
        <p:txBody>
          <a:bodyPr/>
          <a:lstStyle/>
          <a:p>
            <a:pPr algn="ctr"/>
            <a:r>
              <a:rPr lang="en-US" dirty="0"/>
              <a:t>E</a:t>
            </a:r>
            <a:r>
              <a:rPr lang="en-US" dirty="0" smtClean="0"/>
              <a:t>xpected spectrum (1)</a:t>
            </a:r>
            <a:endParaRPr lang="en-US" dirty="0"/>
          </a:p>
        </p:txBody>
      </p:sp>
      <p:sp>
        <p:nvSpPr>
          <p:cNvPr id="66" name="Content Placeholder 3"/>
          <p:cNvSpPr txBox="1">
            <a:spLocks/>
          </p:cNvSpPr>
          <p:nvPr/>
        </p:nvSpPr>
        <p:spPr>
          <a:xfrm>
            <a:off x="251520" y="1197954"/>
            <a:ext cx="8147248" cy="5377398"/>
          </a:xfrm>
          <a:prstGeom prst="rect">
            <a:avLst/>
          </a:prstGeom>
          <a:solidFill>
            <a:schemeClr val="bg1"/>
          </a:solidFill>
        </p:spPr>
        <p:txBody>
          <a:bodyPr vert="horz" lIns="91440" tIns="0" rIns="91440" bIns="0" rtlCol="0">
            <a:no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ClrTx/>
              <a:buNone/>
            </a:pPr>
            <a:endParaRPr lang="en-US" sz="1600" dirty="0" smtClean="0">
              <a:solidFill>
                <a:schemeClr val="tx1"/>
              </a:solidFill>
            </a:endParaRPr>
          </a:p>
        </p:txBody>
      </p:sp>
      <p:pic>
        <p:nvPicPr>
          <p:cNvPr id="4" name="Picture 3" descr="HL-LHC_Vibration_Studies_Meeting_2_-_Slides_-_Final (dragged).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2" y="767530"/>
            <a:ext cx="7704856" cy="5778642"/>
          </a:xfrm>
          <a:prstGeom prst="rect">
            <a:avLst/>
          </a:prstGeom>
        </p:spPr>
      </p:pic>
      <p:sp>
        <p:nvSpPr>
          <p:cNvPr id="6" name="Rectangle 5"/>
          <p:cNvSpPr/>
          <p:nvPr/>
        </p:nvSpPr>
        <p:spPr>
          <a:xfrm flipH="1">
            <a:off x="4139952" y="3155052"/>
            <a:ext cx="4784592" cy="633987"/>
          </a:xfrm>
          <a:prstGeom prst="rect">
            <a:avLst/>
          </a:prstGeom>
          <a:solidFill>
            <a:schemeClr val="accent1">
              <a:lumMod val="20000"/>
              <a:lumOff val="80000"/>
            </a:schemeClr>
          </a:solidFill>
          <a:ln w="9525" cmpd="sng">
            <a:solidFill>
              <a:srgbClr val="1F497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Y. K. Loo, ARUP,</a:t>
            </a:r>
            <a:r>
              <a:rPr lang="en-US" dirty="0"/>
              <a:t> </a:t>
            </a:r>
            <a:r>
              <a:rPr lang="en-US" dirty="0">
                <a:solidFill>
                  <a:schemeClr val="tx1"/>
                </a:solidFill>
              </a:rPr>
              <a:t>Vibration studies for HL-LHC Civil Engineering, </a:t>
            </a:r>
            <a:r>
              <a:rPr lang="en-US" dirty="0" smtClean="0">
                <a:solidFill>
                  <a:schemeClr val="tx1"/>
                </a:solidFill>
              </a:rPr>
              <a:t>18.02.2015  </a:t>
            </a:r>
            <a:endParaRPr lang="en-US" dirty="0">
              <a:solidFill>
                <a:schemeClr val="tx1"/>
              </a:solidFill>
            </a:endParaRPr>
          </a:p>
        </p:txBody>
      </p:sp>
    </p:spTree>
    <p:extLst>
      <p:ext uri="{BB962C8B-B14F-4D97-AF65-F5344CB8AC3E}">
        <p14:creationId xmlns:p14="http://schemas.microsoft.com/office/powerpoint/2010/main" val="391193320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schemas.microsoft.com/office/2006/metadata/properties"/>
    <ds:schemaRef ds:uri="http://schemas.openxmlformats.org/package/2006/metadata/core-properties"/>
    <ds:schemaRef ds:uri="http://purl.org/dc/dcmitype/"/>
    <ds:schemaRef ds:uri="http://schemas.microsoft.com/office/2006/documentManagement/types"/>
    <ds:schemaRef ds:uri="http://purl.org/dc/elements/1.1/"/>
    <ds:schemaRef ds:uri="http://schemas.microsoft.com/office/infopath/2007/PartnerControls"/>
    <ds:schemaRef ds:uri="http://purl.org/dc/terms/"/>
    <ds:schemaRef ds:uri="http://www.w3.org/XML/1998/namespace"/>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15478</TotalTime>
  <Words>3272</Words>
  <Application>Microsoft Macintosh PowerPoint</Application>
  <PresentationFormat>On-screen Show (4:3)</PresentationFormat>
  <Paragraphs>490</Paragraphs>
  <Slides>36</Slides>
  <Notes>24</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HiLumiLHC_PresentationTemplate</vt:lpstr>
      <vt:lpstr>Impact on LHC operations for civil engineering work around IR1/IR5</vt:lpstr>
      <vt:lpstr>Outline</vt:lpstr>
      <vt:lpstr>Motivation for vibration studies</vt:lpstr>
      <vt:lpstr>HL-LHC civil engineering works around CMS Point 5</vt:lpstr>
      <vt:lpstr>PowerPoint Presentation</vt:lpstr>
      <vt:lpstr>Tunnel excavations at CERN</vt:lpstr>
      <vt:lpstr>Tunnel excavations close to DESY</vt:lpstr>
      <vt:lpstr>Expected spectrum</vt:lpstr>
      <vt:lpstr>Expected spectrum (1)</vt:lpstr>
      <vt:lpstr>Expected spectrum (2)</vt:lpstr>
      <vt:lpstr>Effect of vibrations on the beam (1)</vt:lpstr>
      <vt:lpstr>Effect of vibrations on the beam (2)</vt:lpstr>
      <vt:lpstr>Correlation IT movement &lt;-&gt; orbit movement</vt:lpstr>
      <vt:lpstr>Correction of week/months orbit drifts</vt:lpstr>
      <vt:lpstr>Correction during one fill (hours)</vt:lpstr>
      <vt:lpstr>Emittance growth (high frequencies, &lt;1hour)</vt:lpstr>
      <vt:lpstr>Emittance growth (high frequencies, &lt;1hour)</vt:lpstr>
      <vt:lpstr>Emittance growth (High frequencies, &lt;1hour)</vt:lpstr>
      <vt:lpstr>Proposed beam measurements (MDs)</vt:lpstr>
      <vt:lpstr>MD proposal: effect of low frequency excitation (1)</vt:lpstr>
      <vt:lpstr>MD proposal: effect of low frequency excitation (2)</vt:lpstr>
      <vt:lpstr>Summary: historical events and spectrum</vt:lpstr>
      <vt:lpstr>Summary: first estimates</vt:lpstr>
      <vt:lpstr>Next steps: historical events and spectrum</vt:lpstr>
      <vt:lpstr>Next steps</vt:lpstr>
      <vt:lpstr>PowerPoint Presentation</vt:lpstr>
      <vt:lpstr>Crosscorrelation K und Coherence C</vt:lpstr>
      <vt:lpstr>Theoretical Background - Literature</vt:lpstr>
      <vt:lpstr>High frequencies (no feedback)</vt:lpstr>
      <vt:lpstr>High frequencies (no feedback)</vt:lpstr>
      <vt:lpstr>Orbit deviation at collimators (TCP, TCS, TCT, TCL) and IP</vt:lpstr>
      <vt:lpstr>Orbit deviation at collimators (TCP, TCS, TCT, TCL) and IP</vt:lpstr>
      <vt:lpstr>Orbit deviation at primary collimators, IP and entry/exit of IR</vt:lpstr>
      <vt:lpstr>Orbit deviation at primary collimators, IP and entry/exit of IR</vt:lpstr>
      <vt:lpstr>PowerPoint Presentation</vt:lpstr>
      <vt:lpstr>Measurements at SMS18</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Miriam Fitterer</cp:lastModifiedBy>
  <cp:revision>2519</cp:revision>
  <dcterms:created xsi:type="dcterms:W3CDTF">2011-12-13T14:40:13Z</dcterms:created>
  <dcterms:modified xsi:type="dcterms:W3CDTF">2015-02-27T14:48:11Z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