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5"/>
  </p:notesMasterIdLst>
  <p:handoutMasterIdLst>
    <p:handoutMasterId r:id="rId36"/>
  </p:handoutMasterIdLst>
  <p:sldIdLst>
    <p:sldId id="259" r:id="rId5"/>
    <p:sldId id="354" r:id="rId6"/>
    <p:sldId id="390" r:id="rId7"/>
    <p:sldId id="401" r:id="rId8"/>
    <p:sldId id="402" r:id="rId9"/>
    <p:sldId id="403" r:id="rId10"/>
    <p:sldId id="394" r:id="rId11"/>
    <p:sldId id="404" r:id="rId12"/>
    <p:sldId id="405" r:id="rId13"/>
    <p:sldId id="406" r:id="rId14"/>
    <p:sldId id="423" r:id="rId15"/>
    <p:sldId id="407" r:id="rId16"/>
    <p:sldId id="408" r:id="rId17"/>
    <p:sldId id="409" r:id="rId18"/>
    <p:sldId id="410" r:id="rId19"/>
    <p:sldId id="411" r:id="rId20"/>
    <p:sldId id="424" r:id="rId21"/>
    <p:sldId id="425" r:id="rId22"/>
    <p:sldId id="396" r:id="rId23"/>
    <p:sldId id="415" r:id="rId24"/>
    <p:sldId id="412" r:id="rId25"/>
    <p:sldId id="416" r:id="rId26"/>
    <p:sldId id="413" r:id="rId27"/>
    <p:sldId id="414" r:id="rId28"/>
    <p:sldId id="418" r:id="rId29"/>
    <p:sldId id="419" r:id="rId30"/>
    <p:sldId id="420" r:id="rId31"/>
    <p:sldId id="417" r:id="rId32"/>
    <p:sldId id="421" r:id="rId33"/>
    <p:sldId id="422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3989C"/>
    <a:srgbClr val="399EB1"/>
    <a:srgbClr val="0F9EE6"/>
    <a:srgbClr val="5BC1E6"/>
    <a:srgbClr val="0089B5"/>
    <a:srgbClr val="005872"/>
    <a:srgbClr val="284579"/>
    <a:srgbClr val="9CB0D5"/>
    <a:srgbClr val="3861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15" autoAdjust="0"/>
    <p:restoredTop sz="99211" autoAdjust="0"/>
  </p:normalViewPr>
  <p:slideViewPr>
    <p:cSldViewPr snapToGrid="0">
      <p:cViewPr varScale="1">
        <p:scale>
          <a:sx n="134" d="100"/>
          <a:sy n="134" d="100"/>
        </p:scale>
        <p:origin x="-104" y="-4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B8CEFB-8C43-2F45-97FB-19956E5AFCE5}" type="datetimeFigureOut">
              <a:rPr lang="en-US" smtClean="0"/>
              <a:t>3/11/15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9D9D77-501E-DE4F-AA14-90BDBB93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3942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890C3B-B744-6043-8485-A2D683C1C44D}" type="datetimeFigureOut">
              <a:rPr lang="en-US" smtClean="0"/>
              <a:t>3/11/15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F587FC-C697-B644-9775-D3938ED391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48923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Relationship Id="rId3" Type="http://schemas.openxmlformats.org/officeDocument/2006/relationships/image" Target="../media/image8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00683"/>
            <a:ext cx="3212628" cy="15473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626856"/>
            <a:ext cx="8229599" cy="1487944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>
                  <a:outerShdw blurRad="63500" dist="3175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426389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801742" y="600683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79455" y="5699308"/>
            <a:ext cx="76836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(a sub-system of HL-LHC) is co-funded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Fermi Research Alliance, LLC operates Fermilab under Contract DE-AC02-07CH11359 with the US Department of Energy. This work was partially supported by the US LHC Accelerator Research Program (LARP).</a:t>
            </a:r>
          </a:p>
          <a:p>
            <a:pPr algn="ctr"/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  <p:pic>
        <p:nvPicPr>
          <p:cNvPr id="10" name="Picture 31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678" y="600683"/>
            <a:ext cx="1437843" cy="1933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>
                  <a:outerShdw blurRad="63500" dist="6350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>
                  <a:outerShdw blurRad="63500" dist="6350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855" y="-1"/>
            <a:ext cx="9157855" cy="6977413"/>
          </a:xfrm>
          <a:prstGeom prst="rect">
            <a:avLst/>
          </a:prstGeom>
        </p:spPr>
      </p:pic>
      <p:pic>
        <p:nvPicPr>
          <p:cNvPr id="3" name="Picture 7" descr="Picture 4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080" y="2989894"/>
            <a:ext cx="1058369" cy="1045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 userDrawn="1"/>
        </p:nvSpPr>
        <p:spPr>
          <a:xfrm>
            <a:off x="2914925" y="6254496"/>
            <a:ext cx="1199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73989C"/>
                </a:solidFill>
                <a:latin typeface="Consolas"/>
                <a:cs typeface="Consolas"/>
              </a:rPr>
              <a:t>fnal.gov</a:t>
            </a:r>
            <a:endParaRPr lang="en-US" sz="1800" dirty="0">
              <a:solidFill>
                <a:srgbClr val="73989C"/>
              </a:solidFill>
              <a:latin typeface="Consolas"/>
              <a:cs typeface="Consolas"/>
            </a:endParaRPr>
          </a:p>
        </p:txBody>
      </p:sp>
    </p:spTree>
    <p:extLst>
      <p:ext uri="{BB962C8B-B14F-4D97-AF65-F5344CB8AC3E}">
        <p14:creationId xmlns:p14="http://schemas.microsoft.com/office/powerpoint/2010/main" val="3127985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41411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eg"/><Relationship Id="rId12" Type="http://schemas.openxmlformats.org/officeDocument/2006/relationships/image" Target="../media/image2.jpg"/><Relationship Id="rId13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A.Valishev, HL-LHC Beam-Beam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62626"/>
            <a:ext cx="777850" cy="374952"/>
          </a:xfrm>
          <a:prstGeom prst="rect">
            <a:avLst/>
          </a:prstGeom>
        </p:spPr>
      </p:pic>
      <p:pic>
        <p:nvPicPr>
          <p:cNvPr id="9" name="Picture 31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" y="5715000"/>
            <a:ext cx="387649" cy="52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  <p:sldLayoutId id="2147483661" r:id="rId9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gi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Relationship Id="rId3" Type="http://schemas.openxmlformats.org/officeDocument/2006/relationships/image" Target="../media/image5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019" y="3017205"/>
            <a:ext cx="8521980" cy="1011154"/>
          </a:xfrm>
        </p:spPr>
        <p:txBody>
          <a:bodyPr/>
          <a:lstStyle/>
          <a:p>
            <a:r>
              <a:rPr lang="en-US" dirty="0" smtClean="0"/>
              <a:t>Weak-strong beam</a:t>
            </a:r>
            <a:r>
              <a:rPr lang="en-US" dirty="0"/>
              <a:t>-beam </a:t>
            </a:r>
            <a:r>
              <a:rPr lang="en-US" dirty="0" smtClean="0"/>
              <a:t>simulations </a:t>
            </a:r>
            <a:br>
              <a:rPr lang="en-US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800" dirty="0" smtClean="0"/>
              <a:t>Minimum crossing angle round/flat </a:t>
            </a:r>
            <a:r>
              <a:rPr lang="en-US" sz="2800" dirty="0" err="1" smtClean="0"/>
              <a:t>SixTrack</a:t>
            </a:r>
            <a:r>
              <a:rPr lang="en-US" sz="2800" dirty="0" smtClean="0"/>
              <a:t>/</a:t>
            </a:r>
            <a:r>
              <a:rPr lang="en-US" sz="2800" dirty="0" err="1" smtClean="0"/>
              <a:t>Lifetrac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err="1" smtClean="0"/>
              <a:t>Emittance</a:t>
            </a:r>
            <a:r>
              <a:rPr lang="en-US" sz="2800" dirty="0" smtClean="0"/>
              <a:t> blow-up and luminosity lifetime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8894" y="4680174"/>
            <a:ext cx="8776229" cy="1112033"/>
          </a:xfrm>
        </p:spPr>
        <p:txBody>
          <a:bodyPr>
            <a:normAutofit/>
          </a:bodyPr>
          <a:lstStyle/>
          <a:p>
            <a:r>
              <a:rPr lang="en-US" sz="2000" dirty="0" err="1" smtClean="0"/>
              <a:t>A.Valishev</a:t>
            </a:r>
            <a:r>
              <a:rPr lang="en-US" sz="2000" dirty="0"/>
              <a:t> (Fermilab/US LARP</a:t>
            </a:r>
            <a:r>
              <a:rPr lang="en-US" sz="2000" dirty="0" smtClean="0"/>
              <a:t>)</a:t>
            </a:r>
            <a:endParaRPr lang="en-US" sz="1200" dirty="0" smtClean="0"/>
          </a:p>
          <a:p>
            <a:pPr algn="l"/>
            <a:r>
              <a:rPr lang="en-US" sz="2000" dirty="0" smtClean="0"/>
              <a:t>       Thanks to:            </a:t>
            </a:r>
            <a:r>
              <a:rPr lang="en-US" sz="2000" dirty="0" err="1" smtClean="0"/>
              <a:t>D.Banfi</a:t>
            </a:r>
            <a:r>
              <a:rPr lang="en-US" sz="2000" dirty="0" smtClean="0"/>
              <a:t>, </a:t>
            </a:r>
            <a:r>
              <a:rPr lang="en-US" sz="2000" dirty="0" err="1" smtClean="0"/>
              <a:t>J.Barranco</a:t>
            </a:r>
            <a:r>
              <a:rPr lang="en-US" sz="2000" dirty="0" smtClean="0"/>
              <a:t>, </a:t>
            </a:r>
            <a:r>
              <a:rPr lang="en-US" sz="2000" dirty="0" err="1" smtClean="0"/>
              <a:t>S.Fartoukh</a:t>
            </a:r>
            <a:r>
              <a:rPr lang="en-US" sz="2000" dirty="0" smtClean="0"/>
              <a:t>, </a:t>
            </a:r>
            <a:r>
              <a:rPr lang="en-US" sz="2000" dirty="0" err="1" smtClean="0"/>
              <a:t>T.Pieloni</a:t>
            </a:r>
            <a:r>
              <a:rPr lang="en-US" sz="2000" dirty="0" smtClean="0"/>
              <a:t>, </a:t>
            </a:r>
            <a:r>
              <a:rPr lang="en-US" sz="2000" dirty="0" err="1" smtClean="0"/>
              <a:t>D.Shatilov</a:t>
            </a:r>
            <a:endParaRPr lang="en-US" sz="2000" dirty="0" smtClean="0"/>
          </a:p>
          <a:p>
            <a:endParaRPr lang="en-US" sz="1200" dirty="0" smtClean="0"/>
          </a:p>
          <a:p>
            <a:r>
              <a:rPr lang="en-US" sz="2000" dirty="0" smtClean="0"/>
              <a:t>March 6, 2015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681135" y="256416"/>
            <a:ext cx="23423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 = </a:t>
            </a:r>
            <a:r>
              <a:rPr lang="en-US" dirty="0" smtClean="0"/>
              <a:t>70cm</a:t>
            </a:r>
            <a:r>
              <a:rPr lang="en-US" dirty="0" smtClean="0"/>
              <a:t>, x</a:t>
            </a:r>
            <a:r>
              <a:rPr lang="en-US" dirty="0" smtClean="0"/>
              <a:t>=</a:t>
            </a:r>
            <a:r>
              <a:rPr lang="en-US" dirty="0" smtClean="0"/>
              <a:t>59</a:t>
            </a:r>
            <a:r>
              <a:rPr lang="en-US" dirty="0" smtClean="0"/>
              <a:t>0 </a:t>
            </a:r>
            <a:r>
              <a:rPr lang="en-US" dirty="0" err="1" smtClean="0"/>
              <a:t>urad</a:t>
            </a:r>
            <a:endParaRPr lang="en-US" dirty="0" smtClean="0"/>
          </a:p>
          <a:p>
            <a:r>
              <a:rPr lang="en-US" dirty="0" smtClean="0"/>
              <a:t>IP8=on, CC=on</a:t>
            </a:r>
            <a:endParaRPr lang="en-US" dirty="0"/>
          </a:p>
        </p:txBody>
      </p:sp>
      <p:sp>
        <p:nvSpPr>
          <p:cNvPr id="13" name="Title 4"/>
          <p:cNvSpPr>
            <a:spLocks noGrp="1"/>
          </p:cNvSpPr>
          <p:nvPr>
            <p:ph type="title"/>
          </p:nvPr>
        </p:nvSpPr>
        <p:spPr>
          <a:xfrm>
            <a:off x="439561" y="0"/>
            <a:ext cx="8539065" cy="1208225"/>
          </a:xfrm>
        </p:spPr>
        <p:txBody>
          <a:bodyPr/>
          <a:lstStyle/>
          <a:p>
            <a:r>
              <a:rPr lang="en-US" sz="3200" dirty="0" smtClean="0"/>
              <a:t>Macroscopic Beam Parameters</a:t>
            </a:r>
            <a:br>
              <a:rPr lang="en-US" sz="3200" dirty="0" smtClean="0"/>
            </a:br>
            <a:r>
              <a:rPr lang="en-US" sz="3200" dirty="0" smtClean="0"/>
              <a:t>During Luminosity Leveling at 5×10</a:t>
            </a:r>
            <a:r>
              <a:rPr lang="en-US" sz="3200" baseline="30000" dirty="0" smtClean="0"/>
              <a:t>34</a:t>
            </a:r>
            <a:endParaRPr lang="en-US" sz="3200" baseline="30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4" y="1226880"/>
            <a:ext cx="3948152" cy="28684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3039" y="1201015"/>
            <a:ext cx="3949112" cy="285072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32" y="3998494"/>
            <a:ext cx="3934218" cy="285950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6978" y="4103384"/>
            <a:ext cx="4537079" cy="22707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35873" y="2094480"/>
            <a:ext cx="924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latin typeface="Symbol" charset="2"/>
                <a:cs typeface="Symbol" charset="2"/>
              </a:rPr>
              <a:t>t</a:t>
            </a:r>
            <a:r>
              <a:rPr lang="en-US" baseline="-25000" dirty="0" err="1" smtClean="0"/>
              <a:t>L</a:t>
            </a:r>
            <a:r>
              <a:rPr lang="en-US" dirty="0" smtClean="0"/>
              <a:t>=50 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916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11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681135" y="256416"/>
            <a:ext cx="23423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 = 42cm, x=450 </a:t>
            </a:r>
            <a:r>
              <a:rPr lang="en-US" dirty="0" err="1" smtClean="0"/>
              <a:t>urad</a:t>
            </a:r>
            <a:endParaRPr lang="en-US" dirty="0" smtClean="0"/>
          </a:p>
          <a:p>
            <a:r>
              <a:rPr lang="en-US" dirty="0" smtClean="0"/>
              <a:t>IP8=on, CC=on</a:t>
            </a:r>
            <a:endParaRPr lang="en-US" dirty="0"/>
          </a:p>
        </p:txBody>
      </p:sp>
      <p:sp>
        <p:nvSpPr>
          <p:cNvPr id="13" name="Title 4"/>
          <p:cNvSpPr>
            <a:spLocks noGrp="1"/>
          </p:cNvSpPr>
          <p:nvPr>
            <p:ph type="title"/>
          </p:nvPr>
        </p:nvSpPr>
        <p:spPr>
          <a:xfrm>
            <a:off x="439561" y="0"/>
            <a:ext cx="8539065" cy="1208225"/>
          </a:xfrm>
        </p:spPr>
        <p:txBody>
          <a:bodyPr/>
          <a:lstStyle/>
          <a:p>
            <a:r>
              <a:rPr lang="en-US" sz="3200" dirty="0" smtClean="0"/>
              <a:t>Macroscopic Beam Parameters</a:t>
            </a:r>
            <a:br>
              <a:rPr lang="en-US" sz="3200" dirty="0" smtClean="0"/>
            </a:br>
            <a:r>
              <a:rPr lang="en-US" sz="3200" dirty="0" smtClean="0"/>
              <a:t>During Luminosity Leveling at 5×10</a:t>
            </a:r>
            <a:r>
              <a:rPr lang="en-US" sz="3200" baseline="30000" dirty="0" smtClean="0"/>
              <a:t>34</a:t>
            </a:r>
            <a:endParaRPr lang="en-US" sz="3200" baseline="30000" dirty="0"/>
          </a:p>
        </p:txBody>
      </p:sp>
      <p:pic>
        <p:nvPicPr>
          <p:cNvPr id="5" name="Picture 4" descr="Screen Shot 2015-03-05 at 9.02.5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226880"/>
            <a:ext cx="3965818" cy="2868480"/>
          </a:xfrm>
          <a:prstGeom prst="rect">
            <a:avLst/>
          </a:prstGeom>
        </p:spPr>
      </p:pic>
      <p:pic>
        <p:nvPicPr>
          <p:cNvPr id="6" name="Picture 5" descr="Screen Shot 2015-03-05 at 9.03.4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813" y="1201015"/>
            <a:ext cx="3951564" cy="2850726"/>
          </a:xfrm>
          <a:prstGeom prst="rect">
            <a:avLst/>
          </a:prstGeom>
        </p:spPr>
      </p:pic>
      <p:pic>
        <p:nvPicPr>
          <p:cNvPr id="8" name="Picture 7" descr="Screen Shot 2015-03-05 at 9.04.0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98494"/>
            <a:ext cx="3982883" cy="2859505"/>
          </a:xfrm>
          <a:prstGeom prst="rect">
            <a:avLst/>
          </a:prstGeom>
        </p:spPr>
      </p:pic>
      <p:pic>
        <p:nvPicPr>
          <p:cNvPr id="14" name="Picture 13" descr="hist_hl-lhc_v10_4242_noerr_np17_x45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7036" y="4103384"/>
            <a:ext cx="4996963" cy="227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615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12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681135" y="256416"/>
            <a:ext cx="23423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 = 15cm, x=450 </a:t>
            </a:r>
            <a:r>
              <a:rPr lang="en-US" dirty="0" err="1" smtClean="0"/>
              <a:t>urad</a:t>
            </a:r>
            <a:endParaRPr lang="en-US" dirty="0" smtClean="0"/>
          </a:p>
          <a:p>
            <a:r>
              <a:rPr lang="en-US" dirty="0" smtClean="0"/>
              <a:t>IP8=on, CC=on</a:t>
            </a:r>
            <a:endParaRPr lang="en-US" dirty="0"/>
          </a:p>
        </p:txBody>
      </p:sp>
      <p:sp>
        <p:nvSpPr>
          <p:cNvPr id="13" name="Title 4"/>
          <p:cNvSpPr>
            <a:spLocks noGrp="1"/>
          </p:cNvSpPr>
          <p:nvPr>
            <p:ph type="title"/>
          </p:nvPr>
        </p:nvSpPr>
        <p:spPr>
          <a:xfrm>
            <a:off x="439561" y="0"/>
            <a:ext cx="8539065" cy="1208225"/>
          </a:xfrm>
        </p:spPr>
        <p:txBody>
          <a:bodyPr/>
          <a:lstStyle/>
          <a:p>
            <a:r>
              <a:rPr lang="en-US" sz="3200" dirty="0" smtClean="0"/>
              <a:t>Macroscopic Beam Parameters</a:t>
            </a:r>
            <a:br>
              <a:rPr lang="en-US" sz="3200" dirty="0" smtClean="0"/>
            </a:br>
            <a:r>
              <a:rPr lang="en-US" sz="3200" dirty="0" smtClean="0"/>
              <a:t>During Luminosity Leveling at 5×10</a:t>
            </a:r>
            <a:r>
              <a:rPr lang="en-US" sz="3200" baseline="30000" dirty="0" smtClean="0"/>
              <a:t>34</a:t>
            </a:r>
            <a:endParaRPr lang="en-US" sz="3200" baseline="30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9" y="1226880"/>
            <a:ext cx="3954541" cy="28684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813" y="1203307"/>
            <a:ext cx="3951564" cy="28461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37" y="3998494"/>
            <a:ext cx="3953409" cy="285950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6978" y="4103384"/>
            <a:ext cx="4537079" cy="227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643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13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447864" y="247776"/>
            <a:ext cx="25711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 = 15cm, x=590 </a:t>
            </a:r>
            <a:r>
              <a:rPr lang="en-US" dirty="0" err="1" smtClean="0"/>
              <a:t>urad</a:t>
            </a:r>
            <a:endParaRPr lang="en-US" dirty="0" smtClean="0"/>
          </a:p>
          <a:p>
            <a:r>
              <a:rPr lang="en-US" dirty="0" smtClean="0"/>
              <a:t>No errors, IP8=on, CC=on</a:t>
            </a:r>
            <a:endParaRPr lang="en-US" dirty="0"/>
          </a:p>
        </p:txBody>
      </p:sp>
      <p:sp>
        <p:nvSpPr>
          <p:cNvPr id="13" name="Title 4"/>
          <p:cNvSpPr>
            <a:spLocks noGrp="1"/>
          </p:cNvSpPr>
          <p:nvPr>
            <p:ph type="title"/>
          </p:nvPr>
        </p:nvSpPr>
        <p:spPr>
          <a:xfrm>
            <a:off x="439561" y="0"/>
            <a:ext cx="8539065" cy="1208225"/>
          </a:xfrm>
        </p:spPr>
        <p:txBody>
          <a:bodyPr/>
          <a:lstStyle/>
          <a:p>
            <a:r>
              <a:rPr lang="en-US" sz="3200" dirty="0" smtClean="0"/>
              <a:t>Macroscopic Beam Parameters</a:t>
            </a:r>
            <a:br>
              <a:rPr lang="en-US" sz="3200" dirty="0" smtClean="0"/>
            </a:br>
            <a:r>
              <a:rPr lang="en-US" sz="3200" dirty="0" smtClean="0"/>
              <a:t>Ultimate Case </a:t>
            </a:r>
            <a:r>
              <a:rPr lang="en-US" sz="3200" dirty="0" err="1" smtClean="0"/>
              <a:t>Np</a:t>
            </a:r>
            <a:r>
              <a:rPr lang="en-US" sz="3200" dirty="0" smtClean="0"/>
              <a:t>=2.2×10</a:t>
            </a:r>
            <a:r>
              <a:rPr lang="en-US" sz="3200" baseline="30000" dirty="0" smtClean="0"/>
              <a:t>11</a:t>
            </a:r>
            <a:endParaRPr lang="en-US" sz="3200" baseline="30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9" y="1229193"/>
            <a:ext cx="3954541" cy="28638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813" y="1203307"/>
            <a:ext cx="3951563" cy="28461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37" y="4003106"/>
            <a:ext cx="3953409" cy="285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327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14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465143" y="239136"/>
            <a:ext cx="25711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 = 15cm, x=590 </a:t>
            </a:r>
            <a:r>
              <a:rPr lang="en-US" dirty="0" err="1" smtClean="0"/>
              <a:t>urad</a:t>
            </a:r>
            <a:endParaRPr lang="en-US" dirty="0" smtClean="0"/>
          </a:p>
          <a:p>
            <a:r>
              <a:rPr lang="en-US" dirty="0" smtClean="0"/>
              <a:t>No errors, IP8=on, CC=on</a:t>
            </a:r>
            <a:endParaRPr lang="en-US" dirty="0"/>
          </a:p>
        </p:txBody>
      </p:sp>
      <p:sp>
        <p:nvSpPr>
          <p:cNvPr id="13" name="Title 4"/>
          <p:cNvSpPr>
            <a:spLocks noGrp="1"/>
          </p:cNvSpPr>
          <p:nvPr>
            <p:ph type="title"/>
          </p:nvPr>
        </p:nvSpPr>
        <p:spPr>
          <a:xfrm>
            <a:off x="439561" y="0"/>
            <a:ext cx="8539065" cy="1208225"/>
          </a:xfrm>
        </p:spPr>
        <p:txBody>
          <a:bodyPr/>
          <a:lstStyle/>
          <a:p>
            <a:r>
              <a:rPr lang="en-US" sz="3200" dirty="0" smtClean="0"/>
              <a:t>Evolution of Tails</a:t>
            </a:r>
            <a:br>
              <a:rPr lang="en-US" sz="3200" dirty="0" smtClean="0"/>
            </a:br>
            <a:r>
              <a:rPr lang="en-US" sz="3200" dirty="0" smtClean="0"/>
              <a:t>Ultimate Case </a:t>
            </a:r>
            <a:r>
              <a:rPr lang="en-US" sz="3200" dirty="0" err="1" smtClean="0"/>
              <a:t>Np</a:t>
            </a:r>
            <a:r>
              <a:rPr lang="en-US" sz="3200" dirty="0" smtClean="0"/>
              <a:t>=2.2×10</a:t>
            </a:r>
            <a:r>
              <a:rPr lang="en-US" sz="3200" baseline="30000" dirty="0" smtClean="0"/>
              <a:t>11</a:t>
            </a:r>
            <a:endParaRPr lang="en-US" sz="3200" baseline="30000" dirty="0"/>
          </a:p>
        </p:txBody>
      </p:sp>
      <p:pic>
        <p:nvPicPr>
          <p:cNvPr id="7" name="Picture 6" descr="animated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31908"/>
            <a:ext cx="9144000" cy="457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3645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15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292350" y="265056"/>
            <a:ext cx="27662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 = 15cm, x=590 </a:t>
            </a:r>
            <a:r>
              <a:rPr lang="en-US" dirty="0" err="1" smtClean="0"/>
              <a:t>urad</a:t>
            </a:r>
            <a:endParaRPr lang="en-US" dirty="0" smtClean="0"/>
          </a:p>
          <a:p>
            <a:r>
              <a:rPr lang="en-US" dirty="0" smtClean="0"/>
              <a:t>Error seed1, IP8=on, CC=on</a:t>
            </a:r>
            <a:endParaRPr lang="en-US" dirty="0"/>
          </a:p>
        </p:txBody>
      </p:sp>
      <p:sp>
        <p:nvSpPr>
          <p:cNvPr id="13" name="Title 4"/>
          <p:cNvSpPr>
            <a:spLocks noGrp="1"/>
          </p:cNvSpPr>
          <p:nvPr>
            <p:ph type="title"/>
          </p:nvPr>
        </p:nvSpPr>
        <p:spPr>
          <a:xfrm>
            <a:off x="439561" y="0"/>
            <a:ext cx="8539065" cy="1208225"/>
          </a:xfrm>
        </p:spPr>
        <p:txBody>
          <a:bodyPr/>
          <a:lstStyle/>
          <a:p>
            <a:r>
              <a:rPr lang="en-US" sz="3200" dirty="0" smtClean="0"/>
              <a:t>Macroscopic Beam Parameters</a:t>
            </a:r>
            <a:br>
              <a:rPr lang="en-US" sz="3200" dirty="0" smtClean="0"/>
            </a:br>
            <a:r>
              <a:rPr lang="en-US" sz="3200" dirty="0" smtClean="0"/>
              <a:t>Ultimate Case </a:t>
            </a:r>
            <a:r>
              <a:rPr lang="en-US" sz="3200" dirty="0" err="1" smtClean="0"/>
              <a:t>Np</a:t>
            </a:r>
            <a:r>
              <a:rPr lang="en-US" sz="3200" dirty="0" smtClean="0"/>
              <a:t>=2.2×10</a:t>
            </a:r>
            <a:r>
              <a:rPr lang="en-US" sz="3200" baseline="30000" dirty="0" smtClean="0"/>
              <a:t>11</a:t>
            </a:r>
            <a:endParaRPr lang="en-US" sz="3200" baseline="30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9" y="1234683"/>
            <a:ext cx="3954541" cy="28528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813" y="1204197"/>
            <a:ext cx="3951563" cy="28443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93" y="4003106"/>
            <a:ext cx="3925497" cy="285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921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16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283710" y="256416"/>
            <a:ext cx="27662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 = 15cm, x=590 </a:t>
            </a:r>
            <a:r>
              <a:rPr lang="en-US" dirty="0" err="1" smtClean="0"/>
              <a:t>urad</a:t>
            </a:r>
            <a:endParaRPr lang="en-US" dirty="0" smtClean="0"/>
          </a:p>
          <a:p>
            <a:r>
              <a:rPr lang="en-US" dirty="0" smtClean="0"/>
              <a:t>Error seed1, IP8=on, CC=on</a:t>
            </a:r>
            <a:endParaRPr lang="en-US" dirty="0"/>
          </a:p>
        </p:txBody>
      </p:sp>
      <p:sp>
        <p:nvSpPr>
          <p:cNvPr id="13" name="Title 4"/>
          <p:cNvSpPr>
            <a:spLocks noGrp="1"/>
          </p:cNvSpPr>
          <p:nvPr>
            <p:ph type="title"/>
          </p:nvPr>
        </p:nvSpPr>
        <p:spPr>
          <a:xfrm>
            <a:off x="439561" y="0"/>
            <a:ext cx="8539065" cy="1208225"/>
          </a:xfrm>
        </p:spPr>
        <p:txBody>
          <a:bodyPr/>
          <a:lstStyle/>
          <a:p>
            <a:r>
              <a:rPr lang="en-US" sz="3200" dirty="0" smtClean="0"/>
              <a:t>Evolution of Tails</a:t>
            </a:r>
            <a:br>
              <a:rPr lang="en-US" sz="3200" dirty="0" smtClean="0"/>
            </a:br>
            <a:r>
              <a:rPr lang="en-US" sz="3200" dirty="0" smtClean="0"/>
              <a:t>Ultimate Case </a:t>
            </a:r>
            <a:r>
              <a:rPr lang="en-US" sz="3200" dirty="0" err="1" smtClean="0"/>
              <a:t>Np</a:t>
            </a:r>
            <a:r>
              <a:rPr lang="en-US" sz="3200" dirty="0" smtClean="0"/>
              <a:t>=2.2×10</a:t>
            </a:r>
            <a:r>
              <a:rPr lang="en-US" sz="3200" baseline="30000" dirty="0" smtClean="0"/>
              <a:t>11</a:t>
            </a:r>
            <a:endParaRPr lang="en-US" sz="3200" baseline="30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38440"/>
            <a:ext cx="9144000" cy="3963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56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17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292350" y="265056"/>
            <a:ext cx="25711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 = 15cm, x</a:t>
            </a:r>
            <a:r>
              <a:rPr lang="en-US" dirty="0" smtClean="0"/>
              <a:t>=450 </a:t>
            </a:r>
            <a:r>
              <a:rPr lang="en-US" dirty="0" err="1" smtClean="0"/>
              <a:t>urad</a:t>
            </a:r>
            <a:endParaRPr lang="en-US" dirty="0" smtClean="0"/>
          </a:p>
          <a:p>
            <a:r>
              <a:rPr lang="en-US" dirty="0" smtClean="0"/>
              <a:t>No errors</a:t>
            </a:r>
            <a:r>
              <a:rPr lang="en-US" dirty="0" smtClean="0"/>
              <a:t>, </a:t>
            </a:r>
            <a:r>
              <a:rPr lang="en-US" dirty="0" smtClean="0"/>
              <a:t>IP8=on, CC=on</a:t>
            </a:r>
            <a:endParaRPr lang="en-US" dirty="0"/>
          </a:p>
        </p:txBody>
      </p:sp>
      <p:sp>
        <p:nvSpPr>
          <p:cNvPr id="13" name="Title 4"/>
          <p:cNvSpPr>
            <a:spLocks noGrp="1"/>
          </p:cNvSpPr>
          <p:nvPr>
            <p:ph type="title"/>
          </p:nvPr>
        </p:nvSpPr>
        <p:spPr>
          <a:xfrm>
            <a:off x="439561" y="0"/>
            <a:ext cx="8539065" cy="1208225"/>
          </a:xfrm>
        </p:spPr>
        <p:txBody>
          <a:bodyPr/>
          <a:lstStyle/>
          <a:p>
            <a:r>
              <a:rPr lang="en-US" sz="3200" dirty="0" smtClean="0"/>
              <a:t>Macroscopic Beam Parameters</a:t>
            </a:r>
            <a:br>
              <a:rPr lang="en-US" sz="3200" dirty="0" smtClean="0"/>
            </a:br>
            <a:r>
              <a:rPr lang="en-US" sz="3200" dirty="0" smtClean="0"/>
              <a:t>Ultimate Case </a:t>
            </a:r>
            <a:r>
              <a:rPr lang="en-US" sz="3200" dirty="0" err="1" smtClean="0"/>
              <a:t>Np</a:t>
            </a:r>
            <a:r>
              <a:rPr lang="en-US" sz="3200" dirty="0" smtClean="0"/>
              <a:t>=2.2×10</a:t>
            </a:r>
            <a:r>
              <a:rPr lang="en-US" sz="3200" baseline="30000" dirty="0" smtClean="0"/>
              <a:t>11</a:t>
            </a:r>
            <a:endParaRPr lang="en-US" sz="3200" baseline="30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0" y="1234683"/>
            <a:ext cx="3939379" cy="28528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7447" y="1204197"/>
            <a:ext cx="3940295" cy="28443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93" y="4008588"/>
            <a:ext cx="3925497" cy="2839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321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18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283710" y="256416"/>
            <a:ext cx="25711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 = 15cm, x</a:t>
            </a:r>
            <a:r>
              <a:rPr lang="en-US" dirty="0" smtClean="0"/>
              <a:t>=450 </a:t>
            </a:r>
            <a:r>
              <a:rPr lang="en-US" dirty="0" err="1" smtClean="0"/>
              <a:t>urad</a:t>
            </a:r>
            <a:endParaRPr lang="en-US" dirty="0" smtClean="0"/>
          </a:p>
          <a:p>
            <a:r>
              <a:rPr lang="en-US" dirty="0" smtClean="0"/>
              <a:t>No errors</a:t>
            </a:r>
            <a:r>
              <a:rPr lang="en-US" dirty="0" smtClean="0"/>
              <a:t>, </a:t>
            </a:r>
            <a:r>
              <a:rPr lang="en-US" dirty="0" smtClean="0"/>
              <a:t>IP8=on, CC=on</a:t>
            </a:r>
            <a:endParaRPr lang="en-US" dirty="0"/>
          </a:p>
        </p:txBody>
      </p:sp>
      <p:sp>
        <p:nvSpPr>
          <p:cNvPr id="13" name="Title 4"/>
          <p:cNvSpPr>
            <a:spLocks noGrp="1"/>
          </p:cNvSpPr>
          <p:nvPr>
            <p:ph type="title"/>
          </p:nvPr>
        </p:nvSpPr>
        <p:spPr>
          <a:xfrm>
            <a:off x="439561" y="0"/>
            <a:ext cx="8539065" cy="1208225"/>
          </a:xfrm>
        </p:spPr>
        <p:txBody>
          <a:bodyPr/>
          <a:lstStyle/>
          <a:p>
            <a:r>
              <a:rPr lang="en-US" sz="3200" dirty="0" smtClean="0"/>
              <a:t>Evolution of Tails</a:t>
            </a:r>
            <a:br>
              <a:rPr lang="en-US" sz="3200" dirty="0" smtClean="0"/>
            </a:br>
            <a:r>
              <a:rPr lang="en-US" sz="3200" dirty="0" smtClean="0"/>
              <a:t>Ultimate Case </a:t>
            </a:r>
            <a:r>
              <a:rPr lang="en-US" sz="3200" dirty="0" err="1" smtClean="0"/>
              <a:t>Np</a:t>
            </a:r>
            <a:r>
              <a:rPr lang="en-US" sz="3200" dirty="0" smtClean="0"/>
              <a:t>=2.2×10</a:t>
            </a:r>
            <a:r>
              <a:rPr lang="en-US" sz="3200" baseline="30000" dirty="0" smtClean="0"/>
              <a:t>11</a:t>
            </a:r>
            <a:endParaRPr lang="en-US" sz="3200" baseline="30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61" y="1638440"/>
            <a:ext cx="7919077" cy="3963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459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for round optics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17521" y="1188719"/>
            <a:ext cx="8573073" cy="5349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/>
              <a:t>Multiparticle</a:t>
            </a:r>
            <a:r>
              <a:rPr lang="en-US" dirty="0" smtClean="0"/>
              <a:t> tracking for HLLHCV1.0 shows: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No degradation of parameters in Nominal scenario </a:t>
            </a:r>
            <a:r>
              <a:rPr lang="en-US" sz="2400" dirty="0" smtClean="0"/>
              <a:t>(</a:t>
            </a:r>
            <a:r>
              <a:rPr lang="en-US" sz="2400" dirty="0" err="1" smtClean="0"/>
              <a:t>lumi</a:t>
            </a:r>
            <a:r>
              <a:rPr lang="en-US" sz="2400" dirty="0" smtClean="0"/>
              <a:t> leveled at 5E34 and constant x-angle 590 </a:t>
            </a:r>
            <a:r>
              <a:rPr lang="en-US" sz="2400" dirty="0" err="1" smtClean="0"/>
              <a:t>urad</a:t>
            </a:r>
            <a:r>
              <a:rPr lang="en-US" sz="24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No degradation of parameters </a:t>
            </a:r>
            <a:r>
              <a:rPr lang="en-US" sz="2800" dirty="0" smtClean="0"/>
              <a:t>with reduced x-angle 450 </a:t>
            </a:r>
            <a:r>
              <a:rPr lang="en-US" sz="2800" dirty="0" err="1" smtClean="0"/>
              <a:t>urad</a:t>
            </a:r>
            <a:r>
              <a:rPr lang="en-US" sz="2800" dirty="0" smtClean="0"/>
              <a:t> at leveled </a:t>
            </a:r>
            <a:r>
              <a:rPr lang="en-US" sz="2800" dirty="0" err="1" smtClean="0"/>
              <a:t>lumi</a:t>
            </a:r>
            <a:r>
              <a:rPr lang="en-US" sz="2800" dirty="0" smtClean="0"/>
              <a:t> 5E34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Slight degradation of luminosity lifetime (</a:t>
            </a:r>
            <a:r>
              <a:rPr lang="en-US" sz="2800" i="1" dirty="0" smtClean="0">
                <a:latin typeface="Symbol" charset="2"/>
                <a:cs typeface="Symbol" charset="2"/>
              </a:rPr>
              <a:t>t</a:t>
            </a:r>
            <a:r>
              <a:rPr lang="en-US" sz="2800" dirty="0" smtClean="0"/>
              <a:t>~40 </a:t>
            </a:r>
            <a:r>
              <a:rPr lang="en-US" sz="2800" dirty="0" err="1" smtClean="0"/>
              <a:t>hr</a:t>
            </a:r>
            <a:r>
              <a:rPr lang="en-US" sz="2800" dirty="0" smtClean="0"/>
              <a:t>) at full virtual </a:t>
            </a:r>
            <a:r>
              <a:rPr lang="en-US" sz="2800" dirty="0" err="1" smtClean="0"/>
              <a:t>lumi</a:t>
            </a:r>
            <a:r>
              <a:rPr lang="en-US" sz="2800" dirty="0" smtClean="0"/>
              <a:t> 2E35 at </a:t>
            </a:r>
            <a:r>
              <a:rPr lang="en-US" sz="2800" i="1" dirty="0" smtClean="0">
                <a:latin typeface="Symbol" charset="2"/>
                <a:cs typeface="Symbol" charset="2"/>
              </a:rPr>
              <a:t>b</a:t>
            </a:r>
            <a:r>
              <a:rPr lang="en-US" sz="2800" dirty="0" smtClean="0"/>
              <a:t>*=15 and x-angle 590 </a:t>
            </a:r>
            <a:r>
              <a:rPr lang="en-US" sz="2800" dirty="0" err="1" smtClean="0"/>
              <a:t>urad</a:t>
            </a:r>
            <a:r>
              <a:rPr lang="en-US" sz="2800" dirty="0"/>
              <a:t> </a:t>
            </a:r>
            <a:r>
              <a:rPr lang="en-US" sz="2800" dirty="0" smtClean="0"/>
              <a:t>due to tail growth and particle losses</a:t>
            </a:r>
          </a:p>
        </p:txBody>
      </p:sp>
    </p:spTree>
    <p:extLst>
      <p:ext uri="{BB962C8B-B14F-4D97-AF65-F5344CB8AC3E}">
        <p14:creationId xmlns:p14="http://schemas.microsoft.com/office/powerpoint/2010/main" val="2543831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23181" y="0"/>
            <a:ext cx="8229600" cy="914400"/>
          </a:xfrm>
        </p:spPr>
        <p:txBody>
          <a:bodyPr/>
          <a:lstStyle/>
          <a:p>
            <a:r>
              <a:rPr lang="en-US" dirty="0" smtClean="0"/>
              <a:t>HL-LHC baseline parameters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514440"/>
              </p:ext>
            </p:extLst>
          </p:nvPr>
        </p:nvGraphicFramePr>
        <p:xfrm>
          <a:off x="861812" y="1055729"/>
          <a:ext cx="7484161" cy="50478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1797"/>
                <a:gridCol w="1961757"/>
                <a:gridCol w="2290607"/>
              </a:tblGrid>
              <a:tr h="37084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LHC nominal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HL-LHC</a:t>
                      </a:r>
                    </a:p>
                    <a:p>
                      <a:pPr algn="ctr"/>
                      <a:r>
                        <a:rPr lang="en-US" sz="1600" dirty="0" smtClean="0"/>
                        <a:t>25 ns</a:t>
                      </a:r>
                      <a:endParaRPr lang="en-GB" sz="1600" dirty="0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# Bunches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2808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2808</a:t>
                      </a:r>
                      <a:endParaRPr lang="en-GB" sz="16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p/bunch [10</a:t>
                      </a:r>
                      <a:r>
                        <a:rPr lang="en-US" sz="1600" baseline="30000" dirty="0" smtClean="0"/>
                        <a:t>11</a:t>
                      </a:r>
                      <a:r>
                        <a:rPr lang="en-US" sz="1600" dirty="0" smtClean="0"/>
                        <a:t>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1.15 (0.58A)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2.2  (1.11 A)</a:t>
                      </a:r>
                      <a:endParaRPr lang="en-GB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Energy in one beam [MJ]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360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rgbClr val="FF0000"/>
                          </a:solidFill>
                        </a:rPr>
                        <a:t>690</a:t>
                      </a:r>
                      <a:endParaRPr lang="en-GB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3716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Symbol" pitchFamily="18" charset="2"/>
                        </a:rPr>
                        <a:t>ge</a:t>
                      </a:r>
                      <a:r>
                        <a:rPr lang="en-US" sz="1600" baseline="-25000" dirty="0" smtClean="0">
                          <a:latin typeface="+mn-lt"/>
                        </a:rPr>
                        <a:t>x,y</a:t>
                      </a:r>
                      <a:r>
                        <a:rPr lang="en-US" sz="1600" dirty="0" smtClean="0">
                          <a:latin typeface="Symbol" pitchFamily="18" charset="2"/>
                        </a:rPr>
                        <a:t> </a:t>
                      </a:r>
                      <a:r>
                        <a:rPr lang="en-US" sz="1600" dirty="0" smtClean="0"/>
                        <a:t> [</a:t>
                      </a:r>
                      <a:r>
                        <a:rPr lang="en-US" sz="1600" baseline="0" dirty="0" smtClean="0">
                          <a:latin typeface="Symbol" pitchFamily="18" charset="2"/>
                        </a:rPr>
                        <a:t>m</a:t>
                      </a:r>
                      <a:r>
                        <a:rPr lang="en-US" sz="1600" dirty="0" smtClean="0"/>
                        <a:t>m]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3.75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2.5</a:t>
                      </a:r>
                      <a:endParaRPr lang="en-GB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latin typeface="Symbol" pitchFamily="18" charset="2"/>
                        </a:rPr>
                        <a:t>s</a:t>
                      </a:r>
                      <a:r>
                        <a:rPr lang="en-US" sz="1600" baseline="-25000" dirty="0" smtClean="0"/>
                        <a:t>z </a:t>
                      </a:r>
                      <a:r>
                        <a:rPr lang="en-US" sz="1600" dirty="0" smtClean="0"/>
                        <a:t>[</a:t>
                      </a:r>
                      <a:r>
                        <a:rPr lang="en-US" sz="1600" baseline="0" dirty="0" smtClean="0">
                          <a:latin typeface="+mn-lt"/>
                        </a:rPr>
                        <a:t>c</a:t>
                      </a:r>
                      <a:r>
                        <a:rPr lang="en-US" sz="1600" dirty="0" smtClean="0"/>
                        <a:t>m], </a:t>
                      </a:r>
                      <a:r>
                        <a:rPr lang="en-US" sz="1600" baseline="0" dirty="0" err="1" smtClean="0">
                          <a:latin typeface="Symbol" pitchFamily="18" charset="2"/>
                        </a:rPr>
                        <a:t>s</a:t>
                      </a:r>
                      <a:r>
                        <a:rPr lang="en-US" sz="1600" baseline="-25000" dirty="0" err="1" smtClean="0">
                          <a:latin typeface="Symbol" pitchFamily="18" charset="2"/>
                        </a:rPr>
                        <a:t>d</a:t>
                      </a:r>
                      <a:r>
                        <a:rPr lang="en-US" sz="1600" baseline="-25000" dirty="0" err="1" smtClean="0">
                          <a:latin typeface="+mn-lt"/>
                        </a:rPr>
                        <a:t>p</a:t>
                      </a:r>
                      <a:r>
                        <a:rPr lang="en-US" sz="1600" baseline="-25000" dirty="0" smtClean="0">
                          <a:latin typeface="+mn-lt"/>
                        </a:rPr>
                        <a:t>/p</a:t>
                      </a:r>
                      <a:r>
                        <a:rPr lang="en-US" sz="1600" baseline="-25000" dirty="0" smtClean="0"/>
                        <a:t> </a:t>
                      </a:r>
                      <a:r>
                        <a:rPr lang="en-US" sz="1600" dirty="0" smtClean="0"/>
                        <a:t>[</a:t>
                      </a:r>
                      <a:r>
                        <a:rPr lang="en-US" sz="1600" baseline="0" dirty="0" smtClean="0">
                          <a:latin typeface="+mn-lt"/>
                        </a:rPr>
                        <a:t>10</a:t>
                      </a:r>
                      <a:r>
                        <a:rPr lang="en-US" sz="1600" baseline="30000" dirty="0" smtClean="0"/>
                        <a:t>-3</a:t>
                      </a:r>
                      <a:r>
                        <a:rPr lang="en-US" sz="1600" dirty="0" smtClean="0"/>
                        <a:t>]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7.5, 0.1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7.5, 0.1</a:t>
                      </a:r>
                      <a:endParaRPr lang="en-GB" sz="16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Symbol" pitchFamily="18" charset="2"/>
                        </a:rPr>
                        <a:t>b</a:t>
                      </a:r>
                      <a:r>
                        <a:rPr lang="en-US" sz="1600" baseline="30000" dirty="0" smtClean="0">
                          <a:latin typeface="Symbol" pitchFamily="18" charset="2"/>
                        </a:rPr>
                        <a:t>*</a:t>
                      </a:r>
                      <a:r>
                        <a:rPr lang="en-US" sz="1600" dirty="0" smtClean="0"/>
                        <a:t> [cm]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55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15</a:t>
                      </a:r>
                      <a:endParaRPr lang="en-GB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3301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X-angle [</a:t>
                      </a:r>
                      <a:r>
                        <a:rPr lang="en-US" sz="1600" dirty="0" err="1" smtClean="0">
                          <a:latin typeface="Symbol" pitchFamily="18" charset="2"/>
                        </a:rPr>
                        <a:t>m</a:t>
                      </a:r>
                      <a:r>
                        <a:rPr lang="en-US" sz="1600" dirty="0" err="1" smtClean="0"/>
                        <a:t>rad</a:t>
                      </a:r>
                      <a:r>
                        <a:rPr lang="en-US" sz="1600" dirty="0" smtClean="0"/>
                        <a:t>], separation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300,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10.0 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s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590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  <a:sym typeface="Wingdings" pitchFamily="2" charset="2"/>
                        </a:rPr>
                        <a:t>,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  <a:sym typeface="Wingdings" pitchFamily="2" charset="2"/>
                        </a:rPr>
                        <a:t> </a:t>
                      </a:r>
                      <a:r>
                        <a:rPr lang="en-US" sz="1100" b="1" baseline="0" dirty="0" smtClean="0">
                          <a:solidFill>
                            <a:srgbClr val="FF0000"/>
                          </a:solidFill>
                          <a:sym typeface="Wingdings" pitchFamily="2" charset="2"/>
                        </a:rPr>
                        <a:t> 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  <a:sym typeface="Wingdings" pitchFamily="2" charset="2"/>
                        </a:rPr>
                        <a:t>(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12.5 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  <a:latin typeface="Symbol" pitchFamily="18" charset="2"/>
                        </a:rPr>
                        <a:t>s)</a:t>
                      </a:r>
                      <a:endParaRPr lang="en-GB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Geometrical luminosity loss factor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0.83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0.31</a:t>
                      </a:r>
                      <a:endParaRPr lang="en-GB" sz="1600" dirty="0"/>
                    </a:p>
                  </a:txBody>
                  <a:tcPr/>
                </a:tc>
              </a:tr>
              <a:tr h="12192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Peak lumi [10</a:t>
                      </a:r>
                      <a:r>
                        <a:rPr lang="en-US" sz="1600" baseline="30000" dirty="0" smtClean="0"/>
                        <a:t>34</a:t>
                      </a:r>
                      <a:r>
                        <a:rPr lang="en-US" sz="1600" baseline="0" dirty="0" smtClean="0"/>
                        <a:t>]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 smtClean="0"/>
                        <a:t>(with full Piwinsky angle)</a:t>
                      </a:r>
                      <a:endParaRPr lang="en-GB" sz="1100" baseline="0" dirty="0" smtClean="0"/>
                    </a:p>
                    <a:p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7.4</a:t>
                      </a:r>
                      <a:endParaRPr lang="en-GB" sz="1600" dirty="0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Virtual lumi [10</a:t>
                      </a:r>
                      <a:r>
                        <a:rPr lang="en-US" sz="1600" baseline="30000" dirty="0" smtClean="0"/>
                        <a:t>34</a:t>
                      </a:r>
                      <a:r>
                        <a:rPr lang="en-US" sz="1600" baseline="0" dirty="0" smtClean="0"/>
                        <a:t>]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 smtClean="0"/>
                        <a:t>(w/o Piwinsky angle)</a:t>
                      </a:r>
                      <a:endParaRPr lang="en-GB" sz="11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21.9</a:t>
                      </a:r>
                      <a:endParaRPr lang="en-GB" sz="16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T</a:t>
                      </a:r>
                      <a:r>
                        <a:rPr lang="en-US" sz="1600" b="1" baseline="-25000" dirty="0" smtClean="0"/>
                        <a:t>leveling</a:t>
                      </a:r>
                      <a:r>
                        <a:rPr lang="en-US" sz="1600" b="1" dirty="0" smtClean="0"/>
                        <a:t> [h] @ 5E34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n/a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9.0</a:t>
                      </a:r>
                      <a:endParaRPr lang="en-GB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371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#Pile up @5E34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140</a:t>
                      </a:r>
                      <a:endParaRPr lang="en-GB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9359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20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Flat Optics 30/7.5 cm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17521" y="883444"/>
            <a:ext cx="8573073" cy="5349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DA benchmarking with </a:t>
            </a:r>
            <a:r>
              <a:rPr lang="en-US" dirty="0" err="1" smtClean="0"/>
              <a:t>Sixtrack</a:t>
            </a:r>
            <a:r>
              <a:rPr lang="en-US" dirty="0" smtClean="0"/>
              <a:t> and </a:t>
            </a:r>
            <a:r>
              <a:rPr lang="en-US" dirty="0" err="1" smtClean="0"/>
              <a:t>Lifetrac</a:t>
            </a:r>
            <a:r>
              <a:rPr lang="en-US" dirty="0" smtClean="0"/>
              <a:t>:</a:t>
            </a:r>
          </a:p>
        </p:txBody>
      </p:sp>
      <p:pic>
        <p:nvPicPr>
          <p:cNvPr id="7" name="Picture 6" descr="Screen Shot 2015-03-06 at 1.07.5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435" y="1659624"/>
            <a:ext cx="6625813" cy="4677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607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0494" y="885860"/>
            <a:ext cx="4423506" cy="2982789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21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8380" y="0"/>
            <a:ext cx="8519587" cy="914400"/>
          </a:xfrm>
        </p:spPr>
        <p:txBody>
          <a:bodyPr/>
          <a:lstStyle/>
          <a:p>
            <a:r>
              <a:rPr lang="en-US" sz="3200" dirty="0" smtClean="0"/>
              <a:t>Luminosity Leveling at 5×10</a:t>
            </a:r>
            <a:r>
              <a:rPr lang="en-US" sz="3200" baseline="30000" dirty="0" smtClean="0"/>
              <a:t>34 </a:t>
            </a:r>
            <a:br>
              <a:rPr lang="en-US" sz="3200" baseline="30000" dirty="0" smtClean="0"/>
            </a:br>
            <a:r>
              <a:rPr lang="en-US" sz="3200" dirty="0" smtClean="0"/>
              <a:t>with Flat Optics </a:t>
            </a:r>
            <a:r>
              <a:rPr lang="en-US" sz="3200" i="1" dirty="0" err="1" smtClean="0">
                <a:latin typeface="Symbol" charset="2"/>
                <a:cs typeface="Symbol" charset="2"/>
              </a:rPr>
              <a:t>b</a:t>
            </a:r>
            <a:r>
              <a:rPr lang="en-US" sz="3200" dirty="0" err="1" smtClean="0"/>
              <a:t>x</a:t>
            </a:r>
            <a:r>
              <a:rPr lang="en-US" sz="3200" dirty="0" smtClean="0"/>
              <a:t>/</a:t>
            </a:r>
            <a:r>
              <a:rPr lang="en-US" sz="3200" i="1" dirty="0" smtClean="0">
                <a:latin typeface="Symbol" charset="2"/>
                <a:cs typeface="Symbol" charset="2"/>
              </a:rPr>
              <a:t>b</a:t>
            </a:r>
            <a:r>
              <a:rPr lang="en-US" sz="3200" dirty="0" smtClean="0"/>
              <a:t>y=4, CC=off, x-angle=350 </a:t>
            </a:r>
            <a:r>
              <a:rPr lang="en-US" sz="3200" dirty="0" err="1" smtClean="0"/>
              <a:t>urad</a:t>
            </a:r>
            <a:endParaRPr lang="en-US" sz="3200" baseline="30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4092"/>
            <a:ext cx="4563279" cy="28783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7732" y="3729444"/>
            <a:ext cx="3968843" cy="3012678"/>
          </a:xfrm>
          <a:prstGeom prst="rect">
            <a:avLst/>
          </a:prstGeom>
        </p:spPr>
      </p:pic>
      <p:sp>
        <p:nvSpPr>
          <p:cNvPr id="9" name="12-Point Star 8"/>
          <p:cNvSpPr/>
          <p:nvPr/>
        </p:nvSpPr>
        <p:spPr>
          <a:xfrm>
            <a:off x="7664456" y="2850270"/>
            <a:ext cx="502103" cy="243676"/>
          </a:xfrm>
          <a:prstGeom prst="star12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436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Flat Optics 30/7.5 cm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29733" y="907866"/>
            <a:ext cx="8573073" cy="5349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DA at minimum </a:t>
            </a:r>
            <a:r>
              <a:rPr lang="en-US" i="1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-function (min separation):</a:t>
            </a:r>
          </a:p>
        </p:txBody>
      </p:sp>
      <p:pic>
        <p:nvPicPr>
          <p:cNvPr id="7" name="Picture 6" descr="Screen Shot 2015-03-06 at 12.24.4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009" y="1660694"/>
            <a:ext cx="6707857" cy="4701233"/>
          </a:xfrm>
          <a:prstGeom prst="rect">
            <a:avLst/>
          </a:prstGeom>
        </p:spPr>
      </p:pic>
      <p:sp>
        <p:nvSpPr>
          <p:cNvPr id="8" name="12-Point Star 7"/>
          <p:cNvSpPr/>
          <p:nvPr/>
        </p:nvSpPr>
        <p:spPr>
          <a:xfrm>
            <a:off x="2887093" y="3876662"/>
            <a:ext cx="723619" cy="391358"/>
          </a:xfrm>
          <a:prstGeom prst="star12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9" name="12-Point Star 8"/>
          <p:cNvSpPr/>
          <p:nvPr/>
        </p:nvSpPr>
        <p:spPr>
          <a:xfrm>
            <a:off x="2404480" y="5217905"/>
            <a:ext cx="723619" cy="391358"/>
          </a:xfrm>
          <a:prstGeom prst="star12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718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23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420215" y="144096"/>
            <a:ext cx="27237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 = 30/7.5cm, </a:t>
            </a:r>
            <a:r>
              <a:rPr lang="en-US" u="sng" dirty="0" smtClean="0"/>
              <a:t>x=350 </a:t>
            </a:r>
            <a:r>
              <a:rPr lang="en-US" u="sng" dirty="0" err="1" smtClean="0"/>
              <a:t>urad</a:t>
            </a:r>
            <a:endParaRPr lang="en-US" u="sng" dirty="0" smtClean="0"/>
          </a:p>
          <a:p>
            <a:r>
              <a:rPr lang="en-US" dirty="0" smtClean="0"/>
              <a:t>IP8=on, CC=off</a:t>
            </a:r>
            <a:endParaRPr lang="en-US" dirty="0"/>
          </a:p>
        </p:txBody>
      </p:sp>
      <p:sp>
        <p:nvSpPr>
          <p:cNvPr id="13" name="Title 4"/>
          <p:cNvSpPr>
            <a:spLocks noGrp="1"/>
          </p:cNvSpPr>
          <p:nvPr>
            <p:ph type="title"/>
          </p:nvPr>
        </p:nvSpPr>
        <p:spPr>
          <a:xfrm>
            <a:off x="439561" y="0"/>
            <a:ext cx="8539065" cy="1208225"/>
          </a:xfrm>
        </p:spPr>
        <p:txBody>
          <a:bodyPr/>
          <a:lstStyle/>
          <a:p>
            <a:r>
              <a:rPr lang="en-US" sz="3200" dirty="0" smtClean="0"/>
              <a:t>Macroscopic Beam Parameters</a:t>
            </a:r>
            <a:br>
              <a:rPr lang="en-US" sz="3200" dirty="0" smtClean="0"/>
            </a:br>
            <a:r>
              <a:rPr lang="en-US" sz="3200" dirty="0" smtClean="0"/>
              <a:t>During Luminosity Leveling at 5×10</a:t>
            </a:r>
            <a:r>
              <a:rPr lang="en-US" sz="3200" baseline="30000" dirty="0" smtClean="0"/>
              <a:t>34</a:t>
            </a:r>
            <a:endParaRPr lang="en-US" sz="3200" baseline="30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9" y="1226880"/>
            <a:ext cx="3954541" cy="28684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813" y="1202420"/>
            <a:ext cx="3951564" cy="28479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23" y="3998494"/>
            <a:ext cx="3925436" cy="285950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88313" y="1367631"/>
            <a:ext cx="1319592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i="1" dirty="0" err="1" smtClean="0">
                <a:latin typeface="Symbol" charset="2"/>
                <a:cs typeface="Symbol" charset="2"/>
              </a:rPr>
              <a:t>t</a:t>
            </a:r>
            <a:r>
              <a:rPr lang="en-US" sz="2400" i="1" baseline="-25000" dirty="0" err="1" smtClean="0">
                <a:cs typeface="Symbol" charset="2"/>
              </a:rPr>
              <a:t>L</a:t>
            </a:r>
            <a:r>
              <a:rPr lang="en-US" sz="2400" i="1" dirty="0" smtClean="0">
                <a:latin typeface="Symbol" charset="2"/>
                <a:cs typeface="Symbol" charset="2"/>
              </a:rPr>
              <a:t> </a:t>
            </a:r>
            <a:r>
              <a:rPr lang="en-US" sz="2400" dirty="0" smtClean="0"/>
              <a:t>~35 </a:t>
            </a:r>
            <a:r>
              <a:rPr lang="en-US" sz="2400" dirty="0" err="1" smtClean="0"/>
              <a:t>hr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10312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24</a:t>
            </a:fld>
            <a:endParaRPr lang="en-US"/>
          </a:p>
        </p:txBody>
      </p:sp>
      <p:sp>
        <p:nvSpPr>
          <p:cNvPr id="13" name="Title 4"/>
          <p:cNvSpPr>
            <a:spLocks noGrp="1"/>
          </p:cNvSpPr>
          <p:nvPr>
            <p:ph type="title"/>
          </p:nvPr>
        </p:nvSpPr>
        <p:spPr>
          <a:xfrm>
            <a:off x="439561" y="0"/>
            <a:ext cx="8539065" cy="1208225"/>
          </a:xfrm>
        </p:spPr>
        <p:txBody>
          <a:bodyPr/>
          <a:lstStyle/>
          <a:p>
            <a:r>
              <a:rPr lang="en-US" sz="3200" dirty="0" smtClean="0"/>
              <a:t>Evolution of Tails</a:t>
            </a:r>
            <a:br>
              <a:rPr lang="en-US" sz="3200" dirty="0" smtClean="0"/>
            </a:br>
            <a:endParaRPr lang="en-US" sz="3200" baseline="30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61" y="1638440"/>
            <a:ext cx="7919077" cy="39634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20215" y="144096"/>
            <a:ext cx="27237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 = 30/7.5cm, </a:t>
            </a:r>
            <a:r>
              <a:rPr lang="en-US" u="sng" dirty="0" smtClean="0"/>
              <a:t>x=350 </a:t>
            </a:r>
            <a:r>
              <a:rPr lang="en-US" u="sng" dirty="0" err="1" smtClean="0"/>
              <a:t>urad</a:t>
            </a:r>
            <a:endParaRPr lang="en-US" u="sng" dirty="0" smtClean="0"/>
          </a:p>
          <a:p>
            <a:r>
              <a:rPr lang="en-US" dirty="0" smtClean="0"/>
              <a:t>IP8=on, CC=off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894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25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420215" y="144096"/>
            <a:ext cx="27237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 = 30/7.5cm, </a:t>
            </a:r>
            <a:r>
              <a:rPr lang="en-US" u="sng" dirty="0" smtClean="0"/>
              <a:t>x=320 </a:t>
            </a:r>
            <a:r>
              <a:rPr lang="en-US" u="sng" dirty="0" err="1" smtClean="0"/>
              <a:t>urad</a:t>
            </a:r>
            <a:endParaRPr lang="en-US" u="sng" dirty="0" smtClean="0"/>
          </a:p>
          <a:p>
            <a:r>
              <a:rPr lang="en-US" dirty="0" smtClean="0"/>
              <a:t>IP8=on, CC=off</a:t>
            </a:r>
            <a:endParaRPr lang="en-US" dirty="0"/>
          </a:p>
        </p:txBody>
      </p:sp>
      <p:sp>
        <p:nvSpPr>
          <p:cNvPr id="13" name="Title 4"/>
          <p:cNvSpPr>
            <a:spLocks noGrp="1"/>
          </p:cNvSpPr>
          <p:nvPr>
            <p:ph type="title"/>
          </p:nvPr>
        </p:nvSpPr>
        <p:spPr>
          <a:xfrm>
            <a:off x="439561" y="0"/>
            <a:ext cx="8539065" cy="1208225"/>
          </a:xfrm>
        </p:spPr>
        <p:txBody>
          <a:bodyPr/>
          <a:lstStyle/>
          <a:p>
            <a:r>
              <a:rPr lang="en-US" sz="3200" dirty="0" smtClean="0"/>
              <a:t>Macroscopic Beam Parameters</a:t>
            </a:r>
            <a:br>
              <a:rPr lang="en-US" sz="3200" dirty="0" smtClean="0"/>
            </a:br>
            <a:r>
              <a:rPr lang="en-US" sz="3200" dirty="0" smtClean="0"/>
              <a:t>During Luminosity Leveling at 5×10</a:t>
            </a:r>
            <a:r>
              <a:rPr lang="en-US" sz="3200" baseline="30000" dirty="0" smtClean="0"/>
              <a:t>34</a:t>
            </a:r>
            <a:endParaRPr lang="en-US" sz="3200" baseline="30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0" y="1226880"/>
            <a:ext cx="3959400" cy="28684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176" y="1201015"/>
            <a:ext cx="3938837" cy="285072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9" y="3998494"/>
            <a:ext cx="3954905" cy="285950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88313" y="1367631"/>
            <a:ext cx="1355609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i="1" dirty="0" err="1" smtClean="0">
                <a:latin typeface="Symbol" charset="2"/>
                <a:cs typeface="Symbol" charset="2"/>
              </a:rPr>
              <a:t>t</a:t>
            </a:r>
            <a:r>
              <a:rPr lang="en-US" sz="2400" i="1" baseline="-25000" dirty="0" err="1" smtClean="0">
                <a:cs typeface="Symbol" charset="2"/>
              </a:rPr>
              <a:t>L</a:t>
            </a:r>
            <a:r>
              <a:rPr lang="en-US" sz="2400" i="1" dirty="0" smtClean="0">
                <a:latin typeface="Symbol" charset="2"/>
                <a:cs typeface="Symbol" charset="2"/>
              </a:rPr>
              <a:t> </a:t>
            </a:r>
            <a:r>
              <a:rPr lang="en-US" sz="2400" dirty="0"/>
              <a:t>~</a:t>
            </a:r>
            <a:r>
              <a:rPr lang="en-US" sz="2400" dirty="0" smtClean="0"/>
              <a:t>10 </a:t>
            </a:r>
            <a:r>
              <a:rPr lang="en-US" sz="2400" dirty="0" err="1" smtClean="0"/>
              <a:t>hr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2106377" y="4133184"/>
            <a:ext cx="116289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i="1" dirty="0" err="1" smtClean="0">
                <a:latin typeface="Symbol" charset="2"/>
                <a:cs typeface="Symbol" charset="2"/>
              </a:rPr>
              <a:t>t</a:t>
            </a:r>
            <a:r>
              <a:rPr lang="en-US" sz="2400" i="1" baseline="-25000" dirty="0" err="1" smtClean="0">
                <a:cs typeface="Symbol" charset="2"/>
              </a:rPr>
              <a:t>L</a:t>
            </a:r>
            <a:r>
              <a:rPr lang="en-US" sz="2400" i="1" dirty="0" smtClean="0">
                <a:latin typeface="Symbol" charset="2"/>
                <a:cs typeface="Symbol" charset="2"/>
              </a:rPr>
              <a:t> </a:t>
            </a:r>
            <a:r>
              <a:rPr lang="en-US" sz="2400" dirty="0" smtClean="0"/>
              <a:t>~</a:t>
            </a:r>
            <a:r>
              <a:rPr lang="en-US" sz="2400" dirty="0"/>
              <a:t>7</a:t>
            </a:r>
            <a:r>
              <a:rPr lang="en-US" sz="2400" dirty="0" smtClean="0"/>
              <a:t> </a:t>
            </a:r>
            <a:r>
              <a:rPr lang="en-US" sz="2400" dirty="0" err="1" smtClean="0"/>
              <a:t>hr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73378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26</a:t>
            </a:fld>
            <a:endParaRPr lang="en-US"/>
          </a:p>
        </p:txBody>
      </p:sp>
      <p:sp>
        <p:nvSpPr>
          <p:cNvPr id="13" name="Title 4"/>
          <p:cNvSpPr>
            <a:spLocks noGrp="1"/>
          </p:cNvSpPr>
          <p:nvPr>
            <p:ph type="title"/>
          </p:nvPr>
        </p:nvSpPr>
        <p:spPr>
          <a:xfrm>
            <a:off x="439561" y="0"/>
            <a:ext cx="8539065" cy="1208225"/>
          </a:xfrm>
        </p:spPr>
        <p:txBody>
          <a:bodyPr/>
          <a:lstStyle/>
          <a:p>
            <a:r>
              <a:rPr lang="en-US" sz="3200" dirty="0" smtClean="0"/>
              <a:t>Evolution of Tails</a:t>
            </a:r>
            <a:br>
              <a:rPr lang="en-US" sz="3200" dirty="0" smtClean="0"/>
            </a:br>
            <a:endParaRPr lang="en-US" sz="3200" baseline="30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61" y="1638440"/>
            <a:ext cx="7919077" cy="39634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20215" y="144096"/>
            <a:ext cx="27237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 = 30/7.5cm, </a:t>
            </a:r>
            <a:r>
              <a:rPr lang="en-US" u="sng" dirty="0" smtClean="0"/>
              <a:t>x=320 </a:t>
            </a:r>
            <a:r>
              <a:rPr lang="en-US" u="sng" dirty="0" err="1" smtClean="0"/>
              <a:t>urad</a:t>
            </a:r>
            <a:endParaRPr lang="en-US" u="sng" dirty="0" smtClean="0"/>
          </a:p>
          <a:p>
            <a:r>
              <a:rPr lang="en-US" dirty="0" smtClean="0"/>
              <a:t>IP8=on, CC=off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453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02" y="1717287"/>
            <a:ext cx="4491375" cy="393506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235" y="1702870"/>
            <a:ext cx="4476244" cy="392181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882700" y="1182394"/>
            <a:ext cx="1021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350 </a:t>
            </a:r>
            <a:r>
              <a:rPr lang="en-US" dirty="0" err="1" smtClean="0"/>
              <a:t>urad</a:t>
            </a:r>
            <a:endParaRPr lang="en-US" dirty="0"/>
          </a:p>
        </p:txBody>
      </p:sp>
      <p:sp>
        <p:nvSpPr>
          <p:cNvPr id="13" name="Title 4"/>
          <p:cNvSpPr>
            <a:spLocks noGrp="1"/>
          </p:cNvSpPr>
          <p:nvPr>
            <p:ph type="title"/>
          </p:nvPr>
        </p:nvSpPr>
        <p:spPr>
          <a:xfrm>
            <a:off x="439561" y="141106"/>
            <a:ext cx="8539065" cy="1208225"/>
          </a:xfrm>
        </p:spPr>
        <p:txBody>
          <a:bodyPr/>
          <a:lstStyle/>
          <a:p>
            <a:r>
              <a:rPr lang="en-US" sz="3200" dirty="0" smtClean="0"/>
              <a:t>FMA Flat Optics </a:t>
            </a:r>
            <a:r>
              <a:rPr lang="en-US" sz="3200" i="1" dirty="0" smtClean="0">
                <a:latin typeface="Symbol" charset="2"/>
                <a:cs typeface="Symbol" charset="2"/>
              </a:rPr>
              <a:t>b</a:t>
            </a:r>
            <a:r>
              <a:rPr lang="en-US" sz="3200" dirty="0" smtClean="0"/>
              <a:t>*=30/7.5cm, </a:t>
            </a:r>
            <a:r>
              <a:rPr lang="en-US" sz="3200" dirty="0" err="1" smtClean="0"/>
              <a:t>Np</a:t>
            </a:r>
            <a:r>
              <a:rPr lang="en-US" sz="3200" dirty="0" smtClean="0"/>
              <a:t>=1.2×10</a:t>
            </a:r>
            <a:r>
              <a:rPr lang="en-US" sz="3200" baseline="30000" dirty="0" smtClean="0"/>
              <a:t>11</a:t>
            </a:r>
            <a:endParaRPr lang="en-US" sz="3200" baseline="30000" dirty="0"/>
          </a:p>
        </p:txBody>
      </p:sp>
      <p:sp>
        <p:nvSpPr>
          <p:cNvPr id="14" name="TextBox 13"/>
          <p:cNvSpPr txBox="1"/>
          <p:nvPr/>
        </p:nvSpPr>
        <p:spPr>
          <a:xfrm>
            <a:off x="6069821" y="1170634"/>
            <a:ext cx="1021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320 </a:t>
            </a:r>
            <a:r>
              <a:rPr lang="en-US" dirty="0" err="1" smtClean="0"/>
              <a:t>urad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79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28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for flat optics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17521" y="1188719"/>
            <a:ext cx="8573073" cy="534924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Minimum DA&gt;5-6</a:t>
            </a:r>
            <a:r>
              <a:rPr lang="en-US" sz="2800" i="1" dirty="0" smtClean="0">
                <a:latin typeface="Symbol" charset="2"/>
                <a:cs typeface="Symbol" charset="2"/>
              </a:rPr>
              <a:t>s</a:t>
            </a:r>
            <a:r>
              <a:rPr lang="en-US" sz="2800" dirty="0" smtClean="0"/>
              <a:t> at </a:t>
            </a:r>
            <a:r>
              <a:rPr lang="en-US" sz="2800" i="1" dirty="0" smtClean="0">
                <a:latin typeface="Symbol" charset="2"/>
                <a:cs typeface="Symbol" charset="2"/>
              </a:rPr>
              <a:t>b</a:t>
            </a:r>
            <a:r>
              <a:rPr lang="en-US" sz="2800" dirty="0" smtClean="0"/>
              <a:t>=30/7.5 is achieved at crossing angle &gt; 350-380 </a:t>
            </a:r>
            <a:r>
              <a:rPr lang="en-US" sz="2800" dirty="0" err="1" smtClean="0"/>
              <a:t>urad</a:t>
            </a: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Slight reduction of luminosity lifetime (</a:t>
            </a:r>
            <a:r>
              <a:rPr lang="en-US" sz="2800" i="1" dirty="0" smtClean="0">
                <a:latin typeface="Symbol" charset="2"/>
                <a:cs typeface="Symbol" charset="2"/>
              </a:rPr>
              <a:t>t</a:t>
            </a:r>
            <a:r>
              <a:rPr lang="en-US" sz="2800" dirty="0" smtClean="0"/>
              <a:t>~35 </a:t>
            </a:r>
            <a:r>
              <a:rPr lang="en-US" sz="2800" dirty="0" err="1" smtClean="0"/>
              <a:t>hr</a:t>
            </a:r>
            <a:r>
              <a:rPr lang="en-US" sz="2800" dirty="0" smtClean="0"/>
              <a:t>) at x-angle 350 </a:t>
            </a:r>
            <a:r>
              <a:rPr lang="en-US" sz="2800" dirty="0" err="1" smtClean="0"/>
              <a:t>urad</a:t>
            </a:r>
            <a:r>
              <a:rPr lang="en-US" sz="2800" dirty="0" smtClean="0"/>
              <a:t> (DA=5</a:t>
            </a:r>
            <a:r>
              <a:rPr lang="en-US" sz="2800" i="1" dirty="0">
                <a:latin typeface="Symbol" charset="2"/>
                <a:cs typeface="Symbol" charset="2"/>
              </a:rPr>
              <a:t>s</a:t>
            </a:r>
            <a:r>
              <a:rPr lang="en-US" sz="28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Significant degradation of luminosity lifetime (</a:t>
            </a:r>
            <a:r>
              <a:rPr lang="en-US" sz="2800" i="1" dirty="0" smtClean="0">
                <a:latin typeface="Symbol" charset="2"/>
                <a:cs typeface="Symbol" charset="2"/>
              </a:rPr>
              <a:t>t</a:t>
            </a:r>
            <a:r>
              <a:rPr lang="en-US" sz="2800" dirty="0" smtClean="0"/>
              <a:t>~10 </a:t>
            </a:r>
            <a:r>
              <a:rPr lang="en-US" sz="2800" dirty="0" err="1" smtClean="0"/>
              <a:t>hr</a:t>
            </a:r>
            <a:r>
              <a:rPr lang="en-US" sz="2800" dirty="0" smtClean="0"/>
              <a:t>) at x-angle 320 </a:t>
            </a:r>
            <a:r>
              <a:rPr lang="en-US" sz="2800" dirty="0" err="1" smtClean="0"/>
              <a:t>urad</a:t>
            </a:r>
            <a:r>
              <a:rPr lang="en-US" sz="2800" dirty="0" smtClean="0"/>
              <a:t> (DA=3</a:t>
            </a:r>
            <a:r>
              <a:rPr lang="en-US" sz="2800" i="1" dirty="0">
                <a:latin typeface="Symbol" charset="2"/>
                <a:cs typeface="Symbol" charset="2"/>
              </a:rPr>
              <a:t>s</a:t>
            </a:r>
            <a:r>
              <a:rPr lang="en-US" sz="2800" dirty="0" smtClean="0"/>
              <a:t>), significant tail growth (1-2 orders of magnitude)</a:t>
            </a:r>
          </a:p>
          <a:p>
            <a:pPr lvl="2"/>
            <a:r>
              <a:rPr lang="en-US" sz="2400" dirty="0" smtClean="0"/>
              <a:t>Potentially can be used for BBC studies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1041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17521" y="1188719"/>
            <a:ext cx="8573073" cy="534924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Although quantitative conclusions were shown to be robust by previous experience, quantitative results may be slightly affected by low statistics</a:t>
            </a:r>
          </a:p>
          <a:p>
            <a:pPr lvl="2"/>
            <a:r>
              <a:rPr lang="en-US" sz="2400" dirty="0" smtClean="0"/>
              <a:t>5,000 macro-particles averaged over 10,000 turns</a:t>
            </a:r>
          </a:p>
          <a:p>
            <a:pPr lvl="2"/>
            <a:r>
              <a:rPr lang="en-US" sz="2400" dirty="0" smtClean="0"/>
              <a:t>3×10</a:t>
            </a:r>
            <a:r>
              <a:rPr lang="en-US" sz="2400" baseline="30000" dirty="0" smtClean="0"/>
              <a:t>6</a:t>
            </a:r>
            <a:r>
              <a:rPr lang="en-US" sz="2400" dirty="0" smtClean="0"/>
              <a:t> turns ~ 4 minutes</a:t>
            </a:r>
          </a:p>
          <a:p>
            <a:pPr lvl="2"/>
            <a:r>
              <a:rPr lang="en-US" sz="2400" dirty="0" smtClean="0"/>
              <a:t>Work is being done to launch more massive studies at </a:t>
            </a:r>
            <a:r>
              <a:rPr lang="en-US" sz="2400" dirty="0" err="1" smtClean="0"/>
              <a:t>FermiGrid</a:t>
            </a: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It is essential to include other diffusion mechanisms</a:t>
            </a:r>
          </a:p>
          <a:p>
            <a:pPr lvl="2"/>
            <a:r>
              <a:rPr lang="en-US" sz="2400" dirty="0" smtClean="0"/>
              <a:t>Noise smears resonances, but enhances population of tails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56878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parameters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HLLHCV1.0 </a:t>
            </a:r>
            <a:r>
              <a:rPr lang="en-US" dirty="0" smtClean="0"/>
              <a:t>optics (SLHCV3.1b for flat case)</a:t>
            </a:r>
            <a:endParaRPr lang="en-US" sz="2000" dirty="0"/>
          </a:p>
          <a:p>
            <a:r>
              <a:rPr lang="en-US" dirty="0" smtClean="0"/>
              <a:t>DA tracking – 10</a:t>
            </a:r>
            <a:r>
              <a:rPr lang="en-US" baseline="30000" dirty="0" smtClean="0"/>
              <a:t>6</a:t>
            </a:r>
            <a:r>
              <a:rPr lang="en-US" dirty="0" smtClean="0"/>
              <a:t> turns</a:t>
            </a:r>
          </a:p>
          <a:p>
            <a:r>
              <a:rPr lang="en-US" dirty="0" smtClean="0"/>
              <a:t>FMA – 2</a:t>
            </a:r>
            <a:r>
              <a:rPr lang="en-US" baseline="30000" dirty="0" smtClean="0"/>
              <a:t>13</a:t>
            </a:r>
            <a:r>
              <a:rPr lang="en-US" dirty="0" smtClean="0"/>
              <a:t> turns </a:t>
            </a:r>
          </a:p>
          <a:p>
            <a:r>
              <a:rPr lang="en-US" dirty="0" err="1" smtClean="0"/>
              <a:t>Multiparticle</a:t>
            </a:r>
            <a:r>
              <a:rPr lang="en-US" dirty="0" smtClean="0"/>
              <a:t> tracking</a:t>
            </a:r>
            <a:r>
              <a:rPr lang="en-US" dirty="0"/>
              <a:t> </a:t>
            </a:r>
            <a:r>
              <a:rPr lang="en-US" dirty="0" smtClean="0"/>
              <a:t>– 5,000 particles/bunch, weighted distribution, up to 2.5×10</a:t>
            </a:r>
            <a:r>
              <a:rPr lang="en-US" baseline="30000" dirty="0" smtClean="0"/>
              <a:t>6</a:t>
            </a:r>
            <a:r>
              <a:rPr lang="en-US" dirty="0" smtClean="0"/>
              <a:t> turns</a:t>
            </a:r>
          </a:p>
          <a:p>
            <a:pPr lvl="2"/>
            <a:r>
              <a:rPr lang="en-US" sz="2400" dirty="0" smtClean="0"/>
              <a:t>No IBS, gas scattering or other diffusion mechanisms. From experience, these usually mitigate (!) beam-beam resonances. However, they would enhance the rate of tail population</a:t>
            </a:r>
          </a:p>
        </p:txBody>
      </p:sp>
    </p:spTree>
    <p:extLst>
      <p:ext uri="{BB962C8B-B14F-4D97-AF65-F5344CB8AC3E}">
        <p14:creationId xmlns:p14="http://schemas.microsoft.com/office/powerpoint/2010/main" val="3727540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30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Appendix: error tables used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17521" y="1188719"/>
            <a:ext cx="8573073" cy="5349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/</a:t>
            </a:r>
            <a:r>
              <a:rPr lang="en-US" sz="1800" dirty="0" err="1"/>
              <a:t>afs</a:t>
            </a:r>
            <a:r>
              <a:rPr lang="en-US" sz="1800" dirty="0"/>
              <a:t>/</a:t>
            </a:r>
            <a:r>
              <a:rPr lang="en-US" sz="1800" dirty="0" err="1"/>
              <a:t>cern.ch</a:t>
            </a:r>
            <a:r>
              <a:rPr lang="en-US" sz="1800" dirty="0"/>
              <a:t>/</a:t>
            </a:r>
            <a:r>
              <a:rPr lang="en-US" sz="1800" dirty="0" err="1"/>
              <a:t>eng</a:t>
            </a:r>
            <a:r>
              <a:rPr lang="en-US" sz="1800" dirty="0"/>
              <a:t>/</a:t>
            </a:r>
            <a:r>
              <a:rPr lang="en-US" sz="1800" dirty="0" err="1"/>
              <a:t>lhc</a:t>
            </a:r>
            <a:r>
              <a:rPr lang="en-US" sz="1800" dirty="0"/>
              <a:t>/optics/</a:t>
            </a:r>
            <a:r>
              <a:rPr lang="en-US" sz="1800" dirty="0" smtClean="0"/>
              <a:t>HLLHCV1.0/</a:t>
            </a:r>
            <a:r>
              <a:rPr lang="en-US" sz="1800" dirty="0"/>
              <a:t>errors/</a:t>
            </a:r>
            <a:r>
              <a:rPr lang="en-US" sz="1800" dirty="0" smtClean="0"/>
              <a:t>IT_errortable_v65</a:t>
            </a:r>
          </a:p>
          <a:p>
            <a:pPr marL="0" indent="0">
              <a:buNone/>
            </a:pPr>
            <a:r>
              <a:rPr lang="en-US" sz="1800" dirty="0"/>
              <a:t>/</a:t>
            </a:r>
            <a:r>
              <a:rPr lang="en-US" sz="1800" dirty="0" err="1"/>
              <a:t>afs</a:t>
            </a:r>
            <a:r>
              <a:rPr lang="en-US" sz="1800" dirty="0"/>
              <a:t>/</a:t>
            </a:r>
            <a:r>
              <a:rPr lang="en-US" sz="1800" dirty="0" err="1"/>
              <a:t>cern.ch</a:t>
            </a:r>
            <a:r>
              <a:rPr lang="en-US" sz="1800" dirty="0"/>
              <a:t>/</a:t>
            </a:r>
            <a:r>
              <a:rPr lang="en-US" sz="1800" dirty="0" err="1"/>
              <a:t>eng</a:t>
            </a:r>
            <a:r>
              <a:rPr lang="en-US" sz="1800" dirty="0"/>
              <a:t>/</a:t>
            </a:r>
            <a:r>
              <a:rPr lang="en-US" sz="1800" dirty="0" err="1"/>
              <a:t>lhc</a:t>
            </a:r>
            <a:r>
              <a:rPr lang="en-US" sz="1800" dirty="0"/>
              <a:t>/optics/HLLHCV1.0</a:t>
            </a:r>
            <a:r>
              <a:rPr lang="en-US" sz="1800" dirty="0" smtClean="0"/>
              <a:t>/errors</a:t>
            </a:r>
            <a:r>
              <a:rPr lang="en-US" sz="1800" dirty="0"/>
              <a:t>/</a:t>
            </a:r>
            <a:r>
              <a:rPr lang="en-US" sz="1800" dirty="0" smtClean="0"/>
              <a:t>D1_errortable_v1 </a:t>
            </a:r>
          </a:p>
          <a:p>
            <a:pPr marL="0" indent="0">
              <a:buNone/>
            </a:pPr>
            <a:r>
              <a:rPr lang="en-US" sz="1800" dirty="0" smtClean="0"/>
              <a:t>/</a:t>
            </a:r>
            <a:r>
              <a:rPr lang="en-US" sz="1800" dirty="0" err="1"/>
              <a:t>afs</a:t>
            </a:r>
            <a:r>
              <a:rPr lang="en-US" sz="1800" dirty="0"/>
              <a:t>/</a:t>
            </a:r>
            <a:r>
              <a:rPr lang="en-US" sz="1800" dirty="0" err="1"/>
              <a:t>cern.ch</a:t>
            </a:r>
            <a:r>
              <a:rPr lang="en-US" sz="1800" dirty="0"/>
              <a:t>/</a:t>
            </a:r>
            <a:r>
              <a:rPr lang="en-US" sz="1800" dirty="0" err="1"/>
              <a:t>eng</a:t>
            </a:r>
            <a:r>
              <a:rPr lang="en-US" sz="1800" dirty="0"/>
              <a:t>/</a:t>
            </a:r>
            <a:r>
              <a:rPr lang="en-US" sz="1800" dirty="0" err="1"/>
              <a:t>lhc</a:t>
            </a:r>
            <a:r>
              <a:rPr lang="en-US" sz="1800" dirty="0"/>
              <a:t>/optics/HLLHCV1.0/</a:t>
            </a:r>
            <a:r>
              <a:rPr lang="en-US" sz="1800" dirty="0" smtClean="0"/>
              <a:t>errors</a:t>
            </a:r>
            <a:r>
              <a:rPr lang="en-US" sz="1800" dirty="0"/>
              <a:t>/</a:t>
            </a:r>
            <a:r>
              <a:rPr lang="en-US" sz="1800" dirty="0" smtClean="0"/>
              <a:t>D2_errortable_v4 </a:t>
            </a:r>
          </a:p>
          <a:p>
            <a:pPr marL="0" indent="0">
              <a:buNone/>
            </a:pPr>
            <a:r>
              <a:rPr lang="en-US" sz="1800" dirty="0" smtClean="0"/>
              <a:t>/</a:t>
            </a:r>
            <a:r>
              <a:rPr lang="en-US" sz="1800" dirty="0" err="1"/>
              <a:t>afs</a:t>
            </a:r>
            <a:r>
              <a:rPr lang="en-US" sz="1800" dirty="0"/>
              <a:t>/</a:t>
            </a:r>
            <a:r>
              <a:rPr lang="en-US" sz="1800" dirty="0" err="1"/>
              <a:t>cern.ch</a:t>
            </a:r>
            <a:r>
              <a:rPr lang="en-US" sz="1800" dirty="0"/>
              <a:t>/</a:t>
            </a:r>
            <a:r>
              <a:rPr lang="en-US" sz="1800" dirty="0" err="1"/>
              <a:t>eng</a:t>
            </a:r>
            <a:r>
              <a:rPr lang="en-US" sz="1800" dirty="0"/>
              <a:t>/</a:t>
            </a:r>
            <a:r>
              <a:rPr lang="en-US" sz="1800" dirty="0" err="1"/>
              <a:t>lhc</a:t>
            </a:r>
            <a:r>
              <a:rPr lang="en-US" sz="1800" dirty="0"/>
              <a:t>/optics/HLLHCV1.0/</a:t>
            </a:r>
            <a:r>
              <a:rPr lang="en-US" sz="1800" dirty="0" smtClean="0"/>
              <a:t>errors</a:t>
            </a:r>
            <a:r>
              <a:rPr lang="en-US" sz="1800" dirty="0"/>
              <a:t>/</a:t>
            </a:r>
            <a:r>
              <a:rPr lang="en-US" sz="1800" dirty="0" smtClean="0"/>
              <a:t>Q4_errortable_v1 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/</a:t>
            </a:r>
            <a:r>
              <a:rPr lang="en-US" sz="1800" dirty="0" err="1"/>
              <a:t>afs</a:t>
            </a:r>
            <a:r>
              <a:rPr lang="en-US" sz="1800" dirty="0"/>
              <a:t>/</a:t>
            </a:r>
            <a:r>
              <a:rPr lang="en-US" sz="1800" dirty="0" err="1"/>
              <a:t>cern.ch</a:t>
            </a:r>
            <a:r>
              <a:rPr lang="en-US" sz="1800" dirty="0"/>
              <a:t>/</a:t>
            </a:r>
            <a:r>
              <a:rPr lang="en-US" sz="1800" dirty="0" err="1"/>
              <a:t>eng</a:t>
            </a:r>
            <a:r>
              <a:rPr lang="en-US" sz="1800" dirty="0"/>
              <a:t>/</a:t>
            </a:r>
            <a:r>
              <a:rPr lang="en-US" sz="1800" dirty="0" err="1"/>
              <a:t>lhc</a:t>
            </a:r>
            <a:r>
              <a:rPr lang="en-US" sz="1800" dirty="0"/>
              <a:t>/optics/HLLHCV1.0/</a:t>
            </a:r>
            <a:r>
              <a:rPr lang="en-US" sz="1800" dirty="0" smtClean="0"/>
              <a:t>errors</a:t>
            </a:r>
            <a:r>
              <a:rPr lang="en-US" sz="1800" dirty="0"/>
              <a:t>/</a:t>
            </a:r>
            <a:r>
              <a:rPr lang="en-US" sz="1800" dirty="0" smtClean="0"/>
              <a:t>Q5_errortable_v1 </a:t>
            </a:r>
            <a:endParaRPr lang="en-US" sz="1800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88191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8381" y="0"/>
            <a:ext cx="8229600" cy="914400"/>
          </a:xfrm>
        </p:spPr>
        <p:txBody>
          <a:bodyPr/>
          <a:lstStyle/>
          <a:p>
            <a:r>
              <a:rPr lang="en-US" dirty="0" smtClean="0"/>
              <a:t>Luminosity Leveling at 5×10</a:t>
            </a:r>
            <a:r>
              <a:rPr lang="en-US" baseline="30000" dirty="0" smtClean="0"/>
              <a:t>34</a:t>
            </a:r>
            <a:endParaRPr lang="en-US" baseline="30000" dirty="0"/>
          </a:p>
        </p:txBody>
      </p:sp>
      <p:pic>
        <p:nvPicPr>
          <p:cNvPr id="37" name="Picture 36" descr="Screen Shot 2015-03-05 at 8.35.1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209" y="1003981"/>
            <a:ext cx="8279653" cy="5044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023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Shot 2015-03-05 at 8.38.3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0494" y="869760"/>
            <a:ext cx="4423506" cy="3014989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8381" y="0"/>
            <a:ext cx="8229600" cy="914400"/>
          </a:xfrm>
        </p:spPr>
        <p:txBody>
          <a:bodyPr/>
          <a:lstStyle/>
          <a:p>
            <a:r>
              <a:rPr lang="en-US" dirty="0" smtClean="0"/>
              <a:t>Luminosity Leveling at 5×10</a:t>
            </a:r>
            <a:r>
              <a:rPr lang="en-US" baseline="30000" dirty="0" smtClean="0"/>
              <a:t>34</a:t>
            </a:r>
            <a:endParaRPr lang="en-US" baseline="30000" dirty="0"/>
          </a:p>
        </p:txBody>
      </p:sp>
      <p:pic>
        <p:nvPicPr>
          <p:cNvPr id="6" name="Picture 5" descr="Screen Shot 2015-03-05 at 8.37.4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9440"/>
            <a:ext cx="4563279" cy="3127680"/>
          </a:xfrm>
          <a:prstGeom prst="rect">
            <a:avLst/>
          </a:prstGeom>
        </p:spPr>
      </p:pic>
      <p:pic>
        <p:nvPicPr>
          <p:cNvPr id="7" name="Picture 6" descr="Screen Shot 2015-03-05 at 8.38.05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7732" y="3613567"/>
            <a:ext cx="3968843" cy="3244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89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L5E34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9191" y="881612"/>
            <a:ext cx="8228940" cy="557401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39561" y="141106"/>
            <a:ext cx="8539065" cy="1208225"/>
          </a:xfrm>
        </p:spPr>
        <p:txBody>
          <a:bodyPr/>
          <a:lstStyle/>
          <a:p>
            <a:r>
              <a:rPr lang="en-US" sz="3200" dirty="0" smtClean="0"/>
              <a:t>Minimum DA During Luminosity Leveling at 5×10</a:t>
            </a:r>
            <a:r>
              <a:rPr lang="en-US" sz="3200" baseline="30000" dirty="0" smtClean="0"/>
              <a:t>34</a:t>
            </a:r>
            <a:endParaRPr lang="en-US" sz="3200" baseline="30000" dirty="0"/>
          </a:p>
        </p:txBody>
      </p:sp>
      <p:sp>
        <p:nvSpPr>
          <p:cNvPr id="10" name="TextBox 9"/>
          <p:cNvSpPr txBox="1"/>
          <p:nvPr/>
        </p:nvSpPr>
        <p:spPr>
          <a:xfrm>
            <a:off x="6838918" y="6117708"/>
            <a:ext cx="1724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ourtesy </a:t>
            </a:r>
            <a:r>
              <a:rPr lang="en-US" dirty="0" err="1" smtClean="0"/>
              <a:t>D.Banfi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100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905127" y="1160045"/>
            <a:ext cx="1180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 = 70cm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240512" y="1172256"/>
            <a:ext cx="1180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 = 42cm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98" y="1717287"/>
            <a:ext cx="4530783" cy="393506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7599" y="1702870"/>
            <a:ext cx="4515518" cy="392181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895741" y="1147834"/>
            <a:ext cx="1075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errors</a:t>
            </a:r>
            <a:endParaRPr lang="en-US" dirty="0"/>
          </a:p>
        </p:txBody>
      </p:sp>
      <p:sp>
        <p:nvSpPr>
          <p:cNvPr id="13" name="Title 4"/>
          <p:cNvSpPr>
            <a:spLocks noGrp="1"/>
          </p:cNvSpPr>
          <p:nvPr>
            <p:ph type="title"/>
          </p:nvPr>
        </p:nvSpPr>
        <p:spPr>
          <a:xfrm>
            <a:off x="439561" y="141106"/>
            <a:ext cx="8539065" cy="1208225"/>
          </a:xfrm>
        </p:spPr>
        <p:txBody>
          <a:bodyPr/>
          <a:lstStyle/>
          <a:p>
            <a:r>
              <a:rPr lang="en-US" sz="3200" dirty="0" smtClean="0"/>
              <a:t>FMA During Luminosity Leveling at 5×10</a:t>
            </a:r>
            <a:r>
              <a:rPr lang="en-US" sz="3200" baseline="30000" dirty="0" smtClean="0"/>
              <a:t>34</a:t>
            </a:r>
            <a:endParaRPr lang="en-US" sz="3200" baseline="30000" dirty="0"/>
          </a:p>
        </p:txBody>
      </p:sp>
    </p:spTree>
    <p:extLst>
      <p:ext uri="{BB962C8B-B14F-4D97-AF65-F5344CB8AC3E}">
        <p14:creationId xmlns:p14="http://schemas.microsoft.com/office/powerpoint/2010/main" val="37590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905127" y="1160045"/>
            <a:ext cx="1180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 = </a:t>
            </a:r>
            <a:r>
              <a:rPr lang="en-US" dirty="0"/>
              <a:t>3</a:t>
            </a:r>
            <a:r>
              <a:rPr lang="en-US" dirty="0" smtClean="0"/>
              <a:t>0cm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240512" y="1172256"/>
            <a:ext cx="1180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 = 15cm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99" y="1717287"/>
            <a:ext cx="4530781" cy="393506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7599" y="1702870"/>
            <a:ext cx="4515517" cy="392181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895741" y="1147834"/>
            <a:ext cx="1075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errors</a:t>
            </a:r>
            <a:endParaRPr lang="en-US" dirty="0"/>
          </a:p>
        </p:txBody>
      </p:sp>
      <p:sp>
        <p:nvSpPr>
          <p:cNvPr id="13" name="Title 4"/>
          <p:cNvSpPr>
            <a:spLocks noGrp="1"/>
          </p:cNvSpPr>
          <p:nvPr>
            <p:ph type="title"/>
          </p:nvPr>
        </p:nvSpPr>
        <p:spPr>
          <a:xfrm>
            <a:off x="439561" y="141106"/>
            <a:ext cx="8539065" cy="1208225"/>
          </a:xfrm>
        </p:spPr>
        <p:txBody>
          <a:bodyPr/>
          <a:lstStyle/>
          <a:p>
            <a:r>
              <a:rPr lang="en-US" sz="3200" dirty="0" smtClean="0"/>
              <a:t>FMA During Luminosity Leveling at 5×10</a:t>
            </a:r>
            <a:r>
              <a:rPr lang="en-US" sz="3200" baseline="30000" dirty="0" smtClean="0"/>
              <a:t>34</a:t>
            </a:r>
            <a:endParaRPr lang="en-US" sz="3200" baseline="30000" dirty="0"/>
          </a:p>
        </p:txBody>
      </p:sp>
    </p:spTree>
    <p:extLst>
      <p:ext uri="{BB962C8B-B14F-4D97-AF65-F5344CB8AC3E}">
        <p14:creationId xmlns:p14="http://schemas.microsoft.com/office/powerpoint/2010/main" val="1403141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99" y="1717287"/>
            <a:ext cx="4530781" cy="393506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7599" y="1702870"/>
            <a:ext cx="4515517" cy="392181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882700" y="1182394"/>
            <a:ext cx="1075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errors</a:t>
            </a:r>
            <a:endParaRPr lang="en-US" dirty="0"/>
          </a:p>
        </p:txBody>
      </p:sp>
      <p:sp>
        <p:nvSpPr>
          <p:cNvPr id="13" name="Title 4"/>
          <p:cNvSpPr>
            <a:spLocks noGrp="1"/>
          </p:cNvSpPr>
          <p:nvPr>
            <p:ph type="title"/>
          </p:nvPr>
        </p:nvSpPr>
        <p:spPr>
          <a:xfrm>
            <a:off x="439561" y="141106"/>
            <a:ext cx="8539065" cy="1208225"/>
          </a:xfrm>
        </p:spPr>
        <p:txBody>
          <a:bodyPr/>
          <a:lstStyle/>
          <a:p>
            <a:r>
              <a:rPr lang="en-US" sz="3200" dirty="0" smtClean="0"/>
              <a:t>FMA For Ultimate Case </a:t>
            </a:r>
            <a:r>
              <a:rPr lang="en-US" sz="3200" i="1" dirty="0" smtClean="0">
                <a:latin typeface="Symbol" charset="2"/>
                <a:cs typeface="Symbol" charset="2"/>
              </a:rPr>
              <a:t>b</a:t>
            </a:r>
            <a:r>
              <a:rPr lang="en-US" sz="3200" dirty="0" smtClean="0"/>
              <a:t>*=15cm, </a:t>
            </a:r>
            <a:r>
              <a:rPr lang="en-US" sz="3200" dirty="0" err="1" smtClean="0"/>
              <a:t>Np</a:t>
            </a:r>
            <a:r>
              <a:rPr lang="en-US" sz="3200" dirty="0" smtClean="0"/>
              <a:t>=2.2×10</a:t>
            </a:r>
            <a:r>
              <a:rPr lang="en-US" sz="3200" baseline="30000" dirty="0" smtClean="0"/>
              <a:t>11</a:t>
            </a:r>
            <a:endParaRPr lang="en-US" sz="3200" baseline="30000" dirty="0"/>
          </a:p>
        </p:txBody>
      </p:sp>
      <p:sp>
        <p:nvSpPr>
          <p:cNvPr id="14" name="TextBox 13"/>
          <p:cNvSpPr txBox="1"/>
          <p:nvPr/>
        </p:nvSpPr>
        <p:spPr>
          <a:xfrm>
            <a:off x="6069821" y="1170634"/>
            <a:ext cx="1544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Errors – Seed1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43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D553D58-F42B-43B9-BDA1-90638D0CBA0D}">
  <ds:schemaRefs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elements/1.1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37174</TotalTime>
  <Words>1364</Words>
  <Application>Microsoft Macintosh PowerPoint</Application>
  <PresentationFormat>On-screen Show (4:3)</PresentationFormat>
  <Paragraphs>231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HiLumiLHC_PresentationTemplate</vt:lpstr>
      <vt:lpstr>Weak-strong beam-beam simulations   Minimum crossing angle round/flat SixTrack/Lifetrac Emittance blow-up and luminosity lifetime</vt:lpstr>
      <vt:lpstr>HL-LHC baseline parameters</vt:lpstr>
      <vt:lpstr>Simulation parameters</vt:lpstr>
      <vt:lpstr>Luminosity Leveling at 5×1034</vt:lpstr>
      <vt:lpstr>Luminosity Leveling at 5×1034</vt:lpstr>
      <vt:lpstr>Minimum DA During Luminosity Leveling at 5×1034</vt:lpstr>
      <vt:lpstr>FMA During Luminosity Leveling at 5×1034</vt:lpstr>
      <vt:lpstr>FMA During Luminosity Leveling at 5×1034</vt:lpstr>
      <vt:lpstr>FMA For Ultimate Case b*=15cm, Np=2.2×1011</vt:lpstr>
      <vt:lpstr>Macroscopic Beam Parameters During Luminosity Leveling at 5×1034</vt:lpstr>
      <vt:lpstr>Macroscopic Beam Parameters During Luminosity Leveling at 5×1034</vt:lpstr>
      <vt:lpstr>Macroscopic Beam Parameters During Luminosity Leveling at 5×1034</vt:lpstr>
      <vt:lpstr>Macroscopic Beam Parameters Ultimate Case Np=2.2×1011</vt:lpstr>
      <vt:lpstr>Evolution of Tails Ultimate Case Np=2.2×1011</vt:lpstr>
      <vt:lpstr>Macroscopic Beam Parameters Ultimate Case Np=2.2×1011</vt:lpstr>
      <vt:lpstr>Evolution of Tails Ultimate Case Np=2.2×1011</vt:lpstr>
      <vt:lpstr>Macroscopic Beam Parameters Ultimate Case Np=2.2×1011</vt:lpstr>
      <vt:lpstr>Evolution of Tails Ultimate Case Np=2.2×1011</vt:lpstr>
      <vt:lpstr>Conclusions for round optics</vt:lpstr>
      <vt:lpstr>Flat Optics 30/7.5 cm</vt:lpstr>
      <vt:lpstr>Luminosity Leveling at 5×1034  with Flat Optics bx/by=4, CC=off, x-angle=350 urad</vt:lpstr>
      <vt:lpstr>Flat Optics 30/7.5 cm</vt:lpstr>
      <vt:lpstr>Macroscopic Beam Parameters During Luminosity Leveling at 5×1034</vt:lpstr>
      <vt:lpstr>Evolution of Tails </vt:lpstr>
      <vt:lpstr>Macroscopic Beam Parameters During Luminosity Leveling at 5×1034</vt:lpstr>
      <vt:lpstr>Evolution of Tails </vt:lpstr>
      <vt:lpstr>FMA Flat Optics b*=30/7.5cm, Np=1.2×1011</vt:lpstr>
      <vt:lpstr>Conclusions for flat optics</vt:lpstr>
      <vt:lpstr>Outlook</vt:lpstr>
      <vt:lpstr>Appendix: error tables used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Alexander</cp:lastModifiedBy>
  <cp:revision>494</cp:revision>
  <dcterms:created xsi:type="dcterms:W3CDTF">2011-12-13T14:40:13Z</dcterms:created>
  <dcterms:modified xsi:type="dcterms:W3CDTF">2015-03-11T23:49:08Z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