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37" autoAdjust="0"/>
    <p:restoredTop sz="94660"/>
  </p:normalViewPr>
  <p:slideViewPr>
    <p:cSldViewPr>
      <p:cViewPr varScale="1">
        <p:scale>
          <a:sx n="98" d="100"/>
          <a:sy n="98" d="100"/>
        </p:scale>
        <p:origin x="104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458200" cy="8842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Difficult beams accepted in 2014 </a:t>
            </a:r>
            <a:br>
              <a:rPr lang="en-US" dirty="0" smtClean="0"/>
            </a:br>
            <a:r>
              <a:rPr lang="en-US" sz="2800" dirty="0" smtClean="0"/>
              <a:t>(updated since last meeting)</a:t>
            </a:r>
            <a:endParaRPr lang="en-GB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3592487"/>
              </p:ext>
            </p:extLst>
          </p:nvPr>
        </p:nvGraphicFramePr>
        <p:xfrm>
          <a:off x="304800" y="1111704"/>
          <a:ext cx="8610601" cy="53652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24884"/>
                <a:gridCol w="599868"/>
                <a:gridCol w="949790"/>
                <a:gridCol w="737338"/>
                <a:gridCol w="3665120"/>
                <a:gridCol w="2133601"/>
              </a:tblGrid>
              <a:tr h="759476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US" sz="15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Exp</a:t>
                      </a:r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/ prop</a:t>
                      </a: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INTC</a:t>
                      </a:r>
                      <a:endParaRPr lang="en-GB" sz="15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rtl="0" fontAlgn="ctr">
                        <a:spcBef>
                          <a:spcPts val="600"/>
                        </a:spcBef>
                      </a:pPr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beam</a:t>
                      </a:r>
                      <a:endParaRPr lang="en-GB" sz="15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ctr"/>
                </a:tc>
                <a:tc>
                  <a:txBody>
                    <a:bodyPr/>
                    <a:lstStyle/>
                    <a:p>
                      <a:pPr algn="l" rtl="0" fontAlgn="ctr">
                        <a:spcBef>
                          <a:spcPts val="600"/>
                        </a:spcBef>
                      </a:pPr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setup</a:t>
                      </a:r>
                      <a:endParaRPr lang="en-GB" sz="15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ctr"/>
                </a:tc>
                <a:tc>
                  <a:txBody>
                    <a:bodyPr/>
                    <a:lstStyle/>
                    <a:p>
                      <a:pPr algn="l" rtl="0" fontAlgn="ctr">
                        <a:spcBef>
                          <a:spcPts val="600"/>
                        </a:spcBef>
                      </a:pPr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comments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ctr"/>
                </a:tc>
                <a:tc>
                  <a:txBody>
                    <a:bodyPr/>
                    <a:lstStyle/>
                    <a:p>
                      <a:pPr algn="l" rtl="0" fontAlgn="ctr">
                        <a:spcBef>
                          <a:spcPts val="600"/>
                        </a:spcBef>
                      </a:pPr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RILIS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ctr"/>
                </a:tc>
              </a:tr>
              <a:tr h="1009371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GB" sz="1500" u="none" strike="noStrike" dirty="0" smtClean="0">
                          <a:effectLst/>
                        </a:rPr>
                        <a:t>IS532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GB" sz="1500" u="none" strike="noStrike" dirty="0">
                          <a:effectLst/>
                        </a:rPr>
                        <a:t>Feb-14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rtl="0" fontAlgn="ctr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Sc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ctr"/>
                </a:tc>
                <a:tc>
                  <a:txBody>
                    <a:bodyPr/>
                    <a:lstStyle/>
                    <a:p>
                      <a:pPr algn="l" rtl="0" fontAlgn="ctr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ISOLTRAP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ctr"/>
                </a:tc>
                <a:tc>
                  <a:txBody>
                    <a:bodyPr/>
                    <a:lstStyle/>
                    <a:p>
                      <a:pPr algn="l" rtl="0" fontAlgn="ctr">
                        <a:spcBef>
                          <a:spcPts val="600"/>
                        </a:spcBef>
                      </a:pPr>
                      <a:r>
                        <a:rPr lang="en-US" sz="1500" u="none" strike="noStrike">
                          <a:effectLst/>
                        </a:rPr>
                        <a:t>Yield increase x400 by RILIS is a very rough estimate. To be checked in off-line test. Slow release of Sc from Nb target was reported by TRIUMF. Online TISD required.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ctr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US" sz="1500" u="none" strike="noStrike" dirty="0">
                          <a:effectLst/>
                        </a:rPr>
                        <a:t>No </a:t>
                      </a:r>
                      <a:r>
                        <a:rPr lang="en-US" sz="1500" u="none" strike="noStrike" dirty="0" err="1">
                          <a:effectLst/>
                        </a:rPr>
                        <a:t>Sc</a:t>
                      </a:r>
                      <a:r>
                        <a:rPr lang="en-US" sz="1500" u="none" strike="noStrike" dirty="0">
                          <a:effectLst/>
                        </a:rPr>
                        <a:t> isotopes released from UC target and mass marker</a:t>
                      </a:r>
                      <a:endParaRPr lang="en-US" sz="15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</a:tr>
              <a:tr h="259687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IS456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Feb-14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Po-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Windmill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LIST improvement is needed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</a:tr>
              <a:tr h="259687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IS537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Feb-14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Hf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IDS?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600"/>
                        </a:spcBef>
                      </a:pPr>
                      <a:r>
                        <a:rPr lang="en-US" sz="1500" u="none" strike="noStrike">
                          <a:effectLst/>
                        </a:rPr>
                        <a:t>Vadis, possible – to be put in GUI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</a:tr>
              <a:tr h="1009371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I-157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Jun-14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GB" sz="1500" u="none" strike="noStrike" dirty="0">
                          <a:effectLst/>
                        </a:rPr>
                        <a:t>221, 223At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IDS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600"/>
                        </a:spcBef>
                      </a:pPr>
                      <a:r>
                        <a:rPr lang="en-US" sz="1500" u="none" strike="noStrike">
                          <a:effectLst/>
                        </a:rPr>
                        <a:t>Negative ion source should be tested 1</a:t>
                      </a:r>
                      <a:r>
                        <a:rPr lang="en-US" sz="1500" u="none" strike="noStrike" baseline="30000">
                          <a:effectLst/>
                        </a:rPr>
                        <a:t>st</a:t>
                      </a:r>
                      <a:r>
                        <a:rPr lang="en-US" sz="1500" u="none" strike="noStrike">
                          <a:effectLst/>
                        </a:rPr>
                        <a:t>: (can provide very pure beams and is also requested by an accepted LOI). Or RILIS + quartz line – development needed</a:t>
                      </a: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</a:tr>
              <a:tr h="259687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IS575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Jun-14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Br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NICOLE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600"/>
                        </a:spcBef>
                      </a:pPr>
                      <a:r>
                        <a:rPr lang="en-GB" sz="1500" u="none" strike="noStrike">
                          <a:effectLst/>
                        </a:rPr>
                        <a:t>negative ion source</a:t>
                      </a: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</a:tr>
              <a:tr h="259687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endParaRPr lang="en-GB" sz="13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600"/>
                        </a:spcBef>
                      </a:pPr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</a:tr>
              <a:tr h="50958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IS595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Nov-14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132Sn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Miniball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check that </a:t>
                      </a:r>
                      <a:r>
                        <a:rPr lang="en-US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contaMINATION</a:t>
                      </a: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is not too high for REX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RILIS + LIST or low-work function to test?</a:t>
                      </a:r>
                    </a:p>
                  </a:txBody>
                  <a:tcPr marL="6350" marR="6350" marT="6350" marB="0" anchor="b"/>
                </a:tc>
              </a:tr>
              <a:tr h="25968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IS596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Nov-14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136Te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Miniball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TISD: </a:t>
                      </a:r>
                      <a:r>
                        <a:rPr lang="en-US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Ucx+LIST+n-conv+RILIS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Development possible</a:t>
                      </a:r>
                    </a:p>
                  </a:txBody>
                  <a:tcPr marL="6350" marR="6350" marT="6350" marB="0" anchor="b"/>
                </a:tc>
              </a:tr>
              <a:tr h="25968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IS597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Nov-14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72Se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Miniball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Test with REX-trap needed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Difficult / No</a:t>
                      </a:r>
                    </a:p>
                  </a:txBody>
                  <a:tcPr marL="6350" marR="6350" marT="6350" marB="0" anchor="b"/>
                </a:tc>
              </a:tr>
              <a:tr h="259687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600"/>
                        </a:spcBef>
                      </a:pPr>
                      <a:endParaRPr lang="en-GB" sz="13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endParaRPr lang="en-GB" sz="13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</a:tr>
              <a:tr h="259687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endParaRPr lang="en-GB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600"/>
                        </a:spcBef>
                      </a:pPr>
                      <a:endParaRPr lang="en-US" sz="15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endParaRPr lang="en-GB" sz="15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9969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458200" cy="884238"/>
          </a:xfrm>
        </p:spPr>
        <p:txBody>
          <a:bodyPr>
            <a:normAutofit/>
          </a:bodyPr>
          <a:lstStyle/>
          <a:p>
            <a:r>
              <a:rPr lang="en-US" dirty="0" smtClean="0"/>
              <a:t>Difficult beams accepted in 2015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9497546"/>
              </p:ext>
            </p:extLst>
          </p:nvPr>
        </p:nvGraphicFramePr>
        <p:xfrm>
          <a:off x="304800" y="1111704"/>
          <a:ext cx="8610601" cy="56510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24884"/>
                <a:gridCol w="599868"/>
                <a:gridCol w="949790"/>
                <a:gridCol w="1125858"/>
                <a:gridCol w="3276600"/>
                <a:gridCol w="2133601"/>
              </a:tblGrid>
              <a:tr h="759476">
                <a:tc>
                  <a:txBody>
                    <a:bodyPr/>
                    <a:lstStyle/>
                    <a:p>
                      <a:pPr algn="l" fontAlgn="b">
                        <a:spcBef>
                          <a:spcPts val="600"/>
                        </a:spcBef>
                      </a:pPr>
                      <a:r>
                        <a:rPr lang="en-US" sz="15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Exp</a:t>
                      </a:r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/ prop</a:t>
                      </a: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600"/>
                        </a:spcBef>
                      </a:pPr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INTC</a:t>
                      </a:r>
                      <a:endParaRPr lang="en-GB" sz="15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b"/>
                </a:tc>
                <a:tc>
                  <a:txBody>
                    <a:bodyPr/>
                    <a:lstStyle/>
                    <a:p>
                      <a:pPr algn="l" rtl="0" fontAlgn="ctr">
                        <a:spcBef>
                          <a:spcPts val="600"/>
                        </a:spcBef>
                      </a:pPr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beam</a:t>
                      </a:r>
                      <a:endParaRPr lang="en-GB" sz="15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ctr"/>
                </a:tc>
                <a:tc>
                  <a:txBody>
                    <a:bodyPr/>
                    <a:lstStyle/>
                    <a:p>
                      <a:pPr algn="l" rtl="0" fontAlgn="ctr">
                        <a:spcBef>
                          <a:spcPts val="600"/>
                        </a:spcBef>
                      </a:pPr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setup</a:t>
                      </a:r>
                      <a:endParaRPr lang="en-GB" sz="15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ctr"/>
                </a:tc>
                <a:tc>
                  <a:txBody>
                    <a:bodyPr/>
                    <a:lstStyle/>
                    <a:p>
                      <a:pPr algn="l" rtl="0" fontAlgn="ctr">
                        <a:spcBef>
                          <a:spcPts val="600"/>
                        </a:spcBef>
                      </a:pPr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comments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ctr"/>
                </a:tc>
                <a:tc>
                  <a:txBody>
                    <a:bodyPr/>
                    <a:lstStyle/>
                    <a:p>
                      <a:pPr algn="l" rtl="0" fontAlgn="ctr">
                        <a:spcBef>
                          <a:spcPts val="600"/>
                        </a:spcBef>
                      </a:pPr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RILIS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958" marR="8958" marT="8958" marB="0" anchor="ctr"/>
                </a:tc>
              </a:tr>
              <a:tr h="44469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IS516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Feb-15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118Te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Miniball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TISD: CeO-VD5 as TeO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</a:tr>
              <a:tr h="44469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IS478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Feb-15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72Kr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Miniball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done with YO, NaZr could give significant improvemenmt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</a:tr>
              <a:tr h="44469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IS482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Feb-15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30Na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Miniball</a:t>
                      </a:r>
                    </a:p>
                  </a:txBody>
                  <a:tcPr marL="6350" marR="6350" marT="635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good yield with </a:t>
                      </a:r>
                      <a:r>
                        <a:rPr lang="en-US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nanoUC+Re</a:t>
                      </a: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but not when they were scheduled</a:t>
                      </a: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4469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IS532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Feb-15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55Ca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ISOLTRAP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</a:tr>
              <a:tr h="44469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P-432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Feb-15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10C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LA1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rtl="0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</a:tr>
              <a:tr h="2668158">
                <a:tc gridSpan="6">
                  <a:txBody>
                    <a:bodyPr/>
                    <a:lstStyle/>
                    <a:p>
                      <a:pPr algn="ctr" fontAlgn="ctr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11552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047677"/>
              </p:ext>
            </p:extLst>
          </p:nvPr>
        </p:nvGraphicFramePr>
        <p:xfrm>
          <a:off x="228600" y="1752600"/>
          <a:ext cx="87630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6300"/>
                <a:gridCol w="647700"/>
                <a:gridCol w="685800"/>
                <a:gridCol w="838200"/>
                <a:gridCol w="762000"/>
                <a:gridCol w="914400"/>
                <a:gridCol w="838200"/>
                <a:gridCol w="1143000"/>
                <a:gridCol w="1143000"/>
                <a:gridCol w="9144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yield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Yield?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purity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Yield/ purity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Yield?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Yield/ purity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Yield/ purity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Yield/ purity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Yield/ purity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purity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smtClean="0"/>
                        <a:t>Cl-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At-, Po-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56Co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114-118Ba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150-152Cs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76-79Cu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121-136Sn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N-rich Tl, </a:t>
                      </a:r>
                      <a:r>
                        <a:rPr lang="en-GB" sz="1600" dirty="0" err="1" smtClean="0"/>
                        <a:t>Pb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211-212Po</a:t>
                      </a:r>
                      <a:r>
                        <a:rPr lang="en-GB" sz="1600" baseline="0" dirty="0" smtClean="0"/>
                        <a:t> 211-213Tl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46-48Ar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?</a:t>
                      </a:r>
                    </a:p>
                    <a:p>
                      <a:r>
                        <a:rPr lang="en-GB" sz="1600" dirty="0" err="1" smtClean="0"/>
                        <a:t>Neg</a:t>
                      </a:r>
                      <a:r>
                        <a:rPr lang="en-GB" sz="1600" dirty="0" smtClean="0"/>
                        <a:t> ions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UC, </a:t>
                      </a:r>
                      <a:r>
                        <a:rPr lang="en-GB" sz="1600" dirty="0" err="1" smtClean="0"/>
                        <a:t>neg</a:t>
                      </a:r>
                      <a:r>
                        <a:rPr lang="en-GB" sz="1600" dirty="0" smtClean="0"/>
                        <a:t> ions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ZrO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LaC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UC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UC-</a:t>
                      </a:r>
                      <a:r>
                        <a:rPr lang="en-GB" sz="1600" dirty="0" err="1" smtClean="0"/>
                        <a:t>conv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UC-</a:t>
                      </a:r>
                      <a:r>
                        <a:rPr lang="en-GB" sz="1600" dirty="0" err="1" smtClean="0"/>
                        <a:t>conv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UC-LIST-quartz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UC-LIST-quartz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UC-CP</a:t>
                      </a:r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676400" y="685800"/>
            <a:ext cx="47115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Older challenging beams - possible in 2015</a:t>
            </a:r>
            <a:endParaRPr lang="en-GB" sz="2000" b="1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1828800" y="3505200"/>
            <a:ext cx="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524001" y="4230469"/>
            <a:ext cx="2189872" cy="951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Finally not scheduled in 2014,</a:t>
            </a:r>
          </a:p>
          <a:p>
            <a:r>
              <a:rPr lang="en-GB" dirty="0" smtClean="0"/>
              <a:t>VADLIS an option?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1981200" y="3620869"/>
            <a:ext cx="20434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Development done,</a:t>
            </a:r>
          </a:p>
          <a:p>
            <a:r>
              <a:rPr lang="en-GB" dirty="0" smtClean="0"/>
              <a:t>To run in 2 weeks</a:t>
            </a:r>
            <a:endParaRPr lang="en-GB" dirty="0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2743200" y="3505200"/>
            <a:ext cx="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3962400" y="3505200"/>
            <a:ext cx="0" cy="29439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752495" y="6412468"/>
            <a:ext cx="2291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Schedule in December</a:t>
            </a:r>
            <a:endParaRPr lang="en-GB" dirty="0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5029200" y="3505200"/>
            <a:ext cx="0" cy="2857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210929" y="3697069"/>
            <a:ext cx="13003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Finally not scheduled  in 2014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4495800" y="3505200"/>
            <a:ext cx="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8001001" y="3657600"/>
            <a:ext cx="1142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Finally not scheduled</a:t>
            </a:r>
          </a:p>
          <a:p>
            <a:r>
              <a:rPr lang="en-GB" dirty="0"/>
              <a:t>i</a:t>
            </a:r>
            <a:r>
              <a:rPr lang="en-GB" dirty="0" smtClean="0"/>
              <a:t>n 2014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8458201" y="3505200"/>
            <a:ext cx="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/>
          <p:cNvCxnSpPr/>
          <p:nvPr/>
        </p:nvCxnSpPr>
        <p:spPr>
          <a:xfrm flipV="1">
            <a:off x="685800" y="3657600"/>
            <a:ext cx="0" cy="12003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1371600" y="3600271"/>
            <a:ext cx="0" cy="12003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57200" y="5181600"/>
            <a:ext cx="1448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Negative ions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0477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320</Words>
  <Application>Microsoft Office PowerPoint</Application>
  <PresentationFormat>On-screen Show (4:3)</PresentationFormat>
  <Paragraphs>122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Difficult beams accepted in 2014  (updated since last meeting)</vt:lpstr>
      <vt:lpstr>Difficult beams accepted in 2015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Magdalena Kowalska</dc:creator>
  <cp:lastModifiedBy>magda kowalska</cp:lastModifiedBy>
  <cp:revision>17</cp:revision>
  <dcterms:created xsi:type="dcterms:W3CDTF">2006-08-16T00:00:00Z</dcterms:created>
  <dcterms:modified xsi:type="dcterms:W3CDTF">2015-02-12T13:21:45Z</dcterms:modified>
</cp:coreProperties>
</file>