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361" r:id="rId3"/>
    <p:sldId id="375" r:id="rId4"/>
    <p:sldId id="376" r:id="rId5"/>
    <p:sldId id="365" r:id="rId6"/>
    <p:sldId id="384" r:id="rId7"/>
    <p:sldId id="359" r:id="rId8"/>
    <p:sldId id="378" r:id="rId9"/>
    <p:sldId id="366" r:id="rId10"/>
    <p:sldId id="371" r:id="rId11"/>
    <p:sldId id="367" r:id="rId12"/>
    <p:sldId id="379" r:id="rId13"/>
    <p:sldId id="368" r:id="rId14"/>
    <p:sldId id="380" r:id="rId15"/>
    <p:sldId id="382" r:id="rId16"/>
    <p:sldId id="383" r:id="rId17"/>
    <p:sldId id="336" r:id="rId18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348C"/>
    <a:srgbClr val="CC0099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2252" autoAdjust="0"/>
  </p:normalViewPr>
  <p:slideViewPr>
    <p:cSldViewPr>
      <p:cViewPr>
        <p:scale>
          <a:sx n="70" d="100"/>
          <a:sy n="70" d="100"/>
        </p:scale>
        <p:origin x="-1362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11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a\agottber\Desktop\Target%20525%20nano%20UC%20plannin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ISOLDE Conventional UCx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Sheet2!$A$2:$A$21</c:f>
              <c:strCache>
                <c:ptCount val="20"/>
                <c:pt idx="0">
                  <c:v>8Li (#466 UC-Re)</c:v>
                </c:pt>
                <c:pt idx="1">
                  <c:v>9Li (SC)</c:v>
                </c:pt>
                <c:pt idx="2">
                  <c:v>25Na</c:v>
                </c:pt>
                <c:pt idx="3">
                  <c:v>26Na (SC)</c:v>
                </c:pt>
                <c:pt idx="4">
                  <c:v>30Na</c:v>
                </c:pt>
                <c:pt idx="5">
                  <c:v>46K (SC)</c:v>
                </c:pt>
                <c:pt idx="6">
                  <c:v>50K</c:v>
                </c:pt>
                <c:pt idx="7">
                  <c:v>50Ca</c:v>
                </c:pt>
                <c:pt idx="8">
                  <c:v>68Cu (highest DB entry)</c:v>
                </c:pt>
                <c:pt idx="9">
                  <c:v>68mCu (highest DB entry)</c:v>
                </c:pt>
                <c:pt idx="10">
                  <c:v>76Ga (highest DB entry)</c:v>
                </c:pt>
                <c:pt idx="11">
                  <c:v>81Ga (highest DB entry)</c:v>
                </c:pt>
                <c:pt idx="12">
                  <c:v>81Rb</c:v>
                </c:pt>
                <c:pt idx="13">
                  <c:v>88Rb (#493 UC-Ta)</c:v>
                </c:pt>
                <c:pt idx="14">
                  <c:v>93Rb (SC)</c:v>
                </c:pt>
                <c:pt idx="15">
                  <c:v>96Rb (SC)</c:v>
                </c:pt>
                <c:pt idx="16">
                  <c:v>132In</c:v>
                </c:pt>
                <c:pt idx="17">
                  <c:v>142Cs (#477 UC-W)</c:v>
                </c:pt>
                <c:pt idx="18">
                  <c:v>139Cs (#477 UC-W)</c:v>
                </c:pt>
                <c:pt idx="19">
                  <c:v>207Fr (SC)</c:v>
                </c:pt>
              </c:strCache>
            </c:strRef>
          </c:cat>
          <c:val>
            <c:numRef>
              <c:f>Sheet2!$B$2:$B$21</c:f>
              <c:numCache>
                <c:formatCode>0.00E+00</c:formatCode>
                <c:ptCount val="20"/>
                <c:pt idx="0">
                  <c:v>4100000</c:v>
                </c:pt>
                <c:pt idx="1">
                  <c:v>3900000</c:v>
                </c:pt>
                <c:pt idx="2">
                  <c:v>290000000</c:v>
                </c:pt>
                <c:pt idx="3">
                  <c:v>600000000</c:v>
                </c:pt>
                <c:pt idx="4">
                  <c:v>51000</c:v>
                </c:pt>
                <c:pt idx="5">
                  <c:v>8900000</c:v>
                </c:pt>
                <c:pt idx="6">
                  <c:v>50000</c:v>
                </c:pt>
                <c:pt idx="7">
                  <c:v>24000</c:v>
                </c:pt>
                <c:pt idx="8">
                  <c:v>80000000</c:v>
                </c:pt>
                <c:pt idx="9">
                  <c:v>300000000</c:v>
                </c:pt>
                <c:pt idx="10">
                  <c:v>10000000</c:v>
                </c:pt>
                <c:pt idx="11">
                  <c:v>200000</c:v>
                </c:pt>
                <c:pt idx="12">
                  <c:v>170000</c:v>
                </c:pt>
                <c:pt idx="13">
                  <c:v>400000000</c:v>
                </c:pt>
                <c:pt idx="14">
                  <c:v>130000000</c:v>
                </c:pt>
                <c:pt idx="15">
                  <c:v>14000000</c:v>
                </c:pt>
                <c:pt idx="16">
                  <c:v>8000</c:v>
                </c:pt>
                <c:pt idx="17">
                  <c:v>400000000</c:v>
                </c:pt>
                <c:pt idx="18">
                  <c:v>1500000000</c:v>
                </c:pt>
                <c:pt idx="19">
                  <c:v>2300000</c:v>
                </c:pt>
              </c:numCache>
            </c:numRef>
          </c:val>
        </c:ser>
        <c:ser>
          <c:idx val="1"/>
          <c:order val="1"/>
          <c:tx>
            <c:v>ActILab nano UCx</c:v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Sheet2!$A$2:$A$21</c:f>
              <c:strCache>
                <c:ptCount val="20"/>
                <c:pt idx="0">
                  <c:v>8Li (#466 UC-Re)</c:v>
                </c:pt>
                <c:pt idx="1">
                  <c:v>9Li (SC)</c:v>
                </c:pt>
                <c:pt idx="2">
                  <c:v>25Na</c:v>
                </c:pt>
                <c:pt idx="3">
                  <c:v>26Na (SC)</c:v>
                </c:pt>
                <c:pt idx="4">
                  <c:v>30Na</c:v>
                </c:pt>
                <c:pt idx="5">
                  <c:v>46K (SC)</c:v>
                </c:pt>
                <c:pt idx="6">
                  <c:v>50K</c:v>
                </c:pt>
                <c:pt idx="7">
                  <c:v>50Ca</c:v>
                </c:pt>
                <c:pt idx="8">
                  <c:v>68Cu (highest DB entry)</c:v>
                </c:pt>
                <c:pt idx="9">
                  <c:v>68mCu (highest DB entry)</c:v>
                </c:pt>
                <c:pt idx="10">
                  <c:v>76Ga (highest DB entry)</c:v>
                </c:pt>
                <c:pt idx="11">
                  <c:v>81Ga (highest DB entry)</c:v>
                </c:pt>
                <c:pt idx="12">
                  <c:v>81Rb</c:v>
                </c:pt>
                <c:pt idx="13">
                  <c:v>88Rb (#493 UC-Ta)</c:v>
                </c:pt>
                <c:pt idx="14">
                  <c:v>93Rb (SC)</c:v>
                </c:pt>
                <c:pt idx="15">
                  <c:v>96Rb (SC)</c:v>
                </c:pt>
                <c:pt idx="16">
                  <c:v>132In</c:v>
                </c:pt>
                <c:pt idx="17">
                  <c:v>142Cs (#477 UC-W)</c:v>
                </c:pt>
                <c:pt idx="18">
                  <c:v>139Cs (#477 UC-W)</c:v>
                </c:pt>
                <c:pt idx="19">
                  <c:v>207Fr (SC)</c:v>
                </c:pt>
              </c:strCache>
            </c:strRef>
          </c:cat>
          <c:val>
            <c:numRef>
              <c:f>Sheet2!$C$2:$C$21</c:f>
              <c:numCache>
                <c:formatCode>0.00E+00</c:formatCode>
                <c:ptCount val="20"/>
                <c:pt idx="0">
                  <c:v>28000000</c:v>
                </c:pt>
                <c:pt idx="1">
                  <c:v>19000000</c:v>
                </c:pt>
                <c:pt idx="2">
                  <c:v>2800000000</c:v>
                </c:pt>
                <c:pt idx="3">
                  <c:v>920000000</c:v>
                </c:pt>
                <c:pt idx="4">
                  <c:v>140000</c:v>
                </c:pt>
                <c:pt idx="5">
                  <c:v>390000000</c:v>
                </c:pt>
                <c:pt idx="6">
                  <c:v>86000</c:v>
                </c:pt>
                <c:pt idx="7">
                  <c:v>68000</c:v>
                </c:pt>
                <c:pt idx="8">
                  <c:v>960000000</c:v>
                </c:pt>
                <c:pt idx="9">
                  <c:v>340000000</c:v>
                </c:pt>
                <c:pt idx="10">
                  <c:v>29000000</c:v>
                </c:pt>
                <c:pt idx="11">
                  <c:v>1100000</c:v>
                </c:pt>
                <c:pt idx="12">
                  <c:v>22000000</c:v>
                </c:pt>
                <c:pt idx="13">
                  <c:v>8000000000</c:v>
                </c:pt>
                <c:pt idx="14">
                  <c:v>260000000</c:v>
                </c:pt>
                <c:pt idx="15">
                  <c:v>15000000</c:v>
                </c:pt>
                <c:pt idx="16">
                  <c:v>17000</c:v>
                </c:pt>
                <c:pt idx="17">
                  <c:v>1100000000</c:v>
                </c:pt>
                <c:pt idx="18">
                  <c:v>2100000000</c:v>
                </c:pt>
                <c:pt idx="19">
                  <c:v>85000000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1"/>
        <c:overlap val="-15"/>
        <c:axId val="81225216"/>
        <c:axId val="93959296"/>
      </c:barChart>
      <c:catAx>
        <c:axId val="81225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959296"/>
        <c:crosses val="autoZero"/>
        <c:auto val="1"/>
        <c:lblAlgn val="ctr"/>
        <c:lblOffset val="100"/>
        <c:noMultiLvlLbl val="0"/>
      </c:catAx>
      <c:valAx>
        <c:axId val="93959296"/>
        <c:scaling>
          <c:logBase val="10"/>
          <c:orientation val="minMax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yield [µC</a:t>
                </a:r>
                <a:r>
                  <a:rPr lang="en-US" baseline="30000"/>
                  <a:t>-1</a:t>
                </a:r>
                <a:r>
                  <a:rPr lang="en-US"/>
                  <a:t>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225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8231039325843"/>
          <c:y val="0.91654567309665402"/>
          <c:w val="0.59042696629213498"/>
          <c:h val="5.44979511654143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DD97800-06CD-4BEE-B93B-1BCB4692557D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567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503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264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570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T.M. Mendonca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91B68-E320-420D-931E-EA9811DEE30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7368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1259632" y="1196752"/>
            <a:ext cx="7633543" cy="5094511"/>
          </a:xfrm>
        </p:spPr>
        <p:txBody>
          <a:bodyPr/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  <a:endParaRPr lang="de-DE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827584" y="242888"/>
            <a:ext cx="6656784" cy="333375"/>
          </a:xfrm>
        </p:spPr>
        <p:txBody>
          <a:bodyPr/>
          <a:lstStyle/>
          <a:p>
            <a:r>
              <a:rPr lang="de-CH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7610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  <a:endParaRPr lang="de-D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27584" y="242888"/>
            <a:ext cx="6656784" cy="333375"/>
          </a:xfrm>
        </p:spPr>
        <p:txBody>
          <a:bodyPr/>
          <a:lstStyle/>
          <a:p>
            <a:r>
              <a:rPr lang="de-CH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21591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7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8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1.wdp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tiff"/><Relationship Id="rId4" Type="http://schemas.openxmlformats.org/officeDocument/2006/relationships/image" Target="../media/image7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tiff"/><Relationship Id="rId4" Type="http://schemas.openxmlformats.org/officeDocument/2006/relationships/image" Target="../media/image14.tif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2060848"/>
            <a:ext cx="7772400" cy="1872208"/>
          </a:xfrm>
        </p:spPr>
        <p:txBody>
          <a:bodyPr>
            <a:normAutofit/>
          </a:bodyPr>
          <a:lstStyle/>
          <a:p>
            <a:r>
              <a:rPr lang="en-US" sz="4400" dirty="0" smtClean="0"/>
              <a:t>Target and ion source development report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7704" y="4052664"/>
            <a:ext cx="6400800" cy="456456"/>
          </a:xfrm>
        </p:spPr>
        <p:txBody>
          <a:bodyPr>
            <a:normAutofit/>
          </a:bodyPr>
          <a:lstStyle/>
          <a:p>
            <a:r>
              <a:rPr lang="de-DE" dirty="0" err="1" smtClean="0"/>
              <a:t>Tânia</a:t>
            </a:r>
            <a:r>
              <a:rPr lang="de-DE" dirty="0" smtClean="0"/>
              <a:t> Melo </a:t>
            </a:r>
            <a:r>
              <a:rPr lang="de-DE" dirty="0" err="1" smtClean="0"/>
              <a:t>Mendonça</a:t>
            </a:r>
            <a:endParaRPr lang="de-DE" dirty="0" smtClean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907704" y="4844752"/>
            <a:ext cx="6400800" cy="456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EN-STI-RBS</a:t>
            </a:r>
          </a:p>
        </p:txBody>
      </p:sp>
      <p:pic>
        <p:nvPicPr>
          <p:cNvPr id="5" name="Imagem 8" descr="EN-STI-LOGO_small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5598000"/>
            <a:ext cx="1455017" cy="120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1400" b="1" dirty="0" err="1" smtClean="0"/>
              <a:t>Christoph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Seiffert</a:t>
            </a:r>
            <a:endParaRPr lang="en-GB" sz="1400" b="1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PT" sz="3400" dirty="0" err="1" smtClean="0">
                <a:solidFill>
                  <a:srgbClr val="29348C"/>
                </a:solidFill>
              </a:rPr>
              <a:t>Boron</a:t>
            </a:r>
            <a:r>
              <a:rPr lang="pt-PT" sz="3400" dirty="0" smtClean="0">
                <a:solidFill>
                  <a:srgbClr val="29348C"/>
                </a:solidFill>
              </a:rPr>
              <a:t> </a:t>
            </a:r>
            <a:r>
              <a:rPr lang="pt-PT" sz="3400" dirty="0" err="1" smtClean="0">
                <a:solidFill>
                  <a:srgbClr val="29348C"/>
                </a:solidFill>
              </a:rPr>
              <a:t>beams</a:t>
            </a:r>
            <a:r>
              <a:rPr lang="pt-PT" sz="3400" dirty="0" smtClean="0">
                <a:solidFill>
                  <a:srgbClr val="29348C"/>
                </a:solidFill>
              </a:rPr>
              <a:t> - </a:t>
            </a:r>
            <a:r>
              <a:rPr lang="pt-PT" sz="3400" dirty="0" err="1" smtClean="0">
                <a:solidFill>
                  <a:srgbClr val="29348C"/>
                </a:solidFill>
              </a:rPr>
              <a:t>Multi</a:t>
            </a:r>
            <a:r>
              <a:rPr lang="pt-PT" sz="3400" dirty="0" smtClean="0">
                <a:solidFill>
                  <a:srgbClr val="29348C"/>
                </a:solidFill>
              </a:rPr>
              <a:t> </a:t>
            </a:r>
            <a:r>
              <a:rPr lang="pt-PT" sz="3400" dirty="0" err="1" smtClean="0">
                <a:solidFill>
                  <a:srgbClr val="29348C"/>
                </a:solidFill>
              </a:rPr>
              <a:t>walled</a:t>
            </a:r>
            <a:r>
              <a:rPr lang="pt-PT" sz="3400" dirty="0" smtClean="0">
                <a:solidFill>
                  <a:srgbClr val="29348C"/>
                </a:solidFill>
              </a:rPr>
              <a:t> </a:t>
            </a:r>
            <a:r>
              <a:rPr lang="pt-PT" sz="3400" dirty="0" err="1" smtClean="0">
                <a:solidFill>
                  <a:srgbClr val="29348C"/>
                </a:solidFill>
              </a:rPr>
              <a:t>carbon</a:t>
            </a:r>
            <a:r>
              <a:rPr lang="pt-PT" sz="3400" dirty="0" smtClean="0">
                <a:solidFill>
                  <a:srgbClr val="29348C"/>
                </a:solidFill>
              </a:rPr>
              <a:t> nano tubes target</a:t>
            </a:r>
            <a:endParaRPr lang="en-GB" sz="3400" dirty="0">
              <a:solidFill>
                <a:srgbClr val="29348C"/>
              </a:solidFill>
            </a:endParaRP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1043608" y="1556792"/>
            <a:ext cx="5349280" cy="1230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Release of boron fluorides</a:t>
            </a:r>
          </a:p>
          <a:p>
            <a:r>
              <a:rPr lang="en-US" sz="1800" dirty="0" smtClean="0"/>
              <a:t>3B+SF</a:t>
            </a:r>
            <a:r>
              <a:rPr lang="en-US" sz="1800" baseline="-25000" dirty="0" smtClean="0"/>
              <a:t>6</a:t>
            </a:r>
            <a:r>
              <a:rPr lang="en-US" sz="1800" dirty="0" smtClean="0">
                <a:sym typeface="Wingdings" panose="05000000000000000000" pitchFamily="2" charset="2"/>
              </a:rPr>
              <a:t> 3BF</a:t>
            </a:r>
            <a:r>
              <a:rPr lang="en-US" sz="1800" baseline="-25000" dirty="0" smtClean="0">
                <a:sym typeface="Wingdings" panose="05000000000000000000" pitchFamily="2" charset="2"/>
              </a:rPr>
              <a:t>2 </a:t>
            </a:r>
            <a:r>
              <a:rPr lang="en-US" sz="1800" dirty="0" smtClean="0">
                <a:sym typeface="Wingdings" panose="05000000000000000000" pitchFamily="2" charset="2"/>
              </a:rPr>
              <a:t>+S</a:t>
            </a:r>
            <a:endParaRPr lang="de-DE" sz="1800" dirty="0"/>
          </a:p>
        </p:txBody>
      </p:sp>
      <p:pic>
        <p:nvPicPr>
          <p:cNvPr id="10" name="Grafik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080" y="1163570"/>
            <a:ext cx="4042416" cy="2918547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feld 17"/>
              <p:cNvSpPr txBox="1"/>
              <p:nvPr/>
            </p:nvSpPr>
            <p:spPr>
              <a:xfrm>
                <a:off x="1008040" y="2996952"/>
                <a:ext cx="3924000" cy="39158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b="0" dirty="0" smtClean="0">
                    <a:ea typeface="Cambria Math" panose="02040503050406030204" pitchFamily="18" charset="0"/>
                  </a:rPr>
                  <a:t>BF</a:t>
                </a:r>
                <a:r>
                  <a:rPr lang="en-US" b="0" baseline="-25000" dirty="0" smtClean="0">
                    <a:ea typeface="Cambria Math" panose="02040503050406030204" pitchFamily="18" charset="0"/>
                  </a:rPr>
                  <a:t>2</a:t>
                </a:r>
                <a:r>
                  <a:rPr lang="en-US" b="0" baseline="30000" dirty="0" smtClean="0">
                    <a:ea typeface="Cambria Math" panose="02040503050406030204" pitchFamily="18" charset="0"/>
                  </a:rPr>
                  <a:t>+</a:t>
                </a:r>
                <a:r>
                  <a:rPr lang="en-US" b="0" dirty="0" smtClean="0"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𝑓𝑜𝑟𝑚𝑎𝑡𝑖𝑜𝑛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𝑡𝑟𝑎𝑛𝑠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𝑖𝑜𝑛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endParaRPr lang="de-DE" dirty="0"/>
              </a:p>
            </p:txBody>
          </p:sp>
        </mc:Choice>
        <mc:Fallback>
          <p:sp>
            <p:nvSpPr>
              <p:cNvPr id="11" name="Textfeld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040" y="2996952"/>
                <a:ext cx="3924000" cy="391582"/>
              </a:xfrm>
              <a:prstGeom prst="rect">
                <a:avLst/>
              </a:prstGeom>
              <a:blipFill rotWithShape="1">
                <a:blip r:embed="rId3"/>
                <a:stretch>
                  <a:fillRect l="-926" t="-2941" b="-16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899592" y="4266962"/>
            <a:ext cx="8712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 unit #499 (online September 2014)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Target material MWCNT, </a:t>
            </a:r>
            <a:r>
              <a:rPr lang="el-GR" dirty="0" smtClean="0"/>
              <a:t>ρ</a:t>
            </a:r>
            <a:r>
              <a:rPr lang="en-US" dirty="0" smtClean="0"/>
              <a:t>=0.43 g/cm</a:t>
            </a:r>
            <a:r>
              <a:rPr lang="en-US" baseline="30000" dirty="0" smtClean="0"/>
              <a:t>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Cold transfer line, VADIS ion source with gas leak (SF</a:t>
            </a:r>
            <a:r>
              <a:rPr lang="en-US" baseline="-25000" dirty="0" smtClean="0"/>
              <a:t>6</a:t>
            </a:r>
            <a:r>
              <a:rPr lang="en-US" dirty="0" smtClean="0"/>
              <a:t>, leak rate: 0.37 x10</a:t>
            </a:r>
            <a:r>
              <a:rPr lang="en-US" baseline="30000" dirty="0" smtClean="0"/>
              <a:t>-4</a:t>
            </a:r>
            <a:r>
              <a:rPr lang="en-US" dirty="0" smtClean="0"/>
              <a:t> </a:t>
            </a:r>
            <a:r>
              <a:rPr lang="en-US" dirty="0" err="1" smtClean="0"/>
              <a:t>mbar</a:t>
            </a:r>
            <a:r>
              <a:rPr lang="en-US" dirty="0" err="1" smtClean="0"/>
              <a:t>∙l</a:t>
            </a:r>
            <a:r>
              <a:rPr lang="en-US" dirty="0" smtClean="0"/>
              <a:t>/s)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Activity on mass A=8 originating from </a:t>
            </a:r>
            <a:r>
              <a:rPr lang="en-US" baseline="30000" dirty="0" smtClean="0"/>
              <a:t>8</a:t>
            </a:r>
            <a:r>
              <a:rPr lang="en-US" dirty="0" smtClean="0"/>
              <a:t>Li and positron emitter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Positron activity corresponds to 300 /µC  - extraction of </a:t>
            </a:r>
            <a:r>
              <a:rPr lang="en-US" baseline="30000" dirty="0" smtClean="0"/>
              <a:t>8</a:t>
            </a:r>
            <a:r>
              <a:rPr lang="en-US" dirty="0" smtClean="0"/>
              <a:t>B to be validated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Activity below detection limit of Boron in fluoride (</a:t>
            </a:r>
            <a:r>
              <a:rPr lang="en-US" baseline="30000" dirty="0" smtClean="0"/>
              <a:t>8</a:t>
            </a:r>
            <a:r>
              <a:rPr lang="en-US" dirty="0" smtClean="0"/>
              <a:t>BF</a:t>
            </a:r>
            <a:r>
              <a:rPr lang="en-US" baseline="-25000" dirty="0" smtClean="0"/>
              <a:t>n</a:t>
            </a:r>
            <a:r>
              <a:rPr lang="en-US" dirty="0" smtClean="0"/>
              <a:t> ) and </a:t>
            </a:r>
            <a:r>
              <a:rPr lang="en-US" dirty="0" err="1" smtClean="0"/>
              <a:t>oxofluoride</a:t>
            </a:r>
            <a:r>
              <a:rPr lang="en-US" dirty="0" smtClean="0"/>
              <a:t> (</a:t>
            </a:r>
            <a:r>
              <a:rPr lang="en-US" dirty="0"/>
              <a:t>BOF </a:t>
            </a:r>
            <a:r>
              <a:rPr lang="en-US" dirty="0" smtClean="0"/>
              <a:t>) form</a:t>
            </a:r>
          </a:p>
        </p:txBody>
      </p:sp>
    </p:spTree>
    <p:extLst>
      <p:ext uri="{BB962C8B-B14F-4D97-AF65-F5344CB8AC3E}">
        <p14:creationId xmlns:p14="http://schemas.microsoft.com/office/powerpoint/2010/main" val="410773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:\Users\Tania Mendonça\Desktop\Graph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556792"/>
            <a:ext cx="3591271" cy="2538829"/>
          </a:xfrm>
          <a:prstGeom prst="rect">
            <a:avLst/>
          </a:prstGeom>
          <a:solidFill>
            <a:srgbClr val="4ECB10"/>
          </a:solidFill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400" dirty="0" err="1" smtClean="0">
                <a:solidFill>
                  <a:srgbClr val="29348C"/>
                </a:solidFill>
              </a:rPr>
              <a:t>Molten</a:t>
            </a:r>
            <a:r>
              <a:rPr lang="pt-PT" sz="3400" dirty="0" smtClean="0">
                <a:solidFill>
                  <a:srgbClr val="29348C"/>
                </a:solidFill>
              </a:rPr>
              <a:t> </a:t>
            </a:r>
            <a:r>
              <a:rPr lang="pt-PT" sz="3400" dirty="0" err="1" smtClean="0">
                <a:solidFill>
                  <a:srgbClr val="29348C"/>
                </a:solidFill>
              </a:rPr>
              <a:t>NaF:LiF</a:t>
            </a:r>
            <a:r>
              <a:rPr lang="pt-PT" sz="3400" dirty="0" smtClean="0">
                <a:solidFill>
                  <a:srgbClr val="29348C"/>
                </a:solidFill>
              </a:rPr>
              <a:t> </a:t>
            </a:r>
            <a:r>
              <a:rPr lang="pt-PT" sz="3400" dirty="0" err="1" smtClean="0">
                <a:solidFill>
                  <a:srgbClr val="29348C"/>
                </a:solidFill>
              </a:rPr>
              <a:t>salt</a:t>
            </a:r>
            <a:endParaRPr lang="en-GB" sz="3400" dirty="0">
              <a:solidFill>
                <a:srgbClr val="29348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7842" y="901898"/>
            <a:ext cx="7653536" cy="4525963"/>
          </a:xfrm>
        </p:spPr>
        <p:txBody>
          <a:bodyPr/>
          <a:lstStyle/>
          <a:p>
            <a:pPr marL="0" indent="0">
              <a:buNone/>
            </a:pPr>
            <a:r>
              <a:rPr lang="pt-PT" dirty="0" err="1" smtClean="0"/>
              <a:t>Validation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results</a:t>
            </a:r>
            <a:r>
              <a:rPr lang="pt-PT" dirty="0" smtClean="0"/>
              <a:t> </a:t>
            </a:r>
            <a:r>
              <a:rPr lang="pt-PT" dirty="0" err="1" smtClean="0"/>
              <a:t>obtained</a:t>
            </a:r>
            <a:r>
              <a:rPr lang="pt-PT" dirty="0" smtClean="0"/>
              <a:t> in 2012 (1</a:t>
            </a:r>
            <a:r>
              <a:rPr lang="pt-PT" baseline="30000" dirty="0" smtClean="0"/>
              <a:t>st</a:t>
            </a:r>
            <a:r>
              <a:rPr lang="pt-PT" dirty="0" smtClean="0"/>
              <a:t> </a:t>
            </a:r>
            <a:r>
              <a:rPr lang="pt-PT" dirty="0" err="1" smtClean="0"/>
              <a:t>prototype</a:t>
            </a:r>
            <a:r>
              <a:rPr lang="pt-PT" dirty="0" smtClean="0"/>
              <a:t> #478):</a:t>
            </a:r>
          </a:p>
          <a:p>
            <a:pPr>
              <a:buFontTx/>
              <a:buChar char="-"/>
            </a:pPr>
            <a:r>
              <a:rPr lang="pt-PT" dirty="0" err="1" smtClean="0"/>
              <a:t>Reproducibility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8x10</a:t>
            </a:r>
            <a:r>
              <a:rPr lang="pt-PT" baseline="30000" dirty="0" smtClean="0"/>
              <a:t>8</a:t>
            </a:r>
            <a:r>
              <a:rPr lang="pt-PT" dirty="0" smtClean="0"/>
              <a:t> </a:t>
            </a:r>
            <a:r>
              <a:rPr lang="pt-PT" baseline="30000" dirty="0" smtClean="0"/>
              <a:t>11</a:t>
            </a:r>
            <a:r>
              <a:rPr lang="pt-PT" dirty="0" smtClean="0"/>
              <a:t>CO/µC</a:t>
            </a:r>
          </a:p>
          <a:p>
            <a:pPr>
              <a:buFontTx/>
              <a:buChar char="-"/>
            </a:pPr>
            <a:r>
              <a:rPr lang="pt-PT" dirty="0" err="1" smtClean="0"/>
              <a:t>Diffusion</a:t>
            </a:r>
            <a:r>
              <a:rPr lang="pt-PT" dirty="0" smtClean="0"/>
              <a:t>  </a:t>
            </a:r>
            <a:r>
              <a:rPr lang="pt-PT" dirty="0" err="1" smtClean="0"/>
              <a:t>coefficient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neon</a:t>
            </a:r>
            <a:r>
              <a:rPr lang="pt-PT" dirty="0" smtClean="0"/>
              <a:t> in </a:t>
            </a:r>
            <a:r>
              <a:rPr lang="pt-PT" dirty="0" err="1" smtClean="0"/>
              <a:t>molten</a:t>
            </a:r>
            <a:r>
              <a:rPr lang="pt-PT" dirty="0" smtClean="0"/>
              <a:t> </a:t>
            </a:r>
            <a:r>
              <a:rPr lang="pt-PT" dirty="0" err="1" smtClean="0"/>
              <a:t>salts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PT" sz="1400" b="1" dirty="0" smtClean="0"/>
              <a:t>Tânia Melo Mendonça</a:t>
            </a:r>
            <a:endParaRPr lang="en-GB" sz="1400" b="1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957308"/>
            <a:ext cx="2074957" cy="18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upo 7"/>
          <p:cNvGrpSpPr/>
          <p:nvPr/>
        </p:nvGrpSpPr>
        <p:grpSpPr>
          <a:xfrm>
            <a:off x="298571" y="1901994"/>
            <a:ext cx="2059789" cy="2428733"/>
            <a:chOff x="277391" y="1662442"/>
            <a:chExt cx="2682018" cy="3162412"/>
          </a:xfrm>
        </p:grpSpPr>
        <p:pic>
          <p:nvPicPr>
            <p:cNvPr id="8" name="Picture 7" descr="C:\Users\Tania Mendonça\Documents\beta beams oct 2011\papers\revtex4-1\revtex4-1\revtex4-1-tds\tex\latex\revtex\static.png"/>
            <p:cNvPicPr>
              <a:picLocks noChangeAspect="1" noChangeArrowheads="1"/>
            </p:cNvPicPr>
            <p:nvPr/>
          </p:nvPicPr>
          <p:blipFill>
            <a:blip r:embed="rId4" cstate="print"/>
            <a:srcRect t="11284"/>
            <a:stretch>
              <a:fillRect/>
            </a:stretch>
          </p:blipFill>
          <p:spPr bwMode="auto">
            <a:xfrm>
              <a:off x="277391" y="1662442"/>
              <a:ext cx="2682018" cy="3162412"/>
            </a:xfrm>
            <a:prstGeom prst="rect">
              <a:avLst/>
            </a:prstGeom>
            <a:noFill/>
          </p:spPr>
        </p:pic>
        <p:cxnSp>
          <p:nvCxnSpPr>
            <p:cNvPr id="9" name="Conexão recta unidireccional 9"/>
            <p:cNvCxnSpPr/>
            <p:nvPr/>
          </p:nvCxnSpPr>
          <p:spPr>
            <a:xfrm>
              <a:off x="597430" y="3799967"/>
              <a:ext cx="1803006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aixaDeTexto 10"/>
            <p:cNvSpPr txBox="1"/>
            <p:nvPr/>
          </p:nvSpPr>
          <p:spPr>
            <a:xfrm>
              <a:off x="1103896" y="3799967"/>
              <a:ext cx="11873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PT" sz="1400" dirty="0" smtClean="0">
                  <a:solidFill>
                    <a:schemeClr val="bg1"/>
                  </a:solidFill>
                </a:rPr>
                <a:t>21.6 cm</a:t>
              </a:r>
              <a:endParaRPr lang="pt-PT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TextBox 234"/>
          <p:cNvSpPr txBox="1"/>
          <p:nvPr/>
        </p:nvSpPr>
        <p:spPr>
          <a:xfrm>
            <a:off x="967654" y="4330727"/>
            <a:ext cx="3744416" cy="1817027"/>
          </a:xfrm>
          <a:prstGeom prst="rect">
            <a:avLst/>
          </a:prstGeom>
          <a:noFill/>
        </p:spPr>
        <p:txBody>
          <a:bodyPr wrap="square" lIns="92574" tIns="46287" rIns="92574" bIns="46287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PT" sz="1400" dirty="0" smtClean="0"/>
              <a:t>- Material: </a:t>
            </a:r>
            <a:r>
              <a:rPr lang="pt-PT" sz="1400" dirty="0" err="1" smtClean="0"/>
              <a:t>Haynes</a:t>
            </a:r>
            <a:r>
              <a:rPr lang="pt-PT" sz="1400" dirty="0" smtClean="0"/>
              <a:t> 242</a:t>
            </a:r>
          </a:p>
          <a:p>
            <a:pPr algn="just"/>
            <a:r>
              <a:rPr lang="pt-PT" sz="1400" dirty="0" smtClean="0"/>
              <a:t>	(</a:t>
            </a:r>
            <a:r>
              <a:rPr lang="pt-PT" sz="1400" dirty="0" err="1" smtClean="0"/>
              <a:t>corrosion</a:t>
            </a:r>
            <a:r>
              <a:rPr lang="pt-PT" sz="1400" dirty="0" smtClean="0"/>
              <a:t> </a:t>
            </a:r>
            <a:r>
              <a:rPr lang="pt-PT" sz="1400" dirty="0" err="1" smtClean="0"/>
              <a:t>resistant</a:t>
            </a:r>
            <a:r>
              <a:rPr lang="pt-PT" sz="1400" dirty="0" smtClean="0"/>
              <a:t> </a:t>
            </a:r>
            <a:r>
              <a:rPr lang="pt-PT" sz="1400" dirty="0" err="1" smtClean="0"/>
              <a:t>alloy</a:t>
            </a:r>
            <a:r>
              <a:rPr lang="pt-PT" sz="1400" dirty="0" smtClean="0"/>
              <a:t>)</a:t>
            </a:r>
          </a:p>
          <a:p>
            <a:pPr algn="just"/>
            <a:r>
              <a:rPr lang="pt-PT" sz="1400" dirty="0" smtClean="0"/>
              <a:t>- VADIS </a:t>
            </a:r>
            <a:r>
              <a:rPr lang="pt-PT" sz="1400" dirty="0" err="1" smtClean="0"/>
              <a:t>ion</a:t>
            </a:r>
            <a:r>
              <a:rPr lang="pt-PT" sz="1400" dirty="0" smtClean="0"/>
              <a:t> </a:t>
            </a:r>
            <a:r>
              <a:rPr lang="pt-PT" sz="1400" dirty="0" err="1" smtClean="0"/>
              <a:t>source</a:t>
            </a:r>
            <a:endParaRPr lang="pt-PT" sz="1400" dirty="0" smtClean="0"/>
          </a:p>
          <a:p>
            <a:pPr algn="just"/>
            <a:r>
              <a:rPr lang="pt-PT" sz="1400" dirty="0" smtClean="0"/>
              <a:t>	 </a:t>
            </a:r>
            <a:r>
              <a:rPr lang="el-GR" sz="1400" dirty="0" smtClean="0">
                <a:cs typeface="Times New Roman"/>
              </a:rPr>
              <a:t>ε</a:t>
            </a:r>
            <a:r>
              <a:rPr lang="pt-PT" sz="1400" baseline="-25000" dirty="0" smtClean="0">
                <a:cs typeface="Times New Roman"/>
              </a:rPr>
              <a:t>Ne</a:t>
            </a:r>
            <a:r>
              <a:rPr lang="pt-PT" sz="1400" dirty="0" smtClean="0">
                <a:cs typeface="Times New Roman"/>
              </a:rPr>
              <a:t>~1.8%</a:t>
            </a:r>
            <a:endParaRPr lang="pt-PT" sz="1400" dirty="0" smtClean="0"/>
          </a:p>
          <a:p>
            <a:pPr algn="just"/>
            <a:r>
              <a:rPr lang="pt-PT" sz="1400" dirty="0" smtClean="0"/>
              <a:t>	(via </a:t>
            </a:r>
            <a:r>
              <a:rPr lang="pt-PT" sz="1400" dirty="0" err="1" smtClean="0"/>
              <a:t>cold</a:t>
            </a:r>
            <a:r>
              <a:rPr lang="pt-PT" sz="1400" dirty="0" smtClean="0"/>
              <a:t> </a:t>
            </a:r>
            <a:r>
              <a:rPr lang="pt-PT" sz="1400" dirty="0" err="1" smtClean="0"/>
              <a:t>transfer</a:t>
            </a:r>
            <a:r>
              <a:rPr lang="pt-PT" sz="1400" dirty="0" smtClean="0"/>
              <a:t> </a:t>
            </a:r>
            <a:r>
              <a:rPr lang="pt-PT" sz="1400" dirty="0" err="1" smtClean="0"/>
              <a:t>line</a:t>
            </a:r>
            <a:r>
              <a:rPr lang="pt-PT" sz="1400" dirty="0" smtClean="0"/>
              <a:t>)</a:t>
            </a:r>
          </a:p>
          <a:p>
            <a:pPr algn="just"/>
            <a:r>
              <a:rPr lang="pt-PT" sz="1400" dirty="0" smtClean="0"/>
              <a:t>- </a:t>
            </a:r>
            <a:r>
              <a:rPr lang="pt-PT" sz="1400" dirty="0" err="1" smtClean="0"/>
              <a:t>Three</a:t>
            </a:r>
            <a:r>
              <a:rPr lang="pt-PT" sz="1400" dirty="0" smtClean="0"/>
              <a:t> </a:t>
            </a:r>
            <a:r>
              <a:rPr lang="pt-PT" sz="1400" dirty="0" err="1" smtClean="0"/>
              <a:t>thermocouples</a:t>
            </a:r>
            <a:r>
              <a:rPr lang="pt-PT" sz="1400" dirty="0" smtClean="0">
                <a:latin typeface="+mj-lt"/>
              </a:rPr>
              <a:t> </a:t>
            </a:r>
            <a:r>
              <a:rPr lang="pt-PT" sz="1400" dirty="0" smtClean="0"/>
              <a:t> </a:t>
            </a:r>
          </a:p>
          <a:p>
            <a:pPr algn="just"/>
            <a:r>
              <a:rPr lang="pt-PT" sz="1400" dirty="0" smtClean="0"/>
              <a:t>	(</a:t>
            </a:r>
            <a:r>
              <a:rPr lang="pt-PT" sz="1400" dirty="0" err="1" smtClean="0"/>
              <a:t>container</a:t>
            </a:r>
            <a:r>
              <a:rPr lang="pt-PT" sz="1400" dirty="0" smtClean="0"/>
              <a:t>, </a:t>
            </a:r>
            <a:r>
              <a:rPr lang="pt-PT" sz="1400" dirty="0" err="1" smtClean="0"/>
              <a:t>chimney</a:t>
            </a:r>
            <a:r>
              <a:rPr lang="pt-PT" sz="1400" dirty="0" smtClean="0"/>
              <a:t>, </a:t>
            </a:r>
            <a:r>
              <a:rPr lang="pt-PT" sz="1400" dirty="0" err="1" smtClean="0"/>
              <a:t>cold</a:t>
            </a:r>
            <a:r>
              <a:rPr lang="pt-PT" sz="1400" dirty="0" smtClean="0"/>
              <a:t> </a:t>
            </a:r>
            <a:r>
              <a:rPr lang="pt-PT" sz="1400" dirty="0" err="1" smtClean="0"/>
              <a:t>line</a:t>
            </a:r>
            <a:r>
              <a:rPr lang="pt-PT" sz="1400" dirty="0" smtClean="0"/>
              <a:t>)</a:t>
            </a:r>
          </a:p>
          <a:p>
            <a:pPr algn="just"/>
            <a:r>
              <a:rPr lang="pt-PT" sz="1400" dirty="0" smtClean="0"/>
              <a:t>- </a:t>
            </a:r>
            <a:r>
              <a:rPr lang="pt-PT" sz="1400" dirty="0" err="1" smtClean="0"/>
              <a:t>Salt</a:t>
            </a:r>
            <a:r>
              <a:rPr lang="pt-PT" sz="1400" dirty="0" smtClean="0"/>
              <a:t> </a:t>
            </a:r>
            <a:r>
              <a:rPr lang="pt-PT" sz="1400" dirty="0" err="1" smtClean="0"/>
              <a:t>fills</a:t>
            </a:r>
            <a:r>
              <a:rPr lang="pt-PT" sz="1400" dirty="0" smtClean="0"/>
              <a:t> </a:t>
            </a:r>
            <a:r>
              <a:rPr lang="pt-PT" sz="1400" dirty="0" err="1" smtClean="0"/>
              <a:t>up</a:t>
            </a:r>
            <a:r>
              <a:rPr lang="pt-PT" sz="1400" dirty="0" smtClean="0"/>
              <a:t> ¾ </a:t>
            </a:r>
            <a:r>
              <a:rPr lang="pt-PT" sz="1400" dirty="0" err="1" smtClean="0"/>
              <a:t>of</a:t>
            </a:r>
            <a:r>
              <a:rPr lang="pt-PT" sz="1400" dirty="0" smtClean="0"/>
              <a:t> </a:t>
            </a:r>
            <a:r>
              <a:rPr lang="pt-PT" sz="1400" dirty="0" err="1" smtClean="0"/>
              <a:t>the</a:t>
            </a:r>
            <a:r>
              <a:rPr lang="pt-PT" sz="1400" dirty="0" smtClean="0"/>
              <a:t> </a:t>
            </a:r>
            <a:r>
              <a:rPr lang="pt-PT" sz="1400" dirty="0" err="1" smtClean="0"/>
              <a:t>container</a:t>
            </a:r>
            <a:r>
              <a:rPr lang="pt-PT" sz="1400" dirty="0" smtClean="0"/>
              <a:t> volume</a:t>
            </a:r>
          </a:p>
        </p:txBody>
      </p:sp>
      <p:pic>
        <p:nvPicPr>
          <p:cNvPr id="13" name="Imagem 108" descr="Graph5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3704" y="4491203"/>
            <a:ext cx="3386768" cy="2394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ângulo 107"/>
          <p:cNvSpPr>
            <a:spLocks noChangeArrowheads="1"/>
          </p:cNvSpPr>
          <p:nvPr/>
        </p:nvSpPr>
        <p:spPr bwMode="auto">
          <a:xfrm>
            <a:off x="6300192" y="4797152"/>
            <a:ext cx="333086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D(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Ne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)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in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NaF:LiF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~10</a:t>
            </a:r>
            <a:r>
              <a:rPr lang="pt-PT" sz="1200" baseline="30000" dirty="0">
                <a:solidFill>
                  <a:srgbClr val="18308E"/>
                </a:solidFill>
                <a:latin typeface="Gill Sans"/>
                <a:cs typeface="Gill Sans"/>
              </a:rPr>
              <a:t>-9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m</a:t>
            </a:r>
            <a:r>
              <a:rPr lang="pt-PT" sz="1200" baseline="30000" dirty="0">
                <a:solidFill>
                  <a:srgbClr val="18308E"/>
                </a:solidFill>
                <a:latin typeface="Gill Sans"/>
                <a:cs typeface="Gill Sans"/>
              </a:rPr>
              <a:t>2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/s </a:t>
            </a:r>
          </a:p>
        </p:txBody>
      </p:sp>
      <p:sp>
        <p:nvSpPr>
          <p:cNvPr id="15" name="CaixaDeTexto 105"/>
          <p:cNvSpPr txBox="1">
            <a:spLocks noChangeArrowheads="1"/>
          </p:cNvSpPr>
          <p:nvPr/>
        </p:nvSpPr>
        <p:spPr bwMode="auto">
          <a:xfrm>
            <a:off x="5404564" y="4251631"/>
            <a:ext cx="37536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D(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Ne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)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in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NaF:LiF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is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8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orders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of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magnitude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higher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than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oxide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targets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smtClean="0">
                <a:solidFill>
                  <a:srgbClr val="18308E"/>
                </a:solidFill>
                <a:latin typeface="Gill Sans"/>
                <a:cs typeface="Gill Sans"/>
              </a:rPr>
              <a:t> (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CaO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,  Al</a:t>
            </a:r>
            <a:r>
              <a:rPr lang="pt-PT" sz="1200" baseline="-25000" dirty="0">
                <a:solidFill>
                  <a:srgbClr val="18308E"/>
                </a:solidFill>
                <a:latin typeface="Gill Sans"/>
                <a:cs typeface="Gill Sans"/>
              </a:rPr>
              <a:t>2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O</a:t>
            </a:r>
            <a:r>
              <a:rPr lang="pt-PT" sz="1200" baseline="-25000" dirty="0">
                <a:solidFill>
                  <a:srgbClr val="18308E"/>
                </a:solidFill>
                <a:latin typeface="Gill Sans"/>
                <a:cs typeface="Gill Sans"/>
              </a:rPr>
              <a:t>3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with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D~10</a:t>
            </a:r>
            <a:r>
              <a:rPr lang="pt-PT" sz="1200" baseline="30000" dirty="0">
                <a:solidFill>
                  <a:srgbClr val="18308E"/>
                </a:solidFill>
                <a:latin typeface="Gill Sans"/>
                <a:cs typeface="Gill Sans"/>
              </a:rPr>
              <a:t>-17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m</a:t>
            </a:r>
            <a:r>
              <a:rPr lang="pt-PT" sz="1200" baseline="30000" dirty="0">
                <a:solidFill>
                  <a:srgbClr val="18308E"/>
                </a:solidFill>
                <a:latin typeface="Gill Sans"/>
                <a:cs typeface="Gill Sans"/>
              </a:rPr>
              <a:t>2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/s)</a:t>
            </a:r>
          </a:p>
        </p:txBody>
      </p:sp>
    </p:spTree>
    <p:extLst>
      <p:ext uri="{BB962C8B-B14F-4D97-AF65-F5344CB8AC3E}">
        <p14:creationId xmlns:p14="http://schemas.microsoft.com/office/powerpoint/2010/main" val="170728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7268" y="982850"/>
            <a:ext cx="8206732" cy="4525963"/>
          </a:xfrm>
        </p:spPr>
        <p:txBody>
          <a:bodyPr/>
          <a:lstStyle/>
          <a:p>
            <a:pPr marL="0" indent="0">
              <a:buNone/>
            </a:pPr>
            <a:r>
              <a:rPr lang="pt-PT" dirty="0" smtClean="0"/>
              <a:t>Target #520 (online 27</a:t>
            </a:r>
            <a:r>
              <a:rPr lang="pt-PT" baseline="30000" dirty="0" smtClean="0"/>
              <a:t>th</a:t>
            </a:r>
            <a:r>
              <a:rPr lang="pt-PT" dirty="0" smtClean="0"/>
              <a:t> </a:t>
            </a:r>
            <a:r>
              <a:rPr lang="pt-PT" dirty="0" err="1" smtClean="0"/>
              <a:t>October</a:t>
            </a:r>
            <a:r>
              <a:rPr lang="pt-PT" dirty="0" smtClean="0"/>
              <a:t> to 2</a:t>
            </a:r>
            <a:r>
              <a:rPr lang="pt-PT" baseline="30000" dirty="0" smtClean="0"/>
              <a:t>nd</a:t>
            </a:r>
            <a:r>
              <a:rPr lang="pt-PT" dirty="0" smtClean="0"/>
              <a:t> </a:t>
            </a:r>
            <a:r>
              <a:rPr lang="pt-PT" dirty="0" err="1" smtClean="0"/>
              <a:t>November</a:t>
            </a:r>
            <a:r>
              <a:rPr lang="pt-PT" dirty="0" smtClean="0"/>
              <a:t> 2014)</a:t>
            </a:r>
          </a:p>
          <a:p>
            <a:pPr marL="0" indent="0">
              <a:buNone/>
            </a:pPr>
            <a:r>
              <a:rPr lang="en-GB" dirty="0"/>
              <a:t>Despite several problems at the start of the run (no thermocouples, HV </a:t>
            </a:r>
            <a:r>
              <a:rPr lang="en-GB" dirty="0" err="1"/>
              <a:t>trippings</a:t>
            </a:r>
            <a:r>
              <a:rPr lang="en-GB" dirty="0"/>
              <a:t>…) we could successfully validate the results obtained in 2012.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Systematic </a:t>
            </a:r>
            <a:r>
              <a:rPr lang="en-GB" dirty="0"/>
              <a:t>measurement of </a:t>
            </a:r>
            <a:r>
              <a:rPr lang="en-GB" dirty="0" smtClean="0"/>
              <a:t>release curves for Ne </a:t>
            </a:r>
            <a:r>
              <a:rPr lang="en-GB" dirty="0"/>
              <a:t>diffusion coefficient in fluoride salts. Data analysis </a:t>
            </a:r>
            <a:r>
              <a:rPr lang="en-GB" dirty="0" smtClean="0"/>
              <a:t>ongoing.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PT" sz="1400" b="1" dirty="0" smtClean="0"/>
              <a:t>Tânia Melo Mendonça</a:t>
            </a:r>
            <a:endParaRPr lang="en-GB" sz="1400" b="1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15616" y="4148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400" dirty="0" err="1" smtClean="0">
                <a:solidFill>
                  <a:srgbClr val="29348C"/>
                </a:solidFill>
              </a:rPr>
              <a:t>Molten</a:t>
            </a:r>
            <a:r>
              <a:rPr lang="pt-PT" sz="3400" dirty="0" smtClean="0">
                <a:solidFill>
                  <a:srgbClr val="29348C"/>
                </a:solidFill>
              </a:rPr>
              <a:t> </a:t>
            </a:r>
            <a:r>
              <a:rPr lang="pt-PT" sz="3400" dirty="0" err="1" smtClean="0">
                <a:solidFill>
                  <a:srgbClr val="29348C"/>
                </a:solidFill>
              </a:rPr>
              <a:t>NaF:LiF</a:t>
            </a:r>
            <a:r>
              <a:rPr lang="pt-PT" sz="3400" dirty="0" smtClean="0">
                <a:solidFill>
                  <a:srgbClr val="29348C"/>
                </a:solidFill>
              </a:rPr>
              <a:t> </a:t>
            </a:r>
            <a:r>
              <a:rPr lang="pt-PT" sz="3400" dirty="0" err="1" smtClean="0">
                <a:solidFill>
                  <a:srgbClr val="29348C"/>
                </a:solidFill>
              </a:rPr>
              <a:t>salt</a:t>
            </a:r>
            <a:endParaRPr lang="en-GB" sz="3400" dirty="0">
              <a:solidFill>
                <a:srgbClr val="29348C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079168"/>
              </p:ext>
            </p:extLst>
          </p:nvPr>
        </p:nvGraphicFramePr>
        <p:xfrm>
          <a:off x="971600" y="3140968"/>
          <a:ext cx="3589251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2987"/>
                <a:gridCol w="1368152"/>
                <a:gridCol w="1008112"/>
              </a:tblGrid>
              <a:tr h="24532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Isotope</a:t>
                      </a:r>
                      <a:endParaRPr lang="en-GB" sz="160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Temp.</a:t>
                      </a:r>
                      <a:endParaRPr lang="en-GB" sz="160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Yield (/</a:t>
                      </a:r>
                      <a:r>
                        <a:rPr lang="el-GR" sz="160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C)</a:t>
                      </a:r>
                      <a:endParaRPr lang="en-GB" sz="160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</a:tr>
              <a:tr h="32712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30000" dirty="0" smtClean="0">
                          <a:latin typeface="+mj-lt"/>
                          <a:cs typeface="Arial" panose="020B0604020202020204" pitchFamily="34" charset="0"/>
                        </a:rPr>
                        <a:t>6</a:t>
                      </a:r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He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(807 </a:t>
                      </a:r>
                      <a:r>
                        <a:rPr lang="en-GB" sz="1600" dirty="0" err="1" smtClean="0">
                          <a:latin typeface="+mj-lt"/>
                          <a:cs typeface="Arial" panose="020B0604020202020204" pitchFamily="34" charset="0"/>
                        </a:rPr>
                        <a:t>ms</a:t>
                      </a:r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760</a:t>
                      </a:r>
                      <a:r>
                        <a:rPr lang="en-GB" sz="1600" baseline="30000" dirty="0" smtClean="0">
                          <a:latin typeface="+mj-lt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C </a:t>
                      </a:r>
                    </a:p>
                    <a:p>
                      <a:pPr algn="ctr"/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(6x10</a:t>
                      </a:r>
                      <a:r>
                        <a:rPr lang="en-GB" sz="1600" baseline="30000" dirty="0" smtClean="0">
                          <a:latin typeface="+mj-lt"/>
                          <a:cs typeface="Arial" panose="020B0604020202020204" pitchFamily="34" charset="0"/>
                        </a:rPr>
                        <a:t>12</a:t>
                      </a:r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+mj-lt"/>
                          <a:cs typeface="Arial" panose="020B0604020202020204" pitchFamily="34" charset="0"/>
                        </a:rPr>
                        <a:t>ppp</a:t>
                      </a:r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)</a:t>
                      </a:r>
                      <a:endParaRPr lang="en-GB" sz="16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2E5</a:t>
                      </a:r>
                      <a:endParaRPr lang="en-GB" sz="16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</a:tr>
              <a:tr h="327122"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30000" dirty="0" smtClean="0">
                          <a:latin typeface="+mj-lt"/>
                          <a:cs typeface="Arial" panose="020B0604020202020204" pitchFamily="34" charset="0"/>
                        </a:rPr>
                        <a:t>18</a:t>
                      </a:r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Ne</a:t>
                      </a:r>
                      <a:r>
                        <a:rPr lang="en-GB" sz="1600" baseline="0" dirty="0" smtClean="0">
                          <a:latin typeface="+mj-lt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GB" sz="1600" baseline="0" dirty="0" smtClean="0">
                          <a:latin typeface="+mj-lt"/>
                          <a:cs typeface="Arial" panose="020B0604020202020204" pitchFamily="34" charset="0"/>
                        </a:rPr>
                        <a:t>(1.67 s)</a:t>
                      </a:r>
                      <a:endParaRPr lang="en-GB" sz="16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720</a:t>
                      </a:r>
                      <a:r>
                        <a:rPr lang="en-GB" sz="1600" baseline="30000" dirty="0" smtClean="0">
                          <a:latin typeface="+mj-lt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C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(6x10</a:t>
                      </a:r>
                      <a:r>
                        <a:rPr lang="en-GB" sz="1600" baseline="30000" dirty="0" smtClean="0">
                          <a:latin typeface="+mj-lt"/>
                          <a:cs typeface="Arial" panose="020B0604020202020204" pitchFamily="34" charset="0"/>
                        </a:rPr>
                        <a:t>12</a:t>
                      </a:r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+mj-lt"/>
                          <a:cs typeface="Arial" panose="020B0604020202020204" pitchFamily="34" charset="0"/>
                        </a:rPr>
                        <a:t>ppp</a:t>
                      </a:r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6.4E4</a:t>
                      </a:r>
                      <a:endParaRPr lang="en-GB" sz="16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</a:tr>
              <a:tr h="327122"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30000" dirty="0" smtClean="0">
                          <a:latin typeface="+mj-lt"/>
                          <a:cs typeface="Arial" panose="020B0604020202020204" pitchFamily="34" charset="0"/>
                        </a:rPr>
                        <a:t>19</a:t>
                      </a:r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Ne </a:t>
                      </a:r>
                    </a:p>
                    <a:p>
                      <a:pPr algn="ctr"/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(17.22 s)</a:t>
                      </a:r>
                      <a:endParaRPr lang="en-GB" sz="16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760</a:t>
                      </a:r>
                      <a:r>
                        <a:rPr lang="en-GB" sz="1600" baseline="30000" dirty="0" smtClean="0">
                          <a:latin typeface="+mj-lt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C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(6x10</a:t>
                      </a:r>
                      <a:r>
                        <a:rPr lang="en-GB" sz="1600" baseline="30000" dirty="0" smtClean="0">
                          <a:latin typeface="+mj-lt"/>
                          <a:cs typeface="Arial" panose="020B0604020202020204" pitchFamily="34" charset="0"/>
                        </a:rPr>
                        <a:t>12</a:t>
                      </a:r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+mj-lt"/>
                          <a:cs typeface="Arial" panose="020B0604020202020204" pitchFamily="34" charset="0"/>
                        </a:rPr>
                        <a:t>ppp</a:t>
                      </a:r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2.9E7</a:t>
                      </a:r>
                      <a:endParaRPr lang="en-GB" sz="16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</a:tr>
              <a:tr h="327122"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30000" dirty="0" smtClean="0">
                          <a:latin typeface="+mj-lt"/>
                          <a:cs typeface="Arial" panose="020B0604020202020204" pitchFamily="34" charset="0"/>
                        </a:rPr>
                        <a:t>11</a:t>
                      </a:r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CO </a:t>
                      </a:r>
                    </a:p>
                    <a:p>
                      <a:pPr algn="ctr"/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(20.38</a:t>
                      </a:r>
                      <a:r>
                        <a:rPr lang="en-GB" sz="1600" baseline="0" dirty="0" smtClean="0">
                          <a:latin typeface="+mj-lt"/>
                          <a:cs typeface="Arial" panose="020B0604020202020204" pitchFamily="34" charset="0"/>
                        </a:rPr>
                        <a:t> min</a:t>
                      </a:r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)</a:t>
                      </a:r>
                      <a:endParaRPr lang="en-GB" sz="16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715</a:t>
                      </a:r>
                      <a:r>
                        <a:rPr lang="en-GB" sz="1600" baseline="30000" dirty="0" smtClean="0">
                          <a:latin typeface="+mj-lt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C </a:t>
                      </a:r>
                    </a:p>
                    <a:p>
                      <a:pPr algn="ctr"/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(8x10</a:t>
                      </a:r>
                      <a:r>
                        <a:rPr lang="en-GB" sz="1600" baseline="30000" dirty="0" smtClean="0">
                          <a:latin typeface="+mj-lt"/>
                          <a:cs typeface="Arial" panose="020B0604020202020204" pitchFamily="34" charset="0"/>
                        </a:rPr>
                        <a:t>12</a:t>
                      </a:r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+mj-lt"/>
                          <a:cs typeface="Arial" panose="020B0604020202020204" pitchFamily="34" charset="0"/>
                        </a:rPr>
                        <a:t>ppp</a:t>
                      </a:r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)</a:t>
                      </a:r>
                      <a:endParaRPr lang="en-GB" sz="16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+mj-lt"/>
                          <a:cs typeface="Arial" panose="020B0604020202020204" pitchFamily="34" charset="0"/>
                        </a:rPr>
                        <a:t>6.6E8</a:t>
                      </a:r>
                      <a:endParaRPr lang="en-GB" sz="16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262" y="2996952"/>
            <a:ext cx="4726305" cy="333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032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66207" y="1981029"/>
            <a:ext cx="3912546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18308E"/>
                </a:solidFill>
                <a:latin typeface="+mj-lt"/>
                <a:ea typeface="+mn-ea"/>
                <a:cs typeface="+mn-cs"/>
              </a:rPr>
              <a:t>LIEBE target proposed design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dirty="0" smtClean="0">
                <a:solidFill>
                  <a:srgbClr val="18308E"/>
                </a:solidFill>
                <a:latin typeface="+mj-lt"/>
                <a:ea typeface="+mn-ea"/>
                <a:cs typeface="+mn-cs"/>
              </a:rPr>
              <a:t>(LIEBE </a:t>
            </a:r>
            <a:r>
              <a:rPr lang="en-GB" sz="1600" b="1" dirty="0">
                <a:solidFill>
                  <a:srgbClr val="18308E"/>
                </a:solidFill>
                <a:latin typeface="+mj-lt"/>
                <a:ea typeface="+mn-ea"/>
                <a:cs typeface="+mn-cs"/>
              </a:rPr>
              <a:t>Design Study </a:t>
            </a:r>
            <a:r>
              <a:rPr lang="en-GB" sz="1600" b="1" dirty="0" smtClean="0">
                <a:solidFill>
                  <a:srgbClr val="18308E"/>
                </a:solidFill>
                <a:latin typeface="+mj-lt"/>
                <a:ea typeface="+mn-ea"/>
                <a:cs typeface="+mn-cs"/>
              </a:rPr>
              <a:t>Report –June 2014)</a:t>
            </a:r>
            <a:endParaRPr lang="en-GB" sz="1600" b="1" dirty="0">
              <a:solidFill>
                <a:srgbClr val="18308E"/>
              </a:solidFill>
              <a:latin typeface="+mj-lt"/>
              <a:ea typeface="+mn-ea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600" dirty="0">
              <a:solidFill>
                <a:srgbClr val="18308E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PT" sz="3400" dirty="0" err="1">
                <a:solidFill>
                  <a:srgbClr val="2934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</a:t>
            </a:r>
            <a:r>
              <a:rPr lang="pt-PT" sz="3400" dirty="0" err="1">
                <a:solidFill>
                  <a:srgbClr val="29348C"/>
                </a:solidFill>
              </a:rPr>
              <a:t>quid</a:t>
            </a:r>
            <a:r>
              <a:rPr lang="pt-PT" sz="3400" dirty="0">
                <a:solidFill>
                  <a:srgbClr val="29348C"/>
                </a:solidFill>
              </a:rPr>
              <a:t> </a:t>
            </a:r>
            <a:r>
              <a:rPr lang="pt-PT" sz="3400" dirty="0" err="1" smtClean="0">
                <a:solidFill>
                  <a:srgbClr val="2934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pt-PT" sz="3400" dirty="0" err="1" smtClean="0">
                <a:solidFill>
                  <a:srgbClr val="29348C"/>
                </a:solidFill>
              </a:rPr>
              <a:t>utectic</a:t>
            </a:r>
            <a:r>
              <a:rPr lang="pt-PT" sz="3400" dirty="0" smtClean="0">
                <a:solidFill>
                  <a:srgbClr val="29348C"/>
                </a:solidFill>
              </a:rPr>
              <a:t> </a:t>
            </a:r>
            <a:r>
              <a:rPr lang="pt-PT" sz="3400" dirty="0">
                <a:solidFill>
                  <a:srgbClr val="29348C"/>
                </a:solidFill>
              </a:rPr>
              <a:t>Pb/</a:t>
            </a:r>
            <a:r>
              <a:rPr lang="pt-PT" sz="3400" dirty="0" err="1">
                <a:solidFill>
                  <a:srgbClr val="2934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pt-PT" sz="3400" dirty="0" err="1">
                <a:solidFill>
                  <a:srgbClr val="29348C"/>
                </a:solidFill>
              </a:rPr>
              <a:t>i</a:t>
            </a:r>
            <a:r>
              <a:rPr lang="pt-PT" sz="3400" dirty="0">
                <a:solidFill>
                  <a:srgbClr val="29348C"/>
                </a:solidFill>
              </a:rPr>
              <a:t> </a:t>
            </a:r>
            <a:r>
              <a:rPr lang="pt-PT" sz="3400" dirty="0" err="1">
                <a:solidFill>
                  <a:srgbClr val="29348C"/>
                </a:solidFill>
              </a:rPr>
              <a:t>loop</a:t>
            </a:r>
            <a:r>
              <a:rPr lang="pt-PT" sz="3400" dirty="0">
                <a:solidFill>
                  <a:srgbClr val="29348C"/>
                </a:solidFill>
              </a:rPr>
              <a:t> for </a:t>
            </a:r>
            <a:r>
              <a:rPr lang="pt-PT" sz="3400" dirty="0">
                <a:solidFill>
                  <a:srgbClr val="2934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pt-PT" sz="3400" dirty="0">
                <a:solidFill>
                  <a:srgbClr val="29348C"/>
                </a:solidFill>
              </a:rPr>
              <a:t>URISOL</a:t>
            </a:r>
            <a:br>
              <a:rPr lang="pt-PT" sz="3400" dirty="0">
                <a:solidFill>
                  <a:srgbClr val="29348C"/>
                </a:solidFill>
              </a:rPr>
            </a:br>
            <a:r>
              <a:rPr lang="pt-PT" sz="3400" dirty="0">
                <a:solidFill>
                  <a:srgbClr val="29348C"/>
                </a:solidFill>
              </a:rPr>
              <a:t>LIEBE </a:t>
            </a:r>
            <a:r>
              <a:rPr lang="pt-PT" sz="3400" dirty="0" err="1">
                <a:solidFill>
                  <a:srgbClr val="29348C"/>
                </a:solidFill>
              </a:rPr>
              <a:t>project</a:t>
            </a:r>
            <a:endParaRPr lang="en-GB" sz="3400" dirty="0">
              <a:solidFill>
                <a:srgbClr val="29348C"/>
              </a:solidFill>
            </a:endParaRP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971600" y="1071786"/>
            <a:ext cx="8100392" cy="4525963"/>
          </a:xfrm>
        </p:spPr>
        <p:txBody>
          <a:bodyPr/>
          <a:lstStyle/>
          <a:p>
            <a:pPr marL="0" indent="0">
              <a:buNone/>
            </a:pPr>
            <a:r>
              <a:rPr lang="pt-PT" dirty="0" smtClean="0"/>
              <a:t>Target design </a:t>
            </a:r>
            <a:r>
              <a:rPr lang="pt-PT" dirty="0" err="1" smtClean="0"/>
              <a:t>review</a:t>
            </a:r>
            <a:r>
              <a:rPr lang="pt-PT" dirty="0" smtClean="0"/>
              <a:t> – </a:t>
            </a:r>
            <a:r>
              <a:rPr lang="pt-PT" dirty="0" err="1" smtClean="0"/>
              <a:t>June</a:t>
            </a:r>
            <a:r>
              <a:rPr lang="pt-PT" dirty="0" smtClean="0"/>
              <a:t> 2014</a:t>
            </a:r>
          </a:p>
          <a:p>
            <a:pPr marL="0" indent="0">
              <a:buNone/>
            </a:pPr>
            <a:r>
              <a:rPr lang="pt-PT" dirty="0" err="1" smtClean="0"/>
              <a:t>Complex</a:t>
            </a:r>
            <a:r>
              <a:rPr lang="pt-PT" dirty="0" smtClean="0"/>
              <a:t> </a:t>
            </a:r>
            <a:r>
              <a:rPr lang="pt-PT" dirty="0" err="1" smtClean="0"/>
              <a:t>unit</a:t>
            </a:r>
            <a:r>
              <a:rPr lang="pt-PT" dirty="0" smtClean="0"/>
              <a:t>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many</a:t>
            </a:r>
            <a:r>
              <a:rPr lang="pt-PT" dirty="0" smtClean="0"/>
              <a:t> </a:t>
            </a:r>
            <a:r>
              <a:rPr lang="pt-PT" dirty="0" err="1" smtClean="0"/>
              <a:t>challenges</a:t>
            </a:r>
            <a:r>
              <a:rPr lang="pt-PT" dirty="0" smtClean="0"/>
              <a:t> to </a:t>
            </a:r>
            <a:r>
              <a:rPr lang="pt-PT" dirty="0" err="1" smtClean="0"/>
              <a:t>overcome</a:t>
            </a:r>
            <a:r>
              <a:rPr lang="pt-PT" dirty="0" smtClean="0"/>
              <a:t> – online </a:t>
            </a:r>
            <a:r>
              <a:rPr lang="pt-PT" dirty="0" err="1" smtClean="0"/>
              <a:t>tests</a:t>
            </a:r>
            <a:r>
              <a:rPr lang="pt-PT" dirty="0" smtClean="0"/>
              <a:t> </a:t>
            </a:r>
            <a:r>
              <a:rPr lang="pt-PT" dirty="0" err="1" smtClean="0"/>
              <a:t>postponed</a:t>
            </a:r>
            <a:r>
              <a:rPr lang="pt-PT" dirty="0" smtClean="0"/>
              <a:t> to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347420"/>
            <a:ext cx="2519362" cy="360363"/>
          </a:xfrm>
        </p:spPr>
        <p:txBody>
          <a:bodyPr/>
          <a:lstStyle/>
          <a:p>
            <a:r>
              <a:rPr lang="pt-PT" sz="1400" b="1" dirty="0" err="1" smtClean="0"/>
              <a:t>Melanie</a:t>
            </a:r>
            <a:r>
              <a:rPr lang="pt-PT" sz="1400" b="1" dirty="0" smtClean="0"/>
              <a:t> </a:t>
            </a:r>
            <a:r>
              <a:rPr lang="pt-PT" sz="1400" b="1" dirty="0" err="1" smtClean="0"/>
              <a:t>Delonca</a:t>
            </a:r>
            <a:r>
              <a:rPr lang="pt-PT" sz="1400" b="1" dirty="0" smtClean="0"/>
              <a:t> </a:t>
            </a:r>
          </a:p>
          <a:p>
            <a:r>
              <a:rPr lang="pt-PT" sz="1400" b="1" dirty="0" smtClean="0"/>
              <a:t>Tânia Melo Mendonça</a:t>
            </a:r>
            <a:endParaRPr lang="en-GB" sz="1400" b="1" dirty="0"/>
          </a:p>
        </p:txBody>
      </p:sp>
      <p:pic>
        <p:nvPicPr>
          <p:cNvPr id="7" name="F8BA8512-9570-4D1E-A188-5B01E3539938" descr="ED6AB600-E83E-40CD-929B-4FF2EC7A117B@h10clients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62" r="10201" b="26552"/>
          <a:stretch/>
        </p:blipFill>
        <p:spPr bwMode="auto">
          <a:xfrm>
            <a:off x="5346094" y="3754739"/>
            <a:ext cx="1362625" cy="969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05" t="3599" r="32181" b="6270"/>
          <a:stretch/>
        </p:blipFill>
        <p:spPr bwMode="auto">
          <a:xfrm>
            <a:off x="5493246" y="1936911"/>
            <a:ext cx="1363179" cy="159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50354" y="2557902"/>
            <a:ext cx="4176463" cy="3751418"/>
            <a:chOff x="-48705" y="1340768"/>
            <a:chExt cx="5220575" cy="4689272"/>
          </a:xfrm>
        </p:grpSpPr>
        <p:pic>
          <p:nvPicPr>
            <p:cNvPr id="11" name="Picture 10" descr="G:\Departments\AB\Projects\ISOLDE\ISOLDE 3dxml files\LIEBE\LIEBE 2014 06 19\LIEBE 2014 06 19 9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1340768"/>
              <a:ext cx="4956277" cy="46892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0"/>
            <p:cNvSpPr txBox="1"/>
            <p:nvPr/>
          </p:nvSpPr>
          <p:spPr>
            <a:xfrm>
              <a:off x="-48705" y="2699670"/>
              <a:ext cx="1411781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Gill Sans"/>
                  <a:ea typeface="+mn-ea"/>
                  <a:cs typeface="+mn-cs"/>
                </a:rPr>
                <a:t>Irradiation chamber</a:t>
              </a:r>
              <a:endParaRPr lang="en-GB" sz="1200" dirty="0">
                <a:solidFill>
                  <a:prstClr val="white"/>
                </a:solidFill>
                <a:latin typeface="Gill Sans"/>
                <a:ea typeface="+mn-ea"/>
                <a:cs typeface="+mn-cs"/>
              </a:endParaRPr>
            </a:p>
          </p:txBody>
        </p:sp>
        <p:sp>
          <p:nvSpPr>
            <p:cNvPr id="13" name="TextBox 11"/>
            <p:cNvSpPr txBox="1"/>
            <p:nvPr/>
          </p:nvSpPr>
          <p:spPr>
            <a:xfrm>
              <a:off x="303071" y="3457394"/>
              <a:ext cx="1108298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Gill Sans"/>
                  <a:ea typeface="+mn-ea"/>
                  <a:cs typeface="+mn-cs"/>
                </a:rPr>
                <a:t>Diffusion chamber</a:t>
              </a:r>
              <a:endParaRPr lang="en-GB" sz="1200" dirty="0">
                <a:solidFill>
                  <a:prstClr val="white"/>
                </a:solidFill>
                <a:latin typeface="Gill Sans"/>
                <a:ea typeface="+mn-ea"/>
                <a:cs typeface="+mn-cs"/>
              </a:endParaRPr>
            </a:p>
          </p:txBody>
        </p:sp>
        <p:sp>
          <p:nvSpPr>
            <p:cNvPr id="14" name="TextBox 12"/>
            <p:cNvSpPr txBox="1"/>
            <p:nvPr/>
          </p:nvSpPr>
          <p:spPr>
            <a:xfrm>
              <a:off x="1562132" y="4203419"/>
              <a:ext cx="1440159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Gill Sans"/>
                  <a:ea typeface="+mn-ea"/>
                  <a:cs typeface="+mn-cs"/>
                </a:rPr>
                <a:t>Heat exchanger</a:t>
              </a:r>
              <a:endParaRPr lang="en-GB" sz="1200" dirty="0">
                <a:solidFill>
                  <a:prstClr val="white"/>
                </a:solidFill>
                <a:latin typeface="Gill Sans"/>
                <a:ea typeface="+mn-ea"/>
                <a:cs typeface="+mn-cs"/>
              </a:endParaRPr>
            </a:p>
          </p:txBody>
        </p:sp>
        <p:sp>
          <p:nvSpPr>
            <p:cNvPr id="15" name="TextBox 13"/>
            <p:cNvSpPr txBox="1"/>
            <p:nvPr/>
          </p:nvSpPr>
          <p:spPr>
            <a:xfrm>
              <a:off x="3447467" y="1657738"/>
              <a:ext cx="1271123" cy="807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Gill Sans"/>
                  <a:ea typeface="+mn-ea"/>
                  <a:cs typeface="+mn-cs"/>
                </a:rPr>
                <a:t>Fill and drain reservoir</a:t>
              </a:r>
              <a:endParaRPr lang="en-GB" sz="1200" dirty="0">
                <a:solidFill>
                  <a:prstClr val="white"/>
                </a:solidFill>
                <a:latin typeface="Gill Sans"/>
                <a:ea typeface="+mn-ea"/>
                <a:cs typeface="+mn-cs"/>
              </a:endParaRPr>
            </a:p>
          </p:txBody>
        </p:sp>
        <p:sp>
          <p:nvSpPr>
            <p:cNvPr id="16" name="TextBox 14"/>
            <p:cNvSpPr txBox="1"/>
            <p:nvPr/>
          </p:nvSpPr>
          <p:spPr>
            <a:xfrm>
              <a:off x="3281662" y="3880656"/>
              <a:ext cx="1890208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Gill Sans"/>
                  <a:ea typeface="+mn-ea"/>
                  <a:cs typeface="+mn-cs"/>
                </a:rPr>
                <a:t>Electromagnetic pump</a:t>
              </a:r>
              <a:endParaRPr lang="en-GB" sz="1200" dirty="0">
                <a:solidFill>
                  <a:prstClr val="white"/>
                </a:solidFill>
                <a:latin typeface="Gill Sans"/>
                <a:ea typeface="+mn-ea"/>
                <a:cs typeface="+mn-cs"/>
              </a:endParaRPr>
            </a:p>
          </p:txBody>
        </p:sp>
      </p:grpSp>
      <p:sp>
        <p:nvSpPr>
          <p:cNvPr id="20" name="Oval 19"/>
          <p:cNvSpPr>
            <a:spLocks noChangeAspect="1"/>
          </p:cNvSpPr>
          <p:nvPr/>
        </p:nvSpPr>
        <p:spPr>
          <a:xfrm>
            <a:off x="1932434" y="3710955"/>
            <a:ext cx="1114425" cy="119419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1826915" y="3697983"/>
            <a:ext cx="1285875" cy="1209675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1945977" y="3645024"/>
            <a:ext cx="1047750" cy="1362075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ight Arrow 22"/>
          <p:cNvSpPr/>
          <p:nvPr/>
        </p:nvSpPr>
        <p:spPr>
          <a:xfrm>
            <a:off x="4131568" y="2757789"/>
            <a:ext cx="1008112" cy="25518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62" r="29784"/>
          <a:stretch/>
        </p:blipFill>
        <p:spPr bwMode="auto">
          <a:xfrm>
            <a:off x="6757616" y="1863874"/>
            <a:ext cx="2519652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3246" y="4907658"/>
            <a:ext cx="1377315" cy="20574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 rot="2764324">
            <a:off x="3740295" y="3930774"/>
            <a:ext cx="188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err="1" smtClean="0"/>
              <a:t>Modifications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78815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PT" sz="3400" dirty="0" err="1">
                <a:solidFill>
                  <a:srgbClr val="2934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</a:t>
            </a:r>
            <a:r>
              <a:rPr lang="pt-PT" sz="3400" dirty="0" err="1">
                <a:solidFill>
                  <a:srgbClr val="29348C"/>
                </a:solidFill>
              </a:rPr>
              <a:t>quid</a:t>
            </a:r>
            <a:r>
              <a:rPr lang="pt-PT" sz="3400" dirty="0">
                <a:solidFill>
                  <a:srgbClr val="29348C"/>
                </a:solidFill>
              </a:rPr>
              <a:t> </a:t>
            </a:r>
            <a:r>
              <a:rPr lang="pt-PT" sz="3400" dirty="0" err="1">
                <a:solidFill>
                  <a:srgbClr val="2934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pt-PT" sz="3400" dirty="0" err="1">
                <a:solidFill>
                  <a:srgbClr val="29348C"/>
                </a:solidFill>
              </a:rPr>
              <a:t>utectic</a:t>
            </a:r>
            <a:r>
              <a:rPr lang="pt-PT" sz="3400" dirty="0">
                <a:solidFill>
                  <a:srgbClr val="29348C"/>
                </a:solidFill>
              </a:rPr>
              <a:t> Pb/</a:t>
            </a:r>
            <a:r>
              <a:rPr lang="pt-PT" sz="3400" dirty="0" err="1">
                <a:solidFill>
                  <a:srgbClr val="2934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pt-PT" sz="3400" dirty="0" err="1">
                <a:solidFill>
                  <a:srgbClr val="29348C"/>
                </a:solidFill>
              </a:rPr>
              <a:t>i</a:t>
            </a:r>
            <a:r>
              <a:rPr lang="pt-PT" sz="3400" dirty="0">
                <a:solidFill>
                  <a:srgbClr val="29348C"/>
                </a:solidFill>
              </a:rPr>
              <a:t> </a:t>
            </a:r>
            <a:r>
              <a:rPr lang="pt-PT" sz="3400" dirty="0" err="1">
                <a:solidFill>
                  <a:srgbClr val="29348C"/>
                </a:solidFill>
              </a:rPr>
              <a:t>loop</a:t>
            </a:r>
            <a:r>
              <a:rPr lang="pt-PT" sz="3400" dirty="0">
                <a:solidFill>
                  <a:srgbClr val="29348C"/>
                </a:solidFill>
              </a:rPr>
              <a:t> for </a:t>
            </a:r>
            <a:r>
              <a:rPr lang="pt-PT" sz="3400" dirty="0">
                <a:solidFill>
                  <a:srgbClr val="2934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pt-PT" sz="3400" dirty="0">
                <a:solidFill>
                  <a:srgbClr val="29348C"/>
                </a:solidFill>
              </a:rPr>
              <a:t>URISOL</a:t>
            </a:r>
            <a:br>
              <a:rPr lang="pt-PT" sz="3400" dirty="0">
                <a:solidFill>
                  <a:srgbClr val="29348C"/>
                </a:solidFill>
              </a:rPr>
            </a:br>
            <a:r>
              <a:rPr lang="pt-PT" sz="3400" dirty="0">
                <a:solidFill>
                  <a:srgbClr val="29348C"/>
                </a:solidFill>
              </a:rPr>
              <a:t>LIEBE </a:t>
            </a:r>
            <a:r>
              <a:rPr lang="pt-PT" sz="3400" dirty="0" err="1">
                <a:solidFill>
                  <a:srgbClr val="29348C"/>
                </a:solidFill>
              </a:rPr>
              <a:t>project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998144"/>
            <a:ext cx="7653536" cy="4525963"/>
          </a:xfrm>
        </p:spPr>
        <p:txBody>
          <a:bodyPr/>
          <a:lstStyle/>
          <a:p>
            <a:pPr marL="0" indent="0">
              <a:buNone/>
            </a:pPr>
            <a:r>
              <a:rPr lang="pt-PT" dirty="0" err="1" smtClean="0"/>
              <a:t>Shower</a:t>
            </a:r>
            <a:r>
              <a:rPr lang="pt-PT" dirty="0" smtClean="0"/>
              <a:t> </a:t>
            </a:r>
            <a:r>
              <a:rPr lang="pt-PT" dirty="0" err="1" smtClean="0"/>
              <a:t>formation</a:t>
            </a:r>
            <a:r>
              <a:rPr lang="pt-PT" dirty="0" smtClean="0"/>
              <a:t> </a:t>
            </a:r>
            <a:r>
              <a:rPr lang="pt-PT" dirty="0" err="1" smtClean="0"/>
              <a:t>feasibility</a:t>
            </a:r>
            <a:r>
              <a:rPr lang="pt-PT" dirty="0" smtClean="0"/>
              <a:t> </a:t>
            </a:r>
            <a:r>
              <a:rPr lang="pt-PT" dirty="0" err="1" smtClean="0"/>
              <a:t>tests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377560"/>
            <a:ext cx="2519362" cy="360363"/>
          </a:xfrm>
        </p:spPr>
        <p:txBody>
          <a:bodyPr/>
          <a:lstStyle/>
          <a:p>
            <a:r>
              <a:rPr lang="pt-PT" b="1" dirty="0" err="1" smtClean="0"/>
              <a:t>Melanie</a:t>
            </a:r>
            <a:r>
              <a:rPr lang="pt-PT" b="1" dirty="0" smtClean="0"/>
              <a:t> </a:t>
            </a:r>
            <a:r>
              <a:rPr lang="pt-PT" b="1" dirty="0" err="1" smtClean="0"/>
              <a:t>Delonca</a:t>
            </a:r>
            <a:endParaRPr lang="pt-PT" b="1" dirty="0" smtClean="0"/>
          </a:p>
          <a:p>
            <a:r>
              <a:rPr lang="pt-PT" b="1" dirty="0" smtClean="0"/>
              <a:t>Tânia de Melo Mendonça</a:t>
            </a:r>
            <a:endParaRPr lang="en-GB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79" t="21484" r="-4562"/>
          <a:stretch/>
        </p:blipFill>
        <p:spPr>
          <a:xfrm>
            <a:off x="4418104" y="1491215"/>
            <a:ext cx="2125968" cy="1559298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67" t="4847" b="25954"/>
          <a:stretch/>
        </p:blipFill>
        <p:spPr bwMode="auto">
          <a:xfrm>
            <a:off x="942297" y="1754372"/>
            <a:ext cx="904183" cy="3196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603701" y="4107875"/>
            <a:ext cx="1043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Vacuum pump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24"/>
          <a:stretch/>
        </p:blipFill>
        <p:spPr>
          <a:xfrm rot="5400000">
            <a:off x="808060" y="2417199"/>
            <a:ext cx="4511022" cy="2642249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1619672" y="1916832"/>
            <a:ext cx="1443899" cy="43204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377334" y="4664169"/>
            <a:ext cx="9895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Camera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267744" y="3235188"/>
            <a:ext cx="951769" cy="1000198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729336" y="4165573"/>
            <a:ext cx="637574" cy="56991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742446" y="2492896"/>
            <a:ext cx="1321125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742446" y="2924944"/>
            <a:ext cx="1477067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846480" y="3352718"/>
            <a:ext cx="1530854" cy="7551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742446" y="4338707"/>
            <a:ext cx="1477067" cy="1118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10" idx="1"/>
          </p:cNvCxnSpPr>
          <p:nvPr/>
        </p:nvCxnSpPr>
        <p:spPr>
          <a:xfrm flipV="1">
            <a:off x="1846480" y="4802669"/>
            <a:ext cx="1530854" cy="1384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845576" y="3789040"/>
            <a:ext cx="1043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Vacuum pump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5966116" y="1192422"/>
            <a:ext cx="3570639" cy="2174492"/>
            <a:chOff x="6329953" y="3356992"/>
            <a:chExt cx="3570639" cy="2174492"/>
          </a:xfrm>
        </p:grpSpPr>
        <p:pic>
          <p:nvPicPr>
            <p:cNvPr id="33" name="Picture 2" descr="\\cernhomem.cern.ch\m\mdelonca\Public\liquid target\photo to share\shower 0.6 mm spacing\shower 2 start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9211" y="3356992"/>
              <a:ext cx="1257300" cy="18897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6329953" y="5254485"/>
              <a:ext cx="21488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err="1" smtClean="0"/>
                <a:t>Shower</a:t>
              </a:r>
              <a:r>
                <a:rPr lang="fr-FR" sz="1200" b="1" dirty="0" smtClean="0"/>
                <a:t> at </a:t>
              </a:r>
              <a:r>
                <a:rPr lang="fr-FR" sz="1200" b="1" dirty="0" err="1" smtClean="0"/>
                <a:t>start</a:t>
              </a:r>
              <a:r>
                <a:rPr lang="fr-FR" sz="1200" b="1" dirty="0" smtClean="0"/>
                <a:t>.</a:t>
              </a:r>
              <a:endParaRPr lang="fr-FR" sz="12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751436" y="5254485"/>
              <a:ext cx="21491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err="1" smtClean="0"/>
                <a:t>Shower</a:t>
              </a:r>
              <a:r>
                <a:rPr lang="fr-FR" sz="1200" b="1" dirty="0" smtClean="0"/>
                <a:t> at the end.</a:t>
              </a:r>
              <a:endParaRPr lang="fr-FR" sz="1200" b="1" dirty="0"/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7856097" y="3681915"/>
              <a:ext cx="1890000" cy="1260000"/>
            </a:xfrm>
            <a:prstGeom prst="rect">
              <a:avLst/>
            </a:prstGeom>
          </p:spPr>
        </p:pic>
      </p:grpSp>
      <p:sp>
        <p:nvSpPr>
          <p:cNvPr id="37" name="Rectangle 36"/>
          <p:cNvSpPr/>
          <p:nvPr/>
        </p:nvSpPr>
        <p:spPr>
          <a:xfrm>
            <a:off x="3923928" y="3707765"/>
            <a:ext cx="5220072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Shower feasibility proven: </a:t>
            </a:r>
            <a:r>
              <a:rPr lang="en-US" sz="1600" dirty="0"/>
              <a:t>smallest spacing between holes of </a:t>
            </a:r>
            <a:r>
              <a:rPr lang="en-US" sz="1600" b="1" dirty="0"/>
              <a:t>0,5 mm </a:t>
            </a:r>
            <a:r>
              <a:rPr lang="en-US" sz="1600" dirty="0"/>
              <a:t>for 0,1 mm </a:t>
            </a:r>
            <a:r>
              <a:rPr lang="en-US" sz="1600" dirty="0" smtClean="0"/>
              <a:t>holes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Oxidation prevent a proper operation of the grid (analysis of the grid foreseen)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Size of droplets vary between the start and the end of the </a:t>
            </a:r>
            <a:r>
              <a:rPr lang="en-US" dirty="0" smtClean="0"/>
              <a:t>shower – from 0.3 to 0.5 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42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008024"/>
            <a:ext cx="7653536" cy="4525963"/>
          </a:xfrm>
        </p:spPr>
        <p:txBody>
          <a:bodyPr/>
          <a:lstStyle/>
          <a:p>
            <a:pPr marL="0" indent="0">
              <a:buNone/>
            </a:pPr>
            <a:r>
              <a:rPr lang="pt-PT" dirty="0" err="1" smtClean="0"/>
              <a:t>Radioisotope</a:t>
            </a:r>
            <a:r>
              <a:rPr lang="pt-PT" dirty="0" smtClean="0"/>
              <a:t> </a:t>
            </a:r>
            <a:r>
              <a:rPr lang="pt-PT" dirty="0" err="1" smtClean="0"/>
              <a:t>inventory</a:t>
            </a:r>
            <a:r>
              <a:rPr lang="pt-PT" dirty="0" smtClean="0"/>
              <a:t> ( </a:t>
            </a:r>
            <a:r>
              <a:rPr lang="pt-PT" dirty="0" err="1" smtClean="0"/>
              <a:t>collaboration</a:t>
            </a:r>
            <a:r>
              <a:rPr lang="pt-PT" dirty="0" smtClean="0"/>
              <a:t> </a:t>
            </a:r>
            <a:r>
              <a:rPr lang="pt-PT" dirty="0" err="1" smtClean="0"/>
              <a:t>with</a:t>
            </a:r>
            <a:r>
              <a:rPr lang="pt-PT" dirty="0" smtClean="0"/>
              <a:t> SINP-India)</a:t>
            </a:r>
          </a:p>
          <a:p>
            <a:pPr marL="0" indent="0">
              <a:buNone/>
            </a:pPr>
            <a:r>
              <a:rPr lang="pt-PT" dirty="0"/>
              <a:t>	</a:t>
            </a:r>
            <a:r>
              <a:rPr lang="pt-PT" dirty="0" smtClean="0"/>
              <a:t>- </a:t>
            </a:r>
            <a:r>
              <a:rPr lang="pt-PT" dirty="0" err="1" smtClean="0"/>
              <a:t>Irradiation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Pb/</a:t>
            </a:r>
            <a:r>
              <a:rPr lang="pt-PT" dirty="0" err="1" smtClean="0"/>
              <a:t>Bi</a:t>
            </a:r>
            <a:r>
              <a:rPr lang="pt-PT" dirty="0" smtClean="0"/>
              <a:t> samples </a:t>
            </a:r>
            <a:r>
              <a:rPr lang="pt-PT" dirty="0" err="1" smtClean="0"/>
              <a:t>using</a:t>
            </a:r>
            <a:r>
              <a:rPr lang="pt-PT" dirty="0" smtClean="0"/>
              <a:t> </a:t>
            </a:r>
            <a:r>
              <a:rPr lang="pt-PT" dirty="0" err="1" smtClean="0"/>
              <a:t>RaBBIT</a:t>
            </a:r>
            <a:r>
              <a:rPr lang="pt-PT" dirty="0" smtClean="0"/>
              <a:t> </a:t>
            </a:r>
            <a:r>
              <a:rPr lang="pt-PT" dirty="0" err="1" smtClean="0"/>
              <a:t>setup</a:t>
            </a:r>
            <a:r>
              <a:rPr lang="pt-PT" dirty="0" smtClean="0"/>
              <a:t> (2012)</a:t>
            </a:r>
          </a:p>
          <a:p>
            <a:pPr marL="0" indent="0">
              <a:buNone/>
            </a:pPr>
            <a:r>
              <a:rPr lang="pt-PT" dirty="0"/>
              <a:t>	</a:t>
            </a:r>
            <a:r>
              <a:rPr lang="pt-PT" dirty="0" smtClean="0"/>
              <a:t>- </a:t>
            </a:r>
            <a:r>
              <a:rPr lang="pt-PT" dirty="0" err="1" smtClean="0"/>
              <a:t>Measurements</a:t>
            </a:r>
            <a:r>
              <a:rPr lang="pt-PT" dirty="0" smtClean="0"/>
              <a:t> </a:t>
            </a:r>
            <a:r>
              <a:rPr lang="pt-PT" dirty="0" err="1" smtClean="0"/>
              <a:t>performed</a:t>
            </a:r>
            <a:r>
              <a:rPr lang="pt-PT" dirty="0" smtClean="0"/>
              <a:t> in </a:t>
            </a:r>
            <a:r>
              <a:rPr lang="pt-PT" dirty="0" err="1" smtClean="0"/>
              <a:t>different</a:t>
            </a:r>
            <a:r>
              <a:rPr lang="pt-PT" dirty="0" smtClean="0"/>
              <a:t> </a:t>
            </a:r>
            <a:r>
              <a:rPr lang="pt-PT" dirty="0" err="1" smtClean="0"/>
              <a:t>campaigns</a:t>
            </a:r>
            <a:r>
              <a:rPr lang="pt-PT" dirty="0" smtClean="0"/>
              <a:t> (2012/2013)</a:t>
            </a:r>
          </a:p>
          <a:p>
            <a:pPr marL="0" indent="0">
              <a:buNone/>
            </a:pPr>
            <a:r>
              <a:rPr lang="pt-PT" dirty="0"/>
              <a:t>	</a:t>
            </a:r>
            <a:r>
              <a:rPr lang="pt-PT" dirty="0" smtClean="0"/>
              <a:t>	M. </a:t>
            </a:r>
            <a:r>
              <a:rPr lang="pt-PT" dirty="0" err="1" smtClean="0"/>
              <a:t>Maiti</a:t>
            </a:r>
            <a:r>
              <a:rPr lang="pt-PT" dirty="0" smtClean="0"/>
              <a:t> </a:t>
            </a:r>
            <a:r>
              <a:rPr lang="pt-PT" dirty="0" err="1" smtClean="0"/>
              <a:t>et</a:t>
            </a:r>
            <a:r>
              <a:rPr lang="pt-PT" dirty="0" smtClean="0"/>
              <a:t> al., J </a:t>
            </a:r>
            <a:r>
              <a:rPr lang="pt-PT" dirty="0" err="1" smtClean="0"/>
              <a:t>Radioanal</a:t>
            </a:r>
            <a:r>
              <a:rPr lang="pt-PT" dirty="0" smtClean="0"/>
              <a:t> </a:t>
            </a:r>
            <a:r>
              <a:rPr lang="pt-PT" dirty="0" err="1" smtClean="0"/>
              <a:t>Nucl</a:t>
            </a:r>
            <a:r>
              <a:rPr lang="pt-PT" dirty="0" smtClean="0"/>
              <a:t> </a:t>
            </a:r>
            <a:r>
              <a:rPr lang="pt-PT" dirty="0" err="1" smtClean="0"/>
              <a:t>Chem</a:t>
            </a:r>
            <a:r>
              <a:rPr lang="pt-PT" dirty="0" smtClean="0"/>
              <a:t> 302 (2014) 1003</a:t>
            </a:r>
          </a:p>
          <a:p>
            <a:pPr marL="0" indent="0">
              <a:buNone/>
            </a:pPr>
            <a:r>
              <a:rPr lang="pt-PT" dirty="0"/>
              <a:t>	</a:t>
            </a:r>
            <a:r>
              <a:rPr lang="pt-PT" dirty="0" smtClean="0"/>
              <a:t>- </a:t>
            </a:r>
            <a:r>
              <a:rPr lang="pt-PT" dirty="0" err="1" smtClean="0"/>
              <a:t>Comparison</a:t>
            </a:r>
            <a:r>
              <a:rPr lang="pt-PT" dirty="0" smtClean="0"/>
              <a:t> </a:t>
            </a:r>
            <a:r>
              <a:rPr lang="pt-PT" dirty="0" err="1" smtClean="0"/>
              <a:t>with</a:t>
            </a:r>
            <a:r>
              <a:rPr lang="pt-PT" dirty="0" smtClean="0"/>
              <a:t> </a:t>
            </a:r>
            <a:r>
              <a:rPr lang="pt-PT" dirty="0" err="1" smtClean="0"/>
              <a:t>simulations</a:t>
            </a:r>
            <a:r>
              <a:rPr lang="pt-PT" dirty="0" smtClean="0"/>
              <a:t> (FLUKA, MCNPX) to </a:t>
            </a:r>
            <a:r>
              <a:rPr lang="pt-PT" dirty="0" err="1" smtClean="0"/>
              <a:t>be</a:t>
            </a:r>
            <a:r>
              <a:rPr lang="pt-PT" dirty="0" smtClean="0"/>
              <a:t> </a:t>
            </a:r>
            <a:r>
              <a:rPr lang="pt-PT" dirty="0" err="1" smtClean="0"/>
              <a:t>published</a:t>
            </a:r>
            <a:endParaRPr lang="pt-PT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528789"/>
            <a:ext cx="2519362" cy="360363"/>
          </a:xfrm>
        </p:spPr>
        <p:txBody>
          <a:bodyPr/>
          <a:lstStyle/>
          <a:p>
            <a:r>
              <a:rPr lang="pt-PT" dirty="0" smtClean="0"/>
              <a:t>Prof. </a:t>
            </a:r>
            <a:r>
              <a:rPr lang="pt-PT" dirty="0" err="1" smtClean="0"/>
              <a:t>Susanta</a:t>
            </a:r>
            <a:r>
              <a:rPr lang="pt-PT" dirty="0" smtClean="0"/>
              <a:t> </a:t>
            </a:r>
            <a:r>
              <a:rPr lang="pt-PT" dirty="0" err="1" smtClean="0"/>
              <a:t>Lahiri</a:t>
            </a:r>
            <a:r>
              <a:rPr lang="pt-PT" dirty="0" smtClean="0"/>
              <a:t> </a:t>
            </a:r>
            <a:r>
              <a:rPr lang="pt-PT" dirty="0" err="1" smtClean="0"/>
              <a:t>et</a:t>
            </a:r>
            <a:r>
              <a:rPr lang="pt-PT" dirty="0" smtClean="0"/>
              <a:t> al.</a:t>
            </a:r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>
            <a:noAutofit/>
          </a:bodyPr>
          <a:lstStyle/>
          <a:p>
            <a:r>
              <a:rPr lang="pt-PT" sz="3400" dirty="0" err="1">
                <a:solidFill>
                  <a:srgbClr val="2934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</a:t>
            </a:r>
            <a:r>
              <a:rPr lang="pt-PT" sz="3400" dirty="0" err="1">
                <a:solidFill>
                  <a:srgbClr val="29348C"/>
                </a:solidFill>
              </a:rPr>
              <a:t>quid</a:t>
            </a:r>
            <a:r>
              <a:rPr lang="pt-PT" sz="3400" dirty="0">
                <a:solidFill>
                  <a:srgbClr val="29348C"/>
                </a:solidFill>
              </a:rPr>
              <a:t> </a:t>
            </a:r>
            <a:r>
              <a:rPr lang="pt-PT" sz="3400" dirty="0" err="1">
                <a:solidFill>
                  <a:srgbClr val="2934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pt-PT" sz="3400" dirty="0" err="1">
                <a:solidFill>
                  <a:srgbClr val="29348C"/>
                </a:solidFill>
              </a:rPr>
              <a:t>utectic</a:t>
            </a:r>
            <a:r>
              <a:rPr lang="pt-PT" sz="3400" dirty="0">
                <a:solidFill>
                  <a:srgbClr val="29348C"/>
                </a:solidFill>
              </a:rPr>
              <a:t> Pb/</a:t>
            </a:r>
            <a:r>
              <a:rPr lang="pt-PT" sz="3400" dirty="0" err="1">
                <a:solidFill>
                  <a:srgbClr val="2934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pt-PT" sz="3400" dirty="0" err="1">
                <a:solidFill>
                  <a:srgbClr val="29348C"/>
                </a:solidFill>
              </a:rPr>
              <a:t>i</a:t>
            </a:r>
            <a:r>
              <a:rPr lang="pt-PT" sz="3400" dirty="0">
                <a:solidFill>
                  <a:srgbClr val="29348C"/>
                </a:solidFill>
              </a:rPr>
              <a:t> </a:t>
            </a:r>
            <a:r>
              <a:rPr lang="pt-PT" sz="3400" dirty="0" err="1">
                <a:solidFill>
                  <a:srgbClr val="29348C"/>
                </a:solidFill>
              </a:rPr>
              <a:t>loop</a:t>
            </a:r>
            <a:r>
              <a:rPr lang="pt-PT" sz="3400" dirty="0">
                <a:solidFill>
                  <a:srgbClr val="29348C"/>
                </a:solidFill>
              </a:rPr>
              <a:t> for </a:t>
            </a:r>
            <a:r>
              <a:rPr lang="pt-PT" sz="3400" dirty="0">
                <a:solidFill>
                  <a:srgbClr val="2934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pt-PT" sz="3400" dirty="0">
                <a:solidFill>
                  <a:srgbClr val="29348C"/>
                </a:solidFill>
              </a:rPr>
              <a:t>URISOL</a:t>
            </a:r>
            <a:br>
              <a:rPr lang="pt-PT" sz="3400" dirty="0">
                <a:solidFill>
                  <a:srgbClr val="29348C"/>
                </a:solidFill>
              </a:rPr>
            </a:br>
            <a:r>
              <a:rPr lang="pt-PT" sz="3400" dirty="0">
                <a:solidFill>
                  <a:srgbClr val="29348C"/>
                </a:solidFill>
              </a:rPr>
              <a:t>LIEBE </a:t>
            </a:r>
            <a:r>
              <a:rPr lang="pt-PT" sz="3400" dirty="0" err="1">
                <a:solidFill>
                  <a:srgbClr val="29348C"/>
                </a:solidFill>
              </a:rPr>
              <a:t>project</a:t>
            </a:r>
            <a:endParaRPr lang="en-GB" sz="3400" dirty="0"/>
          </a:p>
        </p:txBody>
      </p:sp>
      <p:pic>
        <p:nvPicPr>
          <p:cNvPr id="7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9574" y="2739984"/>
            <a:ext cx="5338730" cy="376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40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400" dirty="0" smtClean="0">
                <a:solidFill>
                  <a:srgbClr val="29348C"/>
                </a:solidFill>
              </a:rPr>
              <a:t>ISOLDE Yield </a:t>
            </a:r>
            <a:r>
              <a:rPr lang="pt-PT" sz="3400" dirty="0" err="1" smtClean="0">
                <a:solidFill>
                  <a:srgbClr val="29348C"/>
                </a:solidFill>
              </a:rPr>
              <a:t>database</a:t>
            </a:r>
            <a:endParaRPr lang="en-GB" sz="3400" dirty="0">
              <a:solidFill>
                <a:srgbClr val="29348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5944" y="912488"/>
            <a:ext cx="7653536" cy="4525963"/>
          </a:xfrm>
        </p:spPr>
        <p:txBody>
          <a:bodyPr/>
          <a:lstStyle/>
          <a:p>
            <a:pPr marL="0" indent="0">
              <a:buNone/>
            </a:pPr>
            <a:r>
              <a:rPr lang="pt-PT" dirty="0" err="1" smtClean="0"/>
              <a:t>User</a:t>
            </a:r>
            <a:r>
              <a:rPr lang="pt-PT" dirty="0" smtClean="0"/>
              <a:t> yield </a:t>
            </a:r>
            <a:r>
              <a:rPr lang="pt-PT" dirty="0" err="1" smtClean="0"/>
              <a:t>database</a:t>
            </a:r>
            <a:r>
              <a:rPr lang="pt-PT" dirty="0" smtClean="0"/>
              <a:t> </a:t>
            </a:r>
            <a:r>
              <a:rPr lang="pt-PT" dirty="0" err="1" smtClean="0"/>
              <a:t>updated</a:t>
            </a:r>
            <a:r>
              <a:rPr lang="pt-PT" dirty="0" smtClean="0"/>
              <a:t> </a:t>
            </a:r>
            <a:r>
              <a:rPr lang="pt-PT" dirty="0" err="1" smtClean="0"/>
              <a:t>with</a:t>
            </a:r>
            <a:r>
              <a:rPr lang="pt-PT" dirty="0" smtClean="0"/>
              <a:t> </a:t>
            </a:r>
            <a:r>
              <a:rPr lang="pt-PT" dirty="0" err="1" smtClean="0"/>
              <a:t>new</a:t>
            </a:r>
            <a:r>
              <a:rPr lang="pt-PT" dirty="0" smtClean="0"/>
              <a:t> </a:t>
            </a:r>
            <a:r>
              <a:rPr lang="pt-PT" dirty="0" err="1" smtClean="0"/>
              <a:t>values</a:t>
            </a:r>
            <a:r>
              <a:rPr lang="pt-PT" dirty="0" smtClean="0"/>
              <a:t> in </a:t>
            </a:r>
            <a:r>
              <a:rPr lang="pt-PT" dirty="0" err="1" smtClean="0"/>
              <a:t>December</a:t>
            </a:r>
            <a:r>
              <a:rPr lang="pt-PT" dirty="0" smtClean="0"/>
              <a:t> 2014</a:t>
            </a:r>
          </a:p>
          <a:p>
            <a:pPr marL="0" indent="0">
              <a:buNone/>
            </a:pPr>
            <a:endParaRPr lang="pt-PT" dirty="0" smtClean="0"/>
          </a:p>
          <a:p>
            <a:pPr marL="0" indent="0">
              <a:buNone/>
            </a:pPr>
            <a:endParaRPr lang="pt-PT" dirty="0"/>
          </a:p>
          <a:p>
            <a:pPr marL="0" indent="0">
              <a:buNone/>
            </a:pPr>
            <a:endParaRPr lang="pt-PT" dirty="0" smtClean="0"/>
          </a:p>
          <a:p>
            <a:pPr marL="0" indent="0">
              <a:buNone/>
            </a:pPr>
            <a:endParaRPr lang="pt-PT" dirty="0"/>
          </a:p>
          <a:p>
            <a:pPr marL="0" indent="0">
              <a:buNone/>
            </a:pPr>
            <a:endParaRPr lang="pt-PT" dirty="0" smtClean="0"/>
          </a:p>
          <a:p>
            <a:pPr marL="0" indent="0">
              <a:buNone/>
            </a:pPr>
            <a:endParaRPr lang="pt-PT" dirty="0"/>
          </a:p>
          <a:p>
            <a:pPr marL="0" indent="0">
              <a:buNone/>
            </a:pPr>
            <a:endParaRPr lang="pt-PT" dirty="0" smtClean="0"/>
          </a:p>
          <a:p>
            <a:pPr marL="0" indent="0">
              <a:buNone/>
            </a:pPr>
            <a:endParaRPr lang="pt-PT" dirty="0"/>
          </a:p>
          <a:p>
            <a:pPr marL="0" indent="0">
              <a:buNone/>
            </a:pPr>
            <a:endParaRPr lang="pt-PT" dirty="0" smtClean="0"/>
          </a:p>
          <a:p>
            <a:pPr marL="0" indent="0">
              <a:buNone/>
            </a:pPr>
            <a:r>
              <a:rPr lang="pt-PT" dirty="0" err="1" smtClean="0"/>
              <a:t>Graphical</a:t>
            </a:r>
            <a:r>
              <a:rPr lang="pt-PT" dirty="0" smtClean="0"/>
              <a:t> </a:t>
            </a:r>
            <a:r>
              <a:rPr lang="pt-PT" dirty="0" err="1" smtClean="0"/>
              <a:t>restoration</a:t>
            </a:r>
            <a:r>
              <a:rPr lang="pt-PT" dirty="0" smtClean="0"/>
              <a:t> </a:t>
            </a:r>
            <a:r>
              <a:rPr lang="pt-PT" dirty="0" err="1" smtClean="0"/>
              <a:t>ongoing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336616"/>
            <a:ext cx="2519362" cy="360363"/>
          </a:xfrm>
        </p:spPr>
        <p:txBody>
          <a:bodyPr/>
          <a:lstStyle/>
          <a:p>
            <a:r>
              <a:rPr lang="pt-PT" b="1" dirty="0" err="1" smtClean="0"/>
              <a:t>Hayley</a:t>
            </a:r>
            <a:r>
              <a:rPr lang="pt-PT" b="1" dirty="0" smtClean="0"/>
              <a:t> </a:t>
            </a:r>
            <a:r>
              <a:rPr lang="pt-PT" b="1" dirty="0" err="1" smtClean="0"/>
              <a:t>Osman</a:t>
            </a:r>
            <a:endParaRPr lang="pt-PT" b="1" dirty="0" smtClean="0"/>
          </a:p>
          <a:p>
            <a:r>
              <a:rPr lang="pt-PT" b="1" dirty="0" smtClean="0"/>
              <a:t>Tânia Melo Mendonça</a:t>
            </a:r>
            <a:endParaRPr lang="en-GB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39" t="7836" r="23743" b="18283"/>
          <a:stretch/>
        </p:blipFill>
        <p:spPr bwMode="auto">
          <a:xfrm>
            <a:off x="4113473" y="4149080"/>
            <a:ext cx="3650799" cy="2702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56" r="2798" b="7571"/>
          <a:stretch/>
        </p:blipFill>
        <p:spPr bwMode="auto">
          <a:xfrm>
            <a:off x="971600" y="1251989"/>
            <a:ext cx="6323549" cy="2756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792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Rectângulo 5"/>
          <p:cNvSpPr/>
          <p:nvPr/>
        </p:nvSpPr>
        <p:spPr>
          <a:xfrm>
            <a:off x="3779912" y="3356992"/>
            <a:ext cx="458927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pt-PT" sz="3000" dirty="0" err="1" smtClean="0">
                <a:solidFill>
                  <a:srgbClr val="29348C"/>
                </a:solidFill>
              </a:rPr>
              <a:t>Thank</a:t>
            </a:r>
            <a:r>
              <a:rPr lang="pt-PT" sz="3000" dirty="0" smtClean="0">
                <a:solidFill>
                  <a:srgbClr val="29348C"/>
                </a:solidFill>
              </a:rPr>
              <a:t> </a:t>
            </a:r>
            <a:r>
              <a:rPr lang="pt-PT" sz="3000" dirty="0" err="1" smtClean="0">
                <a:solidFill>
                  <a:srgbClr val="29348C"/>
                </a:solidFill>
              </a:rPr>
              <a:t>you</a:t>
            </a:r>
            <a:r>
              <a:rPr lang="pt-PT" sz="3000" dirty="0" smtClean="0">
                <a:solidFill>
                  <a:srgbClr val="29348C"/>
                </a:solidFill>
              </a:rPr>
              <a:t> for </a:t>
            </a:r>
            <a:r>
              <a:rPr lang="pt-PT" sz="3000" dirty="0" err="1" smtClean="0">
                <a:solidFill>
                  <a:srgbClr val="29348C"/>
                </a:solidFill>
              </a:rPr>
              <a:t>the</a:t>
            </a:r>
            <a:r>
              <a:rPr lang="pt-PT" sz="3000" dirty="0" smtClean="0">
                <a:solidFill>
                  <a:srgbClr val="29348C"/>
                </a:solidFill>
              </a:rPr>
              <a:t> </a:t>
            </a:r>
            <a:r>
              <a:rPr lang="pt-PT" sz="3000" dirty="0" err="1" smtClean="0">
                <a:solidFill>
                  <a:srgbClr val="29348C"/>
                </a:solidFill>
              </a:rPr>
              <a:t>attention</a:t>
            </a:r>
            <a:r>
              <a:rPr lang="pt-PT" sz="3000" dirty="0" smtClean="0">
                <a:solidFill>
                  <a:srgbClr val="29348C"/>
                </a:solidFill>
              </a:rPr>
              <a:t>!</a:t>
            </a:r>
            <a:endParaRPr lang="pt-PT" sz="3000" dirty="0">
              <a:solidFill>
                <a:srgbClr val="29348C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Content Placeholder 1"/>
          <p:cNvSpPr>
            <a:spLocks noGrp="1"/>
          </p:cNvSpPr>
          <p:nvPr/>
        </p:nvSpPr>
        <p:spPr bwMode="auto">
          <a:xfrm>
            <a:off x="1043608" y="1268760"/>
            <a:ext cx="2304256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lc="http://schemas.openxmlformats.org/drawingml/2006/lockedCanvas"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00000"/>
              </a:lnSpc>
              <a:buClr>
                <a:srgbClr val="1F4798"/>
              </a:buClr>
            </a:pPr>
            <a:r>
              <a:rPr lang="en-GB" sz="1600" b="1" dirty="0" smtClean="0">
                <a:solidFill>
                  <a:srgbClr val="1F4798"/>
                </a:solidFill>
                <a:latin typeface="+mj-lt"/>
              </a:rPr>
              <a:t>The TISD team: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1F4798"/>
                </a:solidFill>
                <a:latin typeface="+mj-lt"/>
              </a:rPr>
              <a:t>Thierry Stora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1F4798"/>
                </a:solidFill>
                <a:latin typeface="+mj-lt"/>
              </a:rPr>
              <a:t>Tania M. </a:t>
            </a:r>
            <a:r>
              <a:rPr lang="en-GB" sz="1600" dirty="0" err="1" smtClean="0">
                <a:solidFill>
                  <a:srgbClr val="1F4798"/>
                </a:solidFill>
                <a:latin typeface="+mj-lt"/>
              </a:rPr>
              <a:t>Mendonça</a:t>
            </a:r>
            <a:endParaRPr lang="en-GB" sz="1600" dirty="0" smtClean="0">
              <a:solidFill>
                <a:srgbClr val="1F4798"/>
              </a:solidFill>
              <a:latin typeface="+mj-lt"/>
            </a:endParaRP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pt-PT" sz="1600" dirty="0" err="1" smtClean="0">
                <a:solidFill>
                  <a:srgbClr val="1F4798"/>
                </a:solidFill>
                <a:latin typeface="+mj-lt"/>
              </a:rPr>
              <a:t>Alexander</a:t>
            </a:r>
            <a:r>
              <a:rPr lang="pt-PT" sz="1600" dirty="0" smtClean="0">
                <a:solidFill>
                  <a:srgbClr val="1F4798"/>
                </a:solidFill>
                <a:latin typeface="+mj-lt"/>
              </a:rPr>
              <a:t> </a:t>
            </a:r>
            <a:r>
              <a:rPr lang="pt-PT" sz="1600" dirty="0" err="1" smtClean="0">
                <a:solidFill>
                  <a:srgbClr val="1F4798"/>
                </a:solidFill>
                <a:latin typeface="+mj-lt"/>
              </a:rPr>
              <a:t>Gottberg</a:t>
            </a:r>
            <a:endParaRPr lang="en-GB" sz="1600" dirty="0">
              <a:solidFill>
                <a:srgbClr val="1F4798"/>
              </a:solidFill>
              <a:latin typeface="+mj-lt"/>
            </a:endParaRP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600" dirty="0" err="1" smtClean="0">
                <a:solidFill>
                  <a:srgbClr val="1F4798"/>
                </a:solidFill>
                <a:latin typeface="+mj-lt"/>
              </a:rPr>
              <a:t>João</a:t>
            </a:r>
            <a:r>
              <a:rPr lang="en-GB" sz="1600" dirty="0">
                <a:solidFill>
                  <a:srgbClr val="1F4798"/>
                </a:solidFill>
                <a:latin typeface="+mj-lt"/>
              </a:rPr>
              <a:t> </a:t>
            </a:r>
            <a:r>
              <a:rPr lang="en-GB" sz="1600" dirty="0" smtClean="0">
                <a:solidFill>
                  <a:srgbClr val="1F4798"/>
                </a:solidFill>
                <a:latin typeface="+mj-lt"/>
              </a:rPr>
              <a:t>Pedro </a:t>
            </a:r>
            <a:r>
              <a:rPr lang="en-GB" sz="1600" dirty="0">
                <a:solidFill>
                  <a:srgbClr val="1F4798"/>
                </a:solidFill>
                <a:latin typeface="+mj-lt"/>
              </a:rPr>
              <a:t>Ramos</a:t>
            </a:r>
          </a:p>
          <a:p>
            <a:pPr marL="171450" lvl="0" indent="-171450"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1F4798"/>
                </a:solidFill>
                <a:latin typeface="+mj-lt"/>
              </a:rPr>
              <a:t>Melanie </a:t>
            </a:r>
            <a:r>
              <a:rPr lang="en-GB" sz="1600" dirty="0" err="1" smtClean="0">
                <a:solidFill>
                  <a:srgbClr val="1F4798"/>
                </a:solidFill>
                <a:latin typeface="+mj-lt"/>
              </a:rPr>
              <a:t>Delonca</a:t>
            </a:r>
            <a:endParaRPr lang="en-GB" sz="1600" dirty="0" smtClean="0">
              <a:solidFill>
                <a:srgbClr val="1F4798"/>
              </a:solidFill>
              <a:latin typeface="+mj-lt"/>
            </a:endParaRPr>
          </a:p>
          <a:p>
            <a:pPr marL="171450" lvl="0" indent="-171450"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pt-PT" sz="1600" dirty="0" err="1" smtClean="0">
                <a:solidFill>
                  <a:srgbClr val="1F4798"/>
                </a:solidFill>
                <a:latin typeface="+mj-lt"/>
              </a:rPr>
              <a:t>Jochen</a:t>
            </a:r>
            <a:r>
              <a:rPr lang="pt-PT" sz="1600" dirty="0" smtClean="0">
                <a:solidFill>
                  <a:srgbClr val="1F4798"/>
                </a:solidFill>
                <a:latin typeface="+mj-lt"/>
              </a:rPr>
              <a:t> </a:t>
            </a:r>
            <a:r>
              <a:rPr lang="pt-PT" sz="1600" dirty="0" err="1" smtClean="0">
                <a:solidFill>
                  <a:srgbClr val="1F4798"/>
                </a:solidFill>
                <a:latin typeface="+mj-lt"/>
              </a:rPr>
              <a:t>Ballof</a:t>
            </a:r>
            <a:endParaRPr lang="pt-PT" sz="1600" dirty="0" smtClean="0">
              <a:solidFill>
                <a:srgbClr val="1F4798"/>
              </a:solidFill>
              <a:latin typeface="+mj-lt"/>
            </a:endParaRPr>
          </a:p>
          <a:p>
            <a:pPr marL="171450" lvl="0" indent="-171450"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pt-PT" sz="1600" dirty="0" err="1" smtClean="0">
                <a:solidFill>
                  <a:srgbClr val="1F4798"/>
                </a:solidFill>
                <a:latin typeface="+mj-lt"/>
              </a:rPr>
              <a:t>Basil</a:t>
            </a:r>
            <a:r>
              <a:rPr lang="pt-PT" sz="1600" dirty="0" smtClean="0">
                <a:solidFill>
                  <a:srgbClr val="1F4798"/>
                </a:solidFill>
                <a:latin typeface="+mj-lt"/>
              </a:rPr>
              <a:t> </a:t>
            </a:r>
            <a:r>
              <a:rPr lang="pt-PT" sz="1600" dirty="0" err="1" smtClean="0">
                <a:solidFill>
                  <a:srgbClr val="1F4798"/>
                </a:solidFill>
                <a:latin typeface="+mj-lt"/>
              </a:rPr>
              <a:t>Gonsalves</a:t>
            </a:r>
            <a:endParaRPr lang="en-GB" sz="1600" dirty="0" smtClean="0">
              <a:solidFill>
                <a:srgbClr val="1F4798"/>
              </a:solidFill>
              <a:latin typeface="+mj-lt"/>
            </a:endParaRPr>
          </a:p>
          <a:p>
            <a:pPr marL="171450" lvl="0" indent="-171450"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1F4798"/>
              </a:solidFill>
              <a:latin typeface="+mj-lt"/>
            </a:endParaRPr>
          </a:p>
          <a:p>
            <a:pPr marL="171450" indent="-171450"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1F4798"/>
              </a:solidFill>
              <a:latin typeface="+mj-lt"/>
            </a:endParaRPr>
          </a:p>
          <a:p>
            <a:pPr marL="171450" indent="-171450"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1F4798"/>
              </a:solidFill>
              <a:latin typeface="+mj-lt"/>
            </a:endParaRPr>
          </a:p>
          <a:p>
            <a:pPr marL="171450" lvl="0" indent="-171450"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1F4798"/>
              </a:solidFill>
              <a:latin typeface="+mj-lt"/>
            </a:endParaRPr>
          </a:p>
          <a:p>
            <a:pPr marL="171450" lvl="0" indent="-171450"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1F4798"/>
              </a:solidFill>
              <a:latin typeface="+mj-lt"/>
            </a:endParaRPr>
          </a:p>
          <a:p>
            <a:pPr marL="171450" indent="-171450">
              <a:lnSpc>
                <a:spcPct val="100000"/>
              </a:lnSpc>
              <a:buClr>
                <a:srgbClr val="1F4798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1F4798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400" dirty="0" err="1" smtClean="0">
                <a:solidFill>
                  <a:srgbClr val="29348C"/>
                </a:solidFill>
              </a:rPr>
              <a:t>Beam</a:t>
            </a:r>
            <a:r>
              <a:rPr lang="pt-PT" sz="3400" dirty="0" smtClean="0">
                <a:solidFill>
                  <a:srgbClr val="29348C"/>
                </a:solidFill>
              </a:rPr>
              <a:t> </a:t>
            </a:r>
            <a:r>
              <a:rPr lang="pt-PT" sz="3400" dirty="0" err="1" smtClean="0">
                <a:solidFill>
                  <a:srgbClr val="29348C"/>
                </a:solidFill>
              </a:rPr>
              <a:t>and</a:t>
            </a:r>
            <a:r>
              <a:rPr lang="pt-PT" sz="3400" dirty="0" smtClean="0">
                <a:solidFill>
                  <a:srgbClr val="29348C"/>
                </a:solidFill>
              </a:rPr>
              <a:t> target </a:t>
            </a:r>
            <a:r>
              <a:rPr lang="pt-PT" sz="3400" dirty="0" err="1" smtClean="0">
                <a:solidFill>
                  <a:srgbClr val="29348C"/>
                </a:solidFill>
              </a:rPr>
              <a:t>developments</a:t>
            </a:r>
            <a:r>
              <a:rPr lang="pt-PT" sz="3400" dirty="0" smtClean="0">
                <a:solidFill>
                  <a:srgbClr val="29348C"/>
                </a:solidFill>
              </a:rPr>
              <a:t> 2014</a:t>
            </a:r>
            <a:endParaRPr lang="en-GB" sz="3400" dirty="0">
              <a:solidFill>
                <a:srgbClr val="29348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4" t="19827" r="6215" b="23276"/>
          <a:stretch/>
        </p:blipFill>
        <p:spPr bwMode="auto">
          <a:xfrm>
            <a:off x="27642" y="1196751"/>
            <a:ext cx="9000000" cy="47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7"/>
          <p:cNvSpPr>
            <a:spLocks noChangeAspect="1" noChangeArrowheads="1"/>
          </p:cNvSpPr>
          <p:nvPr/>
        </p:nvSpPr>
        <p:spPr bwMode="auto">
          <a:xfrm>
            <a:off x="6781757" y="2596711"/>
            <a:ext cx="359759" cy="36000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cxnSp>
        <p:nvCxnSpPr>
          <p:cNvPr id="8" name="Straight Connector 2"/>
          <p:cNvCxnSpPr>
            <a:cxnSpLocks noChangeShapeType="1"/>
          </p:cNvCxnSpPr>
          <p:nvPr/>
        </p:nvCxnSpPr>
        <p:spPr bwMode="auto">
          <a:xfrm flipH="1">
            <a:off x="7108047" y="2040294"/>
            <a:ext cx="713161" cy="690919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ext Box 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7198801" y="1698916"/>
            <a:ext cx="1344612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pPr algn="ctr"/>
            <a:r>
              <a:rPr lang="en-GB" sz="1600" b="1" dirty="0" err="1" smtClean="0">
                <a:ea typeface="DejaVu Sans"/>
                <a:cs typeface="DejaVu Sans"/>
              </a:rPr>
              <a:t>NaF:LiF</a:t>
            </a:r>
            <a:endParaRPr lang="en-GB" sz="1600" b="1" dirty="0">
              <a:ea typeface="DejaVu Sans"/>
              <a:cs typeface="DejaVu Sans"/>
            </a:endParaRPr>
          </a:p>
        </p:txBody>
      </p:sp>
      <p:sp>
        <p:nvSpPr>
          <p:cNvPr id="10" name="Oval 7"/>
          <p:cNvSpPr>
            <a:spLocks noChangeAspect="1" noChangeArrowheads="1"/>
          </p:cNvSpPr>
          <p:nvPr/>
        </p:nvSpPr>
        <p:spPr bwMode="auto">
          <a:xfrm>
            <a:off x="8538587" y="2617106"/>
            <a:ext cx="360000" cy="337674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cxnSp>
        <p:nvCxnSpPr>
          <p:cNvPr id="11" name="Straight Connector 2"/>
          <p:cNvCxnSpPr>
            <a:cxnSpLocks noChangeShapeType="1"/>
          </p:cNvCxnSpPr>
          <p:nvPr/>
        </p:nvCxnSpPr>
        <p:spPr bwMode="auto">
          <a:xfrm>
            <a:off x="7871107" y="2040294"/>
            <a:ext cx="847480" cy="556417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Oval 7"/>
          <p:cNvSpPr>
            <a:spLocks noChangeAspect="1" noChangeArrowheads="1"/>
          </p:cNvSpPr>
          <p:nvPr/>
        </p:nvSpPr>
        <p:spPr bwMode="auto">
          <a:xfrm>
            <a:off x="6324902" y="2605420"/>
            <a:ext cx="359759" cy="36000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14" name="Text Box 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5819676" y="1854721"/>
            <a:ext cx="1344612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pPr algn="ctr"/>
            <a:r>
              <a:rPr lang="en-GB" sz="1600" b="1" dirty="0" smtClean="0">
                <a:ea typeface="DejaVu Sans"/>
                <a:cs typeface="DejaVu Sans"/>
              </a:rPr>
              <a:t>MWCNT</a:t>
            </a:r>
            <a:endParaRPr lang="en-GB" sz="1600" b="1" dirty="0">
              <a:ea typeface="DejaVu Sans"/>
              <a:cs typeface="DejaVu Sans"/>
            </a:endParaRPr>
          </a:p>
        </p:txBody>
      </p:sp>
      <p:cxnSp>
        <p:nvCxnSpPr>
          <p:cNvPr id="15" name="Straight Connector 2"/>
          <p:cNvCxnSpPr>
            <a:cxnSpLocks noChangeShapeType="1"/>
          </p:cNvCxnSpPr>
          <p:nvPr/>
        </p:nvCxnSpPr>
        <p:spPr bwMode="auto">
          <a:xfrm flipH="1">
            <a:off x="6486339" y="2108913"/>
            <a:ext cx="18442" cy="496507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Oval 7"/>
          <p:cNvSpPr>
            <a:spLocks noChangeAspect="1" noChangeArrowheads="1"/>
          </p:cNvSpPr>
          <p:nvPr/>
        </p:nvSpPr>
        <p:spPr bwMode="auto">
          <a:xfrm>
            <a:off x="868060" y="3388564"/>
            <a:ext cx="359759" cy="36000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18" name="Text Box 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35496" y="1901284"/>
            <a:ext cx="1344612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pPr algn="ctr"/>
            <a:r>
              <a:rPr lang="en-GB" sz="1600" b="1" dirty="0" err="1" smtClean="0">
                <a:ea typeface="DejaVu Sans"/>
                <a:cs typeface="DejaVu Sans"/>
              </a:rPr>
              <a:t>Nano-TiC</a:t>
            </a:r>
            <a:endParaRPr lang="en-GB" sz="1600" b="1" dirty="0">
              <a:ea typeface="DejaVu Sans"/>
              <a:cs typeface="DejaVu Sans"/>
            </a:endParaRPr>
          </a:p>
        </p:txBody>
      </p:sp>
      <p:cxnSp>
        <p:nvCxnSpPr>
          <p:cNvPr id="19" name="Straight Connector 2"/>
          <p:cNvCxnSpPr>
            <a:cxnSpLocks noChangeShapeType="1"/>
          </p:cNvCxnSpPr>
          <p:nvPr/>
        </p:nvCxnSpPr>
        <p:spPr bwMode="auto">
          <a:xfrm>
            <a:off x="720601" y="2220371"/>
            <a:ext cx="313686" cy="1136386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Oval 7"/>
          <p:cNvSpPr>
            <a:spLocks noChangeAspect="1" noChangeArrowheads="1"/>
          </p:cNvSpPr>
          <p:nvPr/>
        </p:nvSpPr>
        <p:spPr bwMode="auto">
          <a:xfrm>
            <a:off x="1308100" y="4142298"/>
            <a:ext cx="359759" cy="36000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22" name="Text Box 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1691680" y="2862833"/>
            <a:ext cx="1344612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pPr algn="ctr"/>
            <a:r>
              <a:rPr lang="en-GB" sz="1600" b="1" dirty="0" err="1" smtClean="0">
                <a:ea typeface="DejaVu Sans"/>
                <a:cs typeface="DejaVu Sans"/>
              </a:rPr>
              <a:t>Nano-LaC</a:t>
            </a:r>
            <a:endParaRPr lang="en-GB" sz="1600" b="1" dirty="0">
              <a:ea typeface="DejaVu Sans"/>
              <a:cs typeface="DejaVu Sans"/>
            </a:endParaRPr>
          </a:p>
        </p:txBody>
      </p:sp>
      <p:cxnSp>
        <p:nvCxnSpPr>
          <p:cNvPr id="23" name="Straight Connector 2"/>
          <p:cNvCxnSpPr>
            <a:cxnSpLocks noChangeShapeType="1"/>
          </p:cNvCxnSpPr>
          <p:nvPr/>
        </p:nvCxnSpPr>
        <p:spPr bwMode="auto">
          <a:xfrm flipH="1">
            <a:off x="1469537" y="3181920"/>
            <a:ext cx="510175" cy="960378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Oval 7"/>
          <p:cNvSpPr>
            <a:spLocks noChangeAspect="1" noChangeArrowheads="1"/>
          </p:cNvSpPr>
          <p:nvPr/>
        </p:nvSpPr>
        <p:spPr bwMode="auto">
          <a:xfrm>
            <a:off x="5895440" y="4162768"/>
            <a:ext cx="359759" cy="36000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25" name="Oval 7"/>
          <p:cNvSpPr>
            <a:spLocks noChangeAspect="1" noChangeArrowheads="1"/>
          </p:cNvSpPr>
          <p:nvPr/>
        </p:nvSpPr>
        <p:spPr bwMode="auto">
          <a:xfrm>
            <a:off x="8073377" y="4149080"/>
            <a:ext cx="359759" cy="36000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26" name="Oval 7"/>
          <p:cNvSpPr>
            <a:spLocks noChangeAspect="1" noChangeArrowheads="1"/>
          </p:cNvSpPr>
          <p:nvPr/>
        </p:nvSpPr>
        <p:spPr bwMode="auto">
          <a:xfrm>
            <a:off x="7641329" y="4158218"/>
            <a:ext cx="359759" cy="36000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27" name="Oval 7"/>
          <p:cNvSpPr>
            <a:spLocks noChangeAspect="1" noChangeArrowheads="1"/>
          </p:cNvSpPr>
          <p:nvPr/>
        </p:nvSpPr>
        <p:spPr bwMode="auto">
          <a:xfrm>
            <a:off x="854408" y="2601766"/>
            <a:ext cx="359759" cy="2325754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28" name="Text Box 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38610" y="4970825"/>
            <a:ext cx="1344612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pPr algn="ctr"/>
            <a:r>
              <a:rPr lang="en-GB" sz="1600" b="1" dirty="0" err="1" smtClean="0">
                <a:ea typeface="DejaVu Sans"/>
                <a:cs typeface="DejaVu Sans"/>
              </a:rPr>
              <a:t>Nano</a:t>
            </a:r>
            <a:r>
              <a:rPr lang="en-GB" sz="1600" b="1" dirty="0" smtClean="0">
                <a:ea typeface="DejaVu Sans"/>
                <a:cs typeface="DejaVu Sans"/>
              </a:rPr>
              <a:t>-UC</a:t>
            </a:r>
            <a:endParaRPr lang="en-GB" sz="1600" b="1" dirty="0">
              <a:ea typeface="DejaVu Sans"/>
              <a:cs typeface="DejaVu Sans"/>
            </a:endParaRPr>
          </a:p>
        </p:txBody>
      </p:sp>
      <p:cxnSp>
        <p:nvCxnSpPr>
          <p:cNvPr id="29" name="Straight Connector 2"/>
          <p:cNvCxnSpPr>
            <a:cxnSpLocks noChangeShapeType="1"/>
          </p:cNvCxnSpPr>
          <p:nvPr/>
        </p:nvCxnSpPr>
        <p:spPr bwMode="auto">
          <a:xfrm flipH="1">
            <a:off x="687074" y="4522768"/>
            <a:ext cx="190370" cy="515352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Text Box 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6899796" y="4847993"/>
            <a:ext cx="1344612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pPr algn="ctr"/>
            <a:r>
              <a:rPr lang="en-GB" sz="1600" b="1" dirty="0" err="1" smtClean="0">
                <a:ea typeface="DejaVu Sans"/>
                <a:cs typeface="DejaVu Sans"/>
              </a:rPr>
              <a:t>PbBi</a:t>
            </a:r>
            <a:r>
              <a:rPr lang="en-GB" sz="1600" b="1" dirty="0" smtClean="0">
                <a:ea typeface="DejaVu Sans"/>
                <a:cs typeface="DejaVu Sans"/>
              </a:rPr>
              <a:t> loop (2016)</a:t>
            </a:r>
            <a:endParaRPr lang="en-GB" sz="1600" b="1" dirty="0">
              <a:ea typeface="DejaVu Sans"/>
              <a:cs typeface="DejaVu Sans"/>
            </a:endParaRPr>
          </a:p>
        </p:txBody>
      </p:sp>
      <p:cxnSp>
        <p:nvCxnSpPr>
          <p:cNvPr id="36" name="Straight Connector 2"/>
          <p:cNvCxnSpPr>
            <a:cxnSpLocks noChangeShapeType="1"/>
          </p:cNvCxnSpPr>
          <p:nvPr/>
        </p:nvCxnSpPr>
        <p:spPr bwMode="auto">
          <a:xfrm flipH="1">
            <a:off x="7627681" y="4509120"/>
            <a:ext cx="612960" cy="41840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Straight Connector 2"/>
          <p:cNvCxnSpPr>
            <a:cxnSpLocks noChangeShapeType="1"/>
          </p:cNvCxnSpPr>
          <p:nvPr/>
        </p:nvCxnSpPr>
        <p:spPr bwMode="auto">
          <a:xfrm flipH="1">
            <a:off x="7627681" y="4516623"/>
            <a:ext cx="146229" cy="426906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Straight Connector 2"/>
          <p:cNvCxnSpPr>
            <a:cxnSpLocks noChangeShapeType="1"/>
            <a:stCxn id="24" idx="5"/>
          </p:cNvCxnSpPr>
          <p:nvPr/>
        </p:nvCxnSpPr>
        <p:spPr bwMode="auto">
          <a:xfrm>
            <a:off x="6202514" y="4470047"/>
            <a:ext cx="1425167" cy="473482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10694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75140" y="6549731"/>
            <a:ext cx="2519362" cy="360363"/>
          </a:xfrm>
        </p:spPr>
        <p:txBody>
          <a:bodyPr/>
          <a:lstStyle/>
          <a:p>
            <a:r>
              <a:rPr lang="pt-PT" sz="1400" b="1" dirty="0" smtClean="0"/>
              <a:t>João Pedro Ramos</a:t>
            </a:r>
            <a:endParaRPr lang="en-GB" sz="1400" b="1" dirty="0"/>
          </a:p>
        </p:txBody>
      </p:sp>
      <p:pic>
        <p:nvPicPr>
          <p:cNvPr id="6" name="Picture 5" descr="C:\Users\jofernan\SkyDrive\Documentos\Trabalho\Titanium Oxide-Carbide\3_Mixing Studies - CNT, CB, Graphite\SEM Results\[2014-02-19] Rest of the sets, including TiCm and 50CNTb - with 10h\50Gr_10h_30k_2.tif"/>
          <p:cNvPicPr/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432" y="1688487"/>
            <a:ext cx="2433320" cy="18382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400694" y="877188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9348C"/>
                </a:solidFill>
                <a:latin typeface="+mj-lt"/>
              </a:rPr>
              <a:t>Mixing TiC and Carbon (different vol. ratios)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1752" y="1688487"/>
            <a:ext cx="2451039" cy="1838279"/>
          </a:xfrm>
          <a:prstGeom prst="rect">
            <a:avLst/>
          </a:prstGeom>
        </p:spPr>
      </p:pic>
      <p:pic>
        <p:nvPicPr>
          <p:cNvPr id="9" name="Picture 8" descr="C:\Users\jofernan\SkyDrive\Documentos\Trabalho\Titanium Oxide-Carbide\3_Mixing Studies - CNT, CB, Graphite\SEM Results\[2014-02-19] Rest of the sets, including TiCm and 50CNTb - with 10h\50PrA_10h_30k_2.ti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839" y="1688487"/>
            <a:ext cx="2448272" cy="184617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3431752" y="1439834"/>
            <a:ext cx="2433320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1600" dirty="0" err="1" smtClean="0">
                <a:solidFill>
                  <a:srgbClr val="29348C"/>
                </a:solidFill>
                <a:latin typeface="+mj-lt"/>
              </a:rPr>
              <a:t>TiC</a:t>
            </a:r>
            <a:r>
              <a:rPr lang="pt-PT" sz="1600" dirty="0" smtClean="0">
                <a:solidFill>
                  <a:srgbClr val="29348C"/>
                </a:solidFill>
                <a:latin typeface="+mj-lt"/>
              </a:rPr>
              <a:t> + MWC </a:t>
            </a:r>
            <a:r>
              <a:rPr lang="pt-PT" sz="1600" dirty="0" err="1" smtClean="0">
                <a:solidFill>
                  <a:srgbClr val="29348C"/>
                </a:solidFill>
                <a:latin typeface="+mj-lt"/>
              </a:rPr>
              <a:t>nanotubes</a:t>
            </a:r>
            <a:endParaRPr lang="pt-PT" sz="1600" dirty="0" smtClean="0">
              <a:solidFill>
                <a:srgbClr val="29348C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36152" y="1124744"/>
            <a:ext cx="6814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9348C"/>
                </a:solidFill>
                <a:latin typeface="+mj-lt"/>
              </a:rPr>
              <a:t>Test for </a:t>
            </a:r>
            <a:r>
              <a:rPr lang="en-GB" dirty="0" smtClean="0">
                <a:solidFill>
                  <a:srgbClr val="29348C"/>
                </a:solidFill>
                <a:latin typeface="+mj-lt"/>
              </a:rPr>
              <a:t>nanostructure </a:t>
            </a:r>
            <a:r>
              <a:rPr lang="en-GB" dirty="0">
                <a:solidFill>
                  <a:srgbClr val="29348C"/>
                </a:solidFill>
                <a:latin typeface="+mj-lt"/>
              </a:rPr>
              <a:t>stability at </a:t>
            </a:r>
            <a:r>
              <a:rPr lang="en-GB" dirty="0" smtClean="0">
                <a:solidFill>
                  <a:srgbClr val="29348C"/>
                </a:solidFill>
                <a:latin typeface="+mj-lt"/>
              </a:rPr>
              <a:t>1500, 1650 and 1800</a:t>
            </a:r>
            <a:r>
              <a:rPr lang="en-GB" baseline="30000" dirty="0" smtClean="0">
                <a:solidFill>
                  <a:srgbClr val="29348C"/>
                </a:solidFill>
                <a:latin typeface="+mj-lt"/>
              </a:rPr>
              <a:t>o</a:t>
            </a:r>
            <a:r>
              <a:rPr lang="en-GB" dirty="0" smtClean="0">
                <a:solidFill>
                  <a:srgbClr val="29348C"/>
                </a:solidFill>
                <a:latin typeface="+mj-lt"/>
              </a:rPr>
              <a:t>C</a:t>
            </a:r>
            <a:endParaRPr lang="en-GB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65072" y="1439834"/>
            <a:ext cx="2451039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1600" b="1" dirty="0" err="1" smtClean="0">
                <a:solidFill>
                  <a:srgbClr val="29348C"/>
                </a:solidFill>
                <a:latin typeface="+mj-lt"/>
              </a:rPr>
              <a:t>TiC</a:t>
            </a:r>
            <a:r>
              <a:rPr lang="pt-PT" sz="1600" b="1" dirty="0" smtClean="0">
                <a:solidFill>
                  <a:srgbClr val="29348C"/>
                </a:solidFill>
                <a:latin typeface="+mj-lt"/>
              </a:rPr>
              <a:t> + </a:t>
            </a:r>
            <a:r>
              <a:rPr lang="pt-PT" sz="1600" b="1" dirty="0" err="1" smtClean="0">
                <a:solidFill>
                  <a:srgbClr val="29348C"/>
                </a:solidFill>
                <a:latin typeface="+mj-lt"/>
              </a:rPr>
              <a:t>Carbon</a:t>
            </a:r>
            <a:r>
              <a:rPr lang="pt-PT" sz="1600" b="1" dirty="0" smtClean="0">
                <a:solidFill>
                  <a:srgbClr val="29348C"/>
                </a:solidFill>
                <a:latin typeface="+mj-lt"/>
              </a:rPr>
              <a:t> </a:t>
            </a:r>
            <a:r>
              <a:rPr lang="pt-PT" sz="1600" b="1" dirty="0" err="1" smtClean="0">
                <a:solidFill>
                  <a:srgbClr val="29348C"/>
                </a:solidFill>
                <a:latin typeface="+mj-lt"/>
              </a:rPr>
              <a:t>black</a:t>
            </a:r>
            <a:endParaRPr lang="pt-PT" sz="1600" b="1" dirty="0" smtClean="0">
              <a:solidFill>
                <a:srgbClr val="29348C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95665" y="1439834"/>
            <a:ext cx="2418368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1600" dirty="0" err="1" smtClean="0">
                <a:solidFill>
                  <a:srgbClr val="29348C"/>
                </a:solidFill>
                <a:latin typeface="+mj-lt"/>
              </a:rPr>
              <a:t>TiC</a:t>
            </a:r>
            <a:r>
              <a:rPr lang="pt-PT" sz="1600" dirty="0" smtClean="0">
                <a:solidFill>
                  <a:srgbClr val="29348C"/>
                </a:solidFill>
                <a:latin typeface="+mj-lt"/>
              </a:rPr>
              <a:t> +</a:t>
            </a:r>
            <a:r>
              <a:rPr lang="pt-PT" sz="1600" dirty="0" err="1" smtClean="0">
                <a:solidFill>
                  <a:srgbClr val="29348C"/>
                </a:solidFill>
                <a:latin typeface="+mj-lt"/>
              </a:rPr>
              <a:t>Graphite</a:t>
            </a:r>
            <a:endParaRPr lang="pt-PT" sz="1600" dirty="0" smtClean="0">
              <a:solidFill>
                <a:srgbClr val="29348C"/>
              </a:solidFill>
              <a:latin typeface="+mj-lt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 cstate="print"/>
          <a:srcRect t="3531" r="31936" b="7652"/>
          <a:stretch/>
        </p:blipFill>
        <p:spPr>
          <a:xfrm>
            <a:off x="1003132" y="3703388"/>
            <a:ext cx="1587284" cy="2761671"/>
          </a:xfrm>
          <a:prstGeom prst="rect">
            <a:avLst/>
          </a:prstGeom>
        </p:spPr>
      </p:pic>
      <p:sp>
        <p:nvSpPr>
          <p:cNvPr id="21" name="TextBox 52"/>
          <p:cNvSpPr txBox="1"/>
          <p:nvPr/>
        </p:nvSpPr>
        <p:spPr>
          <a:xfrm>
            <a:off x="2426590" y="3629258"/>
            <a:ext cx="2917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1400" dirty="0" err="1" smtClean="0">
                <a:solidFill>
                  <a:srgbClr val="1F297F"/>
                </a:solidFill>
                <a:latin typeface="+mj-lt"/>
              </a:rPr>
              <a:t>TiC</a:t>
            </a:r>
            <a:r>
              <a:rPr lang="en-US" sz="1400" dirty="0" smtClean="0">
                <a:solidFill>
                  <a:srgbClr val="1F297F"/>
                </a:solidFill>
                <a:latin typeface="+mj-lt"/>
              </a:rPr>
              <a:t> + Carbon Black - Milling and mixing</a:t>
            </a: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>
            <a:normAutofit/>
          </a:bodyPr>
          <a:lstStyle/>
          <a:p>
            <a:r>
              <a:rPr lang="pt-PT" sz="3400" dirty="0" err="1" smtClean="0">
                <a:solidFill>
                  <a:srgbClr val="29348C"/>
                </a:solidFill>
              </a:rPr>
              <a:t>TiC-Carbon</a:t>
            </a:r>
            <a:r>
              <a:rPr lang="pt-PT" sz="3400" dirty="0" smtClean="0">
                <a:solidFill>
                  <a:srgbClr val="29348C"/>
                </a:solidFill>
              </a:rPr>
              <a:t> </a:t>
            </a:r>
            <a:r>
              <a:rPr lang="pt-PT" sz="3400" dirty="0" err="1" smtClean="0">
                <a:solidFill>
                  <a:srgbClr val="29348C"/>
                </a:solidFill>
              </a:rPr>
              <a:t>Black</a:t>
            </a:r>
            <a:r>
              <a:rPr lang="pt-PT" sz="3400" dirty="0" smtClean="0">
                <a:solidFill>
                  <a:srgbClr val="29348C"/>
                </a:solidFill>
              </a:rPr>
              <a:t> </a:t>
            </a:r>
            <a:r>
              <a:rPr lang="pt-PT" sz="3400" dirty="0" err="1" smtClean="0">
                <a:solidFill>
                  <a:srgbClr val="29348C"/>
                </a:solidFill>
              </a:rPr>
              <a:t>nanocomposite</a:t>
            </a:r>
            <a:r>
              <a:rPr lang="pt-PT" sz="3400" dirty="0" smtClean="0">
                <a:solidFill>
                  <a:srgbClr val="29348C"/>
                </a:solidFill>
              </a:rPr>
              <a:t> </a:t>
            </a:r>
            <a:endParaRPr lang="en-GB" sz="3400" dirty="0">
              <a:solidFill>
                <a:srgbClr val="29348C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9629"/>
          <a:stretch/>
        </p:blipFill>
        <p:spPr>
          <a:xfrm>
            <a:off x="2627785" y="4156290"/>
            <a:ext cx="2405221" cy="224080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9379" y="5535120"/>
            <a:ext cx="3530891" cy="57686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5346719" y="4172887"/>
            <a:ext cx="34017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 smtClean="0">
                <a:solidFill>
                  <a:srgbClr val="29348C"/>
                </a:solidFill>
              </a:rPr>
              <a:t>TiC</a:t>
            </a:r>
            <a:r>
              <a:rPr lang="pt-PT" dirty="0" smtClean="0">
                <a:solidFill>
                  <a:srgbClr val="29348C"/>
                </a:solidFill>
              </a:rPr>
              <a:t> + </a:t>
            </a:r>
            <a:r>
              <a:rPr lang="pt-PT" dirty="0" err="1" smtClean="0">
                <a:solidFill>
                  <a:srgbClr val="29348C"/>
                </a:solidFill>
              </a:rPr>
              <a:t>Carbon</a:t>
            </a:r>
            <a:r>
              <a:rPr lang="pt-PT" dirty="0" smtClean="0">
                <a:solidFill>
                  <a:srgbClr val="29348C"/>
                </a:solidFill>
              </a:rPr>
              <a:t> </a:t>
            </a:r>
            <a:r>
              <a:rPr lang="pt-PT" dirty="0" err="1" smtClean="0">
                <a:solidFill>
                  <a:srgbClr val="29348C"/>
                </a:solidFill>
              </a:rPr>
              <a:t>black</a:t>
            </a:r>
            <a:r>
              <a:rPr lang="pt-PT" dirty="0" smtClean="0">
                <a:solidFill>
                  <a:srgbClr val="29348C"/>
                </a:solidFill>
              </a:rPr>
              <a:t> (50 vol.%) </a:t>
            </a:r>
            <a:r>
              <a:rPr lang="pt-PT" dirty="0" err="1" smtClean="0">
                <a:solidFill>
                  <a:srgbClr val="29348C"/>
                </a:solidFill>
              </a:rPr>
              <a:t>nanostructure</a:t>
            </a:r>
            <a:r>
              <a:rPr lang="pt-PT" dirty="0" smtClean="0">
                <a:solidFill>
                  <a:srgbClr val="29348C"/>
                </a:solidFill>
              </a:rPr>
              <a:t>, </a:t>
            </a:r>
            <a:r>
              <a:rPr lang="pt-PT" dirty="0" err="1" smtClean="0">
                <a:solidFill>
                  <a:srgbClr val="29348C"/>
                </a:solidFill>
              </a:rPr>
              <a:t>which</a:t>
            </a:r>
            <a:r>
              <a:rPr lang="pt-PT" dirty="0" smtClean="0">
                <a:solidFill>
                  <a:srgbClr val="29348C"/>
                </a:solidFill>
              </a:rPr>
              <a:t> </a:t>
            </a:r>
            <a:r>
              <a:rPr lang="pt-PT" dirty="0" err="1" smtClean="0">
                <a:solidFill>
                  <a:srgbClr val="29348C"/>
                </a:solidFill>
              </a:rPr>
              <a:t>was</a:t>
            </a:r>
            <a:r>
              <a:rPr lang="pt-PT" dirty="0" smtClean="0">
                <a:solidFill>
                  <a:srgbClr val="29348C"/>
                </a:solidFill>
              </a:rPr>
              <a:t> </a:t>
            </a:r>
            <a:r>
              <a:rPr lang="pt-PT" dirty="0" err="1" smtClean="0">
                <a:solidFill>
                  <a:srgbClr val="29348C"/>
                </a:solidFill>
              </a:rPr>
              <a:t>stable</a:t>
            </a:r>
            <a:r>
              <a:rPr lang="pt-PT" dirty="0" smtClean="0">
                <a:solidFill>
                  <a:srgbClr val="29348C"/>
                </a:solidFill>
              </a:rPr>
              <a:t> </a:t>
            </a:r>
            <a:r>
              <a:rPr lang="pt-PT" dirty="0" err="1" smtClean="0">
                <a:solidFill>
                  <a:srgbClr val="29348C"/>
                </a:solidFill>
              </a:rPr>
              <a:t>up</a:t>
            </a:r>
            <a:r>
              <a:rPr lang="pt-PT" dirty="0" smtClean="0">
                <a:solidFill>
                  <a:srgbClr val="29348C"/>
                </a:solidFill>
              </a:rPr>
              <a:t> to 1800</a:t>
            </a:r>
            <a:r>
              <a:rPr lang="pt-PT" baseline="30000" dirty="0" smtClean="0">
                <a:solidFill>
                  <a:srgbClr val="29348C"/>
                </a:solidFill>
              </a:rPr>
              <a:t>o</a:t>
            </a:r>
            <a:r>
              <a:rPr lang="pt-PT" dirty="0" smtClean="0">
                <a:solidFill>
                  <a:srgbClr val="29348C"/>
                </a:solidFill>
              </a:rPr>
              <a:t>C, </a:t>
            </a:r>
            <a:r>
              <a:rPr lang="pt-PT" dirty="0" err="1" smtClean="0">
                <a:solidFill>
                  <a:srgbClr val="29348C"/>
                </a:solidFill>
              </a:rPr>
              <a:t>was</a:t>
            </a:r>
            <a:r>
              <a:rPr lang="pt-PT" dirty="0" smtClean="0">
                <a:solidFill>
                  <a:srgbClr val="29348C"/>
                </a:solidFill>
              </a:rPr>
              <a:t> </a:t>
            </a:r>
            <a:r>
              <a:rPr lang="pt-PT" dirty="0" err="1" smtClean="0">
                <a:solidFill>
                  <a:srgbClr val="29348C"/>
                </a:solidFill>
              </a:rPr>
              <a:t>selected</a:t>
            </a:r>
            <a:r>
              <a:rPr lang="pt-PT" dirty="0" smtClean="0">
                <a:solidFill>
                  <a:srgbClr val="29348C"/>
                </a:solidFill>
              </a:rPr>
              <a:t> to </a:t>
            </a:r>
            <a:r>
              <a:rPr lang="pt-PT" dirty="0" err="1" smtClean="0">
                <a:solidFill>
                  <a:srgbClr val="29348C"/>
                </a:solidFill>
              </a:rPr>
              <a:t>produce</a:t>
            </a:r>
            <a:r>
              <a:rPr lang="pt-PT" dirty="0">
                <a:solidFill>
                  <a:srgbClr val="29348C"/>
                </a:solidFill>
              </a:rPr>
              <a:t> </a:t>
            </a:r>
            <a:r>
              <a:rPr lang="pt-PT" dirty="0" smtClean="0">
                <a:solidFill>
                  <a:srgbClr val="29348C"/>
                </a:solidFill>
              </a:rPr>
              <a:t>a </a:t>
            </a:r>
            <a:r>
              <a:rPr lang="pt-PT" dirty="0" err="1" smtClean="0">
                <a:solidFill>
                  <a:srgbClr val="29348C"/>
                </a:solidFill>
              </a:rPr>
              <a:t>full</a:t>
            </a:r>
            <a:r>
              <a:rPr lang="pt-PT" dirty="0" smtClean="0">
                <a:solidFill>
                  <a:srgbClr val="29348C"/>
                </a:solidFill>
              </a:rPr>
              <a:t> target </a:t>
            </a:r>
            <a:r>
              <a:rPr lang="pt-PT" dirty="0" err="1" smtClean="0">
                <a:solidFill>
                  <a:srgbClr val="29348C"/>
                </a:solidFill>
              </a:rPr>
              <a:t>prototype</a:t>
            </a:r>
            <a:r>
              <a:rPr lang="pt-PT" dirty="0" smtClean="0">
                <a:solidFill>
                  <a:srgbClr val="29348C"/>
                </a:solidFill>
              </a:rPr>
              <a:t>.</a:t>
            </a:r>
            <a:endParaRPr lang="en-GB" dirty="0">
              <a:solidFill>
                <a:srgbClr val="2934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56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PT" sz="1400" b="1" dirty="0"/>
              <a:t>João Pedro </a:t>
            </a:r>
            <a:r>
              <a:rPr lang="pt-PT" sz="1400" b="1" dirty="0" smtClean="0"/>
              <a:t>Ramos</a:t>
            </a:r>
            <a:endParaRPr lang="en-GB" sz="1400" b="1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96008" y="10498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400" dirty="0" err="1" smtClean="0">
                <a:solidFill>
                  <a:srgbClr val="29348C"/>
                </a:solidFill>
              </a:rPr>
              <a:t>TiC-Carbon</a:t>
            </a:r>
            <a:r>
              <a:rPr lang="pt-PT" sz="3400" dirty="0" smtClean="0">
                <a:solidFill>
                  <a:srgbClr val="29348C"/>
                </a:solidFill>
              </a:rPr>
              <a:t> </a:t>
            </a:r>
            <a:r>
              <a:rPr lang="pt-PT" sz="3400" dirty="0" err="1" smtClean="0">
                <a:solidFill>
                  <a:srgbClr val="29348C"/>
                </a:solidFill>
              </a:rPr>
              <a:t>Black</a:t>
            </a:r>
            <a:r>
              <a:rPr lang="pt-PT" sz="3400" dirty="0" smtClean="0">
                <a:solidFill>
                  <a:srgbClr val="29348C"/>
                </a:solidFill>
              </a:rPr>
              <a:t> </a:t>
            </a:r>
            <a:r>
              <a:rPr lang="pt-PT" sz="3400" dirty="0" err="1" smtClean="0">
                <a:solidFill>
                  <a:srgbClr val="29348C"/>
                </a:solidFill>
              </a:rPr>
              <a:t>nanocomposite</a:t>
            </a:r>
            <a:r>
              <a:rPr lang="pt-PT" sz="3400" dirty="0" smtClean="0">
                <a:solidFill>
                  <a:srgbClr val="29348C"/>
                </a:solidFill>
              </a:rPr>
              <a:t> </a:t>
            </a:r>
            <a:endParaRPr lang="en-GB" sz="3400" dirty="0">
              <a:solidFill>
                <a:srgbClr val="29348C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6837" y="991234"/>
            <a:ext cx="4426558" cy="24899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0648" y="1091090"/>
            <a:ext cx="3875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1F297F"/>
                </a:solidFill>
              </a:rPr>
              <a:t>Target #527 operated successfully online (November 2014) with a surface ion source</a:t>
            </a:r>
            <a:endParaRPr lang="en-US" sz="1600" dirty="0">
              <a:solidFill>
                <a:srgbClr val="1F297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89175" y="1801120"/>
            <a:ext cx="29702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F297F"/>
                </a:solidFill>
              </a:rPr>
              <a:t>Successfully extracted isotopes of Li, Na, Al,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F297F"/>
                </a:solidFill>
              </a:rPr>
              <a:t>Very stable yields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F297F"/>
                </a:solidFill>
              </a:rPr>
              <a:t>Release curves taken at different temperatures: 1650, 1800 and 2000</a:t>
            </a:r>
            <a:r>
              <a:rPr lang="en-US" sz="1600" baseline="30000" dirty="0" smtClean="0">
                <a:solidFill>
                  <a:srgbClr val="1F297F"/>
                </a:solidFill>
              </a:rPr>
              <a:t>o</a:t>
            </a:r>
            <a:r>
              <a:rPr lang="en-US" sz="1600" dirty="0" smtClean="0">
                <a:solidFill>
                  <a:srgbClr val="1F297F"/>
                </a:solidFill>
              </a:rPr>
              <a:t>C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7616"/>
              </p:ext>
            </p:extLst>
          </p:nvPr>
        </p:nvGraphicFramePr>
        <p:xfrm>
          <a:off x="1172918" y="3950944"/>
          <a:ext cx="4047154" cy="2208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2818"/>
                <a:gridCol w="936104"/>
                <a:gridCol w="936104"/>
                <a:gridCol w="1152128"/>
              </a:tblGrid>
              <a:tr h="245323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Isotope</a:t>
                      </a:r>
                      <a:endParaRPr lang="en-GB" sz="140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Temp.</a:t>
                      </a:r>
                      <a:endParaRPr lang="en-GB" sz="140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Yield (/</a:t>
                      </a:r>
                      <a:r>
                        <a:rPr lang="el-GR" sz="140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C)</a:t>
                      </a:r>
                      <a:endParaRPr lang="en-GB" sz="140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Yield </a:t>
                      </a:r>
                      <a:r>
                        <a:rPr lang="en-GB" sz="1400" dirty="0" err="1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Ti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foils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(/</a:t>
                      </a:r>
                      <a:r>
                        <a:rPr lang="el-GR" sz="140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C)</a:t>
                      </a:r>
                      <a:endParaRPr lang="en-GB" sz="140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</a:tr>
              <a:tr h="32712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30000" dirty="0" smtClean="0">
                          <a:latin typeface="+mj-lt"/>
                          <a:cs typeface="Arial" panose="020B0604020202020204" pitchFamily="34" charset="0"/>
                        </a:rPr>
                        <a:t>9</a:t>
                      </a:r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Li (178 </a:t>
                      </a:r>
                      <a:r>
                        <a:rPr lang="en-GB" sz="1400" dirty="0" err="1" smtClean="0">
                          <a:latin typeface="+mj-lt"/>
                          <a:cs typeface="Arial" panose="020B0604020202020204" pitchFamily="34" charset="0"/>
                        </a:rPr>
                        <a:t>ms</a:t>
                      </a:r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2000</a:t>
                      </a:r>
                      <a:r>
                        <a:rPr lang="en-GB" sz="1400" baseline="30000" dirty="0" smtClean="0">
                          <a:latin typeface="+mj-lt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C</a:t>
                      </a:r>
                      <a:endParaRPr lang="en-GB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7.8E5</a:t>
                      </a:r>
                      <a:endParaRPr lang="en-GB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3.2E5 (SC)</a:t>
                      </a:r>
                      <a:endParaRPr lang="en-GB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</a:tr>
              <a:tr h="327122">
                <a:tc>
                  <a:txBody>
                    <a:bodyPr/>
                    <a:lstStyle/>
                    <a:p>
                      <a:pPr algn="ctr"/>
                      <a:r>
                        <a:rPr lang="en-GB" sz="1400" baseline="30000" dirty="0" smtClean="0">
                          <a:latin typeface="+mj-lt"/>
                          <a:cs typeface="Arial" panose="020B0604020202020204" pitchFamily="34" charset="0"/>
                        </a:rPr>
                        <a:t>26</a:t>
                      </a:r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Na</a:t>
                      </a:r>
                      <a:r>
                        <a:rPr lang="en-GB" sz="1400" baseline="0" dirty="0" smtClean="0">
                          <a:latin typeface="+mj-lt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GB" sz="1400" baseline="0" dirty="0" smtClean="0">
                          <a:latin typeface="+mj-lt"/>
                          <a:cs typeface="Arial" panose="020B0604020202020204" pitchFamily="34" charset="0"/>
                        </a:rPr>
                        <a:t>(1.07 s)</a:t>
                      </a:r>
                      <a:endParaRPr lang="en-GB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2000</a:t>
                      </a:r>
                      <a:r>
                        <a:rPr lang="en-GB" sz="1400" baseline="30000" dirty="0" smtClean="0">
                          <a:latin typeface="+mj-lt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8.1E6</a:t>
                      </a:r>
                      <a:endParaRPr lang="en-GB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1.5E6 (SC)</a:t>
                      </a:r>
                      <a:endParaRPr lang="en-GB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</a:tr>
              <a:tr h="327122">
                <a:tc>
                  <a:txBody>
                    <a:bodyPr/>
                    <a:lstStyle/>
                    <a:p>
                      <a:pPr algn="ctr"/>
                      <a:r>
                        <a:rPr lang="en-GB" sz="1400" baseline="30000" dirty="0" smtClean="0">
                          <a:latin typeface="+mj-lt"/>
                          <a:cs typeface="Arial" panose="020B0604020202020204" pitchFamily="34" charset="0"/>
                        </a:rPr>
                        <a:t>37</a:t>
                      </a:r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K (1.2 s)</a:t>
                      </a:r>
                      <a:endParaRPr lang="en-GB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2000</a:t>
                      </a:r>
                      <a:r>
                        <a:rPr lang="en-GB" sz="1400" baseline="30000" dirty="0" smtClean="0">
                          <a:latin typeface="+mj-lt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1.2E6</a:t>
                      </a:r>
                      <a:endParaRPr lang="en-GB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7.1E6</a:t>
                      </a:r>
                      <a:endParaRPr lang="en-GB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</a:tr>
              <a:tr h="327122">
                <a:tc>
                  <a:txBody>
                    <a:bodyPr/>
                    <a:lstStyle/>
                    <a:p>
                      <a:pPr algn="ctr"/>
                      <a:r>
                        <a:rPr lang="en-GB" sz="1400" baseline="30000" dirty="0" smtClean="0">
                          <a:latin typeface="+mj-lt"/>
                          <a:cs typeface="Arial" panose="020B0604020202020204" pitchFamily="34" charset="0"/>
                        </a:rPr>
                        <a:t>39</a:t>
                      </a:r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Ca </a:t>
                      </a:r>
                    </a:p>
                    <a:p>
                      <a:pPr algn="ctr"/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(860 </a:t>
                      </a:r>
                      <a:r>
                        <a:rPr lang="en-GB" sz="1400" dirty="0" err="1" smtClean="0">
                          <a:latin typeface="+mj-lt"/>
                          <a:cs typeface="Arial" panose="020B0604020202020204" pitchFamily="34" charset="0"/>
                        </a:rPr>
                        <a:t>ms</a:t>
                      </a:r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)</a:t>
                      </a:r>
                      <a:endParaRPr lang="en-GB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2000</a:t>
                      </a:r>
                      <a:r>
                        <a:rPr lang="en-GB" sz="1400" baseline="30000" dirty="0" smtClean="0">
                          <a:latin typeface="+mj-lt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C (CF</a:t>
                      </a:r>
                      <a:r>
                        <a:rPr lang="en-GB" sz="1400" baseline="-25000" dirty="0" smtClean="0">
                          <a:latin typeface="+mj-lt"/>
                          <a:cs typeface="Arial" panose="020B0604020202020204" pitchFamily="34" charset="0"/>
                        </a:rPr>
                        <a:t>4</a:t>
                      </a:r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)</a:t>
                      </a:r>
                      <a:endParaRPr lang="en-GB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1.4E2</a:t>
                      </a:r>
                      <a:endParaRPr lang="en-GB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j-lt"/>
                          <a:cs typeface="Arial" panose="020B0604020202020204" pitchFamily="34" charset="0"/>
                        </a:rPr>
                        <a:t>2.0E4</a:t>
                      </a:r>
                      <a:endParaRPr lang="en-GB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5720" marR="45720" anchor="ctr"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5478780" y="3895804"/>
            <a:ext cx="36054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aseline="30000" dirty="0" smtClean="0">
                <a:solidFill>
                  <a:srgbClr val="1F297F"/>
                </a:solidFill>
              </a:rPr>
              <a:t>39</a:t>
            </a:r>
            <a:r>
              <a:rPr lang="en-US" sz="1600" dirty="0" smtClean="0">
                <a:solidFill>
                  <a:srgbClr val="1F297F"/>
                </a:solidFill>
              </a:rPr>
              <a:t>Ca extracted with CF</a:t>
            </a:r>
            <a:r>
              <a:rPr lang="en-US" sz="1600" baseline="-25000" dirty="0" smtClean="0">
                <a:solidFill>
                  <a:srgbClr val="1F297F"/>
                </a:solidFill>
              </a:rPr>
              <a:t>4</a:t>
            </a:r>
            <a:r>
              <a:rPr lang="en-US" sz="1600" dirty="0" smtClean="0">
                <a:solidFill>
                  <a:srgbClr val="1F297F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F297F"/>
                </a:solidFill>
              </a:rPr>
              <a:t>Target not suitable for </a:t>
            </a:r>
            <a:r>
              <a:rPr lang="en-US" sz="1600" baseline="30000" dirty="0" smtClean="0">
                <a:solidFill>
                  <a:srgbClr val="1F297F"/>
                </a:solidFill>
              </a:rPr>
              <a:t>35</a:t>
            </a:r>
            <a:r>
              <a:rPr lang="en-US" sz="1600" dirty="0" smtClean="0">
                <a:solidFill>
                  <a:srgbClr val="1F297F"/>
                </a:solidFill>
              </a:rPr>
              <a:t>Ca (25 </a:t>
            </a:r>
            <a:r>
              <a:rPr lang="en-US" sz="1600" dirty="0" err="1" smtClean="0">
                <a:solidFill>
                  <a:srgbClr val="1F297F"/>
                </a:solidFill>
              </a:rPr>
              <a:t>ms</a:t>
            </a:r>
            <a:r>
              <a:rPr lang="en-US" sz="1600" dirty="0" smtClean="0">
                <a:solidFill>
                  <a:srgbClr val="1F297F"/>
                </a:solidFill>
              </a:rPr>
              <a:t>) – probable reaction of Ca with carbon black?</a:t>
            </a:r>
            <a:endParaRPr lang="en-US" sz="1600" dirty="0">
              <a:solidFill>
                <a:srgbClr val="1F297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76917" y="5199790"/>
            <a:ext cx="41636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err="1" smtClean="0">
                <a:solidFill>
                  <a:srgbClr val="1F297F"/>
                </a:solidFill>
              </a:rPr>
              <a:t>nanoTiC</a:t>
            </a:r>
            <a:r>
              <a:rPr lang="en-US" sz="1600" dirty="0" smtClean="0">
                <a:solidFill>
                  <a:srgbClr val="1F297F"/>
                </a:solidFill>
              </a:rPr>
              <a:t>-C - ½ Production rate </a:t>
            </a:r>
          </a:p>
          <a:p>
            <a:r>
              <a:rPr lang="en-US" sz="1600" dirty="0" smtClean="0">
                <a:solidFill>
                  <a:srgbClr val="1F297F"/>
                </a:solidFill>
              </a:rPr>
              <a:t>   (lower density of </a:t>
            </a:r>
            <a:r>
              <a:rPr lang="en-US" sz="1600" dirty="0" err="1" smtClean="0">
                <a:solidFill>
                  <a:srgbClr val="1F297F"/>
                </a:solidFill>
              </a:rPr>
              <a:t>Ti</a:t>
            </a:r>
            <a:r>
              <a:rPr lang="en-US" sz="1600" dirty="0" smtClean="0">
                <a:solidFill>
                  <a:srgbClr val="1F297F"/>
                </a:solidFill>
              </a:rPr>
              <a:t> atoms</a:t>
            </a:r>
            <a:r>
              <a:rPr lang="en-US" sz="1600" dirty="0" smtClean="0">
                <a:solidFill>
                  <a:srgbClr val="1F297F"/>
                </a:solidFill>
              </a:rPr>
              <a:t>)</a:t>
            </a:r>
            <a:endParaRPr lang="en-US" sz="1600" dirty="0" smtClean="0">
              <a:solidFill>
                <a:srgbClr val="1F297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99850" y="3557250"/>
            <a:ext cx="36054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Preliminary data!!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12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smtClean="0">
                <a:solidFill>
                  <a:srgbClr val="29348C"/>
                </a:solidFill>
              </a:rPr>
              <a:t>LaC</a:t>
            </a:r>
            <a:r>
              <a:rPr lang="en-GB" sz="3600" baseline="-25000" dirty="0" smtClean="0">
                <a:solidFill>
                  <a:srgbClr val="29348C"/>
                </a:solidFill>
              </a:rPr>
              <a:t>2</a:t>
            </a:r>
            <a:r>
              <a:rPr lang="en-GB" sz="3600" dirty="0" smtClean="0">
                <a:solidFill>
                  <a:srgbClr val="29348C"/>
                </a:solidFill>
              </a:rPr>
              <a:t>–MWCNT</a:t>
            </a:r>
            <a:r>
              <a:rPr lang="pt-PT" sz="3400" dirty="0" smtClean="0">
                <a:solidFill>
                  <a:srgbClr val="29348C"/>
                </a:solidFill>
              </a:rPr>
              <a:t> </a:t>
            </a:r>
            <a:r>
              <a:rPr lang="pt-PT" sz="3400" dirty="0" err="1" smtClean="0">
                <a:solidFill>
                  <a:srgbClr val="29348C"/>
                </a:solidFill>
              </a:rPr>
              <a:t>Spallation</a:t>
            </a:r>
            <a:r>
              <a:rPr lang="pt-PT" sz="3400" dirty="0" smtClean="0">
                <a:solidFill>
                  <a:srgbClr val="29348C"/>
                </a:solidFill>
              </a:rPr>
              <a:t> Target Material </a:t>
            </a:r>
            <a:r>
              <a:rPr lang="pt-PT" sz="3400" dirty="0" err="1" smtClean="0">
                <a:solidFill>
                  <a:srgbClr val="29348C"/>
                </a:solidFill>
              </a:rPr>
              <a:t>Development</a:t>
            </a:r>
            <a:endParaRPr lang="en-GB" sz="3400" dirty="0">
              <a:solidFill>
                <a:srgbClr val="29348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91B68-E320-420D-931E-EA9811DEE30C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043608" y="6374183"/>
            <a:ext cx="2519362" cy="360363"/>
          </a:xfrm>
        </p:spPr>
        <p:txBody>
          <a:bodyPr/>
          <a:lstStyle/>
          <a:p>
            <a:r>
              <a:rPr lang="pt-PT" sz="1400" b="1" dirty="0" err="1" smtClean="0"/>
              <a:t>Julien</a:t>
            </a:r>
            <a:r>
              <a:rPr lang="pt-PT" sz="1400" b="1" dirty="0" smtClean="0"/>
              <a:t> </a:t>
            </a:r>
            <a:r>
              <a:rPr lang="pt-PT" sz="1400" b="1" dirty="0" err="1" smtClean="0"/>
              <a:t>Guillot</a:t>
            </a:r>
            <a:r>
              <a:rPr lang="pt-PT" sz="1400" b="1" dirty="0" smtClean="0"/>
              <a:t>, </a:t>
            </a:r>
            <a:r>
              <a:rPr lang="pt-PT" sz="1400" b="1" dirty="0" err="1" smtClean="0"/>
              <a:t>Wonjoo</a:t>
            </a:r>
            <a:r>
              <a:rPr lang="pt-PT" sz="1400" b="1" dirty="0" smtClean="0"/>
              <a:t> </a:t>
            </a:r>
            <a:r>
              <a:rPr lang="pt-PT" sz="1400" b="1" dirty="0" err="1" smtClean="0"/>
              <a:t>Hwang</a:t>
            </a:r>
            <a:endParaRPr lang="pt-PT" sz="1400" b="1" dirty="0" smtClean="0"/>
          </a:p>
          <a:p>
            <a:r>
              <a:rPr lang="pt-PT" sz="1400" b="1" dirty="0" err="1" smtClean="0"/>
              <a:t>Alexander</a:t>
            </a:r>
            <a:r>
              <a:rPr lang="pt-PT" sz="1400" b="1" dirty="0" smtClean="0"/>
              <a:t> </a:t>
            </a:r>
            <a:r>
              <a:rPr lang="pt-PT" sz="1400" b="1" dirty="0" err="1" smtClean="0"/>
              <a:t>Gottberg</a:t>
            </a:r>
            <a:endParaRPr lang="en-GB" sz="1400" b="1" dirty="0"/>
          </a:p>
        </p:txBody>
      </p:sp>
      <p:sp>
        <p:nvSpPr>
          <p:cNvPr id="8" name="Text Box 2391"/>
          <p:cNvSpPr txBox="1">
            <a:spLocks noChangeArrowheads="1"/>
          </p:cNvSpPr>
          <p:nvPr/>
        </p:nvSpPr>
        <p:spPr bwMode="auto">
          <a:xfrm>
            <a:off x="5084447" y="950908"/>
            <a:ext cx="4012255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176213" indent="-176213">
              <a:spcAft>
                <a:spcPts val="0"/>
              </a:spcAft>
            </a:pPr>
            <a:r>
              <a:rPr lang="en-GB" sz="1300" i="0" dirty="0" smtClean="0">
                <a:latin typeface="+mj-lt"/>
                <a:ea typeface="Verdana" pitchFamily="34" charset="0"/>
                <a:cs typeface="Verdana" pitchFamily="34" charset="0"/>
              </a:rPr>
              <a:t>La(OH)</a:t>
            </a:r>
            <a:r>
              <a:rPr lang="en-GB" sz="1300" i="0" baseline="-25000" dirty="0" smtClean="0">
                <a:latin typeface="+mj-lt"/>
                <a:ea typeface="Verdana" pitchFamily="34" charset="0"/>
                <a:cs typeface="Verdana" pitchFamily="34" charset="0"/>
              </a:rPr>
              <a:t>3</a:t>
            </a:r>
            <a:r>
              <a:rPr lang="en-GB" sz="1300" i="0" dirty="0" smtClean="0">
                <a:latin typeface="+mj-lt"/>
                <a:ea typeface="Verdana" pitchFamily="34" charset="0"/>
                <a:cs typeface="Verdana" pitchFamily="34" charset="0"/>
              </a:rPr>
              <a:t> particle size reduction by suspension grinding</a:t>
            </a:r>
            <a:endParaRPr lang="en-US" sz="1300" i="0" dirty="0">
              <a:latin typeface="+mj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10516" r="12988" b="3748"/>
          <a:stretch/>
        </p:blipFill>
        <p:spPr>
          <a:xfrm>
            <a:off x="1040798" y="1204876"/>
            <a:ext cx="3459194" cy="2599930"/>
          </a:xfrm>
          <a:prstGeom prst="rect">
            <a:avLst/>
          </a:prstGeom>
        </p:spPr>
      </p:pic>
      <p:sp>
        <p:nvSpPr>
          <p:cNvPr id="9" name="Text Box 2391"/>
          <p:cNvSpPr txBox="1">
            <a:spLocks noChangeArrowheads="1"/>
          </p:cNvSpPr>
          <p:nvPr/>
        </p:nvSpPr>
        <p:spPr bwMode="auto">
          <a:xfrm>
            <a:off x="900979" y="828532"/>
            <a:ext cx="405107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GB" sz="1300" i="0" dirty="0" smtClean="0">
                <a:latin typeface="+mj-lt"/>
                <a:ea typeface="Verdana" pitchFamily="34" charset="0"/>
                <a:cs typeface="Verdana" pitchFamily="34" charset="0"/>
              </a:rPr>
              <a:t>Theoretical Production Yields </a:t>
            </a:r>
          </a:p>
          <a:p>
            <a:pPr algn="ctr">
              <a:spcAft>
                <a:spcPts val="0"/>
              </a:spcAft>
            </a:pPr>
            <a:r>
              <a:rPr lang="en-GB" sz="1300" i="0" dirty="0" smtClean="0">
                <a:latin typeface="+mj-lt"/>
                <a:ea typeface="Verdana" pitchFamily="34" charset="0"/>
                <a:cs typeface="Verdana" pitchFamily="34" charset="0"/>
              </a:rPr>
              <a:t>after comparing all possible spallation target nuclei</a:t>
            </a:r>
            <a:endParaRPr lang="en-US" sz="1300" i="0" dirty="0">
              <a:latin typeface="+mj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t="10516" r="12988" b="4876"/>
          <a:stretch/>
        </p:blipFill>
        <p:spPr>
          <a:xfrm>
            <a:off x="4963167" y="1228289"/>
            <a:ext cx="3503422" cy="2548843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141577" y="3923176"/>
            <a:ext cx="7102831" cy="2479076"/>
            <a:chOff x="1125141" y="3902252"/>
            <a:chExt cx="7102831" cy="2479076"/>
          </a:xfrm>
        </p:grpSpPr>
        <p:pic>
          <p:nvPicPr>
            <p:cNvPr id="15" name="Picture 14" descr="LaC_CNT_lot4_002.tif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06" b="9993"/>
            <a:stretch/>
          </p:blipFill>
          <p:spPr>
            <a:xfrm>
              <a:off x="1125141" y="3902252"/>
              <a:ext cx="3440836" cy="2479076"/>
            </a:xfrm>
            <a:prstGeom prst="rect">
              <a:avLst/>
            </a:prstGeom>
          </p:spPr>
        </p:pic>
        <p:pic>
          <p:nvPicPr>
            <p:cNvPr id="16" name="Picture 15" descr="LaC_CNT_lot4_009.tif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7" r="9028" b="10359"/>
            <a:stretch/>
          </p:blipFill>
          <p:spPr>
            <a:xfrm>
              <a:off x="4941565" y="3902409"/>
              <a:ext cx="3286407" cy="2470454"/>
            </a:xfrm>
            <a:prstGeom prst="rect">
              <a:avLst/>
            </a:prstGeom>
          </p:spPr>
        </p:pic>
        <p:sp>
          <p:nvSpPr>
            <p:cNvPr id="17" name="Text Box 57"/>
            <p:cNvSpPr txBox="1">
              <a:spLocks noChangeArrowheads="1"/>
            </p:cNvSpPr>
            <p:nvPr/>
          </p:nvSpPr>
          <p:spPr bwMode="auto">
            <a:xfrm>
              <a:off x="3116281" y="3974260"/>
              <a:ext cx="1224136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400" b="1" dirty="0" smtClean="0">
                  <a:solidFill>
                    <a:srgbClr val="FFFF00"/>
                  </a:solidFill>
                  <a:latin typeface="Gill Sans MT" panose="020B0502020104020203" pitchFamily="34" charset="0"/>
                </a:rPr>
                <a:t>2 </a:t>
              </a:r>
              <a:r>
                <a:rPr lang="en-US" sz="1400" b="1" dirty="0" smtClean="0">
                  <a:solidFill>
                    <a:srgbClr val="FFFF00"/>
                  </a:solidFill>
                  <a:latin typeface="Lucida Grande"/>
                  <a:ea typeface="Lucida Grande"/>
                  <a:cs typeface="Lucida Grande"/>
                </a:rPr>
                <a:t>µ</a:t>
              </a:r>
              <a:r>
                <a:rPr lang="en-US" sz="1400" b="1" dirty="0">
                  <a:solidFill>
                    <a:srgbClr val="FFFF00"/>
                  </a:solidFill>
                  <a:latin typeface="Gill Sans MT" panose="020B0502020104020203" pitchFamily="34" charset="0"/>
                </a:rPr>
                <a:t>m</a:t>
              </a:r>
              <a:endParaRPr lang="en-US" sz="1400" b="1" dirty="0" smtClean="0">
                <a:solidFill>
                  <a:srgbClr val="FFFF00"/>
                </a:solidFill>
                <a:latin typeface="Gill Sans MT" panose="020B0502020104020203" pitchFamily="34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3246102" y="4254090"/>
              <a:ext cx="986194" cy="0"/>
            </a:xfrm>
            <a:prstGeom prst="line">
              <a:avLst/>
            </a:prstGeom>
            <a:ln w="19050">
              <a:solidFill>
                <a:srgbClr val="FFFF00"/>
              </a:solidFill>
              <a:headEnd type="none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9" name="Text Box 57"/>
            <p:cNvSpPr txBox="1">
              <a:spLocks noChangeArrowheads="1"/>
            </p:cNvSpPr>
            <p:nvPr/>
          </p:nvSpPr>
          <p:spPr bwMode="auto">
            <a:xfrm>
              <a:off x="6957789" y="3974260"/>
              <a:ext cx="1224136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400" b="1" dirty="0" smtClean="0">
                  <a:solidFill>
                    <a:srgbClr val="FFFF00"/>
                  </a:solidFill>
                  <a:latin typeface="Gill Sans MT" panose="020B0502020104020203" pitchFamily="34" charset="0"/>
                </a:rPr>
                <a:t>200 </a:t>
              </a:r>
              <a:r>
                <a:rPr lang="en-US" sz="1400" b="1" dirty="0" smtClean="0">
                  <a:solidFill>
                    <a:srgbClr val="FFFF00"/>
                  </a:solidFill>
                  <a:latin typeface="Lucida Grande"/>
                  <a:ea typeface="Lucida Grande"/>
                  <a:cs typeface="Lucida Grande"/>
                </a:rPr>
                <a:t>n</a:t>
              </a:r>
              <a:r>
                <a:rPr lang="en-US" sz="1400" b="1" dirty="0" smtClean="0">
                  <a:solidFill>
                    <a:srgbClr val="FFFF00"/>
                  </a:solidFill>
                  <a:latin typeface="Gill Sans MT" panose="020B0502020104020203" pitchFamily="34" charset="0"/>
                </a:rPr>
                <a:t>m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7087610" y="4254090"/>
              <a:ext cx="986194" cy="0"/>
            </a:xfrm>
            <a:prstGeom prst="line">
              <a:avLst/>
            </a:prstGeom>
            <a:ln w="19050">
              <a:solidFill>
                <a:srgbClr val="FFFF00"/>
              </a:solidFill>
              <a:headEnd type="none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1" name="Rectangle 20"/>
          <p:cNvSpPr/>
          <p:nvPr/>
        </p:nvSpPr>
        <p:spPr>
          <a:xfrm>
            <a:off x="2483767" y="3609709"/>
            <a:ext cx="511337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400" dirty="0" smtClean="0">
                <a:solidFill>
                  <a:srgbClr val="18308E"/>
                </a:solidFill>
                <a:latin typeface="+mj-lt"/>
              </a:rPr>
              <a:t>LaC</a:t>
            </a:r>
            <a:r>
              <a:rPr lang="en-US" sz="1400" baseline="-25000" dirty="0" smtClean="0">
                <a:solidFill>
                  <a:srgbClr val="18308E"/>
                </a:solidFill>
                <a:latin typeface="+mj-lt"/>
              </a:rPr>
              <a:t>2</a:t>
            </a:r>
            <a:r>
              <a:rPr lang="en-US" sz="1400" dirty="0" smtClean="0">
                <a:solidFill>
                  <a:srgbClr val="18308E"/>
                </a:solidFill>
                <a:latin typeface="+mj-lt"/>
              </a:rPr>
              <a:t>-MWCNT Nano Composite (After </a:t>
            </a:r>
            <a:r>
              <a:rPr lang="en-US" sz="1400" dirty="0" err="1">
                <a:solidFill>
                  <a:srgbClr val="18308E"/>
                </a:solidFill>
                <a:latin typeface="+mj-lt"/>
              </a:rPr>
              <a:t>C</a:t>
            </a:r>
            <a:r>
              <a:rPr lang="en-US" sz="1400" dirty="0" err="1" smtClean="0">
                <a:solidFill>
                  <a:srgbClr val="18308E"/>
                </a:solidFill>
                <a:latin typeface="+mj-lt"/>
              </a:rPr>
              <a:t>arbo</a:t>
            </a:r>
            <a:r>
              <a:rPr lang="en-US" sz="1400" dirty="0" smtClean="0">
                <a:solidFill>
                  <a:srgbClr val="18308E"/>
                </a:solidFill>
                <a:latin typeface="+mj-lt"/>
              </a:rPr>
              <a:t>-Thermal Reduction)</a:t>
            </a:r>
          </a:p>
        </p:txBody>
      </p:sp>
      <p:sp>
        <p:nvSpPr>
          <p:cNvPr id="25" name="Text Box 57"/>
          <p:cNvSpPr txBox="1">
            <a:spLocks noChangeArrowheads="1"/>
          </p:cNvSpPr>
          <p:nvPr/>
        </p:nvSpPr>
        <p:spPr bwMode="auto">
          <a:xfrm>
            <a:off x="1990125" y="6075880"/>
            <a:ext cx="2592288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defRPr/>
            </a:pPr>
            <a:r>
              <a:rPr lang="en-US" sz="1400" b="1" dirty="0" smtClean="0">
                <a:solidFill>
                  <a:srgbClr val="FFFF00"/>
                </a:solidFill>
                <a:latin typeface="Gill Sans MT" panose="020B0502020104020203" pitchFamily="34" charset="0"/>
              </a:rPr>
              <a:t>After 10 days at 1900°C</a:t>
            </a:r>
          </a:p>
        </p:txBody>
      </p:sp>
      <p:sp>
        <p:nvSpPr>
          <p:cNvPr id="26" name="Text Box 57"/>
          <p:cNvSpPr txBox="1">
            <a:spLocks noChangeArrowheads="1"/>
          </p:cNvSpPr>
          <p:nvPr/>
        </p:nvSpPr>
        <p:spPr bwMode="auto">
          <a:xfrm>
            <a:off x="5656905" y="6086010"/>
            <a:ext cx="2592288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defRPr/>
            </a:pPr>
            <a:r>
              <a:rPr lang="en-US" sz="1400" b="1" dirty="0" smtClean="0">
                <a:solidFill>
                  <a:srgbClr val="FFFF00"/>
                </a:solidFill>
                <a:latin typeface="Gill Sans MT" panose="020B0502020104020203" pitchFamily="34" charset="0"/>
              </a:rPr>
              <a:t>After 10 days at 1900°C</a:t>
            </a:r>
          </a:p>
        </p:txBody>
      </p:sp>
    </p:spTree>
    <p:extLst>
      <p:ext uri="{BB962C8B-B14F-4D97-AF65-F5344CB8AC3E}">
        <p14:creationId xmlns:p14="http://schemas.microsoft.com/office/powerpoint/2010/main" val="372896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elative Intensiti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" t="8795" r="1800" b="5093"/>
          <a:stretch/>
        </p:blipFill>
        <p:spPr>
          <a:xfrm>
            <a:off x="1115616" y="3284984"/>
            <a:ext cx="4503415" cy="332394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>
                <a:solidFill>
                  <a:srgbClr val="29348C"/>
                </a:solidFill>
              </a:rPr>
              <a:t>#526 </a:t>
            </a:r>
            <a:r>
              <a:rPr lang="en-US" sz="3400" dirty="0" err="1" smtClean="0">
                <a:solidFill>
                  <a:srgbClr val="29348C"/>
                </a:solidFill>
              </a:rPr>
              <a:t>nano</a:t>
            </a:r>
            <a:r>
              <a:rPr lang="en-US" sz="3400" dirty="0" smtClean="0">
                <a:solidFill>
                  <a:srgbClr val="29348C"/>
                </a:solidFill>
              </a:rPr>
              <a:t> LaC</a:t>
            </a:r>
            <a:r>
              <a:rPr lang="en-US" sz="3400" baseline="-25000" dirty="0" smtClean="0">
                <a:solidFill>
                  <a:srgbClr val="29348C"/>
                </a:solidFill>
              </a:rPr>
              <a:t>2</a:t>
            </a:r>
            <a:r>
              <a:rPr lang="en-US" sz="3400" dirty="0" smtClean="0">
                <a:solidFill>
                  <a:srgbClr val="29348C"/>
                </a:solidFill>
              </a:rPr>
              <a:t> – Re Online Tests</a:t>
            </a:r>
            <a:endParaRPr lang="en-US" sz="3400" dirty="0">
              <a:solidFill>
                <a:srgbClr val="29348C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719682"/>
              </p:ext>
            </p:extLst>
          </p:nvPr>
        </p:nvGraphicFramePr>
        <p:xfrm>
          <a:off x="6300192" y="1196752"/>
          <a:ext cx="2808312" cy="442844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206501"/>
                <a:gridCol w="665707"/>
                <a:gridCol w="936104"/>
              </a:tblGrid>
              <a:tr h="277345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Isotope</a:t>
                      </a:r>
                      <a:endParaRPr lang="en-US" sz="1050" dirty="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#526</a:t>
                      </a:r>
                      <a:r>
                        <a:rPr lang="en-US" sz="1050" baseline="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 [µC</a:t>
                      </a:r>
                      <a:r>
                        <a:rPr lang="en-US" sz="1050" baseline="3000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-1</a:t>
                      </a:r>
                      <a:r>
                        <a:rPr lang="en-US" sz="1050" baseline="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]</a:t>
                      </a:r>
                      <a:endParaRPr lang="en-US" sz="1050" dirty="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Reference</a:t>
                      </a:r>
                    </a:p>
                  </a:txBody>
                  <a:tcPr/>
                </a:tc>
              </a:tr>
              <a:tr h="277345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115Cs (1.4 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delayed p</a:t>
                      </a:r>
                      <a:endParaRPr lang="en-US" sz="1050" dirty="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 anchor="ctr"/>
                </a:tc>
              </a:tr>
              <a:tr h="277345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116Cs (3.5 s)</a:t>
                      </a:r>
                      <a:endParaRPr lang="en-US" sz="1050" dirty="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110</a:t>
                      </a:r>
                      <a:endParaRPr lang="en-US" sz="1050" dirty="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delayed p</a:t>
                      </a:r>
                    </a:p>
                  </a:txBody>
                  <a:tcPr anchor="ctr"/>
                </a:tc>
              </a:tr>
              <a:tr h="277345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118Cs</a:t>
                      </a:r>
                      <a:r>
                        <a:rPr lang="en-US" sz="1050" baseline="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 (14 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2×10</a:t>
                      </a:r>
                      <a:r>
                        <a:rPr lang="en-US" sz="1050" baseline="3000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6</a:t>
                      </a:r>
                      <a:endParaRPr lang="en-US" sz="1050" baseline="30000" dirty="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Gamma</a:t>
                      </a:r>
                    </a:p>
                  </a:txBody>
                  <a:tcPr anchor="ctr"/>
                </a:tc>
              </a:tr>
              <a:tr h="277345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120Cs</a:t>
                      </a:r>
                      <a:r>
                        <a:rPr lang="en-US" sz="1050" baseline="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 (57 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5×10</a:t>
                      </a:r>
                      <a:r>
                        <a:rPr lang="en-US" sz="1050" baseline="3000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Gamma</a:t>
                      </a:r>
                      <a:endParaRPr lang="en-US" sz="1050" dirty="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 anchor="ctr"/>
                </a:tc>
              </a:tr>
              <a:tr h="277345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124Cs (30.8 s)</a:t>
                      </a:r>
                      <a:endParaRPr lang="en-US" sz="1050" dirty="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6×10</a:t>
                      </a:r>
                      <a:r>
                        <a:rPr lang="en-US" sz="1050" baseline="3000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Gamma</a:t>
                      </a:r>
                      <a:endParaRPr lang="en-US" sz="1050" dirty="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 anchor="ctr"/>
                </a:tc>
              </a:tr>
              <a:tr h="277345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126Cs (1.6 min)</a:t>
                      </a:r>
                      <a:endParaRPr lang="en-US" sz="1050" dirty="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2×10</a:t>
                      </a:r>
                      <a:r>
                        <a:rPr lang="en-US" sz="1050" baseline="3000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Gamma</a:t>
                      </a:r>
                      <a:endParaRPr lang="en-US" sz="1050" dirty="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 anchor="ctr"/>
                </a:tc>
              </a:tr>
              <a:tr h="277345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128Cs</a:t>
                      </a:r>
                      <a:r>
                        <a:rPr lang="en-US" sz="1050" baseline="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 (3.8 min)</a:t>
                      </a:r>
                      <a:endParaRPr lang="en-US" sz="1050" dirty="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9×10</a:t>
                      </a:r>
                      <a:r>
                        <a:rPr lang="en-US" sz="1050" baseline="3000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Gamma</a:t>
                      </a:r>
                      <a:endParaRPr lang="en-US" sz="1050" dirty="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 anchor="ctr"/>
                </a:tc>
              </a:tr>
              <a:tr h="277345">
                <a:tc>
                  <a:txBody>
                    <a:bodyPr/>
                    <a:lstStyle/>
                    <a:p>
                      <a:endParaRPr lang="en-US" sz="1050" dirty="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05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050" dirty="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 anchor="ctr"/>
                </a:tc>
              </a:tr>
              <a:tr h="277345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114Ba (0.42 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0.2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delayed p</a:t>
                      </a:r>
                      <a:endParaRPr lang="en-US" sz="1050" dirty="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 anchor="ctr"/>
                </a:tc>
              </a:tr>
              <a:tr h="277345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117Ba (1.6 s)</a:t>
                      </a:r>
                      <a:endParaRPr lang="en-US" sz="1050" dirty="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3</a:t>
                      </a:r>
                      <a:endParaRPr lang="en-US" sz="1050" dirty="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delayed p</a:t>
                      </a:r>
                    </a:p>
                  </a:txBody>
                  <a:tcPr anchor="ctr"/>
                </a:tc>
              </a:tr>
              <a:tr h="277345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119Ba</a:t>
                      </a:r>
                      <a:r>
                        <a:rPr lang="en-US" sz="1050" baseline="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 (5.4 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6×10</a:t>
                      </a:r>
                      <a:r>
                        <a:rPr lang="en-US" sz="1050" baseline="3000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delayed p</a:t>
                      </a:r>
                    </a:p>
                  </a:txBody>
                  <a:tcPr anchor="ctr"/>
                </a:tc>
              </a:tr>
              <a:tr h="277345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120Ba</a:t>
                      </a:r>
                      <a:r>
                        <a:rPr lang="en-US" sz="1050" baseline="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 (24 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&gt;1×10</a:t>
                      </a:r>
                      <a:r>
                        <a:rPr lang="en-US" sz="1050" baseline="3000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Gamma</a:t>
                      </a:r>
                      <a:endParaRPr lang="en-US" sz="1050" dirty="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 anchor="ctr"/>
                </a:tc>
              </a:tr>
              <a:tr h="277345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124Ba (11.9 min)</a:t>
                      </a:r>
                      <a:endParaRPr lang="en-US" sz="1050" dirty="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1×10</a:t>
                      </a:r>
                      <a:r>
                        <a:rPr lang="en-US" sz="1050" baseline="3000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Gamma</a:t>
                      </a:r>
                      <a:endParaRPr lang="en-US" sz="1050" dirty="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 anchor="ctr"/>
                </a:tc>
              </a:tr>
              <a:tr h="277345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126Ba (100 min)</a:t>
                      </a:r>
                      <a:endParaRPr lang="en-US" sz="1050" dirty="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2×10</a:t>
                      </a:r>
                      <a:r>
                        <a:rPr lang="en-US" sz="1050" baseline="3000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>
                          <a:solidFill>
                            <a:srgbClr val="18308E"/>
                          </a:solidFill>
                          <a:latin typeface="Gill Sans"/>
                          <a:cs typeface="Gill Sans"/>
                        </a:rPr>
                        <a:t>Gamma</a:t>
                      </a:r>
                      <a:endParaRPr lang="en-US" sz="1050" dirty="0">
                        <a:solidFill>
                          <a:srgbClr val="18308E"/>
                        </a:solidFill>
                        <a:latin typeface="Gill Sans"/>
                        <a:cs typeface="Gill San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55576" y="980728"/>
            <a:ext cx="554461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rgbClr val="1F4798"/>
                </a:solidFill>
                <a:latin typeface="+mj-lt"/>
                <a:cs typeface="Gill Sans"/>
              </a:rPr>
              <a:t>The target material could be tested with and without fluorination by CF</a:t>
            </a:r>
            <a:r>
              <a:rPr lang="en-GB" sz="1500" baseline="-25000" dirty="0" smtClean="0">
                <a:solidFill>
                  <a:srgbClr val="1F4798"/>
                </a:solidFill>
                <a:latin typeface="+mj-lt"/>
                <a:cs typeface="Gill Sans"/>
              </a:rPr>
              <a:t>4</a:t>
            </a:r>
            <a:r>
              <a:rPr lang="en-GB" sz="1500" dirty="0" smtClean="0">
                <a:solidFill>
                  <a:srgbClr val="1F4798"/>
                </a:solidFill>
                <a:latin typeface="+mj-lt"/>
                <a:cs typeface="Gill Sans"/>
              </a:rPr>
              <a:t> injection at 2 different temperatures (1700°C and 1900°C)</a:t>
            </a:r>
            <a:endParaRPr lang="en-GB" sz="1500" dirty="0">
              <a:solidFill>
                <a:srgbClr val="1F4798"/>
              </a:solidFill>
              <a:latin typeface="+mj-lt"/>
              <a:cs typeface="Gill Sans"/>
            </a:endParaRPr>
          </a:p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rgbClr val="1F4798"/>
                </a:solidFill>
                <a:latin typeface="+mj-lt"/>
                <a:cs typeface="Gill Sans"/>
              </a:rPr>
              <a:t>Isotopes of Li, Na, In, Cs, Ba could be assessed. </a:t>
            </a:r>
          </a:p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rgbClr val="1F4798"/>
                </a:solidFill>
                <a:latin typeface="+mj-lt"/>
                <a:cs typeface="Gill Sans"/>
              </a:rPr>
              <a:t>The material was found to sublimate LaC2 significantly at 1900°C and above, and the total beam intensity starts limiting the ion source efficiency</a:t>
            </a:r>
          </a:p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rgbClr val="1F4798"/>
                </a:solidFill>
                <a:latin typeface="+mj-lt"/>
                <a:cs typeface="Gill Sans"/>
              </a:rPr>
              <a:t>The </a:t>
            </a:r>
            <a:r>
              <a:rPr lang="en-GB" sz="1500" dirty="0" smtClean="0">
                <a:solidFill>
                  <a:srgbClr val="1F4798"/>
                </a:solidFill>
                <a:latin typeface="+mj-lt"/>
                <a:cs typeface="Gill Sans"/>
              </a:rPr>
              <a:t>release of Cs is limited presumably because of effusion limits at &lt;1900°C (nano-UC2 results)</a:t>
            </a:r>
            <a:endParaRPr lang="en-US" sz="1500" dirty="0">
              <a:solidFill>
                <a:srgbClr val="1F4798"/>
              </a:solidFill>
              <a:latin typeface="+mj-lt"/>
              <a:cs typeface="Gill San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088" y="5847655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sz="1200" dirty="0" smtClean="0">
                <a:solidFill>
                  <a:srgbClr val="1F4798"/>
                </a:solidFill>
                <a:latin typeface="+mj-lt"/>
                <a:cs typeface="Gill Sans"/>
              </a:rPr>
              <a:t>Figure: Systematic control and optimization of Cs vs. In vs. total ionization efficiency</a:t>
            </a:r>
            <a:endParaRPr lang="en-US" sz="1200" dirty="0">
              <a:solidFill>
                <a:srgbClr val="1F4798"/>
              </a:solidFill>
              <a:latin typeface="+mj-lt"/>
              <a:cs typeface="Gill Sans"/>
            </a:endParaRP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99592" y="6381005"/>
            <a:ext cx="3096344" cy="360363"/>
          </a:xfrm>
        </p:spPr>
        <p:txBody>
          <a:bodyPr/>
          <a:lstStyle/>
          <a:p>
            <a:r>
              <a:rPr lang="pt-PT" sz="1400" b="1" dirty="0" err="1" smtClean="0"/>
              <a:t>Julien</a:t>
            </a:r>
            <a:r>
              <a:rPr lang="pt-PT" sz="1400" b="1" dirty="0" smtClean="0"/>
              <a:t> </a:t>
            </a:r>
            <a:r>
              <a:rPr lang="pt-PT" sz="1400" b="1" dirty="0" err="1" smtClean="0"/>
              <a:t>Guillot</a:t>
            </a:r>
            <a:endParaRPr lang="pt-PT" sz="1400" b="1" dirty="0" smtClean="0"/>
          </a:p>
          <a:p>
            <a:r>
              <a:rPr lang="pt-PT" sz="1400" b="1" dirty="0" err="1" smtClean="0"/>
              <a:t>Alexander</a:t>
            </a:r>
            <a:r>
              <a:rPr lang="pt-PT" sz="1400" b="1" dirty="0" smtClean="0"/>
              <a:t> </a:t>
            </a:r>
            <a:r>
              <a:rPr lang="pt-PT" sz="1400" b="1" dirty="0" err="1" smtClean="0"/>
              <a:t>Gottberg</a:t>
            </a:r>
            <a:r>
              <a:rPr lang="pt-PT" sz="1400" b="1" dirty="0" smtClean="0"/>
              <a:t>, </a:t>
            </a:r>
            <a:r>
              <a:rPr lang="pt-PT" sz="1400" b="1" dirty="0" err="1" smtClean="0"/>
              <a:t>Wonjoo</a:t>
            </a:r>
            <a:r>
              <a:rPr lang="pt-PT" sz="1400" b="1" dirty="0" smtClean="0"/>
              <a:t> </a:t>
            </a:r>
            <a:r>
              <a:rPr lang="pt-PT" sz="1400" b="1" dirty="0" err="1" smtClean="0"/>
              <a:t>Hwang</a:t>
            </a:r>
            <a:endParaRPr lang="en-GB" sz="1400" b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511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961720" y="6525021"/>
            <a:ext cx="2519362" cy="360363"/>
          </a:xfrm>
        </p:spPr>
        <p:txBody>
          <a:bodyPr/>
          <a:lstStyle/>
          <a:p>
            <a:r>
              <a:rPr lang="en-GB" sz="1400" b="1" dirty="0" smtClean="0"/>
              <a:t>Alexander </a:t>
            </a:r>
            <a:r>
              <a:rPr lang="en-GB" sz="1400" b="1" dirty="0" err="1" smtClean="0"/>
              <a:t>Gottberg</a:t>
            </a:r>
            <a:endParaRPr lang="en-GB" sz="1400" b="1" dirty="0"/>
          </a:p>
        </p:txBody>
      </p:sp>
      <p:sp>
        <p:nvSpPr>
          <p:cNvPr id="8" name="TextBox 15"/>
          <p:cNvSpPr txBox="1"/>
          <p:nvPr/>
        </p:nvSpPr>
        <p:spPr>
          <a:xfrm>
            <a:off x="939088" y="974616"/>
            <a:ext cx="4608512" cy="2657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rgbClr val="1F4798"/>
                </a:solidFill>
                <a:latin typeface="+mj-lt"/>
                <a:cs typeface="Gill Sans"/>
              </a:rPr>
              <a:t>Within </a:t>
            </a:r>
            <a:r>
              <a:rPr lang="en-GB" sz="1500" dirty="0" smtClean="0">
                <a:solidFill>
                  <a:srgbClr val="1F4798"/>
                </a:solidFill>
                <a:latin typeface="+mj-lt"/>
                <a:cs typeface="Gill Sans"/>
              </a:rPr>
              <a:t>ENSAR FP7 – </a:t>
            </a:r>
            <a:r>
              <a:rPr lang="en-GB" sz="1500" dirty="0" err="1" smtClean="0">
                <a:solidFill>
                  <a:srgbClr val="1F4798"/>
                </a:solidFill>
                <a:latin typeface="+mj-lt"/>
                <a:cs typeface="Gill Sans"/>
              </a:rPr>
              <a:t>ActILab</a:t>
            </a:r>
            <a:r>
              <a:rPr lang="en-GB" sz="1500" dirty="0" smtClean="0">
                <a:solidFill>
                  <a:srgbClr val="1F4798"/>
                </a:solidFill>
                <a:latin typeface="+mj-lt"/>
                <a:cs typeface="Gill Sans"/>
              </a:rPr>
              <a:t> a new material was developed</a:t>
            </a:r>
          </a:p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rgbClr val="1F4798"/>
                </a:solidFill>
                <a:latin typeface="+mj-lt"/>
                <a:cs typeface="Gill Sans"/>
              </a:rPr>
              <a:t>New </a:t>
            </a:r>
            <a:r>
              <a:rPr lang="en-GB" sz="1500" dirty="0" smtClean="0">
                <a:solidFill>
                  <a:srgbClr val="1F4798"/>
                </a:solidFill>
                <a:latin typeface="+mj-lt"/>
                <a:cs typeface="Gill Sans"/>
              </a:rPr>
              <a:t>material (Target#525 tested in December 2014):</a:t>
            </a:r>
            <a:endParaRPr lang="en-GB" sz="1500" dirty="0" smtClean="0">
              <a:solidFill>
                <a:srgbClr val="1F4798"/>
              </a:solidFill>
              <a:latin typeface="+mj-lt"/>
              <a:cs typeface="Gill Sans"/>
            </a:endParaRPr>
          </a:p>
          <a:p>
            <a:pPr marL="365125" lvl="1" indent="-188913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1F4798"/>
                </a:solidFill>
                <a:latin typeface="+mj-lt"/>
                <a:cs typeface="Gill Sans"/>
              </a:rPr>
              <a:t>consists of </a:t>
            </a:r>
            <a:r>
              <a:rPr lang="en-GB" sz="1500" dirty="0" err="1">
                <a:solidFill>
                  <a:srgbClr val="1F4798"/>
                </a:solidFill>
                <a:latin typeface="+mj-lt"/>
                <a:cs typeface="Gill Sans"/>
              </a:rPr>
              <a:t>nanometric</a:t>
            </a:r>
            <a:r>
              <a:rPr lang="en-GB" sz="1500" dirty="0">
                <a:solidFill>
                  <a:srgbClr val="1F4798"/>
                </a:solidFill>
                <a:latin typeface="+mj-lt"/>
                <a:cs typeface="Gill Sans"/>
              </a:rPr>
              <a:t> uranium carbide particles immerged in a MWCNT </a:t>
            </a:r>
            <a:r>
              <a:rPr lang="en-GB" sz="1500" dirty="0" err="1">
                <a:solidFill>
                  <a:srgbClr val="1F4798"/>
                </a:solidFill>
                <a:latin typeface="+mj-lt"/>
                <a:cs typeface="Gill Sans"/>
              </a:rPr>
              <a:t>fiber</a:t>
            </a:r>
            <a:r>
              <a:rPr lang="en-GB" sz="1500" dirty="0">
                <a:solidFill>
                  <a:srgbClr val="1F4798"/>
                </a:solidFill>
                <a:latin typeface="+mj-lt"/>
                <a:cs typeface="Gill Sans"/>
              </a:rPr>
              <a:t> matrix</a:t>
            </a:r>
            <a:endParaRPr lang="en-US" sz="1500" dirty="0">
              <a:solidFill>
                <a:srgbClr val="1F4798"/>
              </a:solidFill>
              <a:latin typeface="+mj-lt"/>
              <a:cs typeface="Gill Sans"/>
            </a:endParaRPr>
          </a:p>
          <a:p>
            <a:pPr marL="365125" lvl="1" indent="-188913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rgbClr val="1F4798"/>
                </a:solidFill>
                <a:latin typeface="+mj-lt"/>
                <a:cs typeface="Gill Sans"/>
              </a:rPr>
              <a:t>increases </a:t>
            </a:r>
            <a:r>
              <a:rPr lang="en-GB" sz="1500" dirty="0" smtClean="0">
                <a:solidFill>
                  <a:srgbClr val="1F4798"/>
                </a:solidFill>
                <a:latin typeface="+mj-lt"/>
                <a:cs typeface="Gill Sans"/>
              </a:rPr>
              <a:t>isotope yield of most investigated elements </a:t>
            </a:r>
            <a:br>
              <a:rPr lang="en-GB" sz="1500" dirty="0" smtClean="0">
                <a:solidFill>
                  <a:srgbClr val="1F4798"/>
                </a:solidFill>
                <a:latin typeface="+mj-lt"/>
                <a:cs typeface="Gill Sans"/>
              </a:rPr>
            </a:br>
            <a:r>
              <a:rPr lang="en-GB" sz="1500" dirty="0" smtClean="0">
                <a:solidFill>
                  <a:srgbClr val="1F4798"/>
                </a:solidFill>
                <a:latin typeface="+mj-lt"/>
                <a:cs typeface="Gill Sans"/>
              </a:rPr>
              <a:t>(Li, Na, K, Ca, Cu, Ga, </a:t>
            </a:r>
            <a:r>
              <a:rPr lang="en-GB" sz="1500" dirty="0" err="1" smtClean="0">
                <a:solidFill>
                  <a:srgbClr val="1F4798"/>
                </a:solidFill>
                <a:latin typeface="+mj-lt"/>
                <a:cs typeface="Gill Sans"/>
              </a:rPr>
              <a:t>Rb</a:t>
            </a:r>
            <a:r>
              <a:rPr lang="en-GB" sz="1500" dirty="0" smtClean="0">
                <a:solidFill>
                  <a:srgbClr val="1F4798"/>
                </a:solidFill>
                <a:latin typeface="+mj-lt"/>
                <a:cs typeface="Gill Sans"/>
              </a:rPr>
              <a:t>, In, Ra, Fr)</a:t>
            </a:r>
          </a:p>
          <a:p>
            <a:pPr marL="365125" lvl="1" indent="-188913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rgbClr val="1F4798"/>
                </a:solidFill>
                <a:latin typeface="+mj-lt"/>
                <a:cs typeface="Gill Sans"/>
              </a:rPr>
              <a:t>reduced ageing effects (reduction of yield over time)</a:t>
            </a:r>
          </a:p>
          <a:p>
            <a:pPr marL="365125" lvl="1" indent="-188913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rgbClr val="1F4798"/>
                </a:solidFill>
                <a:latin typeface="+mj-lt"/>
                <a:cs typeface="Gill Sans"/>
              </a:rPr>
              <a:t>reduces actinide waste by </a:t>
            </a:r>
            <a:r>
              <a:rPr lang="en-GB" sz="1500" dirty="0" smtClean="0">
                <a:solidFill>
                  <a:srgbClr val="1F4798"/>
                </a:solidFill>
                <a:latin typeface="+mj-lt"/>
                <a:cs typeface="Gill Sans"/>
              </a:rPr>
              <a:t>60%</a:t>
            </a:r>
          </a:p>
        </p:txBody>
      </p:sp>
      <p:pic>
        <p:nvPicPr>
          <p:cNvPr id="9" name="Picture 8" descr="\\cern.ch\dfs\Users\a\agottber\Desktop\EMIM-Ac NMR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55" t="8918" r="12127" b="2933"/>
          <a:stretch/>
        </p:blipFill>
        <p:spPr bwMode="auto">
          <a:xfrm>
            <a:off x="5691616" y="908720"/>
            <a:ext cx="3416888" cy="2738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H="1">
            <a:off x="6950305" y="2037332"/>
            <a:ext cx="792088" cy="0"/>
          </a:xfrm>
          <a:prstGeom prst="straightConnector1">
            <a:avLst/>
          </a:prstGeom>
          <a:noFill/>
          <a:ln w="19050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sp>
        <p:nvSpPr>
          <p:cNvPr id="11" name="TextBox 19"/>
          <p:cNvSpPr txBox="1"/>
          <p:nvPr/>
        </p:nvSpPr>
        <p:spPr>
          <a:xfrm>
            <a:off x="6699728" y="1556792"/>
            <a:ext cx="12961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GB" sz="1100" dirty="0" smtClean="0">
                <a:solidFill>
                  <a:srgbClr val="1F297F"/>
                </a:solidFill>
                <a:latin typeface="+mj-lt"/>
              </a:rPr>
              <a:t>two orders </a:t>
            </a:r>
            <a:br>
              <a:rPr lang="en-GB" sz="1100" dirty="0" smtClean="0">
                <a:solidFill>
                  <a:srgbClr val="1F297F"/>
                </a:solidFill>
                <a:latin typeface="+mj-lt"/>
              </a:rPr>
            </a:br>
            <a:r>
              <a:rPr lang="en-GB" sz="1100" dirty="0" smtClean="0">
                <a:solidFill>
                  <a:srgbClr val="1F297F"/>
                </a:solidFill>
                <a:latin typeface="+mj-lt"/>
              </a:rPr>
              <a:t>of magnitude</a:t>
            </a:r>
            <a:endParaRPr lang="en-GB" sz="1100" dirty="0">
              <a:solidFill>
                <a:srgbClr val="1F297F"/>
              </a:solidFill>
              <a:latin typeface="+mj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3633107"/>
            <a:ext cx="3572321" cy="2676213"/>
          </a:xfrm>
          <a:prstGeom prst="rect">
            <a:avLst/>
          </a:prstGeom>
        </p:spPr>
      </p:pic>
      <p:sp>
        <p:nvSpPr>
          <p:cNvPr id="14" name="TextBox 21"/>
          <p:cNvSpPr txBox="1"/>
          <p:nvPr/>
        </p:nvSpPr>
        <p:spPr>
          <a:xfrm>
            <a:off x="1083104" y="6248345"/>
            <a:ext cx="4608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GB" sz="1200" dirty="0" smtClean="0">
                <a:solidFill>
                  <a:srgbClr val="1F4798"/>
                </a:solidFill>
                <a:latin typeface="Gill Sans"/>
                <a:cs typeface="Gill Sans"/>
              </a:rPr>
              <a:t>Ageing of </a:t>
            </a:r>
            <a:r>
              <a:rPr lang="en-GB" sz="1200" dirty="0" err="1" smtClean="0">
                <a:solidFill>
                  <a:srgbClr val="1F4798"/>
                </a:solidFill>
                <a:latin typeface="Gill Sans"/>
                <a:cs typeface="Gill Sans"/>
              </a:rPr>
              <a:t>nano</a:t>
            </a:r>
            <a:r>
              <a:rPr lang="en-GB" sz="1200" dirty="0" smtClean="0">
                <a:solidFill>
                  <a:srgbClr val="1F4798"/>
                </a:solidFill>
                <a:latin typeface="Gill Sans"/>
                <a:cs typeface="Gill Sans"/>
              </a:rPr>
              <a:t> </a:t>
            </a:r>
            <a:r>
              <a:rPr lang="en-GB" sz="1200" dirty="0" err="1" smtClean="0">
                <a:solidFill>
                  <a:srgbClr val="1F4798"/>
                </a:solidFill>
                <a:latin typeface="Gill Sans"/>
                <a:cs typeface="Gill Sans"/>
              </a:rPr>
              <a:t>UC</a:t>
            </a:r>
            <a:r>
              <a:rPr lang="en-GB" sz="1200" baseline="-25000" dirty="0" err="1" smtClean="0">
                <a:solidFill>
                  <a:srgbClr val="1F4798"/>
                </a:solidFill>
                <a:latin typeface="Gill Sans"/>
                <a:cs typeface="Gill Sans"/>
              </a:rPr>
              <a:t>x</a:t>
            </a:r>
            <a:r>
              <a:rPr lang="en-GB" sz="1200" dirty="0" smtClean="0">
                <a:solidFill>
                  <a:srgbClr val="1F4798"/>
                </a:solidFill>
                <a:latin typeface="Gill Sans"/>
                <a:cs typeface="Gill Sans"/>
              </a:rPr>
              <a:t> (red) vs. ISOLDE reference (blue) for </a:t>
            </a:r>
            <a:r>
              <a:rPr lang="en-GB" sz="1200" baseline="30000" dirty="0" smtClean="0">
                <a:solidFill>
                  <a:srgbClr val="1F4798"/>
                </a:solidFill>
                <a:latin typeface="Gill Sans"/>
                <a:cs typeface="Gill Sans"/>
              </a:rPr>
              <a:t>30</a:t>
            </a:r>
            <a:r>
              <a:rPr lang="en-GB" sz="1200" dirty="0" smtClean="0">
                <a:solidFill>
                  <a:srgbClr val="1F4798"/>
                </a:solidFill>
                <a:latin typeface="Gill Sans"/>
                <a:cs typeface="Gill Sans"/>
              </a:rPr>
              <a:t>Na </a:t>
            </a:r>
            <a:endParaRPr lang="en-US" sz="1200" dirty="0">
              <a:solidFill>
                <a:srgbClr val="1F4798"/>
              </a:solidFill>
              <a:latin typeface="Gill Sans"/>
              <a:cs typeface="Gill Sans"/>
            </a:endParaRPr>
          </a:p>
        </p:txBody>
      </p:sp>
      <p:pic>
        <p:nvPicPr>
          <p:cNvPr id="15" name="Image 1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2" t="9584" r="12741" b="4077"/>
          <a:stretch/>
        </p:blipFill>
        <p:spPr bwMode="auto">
          <a:xfrm>
            <a:off x="5292080" y="3645024"/>
            <a:ext cx="3621735" cy="2657365"/>
          </a:xfrm>
          <a:prstGeom prst="rect">
            <a:avLst/>
          </a:prstGeom>
          <a:noFill/>
          <a:extLst/>
        </p:spPr>
      </p:pic>
      <p:sp>
        <p:nvSpPr>
          <p:cNvPr id="18" name="Title 2"/>
          <p:cNvSpPr>
            <a:spLocks noGrp="1"/>
          </p:cNvSpPr>
          <p:nvPr/>
        </p:nvSpPr>
        <p:spPr bwMode="auto">
          <a:xfrm>
            <a:off x="941445" y="397948"/>
            <a:ext cx="8496944" cy="498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xmlns:lc="http://schemas.openxmlformats.org/drawingml/2006/lockedCanvas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Gill Sans MT" panose="020B0502020104020203" pitchFamily="34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lang="en-GB" sz="3400" b="1" dirty="0">
                <a:solidFill>
                  <a:srgbClr val="1F4798"/>
                </a:solidFill>
                <a:effectLst/>
                <a:latin typeface="+mj-lt"/>
              </a:rPr>
              <a:t>ENSAR-</a:t>
            </a:r>
            <a:r>
              <a:rPr lang="en-GB" sz="3400" b="1" dirty="0" err="1">
                <a:solidFill>
                  <a:srgbClr val="1F4798"/>
                </a:solidFill>
                <a:effectLst/>
                <a:latin typeface="+mj-lt"/>
              </a:rPr>
              <a:t>ActILab</a:t>
            </a:r>
            <a:r>
              <a:rPr lang="en-GB" sz="3400" b="1" dirty="0">
                <a:solidFill>
                  <a:srgbClr val="1F4798"/>
                </a:solidFill>
                <a:effectLst/>
                <a:latin typeface="+mj-lt"/>
              </a:rPr>
              <a:t>: Nano Uranium Carbide at </a:t>
            </a:r>
            <a:r>
              <a:rPr lang="en-GB" sz="3400" b="1" dirty="0" smtClean="0">
                <a:solidFill>
                  <a:srgbClr val="1F4798"/>
                </a:solidFill>
                <a:effectLst/>
                <a:latin typeface="+mj-lt"/>
              </a:rPr>
              <a:t>ISOLDE</a:t>
            </a:r>
            <a:endParaRPr lang="en-US" sz="3400" b="1" dirty="0"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1025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957952" y="6493957"/>
            <a:ext cx="2519362" cy="360363"/>
          </a:xfrm>
        </p:spPr>
        <p:txBody>
          <a:bodyPr/>
          <a:lstStyle/>
          <a:p>
            <a:r>
              <a:rPr lang="en-GB" sz="1400" b="1" dirty="0" smtClean="0"/>
              <a:t>Alexander </a:t>
            </a:r>
            <a:r>
              <a:rPr lang="en-GB" sz="1400" b="1" dirty="0" err="1" smtClean="0"/>
              <a:t>Gottberg</a:t>
            </a:r>
            <a:endParaRPr lang="en-GB" sz="1400" b="1" dirty="0"/>
          </a:p>
        </p:txBody>
      </p:sp>
      <p:sp>
        <p:nvSpPr>
          <p:cNvPr id="9" name="Title 2"/>
          <p:cNvSpPr>
            <a:spLocks noGrp="1"/>
          </p:cNvSpPr>
          <p:nvPr/>
        </p:nvSpPr>
        <p:spPr bwMode="auto">
          <a:xfrm>
            <a:off x="755576" y="451492"/>
            <a:ext cx="8496944" cy="498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xmlns:lc="http://schemas.openxmlformats.org/drawingml/2006/lockedCanvas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Gill Sans MT" panose="020B0502020104020203" pitchFamily="34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lang="en-GB" sz="3400" b="1" dirty="0">
                <a:solidFill>
                  <a:srgbClr val="1F4798"/>
                </a:solidFill>
                <a:effectLst/>
                <a:latin typeface="+mj-lt"/>
              </a:rPr>
              <a:t>ENSAR-</a:t>
            </a:r>
            <a:r>
              <a:rPr lang="en-GB" sz="3400" b="1" dirty="0" err="1">
                <a:solidFill>
                  <a:srgbClr val="1F4798"/>
                </a:solidFill>
                <a:effectLst/>
                <a:latin typeface="+mj-lt"/>
              </a:rPr>
              <a:t>ActILab</a:t>
            </a:r>
            <a:r>
              <a:rPr lang="en-GB" sz="3400" b="1" dirty="0">
                <a:solidFill>
                  <a:srgbClr val="1F4798"/>
                </a:solidFill>
                <a:effectLst/>
                <a:latin typeface="+mj-lt"/>
              </a:rPr>
              <a:t>: Nano Uranium Carbide at </a:t>
            </a:r>
            <a:r>
              <a:rPr lang="en-GB" sz="3400" b="1" dirty="0" smtClean="0">
                <a:solidFill>
                  <a:srgbClr val="1F4798"/>
                </a:solidFill>
                <a:effectLst/>
                <a:latin typeface="+mj-lt"/>
              </a:rPr>
              <a:t>ISOLDE</a:t>
            </a:r>
            <a:endParaRPr lang="en-US" sz="3400" b="1" dirty="0">
              <a:effectLst/>
              <a:latin typeface="+mj-lt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5451107"/>
              </p:ext>
            </p:extLst>
          </p:nvPr>
        </p:nvGraphicFramePr>
        <p:xfrm>
          <a:off x="1475656" y="1358528"/>
          <a:ext cx="676875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219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PT" sz="3400" dirty="0" err="1" smtClean="0">
                <a:solidFill>
                  <a:srgbClr val="29348C"/>
                </a:solidFill>
              </a:rPr>
              <a:t>Boron</a:t>
            </a:r>
            <a:r>
              <a:rPr lang="pt-PT" sz="3400" dirty="0" smtClean="0">
                <a:solidFill>
                  <a:srgbClr val="29348C"/>
                </a:solidFill>
              </a:rPr>
              <a:t> </a:t>
            </a:r>
            <a:r>
              <a:rPr lang="pt-PT" sz="3400" dirty="0" err="1" smtClean="0">
                <a:solidFill>
                  <a:srgbClr val="29348C"/>
                </a:solidFill>
              </a:rPr>
              <a:t>beams</a:t>
            </a:r>
            <a:r>
              <a:rPr lang="pt-PT" sz="3400" dirty="0" smtClean="0">
                <a:solidFill>
                  <a:srgbClr val="29348C"/>
                </a:solidFill>
              </a:rPr>
              <a:t> - </a:t>
            </a:r>
            <a:r>
              <a:rPr lang="pt-PT" sz="3400" dirty="0" err="1" smtClean="0">
                <a:solidFill>
                  <a:srgbClr val="29348C"/>
                </a:solidFill>
              </a:rPr>
              <a:t>Multi</a:t>
            </a:r>
            <a:r>
              <a:rPr lang="pt-PT" sz="3400" dirty="0" smtClean="0">
                <a:solidFill>
                  <a:srgbClr val="29348C"/>
                </a:solidFill>
              </a:rPr>
              <a:t> </a:t>
            </a:r>
            <a:r>
              <a:rPr lang="pt-PT" sz="3400" dirty="0" err="1" smtClean="0">
                <a:solidFill>
                  <a:srgbClr val="29348C"/>
                </a:solidFill>
              </a:rPr>
              <a:t>walled</a:t>
            </a:r>
            <a:r>
              <a:rPr lang="pt-PT" sz="3400" dirty="0" smtClean="0">
                <a:solidFill>
                  <a:srgbClr val="29348C"/>
                </a:solidFill>
              </a:rPr>
              <a:t> </a:t>
            </a:r>
            <a:r>
              <a:rPr lang="pt-PT" sz="3400" dirty="0" err="1" smtClean="0">
                <a:solidFill>
                  <a:srgbClr val="29348C"/>
                </a:solidFill>
              </a:rPr>
              <a:t>carbon</a:t>
            </a:r>
            <a:r>
              <a:rPr lang="pt-PT" sz="3400" dirty="0" smtClean="0">
                <a:solidFill>
                  <a:srgbClr val="29348C"/>
                </a:solidFill>
              </a:rPr>
              <a:t> nano tubes target</a:t>
            </a:r>
            <a:endParaRPr lang="en-GB" sz="3400" dirty="0">
              <a:solidFill>
                <a:srgbClr val="29348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980728"/>
            <a:ext cx="7653536" cy="4525963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Investigate extraction of boron and identify suited materials &amp; target unit </a:t>
            </a:r>
            <a:r>
              <a:rPr lang="en-US" dirty="0" smtClean="0"/>
              <a:t>(Extraction </a:t>
            </a:r>
            <a:r>
              <a:rPr lang="en-US" dirty="0" smtClean="0"/>
              <a:t>of </a:t>
            </a:r>
            <a:r>
              <a:rPr lang="en-US" baseline="30000" dirty="0" smtClean="0"/>
              <a:t>8</a:t>
            </a:r>
            <a:r>
              <a:rPr lang="en-US" dirty="0" smtClean="0"/>
              <a:t>B desired)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	</a:t>
            </a:r>
            <a:r>
              <a:rPr lang="en-US" sz="1800" dirty="0" smtClean="0"/>
              <a:t>Diffusion studies of Boron in different </a:t>
            </a:r>
            <a:r>
              <a:rPr lang="en-US" sz="1800" dirty="0"/>
              <a:t>target materials </a:t>
            </a:r>
            <a:r>
              <a:rPr lang="en-US" sz="1800" dirty="0" smtClean="0"/>
              <a:t>(Graphite</a:t>
            </a:r>
            <a:r>
              <a:rPr lang="en-US" sz="1800" dirty="0"/>
              <a:t>, </a:t>
            </a:r>
            <a:r>
              <a:rPr lang="en-US" sz="1800" dirty="0" smtClean="0"/>
              <a:t>	MWCNT</a:t>
            </a:r>
            <a:r>
              <a:rPr lang="en-US" sz="1800" dirty="0"/>
              <a:t>, </a:t>
            </a:r>
            <a:r>
              <a:rPr lang="en-US" sz="1800" dirty="0" smtClean="0"/>
              <a:t>Y2O3) – implantation of </a:t>
            </a:r>
            <a:r>
              <a:rPr lang="en-US" sz="1800" b="1" baseline="30000" dirty="0"/>
              <a:t>10</a:t>
            </a:r>
            <a:r>
              <a:rPr lang="en-US" sz="1800" b="1" dirty="0"/>
              <a:t>BF</a:t>
            </a:r>
            <a:r>
              <a:rPr lang="en-US" sz="1800" b="1" baseline="-25000" dirty="0"/>
              <a:t>2</a:t>
            </a:r>
            <a:r>
              <a:rPr lang="en-US" sz="1800" b="1" baseline="30000" dirty="0" smtClean="0"/>
              <a:t>+	</a:t>
            </a:r>
          </a:p>
          <a:p>
            <a:pPr marL="400050" lvl="2" indent="0">
              <a:buNone/>
            </a:pPr>
            <a:r>
              <a:rPr lang="en-US" sz="1800" b="1" baseline="30000" dirty="0"/>
              <a:t>	</a:t>
            </a:r>
            <a:r>
              <a:rPr lang="en-US" sz="1800" b="1" baseline="30000" dirty="0" smtClean="0"/>
              <a:t>	</a:t>
            </a:r>
            <a:r>
              <a:rPr lang="en-US" sz="1800" baseline="30000" dirty="0" smtClean="0"/>
              <a:t>10</a:t>
            </a:r>
            <a:r>
              <a:rPr lang="en-US" sz="1800" dirty="0" smtClean="0"/>
              <a:t>B(n,</a:t>
            </a:r>
            <a:r>
              <a:rPr lang="el-GR" sz="1800" dirty="0"/>
              <a:t>α</a:t>
            </a:r>
            <a:r>
              <a:rPr lang="en-US" sz="1800" dirty="0"/>
              <a:t>)</a:t>
            </a:r>
            <a:r>
              <a:rPr lang="en-US" sz="1800" baseline="30000" dirty="0"/>
              <a:t>7</a:t>
            </a:r>
            <a:r>
              <a:rPr lang="en-US" sz="1800" dirty="0"/>
              <a:t>Li: highest mobility in </a:t>
            </a:r>
            <a:r>
              <a:rPr lang="en-US" sz="1800" dirty="0" smtClean="0"/>
              <a:t>MWCNT</a:t>
            </a:r>
            <a:endParaRPr lang="en-US" b="1" baseline="300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1" baseline="30000" dirty="0"/>
              <a:t> </a:t>
            </a:r>
            <a:r>
              <a:rPr lang="en-US" b="1" dirty="0" smtClean="0"/>
              <a:t>       </a:t>
            </a:r>
            <a:r>
              <a:rPr lang="en-US" dirty="0" smtClean="0"/>
              <a:t>Formation </a:t>
            </a:r>
            <a:r>
              <a:rPr lang="en-US" dirty="0"/>
              <a:t>of molecules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B+3F-</a:t>
            </a:r>
            <a:r>
              <a:rPr lang="en-US" dirty="0"/>
              <a:t>&gt;BF</a:t>
            </a:r>
            <a:r>
              <a:rPr lang="en-US" baseline="-25000" dirty="0"/>
              <a:t>3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1400" b="1" dirty="0" err="1" smtClean="0"/>
              <a:t>Christoph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Seiffert</a:t>
            </a:r>
            <a:endParaRPr lang="en-GB" sz="1400" b="1" dirty="0"/>
          </a:p>
        </p:txBody>
      </p:sp>
      <p:pic>
        <p:nvPicPr>
          <p:cNvPr id="6" name="Inhaltsplatzhalter 5"/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7866" y="3154612"/>
            <a:ext cx="4532646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lc="http://schemas.openxmlformats.org/drawingml/2006/lockedCanvas" xmlns:ma14="http://schemas.microsoft.com/office/mac/drawingml/2011/main" xmlns="" val="1"/>
            </a:ext>
          </a:extLst>
        </p:spPr>
      </p:pic>
      <p:pic>
        <p:nvPicPr>
          <p:cNvPr id="7" name="Grafik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65" y="3325846"/>
            <a:ext cx="4107543" cy="317794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" name="Ellipse 37"/>
          <p:cNvSpPr/>
          <p:nvPr/>
        </p:nvSpPr>
        <p:spPr>
          <a:xfrm>
            <a:off x="2162334" y="3193372"/>
            <a:ext cx="1497108" cy="34039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032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9046</TotalTime>
  <Words>1129</Words>
  <Application>Microsoft Office PowerPoint</Application>
  <PresentationFormat>On-screen Show (4:3)</PresentationFormat>
  <Paragraphs>267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Target and ion source development report</vt:lpstr>
      <vt:lpstr>Beam and target developments 2014</vt:lpstr>
      <vt:lpstr>TiC-Carbon Black nanocomposite </vt:lpstr>
      <vt:lpstr>PowerPoint Presentation</vt:lpstr>
      <vt:lpstr>LaC2–MWCNT Spallation Target Material Development</vt:lpstr>
      <vt:lpstr>#526 nano LaC2 – Re Online Tests</vt:lpstr>
      <vt:lpstr>PowerPoint Presentation</vt:lpstr>
      <vt:lpstr>PowerPoint Presentation</vt:lpstr>
      <vt:lpstr>Boron beams - Multi walled carbon nano tubes target</vt:lpstr>
      <vt:lpstr>Boron beams - Multi walled carbon nano tubes target</vt:lpstr>
      <vt:lpstr>Molten NaF:LiF salt</vt:lpstr>
      <vt:lpstr>PowerPoint Presentation</vt:lpstr>
      <vt:lpstr>Liquid eutectic Pb/Bi loop for EURISOL LIEBE project</vt:lpstr>
      <vt:lpstr>Liquid eutectic Pb/Bi loop for EURISOL LIEBE project</vt:lpstr>
      <vt:lpstr>Liquid eutectic Pb/Bi loop for EURISOL LIEBE project</vt:lpstr>
      <vt:lpstr>ISOLDE Yield database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Tania Manuela De Melo Mendonca</cp:lastModifiedBy>
  <cp:revision>515</cp:revision>
  <cp:lastPrinted>2015-02-11T14:11:34Z</cp:lastPrinted>
  <dcterms:created xsi:type="dcterms:W3CDTF">2012-03-08T16:06:15Z</dcterms:created>
  <dcterms:modified xsi:type="dcterms:W3CDTF">2015-02-12T12:10:59Z</dcterms:modified>
</cp:coreProperties>
</file>