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660"/>
  </p:normalViewPr>
  <p:slideViewPr>
    <p:cSldViewPr>
      <p:cViewPr varScale="1">
        <p:scale>
          <a:sx n="126" d="100"/>
          <a:sy n="126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D5487-E4C5-411E-B3EF-C2B191DB8592}" type="datetimeFigureOut">
              <a:rPr lang="en-GB" smtClean="0"/>
              <a:t>12/02/2015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3E041-E2F3-4C40-8234-8AC4711D3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751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E464C-8556-40E9-89D5-F956C60CA89A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386D-E8F6-482E-8E85-B4DE9C48F349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2EF-2DA0-4DF3-BF9C-C6D88B15872A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43E77-57C3-4D0B-9DF9-2D6531A1D78F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DBDE-4AAE-4C0A-98EC-085D2F634CEB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7D8E-9EA5-407A-BC5F-E49ED1A4F844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5D9F-39FD-4926-AD07-453173FB7842}" type="datetime1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6B3B-7F33-427D-9298-E03B212CAA26}" type="datetime1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7C2C-2167-4276-B638-C07E43BAD71E}" type="datetime1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C19C-D890-4893-9191-36B6ACAE7CBE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E2CC2-6EC2-4387-B392-7AC782E3DCB3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AB85B-38B2-4845-9FD6-7A6D96806F01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Miguel Lozano Benito   GUI meeting 12/02/2015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4800600"/>
            <a:ext cx="30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Light at the end of the tunnel!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63214" y="914400"/>
            <a:ext cx="214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ISOLDE</a:t>
            </a:r>
            <a:endParaRPr lang="en-GB" sz="3600" dirty="0">
              <a:latin typeface="Arial Black" panose="020B0A040201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81200" y="2895600"/>
            <a:ext cx="5001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Book Antiqua" panose="02040602050305030304" pitchFamily="18" charset="0"/>
              </a:rPr>
              <a:t>Operational </a:t>
            </a:r>
            <a:r>
              <a:rPr lang="en-GB" sz="2800" dirty="0" smtClean="0">
                <a:latin typeface="Book Antiqua" panose="02040602050305030304" pitchFamily="18" charset="0"/>
              </a:rPr>
              <a:t>constrains </a:t>
            </a:r>
            <a:r>
              <a:rPr lang="en-GB" sz="2800" dirty="0">
                <a:latin typeface="Book Antiqua" panose="02040602050305030304" pitchFamily="18" charset="0"/>
              </a:rPr>
              <a:t>in 2015</a:t>
            </a:r>
            <a:endParaRPr lang="en-GB" sz="2800" dirty="0">
              <a:latin typeface="Book Antiqua" panose="02040602050305030304" pitchFamily="18" charset="0"/>
            </a:endParaRPr>
          </a:p>
        </p:txBody>
      </p:sp>
      <p:pic>
        <p:nvPicPr>
          <p:cNvPr id="5" name="Bild 4" descr="LogoBadge-0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26444"/>
            <a:ext cx="1111122" cy="11111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93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752600"/>
            <a:ext cx="7471917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equipment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,new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risks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analysis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safety requirements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Cryo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systems.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First time at ISOLDE.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-Longer and more complex LINAC tunnel. 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interlocks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more complex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setup of the machine.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evacuation  plans due to new layout and 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risks. More evacuation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exercises  will take place during the year.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92013" y="724008"/>
            <a:ext cx="3312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 smtClean="0">
                <a:latin typeface="Arial Black" panose="020B0A04020102020204" pitchFamily="34" charset="0"/>
              </a:rPr>
              <a:t>Safety. New risks at </a:t>
            </a:r>
            <a:r>
              <a:rPr lang="en-US" sz="1400" cap="all" dirty="0">
                <a:latin typeface="Arial Black" panose="020B0A04020102020204" pitchFamily="34" charset="0"/>
              </a:rPr>
              <a:t>ISOLDE</a:t>
            </a:r>
            <a:endParaRPr lang="en-US" sz="1400" cap="all" dirty="0">
              <a:latin typeface="Arial Black" panose="020B0A04020102020204" pitchFamily="34" charset="0"/>
            </a:endParaRPr>
          </a:p>
          <a:p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1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676400" y="713657"/>
            <a:ext cx="3907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Other challenges for this year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1981200"/>
            <a:ext cx="701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-Negative ions at ISOLDE.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At ,Po , Cl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Molten metal target  based on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Pb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-Bi. 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-MEDICIS. 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4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829054"/>
            <a:ext cx="8653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ndalus" panose="02020603050405020304" pitchFamily="18" charset="-78"/>
                <a:cs typeface="Andalus" panose="02020603050405020304" pitchFamily="18" charset="-78"/>
              </a:rPr>
              <a:t>MANY THANKS FOR YOUR ATTENTION</a:t>
            </a:r>
            <a:endParaRPr lang="en-GB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3352800"/>
            <a:ext cx="3108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QUESTIONS ?</a:t>
            </a:r>
            <a:endParaRPr lang="en-GB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050" name="Picture 2" descr="https://encrypted-tbn3.gstatic.com/images?q=tbn:ANd9GcT7e_6c7OXQNuLbeNxlxdYMKaJI4IFqQ9olPDOtf-8KXqBjH8ei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50985"/>
            <a:ext cx="2514601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1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6994" y="1905000"/>
            <a:ext cx="71502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1-New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ISOLDE equipment .Installation and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commissioning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2-Restart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of LINAC (warm part)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3-HIE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commissioning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4-New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control room. Design , installation and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move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5-New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people at ISOLDE (Operation team)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6-Safety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New risks at ISOLDE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7-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Other challenges for this year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200" y="60960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OUTLINE</a:t>
            </a:r>
            <a:endParaRPr lang="en-GB" sz="3600" dirty="0"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57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2706" y="708619"/>
            <a:ext cx="8400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cap="all" dirty="0" smtClean="0">
                <a:latin typeface="Arial Black" panose="020B0A04020102020204" pitchFamily="34" charset="0"/>
              </a:rPr>
              <a:t>New </a:t>
            </a:r>
            <a:r>
              <a:rPr lang="en-US" sz="1400" cap="all" dirty="0">
                <a:latin typeface="Arial Black" panose="020B0A04020102020204" pitchFamily="34" charset="0"/>
              </a:rPr>
              <a:t>ISOLDE equipment </a:t>
            </a:r>
            <a:r>
              <a:rPr lang="en-US" sz="1400" cap="all" dirty="0" smtClean="0">
                <a:latin typeface="Arial Black" panose="020B0A04020102020204" pitchFamily="34" charset="0"/>
              </a:rPr>
              <a:t>and controls. Installation </a:t>
            </a:r>
            <a:r>
              <a:rPr lang="en-US" sz="1400" cap="all" dirty="0">
                <a:latin typeface="Arial Black" panose="020B0A04020102020204" pitchFamily="34" charset="0"/>
              </a:rPr>
              <a:t>and commissioning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600200"/>
            <a:ext cx="736451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New FESA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classes for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moving parts.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SLITS /Clamping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unclamping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targets /extraction electrodes. Deflectors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gas injection system for the HRS RFQ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RF system for the HRS RFQ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New patch panel for target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connections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magnet FESA3 controller for GPS separator. From GM to FGC3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-Minor changes to the HRS separator magnets cycling algorithm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5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9124" y="1676400"/>
            <a:ext cx="7324441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Restart of the LINAC after being down for more than a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year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9GAP RF amplifier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upgrade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New RF controls for the REXTRAP and multiple connections for different 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buffer gases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Improvements on the REXTRAP HT stabilization.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Increased REX low energy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efficiency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80678" y="724008"/>
            <a:ext cx="4475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Restart of LINAC (warm part) and REX</a:t>
            </a:r>
          </a:p>
          <a:p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47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1371600"/>
            <a:ext cx="7086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-End of installation simultaneous with the warm part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recommissioning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superconducting cavities installation 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Cryo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system for superconducting cavities. New installation at ISOLDE.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software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operation procedures to be defined. 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Beam diagnostic system. To be tested.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00200" y="729549"/>
            <a:ext cx="228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HIE commissioning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3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600200" y="708619"/>
            <a:ext cx="228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HIE commissioning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pic>
        <p:nvPicPr>
          <p:cNvPr id="7" name="Picture 3" descr="\\cern.ch\dfs\Users\v\voulot\Desktop\Clipboard0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12" y="1961677"/>
            <a:ext cx="810948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43737" y="6164585"/>
            <a:ext cx="1615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Planning by Y. Kadi</a:t>
            </a:r>
            <a:endParaRPr lang="en-GB" sz="1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93" y="1371600"/>
            <a:ext cx="7896320" cy="43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00200" y="708619"/>
            <a:ext cx="228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HIE commissioning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22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1219200"/>
            <a:ext cx="6934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-Time to say goodbye to the old ISOLDE control room and hello to a brand new control room at 508.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-Coexistence of the new and old control room. To decide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what 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equipment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to  move.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visit tours with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 better global view of the hall and more visit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friendly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layout.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-Better life for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operators and users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with a proper control room where 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silence,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eating , drinking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are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possible. </a:t>
            </a:r>
          </a:p>
          <a:p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-New labs and meeting rooms for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different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groups. 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24000" y="709651"/>
            <a:ext cx="6564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New control room (508). Design , installation and move</a:t>
            </a:r>
            <a:endParaRPr lang="en-GB" sz="1400" cap="all" dirty="0">
              <a:latin typeface="Arial Black" panose="020B0A04020102020204" pitchFamily="34" charset="0"/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83737" cy="34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00200" y="1016396"/>
            <a:ext cx="75438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8263" y="0"/>
            <a:ext cx="762000" cy="68951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88331" y="693230"/>
            <a:ext cx="4611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cap="all" dirty="0">
                <a:latin typeface="Arial Black" panose="020B0A04020102020204" pitchFamily="34" charset="0"/>
              </a:rPr>
              <a:t>New people at ISOLDE (Operation team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</a:p>
          <a:p>
            <a:endParaRPr lang="en-GB" dirty="0"/>
          </a:p>
        </p:txBody>
      </p:sp>
      <p:pic>
        <p:nvPicPr>
          <p:cNvPr id="1026" name="Picture 2" descr="http://isolde.web.cern.ch/sites/isolde.web.cern.ch/files/styles/thumbnail/public/Eleftherios%20Fadakis3.jpg?itok=i-lk-o5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959" y="1419534"/>
            <a:ext cx="715627" cy="91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solde.web.cern.ch/sites/isolde.web.cern.ch/files/styles/thumbnail/public/Erwin_Siesling_pasfoto1.jpg?itok=QJ5_Nni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222" y="4572000"/>
            <a:ext cx="743099" cy="92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Resultado de imagen de pascal fernier cer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8" descr="Resultado de imagen de pascal fernier cer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10" descr="Resultado de imagen de pascal fernier cer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5" name="Picture 11" descr="C:\1\inde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222" y="5699131"/>
            <a:ext cx="835033" cy="62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media.licdn.com/mpr/mpr/shrink_200_200/p/1/000/021/36a/078d67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06" y="2514600"/>
            <a:ext cx="715627" cy="71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espace.cern.ch/be-dep/OP/ISOLDE/Lists/ISOLDE%20Operators/Attachments/6/Miguel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06" y="3447577"/>
            <a:ext cx="758714" cy="96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90170" y="4851932"/>
            <a:ext cx="152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Erwin </a:t>
            </a:r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Siesling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16620" y="1644134"/>
            <a:ext cx="193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Eleftherios </a:t>
            </a:r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Fadakis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170" y="2687747"/>
            <a:ext cx="330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Jose Alberto Rodriguez </a:t>
            </a:r>
            <a:r>
              <a:rPr lang="en-GB" dirty="0" err="1">
                <a:latin typeface="Andalus" panose="02020603050405020304" pitchFamily="18" charset="-78"/>
                <a:cs typeface="Andalus" panose="02020603050405020304" pitchFamily="18" charset="-78"/>
              </a:rPr>
              <a:t>Rodriguez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4883" y="3758782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Miguel Lozano Benito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5983" y="5816115"/>
            <a:ext cx="3607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Pascal </a:t>
            </a:r>
            <a:r>
              <a:rPr lang="en-GB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Fernier.         </a:t>
            </a:r>
            <a:r>
              <a:rPr lang="en-GB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 more shifts! </a:t>
            </a:r>
            <a:r>
              <a:rPr lang="en-GB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66658" y="3834527"/>
            <a:ext cx="16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Emanuele Matli</a:t>
            </a:r>
            <a:endParaRPr lang="en-GB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28214" y="3528626"/>
            <a:ext cx="738444" cy="649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420518" y="315929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Arriving in June/July</a:t>
            </a:r>
            <a:endParaRPr lang="en-GB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43737" y="6486868"/>
            <a:ext cx="3568805" cy="365125"/>
          </a:xfrm>
        </p:spPr>
        <p:txBody>
          <a:bodyPr/>
          <a:lstStyle/>
          <a:p>
            <a:r>
              <a:rPr lang="it-IT" dirty="0" smtClean="0"/>
              <a:t>Miguel Lozano Benito   GUI meeting 12/02/2015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8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4225</TotalTime>
  <Words>544</Words>
  <Application>Microsoft Office PowerPoint</Application>
  <PresentationFormat>On-screen Show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Luis Lozano Benito</dc:creator>
  <cp:lastModifiedBy>mlozanob</cp:lastModifiedBy>
  <cp:revision>42</cp:revision>
  <dcterms:created xsi:type="dcterms:W3CDTF">2006-08-16T00:00:00Z</dcterms:created>
  <dcterms:modified xsi:type="dcterms:W3CDTF">2015-02-12T12:13:54Z</dcterms:modified>
</cp:coreProperties>
</file>