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mov" ContentType="video/unknown"/>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handoutMasterIdLst>
    <p:handoutMasterId r:id="rId46"/>
  </p:handoutMasterIdLst>
  <p:sldIdLst>
    <p:sldId id="329" r:id="rId2"/>
    <p:sldId id="631" r:id="rId3"/>
    <p:sldId id="667" r:id="rId4"/>
    <p:sldId id="668" r:id="rId5"/>
    <p:sldId id="672" r:id="rId6"/>
    <p:sldId id="757" r:id="rId7"/>
    <p:sldId id="666" r:id="rId8"/>
    <p:sldId id="674" r:id="rId9"/>
    <p:sldId id="675" r:id="rId10"/>
    <p:sldId id="679" r:id="rId11"/>
    <p:sldId id="551" r:id="rId12"/>
    <p:sldId id="748" r:id="rId13"/>
    <p:sldId id="749" r:id="rId14"/>
    <p:sldId id="478" r:id="rId15"/>
    <p:sldId id="758" r:id="rId16"/>
    <p:sldId id="617" r:id="rId17"/>
    <p:sldId id="752" r:id="rId18"/>
    <p:sldId id="753" r:id="rId19"/>
    <p:sldId id="630" r:id="rId20"/>
    <p:sldId id="754" r:id="rId21"/>
    <p:sldId id="755" r:id="rId22"/>
    <p:sldId id="756" r:id="rId23"/>
    <p:sldId id="517" r:id="rId24"/>
    <p:sldId id="498" r:id="rId25"/>
    <p:sldId id="313" r:id="rId26"/>
    <p:sldId id="529" r:id="rId27"/>
    <p:sldId id="528" r:id="rId28"/>
    <p:sldId id="565" r:id="rId29"/>
    <p:sldId id="632" r:id="rId30"/>
    <p:sldId id="532" r:id="rId31"/>
    <p:sldId id="626" r:id="rId32"/>
    <p:sldId id="627" r:id="rId33"/>
    <p:sldId id="743" r:id="rId34"/>
    <p:sldId id="744" r:id="rId35"/>
    <p:sldId id="661" r:id="rId36"/>
    <p:sldId id="634" r:id="rId37"/>
    <p:sldId id="544" r:id="rId38"/>
    <p:sldId id="636" r:id="rId39"/>
    <p:sldId id="654" r:id="rId40"/>
    <p:sldId id="660" r:id="rId41"/>
    <p:sldId id="406" r:id="rId42"/>
    <p:sldId id="580" r:id="rId43"/>
    <p:sldId id="588" r:id="rId4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1FA6"/>
    <a:srgbClr val="EDFFE0"/>
    <a:srgbClr val="E9FF96"/>
    <a:srgbClr val="FFEF5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55" autoAdjust="0"/>
    <p:restoredTop sz="98085" autoAdjust="0"/>
  </p:normalViewPr>
  <p:slideViewPr>
    <p:cSldViewPr snapToGrid="0" snapToObjects="1">
      <p:cViewPr>
        <p:scale>
          <a:sx n="100" d="100"/>
          <a:sy n="100" d="100"/>
        </p:scale>
        <p:origin x="-888" y="-392"/>
      </p:cViewPr>
      <p:guideLst>
        <p:guide orient="horz" pos="2160"/>
        <p:guide pos="2880"/>
      </p:guideLst>
    </p:cSldViewPr>
  </p:slideViewPr>
  <p:notesTextViewPr>
    <p:cViewPr>
      <p:scale>
        <a:sx n="100" d="100"/>
        <a:sy n="100" d="100"/>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handoutMaster" Target="handoutMasters/handoutMaster1.xml"/><Relationship Id="rId47" Type="http://schemas.openxmlformats.org/officeDocument/2006/relationships/printerSettings" Target="printerSettings/printerSettings1.bin"/><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08791CF-530B-5E4B-A7E6-B79266E8A5ED}" type="datetimeFigureOut">
              <a:rPr lang="en-US" smtClean="0"/>
              <a:t>04/02/15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8742751-AA39-E848-A738-6BFA53506DA6}" type="slidenum">
              <a:rPr lang="en-US" smtClean="0"/>
              <a:t>‹#›</a:t>
            </a:fld>
            <a:endParaRPr lang="en-US"/>
          </a:p>
        </p:txBody>
      </p:sp>
    </p:spTree>
    <p:extLst>
      <p:ext uri="{BB962C8B-B14F-4D97-AF65-F5344CB8AC3E}">
        <p14:creationId xmlns:p14="http://schemas.microsoft.com/office/powerpoint/2010/main" val="2192613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BC3528-D63A-0446-AEBA-067978A4DD45}" type="datetimeFigureOut">
              <a:rPr lang="en-US" smtClean="0"/>
              <a:t>04/02/15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F83BDC9-EF9A-4A46-99C1-7387A11523EC}" type="slidenum">
              <a:rPr lang="en-US" smtClean="0"/>
              <a:t>‹#›</a:t>
            </a:fld>
            <a:endParaRPr lang="en-US"/>
          </a:p>
        </p:txBody>
      </p:sp>
    </p:spTree>
    <p:extLst>
      <p:ext uri="{BB962C8B-B14F-4D97-AF65-F5344CB8AC3E}">
        <p14:creationId xmlns:p14="http://schemas.microsoft.com/office/powerpoint/2010/main" val="393402824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the LHC is a perfect discovery machine, and reaches already a remarkable precision for the studies, a different type of accelerator can even do better.</a:t>
            </a:r>
          </a:p>
          <a:p>
            <a:r>
              <a:rPr lang="en-GB" dirty="0" smtClean="0"/>
              <a:t>This is because the LHC collides protons, which are composite particles. When you collide electrons with their antimatter twins positrons, this opens the door for much higher precision in the physics analysis.</a:t>
            </a:r>
            <a:endParaRPr lang="en-GB" sz="100" dirty="0" smtClean="0"/>
          </a:p>
          <a:p>
            <a:endParaRPr lang="en-US" dirty="0"/>
          </a:p>
        </p:txBody>
      </p:sp>
      <p:sp>
        <p:nvSpPr>
          <p:cNvPr id="4" name="Slide Number Placeholder 3"/>
          <p:cNvSpPr>
            <a:spLocks noGrp="1"/>
          </p:cNvSpPr>
          <p:nvPr>
            <p:ph type="sldNum" sz="quarter" idx="10"/>
          </p:nvPr>
        </p:nvSpPr>
        <p:spPr/>
        <p:txBody>
          <a:bodyPr/>
          <a:lstStyle/>
          <a:p>
            <a:fld id="{7F3E8146-905A-064D-8A48-75EB29CC0F7B}" type="slidenum">
              <a:rPr lang="en-US" smtClean="0"/>
              <a:t>3</a:t>
            </a:fld>
            <a:endParaRPr lang="en-US"/>
          </a:p>
        </p:txBody>
      </p:sp>
    </p:spTree>
    <p:extLst>
      <p:ext uri="{BB962C8B-B14F-4D97-AF65-F5344CB8AC3E}">
        <p14:creationId xmlns:p14="http://schemas.microsoft.com/office/powerpoint/2010/main" val="3906068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58A804-1C93-714B-8475-A1EC52A7BD9D}" type="slidenum">
              <a:rPr lang="en-GB"/>
              <a:pPr/>
              <a:t>6</a:t>
            </a:fld>
            <a:endParaRPr lang="en-GB"/>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58A804-1C93-714B-8475-A1EC52A7BD9D}" type="slidenum">
              <a:rPr lang="en-GB"/>
              <a:pPr/>
              <a:t>19</a:t>
            </a:fld>
            <a:endParaRPr lang="en-GB"/>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Lucie Linssen, February 5, 2015</a:t>
            </a:r>
            <a:endParaRPr lang="en-US"/>
          </a:p>
        </p:txBody>
      </p:sp>
      <p:sp>
        <p:nvSpPr>
          <p:cNvPr id="6" name="Slide Number Placeholder 5"/>
          <p:cNvSpPr>
            <a:spLocks noGrp="1"/>
          </p:cNvSpPr>
          <p:nvPr>
            <p:ph type="sldNum" sz="quarter" idx="12"/>
          </p:nvPr>
        </p:nvSpPr>
        <p:spPr/>
        <p:txBody>
          <a:bodyPr/>
          <a:lstStyle/>
          <a:p>
            <a:fld id="{57C39CEA-1F7B-3444-B605-6C36DF480EDC}" type="slidenum">
              <a:rPr lang="en-US" smtClean="0"/>
              <a:t>‹#›</a:t>
            </a:fld>
            <a:endParaRPr lang="en-US"/>
          </a:p>
        </p:txBody>
      </p:sp>
    </p:spTree>
    <p:extLst>
      <p:ext uri="{BB962C8B-B14F-4D97-AF65-F5344CB8AC3E}">
        <p14:creationId xmlns:p14="http://schemas.microsoft.com/office/powerpoint/2010/main" val="28484133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Lucie Linssen, February 5, 2015</a:t>
            </a:r>
            <a:endParaRPr lang="en-US"/>
          </a:p>
        </p:txBody>
      </p:sp>
      <p:sp>
        <p:nvSpPr>
          <p:cNvPr id="6" name="Slide Number Placeholder 5"/>
          <p:cNvSpPr>
            <a:spLocks noGrp="1"/>
          </p:cNvSpPr>
          <p:nvPr>
            <p:ph type="sldNum" sz="quarter" idx="12"/>
          </p:nvPr>
        </p:nvSpPr>
        <p:spPr/>
        <p:txBody>
          <a:bodyPr/>
          <a:lstStyle/>
          <a:p>
            <a:fld id="{57C39CEA-1F7B-3444-B605-6C36DF480EDC}" type="slidenum">
              <a:rPr lang="en-US" smtClean="0"/>
              <a:t>‹#›</a:t>
            </a:fld>
            <a:endParaRPr lang="en-US"/>
          </a:p>
        </p:txBody>
      </p:sp>
    </p:spTree>
    <p:extLst>
      <p:ext uri="{BB962C8B-B14F-4D97-AF65-F5344CB8AC3E}">
        <p14:creationId xmlns:p14="http://schemas.microsoft.com/office/powerpoint/2010/main" val="18964456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Lucie Linssen, February 5, 2015</a:t>
            </a:r>
            <a:endParaRPr lang="en-US"/>
          </a:p>
        </p:txBody>
      </p:sp>
      <p:sp>
        <p:nvSpPr>
          <p:cNvPr id="6" name="Slide Number Placeholder 5"/>
          <p:cNvSpPr>
            <a:spLocks noGrp="1"/>
          </p:cNvSpPr>
          <p:nvPr>
            <p:ph type="sldNum" sz="quarter" idx="12"/>
          </p:nvPr>
        </p:nvSpPr>
        <p:spPr/>
        <p:txBody>
          <a:bodyPr/>
          <a:lstStyle/>
          <a:p>
            <a:fld id="{57C39CEA-1F7B-3444-B605-6C36DF480EDC}" type="slidenum">
              <a:rPr lang="en-US" smtClean="0"/>
              <a:t>‹#›</a:t>
            </a:fld>
            <a:endParaRPr lang="en-US"/>
          </a:p>
        </p:txBody>
      </p:sp>
    </p:spTree>
    <p:extLst>
      <p:ext uri="{BB962C8B-B14F-4D97-AF65-F5344CB8AC3E}">
        <p14:creationId xmlns:p14="http://schemas.microsoft.com/office/powerpoint/2010/main" val="3159289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y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685800" y="6400800"/>
            <a:ext cx="1905000" cy="457200"/>
          </a:xfrm>
          <a:prstGeom prst="rect">
            <a:avLst/>
          </a:prstGeom>
        </p:spPr>
        <p:txBody>
          <a:bodyPr/>
          <a:lstStyle/>
          <a:p>
            <a:endParaRPr lang="en-US" dirty="0">
              <a:latin typeface="Times" charset="0"/>
            </a:endParaRPr>
          </a:p>
        </p:txBody>
      </p:sp>
      <p:sp>
        <p:nvSpPr>
          <p:cNvPr id="4" name="Footer Placeholder 3"/>
          <p:cNvSpPr>
            <a:spLocks noGrp="1"/>
          </p:cNvSpPr>
          <p:nvPr>
            <p:ph type="ftr" sz="quarter" idx="11"/>
          </p:nvPr>
        </p:nvSpPr>
        <p:spPr/>
        <p:txBody>
          <a:bodyPr/>
          <a:lstStyle/>
          <a:p>
            <a:r>
              <a:rPr lang="en-US" smtClean="0"/>
              <a:t>Lucie Linssen, February 5, 2015</a:t>
            </a:r>
            <a:endParaRPr lang="en-US" dirty="0">
              <a:latin typeface="Times" charset="0"/>
            </a:endParaRPr>
          </a:p>
        </p:txBody>
      </p:sp>
      <p:sp>
        <p:nvSpPr>
          <p:cNvPr id="5" name="Slide Number Placeholder 4"/>
          <p:cNvSpPr>
            <a:spLocks noGrp="1"/>
          </p:cNvSpPr>
          <p:nvPr>
            <p:ph type="sldNum" sz="quarter" idx="12"/>
          </p:nvPr>
        </p:nvSpPr>
        <p:spPr/>
        <p:txBody>
          <a:bodyPr/>
          <a:lstStyle/>
          <a:p>
            <a:fld id="{918AD847-EA26-2447-9994-E230048DA20F}" type="slidenum">
              <a:rPr lang="en-US" smtClean="0"/>
              <a:pPr/>
              <a:t>‹#›</a:t>
            </a:fld>
            <a:endParaRPr lang="en-US" dirty="0"/>
          </a:p>
        </p:txBody>
      </p:sp>
    </p:spTree>
    <p:extLst>
      <p:ext uri="{BB962C8B-B14F-4D97-AF65-F5344CB8AC3E}">
        <p14:creationId xmlns:p14="http://schemas.microsoft.com/office/powerpoint/2010/main" val="678053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Lucie Linssen, February 5, 2015</a:t>
            </a:r>
            <a:endParaRPr lang="en-US"/>
          </a:p>
        </p:txBody>
      </p:sp>
      <p:sp>
        <p:nvSpPr>
          <p:cNvPr id="6" name="Slide Number Placeholder 5"/>
          <p:cNvSpPr>
            <a:spLocks noGrp="1"/>
          </p:cNvSpPr>
          <p:nvPr>
            <p:ph type="sldNum" sz="quarter" idx="12"/>
          </p:nvPr>
        </p:nvSpPr>
        <p:spPr/>
        <p:txBody>
          <a:bodyPr/>
          <a:lstStyle/>
          <a:p>
            <a:fld id="{57C39CEA-1F7B-3444-B605-6C36DF480EDC}" type="slidenum">
              <a:rPr lang="en-US" smtClean="0"/>
              <a:t>‹#›</a:t>
            </a:fld>
            <a:endParaRPr lang="en-US"/>
          </a:p>
        </p:txBody>
      </p:sp>
    </p:spTree>
    <p:extLst>
      <p:ext uri="{BB962C8B-B14F-4D97-AF65-F5344CB8AC3E}">
        <p14:creationId xmlns:p14="http://schemas.microsoft.com/office/powerpoint/2010/main" val="3664427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Lucie Linssen, February 5, 2015</a:t>
            </a:r>
            <a:endParaRPr lang="en-US"/>
          </a:p>
        </p:txBody>
      </p:sp>
      <p:sp>
        <p:nvSpPr>
          <p:cNvPr id="6" name="Slide Number Placeholder 5"/>
          <p:cNvSpPr>
            <a:spLocks noGrp="1"/>
          </p:cNvSpPr>
          <p:nvPr>
            <p:ph type="sldNum" sz="quarter" idx="12"/>
          </p:nvPr>
        </p:nvSpPr>
        <p:spPr/>
        <p:txBody>
          <a:bodyPr/>
          <a:lstStyle/>
          <a:p>
            <a:fld id="{57C39CEA-1F7B-3444-B605-6C36DF480EDC}" type="slidenum">
              <a:rPr lang="en-US" smtClean="0"/>
              <a:t>‹#›</a:t>
            </a:fld>
            <a:endParaRPr lang="en-US"/>
          </a:p>
        </p:txBody>
      </p:sp>
    </p:spTree>
    <p:extLst>
      <p:ext uri="{BB962C8B-B14F-4D97-AF65-F5344CB8AC3E}">
        <p14:creationId xmlns:p14="http://schemas.microsoft.com/office/powerpoint/2010/main" val="3291352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Lucie Linssen, February 5, 2015</a:t>
            </a:r>
            <a:endParaRPr lang="en-US"/>
          </a:p>
        </p:txBody>
      </p:sp>
      <p:sp>
        <p:nvSpPr>
          <p:cNvPr id="7" name="Slide Number Placeholder 6"/>
          <p:cNvSpPr>
            <a:spLocks noGrp="1"/>
          </p:cNvSpPr>
          <p:nvPr>
            <p:ph type="sldNum" sz="quarter" idx="12"/>
          </p:nvPr>
        </p:nvSpPr>
        <p:spPr/>
        <p:txBody>
          <a:bodyPr/>
          <a:lstStyle/>
          <a:p>
            <a:fld id="{57C39CEA-1F7B-3444-B605-6C36DF480EDC}" type="slidenum">
              <a:rPr lang="en-US" smtClean="0"/>
              <a:t>‹#›</a:t>
            </a:fld>
            <a:endParaRPr lang="en-US"/>
          </a:p>
        </p:txBody>
      </p:sp>
    </p:spTree>
    <p:extLst>
      <p:ext uri="{BB962C8B-B14F-4D97-AF65-F5344CB8AC3E}">
        <p14:creationId xmlns:p14="http://schemas.microsoft.com/office/powerpoint/2010/main" val="3693720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smtClean="0"/>
              <a:t>Lucie Linssen, February 5, 2015</a:t>
            </a:r>
            <a:endParaRPr lang="en-US"/>
          </a:p>
        </p:txBody>
      </p:sp>
      <p:sp>
        <p:nvSpPr>
          <p:cNvPr id="9" name="Slide Number Placeholder 8"/>
          <p:cNvSpPr>
            <a:spLocks noGrp="1"/>
          </p:cNvSpPr>
          <p:nvPr>
            <p:ph type="sldNum" sz="quarter" idx="12"/>
          </p:nvPr>
        </p:nvSpPr>
        <p:spPr/>
        <p:txBody>
          <a:bodyPr/>
          <a:lstStyle/>
          <a:p>
            <a:fld id="{57C39CEA-1F7B-3444-B605-6C36DF480EDC}" type="slidenum">
              <a:rPr lang="en-US" smtClean="0"/>
              <a:t>‹#›</a:t>
            </a:fld>
            <a:endParaRPr lang="en-US"/>
          </a:p>
        </p:txBody>
      </p:sp>
    </p:spTree>
    <p:extLst>
      <p:ext uri="{BB962C8B-B14F-4D97-AF65-F5344CB8AC3E}">
        <p14:creationId xmlns:p14="http://schemas.microsoft.com/office/powerpoint/2010/main" val="2588806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a:t>
            </a:fld>
            <a:endParaRPr lang="en-US"/>
          </a:p>
        </p:txBody>
      </p:sp>
    </p:spTree>
    <p:extLst>
      <p:ext uri="{BB962C8B-B14F-4D97-AF65-F5344CB8AC3E}">
        <p14:creationId xmlns:p14="http://schemas.microsoft.com/office/powerpoint/2010/main" val="3728924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smtClean="0"/>
              <a:t>Lucie Linssen, February 5, 2015</a:t>
            </a:r>
            <a:endParaRPr lang="en-US"/>
          </a:p>
        </p:txBody>
      </p:sp>
      <p:sp>
        <p:nvSpPr>
          <p:cNvPr id="4" name="Slide Number Placeholder 3"/>
          <p:cNvSpPr>
            <a:spLocks noGrp="1"/>
          </p:cNvSpPr>
          <p:nvPr>
            <p:ph type="sldNum" sz="quarter" idx="12"/>
          </p:nvPr>
        </p:nvSpPr>
        <p:spPr/>
        <p:txBody>
          <a:bodyPr/>
          <a:lstStyle/>
          <a:p>
            <a:fld id="{57C39CEA-1F7B-3444-B605-6C36DF480EDC}" type="slidenum">
              <a:rPr lang="en-US" smtClean="0"/>
              <a:t>‹#›</a:t>
            </a:fld>
            <a:endParaRPr lang="en-US"/>
          </a:p>
        </p:txBody>
      </p:sp>
    </p:spTree>
    <p:extLst>
      <p:ext uri="{BB962C8B-B14F-4D97-AF65-F5344CB8AC3E}">
        <p14:creationId xmlns:p14="http://schemas.microsoft.com/office/powerpoint/2010/main" val="540227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Lucie Linssen, February 5, 2015</a:t>
            </a:r>
            <a:endParaRPr lang="en-US"/>
          </a:p>
        </p:txBody>
      </p:sp>
      <p:sp>
        <p:nvSpPr>
          <p:cNvPr id="7" name="Slide Number Placeholder 6"/>
          <p:cNvSpPr>
            <a:spLocks noGrp="1"/>
          </p:cNvSpPr>
          <p:nvPr>
            <p:ph type="sldNum" sz="quarter" idx="12"/>
          </p:nvPr>
        </p:nvSpPr>
        <p:spPr/>
        <p:txBody>
          <a:bodyPr/>
          <a:lstStyle/>
          <a:p>
            <a:fld id="{57C39CEA-1F7B-3444-B605-6C36DF480EDC}" type="slidenum">
              <a:rPr lang="en-US" smtClean="0"/>
              <a:t>‹#›</a:t>
            </a:fld>
            <a:endParaRPr lang="en-US"/>
          </a:p>
        </p:txBody>
      </p:sp>
    </p:spTree>
    <p:extLst>
      <p:ext uri="{BB962C8B-B14F-4D97-AF65-F5344CB8AC3E}">
        <p14:creationId xmlns:p14="http://schemas.microsoft.com/office/powerpoint/2010/main" val="82319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Lucie Linssen, February 5, 2015</a:t>
            </a:r>
            <a:endParaRPr lang="en-US"/>
          </a:p>
        </p:txBody>
      </p:sp>
      <p:sp>
        <p:nvSpPr>
          <p:cNvPr id="7" name="Slide Number Placeholder 6"/>
          <p:cNvSpPr>
            <a:spLocks noGrp="1"/>
          </p:cNvSpPr>
          <p:nvPr>
            <p:ph type="sldNum" sz="quarter" idx="12"/>
          </p:nvPr>
        </p:nvSpPr>
        <p:spPr/>
        <p:txBody>
          <a:bodyPr/>
          <a:lstStyle/>
          <a:p>
            <a:fld id="{57C39CEA-1F7B-3444-B605-6C36DF480EDC}" type="slidenum">
              <a:rPr lang="en-US" smtClean="0"/>
              <a:t>‹#›</a:t>
            </a:fld>
            <a:endParaRPr lang="en-US"/>
          </a:p>
        </p:txBody>
      </p:sp>
    </p:spTree>
    <p:extLst>
      <p:ext uri="{BB962C8B-B14F-4D97-AF65-F5344CB8AC3E}">
        <p14:creationId xmlns:p14="http://schemas.microsoft.com/office/powerpoint/2010/main" val="15415514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5561" y="29967"/>
            <a:ext cx="7410748" cy="727338"/>
          </a:xfrm>
          <a:prstGeom prst="rect">
            <a:avLst/>
          </a:prstGeom>
          <a:noFill/>
          <a:ln>
            <a:noFill/>
          </a:ln>
          <a:effectLst/>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2527841" y="6559116"/>
            <a:ext cx="3923239" cy="231934"/>
          </a:xfrm>
          <a:prstGeom prst="rect">
            <a:avLst/>
          </a:prstGeom>
        </p:spPr>
        <p:txBody>
          <a:bodyPr vert="horz" lIns="91440" tIns="45720" rIns="91440" bIns="45720" rtlCol="0" anchor="ctr"/>
          <a:lstStyle>
            <a:lvl1pPr algn="ctr">
              <a:defRPr sz="1200">
                <a:solidFill>
                  <a:srgbClr val="0000FF"/>
                </a:solidFill>
              </a:defRPr>
            </a:lvl1pPr>
          </a:lstStyle>
          <a:p>
            <a:r>
              <a:rPr lang="en-US" smtClean="0"/>
              <a:t>Lucie Linssen, February 5, 2015</a:t>
            </a:r>
            <a:endParaRPr lang="en-US" dirty="0"/>
          </a:p>
        </p:txBody>
      </p:sp>
      <p:sp>
        <p:nvSpPr>
          <p:cNvPr id="6" name="Slide Number Placeholder 5"/>
          <p:cNvSpPr>
            <a:spLocks noGrp="1"/>
          </p:cNvSpPr>
          <p:nvPr>
            <p:ph type="sldNum" sz="quarter" idx="4"/>
          </p:nvPr>
        </p:nvSpPr>
        <p:spPr>
          <a:xfrm>
            <a:off x="6553200" y="6559447"/>
            <a:ext cx="2133600" cy="231934"/>
          </a:xfrm>
          <a:prstGeom prst="rect">
            <a:avLst/>
          </a:prstGeom>
        </p:spPr>
        <p:txBody>
          <a:bodyPr vert="horz" lIns="91440" tIns="45720" rIns="91440" bIns="45720" rtlCol="0" anchor="ctr"/>
          <a:lstStyle>
            <a:lvl1pPr algn="r">
              <a:defRPr sz="1200">
                <a:solidFill>
                  <a:srgbClr val="0000FF"/>
                </a:solidFill>
              </a:defRPr>
            </a:lvl1pPr>
          </a:lstStyle>
          <a:p>
            <a:fld id="{B74E05AD-D4DE-4948-AFDE-F7D48A720640}" type="slidenum">
              <a:rPr lang="en-US" smtClean="0"/>
              <a:pPr/>
              <a:t>‹#›</a:t>
            </a:fld>
            <a:r>
              <a:rPr lang="en-US" dirty="0" smtClean="0"/>
              <a:t>/25</a:t>
            </a:r>
            <a:endParaRPr lang="en-US" dirty="0"/>
          </a:p>
        </p:txBody>
      </p:sp>
      <p:pic>
        <p:nvPicPr>
          <p:cNvPr id="9" name="Picture 8" descr="CLIC-Logo-Color-72.png"/>
          <p:cNvPicPr>
            <a:picLocks noChangeAspect="1"/>
          </p:cNvPicPr>
          <p:nvPr userDrawn="1"/>
        </p:nvPicPr>
        <p:blipFill rotWithShape="1">
          <a:blip r:embed="rId14">
            <a:extLst>
              <a:ext uri="{28A0092B-C50C-407E-A947-70E740481C1C}">
                <a14:useLocalDpi xmlns:a14="http://schemas.microsoft.com/office/drawing/2010/main" val="0"/>
              </a:ext>
            </a:extLst>
          </a:blip>
          <a:srcRect l="-106869" t="91739" r="135123" b="-63913"/>
          <a:stretch/>
        </p:blipFill>
        <p:spPr>
          <a:xfrm>
            <a:off x="3600504" y="2458336"/>
            <a:ext cx="1922599" cy="1934046"/>
          </a:xfrm>
          <a:prstGeom prst="rect">
            <a:avLst/>
          </a:prstGeom>
        </p:spPr>
      </p:pic>
      <p:pic>
        <p:nvPicPr>
          <p:cNvPr id="10" name="Picture 9" descr="CLIC-Logo-Color-72.png"/>
          <p:cNvPicPr>
            <a:picLocks noChangeAspect="1"/>
          </p:cNvPicPr>
          <p:nvPr userDrawn="1"/>
        </p:nvPicPr>
        <p:blipFill rotWithShape="1">
          <a:blip r:embed="rId14">
            <a:extLst>
              <a:ext uri="{28A0092B-C50C-407E-A947-70E740481C1C}">
                <a14:useLocalDpi xmlns:a14="http://schemas.microsoft.com/office/drawing/2010/main" val="0"/>
              </a:ext>
            </a:extLst>
          </a:blip>
          <a:srcRect l="13983" t="14014" r="14270" b="13812"/>
          <a:stretch/>
        </p:blipFill>
        <p:spPr>
          <a:xfrm>
            <a:off x="8401177" y="0"/>
            <a:ext cx="742823" cy="747246"/>
          </a:xfrm>
          <a:prstGeom prst="rect">
            <a:avLst/>
          </a:prstGeom>
        </p:spPr>
      </p:pic>
      <p:pic>
        <p:nvPicPr>
          <p:cNvPr id="8" name="Picture 7"/>
          <p:cNvPicPr>
            <a:picLocks noChangeAspect="1"/>
          </p:cNvPicPr>
          <p:nvPr userDrawn="1"/>
        </p:nvPicPr>
        <p:blipFill>
          <a:blip r:embed="rId15"/>
          <a:stretch>
            <a:fillRect/>
          </a:stretch>
        </p:blipFill>
        <p:spPr>
          <a:xfrm>
            <a:off x="12741" y="0"/>
            <a:ext cx="811054" cy="785091"/>
          </a:xfrm>
          <a:prstGeom prst="rect">
            <a:avLst/>
          </a:prstGeom>
        </p:spPr>
      </p:pic>
    </p:spTree>
    <p:extLst>
      <p:ext uri="{BB962C8B-B14F-4D97-AF65-F5344CB8AC3E}">
        <p14:creationId xmlns:p14="http://schemas.microsoft.com/office/powerpoint/2010/main" val="30425906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defTabSz="457200" rtl="0" eaLnBrk="1" latinLnBrk="0" hangingPunct="1">
        <a:spcBef>
          <a:spcPct val="0"/>
        </a:spcBef>
        <a:buNone/>
        <a:defRPr sz="3600" kern="1200">
          <a:solidFill>
            <a:srgbClr val="0000FF"/>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image" Target="../media/image27.png"/><Relationship Id="rId6" Type="http://schemas.openxmlformats.org/officeDocument/2006/relationships/image" Target="../media/image28.png"/><Relationship Id="rId7" Type="http://schemas.openxmlformats.org/officeDocument/2006/relationships/image" Target="../media/image29.png"/><Relationship Id="rId8" Type="http://schemas.openxmlformats.org/officeDocument/2006/relationships/image" Target="../media/image30.png"/><Relationship Id="rId9" Type="http://schemas.openxmlformats.org/officeDocument/2006/relationships/image" Target="../media/image31.png"/><Relationship Id="rId10"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 Id="rId3" Type="http://schemas.openxmlformats.org/officeDocument/2006/relationships/image" Target="../media/image3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image" Target="../media/image41.png"/><Relationship Id="rId5" Type="http://schemas.openxmlformats.org/officeDocument/2006/relationships/image" Target="../media/image42.png"/><Relationship Id="rId6" Type="http://schemas.openxmlformats.org/officeDocument/2006/relationships/image" Target="../media/image43.png"/><Relationship Id="rId1" Type="http://schemas.openxmlformats.org/officeDocument/2006/relationships/slideLayout" Target="../slideLayouts/slideLayout12.xml"/><Relationship Id="rId2"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5.png"/><Relationship Id="rId5" Type="http://schemas.openxmlformats.org/officeDocument/2006/relationships/image" Target="../media/image46.png"/><Relationship Id="rId6" Type="http://schemas.openxmlformats.org/officeDocument/2006/relationships/image" Target="../media/image47.png"/><Relationship Id="rId1" Type="http://schemas.openxmlformats.org/officeDocument/2006/relationships/slideLayout" Target="../slideLayouts/slideLayout2.xml"/><Relationship Id="rId2" Type="http://schemas.openxmlformats.org/officeDocument/2006/relationships/image" Target="../media/image44.png"/></Relationships>
</file>

<file path=ppt/slides/_rels/slide22.xml.rels><?xml version="1.0" encoding="UTF-8" standalone="yes"?>
<Relationships xmlns="http://schemas.openxmlformats.org/package/2006/relationships"><Relationship Id="rId3" Type="http://schemas.openxmlformats.org/officeDocument/2006/relationships/image" Target="../media/image49.gif"/><Relationship Id="rId4" Type="http://schemas.openxmlformats.org/officeDocument/2006/relationships/image" Target="../media/image50.emf"/><Relationship Id="rId5" Type="http://schemas.openxmlformats.org/officeDocument/2006/relationships/image" Target="../media/image51.emf"/><Relationship Id="rId1" Type="http://schemas.openxmlformats.org/officeDocument/2006/relationships/slideLayout" Target="../slideLayouts/slideLayout2.xml"/><Relationship Id="rId2" Type="http://schemas.openxmlformats.org/officeDocument/2006/relationships/image" Target="../media/image4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3.png"/><Relationship Id="rId4" Type="http://schemas.openxmlformats.org/officeDocument/2006/relationships/hyperlink" Target="http://clicdp.web.cern.ch/" TargetMode="External"/><Relationship Id="rId1" Type="http://schemas.openxmlformats.org/officeDocument/2006/relationships/slideLayout" Target="../slideLayouts/slideLayout2.xml"/><Relationship Id="rId2" Type="http://schemas.openxmlformats.org/officeDocument/2006/relationships/image" Target="../media/image5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5.emf"/><Relationship Id="rId4" Type="http://schemas.openxmlformats.org/officeDocument/2006/relationships/image" Target="../media/image56.emf"/><Relationship Id="rId5" Type="http://schemas.openxmlformats.org/officeDocument/2006/relationships/image" Target="../media/image57.emf"/><Relationship Id="rId6" Type="http://schemas.openxmlformats.org/officeDocument/2006/relationships/image" Target="../media/image58.emf"/><Relationship Id="rId7" Type="http://schemas.openxmlformats.org/officeDocument/2006/relationships/image" Target="../media/image59.png"/><Relationship Id="rId8" Type="http://schemas.openxmlformats.org/officeDocument/2006/relationships/image" Target="../media/image60.png"/><Relationship Id="rId1" Type="http://schemas.openxmlformats.org/officeDocument/2006/relationships/slideLayout" Target="../slideLayouts/slideLayout2.xml"/><Relationship Id="rId2" Type="http://schemas.openxmlformats.org/officeDocument/2006/relationships/image" Target="../media/image54.png"/></Relationships>
</file>

<file path=ppt/slides/_rels/slide27.xml.rels><?xml version="1.0" encoding="UTF-8" standalone="yes"?>
<Relationships xmlns="http://schemas.openxmlformats.org/package/2006/relationships"><Relationship Id="rId11" Type="http://schemas.openxmlformats.org/officeDocument/2006/relationships/image" Target="../media/image67.emf"/><Relationship Id="rId12" Type="http://schemas.openxmlformats.org/officeDocument/2006/relationships/image" Target="../media/image68.emf"/><Relationship Id="rId1" Type="http://schemas.openxmlformats.org/officeDocument/2006/relationships/tags" Target="../tags/tag1.xml"/><Relationship Id="rId2" Type="http://schemas.openxmlformats.org/officeDocument/2006/relationships/tags" Target="../tags/tag2.xml"/><Relationship Id="rId3" Type="http://schemas.openxmlformats.org/officeDocument/2006/relationships/tags" Target="../tags/tag3.xml"/><Relationship Id="rId4" Type="http://schemas.openxmlformats.org/officeDocument/2006/relationships/slideLayout" Target="../slideLayouts/slideLayout2.xml"/><Relationship Id="rId5" Type="http://schemas.openxmlformats.org/officeDocument/2006/relationships/image" Target="../media/image61.png"/><Relationship Id="rId6" Type="http://schemas.openxmlformats.org/officeDocument/2006/relationships/image" Target="../media/image62.png"/><Relationship Id="rId7" Type="http://schemas.openxmlformats.org/officeDocument/2006/relationships/image" Target="../media/image63.png"/><Relationship Id="rId8" Type="http://schemas.openxmlformats.org/officeDocument/2006/relationships/image" Target="../media/image64.png"/><Relationship Id="rId9" Type="http://schemas.openxmlformats.org/officeDocument/2006/relationships/image" Target="../media/image65.png"/><Relationship Id="rId10" Type="http://schemas.openxmlformats.org/officeDocument/2006/relationships/image" Target="../media/image66.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9.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xml"/><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1" Type="http://schemas.microsoft.com/office/2007/relationships/media" Target="../media/media1.mov"/><Relationship Id="rId2" Type="http://schemas.openxmlformats.org/officeDocument/2006/relationships/video" Target="../media/media1.mov"/></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1.png"/><Relationship Id="rId4" Type="http://schemas.openxmlformats.org/officeDocument/2006/relationships/image" Target="../media/image72.png"/><Relationship Id="rId1" Type="http://schemas.openxmlformats.org/officeDocument/2006/relationships/slideLayout" Target="../slideLayouts/slideLayout2.xml"/><Relationship Id="rId2" Type="http://schemas.openxmlformats.org/officeDocument/2006/relationships/image" Target="../media/image70.png"/></Relationships>
</file>

<file path=ppt/slides/_rels/slide32.xml.rels><?xml version="1.0" encoding="UTF-8" standalone="yes"?>
<Relationships xmlns="http://schemas.openxmlformats.org/package/2006/relationships"><Relationship Id="rId3" Type="http://schemas.openxmlformats.org/officeDocument/2006/relationships/image" Target="../media/image74.png"/><Relationship Id="rId4" Type="http://schemas.openxmlformats.org/officeDocument/2006/relationships/image" Target="../media/image75.png"/><Relationship Id="rId1" Type="http://schemas.openxmlformats.org/officeDocument/2006/relationships/slideLayout" Target="../slideLayouts/slideLayout2.xml"/><Relationship Id="rId2" Type="http://schemas.openxmlformats.org/officeDocument/2006/relationships/image" Target="../media/image73.png"/></Relationships>
</file>

<file path=ppt/slides/_rels/slide33.xml.rels><?xml version="1.0" encoding="UTF-8" standalone="yes"?>
<Relationships xmlns="http://schemas.openxmlformats.org/package/2006/relationships"><Relationship Id="rId3" Type="http://schemas.openxmlformats.org/officeDocument/2006/relationships/image" Target="../media/image77.png"/><Relationship Id="rId4" Type="http://schemas.openxmlformats.org/officeDocument/2006/relationships/image" Target="../media/image78.png"/><Relationship Id="rId1" Type="http://schemas.openxmlformats.org/officeDocument/2006/relationships/slideLayout" Target="../slideLayouts/slideLayout2.xml"/><Relationship Id="rId2" Type="http://schemas.openxmlformats.org/officeDocument/2006/relationships/image" Target="../media/image76.png"/></Relationships>
</file>

<file path=ppt/slides/_rels/slide34.xml.rels><?xml version="1.0" encoding="UTF-8" standalone="yes"?>
<Relationships xmlns="http://schemas.openxmlformats.org/package/2006/relationships"><Relationship Id="rId3" Type="http://schemas.openxmlformats.org/officeDocument/2006/relationships/image" Target="../media/image80.png"/><Relationship Id="rId4" Type="http://schemas.openxmlformats.org/officeDocument/2006/relationships/image" Target="../media/image81.png"/><Relationship Id="rId5"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image" Target="../media/image79.png"/></Relationships>
</file>

<file path=ppt/slides/_rels/slide35.xml.rels><?xml version="1.0" encoding="UTF-8" standalone="yes"?>
<Relationships xmlns="http://schemas.openxmlformats.org/package/2006/relationships"><Relationship Id="rId3" Type="http://schemas.openxmlformats.org/officeDocument/2006/relationships/image" Target="../media/image83.png"/><Relationship Id="rId4" Type="http://schemas.openxmlformats.org/officeDocument/2006/relationships/image" Target="../media/image84.emf"/><Relationship Id="rId5" Type="http://schemas.openxmlformats.org/officeDocument/2006/relationships/image" Target="../media/image85.emf"/><Relationship Id="rId6" Type="http://schemas.openxmlformats.org/officeDocument/2006/relationships/image" Target="../media/image86.emf"/><Relationship Id="rId1" Type="http://schemas.openxmlformats.org/officeDocument/2006/relationships/slideLayout" Target="../slideLayouts/slideLayout2.xml"/><Relationship Id="rId2" Type="http://schemas.openxmlformats.org/officeDocument/2006/relationships/image" Target="../media/image8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7.png"/></Relationships>
</file>

<file path=ppt/slides/_rels/slide37.xml.rels><?xml version="1.0" encoding="UTF-8" standalone="yes"?>
<Relationships xmlns="http://schemas.openxmlformats.org/package/2006/relationships"><Relationship Id="rId3" Type="http://schemas.openxmlformats.org/officeDocument/2006/relationships/image" Target="../media/image69.png"/><Relationship Id="rId4" Type="http://schemas.openxmlformats.org/officeDocument/2006/relationships/image" Target="../media/image89.png"/><Relationship Id="rId1" Type="http://schemas.openxmlformats.org/officeDocument/2006/relationships/slideLayout" Target="../slideLayouts/slideLayout2.xml"/><Relationship Id="rId2" Type="http://schemas.openxmlformats.org/officeDocument/2006/relationships/image" Target="../media/image88.png"/></Relationships>
</file>

<file path=ppt/slides/_rels/slide38.xml.rels><?xml version="1.0" encoding="UTF-8" standalone="yes"?>
<Relationships xmlns="http://schemas.openxmlformats.org/package/2006/relationships"><Relationship Id="rId3" Type="http://schemas.openxmlformats.org/officeDocument/2006/relationships/image" Target="../media/image91.png"/><Relationship Id="rId4" Type="http://schemas.openxmlformats.org/officeDocument/2006/relationships/image" Target="../media/image92.png"/><Relationship Id="rId1" Type="http://schemas.openxmlformats.org/officeDocument/2006/relationships/slideLayout" Target="../slideLayouts/slideLayout2.xml"/><Relationship Id="rId2" Type="http://schemas.openxmlformats.org/officeDocument/2006/relationships/image" Target="../media/image90.png"/></Relationships>
</file>

<file path=ppt/slides/_rels/slide39.xml.rels><?xml version="1.0" encoding="UTF-8" standalone="yes"?>
<Relationships xmlns="http://schemas.openxmlformats.org/package/2006/relationships"><Relationship Id="rId3" Type="http://schemas.openxmlformats.org/officeDocument/2006/relationships/image" Target="../media/image94.png"/><Relationship Id="rId4" Type="http://schemas.openxmlformats.org/officeDocument/2006/relationships/image" Target="../media/image95.png"/><Relationship Id="rId1" Type="http://schemas.openxmlformats.org/officeDocument/2006/relationships/slideLayout" Target="../slideLayouts/slideLayout2.xml"/><Relationship Id="rId2" Type="http://schemas.openxmlformats.org/officeDocument/2006/relationships/image" Target="../media/image9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6.png"/></Relationships>
</file>

<file path=ppt/slides/_rels/slide41.xml.rels><?xml version="1.0" encoding="UTF-8" standalone="yes"?>
<Relationships xmlns="http://schemas.openxmlformats.org/package/2006/relationships"><Relationship Id="rId3" Type="http://schemas.openxmlformats.org/officeDocument/2006/relationships/image" Target="../media/image98.emf"/><Relationship Id="rId4" Type="http://schemas.openxmlformats.org/officeDocument/2006/relationships/image" Target="../media/image99.emf"/><Relationship Id="rId1" Type="http://schemas.openxmlformats.org/officeDocument/2006/relationships/slideLayout" Target="../slideLayouts/slideLayout2.xml"/><Relationship Id="rId2" Type="http://schemas.openxmlformats.org/officeDocument/2006/relationships/image" Target="../media/image97.png"/></Relationships>
</file>

<file path=ppt/slides/_rels/slide42.xml.rels><?xml version="1.0" encoding="UTF-8" standalone="yes"?>
<Relationships xmlns="http://schemas.openxmlformats.org/package/2006/relationships"><Relationship Id="rId3" Type="http://schemas.openxmlformats.org/officeDocument/2006/relationships/image" Target="../media/image100.png"/><Relationship Id="rId4" Type="http://schemas.openxmlformats.org/officeDocument/2006/relationships/image" Target="../media/image101.png"/><Relationship Id="rId5" Type="http://schemas.openxmlformats.org/officeDocument/2006/relationships/image" Target="../media/image102.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png"/><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68608"/>
            <a:ext cx="9144000" cy="1200746"/>
          </a:xfrm>
        </p:spPr>
        <p:txBody>
          <a:bodyPr>
            <a:normAutofit/>
          </a:bodyPr>
          <a:lstStyle/>
          <a:p>
            <a:r>
              <a:rPr lang="en-US" sz="4000" dirty="0"/>
              <a:t>Detectors for Future Linear Colliders</a:t>
            </a:r>
          </a:p>
        </p:txBody>
      </p:sp>
      <p:sp>
        <p:nvSpPr>
          <p:cNvPr id="3" name="Subtitle 2"/>
          <p:cNvSpPr>
            <a:spLocks noGrp="1"/>
          </p:cNvSpPr>
          <p:nvPr>
            <p:ph type="subTitle" idx="1"/>
          </p:nvPr>
        </p:nvSpPr>
        <p:spPr>
          <a:xfrm>
            <a:off x="1475315" y="5697638"/>
            <a:ext cx="6400800" cy="1122262"/>
          </a:xfrm>
        </p:spPr>
        <p:txBody>
          <a:bodyPr>
            <a:noAutofit/>
          </a:bodyPr>
          <a:lstStyle/>
          <a:p>
            <a:r>
              <a:rPr lang="en-US" sz="1800" dirty="0" smtClean="0"/>
              <a:t>Lucie Linssen, CERN</a:t>
            </a:r>
          </a:p>
          <a:p>
            <a:endParaRPr lang="en-US" sz="800" dirty="0" smtClean="0"/>
          </a:p>
          <a:p>
            <a:endParaRPr lang="en-US" sz="800" dirty="0" smtClean="0"/>
          </a:p>
          <a:p>
            <a:r>
              <a:rPr lang="en-US" sz="1800" dirty="0" smtClean="0"/>
              <a:t>Intro to Boston students, February 5</a:t>
            </a:r>
            <a:r>
              <a:rPr lang="en-US" sz="1800" baseline="30000" dirty="0" smtClean="0"/>
              <a:t>th</a:t>
            </a:r>
            <a:r>
              <a:rPr lang="en-US" sz="1800" dirty="0" smtClean="0"/>
              <a:t> 2015</a:t>
            </a:r>
            <a:endParaRPr lang="en-US" sz="1800" dirty="0"/>
          </a:p>
        </p:txBody>
      </p:sp>
      <p:sp>
        <p:nvSpPr>
          <p:cNvPr id="5" name="Slide Number Placeholder 4"/>
          <p:cNvSpPr>
            <a:spLocks noGrp="1"/>
          </p:cNvSpPr>
          <p:nvPr>
            <p:ph type="sldNum" sz="quarter" idx="12"/>
          </p:nvPr>
        </p:nvSpPr>
        <p:spPr/>
        <p:txBody>
          <a:bodyPr/>
          <a:lstStyle/>
          <a:p>
            <a:fld id="{57C39CEA-1F7B-3444-B605-6C36DF480EDC}" type="slidenum">
              <a:rPr lang="en-US" smtClean="0"/>
              <a:t>1</a:t>
            </a:fld>
            <a:endParaRPr lang="en-US"/>
          </a:p>
        </p:txBody>
      </p:sp>
      <p:pic>
        <p:nvPicPr>
          <p:cNvPr id="6" name="Picture 5"/>
          <p:cNvPicPr>
            <a:picLocks noChangeAspect="1"/>
          </p:cNvPicPr>
          <p:nvPr/>
        </p:nvPicPr>
        <p:blipFill>
          <a:blip r:embed="rId2"/>
          <a:stretch>
            <a:fillRect/>
          </a:stretch>
        </p:blipFill>
        <p:spPr>
          <a:xfrm>
            <a:off x="12741" y="0"/>
            <a:ext cx="811054" cy="785091"/>
          </a:xfrm>
          <a:prstGeom prst="rect">
            <a:avLst/>
          </a:prstGeom>
        </p:spPr>
      </p:pic>
      <p:pic>
        <p:nvPicPr>
          <p:cNvPr id="12" name="Picture 11"/>
          <p:cNvPicPr>
            <a:picLocks noChangeAspect="1"/>
          </p:cNvPicPr>
          <p:nvPr/>
        </p:nvPicPr>
        <p:blipFill>
          <a:blip r:embed="rId3"/>
          <a:stretch>
            <a:fillRect/>
          </a:stretch>
        </p:blipFill>
        <p:spPr>
          <a:xfrm>
            <a:off x="2145146" y="1943101"/>
            <a:ext cx="4744038" cy="3544130"/>
          </a:xfrm>
          <a:prstGeom prst="rect">
            <a:avLst/>
          </a:prstGeom>
        </p:spPr>
      </p:pic>
    </p:spTree>
    <p:extLst>
      <p:ext uri="{BB962C8B-B14F-4D97-AF65-F5344CB8AC3E}">
        <p14:creationId xmlns:p14="http://schemas.microsoft.com/office/powerpoint/2010/main" val="208688823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 staged implementation</a:t>
            </a:r>
            <a:endParaRPr lang="en-US" dirty="0"/>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10</a:t>
            </a:fld>
            <a:endParaRPr lang="en-US"/>
          </a:p>
        </p:txBody>
      </p:sp>
      <p:pic>
        <p:nvPicPr>
          <p:cNvPr id="6" name="Picture 5" descr="Screen Shot 2012-08-19 at 11.12.44 PM.png"/>
          <p:cNvPicPr>
            <a:picLocks noChangeAspect="1"/>
          </p:cNvPicPr>
          <p:nvPr/>
        </p:nvPicPr>
        <p:blipFill rotWithShape="1">
          <a:blip r:embed="rId2">
            <a:extLst>
              <a:ext uri="{28A0092B-C50C-407E-A947-70E740481C1C}">
                <a14:useLocalDpi xmlns:a14="http://schemas.microsoft.com/office/drawing/2010/main" val="0"/>
              </a:ext>
            </a:extLst>
          </a:blip>
          <a:srcRect b="7294"/>
          <a:stretch/>
        </p:blipFill>
        <p:spPr>
          <a:xfrm>
            <a:off x="1409700" y="2556450"/>
            <a:ext cx="5689600" cy="4052326"/>
          </a:xfrm>
          <a:prstGeom prst="rect">
            <a:avLst/>
          </a:prstGeom>
        </p:spPr>
      </p:pic>
      <p:pic>
        <p:nvPicPr>
          <p:cNvPr id="8" name="Picture 7" descr="Screen Shot 2014-11-16 at 19.19.3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780" y="5238303"/>
            <a:ext cx="2870720" cy="1304512"/>
          </a:xfrm>
          <a:prstGeom prst="rect">
            <a:avLst/>
          </a:prstGeom>
        </p:spPr>
      </p:pic>
      <p:sp>
        <p:nvSpPr>
          <p:cNvPr id="11" name="TextBox 10"/>
          <p:cNvSpPr txBox="1"/>
          <p:nvPr/>
        </p:nvSpPr>
        <p:spPr>
          <a:xfrm>
            <a:off x="5828780" y="6377715"/>
            <a:ext cx="2637423" cy="307777"/>
          </a:xfrm>
          <a:prstGeom prst="rect">
            <a:avLst/>
          </a:prstGeom>
          <a:noFill/>
        </p:spPr>
        <p:txBody>
          <a:bodyPr wrap="none" rtlCol="0">
            <a:spAutoFit/>
          </a:bodyPr>
          <a:lstStyle/>
          <a:p>
            <a:r>
              <a:rPr lang="en-US" sz="1400" i="1" dirty="0" smtClean="0"/>
              <a:t>~100 m depth near collision point</a:t>
            </a:r>
            <a:endParaRPr lang="en-US" sz="1400" i="1" dirty="0"/>
          </a:p>
        </p:txBody>
      </p:sp>
      <p:graphicFrame>
        <p:nvGraphicFramePr>
          <p:cNvPr id="10" name="Table 9"/>
          <p:cNvGraphicFramePr>
            <a:graphicFrameLocks noGrp="1"/>
          </p:cNvGraphicFramePr>
          <p:nvPr>
            <p:extLst>
              <p:ext uri="{D42A27DB-BD31-4B8C-83A1-F6EECF244321}">
                <p14:modId xmlns:p14="http://schemas.microsoft.com/office/powerpoint/2010/main" val="2948064430"/>
              </p:ext>
            </p:extLst>
          </p:nvPr>
        </p:nvGraphicFramePr>
        <p:xfrm>
          <a:off x="2279650" y="795405"/>
          <a:ext cx="6642100" cy="1691640"/>
        </p:xfrm>
        <a:graphic>
          <a:graphicData uri="http://schemas.openxmlformats.org/drawingml/2006/table">
            <a:tbl>
              <a:tblPr firstRow="1" bandRow="1">
                <a:tableStyleId>{69CF1AB2-1976-4502-BF36-3FF5EA218861}</a:tableStyleId>
              </a:tblPr>
              <a:tblGrid>
                <a:gridCol w="1959239"/>
                <a:gridCol w="1473200"/>
                <a:gridCol w="1549136"/>
                <a:gridCol w="1660525"/>
              </a:tblGrid>
              <a:tr h="370840">
                <a:tc>
                  <a:txBody>
                    <a:bodyPr/>
                    <a:lstStyle/>
                    <a:p>
                      <a:pPr algn="ctr"/>
                      <a:r>
                        <a:rPr lang="en-US" sz="1600" dirty="0" smtClean="0"/>
                        <a:t>Collision energy (</a:t>
                      </a:r>
                      <a:r>
                        <a:rPr lang="en-US" sz="1600" dirty="0" err="1" smtClean="0"/>
                        <a:t>GeV</a:t>
                      </a:r>
                      <a:r>
                        <a:rPr lang="en-US" sz="1600" dirty="0" smtClean="0"/>
                        <a:t>)</a:t>
                      </a:r>
                      <a:endParaRPr lang="en-US" sz="1600" dirty="0"/>
                    </a:p>
                  </a:txBody>
                  <a:tcPr/>
                </a:tc>
                <a:tc>
                  <a:txBody>
                    <a:bodyPr/>
                    <a:lstStyle/>
                    <a:p>
                      <a:pPr algn="ctr"/>
                      <a:r>
                        <a:rPr lang="en-US" sz="1600" dirty="0" smtClean="0"/>
                        <a:t>Site</a:t>
                      </a:r>
                      <a:r>
                        <a:rPr lang="en-US" sz="1600" baseline="0" dirty="0" smtClean="0"/>
                        <a:t> l</a:t>
                      </a:r>
                      <a:r>
                        <a:rPr lang="en-US" sz="1600" dirty="0" smtClean="0"/>
                        <a:t>ength</a:t>
                      </a:r>
                    </a:p>
                    <a:p>
                      <a:pPr algn="ctr"/>
                      <a:r>
                        <a:rPr lang="en-US" sz="1600" dirty="0" smtClean="0"/>
                        <a:t>(km)</a:t>
                      </a:r>
                      <a:endParaRPr lang="en-US" sz="1600" dirty="0"/>
                    </a:p>
                  </a:txBody>
                  <a:tcPr/>
                </a:tc>
                <a:tc>
                  <a:txBody>
                    <a:bodyPr/>
                    <a:lstStyle/>
                    <a:p>
                      <a:pPr algn="ctr"/>
                      <a:r>
                        <a:rPr lang="en-US" sz="1600" dirty="0" smtClean="0"/>
                        <a:t>Luminosity</a:t>
                      </a:r>
                    </a:p>
                    <a:p>
                      <a:pPr algn="ctr"/>
                      <a:r>
                        <a:rPr lang="en-US" sz="1600" dirty="0" smtClean="0"/>
                        <a:t>(cm</a:t>
                      </a:r>
                      <a:r>
                        <a:rPr lang="en-US" sz="1600" baseline="30000" dirty="0" smtClean="0"/>
                        <a:t>-2</a:t>
                      </a:r>
                      <a:r>
                        <a:rPr lang="en-US" sz="1600" dirty="0" smtClean="0"/>
                        <a:t>s</a:t>
                      </a:r>
                      <a:r>
                        <a:rPr lang="en-US" sz="1600" baseline="30000" dirty="0" smtClean="0"/>
                        <a:t>-1</a:t>
                      </a:r>
                      <a:r>
                        <a:rPr lang="en-US" sz="1600" dirty="0" smtClean="0"/>
                        <a:t>)</a:t>
                      </a:r>
                      <a:endParaRPr lang="en-US" sz="1600" dirty="0"/>
                    </a:p>
                  </a:txBody>
                  <a:tcPr/>
                </a:tc>
                <a:tc>
                  <a:txBody>
                    <a:bodyPr/>
                    <a:lstStyle/>
                    <a:p>
                      <a:pPr algn="ctr"/>
                      <a:r>
                        <a:rPr lang="en-US" sz="1600" dirty="0" smtClean="0"/>
                        <a:t># Higgs</a:t>
                      </a:r>
                      <a:r>
                        <a:rPr lang="en-US" sz="1600" baseline="0" dirty="0" smtClean="0"/>
                        <a:t> events in ~4 </a:t>
                      </a:r>
                      <a:r>
                        <a:rPr lang="en-US" sz="1600" baseline="0" dirty="0" err="1" smtClean="0"/>
                        <a:t>yrs</a:t>
                      </a:r>
                      <a:endParaRPr lang="en-US" sz="1600" dirty="0"/>
                    </a:p>
                  </a:txBody>
                  <a:tcPr/>
                </a:tc>
              </a:tr>
              <a:tr h="370840">
                <a:tc>
                  <a:txBody>
                    <a:bodyPr/>
                    <a:lstStyle/>
                    <a:p>
                      <a:pPr algn="ctr"/>
                      <a:r>
                        <a:rPr lang="en-US" sz="1600" dirty="0" smtClean="0"/>
                        <a:t>350</a:t>
                      </a:r>
                      <a:endParaRPr lang="en-US" sz="1600" dirty="0"/>
                    </a:p>
                  </a:txBody>
                  <a:tcPr/>
                </a:tc>
                <a:tc>
                  <a:txBody>
                    <a:bodyPr/>
                    <a:lstStyle/>
                    <a:p>
                      <a:pPr algn="ctr"/>
                      <a:r>
                        <a:rPr lang="en-US" sz="1600" dirty="0" smtClean="0"/>
                        <a:t>11</a:t>
                      </a:r>
                      <a:endParaRPr lang="en-US" sz="1600" dirty="0"/>
                    </a:p>
                  </a:txBody>
                  <a:tcPr/>
                </a:tc>
                <a:tc>
                  <a:txBody>
                    <a:bodyPr/>
                    <a:lstStyle/>
                    <a:p>
                      <a:pPr algn="ctr"/>
                      <a:r>
                        <a:rPr lang="en-US" sz="1600" dirty="0" smtClean="0"/>
                        <a:t>1.5×10</a:t>
                      </a:r>
                      <a:r>
                        <a:rPr lang="en-US" sz="1600" baseline="30000" dirty="0" smtClean="0"/>
                        <a:t>34</a:t>
                      </a:r>
                      <a:endParaRPr lang="en-US" sz="1600" baseline="30000" dirty="0"/>
                    </a:p>
                  </a:txBody>
                  <a:tcPr/>
                </a:tc>
                <a:tc>
                  <a:txBody>
                    <a:bodyPr/>
                    <a:lstStyle/>
                    <a:p>
                      <a:pPr algn="ctr"/>
                      <a:r>
                        <a:rPr lang="en-US" sz="1600" dirty="0" smtClean="0"/>
                        <a:t>90000</a:t>
                      </a:r>
                    </a:p>
                  </a:txBody>
                  <a:tcPr/>
                </a:tc>
              </a:tr>
              <a:tr h="370840">
                <a:tc>
                  <a:txBody>
                    <a:bodyPr/>
                    <a:lstStyle/>
                    <a:p>
                      <a:pPr algn="ctr"/>
                      <a:r>
                        <a:rPr lang="en-US" sz="1600" dirty="0" smtClean="0"/>
                        <a:t>1500</a:t>
                      </a:r>
                      <a:endParaRPr lang="en-US" sz="1600" dirty="0"/>
                    </a:p>
                  </a:txBody>
                  <a:tcPr/>
                </a:tc>
                <a:tc>
                  <a:txBody>
                    <a:bodyPr/>
                    <a:lstStyle/>
                    <a:p>
                      <a:pPr algn="ctr"/>
                      <a:r>
                        <a:rPr lang="en-US" sz="1600" dirty="0" smtClean="0"/>
                        <a:t>27</a:t>
                      </a:r>
                      <a:endParaRPr lang="en-US" sz="16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3.5×10</a:t>
                      </a:r>
                      <a:r>
                        <a:rPr lang="en-US" sz="1600" baseline="30000" dirty="0" smtClean="0"/>
                        <a:t>34</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430000</a:t>
                      </a:r>
                    </a:p>
                  </a:txBody>
                  <a:tcPr/>
                </a:tc>
              </a:tr>
              <a:tr h="370840">
                <a:tc>
                  <a:txBody>
                    <a:bodyPr/>
                    <a:lstStyle/>
                    <a:p>
                      <a:pPr algn="ctr"/>
                      <a:r>
                        <a:rPr lang="en-US" sz="1600" dirty="0" smtClean="0"/>
                        <a:t>3000</a:t>
                      </a:r>
                      <a:endParaRPr lang="en-US" sz="1600" dirty="0"/>
                    </a:p>
                  </a:txBody>
                  <a:tcPr/>
                </a:tc>
                <a:tc>
                  <a:txBody>
                    <a:bodyPr/>
                    <a:lstStyle/>
                    <a:p>
                      <a:pPr algn="ctr"/>
                      <a:r>
                        <a:rPr lang="en-US" sz="1600" dirty="0" smtClean="0"/>
                        <a:t>48</a:t>
                      </a:r>
                      <a:endParaRPr lang="en-US" sz="16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6×10</a:t>
                      </a:r>
                      <a:r>
                        <a:rPr lang="en-US" sz="1600" baseline="30000" dirty="0" smtClean="0"/>
                        <a:t>34</a:t>
                      </a:r>
                    </a:p>
                  </a:txBody>
                  <a:tcPr/>
                </a:tc>
                <a:tc>
                  <a:txBody>
                    <a:bodyPr/>
                    <a:lstStyle/>
                    <a:p>
                      <a:pPr algn="ctr"/>
                      <a:r>
                        <a:rPr lang="en-US" sz="1600" dirty="0" smtClean="0"/>
                        <a:t>920000</a:t>
                      </a:r>
                      <a:endParaRPr lang="en-US" sz="1600" dirty="0"/>
                    </a:p>
                  </a:txBody>
                  <a:tcPr/>
                </a:tc>
              </a:tr>
            </a:tbl>
          </a:graphicData>
        </a:graphic>
      </p:graphicFrame>
      <p:sp>
        <p:nvSpPr>
          <p:cNvPr id="3" name="TextBox 2"/>
          <p:cNvSpPr txBox="1"/>
          <p:nvPr/>
        </p:nvSpPr>
        <p:spPr>
          <a:xfrm>
            <a:off x="76200" y="1117600"/>
            <a:ext cx="2101850" cy="1169551"/>
          </a:xfrm>
          <a:prstGeom prst="rect">
            <a:avLst/>
          </a:prstGeom>
          <a:noFill/>
        </p:spPr>
        <p:txBody>
          <a:bodyPr wrap="square" rtlCol="0">
            <a:spAutoFit/>
          </a:bodyPr>
          <a:lstStyle/>
          <a:p>
            <a:pPr algn="ctr"/>
            <a:r>
              <a:rPr lang="en-US" b="1" dirty="0">
                <a:solidFill>
                  <a:srgbClr val="0000FF"/>
                </a:solidFill>
              </a:rPr>
              <a:t>s</a:t>
            </a:r>
            <a:r>
              <a:rPr lang="en-US" b="1" dirty="0" smtClean="0">
                <a:solidFill>
                  <a:srgbClr val="0000FF"/>
                </a:solidFill>
              </a:rPr>
              <a:t>taged operation</a:t>
            </a:r>
          </a:p>
          <a:p>
            <a:pPr algn="ctr"/>
            <a:endParaRPr lang="en-US" sz="800" dirty="0" smtClean="0">
              <a:solidFill>
                <a:srgbClr val="000000"/>
              </a:solidFill>
            </a:endParaRPr>
          </a:p>
          <a:p>
            <a:pPr algn="ctr"/>
            <a:r>
              <a:rPr lang="en-US" dirty="0" smtClean="0">
                <a:solidFill>
                  <a:srgbClr val="000000"/>
                </a:solidFill>
                <a:latin typeface="Wingdings"/>
                <a:ea typeface="Wingdings"/>
                <a:cs typeface="Wingdings"/>
                <a:sym typeface="Wingdings"/>
              </a:rPr>
              <a:t></a:t>
            </a:r>
          </a:p>
          <a:p>
            <a:pPr algn="ctr"/>
            <a:endParaRPr lang="en-US" sz="800" dirty="0" smtClean="0">
              <a:solidFill>
                <a:srgbClr val="000000"/>
              </a:solidFill>
            </a:endParaRPr>
          </a:p>
          <a:p>
            <a:pPr algn="ctr"/>
            <a:r>
              <a:rPr lang="en-US" b="1" dirty="0" smtClean="0">
                <a:solidFill>
                  <a:srgbClr val="FF0000"/>
                </a:solidFill>
              </a:rPr>
              <a:t>optimal for physics</a:t>
            </a:r>
            <a:endParaRPr lang="en-US" b="1" dirty="0">
              <a:solidFill>
                <a:srgbClr val="FF0000"/>
              </a:solidFill>
            </a:endParaRPr>
          </a:p>
        </p:txBody>
      </p:sp>
      <p:sp>
        <p:nvSpPr>
          <p:cNvPr id="13" name="TextBox 12"/>
          <p:cNvSpPr txBox="1"/>
          <p:nvPr/>
        </p:nvSpPr>
        <p:spPr>
          <a:xfrm rot="5400000">
            <a:off x="7312912" y="4113535"/>
            <a:ext cx="3387096" cy="261610"/>
          </a:xfrm>
          <a:prstGeom prst="rect">
            <a:avLst/>
          </a:prstGeom>
          <a:noFill/>
        </p:spPr>
        <p:txBody>
          <a:bodyPr wrap="none" rtlCol="0">
            <a:spAutoFit/>
          </a:bodyPr>
          <a:lstStyle/>
          <a:p>
            <a:r>
              <a:rPr lang="en-US" sz="1100" i="1" dirty="0" smtClean="0"/>
              <a:t>Note: #Higgs is without enhancement from </a:t>
            </a:r>
            <a:r>
              <a:rPr lang="en-US" sz="1100" i="1" dirty="0" err="1" smtClean="0"/>
              <a:t>polarisation</a:t>
            </a:r>
            <a:endParaRPr lang="en-US" sz="1100" i="1" dirty="0"/>
          </a:p>
        </p:txBody>
      </p:sp>
    </p:spTree>
    <p:extLst>
      <p:ext uri="{BB962C8B-B14F-4D97-AF65-F5344CB8AC3E}">
        <p14:creationId xmlns:p14="http://schemas.microsoft.com/office/powerpoint/2010/main" val="244284337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11</a:t>
            </a:fld>
            <a:endParaRPr lang="en-US"/>
          </a:p>
        </p:txBody>
      </p:sp>
      <p:sp>
        <p:nvSpPr>
          <p:cNvPr id="6" name="TextBox 5"/>
          <p:cNvSpPr txBox="1"/>
          <p:nvPr/>
        </p:nvSpPr>
        <p:spPr>
          <a:xfrm>
            <a:off x="1339267" y="1053678"/>
            <a:ext cx="6326907" cy="461665"/>
          </a:xfrm>
          <a:prstGeom prst="rect">
            <a:avLst/>
          </a:prstGeom>
          <a:noFill/>
          <a:ln w="28575" cmpd="sng">
            <a:solidFill>
              <a:srgbClr val="FF6600"/>
            </a:solidFill>
          </a:ln>
        </p:spPr>
        <p:txBody>
          <a:bodyPr wrap="square" rtlCol="0">
            <a:spAutoFit/>
          </a:bodyPr>
          <a:lstStyle/>
          <a:p>
            <a:pPr marL="285750" indent="-285750">
              <a:spcAft>
                <a:spcPts val="600"/>
              </a:spcAft>
              <a:buFont typeface="Arial"/>
              <a:buChar char="•"/>
            </a:pPr>
            <a:r>
              <a:rPr lang="en-US" sz="2400" dirty="0">
                <a:solidFill>
                  <a:srgbClr val="0000FF"/>
                </a:solidFill>
              </a:rPr>
              <a:t>a</a:t>
            </a:r>
            <a:r>
              <a:rPr lang="en-US" sz="2400" dirty="0" smtClean="0">
                <a:solidFill>
                  <a:srgbClr val="0000FF"/>
                </a:solidFill>
              </a:rPr>
              <a:t> detector for CLIC</a:t>
            </a:r>
            <a:endParaRPr lang="en-US" sz="2400" dirty="0">
              <a:solidFill>
                <a:srgbClr val="0000FF"/>
              </a:solidFill>
            </a:endParaRPr>
          </a:p>
        </p:txBody>
      </p:sp>
      <p:pic>
        <p:nvPicPr>
          <p:cNvPr id="7" name="Picture 6" descr="Screen Shot 2013-09-30 at 3.19.5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30013" y="2828640"/>
            <a:ext cx="3930552" cy="3292764"/>
          </a:xfrm>
          <a:prstGeom prst="rect">
            <a:avLst/>
          </a:prstGeom>
        </p:spPr>
      </p:pic>
    </p:spTree>
    <p:extLst>
      <p:ext uri="{BB962C8B-B14F-4D97-AF65-F5344CB8AC3E}">
        <p14:creationId xmlns:p14="http://schemas.microsoft.com/office/powerpoint/2010/main" val="142196589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
            </a:r>
            <a:r>
              <a:rPr lang="en-US" dirty="0" smtClean="0"/>
              <a:t>article detection (1)</a:t>
            </a:r>
            <a:endParaRPr lang="en-US" dirty="0"/>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12</a:t>
            </a:fld>
            <a:endParaRPr lang="en-US"/>
          </a:p>
        </p:txBody>
      </p:sp>
      <p:grpSp>
        <p:nvGrpSpPr>
          <p:cNvPr id="174" name="Group 173"/>
          <p:cNvGrpSpPr/>
          <p:nvPr/>
        </p:nvGrpSpPr>
        <p:grpSpPr>
          <a:xfrm>
            <a:off x="869950" y="2233136"/>
            <a:ext cx="6980129" cy="3634264"/>
            <a:chOff x="234950" y="988536"/>
            <a:chExt cx="6980129" cy="3634264"/>
          </a:xfrm>
        </p:grpSpPr>
        <p:grpSp>
          <p:nvGrpSpPr>
            <p:cNvPr id="168" name="Group 167"/>
            <p:cNvGrpSpPr/>
            <p:nvPr/>
          </p:nvGrpSpPr>
          <p:grpSpPr>
            <a:xfrm>
              <a:off x="234950" y="1638300"/>
              <a:ext cx="6845300" cy="2984500"/>
              <a:chOff x="234950" y="1638300"/>
              <a:chExt cx="6845300" cy="2984500"/>
            </a:xfrm>
          </p:grpSpPr>
          <p:grpSp>
            <p:nvGrpSpPr>
              <p:cNvPr id="160" name="Group 159"/>
              <p:cNvGrpSpPr/>
              <p:nvPr/>
            </p:nvGrpSpPr>
            <p:grpSpPr>
              <a:xfrm>
                <a:off x="2133600" y="1638300"/>
                <a:ext cx="4946650" cy="2984500"/>
                <a:chOff x="2133600" y="1638300"/>
                <a:chExt cx="4946650" cy="2984500"/>
              </a:xfrm>
            </p:grpSpPr>
            <p:sp>
              <p:nvSpPr>
                <p:cNvPr id="6" name="Rectangle 5"/>
                <p:cNvSpPr/>
                <p:nvPr/>
              </p:nvSpPr>
              <p:spPr>
                <a:xfrm>
                  <a:off x="2133600" y="1638300"/>
                  <a:ext cx="1422400" cy="2984500"/>
                </a:xfrm>
                <a:prstGeom prst="rect">
                  <a:avLst/>
                </a:prstGeom>
                <a:solidFill>
                  <a:srgbClr val="E9FF9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3627967" y="1638300"/>
                  <a:ext cx="723900" cy="2984500"/>
                </a:xfrm>
                <a:prstGeom prst="rect">
                  <a:avLst/>
                </a:prstGeom>
                <a:solidFill>
                  <a:schemeClr val="accent3">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4423834" y="1638300"/>
                  <a:ext cx="1282700" cy="29845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5778500" y="1638300"/>
                  <a:ext cx="1282700" cy="2984500"/>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6" name="Group 35"/>
                <p:cNvGrpSpPr/>
                <p:nvPr/>
              </p:nvGrpSpPr>
              <p:grpSpPr>
                <a:xfrm>
                  <a:off x="3689879" y="1711000"/>
                  <a:ext cx="520700" cy="282899"/>
                  <a:chOff x="3371850" y="5168900"/>
                  <a:chExt cx="520700" cy="419100"/>
                </a:xfrm>
              </p:grpSpPr>
              <p:cxnSp>
                <p:nvCxnSpPr>
                  <p:cNvPr id="14" name="Straight Connector 13"/>
                  <p:cNvCxnSpPr/>
                  <p:nvPr/>
                </p:nvCxnSpPr>
                <p:spPr>
                  <a:xfrm>
                    <a:off x="3371850" y="5435600"/>
                    <a:ext cx="317500" cy="15240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V="1">
                    <a:off x="3378200" y="5270500"/>
                    <a:ext cx="249767" cy="16510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3454400" y="5378450"/>
                    <a:ext cx="285750" cy="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3556000" y="5518150"/>
                    <a:ext cx="285750" cy="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flipV="1">
                    <a:off x="3606800" y="5270500"/>
                    <a:ext cx="285750" cy="10160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3740150" y="5378450"/>
                    <a:ext cx="152400" cy="5715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flipV="1">
                    <a:off x="3622675" y="5219700"/>
                    <a:ext cx="123825" cy="5080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flipV="1">
                    <a:off x="3606800" y="5168900"/>
                    <a:ext cx="83079" cy="10160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37" name="Group 36"/>
                <p:cNvGrpSpPr/>
                <p:nvPr/>
              </p:nvGrpSpPr>
              <p:grpSpPr>
                <a:xfrm flipV="1">
                  <a:off x="3644900" y="2279900"/>
                  <a:ext cx="647700" cy="281266"/>
                  <a:chOff x="3194050" y="5175885"/>
                  <a:chExt cx="647700" cy="412115"/>
                </a:xfrm>
              </p:grpSpPr>
              <p:cxnSp>
                <p:nvCxnSpPr>
                  <p:cNvPr id="38" name="Straight Connector 37"/>
                  <p:cNvCxnSpPr/>
                  <p:nvPr/>
                </p:nvCxnSpPr>
                <p:spPr>
                  <a:xfrm>
                    <a:off x="3194050" y="5435600"/>
                    <a:ext cx="184150" cy="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3371850" y="5435600"/>
                    <a:ext cx="317500" cy="15240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V="1">
                    <a:off x="3282950" y="5266055"/>
                    <a:ext cx="249767" cy="16510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3371850" y="5367020"/>
                    <a:ext cx="285750" cy="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3556000" y="5518150"/>
                    <a:ext cx="285750" cy="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flipV="1">
                    <a:off x="3511550" y="5266053"/>
                    <a:ext cx="285750" cy="10160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3644900" y="5367021"/>
                    <a:ext cx="152400" cy="5715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flipV="1">
                    <a:off x="3527425" y="5266055"/>
                    <a:ext cx="130175" cy="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flipV="1">
                    <a:off x="3532717" y="5175885"/>
                    <a:ext cx="157162" cy="90168"/>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120" name="Group 119"/>
                <p:cNvGrpSpPr/>
                <p:nvPr/>
              </p:nvGrpSpPr>
              <p:grpSpPr>
                <a:xfrm>
                  <a:off x="3801511" y="3111501"/>
                  <a:ext cx="1892830" cy="412920"/>
                  <a:chOff x="4883150" y="5069416"/>
                  <a:chExt cx="967318" cy="395817"/>
                </a:xfrm>
              </p:grpSpPr>
              <p:cxnSp>
                <p:nvCxnSpPr>
                  <p:cNvPr id="51" name="Straight Connector 50"/>
                  <p:cNvCxnSpPr/>
                  <p:nvPr/>
                </p:nvCxnSpPr>
                <p:spPr>
                  <a:xfrm>
                    <a:off x="4883150" y="5327650"/>
                    <a:ext cx="184150" cy="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5060950" y="5327650"/>
                    <a:ext cx="590550" cy="137583"/>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flipV="1">
                    <a:off x="5067300" y="5162550"/>
                    <a:ext cx="249767" cy="16510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5143500" y="5270500"/>
                    <a:ext cx="285750" cy="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5236634" y="5363637"/>
                    <a:ext cx="533400" cy="2540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flipV="1">
                    <a:off x="5295900" y="5179487"/>
                    <a:ext cx="410634" cy="9525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5429250" y="5270500"/>
                    <a:ext cx="27516" cy="5715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5311775" y="5171016"/>
                    <a:ext cx="123825" cy="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flipV="1">
                    <a:off x="5295900" y="5069416"/>
                    <a:ext cx="83079" cy="10160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5" name="Straight Connector 104"/>
                  <p:cNvCxnSpPr/>
                  <p:nvPr/>
                </p:nvCxnSpPr>
                <p:spPr>
                  <a:xfrm>
                    <a:off x="5573184" y="5376337"/>
                    <a:ext cx="277284" cy="5715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6" name="Straight Connector 105"/>
                  <p:cNvCxnSpPr/>
                  <p:nvPr/>
                </p:nvCxnSpPr>
                <p:spPr>
                  <a:xfrm flipV="1">
                    <a:off x="5439834" y="5274737"/>
                    <a:ext cx="410634" cy="9525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8" name="Straight Connector 107"/>
                  <p:cNvCxnSpPr/>
                  <p:nvPr/>
                </p:nvCxnSpPr>
                <p:spPr>
                  <a:xfrm flipH="1">
                    <a:off x="5456766" y="5124448"/>
                    <a:ext cx="111126" cy="10795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a:off x="4241800" y="3727451"/>
                  <a:ext cx="1473202" cy="427860"/>
                  <a:chOff x="5903384" y="5621867"/>
                  <a:chExt cx="789518" cy="266993"/>
                </a:xfrm>
              </p:grpSpPr>
              <p:cxnSp>
                <p:nvCxnSpPr>
                  <p:cNvPr id="123" name="Straight Connector 122"/>
                  <p:cNvCxnSpPr/>
                  <p:nvPr/>
                </p:nvCxnSpPr>
                <p:spPr>
                  <a:xfrm flipV="1">
                    <a:off x="5903384" y="5654079"/>
                    <a:ext cx="446616" cy="68252"/>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a:off x="5909734" y="5722331"/>
                    <a:ext cx="249767" cy="10646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V="1">
                    <a:off x="5985934" y="5759186"/>
                    <a:ext cx="285750" cy="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V="1">
                    <a:off x="6079068" y="5682744"/>
                    <a:ext cx="533400" cy="1638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a:off x="6138334" y="5756453"/>
                    <a:ext cx="410634" cy="61425"/>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flipV="1">
                    <a:off x="6271684" y="5722331"/>
                    <a:ext cx="27516" cy="36855"/>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V="1">
                    <a:off x="6154209" y="5823341"/>
                    <a:ext cx="123825" cy="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6138334" y="5823341"/>
                    <a:ext cx="139700" cy="6551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flipV="1">
                    <a:off x="6415618" y="5621867"/>
                    <a:ext cx="137582" cy="69068"/>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a:off x="6282268" y="5695029"/>
                    <a:ext cx="410634" cy="61425"/>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99200" y="5783757"/>
                    <a:ext cx="116418" cy="69614"/>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42" name="Straight Connector 141"/>
                <p:cNvCxnSpPr/>
                <p:nvPr/>
              </p:nvCxnSpPr>
              <p:spPr>
                <a:xfrm>
                  <a:off x="2139950" y="1891027"/>
                  <a:ext cx="1562629" cy="0"/>
                </a:xfrm>
                <a:prstGeom prst="line">
                  <a:avLst/>
                </a:prstGeom>
                <a:ln w="12700" cmpd="sng">
                  <a:solidFill>
                    <a:schemeClr val="bg1">
                      <a:lumMod val="85000"/>
                    </a:schemeClr>
                  </a:solidFill>
                  <a:prstDash val="dot"/>
                </a:ln>
              </p:spPr>
              <p:style>
                <a:lnRef idx="2">
                  <a:schemeClr val="accent1"/>
                </a:lnRef>
                <a:fillRef idx="0">
                  <a:schemeClr val="accent1"/>
                </a:fillRef>
                <a:effectRef idx="1">
                  <a:schemeClr val="accent1"/>
                </a:effectRef>
                <a:fontRef idx="minor">
                  <a:schemeClr val="tx1"/>
                </a:fontRef>
              </p:style>
            </p:cxnSp>
            <p:cxnSp>
              <p:nvCxnSpPr>
                <p:cNvPr id="143" name="Straight Connector 142"/>
                <p:cNvCxnSpPr/>
                <p:nvPr/>
              </p:nvCxnSpPr>
              <p:spPr>
                <a:xfrm flipV="1">
                  <a:off x="2139950" y="2383912"/>
                  <a:ext cx="1504950" cy="3657"/>
                </a:xfrm>
                <a:prstGeom prst="line">
                  <a:avLst/>
                </a:prstGeom>
                <a:ln w="12700"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46" name="Straight Connector 145"/>
                <p:cNvCxnSpPr/>
                <p:nvPr/>
              </p:nvCxnSpPr>
              <p:spPr>
                <a:xfrm>
                  <a:off x="2139950" y="3380653"/>
                  <a:ext cx="1680611" cy="0"/>
                </a:xfrm>
                <a:prstGeom prst="line">
                  <a:avLst/>
                </a:prstGeom>
                <a:ln w="12700"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48" name="Straight Connector 147"/>
                <p:cNvCxnSpPr/>
                <p:nvPr/>
              </p:nvCxnSpPr>
              <p:spPr>
                <a:xfrm>
                  <a:off x="2139950" y="3877195"/>
                  <a:ext cx="2099711" cy="0"/>
                </a:xfrm>
                <a:prstGeom prst="line">
                  <a:avLst/>
                </a:prstGeom>
                <a:ln w="12700" cmpd="sng">
                  <a:solidFill>
                    <a:srgbClr val="D9D9D9"/>
                  </a:solidFill>
                  <a:prstDash val="dot"/>
                </a:ln>
              </p:spPr>
              <p:style>
                <a:lnRef idx="2">
                  <a:schemeClr val="accent1"/>
                </a:lnRef>
                <a:fillRef idx="0">
                  <a:schemeClr val="accent1"/>
                </a:fillRef>
                <a:effectRef idx="1">
                  <a:schemeClr val="accent1"/>
                </a:effectRef>
                <a:fontRef idx="minor">
                  <a:schemeClr val="tx1"/>
                </a:fontRef>
              </p:style>
            </p:cxnSp>
            <p:cxnSp>
              <p:nvCxnSpPr>
                <p:cNvPr id="150" name="Straight Connector 149"/>
                <p:cNvCxnSpPr/>
                <p:nvPr/>
              </p:nvCxnSpPr>
              <p:spPr>
                <a:xfrm>
                  <a:off x="2139950" y="4373739"/>
                  <a:ext cx="4921250" cy="0"/>
                </a:xfrm>
                <a:prstGeom prst="line">
                  <a:avLst/>
                </a:prstGeom>
                <a:ln w="12700" cmpd="sng">
                  <a:solidFill>
                    <a:srgbClr val="D9D9D9"/>
                  </a:solidFill>
                  <a:prstDash val="dot"/>
                </a:ln>
              </p:spPr>
              <p:style>
                <a:lnRef idx="2">
                  <a:schemeClr val="accent1"/>
                </a:lnRef>
                <a:fillRef idx="0">
                  <a:schemeClr val="accent1"/>
                </a:fillRef>
                <a:effectRef idx="1">
                  <a:schemeClr val="accent1"/>
                </a:effectRef>
                <a:fontRef idx="minor">
                  <a:schemeClr val="tx1"/>
                </a:fontRef>
              </p:style>
            </p:cxnSp>
            <p:cxnSp>
              <p:nvCxnSpPr>
                <p:cNvPr id="144" name="Straight Connector 143"/>
                <p:cNvCxnSpPr/>
                <p:nvPr/>
              </p:nvCxnSpPr>
              <p:spPr>
                <a:xfrm>
                  <a:off x="2139950" y="2884111"/>
                  <a:ext cx="4940300" cy="0"/>
                </a:xfrm>
                <a:prstGeom prst="line">
                  <a:avLst/>
                </a:prstGeom>
                <a:ln w="12700" cmpd="sng">
                  <a:solidFill>
                    <a:srgbClr val="000000"/>
                  </a:solidFill>
                </a:ln>
              </p:spPr>
              <p:style>
                <a:lnRef idx="2">
                  <a:schemeClr val="accent1"/>
                </a:lnRef>
                <a:fillRef idx="0">
                  <a:schemeClr val="accent1"/>
                </a:fillRef>
                <a:effectRef idx="1">
                  <a:schemeClr val="accent1"/>
                </a:effectRef>
                <a:fontRef idx="minor">
                  <a:schemeClr val="tx1"/>
                </a:fontRef>
              </p:style>
            </p:cxnSp>
          </p:grpSp>
          <p:grpSp>
            <p:nvGrpSpPr>
              <p:cNvPr id="167" name="Group 166"/>
              <p:cNvGrpSpPr/>
              <p:nvPr/>
            </p:nvGrpSpPr>
            <p:grpSpPr>
              <a:xfrm>
                <a:off x="234950" y="1709732"/>
                <a:ext cx="1982071" cy="2808561"/>
                <a:chOff x="234950" y="1709732"/>
                <a:chExt cx="1982071" cy="2808561"/>
              </a:xfrm>
            </p:grpSpPr>
            <p:sp>
              <p:nvSpPr>
                <p:cNvPr id="161" name="TextBox 160"/>
                <p:cNvSpPr txBox="1"/>
                <p:nvPr/>
              </p:nvSpPr>
              <p:spPr>
                <a:xfrm>
                  <a:off x="713747" y="1709732"/>
                  <a:ext cx="1024477" cy="369332"/>
                </a:xfrm>
                <a:prstGeom prst="rect">
                  <a:avLst/>
                </a:prstGeom>
                <a:noFill/>
              </p:spPr>
              <p:txBody>
                <a:bodyPr wrap="none" rtlCol="0">
                  <a:spAutoFit/>
                </a:bodyPr>
                <a:lstStyle/>
                <a:p>
                  <a:r>
                    <a:rPr lang="en-US" dirty="0"/>
                    <a:t>p</a:t>
                  </a:r>
                  <a:r>
                    <a:rPr lang="en-US" dirty="0" smtClean="0"/>
                    <a:t>hoton </a:t>
                  </a:r>
                  <a:r>
                    <a:rPr lang="en-US" dirty="0" err="1" smtClean="0"/>
                    <a:t>γ</a:t>
                  </a:r>
                  <a:endParaRPr lang="en-US" dirty="0"/>
                </a:p>
              </p:txBody>
            </p:sp>
            <p:sp>
              <p:nvSpPr>
                <p:cNvPr id="162" name="TextBox 161"/>
                <p:cNvSpPr txBox="1"/>
                <p:nvPr/>
              </p:nvSpPr>
              <p:spPr>
                <a:xfrm>
                  <a:off x="602107" y="2179882"/>
                  <a:ext cx="1247757" cy="369332"/>
                </a:xfrm>
                <a:prstGeom prst="rect">
                  <a:avLst/>
                </a:prstGeom>
                <a:noFill/>
              </p:spPr>
              <p:txBody>
                <a:bodyPr wrap="none" rtlCol="0">
                  <a:spAutoFit/>
                </a:bodyPr>
                <a:lstStyle/>
                <a:p>
                  <a:r>
                    <a:rPr lang="en-US" dirty="0" smtClean="0"/>
                    <a:t>electron e</a:t>
                  </a:r>
                  <a:r>
                    <a:rPr lang="en-US" baseline="30000" dirty="0" smtClean="0"/>
                    <a:t>±</a:t>
                  </a:r>
                  <a:endParaRPr lang="en-US" baseline="30000" dirty="0"/>
                </a:p>
              </p:txBody>
            </p:sp>
            <p:sp>
              <p:nvSpPr>
                <p:cNvPr id="163" name="TextBox 162"/>
                <p:cNvSpPr txBox="1"/>
                <p:nvPr/>
              </p:nvSpPr>
              <p:spPr>
                <a:xfrm>
                  <a:off x="729696" y="2649782"/>
                  <a:ext cx="992579" cy="369332"/>
                </a:xfrm>
                <a:prstGeom prst="rect">
                  <a:avLst/>
                </a:prstGeom>
                <a:noFill/>
              </p:spPr>
              <p:txBody>
                <a:bodyPr wrap="none" rtlCol="0">
                  <a:spAutoFit/>
                </a:bodyPr>
                <a:lstStyle/>
                <a:p>
                  <a:r>
                    <a:rPr lang="en-US" dirty="0" err="1" smtClean="0"/>
                    <a:t>muon</a:t>
                  </a:r>
                  <a:r>
                    <a:rPr lang="en-US" dirty="0" smtClean="0"/>
                    <a:t> μ</a:t>
                  </a:r>
                  <a:r>
                    <a:rPr lang="en-US" baseline="30000" dirty="0" smtClean="0"/>
                    <a:t>±</a:t>
                  </a:r>
                  <a:endParaRPr lang="en-US" baseline="30000" dirty="0"/>
                </a:p>
              </p:txBody>
            </p:sp>
            <p:sp>
              <p:nvSpPr>
                <p:cNvPr id="164" name="TextBox 163"/>
                <p:cNvSpPr txBox="1"/>
                <p:nvPr/>
              </p:nvSpPr>
              <p:spPr>
                <a:xfrm>
                  <a:off x="234950" y="3142227"/>
                  <a:ext cx="1982071" cy="369332"/>
                </a:xfrm>
                <a:prstGeom prst="rect">
                  <a:avLst/>
                </a:prstGeom>
                <a:noFill/>
              </p:spPr>
              <p:txBody>
                <a:bodyPr wrap="none" rtlCol="0">
                  <a:spAutoFit/>
                </a:bodyPr>
                <a:lstStyle/>
                <a:p>
                  <a:r>
                    <a:rPr lang="en-US" dirty="0" smtClean="0"/>
                    <a:t>proton p</a:t>
                  </a:r>
                  <a:r>
                    <a:rPr lang="en-US" baseline="30000" dirty="0" smtClean="0"/>
                    <a:t>±</a:t>
                  </a:r>
                  <a:r>
                    <a:rPr lang="en-US" dirty="0" smtClean="0"/>
                    <a:t> / pion π</a:t>
                  </a:r>
                  <a:r>
                    <a:rPr lang="en-US" baseline="30000" dirty="0" smtClean="0"/>
                    <a:t>±</a:t>
                  </a:r>
                  <a:endParaRPr lang="en-US" baseline="30000" dirty="0"/>
                </a:p>
              </p:txBody>
            </p:sp>
            <p:sp>
              <p:nvSpPr>
                <p:cNvPr id="165" name="TextBox 164"/>
                <p:cNvSpPr txBox="1"/>
                <p:nvPr/>
              </p:nvSpPr>
              <p:spPr>
                <a:xfrm>
                  <a:off x="667817" y="3661935"/>
                  <a:ext cx="1116336" cy="369332"/>
                </a:xfrm>
                <a:prstGeom prst="rect">
                  <a:avLst/>
                </a:prstGeom>
                <a:noFill/>
              </p:spPr>
              <p:txBody>
                <a:bodyPr wrap="none" rtlCol="0">
                  <a:spAutoFit/>
                </a:bodyPr>
                <a:lstStyle/>
                <a:p>
                  <a:r>
                    <a:rPr lang="en-US" dirty="0" smtClean="0"/>
                    <a:t>neutron n</a:t>
                  </a:r>
                  <a:endParaRPr lang="en-US" baseline="30000" dirty="0"/>
                </a:p>
              </p:txBody>
            </p:sp>
            <p:sp>
              <p:nvSpPr>
                <p:cNvPr id="166" name="TextBox 165"/>
                <p:cNvSpPr txBox="1"/>
                <p:nvPr/>
              </p:nvSpPr>
              <p:spPr>
                <a:xfrm>
                  <a:off x="641330" y="4148961"/>
                  <a:ext cx="1169310" cy="369332"/>
                </a:xfrm>
                <a:prstGeom prst="rect">
                  <a:avLst/>
                </a:prstGeom>
                <a:noFill/>
              </p:spPr>
              <p:txBody>
                <a:bodyPr wrap="none" rtlCol="0">
                  <a:spAutoFit/>
                </a:bodyPr>
                <a:lstStyle/>
                <a:p>
                  <a:r>
                    <a:rPr lang="en-US" dirty="0" smtClean="0"/>
                    <a:t>neutrino </a:t>
                  </a:r>
                  <a:r>
                    <a:rPr lang="en-US" dirty="0" err="1" smtClean="0"/>
                    <a:t>ν</a:t>
                  </a:r>
                  <a:endParaRPr lang="en-US" baseline="30000" dirty="0"/>
                </a:p>
              </p:txBody>
            </p:sp>
          </p:grpSp>
        </p:grpSp>
        <p:sp>
          <p:nvSpPr>
            <p:cNvPr id="169" name="TextBox 168"/>
            <p:cNvSpPr txBox="1"/>
            <p:nvPr/>
          </p:nvSpPr>
          <p:spPr>
            <a:xfrm>
              <a:off x="2438400" y="1237218"/>
              <a:ext cx="851515" cy="369332"/>
            </a:xfrm>
            <a:prstGeom prst="rect">
              <a:avLst/>
            </a:prstGeom>
            <a:noFill/>
          </p:spPr>
          <p:txBody>
            <a:bodyPr wrap="none" rtlCol="0">
              <a:spAutoFit/>
            </a:bodyPr>
            <a:lstStyle/>
            <a:p>
              <a:r>
                <a:rPr lang="en-US" dirty="0" smtClean="0"/>
                <a:t>tracker</a:t>
              </a:r>
              <a:endParaRPr lang="en-US" dirty="0"/>
            </a:p>
          </p:txBody>
        </p:sp>
        <p:sp>
          <p:nvSpPr>
            <p:cNvPr id="170" name="TextBox 169"/>
            <p:cNvSpPr txBox="1"/>
            <p:nvPr/>
          </p:nvSpPr>
          <p:spPr>
            <a:xfrm>
              <a:off x="3719778" y="1237218"/>
              <a:ext cx="494734" cy="369332"/>
            </a:xfrm>
            <a:prstGeom prst="rect">
              <a:avLst/>
            </a:prstGeom>
            <a:noFill/>
          </p:spPr>
          <p:txBody>
            <a:bodyPr wrap="none" rtlCol="0">
              <a:spAutoFit/>
            </a:bodyPr>
            <a:lstStyle/>
            <a:p>
              <a:r>
                <a:rPr lang="en-US" dirty="0" smtClean="0"/>
                <a:t>EM</a:t>
              </a:r>
              <a:endParaRPr lang="en-US" dirty="0"/>
            </a:p>
          </p:txBody>
        </p:sp>
        <p:sp>
          <p:nvSpPr>
            <p:cNvPr id="171" name="TextBox 170"/>
            <p:cNvSpPr txBox="1"/>
            <p:nvPr/>
          </p:nvSpPr>
          <p:spPr>
            <a:xfrm>
              <a:off x="4543405" y="1237218"/>
              <a:ext cx="1011853" cy="369332"/>
            </a:xfrm>
            <a:prstGeom prst="rect">
              <a:avLst/>
            </a:prstGeom>
            <a:noFill/>
          </p:spPr>
          <p:txBody>
            <a:bodyPr wrap="none" rtlCol="0">
              <a:spAutoFit/>
            </a:bodyPr>
            <a:lstStyle/>
            <a:p>
              <a:r>
                <a:rPr lang="en-US" dirty="0" err="1" smtClean="0"/>
                <a:t>hadronic</a:t>
              </a:r>
              <a:endParaRPr lang="en-US" dirty="0"/>
            </a:p>
          </p:txBody>
        </p:sp>
        <p:sp>
          <p:nvSpPr>
            <p:cNvPr id="172" name="TextBox 171"/>
            <p:cNvSpPr txBox="1"/>
            <p:nvPr/>
          </p:nvSpPr>
          <p:spPr>
            <a:xfrm>
              <a:off x="5624116" y="1237218"/>
              <a:ext cx="1590963" cy="369332"/>
            </a:xfrm>
            <a:prstGeom prst="rect">
              <a:avLst/>
            </a:prstGeom>
            <a:noFill/>
          </p:spPr>
          <p:txBody>
            <a:bodyPr wrap="none" rtlCol="0">
              <a:spAutoFit/>
            </a:bodyPr>
            <a:lstStyle/>
            <a:p>
              <a:r>
                <a:rPr lang="en-US" dirty="0" err="1"/>
                <a:t>m</a:t>
              </a:r>
              <a:r>
                <a:rPr lang="en-US" dirty="0" err="1" smtClean="0"/>
                <a:t>uon</a:t>
              </a:r>
              <a:r>
                <a:rPr lang="en-US" dirty="0" smtClean="0"/>
                <a:t> detector</a:t>
              </a:r>
              <a:endParaRPr lang="en-US" dirty="0"/>
            </a:p>
          </p:txBody>
        </p:sp>
        <p:sp>
          <p:nvSpPr>
            <p:cNvPr id="173" name="TextBox 172"/>
            <p:cNvSpPr txBox="1"/>
            <p:nvPr/>
          </p:nvSpPr>
          <p:spPr>
            <a:xfrm>
              <a:off x="3879387" y="988536"/>
              <a:ext cx="1364476" cy="369332"/>
            </a:xfrm>
            <a:prstGeom prst="rect">
              <a:avLst/>
            </a:prstGeom>
            <a:noFill/>
          </p:spPr>
          <p:txBody>
            <a:bodyPr wrap="none" rtlCol="0">
              <a:spAutoFit/>
            </a:bodyPr>
            <a:lstStyle/>
            <a:p>
              <a:r>
                <a:rPr lang="en-US" dirty="0" smtClean="0"/>
                <a:t>calorimeters</a:t>
              </a:r>
              <a:endParaRPr lang="en-US" dirty="0"/>
            </a:p>
          </p:txBody>
        </p:sp>
      </p:grpSp>
      <p:sp>
        <p:nvSpPr>
          <p:cNvPr id="175" name="TextBox 174"/>
          <p:cNvSpPr txBox="1"/>
          <p:nvPr/>
        </p:nvSpPr>
        <p:spPr>
          <a:xfrm>
            <a:off x="1473200" y="812800"/>
            <a:ext cx="6507874" cy="1200329"/>
          </a:xfrm>
          <a:prstGeom prst="rect">
            <a:avLst/>
          </a:prstGeom>
          <a:noFill/>
        </p:spPr>
        <p:txBody>
          <a:bodyPr wrap="none" rtlCol="0">
            <a:spAutoFit/>
          </a:bodyPr>
          <a:lstStyle/>
          <a:p>
            <a:r>
              <a:rPr lang="en-US" b="1" dirty="0" smtClean="0">
                <a:solidFill>
                  <a:srgbClr val="0000FF"/>
                </a:solidFill>
              </a:rPr>
              <a:t>Particles make small changes in the material they traverse</a:t>
            </a:r>
          </a:p>
          <a:p>
            <a:pPr marL="742950" lvl="1" indent="-285750">
              <a:buFont typeface="Arial"/>
              <a:buChar char="•"/>
            </a:pPr>
            <a:r>
              <a:rPr lang="en-US" dirty="0" err="1" smtClean="0"/>
              <a:t>ionisation</a:t>
            </a:r>
            <a:r>
              <a:rPr lang="en-US" dirty="0" smtClean="0"/>
              <a:t>, atomic effects, nuclear effect &lt;= all very small ! </a:t>
            </a:r>
          </a:p>
          <a:p>
            <a:r>
              <a:rPr lang="en-US" b="1" dirty="0">
                <a:solidFill>
                  <a:srgbClr val="0000FF"/>
                </a:solidFill>
              </a:rPr>
              <a:t>P</a:t>
            </a:r>
            <a:r>
              <a:rPr lang="en-US" b="1" dirty="0" smtClean="0">
                <a:solidFill>
                  <a:srgbClr val="0000FF"/>
                </a:solidFill>
              </a:rPr>
              <a:t>articles differ in the way they interact with material</a:t>
            </a:r>
          </a:p>
          <a:p>
            <a:pPr marL="742950" lvl="1" indent="-285750">
              <a:buFont typeface="Arial"/>
              <a:buChar char="•"/>
            </a:pPr>
            <a:r>
              <a:rPr lang="en-US" dirty="0" smtClean="0"/>
              <a:t>We can use it to identify particle types !</a:t>
            </a:r>
            <a:endParaRPr lang="en-US" dirty="0"/>
          </a:p>
        </p:txBody>
      </p:sp>
      <p:grpSp>
        <p:nvGrpSpPr>
          <p:cNvPr id="181" name="Group 180"/>
          <p:cNvGrpSpPr/>
          <p:nvPr/>
        </p:nvGrpSpPr>
        <p:grpSpPr>
          <a:xfrm>
            <a:off x="3856567" y="5783439"/>
            <a:ext cx="749300" cy="697468"/>
            <a:chOff x="8089900" y="2120900"/>
            <a:chExt cx="749300" cy="697468"/>
          </a:xfrm>
        </p:grpSpPr>
        <p:cxnSp>
          <p:nvCxnSpPr>
            <p:cNvPr id="177" name="Straight Connector 176"/>
            <p:cNvCxnSpPr/>
            <p:nvPr/>
          </p:nvCxnSpPr>
          <p:spPr>
            <a:xfrm>
              <a:off x="8458200" y="2120900"/>
              <a:ext cx="12700" cy="697468"/>
            </a:xfrm>
            <a:prstGeom prst="line">
              <a:avLst/>
            </a:prstGeom>
            <a:ln w="1905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9" name="Straight Arrow Connector 178"/>
            <p:cNvCxnSpPr/>
            <p:nvPr/>
          </p:nvCxnSpPr>
          <p:spPr>
            <a:xfrm>
              <a:off x="8089900" y="2469634"/>
              <a:ext cx="749300" cy="0"/>
            </a:xfrm>
            <a:prstGeom prst="straightConnector1">
              <a:avLst/>
            </a:prstGeom>
            <a:ln w="38100" cmpd="sng">
              <a:solidFill>
                <a:srgbClr val="000000"/>
              </a:solidFill>
              <a:headEnd type="arrow"/>
              <a:tailEnd type="arrow"/>
            </a:ln>
          </p:spPr>
          <p:style>
            <a:lnRef idx="2">
              <a:schemeClr val="accent1"/>
            </a:lnRef>
            <a:fillRef idx="0">
              <a:schemeClr val="accent1"/>
            </a:fillRef>
            <a:effectRef idx="1">
              <a:schemeClr val="accent1"/>
            </a:effectRef>
            <a:fontRef idx="minor">
              <a:schemeClr val="tx1"/>
            </a:fontRef>
          </p:style>
        </p:cxnSp>
      </p:grpSp>
      <p:sp>
        <p:nvSpPr>
          <p:cNvPr id="182" name="TextBox 181"/>
          <p:cNvSpPr txBox="1"/>
          <p:nvPr/>
        </p:nvSpPr>
        <p:spPr>
          <a:xfrm>
            <a:off x="2623422" y="5934807"/>
            <a:ext cx="1207745" cy="369332"/>
          </a:xfrm>
          <a:prstGeom prst="rect">
            <a:avLst/>
          </a:prstGeom>
          <a:noFill/>
        </p:spPr>
        <p:txBody>
          <a:bodyPr wrap="none" rtlCol="0">
            <a:spAutoFit/>
          </a:bodyPr>
          <a:lstStyle/>
          <a:p>
            <a:r>
              <a:rPr lang="en-US" b="1" dirty="0" smtClean="0"/>
              <a:t>very light !</a:t>
            </a:r>
            <a:endParaRPr lang="en-US" dirty="0"/>
          </a:p>
        </p:txBody>
      </p:sp>
      <p:sp>
        <p:nvSpPr>
          <p:cNvPr id="183" name="TextBox 182"/>
          <p:cNvSpPr txBox="1"/>
          <p:nvPr/>
        </p:nvSpPr>
        <p:spPr>
          <a:xfrm>
            <a:off x="4673600" y="5947507"/>
            <a:ext cx="1353593" cy="369332"/>
          </a:xfrm>
          <a:prstGeom prst="rect">
            <a:avLst/>
          </a:prstGeom>
          <a:noFill/>
        </p:spPr>
        <p:txBody>
          <a:bodyPr wrap="none" rtlCol="0">
            <a:spAutoFit/>
          </a:bodyPr>
          <a:lstStyle/>
          <a:p>
            <a:r>
              <a:rPr lang="en-US" b="1" dirty="0" smtClean="0"/>
              <a:t>very heavy !</a:t>
            </a:r>
            <a:endParaRPr lang="en-US" dirty="0"/>
          </a:p>
        </p:txBody>
      </p:sp>
      <p:grpSp>
        <p:nvGrpSpPr>
          <p:cNvPr id="189" name="Group 188"/>
          <p:cNvGrpSpPr/>
          <p:nvPr/>
        </p:nvGrpSpPr>
        <p:grpSpPr>
          <a:xfrm>
            <a:off x="2870200" y="5145807"/>
            <a:ext cx="4875350" cy="646331"/>
            <a:chOff x="2870200" y="5145807"/>
            <a:chExt cx="4875350" cy="646331"/>
          </a:xfrm>
        </p:grpSpPr>
        <p:grpSp>
          <p:nvGrpSpPr>
            <p:cNvPr id="187" name="Group 186"/>
            <p:cNvGrpSpPr/>
            <p:nvPr/>
          </p:nvGrpSpPr>
          <p:grpSpPr>
            <a:xfrm>
              <a:off x="2870200" y="5145807"/>
              <a:ext cx="1101687" cy="646331"/>
              <a:chOff x="2870200" y="5145807"/>
              <a:chExt cx="1101687" cy="646331"/>
            </a:xfrm>
          </p:grpSpPr>
          <p:sp>
            <p:nvSpPr>
              <p:cNvPr id="184" name="TextBox 183"/>
              <p:cNvSpPr txBox="1"/>
              <p:nvPr/>
            </p:nvSpPr>
            <p:spPr>
              <a:xfrm>
                <a:off x="2870200" y="5145807"/>
                <a:ext cx="1063587" cy="646331"/>
              </a:xfrm>
              <a:prstGeom prst="rect">
                <a:avLst/>
              </a:prstGeom>
              <a:noFill/>
            </p:spPr>
            <p:txBody>
              <a:bodyPr wrap="none" rtlCol="0">
                <a:spAutoFit/>
              </a:bodyPr>
              <a:lstStyle/>
              <a:p>
                <a:pPr algn="ctr"/>
                <a:r>
                  <a:rPr lang="en-US" dirty="0" smtClean="0">
                    <a:solidFill>
                      <a:srgbClr val="FF0000"/>
                    </a:solidFill>
                  </a:rPr>
                  <a:t>magnetic</a:t>
                </a:r>
              </a:p>
              <a:p>
                <a:pPr algn="ctr"/>
                <a:r>
                  <a:rPr lang="en-US" dirty="0" smtClean="0">
                    <a:solidFill>
                      <a:srgbClr val="FF0000"/>
                    </a:solidFill>
                  </a:rPr>
                  <a:t>field</a:t>
                </a:r>
                <a:endParaRPr lang="en-US" dirty="0">
                  <a:solidFill>
                    <a:srgbClr val="FF0000"/>
                  </a:solidFill>
                </a:endParaRPr>
              </a:p>
            </p:txBody>
          </p:sp>
          <p:cxnSp>
            <p:nvCxnSpPr>
              <p:cNvPr id="186" name="Straight Arrow Connector 185"/>
              <p:cNvCxnSpPr/>
              <p:nvPr/>
            </p:nvCxnSpPr>
            <p:spPr>
              <a:xfrm flipV="1">
                <a:off x="3971887" y="5255607"/>
                <a:ext cx="0" cy="426232"/>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sp>
          <p:nvSpPr>
            <p:cNvPr id="188" name="TextBox 187"/>
            <p:cNvSpPr txBox="1"/>
            <p:nvPr/>
          </p:nvSpPr>
          <p:spPr>
            <a:xfrm>
              <a:off x="4290758" y="5408273"/>
              <a:ext cx="3454792" cy="369332"/>
            </a:xfrm>
            <a:prstGeom prst="rect">
              <a:avLst/>
            </a:prstGeom>
            <a:noFill/>
          </p:spPr>
          <p:txBody>
            <a:bodyPr wrap="none" rtlCol="0">
              <a:spAutoFit/>
            </a:bodyPr>
            <a:lstStyle/>
            <a:p>
              <a:r>
                <a:rPr lang="en-US" dirty="0">
                  <a:solidFill>
                    <a:srgbClr val="FF0000"/>
                  </a:solidFill>
                </a:rPr>
                <a:t>passive/active </a:t>
              </a:r>
              <a:r>
                <a:rPr lang="en-US" dirty="0" smtClean="0">
                  <a:solidFill>
                    <a:srgbClr val="FF0000"/>
                  </a:solidFill>
                </a:rPr>
                <a:t>sandwich structures</a:t>
              </a:r>
              <a:endParaRPr lang="en-US" dirty="0">
                <a:solidFill>
                  <a:srgbClr val="FF0000"/>
                </a:solidFill>
              </a:endParaRPr>
            </a:p>
          </p:txBody>
        </p:sp>
      </p:grpSp>
      <p:cxnSp>
        <p:nvCxnSpPr>
          <p:cNvPr id="191" name="Straight Arrow Connector 190"/>
          <p:cNvCxnSpPr/>
          <p:nvPr/>
        </p:nvCxnSpPr>
        <p:spPr>
          <a:xfrm flipH="1">
            <a:off x="4509029" y="2346868"/>
            <a:ext cx="0" cy="25560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92" name="Straight Arrow Connector 191"/>
          <p:cNvCxnSpPr/>
          <p:nvPr/>
        </p:nvCxnSpPr>
        <p:spPr>
          <a:xfrm flipH="1">
            <a:off x="5867929" y="2354302"/>
            <a:ext cx="0" cy="25560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670968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
            </a:r>
            <a:r>
              <a:rPr lang="en-US" dirty="0" smtClean="0"/>
              <a:t>article detection (2)</a:t>
            </a:r>
            <a:endParaRPr lang="en-US" dirty="0"/>
          </a:p>
        </p:txBody>
      </p:sp>
      <p:sp>
        <p:nvSpPr>
          <p:cNvPr id="4" name="Footer Placeholder 3"/>
          <p:cNvSpPr>
            <a:spLocks noGrp="1"/>
          </p:cNvSpPr>
          <p:nvPr>
            <p:ph type="ftr" sz="quarter" idx="11"/>
          </p:nvPr>
        </p:nvSpPr>
        <p:spPr/>
        <p:txBody>
          <a:bodyPr/>
          <a:lstStyle/>
          <a:p>
            <a:r>
              <a:rPr lang="en-US" smtClean="0"/>
              <a:t>Lucie Linssen, February 5, 2015</a:t>
            </a:r>
            <a:endParaRPr lang="en-US" dirty="0"/>
          </a:p>
        </p:txBody>
      </p:sp>
      <p:sp>
        <p:nvSpPr>
          <p:cNvPr id="5" name="Slide Number Placeholder 4"/>
          <p:cNvSpPr>
            <a:spLocks noGrp="1"/>
          </p:cNvSpPr>
          <p:nvPr>
            <p:ph type="sldNum" sz="quarter" idx="12"/>
          </p:nvPr>
        </p:nvSpPr>
        <p:spPr/>
        <p:txBody>
          <a:bodyPr/>
          <a:lstStyle/>
          <a:p>
            <a:fld id="{57C39CEA-1F7B-3444-B605-6C36DF480EDC}" type="slidenum">
              <a:rPr lang="en-US" smtClean="0"/>
              <a:t>13</a:t>
            </a:fld>
            <a:endParaRPr lang="en-US"/>
          </a:p>
        </p:txBody>
      </p:sp>
      <p:pic>
        <p:nvPicPr>
          <p:cNvPr id="8" name="Picture 7" descr="Screen Shot 2014-07-24 at 07.54.1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7500" y="1099971"/>
            <a:ext cx="2554636" cy="1575823"/>
          </a:xfrm>
          <a:prstGeom prst="rect">
            <a:avLst/>
          </a:prstGeom>
        </p:spPr>
      </p:pic>
      <p:sp>
        <p:nvSpPr>
          <p:cNvPr id="6" name="TextBox 5"/>
          <p:cNvSpPr txBox="1"/>
          <p:nvPr/>
        </p:nvSpPr>
        <p:spPr>
          <a:xfrm>
            <a:off x="547330" y="897147"/>
            <a:ext cx="6778719" cy="1361911"/>
          </a:xfrm>
          <a:prstGeom prst="rect">
            <a:avLst/>
          </a:prstGeom>
          <a:noFill/>
        </p:spPr>
        <p:txBody>
          <a:bodyPr wrap="none" rtlCol="0">
            <a:spAutoFit/>
          </a:bodyPr>
          <a:lstStyle/>
          <a:p>
            <a:r>
              <a:rPr lang="en-US" b="1" dirty="0" smtClean="0">
                <a:solidFill>
                  <a:srgbClr val="0000FF"/>
                </a:solidFill>
              </a:rPr>
              <a:t>Many of the elementary particles we know have very short life times</a:t>
            </a:r>
          </a:p>
          <a:p>
            <a:pPr marL="285750" indent="-285750">
              <a:buFont typeface="Arial"/>
              <a:buChar char="•"/>
            </a:pPr>
            <a:r>
              <a:rPr lang="en-US" b="1" dirty="0" smtClean="0"/>
              <a:t>W, Z, Higgs </a:t>
            </a:r>
            <a:r>
              <a:rPr lang="en-US" dirty="0" smtClean="0"/>
              <a:t>(!) and many more</a:t>
            </a:r>
          </a:p>
          <a:p>
            <a:r>
              <a:rPr lang="en-US" b="1" dirty="0">
                <a:solidFill>
                  <a:srgbClr val="0000FF"/>
                </a:solidFill>
              </a:rPr>
              <a:t>We only see the </a:t>
            </a:r>
            <a:r>
              <a:rPr lang="en-US" b="1" dirty="0" smtClean="0">
                <a:solidFill>
                  <a:srgbClr val="0000FF"/>
                </a:solidFill>
              </a:rPr>
              <a:t>products </a:t>
            </a:r>
            <a:r>
              <a:rPr lang="en-US" b="1" dirty="0">
                <a:solidFill>
                  <a:srgbClr val="0000FF"/>
                </a:solidFill>
              </a:rPr>
              <a:t>of their </a:t>
            </a:r>
            <a:r>
              <a:rPr lang="en-US" b="1" dirty="0" smtClean="0">
                <a:solidFill>
                  <a:srgbClr val="0000FF"/>
                </a:solidFill>
              </a:rPr>
              <a:t>decay</a:t>
            </a:r>
          </a:p>
          <a:p>
            <a:endParaRPr lang="en-US" sz="1050" dirty="0"/>
          </a:p>
          <a:p>
            <a:r>
              <a:rPr lang="en-US" b="1" dirty="0" smtClean="0">
                <a:solidFill>
                  <a:srgbClr val="0000FF"/>
                </a:solidFill>
              </a:rPr>
              <a:t>quarks</a:t>
            </a:r>
            <a:r>
              <a:rPr lang="en-US" dirty="0" smtClean="0"/>
              <a:t> cannot be observed, as they </a:t>
            </a:r>
            <a:r>
              <a:rPr lang="en-US" dirty="0" err="1" smtClean="0"/>
              <a:t>hadronise</a:t>
            </a:r>
            <a:r>
              <a:rPr lang="en-US" dirty="0" smtClean="0"/>
              <a:t> in to “jets” of particles   </a:t>
            </a:r>
          </a:p>
        </p:txBody>
      </p:sp>
      <p:pic>
        <p:nvPicPr>
          <p:cNvPr id="10" name="Picture 9"/>
          <p:cNvPicPr>
            <a:picLocks noChangeAspect="1"/>
          </p:cNvPicPr>
          <p:nvPr/>
        </p:nvPicPr>
        <p:blipFill>
          <a:blip r:embed="rId3"/>
          <a:stretch>
            <a:fillRect/>
          </a:stretch>
        </p:blipFill>
        <p:spPr>
          <a:xfrm>
            <a:off x="5105400" y="2838786"/>
            <a:ext cx="3289300" cy="2203114"/>
          </a:xfrm>
          <a:prstGeom prst="rect">
            <a:avLst/>
          </a:prstGeom>
        </p:spPr>
      </p:pic>
      <p:pic>
        <p:nvPicPr>
          <p:cNvPr id="11" name="Picture 10" descr="Screen Shot 2013-01-24 at 9.38.33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5100" y="2353630"/>
            <a:ext cx="4457700" cy="4033934"/>
          </a:xfrm>
          <a:prstGeom prst="rect">
            <a:avLst/>
          </a:prstGeom>
        </p:spPr>
      </p:pic>
      <p:sp>
        <p:nvSpPr>
          <p:cNvPr id="12" name="Oval 11"/>
          <p:cNvSpPr/>
          <p:nvPr/>
        </p:nvSpPr>
        <p:spPr>
          <a:xfrm>
            <a:off x="7315200" y="4038600"/>
            <a:ext cx="457200" cy="444500"/>
          </a:xfrm>
          <a:prstGeom prst="ellipse">
            <a:avLst/>
          </a:prstGeom>
          <a:noFill/>
          <a:ln w="28575"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4940300" y="5448300"/>
            <a:ext cx="3838423" cy="923330"/>
          </a:xfrm>
          <a:prstGeom prst="rect">
            <a:avLst/>
          </a:prstGeom>
          <a:noFill/>
          <a:ln w="28575" cmpd="sng">
            <a:solidFill>
              <a:srgbClr val="FF0000"/>
            </a:solidFill>
          </a:ln>
        </p:spPr>
        <p:txBody>
          <a:bodyPr wrap="none" rtlCol="0">
            <a:spAutoFit/>
          </a:bodyPr>
          <a:lstStyle/>
          <a:p>
            <a:r>
              <a:rPr lang="en-US" b="1" dirty="0" smtClean="0"/>
              <a:t>reconstructing the original particles</a:t>
            </a:r>
          </a:p>
          <a:p>
            <a:r>
              <a:rPr lang="en-US" b="1" dirty="0" smtClean="0"/>
              <a:t>from the visible decay products</a:t>
            </a:r>
          </a:p>
          <a:p>
            <a:r>
              <a:rPr lang="en-US" b="1" dirty="0" smtClean="0"/>
              <a:t>=&gt; key ingredient of particle detection </a:t>
            </a:r>
            <a:endParaRPr lang="en-US" b="1" dirty="0"/>
          </a:p>
        </p:txBody>
      </p:sp>
      <p:cxnSp>
        <p:nvCxnSpPr>
          <p:cNvPr id="15" name="Straight Arrow Connector 14"/>
          <p:cNvCxnSpPr/>
          <p:nvPr/>
        </p:nvCxnSpPr>
        <p:spPr>
          <a:xfrm flipV="1">
            <a:off x="8521734" y="4419600"/>
            <a:ext cx="0" cy="469900"/>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8547100" y="4330700"/>
            <a:ext cx="553457" cy="646331"/>
          </a:xfrm>
          <a:prstGeom prst="rect">
            <a:avLst/>
          </a:prstGeom>
          <a:noFill/>
        </p:spPr>
        <p:txBody>
          <a:bodyPr wrap="none" rtlCol="0">
            <a:spAutoFit/>
          </a:bodyPr>
          <a:lstStyle/>
          <a:p>
            <a:r>
              <a:rPr lang="en-US" dirty="0" smtClean="0"/>
              <a:t>~5</a:t>
            </a:r>
          </a:p>
          <a:p>
            <a:r>
              <a:rPr lang="en-US" dirty="0" smtClean="0"/>
              <a:t>mm</a:t>
            </a:r>
            <a:endParaRPr lang="en-US" dirty="0"/>
          </a:p>
        </p:txBody>
      </p:sp>
      <p:sp>
        <p:nvSpPr>
          <p:cNvPr id="17" name="TextBox 16"/>
          <p:cNvSpPr txBox="1"/>
          <p:nvPr/>
        </p:nvSpPr>
        <p:spPr>
          <a:xfrm>
            <a:off x="5067300" y="2813386"/>
            <a:ext cx="3390058" cy="369332"/>
          </a:xfrm>
          <a:prstGeom prst="rect">
            <a:avLst/>
          </a:prstGeom>
          <a:noFill/>
          <a:ln>
            <a:noFill/>
          </a:ln>
        </p:spPr>
        <p:txBody>
          <a:bodyPr wrap="none" rtlCol="0">
            <a:spAutoFit/>
          </a:bodyPr>
          <a:lstStyle/>
          <a:p>
            <a:r>
              <a:rPr lang="en-US" b="1" dirty="0" smtClean="0">
                <a:solidFill>
                  <a:schemeClr val="bg1"/>
                </a:solidFill>
              </a:rPr>
              <a:t>Secondary vertex, sign of b-quark</a:t>
            </a:r>
            <a:endParaRPr lang="en-US" b="1" dirty="0">
              <a:solidFill>
                <a:schemeClr val="bg1"/>
              </a:solidFill>
            </a:endParaRPr>
          </a:p>
        </p:txBody>
      </p:sp>
      <p:sp>
        <p:nvSpPr>
          <p:cNvPr id="18" name="TextBox 17"/>
          <p:cNvSpPr txBox="1"/>
          <p:nvPr/>
        </p:nvSpPr>
        <p:spPr>
          <a:xfrm>
            <a:off x="318730" y="2559386"/>
            <a:ext cx="524903" cy="461665"/>
          </a:xfrm>
          <a:prstGeom prst="rect">
            <a:avLst/>
          </a:prstGeom>
          <a:noFill/>
        </p:spPr>
        <p:txBody>
          <a:bodyPr wrap="none" rtlCol="0">
            <a:spAutoFit/>
          </a:bodyPr>
          <a:lstStyle/>
          <a:p>
            <a:r>
              <a:rPr lang="en-US" sz="2400" b="1" dirty="0" smtClean="0">
                <a:solidFill>
                  <a:srgbClr val="FF0000"/>
                </a:solidFill>
              </a:rPr>
              <a:t>jet</a:t>
            </a:r>
            <a:endParaRPr lang="en-US" sz="2400" b="1" dirty="0">
              <a:solidFill>
                <a:srgbClr val="FF0000"/>
              </a:solidFill>
            </a:endParaRPr>
          </a:p>
        </p:txBody>
      </p:sp>
      <p:cxnSp>
        <p:nvCxnSpPr>
          <p:cNvPr id="19" name="Straight Arrow Connector 18"/>
          <p:cNvCxnSpPr/>
          <p:nvPr/>
        </p:nvCxnSpPr>
        <p:spPr>
          <a:xfrm flipH="1">
            <a:off x="229830" y="6447830"/>
            <a:ext cx="2335570" cy="0"/>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970633" y="6404384"/>
            <a:ext cx="858167" cy="369332"/>
          </a:xfrm>
          <a:prstGeom prst="rect">
            <a:avLst/>
          </a:prstGeom>
          <a:noFill/>
        </p:spPr>
        <p:txBody>
          <a:bodyPr wrap="square" rtlCol="0">
            <a:spAutoFit/>
          </a:bodyPr>
          <a:lstStyle/>
          <a:p>
            <a:r>
              <a:rPr lang="en-US" dirty="0" smtClean="0"/>
              <a:t>~1.5 m</a:t>
            </a:r>
            <a:endParaRPr lang="en-US" dirty="0"/>
          </a:p>
        </p:txBody>
      </p:sp>
    </p:spTree>
    <p:extLst>
      <p:ext uri="{BB962C8B-B14F-4D97-AF65-F5344CB8AC3E}">
        <p14:creationId xmlns:p14="http://schemas.microsoft.com/office/powerpoint/2010/main" val="183597411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mn-lt"/>
              </a:rPr>
              <a:t>CLIC detector concept (2014)</a:t>
            </a:r>
            <a:endParaRPr lang="en-US" sz="3200" dirty="0">
              <a:latin typeface="+mn-lt"/>
            </a:endParaRPr>
          </a:p>
        </p:txBody>
      </p:sp>
      <p:pic>
        <p:nvPicPr>
          <p:cNvPr id="4" name="Picture 3" descr="2010-10-06_170232.png"/>
          <p:cNvPicPr>
            <a:picLocks noChangeAspect="1"/>
          </p:cNvPicPr>
          <p:nvPr/>
        </p:nvPicPr>
        <p:blipFill>
          <a:blip r:embed="rId2"/>
          <a:srcRect l="3677" t="2926" r="3677" b="2926"/>
          <a:stretch>
            <a:fillRect/>
          </a:stretch>
        </p:blipFill>
        <p:spPr>
          <a:xfrm>
            <a:off x="1927691" y="749414"/>
            <a:ext cx="6700287" cy="5924445"/>
          </a:xfrm>
          <a:prstGeom prst="rect">
            <a:avLst/>
          </a:prstGeom>
        </p:spPr>
      </p:pic>
      <p:sp>
        <p:nvSpPr>
          <p:cNvPr id="5" name="TextBox 4"/>
          <p:cNvSpPr txBox="1"/>
          <p:nvPr/>
        </p:nvSpPr>
        <p:spPr>
          <a:xfrm>
            <a:off x="6646928" y="5604679"/>
            <a:ext cx="2229202" cy="923330"/>
          </a:xfrm>
          <a:prstGeom prst="rect">
            <a:avLst/>
          </a:prstGeom>
          <a:noFill/>
          <a:ln w="19050">
            <a:solidFill>
              <a:schemeClr val="tx1"/>
            </a:solidFill>
          </a:ln>
        </p:spPr>
        <p:txBody>
          <a:bodyPr wrap="square" rtlCol="0">
            <a:spAutoFit/>
          </a:bodyPr>
          <a:lstStyle/>
          <a:p>
            <a:r>
              <a:rPr lang="en-US" dirty="0">
                <a:solidFill>
                  <a:srgbClr val="008000"/>
                </a:solidFill>
              </a:rPr>
              <a:t>u</a:t>
            </a:r>
            <a:r>
              <a:rPr lang="en-US" dirty="0" smtClean="0">
                <a:solidFill>
                  <a:srgbClr val="008000"/>
                </a:solidFill>
              </a:rPr>
              <a:t>ltra low-mass</a:t>
            </a:r>
          </a:p>
          <a:p>
            <a:r>
              <a:rPr lang="en-US" dirty="0">
                <a:solidFill>
                  <a:srgbClr val="008000"/>
                </a:solidFill>
              </a:rPr>
              <a:t>v</a:t>
            </a:r>
            <a:r>
              <a:rPr lang="en-US" dirty="0" smtClean="0">
                <a:solidFill>
                  <a:srgbClr val="008000"/>
                </a:solidFill>
              </a:rPr>
              <a:t>ertex detector</a:t>
            </a:r>
          </a:p>
          <a:p>
            <a:r>
              <a:rPr lang="en-US" dirty="0">
                <a:solidFill>
                  <a:srgbClr val="008000"/>
                </a:solidFill>
              </a:rPr>
              <a:t>w</a:t>
            </a:r>
            <a:r>
              <a:rPr lang="en-US" dirty="0" smtClean="0">
                <a:solidFill>
                  <a:srgbClr val="008000"/>
                </a:solidFill>
              </a:rPr>
              <a:t>ith ~25 </a:t>
            </a:r>
            <a:r>
              <a:rPr lang="en-US" dirty="0" err="1" smtClean="0">
                <a:solidFill>
                  <a:srgbClr val="008000"/>
                </a:solidFill>
              </a:rPr>
              <a:t>μm</a:t>
            </a:r>
            <a:r>
              <a:rPr lang="en-US" dirty="0" smtClean="0">
                <a:solidFill>
                  <a:srgbClr val="008000"/>
                </a:solidFill>
              </a:rPr>
              <a:t> pixels</a:t>
            </a:r>
            <a:endParaRPr lang="en-US" dirty="0">
              <a:solidFill>
                <a:srgbClr val="008000"/>
              </a:solidFill>
            </a:endParaRPr>
          </a:p>
        </p:txBody>
      </p:sp>
      <p:sp>
        <p:nvSpPr>
          <p:cNvPr id="6" name="TextBox 5"/>
          <p:cNvSpPr txBox="1"/>
          <p:nvPr/>
        </p:nvSpPr>
        <p:spPr>
          <a:xfrm>
            <a:off x="518584" y="5614601"/>
            <a:ext cx="2311524" cy="923330"/>
          </a:xfrm>
          <a:prstGeom prst="rect">
            <a:avLst/>
          </a:prstGeom>
          <a:noFill/>
          <a:ln w="19050">
            <a:solidFill>
              <a:schemeClr val="tx1"/>
            </a:solidFill>
          </a:ln>
        </p:spPr>
        <p:txBody>
          <a:bodyPr wrap="square" rtlCol="0">
            <a:spAutoFit/>
          </a:bodyPr>
          <a:lstStyle/>
          <a:p>
            <a:r>
              <a:rPr lang="en-US" dirty="0">
                <a:solidFill>
                  <a:srgbClr val="008000"/>
                </a:solidFill>
              </a:rPr>
              <a:t>m</a:t>
            </a:r>
            <a:r>
              <a:rPr lang="en-US" dirty="0" smtClean="0">
                <a:solidFill>
                  <a:srgbClr val="008000"/>
                </a:solidFill>
              </a:rPr>
              <a:t>ain tracker, silicon-based (large pixels and strips)</a:t>
            </a:r>
          </a:p>
        </p:txBody>
      </p:sp>
      <p:sp>
        <p:nvSpPr>
          <p:cNvPr id="7" name="TextBox 6"/>
          <p:cNvSpPr txBox="1"/>
          <p:nvPr/>
        </p:nvSpPr>
        <p:spPr>
          <a:xfrm>
            <a:off x="29301" y="4390081"/>
            <a:ext cx="2254991" cy="646331"/>
          </a:xfrm>
          <a:prstGeom prst="rect">
            <a:avLst/>
          </a:prstGeom>
          <a:noFill/>
          <a:ln w="19050">
            <a:solidFill>
              <a:schemeClr val="tx1"/>
            </a:solidFill>
          </a:ln>
        </p:spPr>
        <p:txBody>
          <a:bodyPr wrap="square" rtlCol="0">
            <a:spAutoFit/>
          </a:bodyPr>
          <a:lstStyle/>
          <a:p>
            <a:r>
              <a:rPr lang="en-US" dirty="0">
                <a:solidFill>
                  <a:srgbClr val="FF0000"/>
                </a:solidFill>
              </a:rPr>
              <a:t>f</a:t>
            </a:r>
            <a:r>
              <a:rPr lang="en-US" dirty="0" smtClean="0">
                <a:solidFill>
                  <a:srgbClr val="FF0000"/>
                </a:solidFill>
              </a:rPr>
              <a:t>ine grained (PFA) </a:t>
            </a:r>
            <a:r>
              <a:rPr lang="en-US" dirty="0" err="1">
                <a:solidFill>
                  <a:srgbClr val="FF0000"/>
                </a:solidFill>
              </a:rPr>
              <a:t>c</a:t>
            </a:r>
            <a:r>
              <a:rPr lang="en-US" dirty="0" err="1" smtClean="0">
                <a:solidFill>
                  <a:srgbClr val="FF0000"/>
                </a:solidFill>
              </a:rPr>
              <a:t>alorimetry</a:t>
            </a:r>
            <a:r>
              <a:rPr lang="en-US" dirty="0" smtClean="0">
                <a:solidFill>
                  <a:srgbClr val="FF0000"/>
                </a:solidFill>
              </a:rPr>
              <a:t>, 1 + 7.5 </a:t>
            </a:r>
            <a:r>
              <a:rPr lang="en-US" dirty="0" err="1" smtClean="0">
                <a:solidFill>
                  <a:srgbClr val="FF0000"/>
                </a:solidFill>
              </a:rPr>
              <a:t>Λ</a:t>
            </a:r>
            <a:r>
              <a:rPr lang="en-US" baseline="-25000" dirty="0" err="1" smtClean="0">
                <a:solidFill>
                  <a:srgbClr val="FF0000"/>
                </a:solidFill>
              </a:rPr>
              <a:t>i</a:t>
            </a:r>
            <a:r>
              <a:rPr lang="en-US" dirty="0" smtClean="0">
                <a:solidFill>
                  <a:srgbClr val="FF0000"/>
                </a:solidFill>
              </a:rPr>
              <a:t>,</a:t>
            </a:r>
          </a:p>
        </p:txBody>
      </p:sp>
      <p:sp>
        <p:nvSpPr>
          <p:cNvPr id="8" name="TextBox 7"/>
          <p:cNvSpPr txBox="1"/>
          <p:nvPr/>
        </p:nvSpPr>
        <p:spPr>
          <a:xfrm>
            <a:off x="29301" y="3094341"/>
            <a:ext cx="1898390" cy="646331"/>
          </a:xfrm>
          <a:prstGeom prst="rect">
            <a:avLst/>
          </a:prstGeom>
          <a:noFill/>
          <a:ln w="19050">
            <a:solidFill>
              <a:schemeClr val="tx1"/>
            </a:solidFill>
          </a:ln>
        </p:spPr>
        <p:txBody>
          <a:bodyPr wrap="square" rtlCol="0">
            <a:spAutoFit/>
          </a:bodyPr>
          <a:lstStyle/>
          <a:p>
            <a:r>
              <a:rPr lang="en-US" dirty="0">
                <a:solidFill>
                  <a:srgbClr val="008000"/>
                </a:solidFill>
              </a:rPr>
              <a:t>s</a:t>
            </a:r>
            <a:r>
              <a:rPr lang="en-US" dirty="0" smtClean="0">
                <a:solidFill>
                  <a:srgbClr val="008000"/>
                </a:solidFill>
              </a:rPr>
              <a:t>trong solenoid</a:t>
            </a:r>
          </a:p>
          <a:p>
            <a:r>
              <a:rPr lang="en-US" dirty="0">
                <a:solidFill>
                  <a:srgbClr val="008000"/>
                </a:solidFill>
              </a:rPr>
              <a:t>m</a:t>
            </a:r>
            <a:r>
              <a:rPr lang="en-US" dirty="0" smtClean="0">
                <a:solidFill>
                  <a:srgbClr val="008000"/>
                </a:solidFill>
              </a:rPr>
              <a:t>agnet, 4 Tesla</a:t>
            </a:r>
          </a:p>
        </p:txBody>
      </p:sp>
      <p:sp>
        <p:nvSpPr>
          <p:cNvPr id="9" name="TextBox 8"/>
          <p:cNvSpPr txBox="1"/>
          <p:nvPr/>
        </p:nvSpPr>
        <p:spPr>
          <a:xfrm>
            <a:off x="177799" y="1210765"/>
            <a:ext cx="1906059" cy="1200329"/>
          </a:xfrm>
          <a:prstGeom prst="rect">
            <a:avLst/>
          </a:prstGeom>
          <a:noFill/>
          <a:ln w="19050">
            <a:solidFill>
              <a:schemeClr val="tx1"/>
            </a:solidFill>
          </a:ln>
        </p:spPr>
        <p:txBody>
          <a:bodyPr wrap="square" rtlCol="0">
            <a:spAutoFit/>
          </a:bodyPr>
          <a:lstStyle/>
          <a:p>
            <a:r>
              <a:rPr lang="en-US" dirty="0"/>
              <a:t>r</a:t>
            </a:r>
            <a:r>
              <a:rPr lang="en-US" dirty="0" smtClean="0"/>
              <a:t>eturn yoke (Fe) with</a:t>
            </a:r>
            <a:r>
              <a:rPr lang="en-US" dirty="0"/>
              <a:t> </a:t>
            </a:r>
            <a:r>
              <a:rPr lang="en-US" dirty="0" smtClean="0"/>
              <a:t>detectors</a:t>
            </a:r>
            <a:endParaRPr lang="en-US" dirty="0"/>
          </a:p>
          <a:p>
            <a:r>
              <a:rPr lang="en-US" dirty="0"/>
              <a:t>f</a:t>
            </a:r>
            <a:r>
              <a:rPr lang="en-US" dirty="0" smtClean="0"/>
              <a:t>or </a:t>
            </a:r>
            <a:r>
              <a:rPr lang="en-US" dirty="0" err="1" smtClean="0"/>
              <a:t>muon</a:t>
            </a:r>
            <a:r>
              <a:rPr lang="en-US" dirty="0" smtClean="0"/>
              <a:t> identification</a:t>
            </a:r>
            <a:endParaRPr lang="en-US" dirty="0"/>
          </a:p>
        </p:txBody>
      </p:sp>
      <p:sp>
        <p:nvSpPr>
          <p:cNvPr id="10" name="TextBox 9"/>
          <p:cNvSpPr txBox="1"/>
          <p:nvPr/>
        </p:nvSpPr>
        <p:spPr>
          <a:xfrm>
            <a:off x="6948665" y="1087517"/>
            <a:ext cx="2152226" cy="923330"/>
          </a:xfrm>
          <a:prstGeom prst="rect">
            <a:avLst/>
          </a:prstGeom>
          <a:noFill/>
          <a:ln w="19050">
            <a:solidFill>
              <a:schemeClr val="tx1"/>
            </a:solidFill>
          </a:ln>
        </p:spPr>
        <p:txBody>
          <a:bodyPr wrap="square" rtlCol="0">
            <a:spAutoFit/>
          </a:bodyPr>
          <a:lstStyle/>
          <a:p>
            <a:r>
              <a:rPr lang="en-US" dirty="0">
                <a:solidFill>
                  <a:srgbClr val="008000"/>
                </a:solidFill>
              </a:rPr>
              <a:t>c</a:t>
            </a:r>
            <a:r>
              <a:rPr lang="en-US" dirty="0" smtClean="0">
                <a:solidFill>
                  <a:srgbClr val="008000"/>
                </a:solidFill>
              </a:rPr>
              <a:t>omplex forward region with final beam focusing</a:t>
            </a:r>
            <a:endParaRPr lang="en-US" dirty="0">
              <a:solidFill>
                <a:srgbClr val="008000"/>
              </a:solidFill>
            </a:endParaRPr>
          </a:p>
        </p:txBody>
      </p:sp>
      <p:cxnSp>
        <p:nvCxnSpPr>
          <p:cNvPr id="14" name="Straight Arrow Connector 13"/>
          <p:cNvCxnSpPr/>
          <p:nvPr/>
        </p:nvCxnSpPr>
        <p:spPr>
          <a:xfrm flipH="1" flipV="1">
            <a:off x="5281713" y="3628205"/>
            <a:ext cx="2101143" cy="1976474"/>
          </a:xfrm>
          <a:prstGeom prst="straightConnector1">
            <a:avLst/>
          </a:prstGeom>
          <a:ln w="1905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V="1">
            <a:off x="2830107" y="3870476"/>
            <a:ext cx="2334560" cy="1739711"/>
          </a:xfrm>
          <a:prstGeom prst="straightConnector1">
            <a:avLst/>
          </a:prstGeom>
          <a:ln w="1905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2284291" y="3543619"/>
            <a:ext cx="2332962" cy="846462"/>
          </a:xfrm>
          <a:prstGeom prst="straightConnector1">
            <a:avLst/>
          </a:prstGeom>
          <a:ln w="1905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H="1">
            <a:off x="6269182" y="2010847"/>
            <a:ext cx="1113676" cy="1083494"/>
          </a:xfrm>
          <a:prstGeom prst="straightConnector1">
            <a:avLst/>
          </a:prstGeom>
          <a:ln w="1905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flipV="1">
            <a:off x="1931459" y="3094341"/>
            <a:ext cx="2526311" cy="449278"/>
          </a:xfrm>
          <a:prstGeom prst="straightConnector1">
            <a:avLst/>
          </a:prstGeom>
          <a:ln w="1905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flipV="1">
            <a:off x="7382856" y="4390081"/>
            <a:ext cx="1245122" cy="923330"/>
          </a:xfrm>
          <a:prstGeom prst="straightConnector1">
            <a:avLst/>
          </a:prstGeom>
          <a:ln>
            <a:solidFill>
              <a:srgbClr val="0000FF"/>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8059413" y="4814871"/>
            <a:ext cx="713507" cy="369332"/>
          </a:xfrm>
          <a:prstGeom prst="rect">
            <a:avLst/>
          </a:prstGeom>
          <a:noFill/>
        </p:spPr>
        <p:txBody>
          <a:bodyPr wrap="none" rtlCol="0">
            <a:spAutoFit/>
          </a:bodyPr>
          <a:lstStyle/>
          <a:p>
            <a:r>
              <a:rPr lang="en-US" dirty="0" smtClean="0">
                <a:solidFill>
                  <a:srgbClr val="0000FF"/>
                </a:solidFill>
              </a:rPr>
              <a:t>6.5 m</a:t>
            </a:r>
            <a:endParaRPr lang="en-US" dirty="0">
              <a:solidFill>
                <a:srgbClr val="0000FF"/>
              </a:solidFill>
            </a:endParaRPr>
          </a:p>
        </p:txBody>
      </p:sp>
      <p:cxnSp>
        <p:nvCxnSpPr>
          <p:cNvPr id="17" name="Straight Arrow Connector 16"/>
          <p:cNvCxnSpPr/>
          <p:nvPr/>
        </p:nvCxnSpPr>
        <p:spPr>
          <a:xfrm>
            <a:off x="2090942" y="1675487"/>
            <a:ext cx="1665870" cy="735607"/>
          </a:xfrm>
          <a:prstGeom prst="straightConnector1">
            <a:avLst/>
          </a:prstGeom>
          <a:ln w="1905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1" name="Explosion 1 10"/>
          <p:cNvSpPr>
            <a:spLocks noChangeAspect="1"/>
          </p:cNvSpPr>
          <p:nvPr/>
        </p:nvSpPr>
        <p:spPr>
          <a:xfrm rot="20220000">
            <a:off x="5207937" y="3500838"/>
            <a:ext cx="231230" cy="138740"/>
          </a:xfrm>
          <a:prstGeom prst="irregularSeal1">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Footer Placeholder 11"/>
          <p:cNvSpPr>
            <a:spLocks noGrp="1"/>
          </p:cNvSpPr>
          <p:nvPr>
            <p:ph type="ftr" sz="quarter" idx="11"/>
          </p:nvPr>
        </p:nvSpPr>
        <p:spPr/>
        <p:txBody>
          <a:bodyPr/>
          <a:lstStyle/>
          <a:p>
            <a:r>
              <a:rPr lang="en-US" smtClean="0"/>
              <a:t>Lucie Linssen, February 5, 2015</a:t>
            </a:r>
            <a:endParaRPr lang="en-US"/>
          </a:p>
        </p:txBody>
      </p:sp>
      <p:sp>
        <p:nvSpPr>
          <p:cNvPr id="13" name="Slide Number Placeholder 12"/>
          <p:cNvSpPr>
            <a:spLocks noGrp="1"/>
          </p:cNvSpPr>
          <p:nvPr>
            <p:ph type="sldNum" sz="quarter" idx="12"/>
          </p:nvPr>
        </p:nvSpPr>
        <p:spPr/>
        <p:txBody>
          <a:bodyPr/>
          <a:lstStyle/>
          <a:p>
            <a:fld id="{57C39CEA-1F7B-3444-B605-6C36DF480EDC}" type="slidenum">
              <a:rPr lang="en-US" smtClean="0"/>
              <a:t>14</a:t>
            </a:fld>
            <a:endParaRPr lang="en-US"/>
          </a:p>
        </p:txBody>
      </p:sp>
      <p:sp>
        <p:nvSpPr>
          <p:cNvPr id="3" name="TextBox 2"/>
          <p:cNvSpPr txBox="1"/>
          <p:nvPr/>
        </p:nvSpPr>
        <p:spPr>
          <a:xfrm>
            <a:off x="172035" y="711200"/>
            <a:ext cx="5119047" cy="369332"/>
          </a:xfrm>
          <a:prstGeom prst="rect">
            <a:avLst/>
          </a:prstGeom>
          <a:noFill/>
        </p:spPr>
        <p:txBody>
          <a:bodyPr wrap="none" rtlCol="0">
            <a:spAutoFit/>
          </a:bodyPr>
          <a:lstStyle/>
          <a:p>
            <a:r>
              <a:rPr lang="en-US" b="1" dirty="0" smtClean="0"/>
              <a:t>Combining high precision + beam conditions at CLIC</a:t>
            </a:r>
            <a:endParaRPr lang="en-US" b="1" dirty="0"/>
          </a:p>
        </p:txBody>
      </p:sp>
      <p:cxnSp>
        <p:nvCxnSpPr>
          <p:cNvPr id="22" name="Straight Arrow Connector 21"/>
          <p:cNvCxnSpPr/>
          <p:nvPr/>
        </p:nvCxnSpPr>
        <p:spPr>
          <a:xfrm rot="21300000" flipH="1">
            <a:off x="6765639" y="2555241"/>
            <a:ext cx="438726" cy="227219"/>
          </a:xfrm>
          <a:prstGeom prst="straightConnector1">
            <a:avLst/>
          </a:prstGeom>
          <a:ln w="38100"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7158202" y="2170561"/>
            <a:ext cx="441146" cy="523220"/>
          </a:xfrm>
          <a:prstGeom prst="rect">
            <a:avLst/>
          </a:prstGeom>
          <a:noFill/>
        </p:spPr>
        <p:txBody>
          <a:bodyPr wrap="none" rtlCol="0">
            <a:spAutoFit/>
          </a:bodyPr>
          <a:lstStyle/>
          <a:p>
            <a:r>
              <a:rPr lang="en-US" sz="2800" b="1" dirty="0" smtClean="0">
                <a:solidFill>
                  <a:srgbClr val="000000"/>
                </a:solidFill>
              </a:rPr>
              <a:t>e</a:t>
            </a:r>
            <a:r>
              <a:rPr lang="en-US" sz="2800" b="1" baseline="30000" dirty="0" smtClean="0">
                <a:solidFill>
                  <a:srgbClr val="000000"/>
                </a:solidFill>
              </a:rPr>
              <a:t>-</a:t>
            </a:r>
            <a:endParaRPr lang="en-US" sz="2800" b="1" baseline="30000" dirty="0">
              <a:solidFill>
                <a:srgbClr val="000000"/>
              </a:solidFill>
            </a:endParaRPr>
          </a:p>
        </p:txBody>
      </p:sp>
      <p:cxnSp>
        <p:nvCxnSpPr>
          <p:cNvPr id="31" name="Straight Arrow Connector 30"/>
          <p:cNvCxnSpPr/>
          <p:nvPr/>
        </p:nvCxnSpPr>
        <p:spPr>
          <a:xfrm flipV="1">
            <a:off x="3034339" y="4454874"/>
            <a:ext cx="512330" cy="290727"/>
          </a:xfrm>
          <a:prstGeom prst="straightConnector1">
            <a:avLst/>
          </a:prstGeom>
          <a:ln w="381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2604738" y="4449356"/>
            <a:ext cx="484653" cy="523220"/>
          </a:xfrm>
          <a:prstGeom prst="rect">
            <a:avLst/>
          </a:prstGeom>
          <a:noFill/>
        </p:spPr>
        <p:txBody>
          <a:bodyPr wrap="none" rtlCol="0">
            <a:spAutoFit/>
          </a:bodyPr>
          <a:lstStyle/>
          <a:p>
            <a:r>
              <a:rPr lang="en-US" sz="2800" b="1" dirty="0"/>
              <a:t>e</a:t>
            </a:r>
            <a:r>
              <a:rPr lang="en-US" sz="2800" b="1" baseline="30000" dirty="0" smtClean="0"/>
              <a:t>+</a:t>
            </a:r>
            <a:endParaRPr lang="en-US" sz="2800" b="1" baseline="30000"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LIC_ILD_inner_tracking_cropped.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728" y="4296836"/>
            <a:ext cx="3353348" cy="2497666"/>
          </a:xfrm>
          <a:prstGeom prst="rect">
            <a:avLst/>
          </a:prstGeom>
        </p:spPr>
      </p:pic>
      <p:sp>
        <p:nvSpPr>
          <p:cNvPr id="2" name="Title 1"/>
          <p:cNvSpPr>
            <a:spLocks noGrp="1"/>
          </p:cNvSpPr>
          <p:nvPr>
            <p:ph type="title"/>
          </p:nvPr>
        </p:nvSpPr>
        <p:spPr/>
        <p:txBody>
          <a:bodyPr/>
          <a:lstStyle/>
          <a:p>
            <a:r>
              <a:rPr lang="en-US" dirty="0" smtClean="0"/>
              <a:t>Pixel detector</a:t>
            </a:r>
            <a:endParaRPr lang="en-US" dirty="0"/>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15</a:t>
            </a:fld>
            <a:endParaRPr lang="en-US" dirty="0"/>
          </a:p>
        </p:txBody>
      </p:sp>
      <p:grpSp>
        <p:nvGrpSpPr>
          <p:cNvPr id="24" name="Group 23"/>
          <p:cNvGrpSpPr/>
          <p:nvPr/>
        </p:nvGrpSpPr>
        <p:grpSpPr>
          <a:xfrm>
            <a:off x="101600" y="838402"/>
            <a:ext cx="4323730" cy="3403600"/>
            <a:chOff x="100360" y="791370"/>
            <a:chExt cx="4159870" cy="3225800"/>
          </a:xfrm>
        </p:grpSpPr>
        <p:pic>
          <p:nvPicPr>
            <p:cNvPr id="10" name="Picture 9" descr="Screen Shot 2014-11-19 at 10.02.4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60" y="791370"/>
              <a:ext cx="4159870" cy="3225800"/>
            </a:xfrm>
            <a:prstGeom prst="rect">
              <a:avLst/>
            </a:prstGeom>
          </p:spPr>
        </p:pic>
        <p:cxnSp>
          <p:nvCxnSpPr>
            <p:cNvPr id="8" name="Straight Arrow Connector 7"/>
            <p:cNvCxnSpPr/>
            <p:nvPr/>
          </p:nvCxnSpPr>
          <p:spPr>
            <a:xfrm rot="21540000" flipV="1">
              <a:off x="2679700" y="3013870"/>
              <a:ext cx="647700" cy="459264"/>
            </a:xfrm>
            <a:prstGeom prst="straightConnector1">
              <a:avLst/>
            </a:prstGeom>
            <a:ln w="28575" cmpd="sng">
              <a:solidFill>
                <a:schemeClr val="bg1"/>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035300" y="3214132"/>
              <a:ext cx="538241" cy="369332"/>
            </a:xfrm>
            <a:prstGeom prst="rect">
              <a:avLst/>
            </a:prstGeom>
            <a:noFill/>
          </p:spPr>
          <p:txBody>
            <a:bodyPr wrap="none" rtlCol="0">
              <a:spAutoFit/>
            </a:bodyPr>
            <a:lstStyle/>
            <a:p>
              <a:r>
                <a:rPr lang="en-US" b="1" dirty="0" smtClean="0">
                  <a:solidFill>
                    <a:schemeClr val="bg1"/>
                  </a:solidFill>
                </a:rPr>
                <a:t>1 m</a:t>
              </a:r>
              <a:endParaRPr lang="en-US" b="1" dirty="0">
                <a:solidFill>
                  <a:schemeClr val="bg1"/>
                </a:solidFill>
              </a:endParaRPr>
            </a:p>
          </p:txBody>
        </p:sp>
        <p:sp>
          <p:nvSpPr>
            <p:cNvPr id="13" name="TextBox 12"/>
            <p:cNvSpPr txBox="1"/>
            <p:nvPr/>
          </p:nvSpPr>
          <p:spPr>
            <a:xfrm>
              <a:off x="659160" y="1058070"/>
              <a:ext cx="1440832" cy="369332"/>
            </a:xfrm>
            <a:prstGeom prst="rect">
              <a:avLst/>
            </a:prstGeom>
            <a:noFill/>
          </p:spPr>
          <p:txBody>
            <a:bodyPr wrap="none" rtlCol="0">
              <a:spAutoFit/>
            </a:bodyPr>
            <a:lstStyle/>
            <a:p>
              <a:r>
                <a:rPr lang="en-US" b="1" dirty="0" smtClean="0">
                  <a:solidFill>
                    <a:srgbClr val="FFFFFF"/>
                  </a:solidFill>
                </a:rPr>
                <a:t>(calorimeter)</a:t>
              </a:r>
              <a:endParaRPr lang="en-US" b="1" dirty="0">
                <a:solidFill>
                  <a:srgbClr val="FFFFFF"/>
                </a:solidFill>
              </a:endParaRPr>
            </a:p>
          </p:txBody>
        </p:sp>
        <p:sp>
          <p:nvSpPr>
            <p:cNvPr id="14" name="TextBox 13"/>
            <p:cNvSpPr txBox="1"/>
            <p:nvPr/>
          </p:nvSpPr>
          <p:spPr>
            <a:xfrm>
              <a:off x="2995960" y="867570"/>
              <a:ext cx="1003738" cy="646331"/>
            </a:xfrm>
            <a:prstGeom prst="rect">
              <a:avLst/>
            </a:prstGeom>
            <a:noFill/>
          </p:spPr>
          <p:txBody>
            <a:bodyPr wrap="none" rtlCol="0">
              <a:spAutoFit/>
            </a:bodyPr>
            <a:lstStyle/>
            <a:p>
              <a:pPr algn="ctr"/>
              <a:r>
                <a:rPr lang="en-US" b="1" dirty="0">
                  <a:solidFill>
                    <a:srgbClr val="FFFFFF"/>
                  </a:solidFill>
                </a:rPr>
                <a:t>p</a:t>
              </a:r>
              <a:r>
                <a:rPr lang="en-US" b="1" dirty="0" smtClean="0">
                  <a:solidFill>
                    <a:srgbClr val="FFFFFF"/>
                  </a:solidFill>
                </a:rPr>
                <a:t>ixel</a:t>
              </a:r>
            </a:p>
            <a:p>
              <a:pPr algn="ctr"/>
              <a:r>
                <a:rPr lang="en-US" b="1" dirty="0" smtClean="0">
                  <a:solidFill>
                    <a:srgbClr val="FFFFFF"/>
                  </a:solidFill>
                </a:rPr>
                <a:t>detector</a:t>
              </a:r>
              <a:endParaRPr lang="en-US" b="1" dirty="0">
                <a:solidFill>
                  <a:srgbClr val="FFFFFF"/>
                </a:solidFill>
              </a:endParaRPr>
            </a:p>
          </p:txBody>
        </p:sp>
        <p:cxnSp>
          <p:nvCxnSpPr>
            <p:cNvPr id="15" name="Straight Arrow Connector 14"/>
            <p:cNvCxnSpPr/>
            <p:nvPr/>
          </p:nvCxnSpPr>
          <p:spPr>
            <a:xfrm flipV="1">
              <a:off x="2297460" y="1449034"/>
              <a:ext cx="994559" cy="891736"/>
            </a:xfrm>
            <a:prstGeom prst="straightConnector1">
              <a:avLst/>
            </a:prstGeom>
            <a:ln w="28575" cmpd="sng">
              <a:solidFill>
                <a:schemeClr val="bg1"/>
              </a:solidFill>
              <a:headEnd type="arrow"/>
              <a:tailEnd type="none"/>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3331359" y="1527970"/>
              <a:ext cx="866343" cy="369332"/>
            </a:xfrm>
            <a:prstGeom prst="rect">
              <a:avLst/>
            </a:prstGeom>
            <a:noFill/>
          </p:spPr>
          <p:txBody>
            <a:bodyPr wrap="none" rtlCol="0">
              <a:spAutoFit/>
            </a:bodyPr>
            <a:lstStyle/>
            <a:p>
              <a:pPr algn="ctr"/>
              <a:r>
                <a:rPr lang="en-US" b="1" dirty="0" smtClean="0">
                  <a:solidFill>
                    <a:srgbClr val="FFFFFF"/>
                  </a:solidFill>
                </a:rPr>
                <a:t>tracker</a:t>
              </a:r>
              <a:endParaRPr lang="en-US" b="1" dirty="0">
                <a:solidFill>
                  <a:srgbClr val="FFFFFF"/>
                </a:solidFill>
              </a:endParaRPr>
            </a:p>
          </p:txBody>
        </p:sp>
        <p:cxnSp>
          <p:nvCxnSpPr>
            <p:cNvPr id="21" name="Straight Arrow Connector 20"/>
            <p:cNvCxnSpPr/>
            <p:nvPr/>
          </p:nvCxnSpPr>
          <p:spPr>
            <a:xfrm flipV="1">
              <a:off x="2933700" y="1897302"/>
              <a:ext cx="664359" cy="672068"/>
            </a:xfrm>
            <a:prstGeom prst="straightConnector1">
              <a:avLst/>
            </a:prstGeom>
            <a:ln w="28575" cmpd="sng">
              <a:solidFill>
                <a:schemeClr val="bg1"/>
              </a:solidFill>
              <a:headEnd type="arrow"/>
              <a:tailEnd type="none"/>
            </a:ln>
            <a:effectLst/>
          </p:spPr>
          <p:style>
            <a:lnRef idx="2">
              <a:schemeClr val="accent1"/>
            </a:lnRef>
            <a:fillRef idx="0">
              <a:schemeClr val="accent1"/>
            </a:fillRef>
            <a:effectRef idx="1">
              <a:schemeClr val="accent1"/>
            </a:effectRef>
            <a:fontRef idx="minor">
              <a:schemeClr val="tx1"/>
            </a:fontRef>
          </p:style>
        </p:cxnSp>
      </p:grpSp>
      <p:sp>
        <p:nvSpPr>
          <p:cNvPr id="23" name="TextBox 22"/>
          <p:cNvSpPr txBox="1"/>
          <p:nvPr/>
        </p:nvSpPr>
        <p:spPr>
          <a:xfrm>
            <a:off x="4533900" y="863600"/>
            <a:ext cx="4495800" cy="1138773"/>
          </a:xfrm>
          <a:prstGeom prst="rect">
            <a:avLst/>
          </a:prstGeom>
          <a:noFill/>
        </p:spPr>
        <p:txBody>
          <a:bodyPr wrap="square" rtlCol="0">
            <a:spAutoFit/>
          </a:bodyPr>
          <a:lstStyle/>
          <a:p>
            <a:pPr algn="ctr"/>
            <a:r>
              <a:rPr lang="en-US" sz="2000" dirty="0" err="1" smtClean="0">
                <a:solidFill>
                  <a:srgbClr val="0000FF"/>
                </a:solidFill>
              </a:rPr>
              <a:t>Flavour</a:t>
            </a:r>
            <a:r>
              <a:rPr lang="en-US" sz="2000" dirty="0" smtClean="0">
                <a:solidFill>
                  <a:srgbClr val="0000FF"/>
                </a:solidFill>
              </a:rPr>
              <a:t> tagging capabilities drive the design of the pixel detector</a:t>
            </a:r>
            <a:endParaRPr lang="en-US" sz="1400" dirty="0" smtClean="0">
              <a:solidFill>
                <a:srgbClr val="0000FF"/>
              </a:solidFill>
            </a:endParaRPr>
          </a:p>
          <a:p>
            <a:pPr algn="ctr"/>
            <a:endParaRPr lang="en-US" sz="1000" dirty="0"/>
          </a:p>
          <a:p>
            <a:pPr algn="ctr"/>
            <a:r>
              <a:rPr lang="en-US" dirty="0" smtClean="0">
                <a:solidFill>
                  <a:srgbClr val="FF0000"/>
                </a:solidFill>
              </a:rPr>
              <a:t>has to be extremely accurate and light !</a:t>
            </a:r>
          </a:p>
        </p:txBody>
      </p:sp>
      <p:sp>
        <p:nvSpPr>
          <p:cNvPr id="27" name="TextBox 26"/>
          <p:cNvSpPr txBox="1"/>
          <p:nvPr/>
        </p:nvSpPr>
        <p:spPr>
          <a:xfrm>
            <a:off x="4454245" y="2337957"/>
            <a:ext cx="4698722" cy="2554545"/>
          </a:xfrm>
          <a:prstGeom prst="rect">
            <a:avLst/>
          </a:prstGeom>
          <a:noFill/>
          <a:ln w="19050" cmpd="sng">
            <a:solidFill>
              <a:srgbClr val="FF0000"/>
            </a:solidFill>
          </a:ln>
        </p:spPr>
        <p:txBody>
          <a:bodyPr wrap="none" rtlCol="0">
            <a:spAutoFit/>
          </a:bodyPr>
          <a:lstStyle/>
          <a:p>
            <a:pPr marL="285750" indent="-285750">
              <a:buFont typeface="Arial"/>
              <a:buChar char="•"/>
            </a:pPr>
            <a:r>
              <a:rPr lang="en-US" sz="1600" dirty="0" smtClean="0"/>
              <a:t>2 </a:t>
            </a:r>
            <a:r>
              <a:rPr lang="en-US" sz="1600" dirty="0"/>
              <a:t>billion pixels</a:t>
            </a:r>
          </a:p>
          <a:p>
            <a:pPr marL="285750" indent="-285750">
              <a:buFont typeface="Arial"/>
              <a:buChar char="•"/>
            </a:pPr>
            <a:r>
              <a:rPr lang="en-US" sz="1600" dirty="0"/>
              <a:t>3 </a:t>
            </a:r>
            <a:r>
              <a:rPr lang="en-US" sz="1600" dirty="0" err="1"/>
              <a:t>μm</a:t>
            </a:r>
            <a:r>
              <a:rPr lang="en-US" sz="1600" dirty="0"/>
              <a:t> </a:t>
            </a:r>
            <a:r>
              <a:rPr lang="en-US" sz="1600" dirty="0" smtClean="0"/>
              <a:t>single point accuracy</a:t>
            </a:r>
            <a:endParaRPr lang="en-US" sz="1600" dirty="0"/>
          </a:p>
          <a:p>
            <a:pPr marL="285750" indent="-285750">
              <a:buFont typeface="Arial"/>
              <a:buChar char="•"/>
            </a:pPr>
            <a:r>
              <a:rPr lang="en-US" sz="1600" dirty="0"/>
              <a:t>25*25 μm</a:t>
            </a:r>
            <a:r>
              <a:rPr lang="en-US" sz="1600" baseline="30000" dirty="0"/>
              <a:t>2</a:t>
            </a:r>
            <a:r>
              <a:rPr lang="en-US" sz="1600" dirty="0"/>
              <a:t> </a:t>
            </a:r>
            <a:r>
              <a:rPr lang="en-US" sz="1600" dirty="0" smtClean="0"/>
              <a:t>pixels </a:t>
            </a:r>
            <a:r>
              <a:rPr lang="en-US" sz="1200" dirty="0" smtClean="0"/>
              <a:t>(25 times smaller pixel area </a:t>
            </a:r>
            <a:r>
              <a:rPr lang="en-US" sz="1200" dirty="0" smtClean="0"/>
              <a:t>than at </a:t>
            </a:r>
            <a:r>
              <a:rPr lang="en-US" sz="1200" dirty="0" smtClean="0"/>
              <a:t>LHC)</a:t>
            </a:r>
            <a:endParaRPr lang="en-US" sz="1200" dirty="0"/>
          </a:p>
          <a:p>
            <a:pPr marL="742950" lvl="1" indent="-285750">
              <a:buFont typeface="Arial"/>
              <a:buChar char="•"/>
            </a:pPr>
            <a:r>
              <a:rPr lang="en-US" sz="1600" dirty="0"/>
              <a:t>Pulse height measurement</a:t>
            </a:r>
          </a:p>
          <a:p>
            <a:pPr marL="742950" lvl="1" indent="-285750">
              <a:buFont typeface="Arial"/>
              <a:buChar char="•"/>
            </a:pPr>
            <a:r>
              <a:rPr lang="en-US" sz="1600" dirty="0"/>
              <a:t>Time measurement to 10 </a:t>
            </a:r>
            <a:r>
              <a:rPr lang="en-US" sz="1600" dirty="0" smtClean="0"/>
              <a:t>ns</a:t>
            </a:r>
          </a:p>
          <a:p>
            <a:pPr marL="285750" indent="-285750">
              <a:buFont typeface="Arial"/>
              <a:buChar char="•"/>
            </a:pPr>
            <a:r>
              <a:rPr lang="en-US" sz="1600" dirty="0" smtClean="0"/>
              <a:t>Ultra-light =&gt; 0.2%X</a:t>
            </a:r>
            <a:r>
              <a:rPr lang="en-US" sz="1600" baseline="-25000" dirty="0" smtClean="0"/>
              <a:t>0</a:t>
            </a:r>
            <a:r>
              <a:rPr lang="en-US" sz="1600" dirty="0" smtClean="0"/>
              <a:t> per layer</a:t>
            </a:r>
            <a:endParaRPr lang="en-US" sz="1600" dirty="0"/>
          </a:p>
          <a:p>
            <a:pPr marL="742950" lvl="1" indent="-285750">
              <a:buFont typeface="Arial"/>
              <a:buChar char="•"/>
            </a:pPr>
            <a:r>
              <a:rPr lang="en-US" sz="1600" dirty="0"/>
              <a:t>Very thin materials/sensors</a:t>
            </a:r>
          </a:p>
          <a:p>
            <a:pPr marL="742950" lvl="1" indent="-285750">
              <a:buFont typeface="Arial"/>
              <a:buChar char="•"/>
            </a:pPr>
            <a:r>
              <a:rPr lang="en-US" sz="1600" dirty="0"/>
              <a:t>Low-power design, power pulsing, air cooling</a:t>
            </a:r>
          </a:p>
          <a:p>
            <a:pPr marL="742950" lvl="1" indent="-285750">
              <a:buFont typeface="Arial"/>
              <a:buChar char="•"/>
            </a:pPr>
            <a:r>
              <a:rPr lang="en-US" sz="1600" dirty="0"/>
              <a:t>Aim: 50 </a:t>
            </a:r>
            <a:r>
              <a:rPr lang="en-US" sz="1600" dirty="0" err="1"/>
              <a:t>mW</a:t>
            </a:r>
            <a:r>
              <a:rPr lang="en-US" sz="1600" dirty="0"/>
              <a:t>/</a:t>
            </a:r>
            <a:r>
              <a:rPr lang="en-US" sz="1600" dirty="0" smtClean="0"/>
              <a:t>cm</a:t>
            </a:r>
            <a:r>
              <a:rPr lang="en-US" sz="1600" baseline="30000" dirty="0" smtClean="0"/>
              <a:t>2</a:t>
            </a:r>
          </a:p>
          <a:p>
            <a:pPr marL="742950" lvl="1" indent="-285750">
              <a:buFont typeface="Arial"/>
              <a:buChar char="•"/>
            </a:pPr>
            <a:r>
              <a:rPr lang="en-US" sz="1600" dirty="0"/>
              <a:t>Radiation level </a:t>
            </a:r>
            <a:r>
              <a:rPr lang="en-US" sz="1600" dirty="0" smtClean="0"/>
              <a:t>10</a:t>
            </a:r>
            <a:r>
              <a:rPr lang="en-US" sz="1600" baseline="30000" dirty="0" smtClean="0"/>
              <a:t>4</a:t>
            </a:r>
            <a:r>
              <a:rPr lang="en-US" sz="1600" dirty="0" smtClean="0"/>
              <a:t> </a:t>
            </a:r>
            <a:r>
              <a:rPr lang="en-US" sz="1600" dirty="0"/>
              <a:t>lower than </a:t>
            </a:r>
            <a:r>
              <a:rPr lang="en-US" sz="1600" dirty="0" smtClean="0"/>
              <a:t>LHC</a:t>
            </a:r>
            <a:endParaRPr lang="en-US" sz="1600" dirty="0"/>
          </a:p>
        </p:txBody>
      </p:sp>
      <p:sp>
        <p:nvSpPr>
          <p:cNvPr id="6" name="TextBox 5"/>
          <p:cNvSpPr txBox="1"/>
          <p:nvPr/>
        </p:nvSpPr>
        <p:spPr>
          <a:xfrm>
            <a:off x="5135034" y="5431372"/>
            <a:ext cx="2825750" cy="677108"/>
          </a:xfrm>
          <a:prstGeom prst="rect">
            <a:avLst/>
          </a:prstGeom>
          <a:noFill/>
        </p:spPr>
        <p:txBody>
          <a:bodyPr wrap="square" rtlCol="0">
            <a:spAutoFit/>
          </a:bodyPr>
          <a:lstStyle/>
          <a:p>
            <a:pPr algn="ctr"/>
            <a:r>
              <a:rPr lang="en-US" sz="2000" b="1" dirty="0" smtClean="0">
                <a:solidFill>
                  <a:srgbClr val="0000FF"/>
                </a:solidFill>
              </a:rPr>
              <a:t>high-tech R&amp;D</a:t>
            </a:r>
          </a:p>
          <a:p>
            <a:pPr algn="ctr"/>
            <a:r>
              <a:rPr lang="en-US" b="1" dirty="0">
                <a:solidFill>
                  <a:srgbClr val="0000FF"/>
                </a:solidFill>
              </a:rPr>
              <a:t>c</a:t>
            </a:r>
            <a:r>
              <a:rPr lang="en-US" b="1" dirty="0" smtClean="0">
                <a:solidFill>
                  <a:srgbClr val="0000FF"/>
                </a:solidFill>
              </a:rPr>
              <a:t>overing several disciplines</a:t>
            </a:r>
            <a:endParaRPr lang="en-US" b="1" dirty="0">
              <a:solidFill>
                <a:srgbClr val="0000FF"/>
              </a:solidFill>
            </a:endParaRPr>
          </a:p>
        </p:txBody>
      </p:sp>
    </p:spTree>
    <p:extLst>
      <p:ext uri="{BB962C8B-B14F-4D97-AF65-F5344CB8AC3E}">
        <p14:creationId xmlns:p14="http://schemas.microsoft.com/office/powerpoint/2010/main" val="30920354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
            </a:r>
            <a:r>
              <a:rPr lang="en-US" dirty="0" smtClean="0"/>
              <a:t>ixel detector R&amp;D</a:t>
            </a:r>
            <a:endParaRPr lang="en-US" dirty="0"/>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16</a:t>
            </a:fld>
            <a:endParaRPr lang="en-US"/>
          </a:p>
        </p:txBody>
      </p:sp>
      <p:grpSp>
        <p:nvGrpSpPr>
          <p:cNvPr id="29" name="Group 28"/>
          <p:cNvGrpSpPr/>
          <p:nvPr/>
        </p:nvGrpSpPr>
        <p:grpSpPr>
          <a:xfrm>
            <a:off x="162989" y="787400"/>
            <a:ext cx="8868992" cy="5772047"/>
            <a:chOff x="162989" y="787400"/>
            <a:chExt cx="8868992" cy="5772047"/>
          </a:xfrm>
        </p:grpSpPr>
        <p:pic>
          <p:nvPicPr>
            <p:cNvPr id="6" name="Picture 5" descr="Screen Shot 2014-11-19 at 10.40.1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7765" y="1130509"/>
              <a:ext cx="1256471" cy="1564979"/>
            </a:xfrm>
            <a:prstGeom prst="rect">
              <a:avLst/>
            </a:prstGeom>
          </p:spPr>
        </p:pic>
        <p:pic>
          <p:nvPicPr>
            <p:cNvPr id="9" name="Picture 8" descr="Screen Shot 2014-11-19 at 10.38.03.png"/>
            <p:cNvPicPr>
              <a:picLocks noChangeAspect="1"/>
            </p:cNvPicPr>
            <p:nvPr/>
          </p:nvPicPr>
          <p:blipFill rotWithShape="1">
            <a:blip r:embed="rId3">
              <a:extLst>
                <a:ext uri="{28A0092B-C50C-407E-A947-70E740481C1C}">
                  <a14:useLocalDpi xmlns:a14="http://schemas.microsoft.com/office/drawing/2010/main" val="0"/>
                </a:ext>
              </a:extLst>
            </a:blip>
            <a:srcRect t="2205" b="8267"/>
            <a:stretch/>
          </p:blipFill>
          <p:spPr>
            <a:xfrm>
              <a:off x="6338130" y="3054354"/>
              <a:ext cx="2546558" cy="1601011"/>
            </a:xfrm>
            <a:prstGeom prst="rect">
              <a:avLst/>
            </a:prstGeom>
          </p:spPr>
        </p:pic>
        <p:pic>
          <p:nvPicPr>
            <p:cNvPr id="10" name="Picture 9" descr="Screen Shot 2014-11-19 at 10.36.2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91046" y="1130509"/>
              <a:ext cx="2487615" cy="1564979"/>
            </a:xfrm>
            <a:prstGeom prst="rect">
              <a:avLst/>
            </a:prstGeom>
          </p:spPr>
        </p:pic>
        <p:pic>
          <p:nvPicPr>
            <p:cNvPr id="11" name="Picture 10" descr="Screen Shot 2014-11-19 at 10.46.41.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93024" y="5000347"/>
              <a:ext cx="1447733" cy="1558769"/>
            </a:xfrm>
            <a:prstGeom prst="rect">
              <a:avLst/>
            </a:prstGeom>
          </p:spPr>
        </p:pic>
        <p:pic>
          <p:nvPicPr>
            <p:cNvPr id="12" name="Picture 11" descr="Screen Shot 2014-11-19 at 10.46.23.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89300" y="3054354"/>
              <a:ext cx="2651983" cy="1601012"/>
            </a:xfrm>
            <a:prstGeom prst="rect">
              <a:avLst/>
            </a:prstGeom>
          </p:spPr>
        </p:pic>
        <p:pic>
          <p:nvPicPr>
            <p:cNvPr id="13" name="Picture 12" descr="Screen Shot 2014-11-19 at 10.45.47.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40757" y="1130510"/>
              <a:ext cx="3478806" cy="1564978"/>
            </a:xfrm>
            <a:prstGeom prst="rect">
              <a:avLst/>
            </a:prstGeom>
          </p:spPr>
        </p:pic>
        <p:pic>
          <p:nvPicPr>
            <p:cNvPr id="15" name="Picture 14" descr="Screen Shot 2014-11-19 at 10.44.56.png"/>
            <p:cNvPicPr>
              <a:picLocks noChangeAspect="1"/>
            </p:cNvPicPr>
            <p:nvPr/>
          </p:nvPicPr>
          <p:blipFill rotWithShape="1">
            <a:blip r:embed="rId8">
              <a:extLst>
                <a:ext uri="{28A0092B-C50C-407E-A947-70E740481C1C}">
                  <a14:useLocalDpi xmlns:a14="http://schemas.microsoft.com/office/drawing/2010/main" val="0"/>
                </a:ext>
              </a:extLst>
            </a:blip>
            <a:srcRect l="1910" r="15242"/>
            <a:stretch/>
          </p:blipFill>
          <p:spPr>
            <a:xfrm>
              <a:off x="339421" y="4998986"/>
              <a:ext cx="2609630" cy="1560461"/>
            </a:xfrm>
            <a:prstGeom prst="rect">
              <a:avLst/>
            </a:prstGeom>
          </p:spPr>
        </p:pic>
        <p:pic>
          <p:nvPicPr>
            <p:cNvPr id="16" name="Picture 15"/>
            <p:cNvPicPr>
              <a:picLocks noChangeAspect="1"/>
            </p:cNvPicPr>
            <p:nvPr/>
          </p:nvPicPr>
          <p:blipFill>
            <a:blip r:embed="rId9"/>
            <a:stretch>
              <a:fillRect/>
            </a:stretch>
          </p:blipFill>
          <p:spPr>
            <a:xfrm>
              <a:off x="355599" y="3044128"/>
              <a:ext cx="2413001" cy="1611237"/>
            </a:xfrm>
            <a:prstGeom prst="rect">
              <a:avLst/>
            </a:prstGeom>
          </p:spPr>
        </p:pic>
        <p:pic>
          <p:nvPicPr>
            <p:cNvPr id="19" name="Picture 18" descr="Screen Shot 2014-11-19 at 11.01.18.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299323" y="5000347"/>
              <a:ext cx="2504986" cy="1558769"/>
            </a:xfrm>
            <a:prstGeom prst="rect">
              <a:avLst/>
            </a:prstGeom>
          </p:spPr>
        </p:pic>
        <p:sp>
          <p:nvSpPr>
            <p:cNvPr id="20" name="TextBox 19"/>
            <p:cNvSpPr txBox="1"/>
            <p:nvPr/>
          </p:nvSpPr>
          <p:spPr>
            <a:xfrm>
              <a:off x="162989" y="787400"/>
              <a:ext cx="1870599" cy="369332"/>
            </a:xfrm>
            <a:prstGeom prst="rect">
              <a:avLst/>
            </a:prstGeom>
            <a:noFill/>
          </p:spPr>
          <p:txBody>
            <a:bodyPr wrap="none" rtlCol="0">
              <a:spAutoFit/>
            </a:bodyPr>
            <a:lstStyle/>
            <a:p>
              <a:r>
                <a:rPr lang="en-US" dirty="0"/>
                <a:t>t</a:t>
              </a:r>
              <a:r>
                <a:rPr lang="en-US" dirty="0" smtClean="0"/>
                <a:t>hin silicon sensor</a:t>
              </a:r>
              <a:endParaRPr lang="en-US" dirty="0"/>
            </a:p>
          </p:txBody>
        </p:sp>
        <p:sp>
          <p:nvSpPr>
            <p:cNvPr id="21" name="TextBox 20"/>
            <p:cNvSpPr txBox="1"/>
            <p:nvPr/>
          </p:nvSpPr>
          <p:spPr>
            <a:xfrm>
              <a:off x="2593451" y="787400"/>
              <a:ext cx="2435958" cy="369332"/>
            </a:xfrm>
            <a:prstGeom prst="rect">
              <a:avLst/>
            </a:prstGeom>
            <a:noFill/>
          </p:spPr>
          <p:txBody>
            <a:bodyPr wrap="none" rtlCol="0">
              <a:spAutoFit/>
            </a:bodyPr>
            <a:lstStyle/>
            <a:p>
              <a:r>
                <a:rPr lang="en-US" dirty="0" smtClean="0"/>
                <a:t>electronics chip (65 nm)</a:t>
              </a:r>
              <a:endParaRPr lang="en-US" dirty="0"/>
            </a:p>
          </p:txBody>
        </p:sp>
        <p:sp>
          <p:nvSpPr>
            <p:cNvPr id="22" name="TextBox 21"/>
            <p:cNvSpPr txBox="1"/>
            <p:nvPr/>
          </p:nvSpPr>
          <p:spPr>
            <a:xfrm>
              <a:off x="5479351" y="787400"/>
              <a:ext cx="3391185" cy="369332"/>
            </a:xfrm>
            <a:prstGeom prst="rect">
              <a:avLst/>
            </a:prstGeom>
            <a:noFill/>
          </p:spPr>
          <p:txBody>
            <a:bodyPr wrap="none" rtlCol="0">
              <a:spAutoFit/>
            </a:bodyPr>
            <a:lstStyle/>
            <a:p>
              <a:r>
                <a:rPr lang="en-US" dirty="0" smtClean="0"/>
                <a:t>thin electronics + sensor assembly</a:t>
              </a:r>
              <a:endParaRPr lang="en-US" dirty="0"/>
            </a:p>
          </p:txBody>
        </p:sp>
        <p:sp>
          <p:nvSpPr>
            <p:cNvPr id="23" name="TextBox 22"/>
            <p:cNvSpPr txBox="1"/>
            <p:nvPr/>
          </p:nvSpPr>
          <p:spPr>
            <a:xfrm>
              <a:off x="215900" y="2705100"/>
              <a:ext cx="2675469" cy="369332"/>
            </a:xfrm>
            <a:prstGeom prst="rect">
              <a:avLst/>
            </a:prstGeom>
            <a:noFill/>
          </p:spPr>
          <p:txBody>
            <a:bodyPr wrap="none" rtlCol="0">
              <a:spAutoFit/>
            </a:bodyPr>
            <a:lstStyle/>
            <a:p>
              <a:r>
                <a:rPr lang="en-US" dirty="0" smtClean="0"/>
                <a:t>HV-CMOS sensor + </a:t>
              </a:r>
              <a:r>
                <a:rPr lang="en-US" dirty="0" err="1" smtClean="0"/>
                <a:t>CLICpix</a:t>
              </a:r>
              <a:endParaRPr lang="en-US" dirty="0"/>
            </a:p>
          </p:txBody>
        </p:sp>
        <p:sp>
          <p:nvSpPr>
            <p:cNvPr id="24" name="TextBox 23"/>
            <p:cNvSpPr txBox="1"/>
            <p:nvPr/>
          </p:nvSpPr>
          <p:spPr>
            <a:xfrm>
              <a:off x="3418951" y="2705100"/>
              <a:ext cx="2482508" cy="369332"/>
            </a:xfrm>
            <a:prstGeom prst="rect">
              <a:avLst/>
            </a:prstGeom>
            <a:noFill/>
          </p:spPr>
          <p:txBody>
            <a:bodyPr wrap="none" rtlCol="0">
              <a:spAutoFit/>
            </a:bodyPr>
            <a:lstStyle/>
            <a:p>
              <a:r>
                <a:rPr lang="en-US" dirty="0" smtClean="0"/>
                <a:t>interconnect technology</a:t>
              </a:r>
              <a:endParaRPr lang="en-US" dirty="0"/>
            </a:p>
          </p:txBody>
        </p:sp>
        <p:sp>
          <p:nvSpPr>
            <p:cNvPr id="25" name="TextBox 24"/>
            <p:cNvSpPr txBox="1"/>
            <p:nvPr/>
          </p:nvSpPr>
          <p:spPr>
            <a:xfrm>
              <a:off x="6635051" y="2705100"/>
              <a:ext cx="1851789" cy="369332"/>
            </a:xfrm>
            <a:prstGeom prst="rect">
              <a:avLst/>
            </a:prstGeom>
            <a:noFill/>
          </p:spPr>
          <p:txBody>
            <a:bodyPr wrap="none" rtlCol="0">
              <a:spAutoFit/>
            </a:bodyPr>
            <a:lstStyle/>
            <a:p>
              <a:r>
                <a:rPr lang="en-US" dirty="0"/>
                <a:t>s</a:t>
              </a:r>
              <a:r>
                <a:rPr lang="en-US" dirty="0" smtClean="0"/>
                <a:t>ignal simulations</a:t>
              </a:r>
              <a:endParaRPr lang="en-US" dirty="0"/>
            </a:p>
          </p:txBody>
        </p:sp>
        <p:sp>
          <p:nvSpPr>
            <p:cNvPr id="26" name="TextBox 25"/>
            <p:cNvSpPr txBox="1"/>
            <p:nvPr/>
          </p:nvSpPr>
          <p:spPr>
            <a:xfrm>
              <a:off x="433931" y="4673600"/>
              <a:ext cx="2474393" cy="369332"/>
            </a:xfrm>
            <a:prstGeom prst="rect">
              <a:avLst/>
            </a:prstGeom>
            <a:noFill/>
          </p:spPr>
          <p:txBody>
            <a:bodyPr wrap="none" rtlCol="0">
              <a:spAutoFit/>
            </a:bodyPr>
            <a:lstStyle/>
            <a:p>
              <a:r>
                <a:rPr lang="en-US" dirty="0"/>
                <a:t>p</a:t>
              </a:r>
              <a:r>
                <a:rPr lang="en-US" dirty="0" smtClean="0"/>
                <a:t>ower delivery + pulsing</a:t>
              </a:r>
              <a:endParaRPr lang="en-US" dirty="0"/>
            </a:p>
          </p:txBody>
        </p:sp>
        <p:sp>
          <p:nvSpPr>
            <p:cNvPr id="27" name="TextBox 26"/>
            <p:cNvSpPr txBox="1"/>
            <p:nvPr/>
          </p:nvSpPr>
          <p:spPr>
            <a:xfrm>
              <a:off x="3965051" y="4673600"/>
              <a:ext cx="1433618" cy="369332"/>
            </a:xfrm>
            <a:prstGeom prst="rect">
              <a:avLst/>
            </a:prstGeom>
            <a:noFill/>
          </p:spPr>
          <p:txBody>
            <a:bodyPr wrap="none" rtlCol="0">
              <a:spAutoFit/>
            </a:bodyPr>
            <a:lstStyle/>
            <a:p>
              <a:r>
                <a:rPr lang="en-US" dirty="0"/>
                <a:t>t</a:t>
              </a:r>
              <a:r>
                <a:rPr lang="en-US" dirty="0" smtClean="0"/>
                <a:t>hin supports</a:t>
              </a:r>
              <a:endParaRPr lang="en-US" dirty="0"/>
            </a:p>
          </p:txBody>
        </p:sp>
        <p:sp>
          <p:nvSpPr>
            <p:cNvPr id="28" name="TextBox 27"/>
            <p:cNvSpPr txBox="1"/>
            <p:nvPr/>
          </p:nvSpPr>
          <p:spPr>
            <a:xfrm>
              <a:off x="6205566" y="4673600"/>
              <a:ext cx="2826415" cy="369332"/>
            </a:xfrm>
            <a:prstGeom prst="rect">
              <a:avLst/>
            </a:prstGeom>
            <a:noFill/>
          </p:spPr>
          <p:txBody>
            <a:bodyPr wrap="none" rtlCol="0">
              <a:spAutoFit/>
            </a:bodyPr>
            <a:lstStyle/>
            <a:p>
              <a:r>
                <a:rPr lang="en-US" dirty="0"/>
                <a:t>a</a:t>
              </a:r>
              <a:r>
                <a:rPr lang="en-US" dirty="0" smtClean="0"/>
                <a:t>ir cooling simulations/tests</a:t>
              </a:r>
              <a:endParaRPr lang="en-US" dirty="0"/>
            </a:p>
          </p:txBody>
        </p:sp>
      </p:grpSp>
    </p:spTree>
    <p:extLst>
      <p:ext uri="{BB962C8B-B14F-4D97-AF65-F5344CB8AC3E}">
        <p14:creationId xmlns:p14="http://schemas.microsoft.com/office/powerpoint/2010/main" val="202344885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detector </a:t>
            </a:r>
            <a:r>
              <a:rPr lang="en-US" dirty="0"/>
              <a:t>technology =&gt; </a:t>
            </a:r>
            <a:r>
              <a:rPr lang="en-US" dirty="0" smtClean="0"/>
              <a:t>“very heavy”</a:t>
            </a:r>
            <a:endParaRPr lang="en-US" dirty="0"/>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17</a:t>
            </a:fld>
            <a:endParaRPr lang="en-US"/>
          </a:p>
        </p:txBody>
      </p:sp>
      <p:pic>
        <p:nvPicPr>
          <p:cNvPr id="6" name="Picture 5" descr="Screen Shot 2012-08-20 at 5.22.4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7800" y="2961619"/>
            <a:ext cx="3835400" cy="3623228"/>
          </a:xfrm>
          <a:prstGeom prst="rect">
            <a:avLst/>
          </a:prstGeom>
        </p:spPr>
      </p:pic>
      <p:pic>
        <p:nvPicPr>
          <p:cNvPr id="7" name="Picture 6" descr="Screen Shot 2014-09-05 at 07.25.0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1391" y="3761661"/>
            <a:ext cx="4152900" cy="2754597"/>
          </a:xfrm>
          <a:prstGeom prst="rect">
            <a:avLst/>
          </a:prstGeom>
        </p:spPr>
      </p:pic>
      <p:pic>
        <p:nvPicPr>
          <p:cNvPr id="8" name="Picture 7" descr="Screen Shot 2014-11-19 at 11.27.2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0443" y="757304"/>
            <a:ext cx="3617678" cy="2824095"/>
          </a:xfrm>
          <a:prstGeom prst="rect">
            <a:avLst/>
          </a:prstGeom>
        </p:spPr>
      </p:pic>
      <p:sp>
        <p:nvSpPr>
          <p:cNvPr id="9" name="TextBox 8"/>
          <p:cNvSpPr txBox="1"/>
          <p:nvPr/>
        </p:nvSpPr>
        <p:spPr>
          <a:xfrm>
            <a:off x="1854200" y="1300718"/>
            <a:ext cx="1173418" cy="338554"/>
          </a:xfrm>
          <a:prstGeom prst="rect">
            <a:avLst/>
          </a:prstGeom>
          <a:noFill/>
        </p:spPr>
        <p:txBody>
          <a:bodyPr wrap="none" rtlCol="0">
            <a:spAutoFit/>
          </a:bodyPr>
          <a:lstStyle/>
          <a:p>
            <a:r>
              <a:rPr lang="en-US" sz="1600" b="1" dirty="0" smtClean="0">
                <a:solidFill>
                  <a:schemeClr val="bg1"/>
                </a:solidFill>
              </a:rPr>
              <a:t>calorimeter</a:t>
            </a:r>
            <a:endParaRPr lang="en-US" sz="1600" b="1" dirty="0">
              <a:solidFill>
                <a:schemeClr val="bg1"/>
              </a:solidFill>
            </a:endParaRPr>
          </a:p>
        </p:txBody>
      </p:sp>
      <p:sp>
        <p:nvSpPr>
          <p:cNvPr id="10" name="TextBox 9"/>
          <p:cNvSpPr txBox="1"/>
          <p:nvPr/>
        </p:nvSpPr>
        <p:spPr>
          <a:xfrm>
            <a:off x="1809750" y="742433"/>
            <a:ext cx="1190450" cy="338554"/>
          </a:xfrm>
          <a:prstGeom prst="rect">
            <a:avLst/>
          </a:prstGeom>
          <a:noFill/>
        </p:spPr>
        <p:txBody>
          <a:bodyPr wrap="none" rtlCol="0">
            <a:spAutoFit/>
          </a:bodyPr>
          <a:lstStyle/>
          <a:p>
            <a:r>
              <a:rPr lang="en-US" sz="1600" b="1" dirty="0" smtClean="0">
                <a:solidFill>
                  <a:schemeClr val="bg1"/>
                </a:solidFill>
              </a:rPr>
              <a:t>magnet coil</a:t>
            </a:r>
            <a:endParaRPr lang="en-US" sz="1600" b="1" dirty="0">
              <a:solidFill>
                <a:schemeClr val="bg1"/>
              </a:solidFill>
            </a:endParaRPr>
          </a:p>
        </p:txBody>
      </p:sp>
      <p:sp>
        <p:nvSpPr>
          <p:cNvPr id="12" name="TextBox 11"/>
          <p:cNvSpPr txBox="1"/>
          <p:nvPr/>
        </p:nvSpPr>
        <p:spPr>
          <a:xfrm>
            <a:off x="3229967" y="643005"/>
            <a:ext cx="912930" cy="584776"/>
          </a:xfrm>
          <a:prstGeom prst="rect">
            <a:avLst/>
          </a:prstGeom>
          <a:noFill/>
        </p:spPr>
        <p:txBody>
          <a:bodyPr wrap="none" rtlCol="0">
            <a:spAutoFit/>
          </a:bodyPr>
          <a:lstStyle/>
          <a:p>
            <a:pPr algn="r"/>
            <a:r>
              <a:rPr lang="en-US" sz="1600" b="1" dirty="0" err="1" smtClean="0">
                <a:solidFill>
                  <a:schemeClr val="bg1"/>
                </a:solidFill>
              </a:rPr>
              <a:t>muon</a:t>
            </a:r>
            <a:endParaRPr lang="en-US" sz="1600" b="1" dirty="0">
              <a:solidFill>
                <a:schemeClr val="bg1"/>
              </a:solidFill>
            </a:endParaRPr>
          </a:p>
          <a:p>
            <a:pPr algn="r"/>
            <a:r>
              <a:rPr lang="en-US" sz="1600" b="1" dirty="0" smtClean="0">
                <a:solidFill>
                  <a:schemeClr val="bg1"/>
                </a:solidFill>
              </a:rPr>
              <a:t>detector</a:t>
            </a:r>
            <a:endParaRPr lang="en-US" sz="1600" b="1" dirty="0">
              <a:solidFill>
                <a:schemeClr val="bg1"/>
              </a:solidFill>
            </a:endParaRPr>
          </a:p>
        </p:txBody>
      </p:sp>
      <p:cxnSp>
        <p:nvCxnSpPr>
          <p:cNvPr id="14" name="Straight Arrow Connector 13"/>
          <p:cNvCxnSpPr/>
          <p:nvPr/>
        </p:nvCxnSpPr>
        <p:spPr>
          <a:xfrm>
            <a:off x="1085850" y="2406650"/>
            <a:ext cx="647700" cy="330200"/>
          </a:xfrm>
          <a:prstGeom prst="straightConnector1">
            <a:avLst/>
          </a:prstGeom>
          <a:ln>
            <a:solidFill>
              <a:schemeClr val="bg1"/>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1276350" y="2222500"/>
            <a:ext cx="660758" cy="338554"/>
          </a:xfrm>
          <a:prstGeom prst="rect">
            <a:avLst/>
          </a:prstGeom>
          <a:noFill/>
        </p:spPr>
        <p:txBody>
          <a:bodyPr wrap="none" rtlCol="0">
            <a:spAutoFit/>
          </a:bodyPr>
          <a:lstStyle/>
          <a:p>
            <a:r>
              <a:rPr lang="en-US" sz="1600" b="1" dirty="0" smtClean="0">
                <a:solidFill>
                  <a:srgbClr val="FFFFFF"/>
                </a:solidFill>
              </a:rPr>
              <a:t>1.5 m</a:t>
            </a:r>
            <a:endParaRPr lang="en-US" sz="1600" b="1" dirty="0">
              <a:solidFill>
                <a:srgbClr val="FFFFFF"/>
              </a:solidFill>
            </a:endParaRPr>
          </a:p>
        </p:txBody>
      </p:sp>
      <p:sp>
        <p:nvSpPr>
          <p:cNvPr id="16" name="Rectangle 15"/>
          <p:cNvSpPr/>
          <p:nvPr/>
        </p:nvSpPr>
        <p:spPr>
          <a:xfrm>
            <a:off x="5892280" y="6215515"/>
            <a:ext cx="3275256" cy="369332"/>
          </a:xfrm>
          <a:prstGeom prst="rect">
            <a:avLst/>
          </a:prstGeom>
        </p:spPr>
        <p:txBody>
          <a:bodyPr wrap="none">
            <a:spAutoFit/>
          </a:bodyPr>
          <a:lstStyle/>
          <a:p>
            <a:r>
              <a:rPr lang="en-US" dirty="0" smtClean="0"/>
              <a:t>π</a:t>
            </a:r>
            <a:r>
              <a:rPr lang="en-US" baseline="30000" dirty="0"/>
              <a:t>-</a:t>
            </a:r>
            <a:r>
              <a:rPr lang="en-US" dirty="0"/>
              <a:t> at 210 </a:t>
            </a:r>
            <a:r>
              <a:rPr lang="en-US" dirty="0" err="1" smtClean="0"/>
              <a:t>GeV</a:t>
            </a:r>
            <a:r>
              <a:rPr lang="en-US" dirty="0" smtClean="0"/>
              <a:t> in </a:t>
            </a:r>
            <a:r>
              <a:rPr lang="en-US" dirty="0"/>
              <a:t>tungsten-DHCAL </a:t>
            </a:r>
          </a:p>
        </p:txBody>
      </p:sp>
      <p:sp>
        <p:nvSpPr>
          <p:cNvPr id="17" name="TextBox 16"/>
          <p:cNvSpPr txBox="1"/>
          <p:nvPr/>
        </p:nvSpPr>
        <p:spPr>
          <a:xfrm>
            <a:off x="463550" y="6159500"/>
            <a:ext cx="2285714" cy="369332"/>
          </a:xfrm>
          <a:prstGeom prst="rect">
            <a:avLst/>
          </a:prstGeom>
          <a:noFill/>
        </p:spPr>
        <p:txBody>
          <a:bodyPr wrap="none" rtlCol="0">
            <a:spAutoFit/>
          </a:bodyPr>
          <a:lstStyle/>
          <a:p>
            <a:r>
              <a:rPr lang="en-US" b="1" dirty="0">
                <a:solidFill>
                  <a:srgbClr val="FFFFFF"/>
                </a:solidFill>
              </a:rPr>
              <a:t>t</a:t>
            </a:r>
            <a:r>
              <a:rPr lang="en-US" b="1" dirty="0" smtClean="0">
                <a:solidFill>
                  <a:srgbClr val="FFFFFF"/>
                </a:solidFill>
              </a:rPr>
              <a:t>ungsten analog HCAL</a:t>
            </a:r>
            <a:endParaRPr lang="en-US" b="1" dirty="0">
              <a:solidFill>
                <a:srgbClr val="FFFFFF"/>
              </a:solidFill>
            </a:endParaRPr>
          </a:p>
        </p:txBody>
      </p:sp>
      <p:sp>
        <p:nvSpPr>
          <p:cNvPr id="18" name="Rectangle 17"/>
          <p:cNvSpPr/>
          <p:nvPr/>
        </p:nvSpPr>
        <p:spPr>
          <a:xfrm>
            <a:off x="4142897" y="640072"/>
            <a:ext cx="4848703" cy="2400657"/>
          </a:xfrm>
          <a:prstGeom prst="rect">
            <a:avLst/>
          </a:prstGeom>
        </p:spPr>
        <p:txBody>
          <a:bodyPr wrap="square">
            <a:spAutoFit/>
          </a:bodyPr>
          <a:lstStyle/>
          <a:p>
            <a:pPr algn="ctr"/>
            <a:r>
              <a:rPr lang="en-US" sz="2800" b="1" dirty="0" smtClean="0">
                <a:solidFill>
                  <a:srgbClr val="0000FF"/>
                </a:solidFill>
              </a:rPr>
              <a:t>calorimeters</a:t>
            </a:r>
            <a:endParaRPr lang="en-US" sz="2800" b="1" dirty="0">
              <a:solidFill>
                <a:srgbClr val="0000FF"/>
              </a:solidFill>
            </a:endParaRPr>
          </a:p>
          <a:p>
            <a:pPr algn="ctr"/>
            <a:r>
              <a:rPr lang="en-US" dirty="0" smtClean="0">
                <a:solidFill>
                  <a:srgbClr val="0000FF"/>
                </a:solidFill>
              </a:rPr>
              <a:t>“electromagnetic + </a:t>
            </a:r>
            <a:r>
              <a:rPr lang="en-US" dirty="0" err="1" smtClean="0">
                <a:solidFill>
                  <a:srgbClr val="0000FF"/>
                </a:solidFill>
              </a:rPr>
              <a:t>hadronic</a:t>
            </a:r>
            <a:r>
              <a:rPr lang="en-US" dirty="0" smtClean="0">
                <a:solidFill>
                  <a:srgbClr val="0000FF"/>
                </a:solidFill>
              </a:rPr>
              <a:t>”</a:t>
            </a:r>
            <a:endParaRPr lang="en-US" dirty="0">
              <a:solidFill>
                <a:srgbClr val="0000FF"/>
              </a:solidFill>
            </a:endParaRPr>
          </a:p>
          <a:p>
            <a:pPr algn="ctr"/>
            <a:endParaRPr lang="en-US" sz="800" dirty="0" smtClean="0">
              <a:solidFill>
                <a:srgbClr val="0000FF"/>
              </a:solidFill>
            </a:endParaRPr>
          </a:p>
          <a:p>
            <a:pPr algn="ctr"/>
            <a:r>
              <a:rPr lang="en-US" sz="1600" dirty="0">
                <a:solidFill>
                  <a:srgbClr val="0000FF"/>
                </a:solidFill>
              </a:rPr>
              <a:t>p</a:t>
            </a:r>
            <a:r>
              <a:rPr lang="en-US" sz="1600" dirty="0" smtClean="0">
                <a:solidFill>
                  <a:srgbClr val="0000FF"/>
                </a:solidFill>
              </a:rPr>
              <a:t>articles interact with heavy material =&gt; showers</a:t>
            </a:r>
          </a:p>
          <a:p>
            <a:pPr algn="ctr"/>
            <a:r>
              <a:rPr lang="en-US" sz="1600" dirty="0" smtClean="0">
                <a:solidFill>
                  <a:srgbClr val="0000FF"/>
                </a:solidFill>
              </a:rPr>
              <a:t>make a sandwich ~60 layers</a:t>
            </a:r>
          </a:p>
          <a:p>
            <a:pPr algn="ctr"/>
            <a:r>
              <a:rPr lang="en-US" sz="1600" dirty="0">
                <a:solidFill>
                  <a:srgbClr val="0000FF"/>
                </a:solidFill>
              </a:rPr>
              <a:t>h</a:t>
            </a:r>
            <a:r>
              <a:rPr lang="en-US" sz="1600" dirty="0" smtClean="0">
                <a:solidFill>
                  <a:srgbClr val="0000FF"/>
                </a:solidFill>
              </a:rPr>
              <a:t>eavy absorbers + fine-grained detectors</a:t>
            </a:r>
          </a:p>
          <a:p>
            <a:pPr algn="ctr"/>
            <a:endParaRPr lang="en-US" sz="1000" dirty="0"/>
          </a:p>
          <a:p>
            <a:pPr algn="ctr"/>
            <a:r>
              <a:rPr lang="en-US" b="1" dirty="0" smtClean="0">
                <a:solidFill>
                  <a:srgbClr val="FF0000"/>
                </a:solidFill>
              </a:rPr>
              <a:t>extremely heavy and compact</a:t>
            </a:r>
          </a:p>
          <a:p>
            <a:pPr algn="ctr"/>
            <a:r>
              <a:rPr lang="en-US" dirty="0" smtClean="0">
                <a:solidFill>
                  <a:srgbClr val="FF0000"/>
                </a:solidFill>
              </a:rPr>
              <a:t>80 million readout channels </a:t>
            </a:r>
            <a:r>
              <a:rPr lang="en-US" sz="1200" dirty="0" smtClean="0">
                <a:solidFill>
                  <a:srgbClr val="FF0000"/>
                </a:solidFill>
              </a:rPr>
              <a:t>(400* larger than LHC)</a:t>
            </a:r>
            <a:endParaRPr lang="en-US" sz="1200" dirty="0">
              <a:solidFill>
                <a:srgbClr val="FF0000"/>
              </a:solidFill>
            </a:endParaRPr>
          </a:p>
        </p:txBody>
      </p:sp>
    </p:spTree>
    <p:extLst>
      <p:ext uri="{BB962C8B-B14F-4D97-AF65-F5344CB8AC3E}">
        <p14:creationId xmlns:p14="http://schemas.microsoft.com/office/powerpoint/2010/main" val="10208381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18</a:t>
            </a:fld>
            <a:endParaRPr lang="en-US"/>
          </a:p>
        </p:txBody>
      </p:sp>
      <p:sp>
        <p:nvSpPr>
          <p:cNvPr id="6" name="TextBox 5"/>
          <p:cNvSpPr txBox="1"/>
          <p:nvPr/>
        </p:nvSpPr>
        <p:spPr>
          <a:xfrm>
            <a:off x="1835144" y="1365325"/>
            <a:ext cx="5588585" cy="461665"/>
          </a:xfrm>
          <a:prstGeom prst="rect">
            <a:avLst/>
          </a:prstGeom>
          <a:noFill/>
          <a:ln w="28575" cmpd="sng">
            <a:solidFill>
              <a:srgbClr val="FF6600"/>
            </a:solidFill>
          </a:ln>
        </p:spPr>
        <p:txBody>
          <a:bodyPr wrap="square" rtlCol="0">
            <a:spAutoFit/>
          </a:bodyPr>
          <a:lstStyle/>
          <a:p>
            <a:pPr marL="285750" indent="-285750">
              <a:spcAft>
                <a:spcPts val="600"/>
              </a:spcAft>
              <a:buFont typeface="Arial"/>
              <a:buChar char="•"/>
            </a:pPr>
            <a:r>
              <a:rPr lang="en-US" sz="2400" dirty="0" smtClean="0">
                <a:solidFill>
                  <a:srgbClr val="0000FF"/>
                </a:solidFill>
              </a:rPr>
              <a:t>Snapshot of physics at CLIC</a:t>
            </a:r>
            <a:endParaRPr lang="en-US" sz="2400" dirty="0">
              <a:solidFill>
                <a:srgbClr val="0000FF"/>
              </a:solidFill>
            </a:endParaRPr>
          </a:p>
        </p:txBody>
      </p:sp>
      <p:grpSp>
        <p:nvGrpSpPr>
          <p:cNvPr id="9" name="Group 8"/>
          <p:cNvGrpSpPr/>
          <p:nvPr/>
        </p:nvGrpSpPr>
        <p:grpSpPr>
          <a:xfrm>
            <a:off x="4492800" y="3868756"/>
            <a:ext cx="3924000" cy="2241250"/>
            <a:chOff x="4492800" y="3868756"/>
            <a:chExt cx="3924000" cy="2241250"/>
          </a:xfrm>
        </p:grpSpPr>
        <p:pic>
          <p:nvPicPr>
            <p:cNvPr id="10" name="Picture 9" descr="Screen Shot 2014-01-01 at 5.59.08 PM.png"/>
            <p:cNvPicPr>
              <a:picLocks noChangeAspect="1"/>
            </p:cNvPicPr>
            <p:nvPr/>
          </p:nvPicPr>
          <p:blipFill rotWithShape="1">
            <a:blip r:embed="rId2">
              <a:extLst>
                <a:ext uri="{28A0092B-C50C-407E-A947-70E740481C1C}">
                  <a14:useLocalDpi xmlns:a14="http://schemas.microsoft.com/office/drawing/2010/main" val="0"/>
                </a:ext>
              </a:extLst>
            </a:blip>
            <a:srcRect l="36641" r="39"/>
            <a:stretch/>
          </p:blipFill>
          <p:spPr>
            <a:xfrm>
              <a:off x="4492800" y="3868756"/>
              <a:ext cx="3924000" cy="2241250"/>
            </a:xfrm>
            <a:prstGeom prst="rect">
              <a:avLst/>
            </a:prstGeom>
            <a:ln w="9525" cmpd="sng">
              <a:solidFill>
                <a:schemeClr val="tx1"/>
              </a:solidFill>
            </a:ln>
            <a:effectLst>
              <a:outerShdw blurRad="50800" dist="38100" dir="2700000" algn="tl" rotWithShape="0">
                <a:srgbClr val="000000">
                  <a:alpha val="43000"/>
                </a:srgbClr>
              </a:outerShdw>
            </a:effectLst>
          </p:spPr>
        </p:pic>
        <p:pic>
          <p:nvPicPr>
            <p:cNvPr id="11" name="Picture 10" descr="Screen Shot 2014-11-16 at 20.30.19.png"/>
            <p:cNvPicPr>
              <a:picLocks noChangeAspect="1"/>
            </p:cNvPicPr>
            <p:nvPr/>
          </p:nvPicPr>
          <p:blipFill rotWithShape="1">
            <a:blip r:embed="rId3">
              <a:extLst>
                <a:ext uri="{28A0092B-C50C-407E-A947-70E740481C1C}">
                  <a14:useLocalDpi xmlns:a14="http://schemas.microsoft.com/office/drawing/2010/main" val="0"/>
                </a:ext>
              </a:extLst>
            </a:blip>
            <a:srcRect l="5495" t="21954" r="6063" b="5544"/>
            <a:stretch/>
          </p:blipFill>
          <p:spPr>
            <a:xfrm>
              <a:off x="7261200" y="4628100"/>
              <a:ext cx="561600" cy="478800"/>
            </a:xfrm>
            <a:prstGeom prst="rect">
              <a:avLst/>
            </a:prstGeom>
          </p:spPr>
        </p:pic>
      </p:grpSp>
    </p:spTree>
    <p:extLst>
      <p:ext uri="{BB962C8B-B14F-4D97-AF65-F5344CB8AC3E}">
        <p14:creationId xmlns:p14="http://schemas.microsoft.com/office/powerpoint/2010/main" val="233792831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4-07-24 at 11.22.0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2395006"/>
            <a:ext cx="5933820" cy="4063999"/>
          </a:xfrm>
          <a:prstGeom prst="rect">
            <a:avLst/>
          </a:prstGeom>
        </p:spPr>
      </p:pic>
      <p:sp>
        <p:nvSpPr>
          <p:cNvPr id="24578" name="Rectangle 2"/>
          <p:cNvSpPr>
            <a:spLocks noGrp="1" noChangeArrowheads="1"/>
          </p:cNvSpPr>
          <p:nvPr>
            <p:ph type="title" idx="4294967295"/>
          </p:nvPr>
        </p:nvSpPr>
        <p:spPr>
          <a:xfrm>
            <a:off x="1320800" y="0"/>
            <a:ext cx="6578600" cy="609600"/>
          </a:xfrm>
        </p:spPr>
        <p:txBody>
          <a:bodyPr>
            <a:noAutofit/>
          </a:bodyPr>
          <a:lstStyle/>
          <a:p>
            <a:r>
              <a:rPr lang="en-US" sz="3600" dirty="0" smtClean="0"/>
              <a:t>CLIC physics </a:t>
            </a:r>
            <a:r>
              <a:rPr lang="en-US" sz="3600" dirty="0" err="1" smtClean="0"/>
              <a:t>programme</a:t>
            </a:r>
            <a:r>
              <a:rPr lang="en-US" dirty="0" smtClean="0"/>
              <a:t>…</a:t>
            </a:r>
            <a:endParaRPr lang="en-US" sz="3600" dirty="0"/>
          </a:p>
        </p:txBody>
      </p:sp>
      <p:sp>
        <p:nvSpPr>
          <p:cNvPr id="9" name="Footer Placeholder 4"/>
          <p:cNvSpPr>
            <a:spLocks noGrp="1"/>
          </p:cNvSpPr>
          <p:nvPr>
            <p:ph type="ftr" sz="quarter" idx="11"/>
          </p:nvPr>
        </p:nvSpPr>
        <p:spPr>
          <a:xfrm>
            <a:off x="2411760" y="6400800"/>
            <a:ext cx="5040560" cy="457200"/>
          </a:xfrm>
        </p:spPr>
        <p:txBody>
          <a:bodyPr/>
          <a:lstStyle/>
          <a:p>
            <a:r>
              <a:rPr lang="en-US" smtClean="0"/>
              <a:t>Lucie Linssen, February 5, 2015</a:t>
            </a:r>
            <a:endParaRPr lang="en-US" dirty="0">
              <a:solidFill>
                <a:schemeClr val="tx1"/>
              </a:solidFill>
              <a:latin typeface="Times" charset="0"/>
            </a:endParaRPr>
          </a:p>
        </p:txBody>
      </p:sp>
      <p:sp>
        <p:nvSpPr>
          <p:cNvPr id="10" name="Slide Number Placeholder 5"/>
          <p:cNvSpPr>
            <a:spLocks noGrp="1"/>
          </p:cNvSpPr>
          <p:nvPr>
            <p:ph type="sldNum" sz="quarter" idx="12"/>
          </p:nvPr>
        </p:nvSpPr>
        <p:spPr>
          <a:xfrm>
            <a:off x="6553200" y="6400800"/>
            <a:ext cx="1905000" cy="457200"/>
          </a:xfrm>
        </p:spPr>
        <p:txBody>
          <a:bodyPr/>
          <a:lstStyle/>
          <a:p>
            <a:fld id="{E4F6EAFB-FBBB-1748-A34E-D5B785DEA0B0}" type="slidenum">
              <a:rPr lang="en-US"/>
              <a:pPr/>
              <a:t>19</a:t>
            </a:fld>
            <a:endParaRPr lang="en-US" dirty="0">
              <a:solidFill>
                <a:schemeClr val="tx1"/>
              </a:solidFill>
            </a:endParaRPr>
          </a:p>
        </p:txBody>
      </p:sp>
      <p:sp>
        <p:nvSpPr>
          <p:cNvPr id="22" name="TextBox 21"/>
          <p:cNvSpPr txBox="1"/>
          <p:nvPr/>
        </p:nvSpPr>
        <p:spPr>
          <a:xfrm>
            <a:off x="5987630" y="5231810"/>
            <a:ext cx="2904850" cy="892552"/>
          </a:xfrm>
          <a:prstGeom prst="rect">
            <a:avLst/>
          </a:prstGeom>
          <a:noFill/>
        </p:spPr>
        <p:txBody>
          <a:bodyPr wrap="square" rtlCol="0">
            <a:spAutoFit/>
          </a:bodyPr>
          <a:lstStyle/>
          <a:p>
            <a:r>
              <a:rPr lang="en-US" dirty="0" err="1" smtClean="0">
                <a:solidFill>
                  <a:srgbClr val="FF0000"/>
                </a:solidFill>
              </a:rPr>
              <a:t>s</a:t>
            </a:r>
            <a:r>
              <a:rPr lang="en-US" dirty="0" err="1" smtClean="0">
                <a:solidFill>
                  <a:srgbClr val="0000FF"/>
                </a:solidFill>
              </a:rPr>
              <a:t>p</a:t>
            </a:r>
            <a:r>
              <a:rPr lang="en-US" dirty="0" err="1" smtClean="0">
                <a:solidFill>
                  <a:srgbClr val="008000"/>
                </a:solidFill>
              </a:rPr>
              <a:t>a</a:t>
            </a:r>
            <a:r>
              <a:rPr lang="en-US" dirty="0" err="1" smtClean="0">
                <a:solidFill>
                  <a:srgbClr val="45D7E3"/>
                </a:solidFill>
              </a:rPr>
              <a:t>r</a:t>
            </a:r>
            <a:r>
              <a:rPr lang="en-US" dirty="0" err="1" smtClean="0">
                <a:solidFill>
                  <a:srgbClr val="FF0000"/>
                </a:solidFill>
              </a:rPr>
              <a:t>t</a:t>
            </a:r>
            <a:r>
              <a:rPr lang="en-US" dirty="0" err="1" smtClean="0">
                <a:solidFill>
                  <a:srgbClr val="0000FF"/>
                </a:solidFill>
              </a:rPr>
              <a:t>i</a:t>
            </a:r>
            <a:r>
              <a:rPr lang="en-US" dirty="0" err="1" smtClean="0">
                <a:solidFill>
                  <a:srgbClr val="008000"/>
                </a:solidFill>
              </a:rPr>
              <a:t>c</a:t>
            </a:r>
            <a:r>
              <a:rPr lang="en-US" dirty="0" err="1" smtClean="0">
                <a:solidFill>
                  <a:srgbClr val="45D7E3"/>
                </a:solidFill>
              </a:rPr>
              <a:t>l</a:t>
            </a:r>
            <a:r>
              <a:rPr lang="en-US" dirty="0" err="1" smtClean="0">
                <a:solidFill>
                  <a:srgbClr val="FF0000"/>
                </a:solidFill>
              </a:rPr>
              <a:t>e</a:t>
            </a:r>
            <a:r>
              <a:rPr lang="en-US" dirty="0" err="1" smtClean="0">
                <a:solidFill>
                  <a:srgbClr val="0000FF"/>
                </a:solidFill>
              </a:rPr>
              <a:t>s</a:t>
            </a:r>
            <a:r>
              <a:rPr lang="en-US" dirty="0" smtClean="0">
                <a:solidFill>
                  <a:srgbClr val="000000"/>
                </a:solidFill>
              </a:rPr>
              <a:t> </a:t>
            </a:r>
            <a:r>
              <a:rPr lang="en-US" sz="1600" dirty="0" smtClean="0">
                <a:solidFill>
                  <a:srgbClr val="000000"/>
                </a:solidFill>
              </a:rPr>
              <a:t>in </a:t>
            </a:r>
            <a:r>
              <a:rPr lang="en-US" sz="1600" b="1" dirty="0" smtClean="0">
                <a:solidFill>
                  <a:srgbClr val="000000"/>
                </a:solidFill>
              </a:rPr>
              <a:t>SUSY</a:t>
            </a:r>
            <a:r>
              <a:rPr lang="en-US" sz="1600" dirty="0" smtClean="0">
                <a:solidFill>
                  <a:srgbClr val="000000"/>
                </a:solidFill>
              </a:rPr>
              <a:t> example scenario</a:t>
            </a:r>
            <a:br>
              <a:rPr lang="en-US" sz="1600" dirty="0" smtClean="0">
                <a:solidFill>
                  <a:srgbClr val="000000"/>
                </a:solidFill>
              </a:rPr>
            </a:br>
            <a:r>
              <a:rPr lang="en-US" sz="1600" dirty="0" smtClean="0">
                <a:solidFill>
                  <a:srgbClr val="000000"/>
                </a:solidFill>
              </a:rPr>
              <a:t>(not excluded by LHC results)</a:t>
            </a:r>
            <a:endParaRPr lang="en-US" sz="1600" dirty="0">
              <a:solidFill>
                <a:srgbClr val="000000"/>
              </a:solidFill>
            </a:endParaRPr>
          </a:p>
        </p:txBody>
      </p:sp>
      <p:cxnSp>
        <p:nvCxnSpPr>
          <p:cNvPr id="23" name="Straight Arrow Connector 22"/>
          <p:cNvCxnSpPr/>
          <p:nvPr/>
        </p:nvCxnSpPr>
        <p:spPr>
          <a:xfrm flipH="1" flipV="1">
            <a:off x="5244993" y="5231810"/>
            <a:ext cx="762014" cy="233163"/>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H="1" flipV="1">
            <a:off x="5244993" y="5373354"/>
            <a:ext cx="754686" cy="124089"/>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flipV="1">
            <a:off x="5244993" y="5514898"/>
            <a:ext cx="747361" cy="34913"/>
          </a:xfrm>
          <a:prstGeom prst="straightConnector1">
            <a:avLst/>
          </a:prstGeom>
          <a:ln>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H="1">
            <a:off x="5244993" y="5593453"/>
            <a:ext cx="747506" cy="62990"/>
          </a:xfrm>
          <a:prstGeom prst="straightConnector1">
            <a:avLst/>
          </a:prstGeom>
          <a:ln>
            <a:solidFill>
              <a:srgbClr val="45D7E3"/>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flipH="1" flipV="1">
            <a:off x="5256534" y="5082341"/>
            <a:ext cx="750649" cy="340396"/>
          </a:xfrm>
          <a:prstGeom prst="straightConnector1">
            <a:avLst/>
          </a:prstGeom>
          <a:ln>
            <a:solidFill>
              <a:srgbClr val="FF11EB"/>
            </a:solidFill>
            <a:tailEnd type="arrow"/>
          </a:ln>
          <a:effectLst/>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6996558" y="3359727"/>
            <a:ext cx="1838197" cy="1415772"/>
          </a:xfrm>
          <a:prstGeom prst="rect">
            <a:avLst/>
          </a:prstGeom>
          <a:noFill/>
          <a:ln>
            <a:solidFill>
              <a:srgbClr val="FF0000"/>
            </a:solidFill>
          </a:ln>
        </p:spPr>
        <p:txBody>
          <a:bodyPr wrap="square" rtlCol="0">
            <a:spAutoFit/>
          </a:bodyPr>
          <a:lstStyle/>
          <a:p>
            <a:pPr algn="ctr"/>
            <a:r>
              <a:rPr lang="en-US" b="1" dirty="0" smtClean="0">
                <a:solidFill>
                  <a:srgbClr val="FF0000"/>
                </a:solidFill>
              </a:rPr>
              <a:t>Example of energy staging</a:t>
            </a:r>
          </a:p>
          <a:p>
            <a:pPr algn="ctr"/>
            <a:endParaRPr lang="en-US" sz="1400" dirty="0">
              <a:solidFill>
                <a:srgbClr val="FF0000"/>
              </a:solidFill>
            </a:endParaRPr>
          </a:p>
          <a:p>
            <a:pPr algn="ctr"/>
            <a:r>
              <a:rPr lang="en-US" dirty="0" smtClean="0">
                <a:solidFill>
                  <a:srgbClr val="FF0000"/>
                </a:solidFill>
              </a:rPr>
              <a:t>(with an example SUSY model)</a:t>
            </a:r>
            <a:endParaRPr lang="en-US" dirty="0">
              <a:solidFill>
                <a:srgbClr val="FF0000"/>
              </a:solidFill>
            </a:endParaRPr>
          </a:p>
        </p:txBody>
      </p:sp>
      <p:sp>
        <p:nvSpPr>
          <p:cNvPr id="19" name="Text Box 5"/>
          <p:cNvSpPr txBox="1">
            <a:spLocks noChangeArrowheads="1"/>
          </p:cNvSpPr>
          <p:nvPr/>
        </p:nvSpPr>
        <p:spPr bwMode="auto">
          <a:xfrm>
            <a:off x="900546" y="707985"/>
            <a:ext cx="7135098" cy="1661993"/>
          </a:xfrm>
          <a:prstGeom prst="rect">
            <a:avLst/>
          </a:prstGeom>
          <a:noFill/>
          <a:ln w="19050" cmpd="sng">
            <a:solidFill>
              <a:srgbClr val="FF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Aft>
                <a:spcPts val="300"/>
              </a:spcAft>
              <a:buClr>
                <a:srgbClr val="FF0000"/>
              </a:buClr>
            </a:pPr>
            <a:r>
              <a:rPr lang="en-GB" sz="2000" b="1" dirty="0" smtClean="0">
                <a:solidFill>
                  <a:schemeClr val="tx1"/>
                </a:solidFill>
              </a:rPr>
              <a:t>CLIC: </a:t>
            </a:r>
            <a:r>
              <a:rPr lang="en-GB" sz="2000" b="1" dirty="0" err="1" smtClean="0">
                <a:solidFill>
                  <a:schemeClr val="tx1"/>
                </a:solidFill>
              </a:rPr>
              <a:t>e</a:t>
            </a:r>
            <a:r>
              <a:rPr lang="en-GB" sz="2000" b="1" baseline="30000" dirty="0" err="1" smtClean="0">
                <a:solidFill>
                  <a:schemeClr val="tx1"/>
                </a:solidFill>
              </a:rPr>
              <a:t>+</a:t>
            </a:r>
            <a:r>
              <a:rPr lang="en-GB" sz="2000" b="1" dirty="0" err="1" smtClean="0">
                <a:solidFill>
                  <a:schemeClr val="tx1"/>
                </a:solidFill>
              </a:rPr>
              <a:t>e</a:t>
            </a:r>
            <a:r>
              <a:rPr lang="en-GB" sz="2000" b="1" baseline="30000" dirty="0" smtClean="0">
                <a:solidFill>
                  <a:schemeClr val="tx1"/>
                </a:solidFill>
              </a:rPr>
              <a:t>-</a:t>
            </a:r>
            <a:r>
              <a:rPr lang="en-GB" sz="2000" b="1" dirty="0" smtClean="0">
                <a:solidFill>
                  <a:schemeClr val="tx1"/>
                </a:solidFill>
              </a:rPr>
              <a:t> collider, staged approach</a:t>
            </a:r>
          </a:p>
          <a:p>
            <a:pPr marL="285750" indent="-285750">
              <a:spcAft>
                <a:spcPts val="300"/>
              </a:spcAft>
              <a:buClr>
                <a:srgbClr val="FF0000"/>
              </a:buClr>
              <a:buFont typeface="Arial"/>
              <a:buChar char="•"/>
            </a:pPr>
            <a:r>
              <a:rPr lang="en-GB" b="1" dirty="0" smtClean="0">
                <a:solidFill>
                  <a:schemeClr val="tx1"/>
                </a:solidFill>
              </a:rPr>
              <a:t>350 – 375 </a:t>
            </a:r>
            <a:r>
              <a:rPr lang="en-GB" b="1" dirty="0" err="1" smtClean="0">
                <a:solidFill>
                  <a:schemeClr val="tx1"/>
                </a:solidFill>
              </a:rPr>
              <a:t>GeV</a:t>
            </a:r>
            <a:r>
              <a:rPr lang="en-GB" dirty="0" smtClean="0">
                <a:solidFill>
                  <a:schemeClr val="tx1"/>
                </a:solidFill>
              </a:rPr>
              <a:t>, </a:t>
            </a:r>
            <a:r>
              <a:rPr lang="en-GB" dirty="0">
                <a:solidFill>
                  <a:srgbClr val="000000"/>
                </a:solidFill>
              </a:rPr>
              <a:t>500 fb</a:t>
            </a:r>
            <a:r>
              <a:rPr lang="en-GB" baseline="30000" dirty="0">
                <a:solidFill>
                  <a:srgbClr val="000000"/>
                </a:solidFill>
              </a:rPr>
              <a:t>-</a:t>
            </a:r>
            <a:r>
              <a:rPr lang="en-GB" baseline="30000" dirty="0" smtClean="0">
                <a:solidFill>
                  <a:srgbClr val="000000"/>
                </a:solidFill>
              </a:rPr>
              <a:t>1 </a:t>
            </a:r>
            <a:r>
              <a:rPr lang="en-GB" dirty="0" smtClean="0">
                <a:solidFill>
                  <a:schemeClr val="tx1"/>
                </a:solidFill>
              </a:rPr>
              <a:t>: </a:t>
            </a:r>
            <a:r>
              <a:rPr lang="en-GB" dirty="0" smtClean="0">
                <a:solidFill>
                  <a:schemeClr val="accent6">
                    <a:lumMod val="75000"/>
                  </a:schemeClr>
                </a:solidFill>
              </a:rPr>
              <a:t>precision Higgs </a:t>
            </a:r>
            <a:r>
              <a:rPr lang="en-GB" dirty="0" smtClean="0">
                <a:solidFill>
                  <a:schemeClr val="accent5">
                    <a:lumMod val="75000"/>
                  </a:schemeClr>
                </a:solidFill>
              </a:rPr>
              <a:t>and top physics</a:t>
            </a:r>
          </a:p>
          <a:p>
            <a:pPr marL="285750" indent="-285750">
              <a:spcAft>
                <a:spcPts val="300"/>
              </a:spcAft>
              <a:buClr>
                <a:srgbClr val="FF0000"/>
              </a:buClr>
              <a:buFont typeface="Arial"/>
              <a:buChar char="•"/>
            </a:pPr>
            <a:r>
              <a:rPr lang="en-GB" b="1" dirty="0" smtClean="0">
                <a:solidFill>
                  <a:srgbClr val="000000"/>
                </a:solidFill>
              </a:rPr>
              <a:t>~1.4 </a:t>
            </a:r>
            <a:r>
              <a:rPr lang="en-GB" b="1" dirty="0" err="1" smtClean="0">
                <a:solidFill>
                  <a:srgbClr val="000000"/>
                </a:solidFill>
              </a:rPr>
              <a:t>TeV</a:t>
            </a:r>
            <a:r>
              <a:rPr lang="en-GB" dirty="0" smtClean="0">
                <a:solidFill>
                  <a:srgbClr val="000000"/>
                </a:solidFill>
              </a:rPr>
              <a:t>, </a:t>
            </a:r>
            <a:r>
              <a:rPr lang="en-GB" dirty="0"/>
              <a:t>1.5 ab</a:t>
            </a:r>
            <a:r>
              <a:rPr lang="en-GB" baseline="30000" dirty="0"/>
              <a:t>-1</a:t>
            </a:r>
            <a:r>
              <a:rPr lang="en-GB" dirty="0" smtClean="0">
                <a:solidFill>
                  <a:srgbClr val="000000"/>
                </a:solidFill>
              </a:rPr>
              <a:t> :            </a:t>
            </a:r>
            <a:r>
              <a:rPr lang="en-GB" dirty="0" smtClean="0">
                <a:solidFill>
                  <a:srgbClr val="0000FF"/>
                </a:solidFill>
              </a:rPr>
              <a:t>targeted at BSM physics, </a:t>
            </a:r>
            <a:r>
              <a:rPr lang="en-GB" dirty="0">
                <a:solidFill>
                  <a:srgbClr val="E46C0A"/>
                </a:solidFill>
              </a:rPr>
              <a:t>precision </a:t>
            </a:r>
            <a:r>
              <a:rPr lang="en-GB" dirty="0" smtClean="0">
                <a:solidFill>
                  <a:srgbClr val="E46C0A"/>
                </a:solidFill>
              </a:rPr>
              <a:t>Higgs</a:t>
            </a:r>
            <a:endParaRPr lang="en-GB" b="1" dirty="0" smtClean="0">
              <a:solidFill>
                <a:srgbClr val="FF0000"/>
              </a:solidFill>
            </a:endParaRPr>
          </a:p>
          <a:p>
            <a:pPr marL="285750" indent="-285750">
              <a:spcAft>
                <a:spcPts val="300"/>
              </a:spcAft>
              <a:buClr>
                <a:srgbClr val="FF0000"/>
              </a:buClr>
              <a:buFont typeface="Arial"/>
              <a:buChar char="•"/>
            </a:pPr>
            <a:r>
              <a:rPr lang="en-GB" b="1" dirty="0" smtClean="0">
                <a:solidFill>
                  <a:srgbClr val="000000"/>
                </a:solidFill>
              </a:rPr>
              <a:t>~ 3 </a:t>
            </a:r>
            <a:r>
              <a:rPr lang="en-GB" b="1" dirty="0" err="1" smtClean="0">
                <a:solidFill>
                  <a:srgbClr val="000000"/>
                </a:solidFill>
              </a:rPr>
              <a:t>TeV</a:t>
            </a:r>
            <a:r>
              <a:rPr lang="en-GB" b="1" dirty="0">
                <a:solidFill>
                  <a:srgbClr val="000000"/>
                </a:solidFill>
              </a:rPr>
              <a:t>, </a:t>
            </a:r>
            <a:r>
              <a:rPr lang="en-GB" dirty="0">
                <a:solidFill>
                  <a:srgbClr val="000000"/>
                </a:solidFill>
              </a:rPr>
              <a:t>2 ab</a:t>
            </a:r>
            <a:r>
              <a:rPr lang="en-GB" baseline="30000" dirty="0">
                <a:solidFill>
                  <a:srgbClr val="000000"/>
                </a:solidFill>
              </a:rPr>
              <a:t>-1 </a:t>
            </a:r>
            <a:r>
              <a:rPr lang="en-GB" dirty="0" smtClean="0">
                <a:solidFill>
                  <a:srgbClr val="000000"/>
                </a:solidFill>
              </a:rPr>
              <a:t>:                  </a:t>
            </a:r>
            <a:r>
              <a:rPr lang="en-GB" dirty="0" smtClean="0">
                <a:solidFill>
                  <a:srgbClr val="0000FF"/>
                </a:solidFill>
              </a:rPr>
              <a:t>targeted at BSM physics, </a:t>
            </a:r>
            <a:r>
              <a:rPr lang="en-GB" dirty="0" smtClean="0">
                <a:solidFill>
                  <a:srgbClr val="E46C0A"/>
                </a:solidFill>
              </a:rPr>
              <a:t>precision Higgs</a:t>
            </a:r>
            <a:endParaRPr lang="en-GB" b="1" dirty="0" smtClean="0">
              <a:solidFill>
                <a:srgbClr val="FF0000"/>
              </a:solidFill>
            </a:endParaRPr>
          </a:p>
          <a:p>
            <a:pPr>
              <a:spcAft>
                <a:spcPts val="300"/>
              </a:spcAft>
              <a:buClr>
                <a:srgbClr val="FF0000"/>
              </a:buClr>
            </a:pPr>
            <a:r>
              <a:rPr lang="en-GB" b="1" dirty="0">
                <a:solidFill>
                  <a:srgbClr val="FF0000"/>
                </a:solidFill>
              </a:rPr>
              <a:t>	</a:t>
            </a:r>
            <a:r>
              <a:rPr lang="en-GB" b="1" dirty="0" smtClean="0">
                <a:solidFill>
                  <a:srgbClr val="333399"/>
                </a:solidFill>
              </a:rPr>
              <a:t>Exact energies of </a:t>
            </a:r>
            <a:r>
              <a:rPr lang="en-GB" b="1" dirty="0" err="1" smtClean="0">
                <a:solidFill>
                  <a:srgbClr val="333399"/>
                </a:solidFill>
              </a:rPr>
              <a:t>TeV</a:t>
            </a:r>
            <a:r>
              <a:rPr lang="en-GB" b="1" dirty="0" smtClean="0">
                <a:solidFill>
                  <a:srgbClr val="333399"/>
                </a:solidFill>
              </a:rPr>
              <a:t> stages will depend on LHC results </a:t>
            </a:r>
            <a:r>
              <a:rPr lang="en-GB" b="1" dirty="0" smtClean="0">
                <a:solidFill>
                  <a:schemeClr val="tx1"/>
                </a:solidFill>
              </a:rPr>
              <a:t> </a:t>
            </a:r>
            <a:endParaRPr lang="en-GB" b="1" dirty="0">
              <a:solidFill>
                <a:srgbClr val="DA8A14"/>
              </a:solidFill>
            </a:endParaRPr>
          </a:p>
        </p:txBody>
      </p:sp>
      <p:cxnSp>
        <p:nvCxnSpPr>
          <p:cNvPr id="14" name="Straight Connector 13"/>
          <p:cNvCxnSpPr/>
          <p:nvPr/>
        </p:nvCxnSpPr>
        <p:spPr>
          <a:xfrm flipV="1">
            <a:off x="2170543" y="2320636"/>
            <a:ext cx="1" cy="3602182"/>
          </a:xfrm>
          <a:prstGeom prst="line">
            <a:avLst/>
          </a:prstGeom>
          <a:ln w="28575" cmpd="sng">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3269633" y="2322951"/>
            <a:ext cx="1" cy="3599867"/>
          </a:xfrm>
          <a:prstGeom prst="line">
            <a:avLst/>
          </a:prstGeom>
          <a:ln w="28575" cmpd="sng">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V="1">
            <a:off x="5015243" y="2325266"/>
            <a:ext cx="1" cy="3597552"/>
          </a:xfrm>
          <a:prstGeom prst="line">
            <a:avLst/>
          </a:prstGeom>
          <a:ln w="28575" cmpd="sng">
            <a:solidFill>
              <a:srgbClr val="FF0000"/>
            </a:solidFill>
            <a:prstDash val="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4665840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2</a:t>
            </a:fld>
            <a:endParaRPr lang="en-US"/>
          </a:p>
        </p:txBody>
      </p:sp>
      <p:sp>
        <p:nvSpPr>
          <p:cNvPr id="6" name="TextBox 5"/>
          <p:cNvSpPr txBox="1"/>
          <p:nvPr/>
        </p:nvSpPr>
        <p:spPr>
          <a:xfrm>
            <a:off x="1339267" y="1053678"/>
            <a:ext cx="6326907" cy="461665"/>
          </a:xfrm>
          <a:prstGeom prst="rect">
            <a:avLst/>
          </a:prstGeom>
          <a:noFill/>
          <a:ln w="28575" cmpd="sng">
            <a:solidFill>
              <a:srgbClr val="FF6600"/>
            </a:solidFill>
          </a:ln>
        </p:spPr>
        <p:txBody>
          <a:bodyPr wrap="square" rtlCol="0">
            <a:spAutoFit/>
          </a:bodyPr>
          <a:lstStyle/>
          <a:p>
            <a:pPr marL="285750" indent="-285750">
              <a:spcAft>
                <a:spcPts val="600"/>
              </a:spcAft>
              <a:buFont typeface="Arial"/>
              <a:buChar char="•"/>
            </a:pPr>
            <a:r>
              <a:rPr lang="en-US" sz="2400" dirty="0" smtClean="0">
                <a:solidFill>
                  <a:srgbClr val="0000FF"/>
                </a:solidFill>
              </a:rPr>
              <a:t>Introduction</a:t>
            </a:r>
            <a:endParaRPr lang="en-US" sz="2400" dirty="0">
              <a:solidFill>
                <a:srgbClr val="0000FF"/>
              </a:solidFill>
            </a:endParaRPr>
          </a:p>
        </p:txBody>
      </p:sp>
      <p:pic>
        <p:nvPicPr>
          <p:cNvPr id="7" name="Picture 6"/>
          <p:cNvPicPr>
            <a:picLocks noChangeAspect="1"/>
          </p:cNvPicPr>
          <p:nvPr/>
        </p:nvPicPr>
        <p:blipFill>
          <a:blip r:embed="rId2"/>
          <a:stretch>
            <a:fillRect/>
          </a:stretch>
        </p:blipFill>
        <p:spPr>
          <a:xfrm>
            <a:off x="3839075" y="2845399"/>
            <a:ext cx="4215217" cy="3313720"/>
          </a:xfrm>
          <a:prstGeom prst="rect">
            <a:avLst/>
          </a:prstGeom>
        </p:spPr>
      </p:pic>
    </p:spTree>
    <p:extLst>
      <p:ext uri="{BB962C8B-B14F-4D97-AF65-F5344CB8AC3E}">
        <p14:creationId xmlns:p14="http://schemas.microsoft.com/office/powerpoint/2010/main" val="195581903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 name="Picture 75" descr="Screen Shot 2012-11-26 at 8.05.36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6601" y="824401"/>
            <a:ext cx="1911479" cy="1417582"/>
          </a:xfrm>
          <a:prstGeom prst="rect">
            <a:avLst/>
          </a:prstGeom>
          <a:ln w="19050" cmpd="sng">
            <a:solidFill>
              <a:srgbClr val="FF6600"/>
            </a:solidFill>
          </a:ln>
        </p:spPr>
      </p:pic>
      <p:sp>
        <p:nvSpPr>
          <p:cNvPr id="2" name="Footer Placeholder 1"/>
          <p:cNvSpPr>
            <a:spLocks noGrp="1"/>
          </p:cNvSpPr>
          <p:nvPr>
            <p:ph type="ftr" sz="quarter" idx="11"/>
          </p:nvPr>
        </p:nvSpPr>
        <p:spPr/>
        <p:txBody>
          <a:bodyPr/>
          <a:lstStyle/>
          <a:p>
            <a:r>
              <a:rPr lang="en-US" smtClean="0"/>
              <a:t>Lucie Linssen, February 5, 2015</a:t>
            </a:r>
            <a:endParaRPr lang="en-US" dirty="0">
              <a:latin typeface="Times" charset="0"/>
            </a:endParaRPr>
          </a:p>
        </p:txBody>
      </p:sp>
      <p:sp>
        <p:nvSpPr>
          <p:cNvPr id="3" name="Slide Number Placeholder 2"/>
          <p:cNvSpPr>
            <a:spLocks noGrp="1"/>
          </p:cNvSpPr>
          <p:nvPr>
            <p:ph type="sldNum" sz="quarter" idx="12"/>
          </p:nvPr>
        </p:nvSpPr>
        <p:spPr/>
        <p:txBody>
          <a:bodyPr/>
          <a:lstStyle/>
          <a:p>
            <a:fld id="{918AD847-EA26-2447-9994-E230048DA20F}" type="slidenum">
              <a:rPr lang="en-US" smtClean="0"/>
              <a:pPr/>
              <a:t>20</a:t>
            </a:fld>
            <a:endParaRPr lang="en-US" dirty="0"/>
          </a:p>
        </p:txBody>
      </p:sp>
      <p:sp>
        <p:nvSpPr>
          <p:cNvPr id="4" name="Rectangle 2"/>
          <p:cNvSpPr txBox="1">
            <a:spLocks noChangeArrowheads="1"/>
          </p:cNvSpPr>
          <p:nvPr/>
        </p:nvSpPr>
        <p:spPr>
          <a:xfrm>
            <a:off x="1320800" y="12700"/>
            <a:ext cx="6578600" cy="609600"/>
          </a:xfrm>
          <a:prstGeom prst="rect">
            <a:avLst/>
          </a:prstGeom>
          <a:noFill/>
          <a:ln>
            <a:noFill/>
          </a:ln>
          <a:effectLst/>
        </p:spPr>
        <p:txBody>
          <a:bodyPr vert="horz" lIns="91440" tIns="45720" rIns="91440" bIns="45720" rtlCol="0" anchor="ctr">
            <a:noAutofit/>
          </a:bodyPr>
          <a:lstStyle>
            <a:lvl1pPr algn="ctr" defTabSz="457200" rtl="0" eaLnBrk="1" latinLnBrk="0" hangingPunct="1">
              <a:spcBef>
                <a:spcPct val="0"/>
              </a:spcBef>
              <a:buNone/>
              <a:defRPr sz="3600" kern="1200">
                <a:solidFill>
                  <a:srgbClr val="0000FF"/>
                </a:solidFill>
                <a:latin typeface="+mj-lt"/>
                <a:ea typeface="+mj-ea"/>
                <a:cs typeface="+mj-cs"/>
              </a:defRPr>
            </a:lvl1pPr>
          </a:lstStyle>
          <a:p>
            <a:r>
              <a:rPr lang="en-US" dirty="0" smtClean="0"/>
              <a:t>Higgs physics (1)</a:t>
            </a:r>
            <a:endParaRPr lang="en-US" dirty="0"/>
          </a:p>
        </p:txBody>
      </p:sp>
      <p:grpSp>
        <p:nvGrpSpPr>
          <p:cNvPr id="22" name="Group 21"/>
          <p:cNvGrpSpPr/>
          <p:nvPr/>
        </p:nvGrpSpPr>
        <p:grpSpPr>
          <a:xfrm>
            <a:off x="88900" y="977836"/>
            <a:ext cx="4215663" cy="3498853"/>
            <a:chOff x="4939426" y="730246"/>
            <a:chExt cx="4215663" cy="3498853"/>
          </a:xfrm>
        </p:grpSpPr>
        <p:pic>
          <p:nvPicPr>
            <p:cNvPr id="16" name="Picture 15" descr="Screen Shot 2012-08-19 at 11.25.29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4815" y="730246"/>
              <a:ext cx="4200274" cy="3498853"/>
            </a:xfrm>
            <a:prstGeom prst="rect">
              <a:avLst/>
            </a:prstGeom>
          </p:spPr>
        </p:pic>
        <p:sp>
          <p:nvSpPr>
            <p:cNvPr id="20" name="TextBox 19"/>
            <p:cNvSpPr txBox="1"/>
            <p:nvPr/>
          </p:nvSpPr>
          <p:spPr>
            <a:xfrm rot="16200000">
              <a:off x="4256573" y="1927453"/>
              <a:ext cx="1765816" cy="400110"/>
            </a:xfrm>
            <a:prstGeom prst="rect">
              <a:avLst/>
            </a:prstGeom>
            <a:solidFill>
              <a:schemeClr val="bg1"/>
            </a:solidFill>
          </p:spPr>
          <p:txBody>
            <a:bodyPr wrap="square" rtlCol="0">
              <a:spAutoFit/>
            </a:bodyPr>
            <a:lstStyle/>
            <a:p>
              <a:r>
                <a:rPr lang="en-US" sz="2000" dirty="0"/>
                <a:t>p</a:t>
              </a:r>
              <a:r>
                <a:rPr lang="en-US" sz="2000" dirty="0" smtClean="0"/>
                <a:t>robability           </a:t>
              </a:r>
              <a:endParaRPr lang="en-US" sz="2000" dirty="0"/>
            </a:p>
          </p:txBody>
        </p:sp>
        <p:sp>
          <p:nvSpPr>
            <p:cNvPr id="21" name="TextBox 20"/>
            <p:cNvSpPr txBox="1"/>
            <p:nvPr/>
          </p:nvSpPr>
          <p:spPr>
            <a:xfrm>
              <a:off x="7111423" y="3740089"/>
              <a:ext cx="902811" cy="400110"/>
            </a:xfrm>
            <a:prstGeom prst="rect">
              <a:avLst/>
            </a:prstGeom>
            <a:noFill/>
          </p:spPr>
          <p:txBody>
            <a:bodyPr wrap="none" rtlCol="0">
              <a:spAutoFit/>
            </a:bodyPr>
            <a:lstStyle/>
            <a:p>
              <a:r>
                <a:rPr lang="en-US" sz="2000" dirty="0" smtClean="0"/>
                <a:t>energy</a:t>
              </a:r>
              <a:endParaRPr lang="en-US" sz="2000" dirty="0"/>
            </a:p>
          </p:txBody>
        </p:sp>
      </p:grpSp>
      <p:sp>
        <p:nvSpPr>
          <p:cNvPr id="23" name="TextBox 22"/>
          <p:cNvSpPr txBox="1"/>
          <p:nvPr/>
        </p:nvSpPr>
        <p:spPr>
          <a:xfrm>
            <a:off x="1270000" y="673036"/>
            <a:ext cx="2509446" cy="369332"/>
          </a:xfrm>
          <a:prstGeom prst="rect">
            <a:avLst/>
          </a:prstGeom>
          <a:noFill/>
        </p:spPr>
        <p:txBody>
          <a:bodyPr wrap="none" rtlCol="0">
            <a:spAutoFit/>
          </a:bodyPr>
          <a:lstStyle/>
          <a:p>
            <a:r>
              <a:rPr lang="en-US" b="1" dirty="0" smtClean="0"/>
              <a:t>Higgs production at CLIC</a:t>
            </a:r>
            <a:endParaRPr lang="en-US" b="1" dirty="0"/>
          </a:p>
        </p:txBody>
      </p:sp>
      <p:sp>
        <p:nvSpPr>
          <p:cNvPr id="24" name="TextBox 23"/>
          <p:cNvSpPr txBox="1"/>
          <p:nvPr/>
        </p:nvSpPr>
        <p:spPr>
          <a:xfrm>
            <a:off x="6858000" y="812800"/>
            <a:ext cx="1967418" cy="369332"/>
          </a:xfrm>
          <a:prstGeom prst="rect">
            <a:avLst/>
          </a:prstGeom>
          <a:noFill/>
        </p:spPr>
        <p:txBody>
          <a:bodyPr wrap="none" rtlCol="0">
            <a:spAutoFit/>
          </a:bodyPr>
          <a:lstStyle/>
          <a:p>
            <a:r>
              <a:rPr lang="en-US" b="1" dirty="0" smtClean="0">
                <a:solidFill>
                  <a:srgbClr val="FF6600"/>
                </a:solidFill>
              </a:rPr>
              <a:t>Very clean process</a:t>
            </a:r>
          </a:p>
        </p:txBody>
      </p:sp>
      <p:sp>
        <p:nvSpPr>
          <p:cNvPr id="25" name="TextBox 24"/>
          <p:cNvSpPr txBox="1"/>
          <p:nvPr/>
        </p:nvSpPr>
        <p:spPr>
          <a:xfrm>
            <a:off x="6870700" y="1435100"/>
            <a:ext cx="1941557" cy="646331"/>
          </a:xfrm>
          <a:prstGeom prst="rect">
            <a:avLst/>
          </a:prstGeom>
          <a:noFill/>
        </p:spPr>
        <p:txBody>
          <a:bodyPr wrap="none" rtlCol="0">
            <a:spAutoFit/>
          </a:bodyPr>
          <a:lstStyle/>
          <a:p>
            <a:r>
              <a:rPr lang="en-US" dirty="0"/>
              <a:t>Can “see” Higgs by</a:t>
            </a:r>
          </a:p>
          <a:p>
            <a:r>
              <a:rPr lang="en-US" dirty="0" smtClean="0"/>
              <a:t>looking </a:t>
            </a:r>
            <a:r>
              <a:rPr lang="en-US" dirty="0"/>
              <a:t>at Z only </a:t>
            </a:r>
            <a:r>
              <a:rPr lang="en-US" dirty="0" smtClean="0"/>
              <a:t>!</a:t>
            </a:r>
            <a:endParaRPr lang="en-US" dirty="0"/>
          </a:p>
        </p:txBody>
      </p:sp>
      <p:pic>
        <p:nvPicPr>
          <p:cNvPr id="64" name="Picture 63" descr="Screen Shot 2014-11-18 at 18.07.09.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01808" y="4662909"/>
            <a:ext cx="2132192" cy="1693212"/>
          </a:xfrm>
          <a:prstGeom prst="rect">
            <a:avLst/>
          </a:prstGeom>
        </p:spPr>
      </p:pic>
      <p:grpSp>
        <p:nvGrpSpPr>
          <p:cNvPr id="79" name="Group 78"/>
          <p:cNvGrpSpPr/>
          <p:nvPr/>
        </p:nvGrpSpPr>
        <p:grpSpPr>
          <a:xfrm>
            <a:off x="355599" y="4364831"/>
            <a:ext cx="2552701" cy="2381966"/>
            <a:chOff x="355599" y="4364831"/>
            <a:chExt cx="2552701" cy="2381966"/>
          </a:xfrm>
        </p:grpSpPr>
        <p:pic>
          <p:nvPicPr>
            <p:cNvPr id="26" name="Picture 25" descr="Screen Shot 2014-11-18 at 17.58.16.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5599" y="4375968"/>
              <a:ext cx="2552701" cy="2370829"/>
            </a:xfrm>
            <a:prstGeom prst="rect">
              <a:avLst/>
            </a:prstGeom>
          </p:spPr>
        </p:pic>
        <p:sp>
          <p:nvSpPr>
            <p:cNvPr id="46" name="Text Box 38"/>
            <p:cNvSpPr txBox="1">
              <a:spLocks noChangeAspect="1" noChangeArrowheads="1"/>
            </p:cNvSpPr>
            <p:nvPr/>
          </p:nvSpPr>
          <p:spPr bwMode="auto">
            <a:xfrm>
              <a:off x="2478087" y="5394325"/>
              <a:ext cx="404813"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2225">
                  <a:solidFill>
                    <a:schemeClr val="accent2"/>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defTabSz="968375">
                <a:defRPr>
                  <a:solidFill>
                    <a:schemeClr val="tx1"/>
                  </a:solidFill>
                  <a:latin typeface="Arial" charset="0"/>
                  <a:ea typeface="ＭＳ Ｐゴシック" charset="0"/>
                </a:defRPr>
              </a:lvl1pPr>
              <a:lvl2pPr defTabSz="968375">
                <a:defRPr>
                  <a:solidFill>
                    <a:schemeClr val="tx1"/>
                  </a:solidFill>
                  <a:latin typeface="Arial" charset="0"/>
                  <a:ea typeface="ＭＳ Ｐゴシック" charset="0"/>
                </a:defRPr>
              </a:lvl2pPr>
              <a:lvl3pPr defTabSz="968375">
                <a:defRPr>
                  <a:solidFill>
                    <a:schemeClr val="tx1"/>
                  </a:solidFill>
                  <a:latin typeface="Arial" charset="0"/>
                  <a:ea typeface="ＭＳ Ｐゴシック" charset="0"/>
                </a:defRPr>
              </a:lvl3pPr>
              <a:lvl4pPr defTabSz="968375">
                <a:defRPr>
                  <a:solidFill>
                    <a:schemeClr val="tx1"/>
                  </a:solidFill>
                  <a:latin typeface="Arial" charset="0"/>
                  <a:ea typeface="ＭＳ Ｐゴシック" charset="0"/>
                </a:defRPr>
              </a:lvl4pPr>
              <a:lvl5pPr defTabSz="968375">
                <a:defRPr>
                  <a:solidFill>
                    <a:schemeClr val="tx1"/>
                  </a:solidFill>
                  <a:latin typeface="Arial" charset="0"/>
                  <a:ea typeface="ＭＳ Ｐゴシック" charset="0"/>
                </a:defRPr>
              </a:lvl5pPr>
              <a:lvl6pPr defTabSz="968375" fontAlgn="base">
                <a:spcBef>
                  <a:spcPct val="0"/>
                </a:spcBef>
                <a:spcAft>
                  <a:spcPct val="0"/>
                </a:spcAft>
                <a:defRPr>
                  <a:solidFill>
                    <a:schemeClr val="tx1"/>
                  </a:solidFill>
                  <a:latin typeface="Arial" charset="0"/>
                  <a:ea typeface="ＭＳ Ｐゴシック" charset="0"/>
                </a:defRPr>
              </a:lvl6pPr>
              <a:lvl7pPr defTabSz="968375" fontAlgn="base">
                <a:spcBef>
                  <a:spcPct val="0"/>
                </a:spcBef>
                <a:spcAft>
                  <a:spcPct val="0"/>
                </a:spcAft>
                <a:defRPr>
                  <a:solidFill>
                    <a:schemeClr val="tx1"/>
                  </a:solidFill>
                  <a:latin typeface="Arial" charset="0"/>
                  <a:ea typeface="ＭＳ Ｐゴシック" charset="0"/>
                </a:defRPr>
              </a:lvl7pPr>
              <a:lvl8pPr defTabSz="968375" fontAlgn="base">
                <a:spcBef>
                  <a:spcPct val="0"/>
                </a:spcBef>
                <a:spcAft>
                  <a:spcPct val="0"/>
                </a:spcAft>
                <a:defRPr>
                  <a:solidFill>
                    <a:schemeClr val="tx1"/>
                  </a:solidFill>
                  <a:latin typeface="Arial" charset="0"/>
                  <a:ea typeface="ＭＳ Ｐゴシック" charset="0"/>
                </a:defRPr>
              </a:lvl8pPr>
              <a:lvl9pPr defTabSz="968375" fontAlgn="base">
                <a:spcBef>
                  <a:spcPct val="0"/>
                </a:spcBef>
                <a:spcAft>
                  <a:spcPct val="0"/>
                </a:spcAft>
                <a:defRPr>
                  <a:solidFill>
                    <a:schemeClr val="tx1"/>
                  </a:solidFill>
                  <a:latin typeface="Arial" charset="0"/>
                  <a:ea typeface="ＭＳ Ｐゴシック" charset="0"/>
                </a:defRPr>
              </a:lvl9pPr>
            </a:lstStyle>
            <a:p>
              <a:pPr>
                <a:defRPr/>
              </a:pPr>
              <a:r>
                <a:rPr lang="el-GR" sz="1800" b="0" dirty="0" smtClean="0">
                  <a:cs typeface="+mn-cs"/>
                </a:rPr>
                <a:t>μ</a:t>
              </a:r>
              <a:r>
                <a:rPr lang="en-GB" sz="1800" b="0" baseline="30000" dirty="0" smtClean="0">
                  <a:cs typeface="+mn-cs"/>
                </a:rPr>
                <a:t>+</a:t>
              </a:r>
            </a:p>
          </p:txBody>
        </p:sp>
        <p:sp>
          <p:nvSpPr>
            <p:cNvPr id="47" name="Text Box 39"/>
            <p:cNvSpPr txBox="1">
              <a:spLocks noChangeAspect="1" noChangeArrowheads="1"/>
            </p:cNvSpPr>
            <p:nvPr/>
          </p:nvSpPr>
          <p:spPr bwMode="auto">
            <a:xfrm>
              <a:off x="887414" y="6102121"/>
              <a:ext cx="366713"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2225">
                  <a:solidFill>
                    <a:schemeClr val="accent2"/>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defTabSz="968375">
                <a:defRPr>
                  <a:solidFill>
                    <a:schemeClr val="tx1"/>
                  </a:solidFill>
                  <a:latin typeface="Arial" charset="0"/>
                  <a:ea typeface="ＭＳ Ｐゴシック" charset="0"/>
                </a:defRPr>
              </a:lvl1pPr>
              <a:lvl2pPr defTabSz="968375">
                <a:defRPr>
                  <a:solidFill>
                    <a:schemeClr val="tx1"/>
                  </a:solidFill>
                  <a:latin typeface="Arial" charset="0"/>
                  <a:ea typeface="ＭＳ Ｐゴシック" charset="0"/>
                </a:defRPr>
              </a:lvl2pPr>
              <a:lvl3pPr defTabSz="968375">
                <a:defRPr>
                  <a:solidFill>
                    <a:schemeClr val="tx1"/>
                  </a:solidFill>
                  <a:latin typeface="Arial" charset="0"/>
                  <a:ea typeface="ＭＳ Ｐゴシック" charset="0"/>
                </a:defRPr>
              </a:lvl3pPr>
              <a:lvl4pPr defTabSz="968375">
                <a:defRPr>
                  <a:solidFill>
                    <a:schemeClr val="tx1"/>
                  </a:solidFill>
                  <a:latin typeface="Arial" charset="0"/>
                  <a:ea typeface="ＭＳ Ｐゴシック" charset="0"/>
                </a:defRPr>
              </a:lvl4pPr>
              <a:lvl5pPr defTabSz="968375">
                <a:defRPr>
                  <a:solidFill>
                    <a:schemeClr val="tx1"/>
                  </a:solidFill>
                  <a:latin typeface="Arial" charset="0"/>
                  <a:ea typeface="ＭＳ Ｐゴシック" charset="0"/>
                </a:defRPr>
              </a:lvl5pPr>
              <a:lvl6pPr defTabSz="968375" fontAlgn="base">
                <a:spcBef>
                  <a:spcPct val="0"/>
                </a:spcBef>
                <a:spcAft>
                  <a:spcPct val="0"/>
                </a:spcAft>
                <a:defRPr>
                  <a:solidFill>
                    <a:schemeClr val="tx1"/>
                  </a:solidFill>
                  <a:latin typeface="Arial" charset="0"/>
                  <a:ea typeface="ＭＳ Ｐゴシック" charset="0"/>
                </a:defRPr>
              </a:lvl6pPr>
              <a:lvl7pPr defTabSz="968375" fontAlgn="base">
                <a:spcBef>
                  <a:spcPct val="0"/>
                </a:spcBef>
                <a:spcAft>
                  <a:spcPct val="0"/>
                </a:spcAft>
                <a:defRPr>
                  <a:solidFill>
                    <a:schemeClr val="tx1"/>
                  </a:solidFill>
                  <a:latin typeface="Arial" charset="0"/>
                  <a:ea typeface="ＭＳ Ｐゴシック" charset="0"/>
                </a:defRPr>
              </a:lvl7pPr>
              <a:lvl8pPr defTabSz="968375" fontAlgn="base">
                <a:spcBef>
                  <a:spcPct val="0"/>
                </a:spcBef>
                <a:spcAft>
                  <a:spcPct val="0"/>
                </a:spcAft>
                <a:defRPr>
                  <a:solidFill>
                    <a:schemeClr val="tx1"/>
                  </a:solidFill>
                  <a:latin typeface="Arial" charset="0"/>
                  <a:ea typeface="ＭＳ Ｐゴシック" charset="0"/>
                </a:defRPr>
              </a:lvl8pPr>
              <a:lvl9pPr defTabSz="968375" fontAlgn="base">
                <a:spcBef>
                  <a:spcPct val="0"/>
                </a:spcBef>
                <a:spcAft>
                  <a:spcPct val="0"/>
                </a:spcAft>
                <a:defRPr>
                  <a:solidFill>
                    <a:schemeClr val="tx1"/>
                  </a:solidFill>
                  <a:latin typeface="Arial" charset="0"/>
                  <a:ea typeface="ＭＳ Ｐゴシック" charset="0"/>
                </a:defRPr>
              </a:lvl9pPr>
            </a:lstStyle>
            <a:p>
              <a:pPr>
                <a:defRPr/>
              </a:pPr>
              <a:r>
                <a:rPr lang="el-GR" sz="1800" b="0" dirty="0" smtClean="0">
                  <a:cs typeface="+mn-cs"/>
                </a:rPr>
                <a:t>μ</a:t>
              </a:r>
              <a:r>
                <a:rPr lang="en-GB" sz="1800" b="0" baseline="30000" dirty="0" smtClean="0">
                  <a:cs typeface="+mn-cs"/>
                </a:rPr>
                <a:t>-</a:t>
              </a:r>
            </a:p>
          </p:txBody>
        </p:sp>
        <p:grpSp>
          <p:nvGrpSpPr>
            <p:cNvPr id="65" name="Group 64"/>
            <p:cNvGrpSpPr/>
            <p:nvPr/>
          </p:nvGrpSpPr>
          <p:grpSpPr>
            <a:xfrm>
              <a:off x="665166" y="4791869"/>
              <a:ext cx="307975" cy="366713"/>
              <a:chOff x="8405814" y="4468813"/>
              <a:chExt cx="307975" cy="366713"/>
            </a:xfrm>
          </p:grpSpPr>
          <p:sp>
            <p:nvSpPr>
              <p:cNvPr id="49" name="Text Box 41"/>
              <p:cNvSpPr txBox="1">
                <a:spLocks noChangeAspect="1" noChangeArrowheads="1"/>
              </p:cNvSpPr>
              <p:nvPr/>
            </p:nvSpPr>
            <p:spPr bwMode="auto">
              <a:xfrm>
                <a:off x="8405814" y="4468813"/>
                <a:ext cx="3079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2225">
                    <a:solidFill>
                      <a:schemeClr val="accent2"/>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defTabSz="968375">
                  <a:defRPr>
                    <a:solidFill>
                      <a:schemeClr val="tx1"/>
                    </a:solidFill>
                    <a:latin typeface="Arial" charset="0"/>
                    <a:ea typeface="ＭＳ Ｐゴシック" charset="0"/>
                  </a:defRPr>
                </a:lvl1pPr>
                <a:lvl2pPr defTabSz="968375">
                  <a:defRPr>
                    <a:solidFill>
                      <a:schemeClr val="tx1"/>
                    </a:solidFill>
                    <a:latin typeface="Arial" charset="0"/>
                    <a:ea typeface="ＭＳ Ｐゴシック" charset="0"/>
                  </a:defRPr>
                </a:lvl2pPr>
                <a:lvl3pPr defTabSz="968375">
                  <a:defRPr>
                    <a:solidFill>
                      <a:schemeClr val="tx1"/>
                    </a:solidFill>
                    <a:latin typeface="Arial" charset="0"/>
                    <a:ea typeface="ＭＳ Ｐゴシック" charset="0"/>
                  </a:defRPr>
                </a:lvl3pPr>
                <a:lvl4pPr defTabSz="968375">
                  <a:defRPr>
                    <a:solidFill>
                      <a:schemeClr val="tx1"/>
                    </a:solidFill>
                    <a:latin typeface="Arial" charset="0"/>
                    <a:ea typeface="ＭＳ Ｐゴシック" charset="0"/>
                  </a:defRPr>
                </a:lvl4pPr>
                <a:lvl5pPr defTabSz="968375">
                  <a:defRPr>
                    <a:solidFill>
                      <a:schemeClr val="tx1"/>
                    </a:solidFill>
                    <a:latin typeface="Arial" charset="0"/>
                    <a:ea typeface="ＭＳ Ｐゴシック" charset="0"/>
                  </a:defRPr>
                </a:lvl5pPr>
                <a:lvl6pPr defTabSz="968375" fontAlgn="base">
                  <a:spcBef>
                    <a:spcPct val="0"/>
                  </a:spcBef>
                  <a:spcAft>
                    <a:spcPct val="0"/>
                  </a:spcAft>
                  <a:defRPr>
                    <a:solidFill>
                      <a:schemeClr val="tx1"/>
                    </a:solidFill>
                    <a:latin typeface="Arial" charset="0"/>
                    <a:ea typeface="ＭＳ Ｐゴシック" charset="0"/>
                  </a:defRPr>
                </a:lvl6pPr>
                <a:lvl7pPr defTabSz="968375" fontAlgn="base">
                  <a:spcBef>
                    <a:spcPct val="0"/>
                  </a:spcBef>
                  <a:spcAft>
                    <a:spcPct val="0"/>
                  </a:spcAft>
                  <a:defRPr>
                    <a:solidFill>
                      <a:schemeClr val="tx1"/>
                    </a:solidFill>
                    <a:latin typeface="Arial" charset="0"/>
                    <a:ea typeface="ＭＳ Ｐゴシック" charset="0"/>
                  </a:defRPr>
                </a:lvl7pPr>
                <a:lvl8pPr defTabSz="968375" fontAlgn="base">
                  <a:spcBef>
                    <a:spcPct val="0"/>
                  </a:spcBef>
                  <a:spcAft>
                    <a:spcPct val="0"/>
                  </a:spcAft>
                  <a:defRPr>
                    <a:solidFill>
                      <a:schemeClr val="tx1"/>
                    </a:solidFill>
                    <a:latin typeface="Arial" charset="0"/>
                    <a:ea typeface="ＭＳ Ｐゴシック" charset="0"/>
                  </a:defRPr>
                </a:lvl8pPr>
                <a:lvl9pPr defTabSz="968375" fontAlgn="base">
                  <a:spcBef>
                    <a:spcPct val="0"/>
                  </a:spcBef>
                  <a:spcAft>
                    <a:spcPct val="0"/>
                  </a:spcAft>
                  <a:defRPr>
                    <a:solidFill>
                      <a:schemeClr val="tx1"/>
                    </a:solidFill>
                    <a:latin typeface="Arial" charset="0"/>
                    <a:ea typeface="ＭＳ Ｐゴシック" charset="0"/>
                  </a:defRPr>
                </a:lvl9pPr>
              </a:lstStyle>
              <a:p>
                <a:pPr>
                  <a:defRPr/>
                </a:pPr>
                <a:r>
                  <a:rPr lang="en-GB" sz="1800" b="0" dirty="0" smtClean="0">
                    <a:cs typeface="+mn-cs"/>
                  </a:rPr>
                  <a:t>b</a:t>
                </a:r>
              </a:p>
            </p:txBody>
          </p:sp>
          <p:sp>
            <p:nvSpPr>
              <p:cNvPr id="51" name="Line 43"/>
              <p:cNvSpPr>
                <a:spLocks noChangeAspect="1" noChangeShapeType="1"/>
              </p:cNvSpPr>
              <p:nvPr/>
            </p:nvSpPr>
            <p:spPr bwMode="auto">
              <a:xfrm>
                <a:off x="8493127" y="4541838"/>
                <a:ext cx="101600" cy="0"/>
              </a:xfrm>
              <a:prstGeom prst="line">
                <a:avLst/>
              </a:prstGeom>
              <a:noFill/>
              <a:ln w="222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spAutoFit/>
              </a:bodyPr>
              <a:lstStyle/>
              <a:p>
                <a:pPr>
                  <a:defRPr/>
                </a:pPr>
                <a:endParaRPr lang="en-US">
                  <a:cs typeface="+mn-cs"/>
                </a:endParaRPr>
              </a:p>
            </p:txBody>
          </p:sp>
        </p:grpSp>
        <p:sp>
          <p:nvSpPr>
            <p:cNvPr id="48" name="Text Box 40"/>
            <p:cNvSpPr txBox="1">
              <a:spLocks noChangeAspect="1" noChangeArrowheads="1"/>
            </p:cNvSpPr>
            <p:nvPr/>
          </p:nvSpPr>
          <p:spPr bwMode="auto">
            <a:xfrm>
              <a:off x="1547814" y="4364831"/>
              <a:ext cx="3079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2225">
                  <a:solidFill>
                    <a:schemeClr val="accent2"/>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defTabSz="968375">
                <a:defRPr>
                  <a:solidFill>
                    <a:schemeClr val="tx1"/>
                  </a:solidFill>
                  <a:latin typeface="Arial" charset="0"/>
                  <a:ea typeface="ＭＳ Ｐゴシック" charset="0"/>
                </a:defRPr>
              </a:lvl1pPr>
              <a:lvl2pPr defTabSz="968375">
                <a:defRPr>
                  <a:solidFill>
                    <a:schemeClr val="tx1"/>
                  </a:solidFill>
                  <a:latin typeface="Arial" charset="0"/>
                  <a:ea typeface="ＭＳ Ｐゴシック" charset="0"/>
                </a:defRPr>
              </a:lvl2pPr>
              <a:lvl3pPr defTabSz="968375">
                <a:defRPr>
                  <a:solidFill>
                    <a:schemeClr val="tx1"/>
                  </a:solidFill>
                  <a:latin typeface="Arial" charset="0"/>
                  <a:ea typeface="ＭＳ Ｐゴシック" charset="0"/>
                </a:defRPr>
              </a:lvl3pPr>
              <a:lvl4pPr defTabSz="968375">
                <a:defRPr>
                  <a:solidFill>
                    <a:schemeClr val="tx1"/>
                  </a:solidFill>
                  <a:latin typeface="Arial" charset="0"/>
                  <a:ea typeface="ＭＳ Ｐゴシック" charset="0"/>
                </a:defRPr>
              </a:lvl4pPr>
              <a:lvl5pPr defTabSz="968375">
                <a:defRPr>
                  <a:solidFill>
                    <a:schemeClr val="tx1"/>
                  </a:solidFill>
                  <a:latin typeface="Arial" charset="0"/>
                  <a:ea typeface="ＭＳ Ｐゴシック" charset="0"/>
                </a:defRPr>
              </a:lvl5pPr>
              <a:lvl6pPr defTabSz="968375" fontAlgn="base">
                <a:spcBef>
                  <a:spcPct val="0"/>
                </a:spcBef>
                <a:spcAft>
                  <a:spcPct val="0"/>
                </a:spcAft>
                <a:defRPr>
                  <a:solidFill>
                    <a:schemeClr val="tx1"/>
                  </a:solidFill>
                  <a:latin typeface="Arial" charset="0"/>
                  <a:ea typeface="ＭＳ Ｐゴシック" charset="0"/>
                </a:defRPr>
              </a:lvl6pPr>
              <a:lvl7pPr defTabSz="968375" fontAlgn="base">
                <a:spcBef>
                  <a:spcPct val="0"/>
                </a:spcBef>
                <a:spcAft>
                  <a:spcPct val="0"/>
                </a:spcAft>
                <a:defRPr>
                  <a:solidFill>
                    <a:schemeClr val="tx1"/>
                  </a:solidFill>
                  <a:latin typeface="Arial" charset="0"/>
                  <a:ea typeface="ＭＳ Ｐゴシック" charset="0"/>
                </a:defRPr>
              </a:lvl7pPr>
              <a:lvl8pPr defTabSz="968375" fontAlgn="base">
                <a:spcBef>
                  <a:spcPct val="0"/>
                </a:spcBef>
                <a:spcAft>
                  <a:spcPct val="0"/>
                </a:spcAft>
                <a:defRPr>
                  <a:solidFill>
                    <a:schemeClr val="tx1"/>
                  </a:solidFill>
                  <a:latin typeface="Arial" charset="0"/>
                  <a:ea typeface="ＭＳ Ｐゴシック" charset="0"/>
                </a:defRPr>
              </a:lvl8pPr>
              <a:lvl9pPr defTabSz="968375" fontAlgn="base">
                <a:spcBef>
                  <a:spcPct val="0"/>
                </a:spcBef>
                <a:spcAft>
                  <a:spcPct val="0"/>
                </a:spcAft>
                <a:defRPr>
                  <a:solidFill>
                    <a:schemeClr val="tx1"/>
                  </a:solidFill>
                  <a:latin typeface="Arial" charset="0"/>
                  <a:ea typeface="ＭＳ Ｐゴシック" charset="0"/>
                </a:defRPr>
              </a:lvl9pPr>
            </a:lstStyle>
            <a:p>
              <a:pPr>
                <a:defRPr/>
              </a:pPr>
              <a:r>
                <a:rPr lang="en-GB" sz="1800" b="0" dirty="0" smtClean="0">
                  <a:cs typeface="+mn-cs"/>
                </a:rPr>
                <a:t>b</a:t>
              </a:r>
            </a:p>
          </p:txBody>
        </p:sp>
      </p:grpSp>
      <p:grpSp>
        <p:nvGrpSpPr>
          <p:cNvPr id="67" name="Group 66"/>
          <p:cNvGrpSpPr/>
          <p:nvPr/>
        </p:nvGrpSpPr>
        <p:grpSpPr>
          <a:xfrm>
            <a:off x="5422900" y="3505199"/>
            <a:ext cx="3606800" cy="3127297"/>
            <a:chOff x="4432300" y="846616"/>
            <a:chExt cx="3937000" cy="3394283"/>
          </a:xfrm>
        </p:grpSpPr>
        <p:pic>
          <p:nvPicPr>
            <p:cNvPr id="68" name="Picture 67" descr="Screen Shot 2014-04-07 at 5.46.43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32300" y="846616"/>
              <a:ext cx="3937000" cy="3394283"/>
            </a:xfrm>
            <a:prstGeom prst="rect">
              <a:avLst/>
            </a:prstGeom>
          </p:spPr>
        </p:pic>
        <p:sp>
          <p:nvSpPr>
            <p:cNvPr id="69" name="TextBox 68"/>
            <p:cNvSpPr txBox="1"/>
            <p:nvPr/>
          </p:nvSpPr>
          <p:spPr>
            <a:xfrm>
              <a:off x="6667500" y="2095500"/>
              <a:ext cx="1453681" cy="923329"/>
            </a:xfrm>
            <a:prstGeom prst="rect">
              <a:avLst/>
            </a:prstGeom>
            <a:noFill/>
            <a:ln>
              <a:solidFill>
                <a:srgbClr val="FF0000"/>
              </a:solidFill>
            </a:ln>
          </p:spPr>
          <p:txBody>
            <a:bodyPr wrap="none" rtlCol="0">
              <a:spAutoFit/>
            </a:bodyPr>
            <a:lstStyle/>
            <a:p>
              <a:r>
                <a:rPr lang="en-US" dirty="0">
                  <a:solidFill>
                    <a:srgbClr val="FF0000"/>
                  </a:solidFill>
                </a:rPr>
                <a:t>Z =&gt; </a:t>
              </a:r>
              <a:r>
                <a:rPr lang="en-US" dirty="0" err="1" smtClean="0">
                  <a:solidFill>
                    <a:srgbClr val="FF0000"/>
                  </a:solidFill>
                </a:rPr>
                <a:t>μμ</a:t>
              </a:r>
              <a:r>
                <a:rPr lang="en-US" dirty="0" smtClean="0">
                  <a:solidFill>
                    <a:srgbClr val="FF0000"/>
                  </a:solidFill>
                </a:rPr>
                <a:t> recoil</a:t>
              </a:r>
            </a:p>
            <a:p>
              <a:r>
                <a:rPr lang="en-US" dirty="0" smtClean="0">
                  <a:solidFill>
                    <a:srgbClr val="FF0000"/>
                  </a:solidFill>
                </a:rPr>
                <a:t>350 </a:t>
              </a:r>
              <a:r>
                <a:rPr lang="en-US" dirty="0" err="1" smtClean="0">
                  <a:solidFill>
                    <a:srgbClr val="FF0000"/>
                  </a:solidFill>
                </a:rPr>
                <a:t>GeV</a:t>
              </a:r>
              <a:endParaRPr lang="en-US" dirty="0" smtClean="0">
                <a:solidFill>
                  <a:srgbClr val="FF0000"/>
                </a:solidFill>
              </a:endParaRPr>
            </a:p>
            <a:p>
              <a:r>
                <a:rPr lang="en-US" dirty="0" smtClean="0">
                  <a:solidFill>
                    <a:srgbClr val="FF0000"/>
                  </a:solidFill>
                </a:rPr>
                <a:t>500 fb</a:t>
              </a:r>
              <a:r>
                <a:rPr lang="en-US" baseline="30000" dirty="0" smtClean="0">
                  <a:solidFill>
                    <a:srgbClr val="FF0000"/>
                  </a:solidFill>
                </a:rPr>
                <a:t>-1</a:t>
              </a:r>
              <a:endParaRPr lang="en-US" baseline="30000" dirty="0">
                <a:solidFill>
                  <a:srgbClr val="FF0000"/>
                </a:solidFill>
              </a:endParaRPr>
            </a:p>
          </p:txBody>
        </p:sp>
      </p:grpSp>
      <p:sp>
        <p:nvSpPr>
          <p:cNvPr id="70" name="TextBox 69"/>
          <p:cNvSpPr txBox="1"/>
          <p:nvPr/>
        </p:nvSpPr>
        <p:spPr>
          <a:xfrm>
            <a:off x="4394200" y="2451100"/>
            <a:ext cx="4636756" cy="400110"/>
          </a:xfrm>
          <a:prstGeom prst="rect">
            <a:avLst/>
          </a:prstGeom>
          <a:noFill/>
        </p:spPr>
        <p:txBody>
          <a:bodyPr wrap="none" rtlCol="0">
            <a:spAutoFit/>
          </a:bodyPr>
          <a:lstStyle/>
          <a:p>
            <a:r>
              <a:rPr lang="en-US" sz="2000" b="1" dirty="0" smtClean="0">
                <a:solidFill>
                  <a:srgbClr val="0000FF"/>
                </a:solidFill>
              </a:rPr>
              <a:t>Model-independent Higgs measurement !</a:t>
            </a:r>
            <a:endParaRPr lang="en-US" sz="2000" b="1" dirty="0">
              <a:solidFill>
                <a:srgbClr val="0000FF"/>
              </a:solidFill>
            </a:endParaRPr>
          </a:p>
        </p:txBody>
      </p:sp>
      <p:sp>
        <p:nvSpPr>
          <p:cNvPr id="71" name="TextBox 70"/>
          <p:cNvSpPr txBox="1"/>
          <p:nvPr/>
        </p:nvSpPr>
        <p:spPr>
          <a:xfrm>
            <a:off x="4178300" y="2915106"/>
            <a:ext cx="5065184" cy="369332"/>
          </a:xfrm>
          <a:prstGeom prst="rect">
            <a:avLst/>
          </a:prstGeom>
          <a:noFill/>
        </p:spPr>
        <p:txBody>
          <a:bodyPr wrap="none" rtlCol="0">
            <a:spAutoFit/>
          </a:bodyPr>
          <a:lstStyle/>
          <a:p>
            <a:r>
              <a:rPr lang="en-US" i="1" dirty="0"/>
              <a:t>c</a:t>
            </a:r>
            <a:r>
              <a:rPr lang="en-US" i="1" dirty="0" smtClean="0"/>
              <a:t>an also “see” </a:t>
            </a:r>
            <a:r>
              <a:rPr lang="en-US" b="1" i="1" dirty="0" smtClean="0"/>
              <a:t>invisible Higgs </a:t>
            </a:r>
            <a:r>
              <a:rPr lang="en-US" i="1" dirty="0" smtClean="0"/>
              <a:t>decays: </a:t>
            </a:r>
            <a:r>
              <a:rPr lang="en-US" i="1" dirty="0" smtClean="0"/>
              <a:t>&lt;1</a:t>
            </a:r>
            <a:r>
              <a:rPr lang="en-US" i="1" dirty="0" smtClean="0"/>
              <a:t>% accuracy</a:t>
            </a:r>
            <a:endParaRPr lang="en-US" i="1" dirty="0"/>
          </a:p>
        </p:txBody>
      </p:sp>
      <p:cxnSp>
        <p:nvCxnSpPr>
          <p:cNvPr id="73" name="Straight Arrow Connector 72"/>
          <p:cNvCxnSpPr/>
          <p:nvPr/>
        </p:nvCxnSpPr>
        <p:spPr>
          <a:xfrm flipH="1">
            <a:off x="1320800" y="1308100"/>
            <a:ext cx="227014" cy="177800"/>
          </a:xfrm>
          <a:prstGeom prst="straightConnector1">
            <a:avLst/>
          </a:prstGeom>
          <a:ln w="28575" cmpd="sng">
            <a:solidFill>
              <a:srgbClr val="FF6600"/>
            </a:solidFill>
            <a:tailEnd type="arrow"/>
          </a:ln>
          <a:effectLst/>
        </p:spPr>
        <p:style>
          <a:lnRef idx="2">
            <a:schemeClr val="accent1"/>
          </a:lnRef>
          <a:fillRef idx="0">
            <a:schemeClr val="accent1"/>
          </a:fillRef>
          <a:effectRef idx="1">
            <a:schemeClr val="accent1"/>
          </a:effectRef>
          <a:fontRef idx="minor">
            <a:schemeClr val="tx1"/>
          </a:fontRef>
        </p:style>
      </p:cxnSp>
      <p:sp>
        <p:nvSpPr>
          <p:cNvPr id="30" name="Oval 29"/>
          <p:cNvSpPr/>
          <p:nvPr/>
        </p:nvSpPr>
        <p:spPr>
          <a:xfrm rot="19625212">
            <a:off x="6005279" y="1560615"/>
            <a:ext cx="338717" cy="654576"/>
          </a:xfrm>
          <a:prstGeom prst="ellipse">
            <a:avLst/>
          </a:prstGeom>
          <a:solidFill>
            <a:schemeClr val="bg1">
              <a:lumMod val="85000"/>
            </a:schemeClr>
          </a:solidFill>
          <a:ln>
            <a:noFill/>
          </a:ln>
          <a:effectLst>
            <a:outerShdw blurRad="40000" dist="23000" dir="2460000" sx="102000" sy="102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2" name="Picture 31" descr="Screen Shot 2012-11-26 at 8.05.36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6601" y="824401"/>
            <a:ext cx="1911479" cy="1417582"/>
          </a:xfrm>
          <a:prstGeom prst="rect">
            <a:avLst/>
          </a:prstGeom>
          <a:ln w="19050" cmpd="sng">
            <a:solidFill>
              <a:srgbClr val="FF6600"/>
            </a:solidFill>
          </a:ln>
        </p:spPr>
      </p:pic>
    </p:spTree>
    <p:extLst>
      <p:ext uri="{BB962C8B-B14F-4D97-AF65-F5344CB8AC3E}">
        <p14:creationId xmlns:p14="http://schemas.microsoft.com/office/powerpoint/2010/main" val="19072398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70" grpId="0"/>
      <p:bldP spid="71" grpId="0"/>
      <p:bldP spid="3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Higgs coupling to mass</a:t>
            </a:r>
            <a:endParaRPr lang="en-US" dirty="0"/>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21</a:t>
            </a:fld>
            <a:endParaRPr lang="en-US"/>
          </a:p>
        </p:txBody>
      </p:sp>
      <p:grpSp>
        <p:nvGrpSpPr>
          <p:cNvPr id="43" name="Group 42"/>
          <p:cNvGrpSpPr/>
          <p:nvPr/>
        </p:nvGrpSpPr>
        <p:grpSpPr>
          <a:xfrm>
            <a:off x="71714" y="971728"/>
            <a:ext cx="1680886" cy="3549472"/>
            <a:chOff x="71714" y="895528"/>
            <a:chExt cx="1731702" cy="4027424"/>
          </a:xfrm>
        </p:grpSpPr>
        <p:pic>
          <p:nvPicPr>
            <p:cNvPr id="8" name="Picture 7" descr="Screen Shot 2012-11-25 at 8.58.30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14" y="3676829"/>
              <a:ext cx="1731702" cy="1246123"/>
            </a:xfrm>
            <a:prstGeom prst="rect">
              <a:avLst/>
            </a:prstGeom>
            <a:ln w="19050" cmpd="sng">
              <a:solidFill>
                <a:srgbClr val="008000"/>
              </a:solidFill>
            </a:ln>
          </p:spPr>
        </p:pic>
        <p:pic>
          <p:nvPicPr>
            <p:cNvPr id="9" name="Picture 8" descr="Screen Shot 2012-11-26 at 8.05.36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714" y="895528"/>
              <a:ext cx="1731702" cy="1246124"/>
            </a:xfrm>
            <a:prstGeom prst="rect">
              <a:avLst/>
            </a:prstGeom>
            <a:ln w="19050" cmpd="sng">
              <a:solidFill>
                <a:srgbClr val="FF6600"/>
              </a:solidFill>
            </a:ln>
          </p:spPr>
        </p:pic>
        <p:pic>
          <p:nvPicPr>
            <p:cNvPr id="10" name="Picture 9" descr="Screen Shot 2012-11-26 at 8.05.54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714" y="2279829"/>
              <a:ext cx="1731702" cy="1246123"/>
            </a:xfrm>
            <a:prstGeom prst="rect">
              <a:avLst/>
            </a:prstGeom>
            <a:ln w="19050" cmpd="sng">
              <a:solidFill>
                <a:srgbClr val="FF0000"/>
              </a:solidFill>
            </a:ln>
          </p:spPr>
        </p:pic>
      </p:grpSp>
      <p:grpSp>
        <p:nvGrpSpPr>
          <p:cNvPr id="41" name="Group 40"/>
          <p:cNvGrpSpPr/>
          <p:nvPr/>
        </p:nvGrpSpPr>
        <p:grpSpPr>
          <a:xfrm>
            <a:off x="3937000" y="731905"/>
            <a:ext cx="5080000" cy="3805606"/>
            <a:chOff x="3606800" y="757305"/>
            <a:chExt cx="5080000" cy="3805606"/>
          </a:xfrm>
        </p:grpSpPr>
        <p:pic>
          <p:nvPicPr>
            <p:cNvPr id="19" name="Picture 18" descr="Screen Shot 2014-11-18 at 22.27.35.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06800" y="757305"/>
              <a:ext cx="5080000" cy="3805606"/>
            </a:xfrm>
            <a:prstGeom prst="rect">
              <a:avLst/>
            </a:prstGeom>
          </p:spPr>
        </p:pic>
        <p:sp>
          <p:nvSpPr>
            <p:cNvPr id="20" name="Oval 19"/>
            <p:cNvSpPr/>
            <p:nvPr/>
          </p:nvSpPr>
          <p:spPr>
            <a:xfrm>
              <a:off x="4699000" y="3651429"/>
              <a:ext cx="355600" cy="336371"/>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5384800" y="3397429"/>
              <a:ext cx="355600" cy="336371"/>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5753100" y="3397429"/>
              <a:ext cx="355600" cy="336371"/>
            </a:xfrm>
            <a:prstGeom prst="ellipse">
              <a:avLst/>
            </a:prstGeom>
            <a:noFill/>
            <a:ln w="28575" cmpd="sng">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6121400" y="3397429"/>
              <a:ext cx="355600" cy="336371"/>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6489700" y="3397429"/>
              <a:ext cx="355600" cy="336371"/>
            </a:xfrm>
            <a:prstGeom prst="ellipse">
              <a:avLst/>
            </a:prstGeom>
            <a:noFill/>
            <a:ln w="28575" cmpd="sng">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6934200" y="3397429"/>
              <a:ext cx="355600" cy="336371"/>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7289800" y="3397429"/>
              <a:ext cx="355600" cy="336371"/>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7658100" y="3397429"/>
              <a:ext cx="355600" cy="336371"/>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TextBox 39"/>
            <p:cNvSpPr txBox="1"/>
            <p:nvPr/>
          </p:nvSpPr>
          <p:spPr>
            <a:xfrm>
              <a:off x="5245101" y="1351281"/>
              <a:ext cx="1854199" cy="338554"/>
            </a:xfrm>
            <a:prstGeom prst="rect">
              <a:avLst/>
            </a:prstGeom>
            <a:solidFill>
              <a:schemeClr val="bg1"/>
            </a:solidFill>
          </p:spPr>
          <p:txBody>
            <a:bodyPr wrap="square" rtlCol="0">
              <a:spAutoFit/>
            </a:bodyPr>
            <a:lstStyle/>
            <a:p>
              <a:r>
                <a:rPr lang="en-US" sz="1600" b="1" dirty="0">
                  <a:solidFill>
                    <a:srgbClr val="FF0000"/>
                  </a:solidFill>
                </a:rPr>
                <a:t>m</a:t>
              </a:r>
              <a:r>
                <a:rPr lang="en-US" sz="1600" b="1" dirty="0" smtClean="0">
                  <a:solidFill>
                    <a:srgbClr val="FF0000"/>
                  </a:solidFill>
                </a:rPr>
                <a:t>odel independent</a:t>
              </a:r>
              <a:endParaRPr lang="en-US" sz="1600" b="1" dirty="0">
                <a:solidFill>
                  <a:srgbClr val="FF0000"/>
                </a:solidFill>
              </a:endParaRPr>
            </a:p>
          </p:txBody>
        </p:sp>
        <p:sp>
          <p:nvSpPr>
            <p:cNvPr id="53" name="Oval 52"/>
            <p:cNvSpPr/>
            <p:nvPr/>
          </p:nvSpPr>
          <p:spPr>
            <a:xfrm>
              <a:off x="8027500" y="3399744"/>
              <a:ext cx="355600" cy="336371"/>
            </a:xfrm>
            <a:prstGeom prst="ellipse">
              <a:avLst/>
            </a:prstGeom>
            <a:noFill/>
            <a:ln w="28575" cmpd="sng">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2" name="Group 41"/>
          <p:cNvGrpSpPr/>
          <p:nvPr/>
        </p:nvGrpSpPr>
        <p:grpSpPr>
          <a:xfrm>
            <a:off x="5334000" y="4432300"/>
            <a:ext cx="3336027" cy="675529"/>
            <a:chOff x="4711700" y="4483100"/>
            <a:chExt cx="3336027" cy="675529"/>
          </a:xfrm>
        </p:grpSpPr>
        <p:sp>
          <p:nvSpPr>
            <p:cNvPr id="36" name="Oval 35"/>
            <p:cNvSpPr>
              <a:spLocks noChangeAspect="1"/>
            </p:cNvSpPr>
            <p:nvPr/>
          </p:nvSpPr>
          <p:spPr>
            <a:xfrm>
              <a:off x="4711700" y="4527729"/>
              <a:ext cx="288000" cy="288000"/>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a:spLocks noChangeAspect="1"/>
            </p:cNvSpPr>
            <p:nvPr/>
          </p:nvSpPr>
          <p:spPr>
            <a:xfrm>
              <a:off x="4711700" y="4870629"/>
              <a:ext cx="288000" cy="288000"/>
            </a:xfrm>
            <a:prstGeom prst="ellipse">
              <a:avLst/>
            </a:prstGeom>
            <a:noFill/>
            <a:ln w="28575" cmpd="sng">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TextBox 37"/>
            <p:cNvSpPr txBox="1"/>
            <p:nvPr/>
          </p:nvSpPr>
          <p:spPr>
            <a:xfrm>
              <a:off x="5054600" y="4483100"/>
              <a:ext cx="2993127" cy="338554"/>
            </a:xfrm>
            <a:prstGeom prst="rect">
              <a:avLst/>
            </a:prstGeom>
            <a:noFill/>
            <a:ln>
              <a:noFill/>
            </a:ln>
          </p:spPr>
          <p:txBody>
            <a:bodyPr wrap="none" rtlCol="0">
              <a:spAutoFit/>
            </a:bodyPr>
            <a:lstStyle/>
            <a:p>
              <a:r>
                <a:rPr lang="en-US" sz="1600" dirty="0" smtClean="0">
                  <a:solidFill>
                    <a:srgbClr val="008000"/>
                  </a:solidFill>
                </a:rPr>
                <a:t>much more accurate than HL-LHC</a:t>
              </a:r>
              <a:endParaRPr lang="en-US" sz="1600" dirty="0">
                <a:solidFill>
                  <a:srgbClr val="008000"/>
                </a:solidFill>
              </a:endParaRPr>
            </a:p>
          </p:txBody>
        </p:sp>
        <p:sp>
          <p:nvSpPr>
            <p:cNvPr id="39" name="TextBox 38"/>
            <p:cNvSpPr txBox="1"/>
            <p:nvPr/>
          </p:nvSpPr>
          <p:spPr>
            <a:xfrm>
              <a:off x="5041900" y="4813300"/>
              <a:ext cx="2390398" cy="338554"/>
            </a:xfrm>
            <a:prstGeom prst="rect">
              <a:avLst/>
            </a:prstGeom>
            <a:noFill/>
            <a:ln>
              <a:noFill/>
            </a:ln>
          </p:spPr>
          <p:txBody>
            <a:bodyPr wrap="none" rtlCol="0">
              <a:spAutoFit/>
            </a:bodyPr>
            <a:lstStyle/>
            <a:p>
              <a:r>
                <a:rPr lang="en-US" sz="1600" dirty="0">
                  <a:solidFill>
                    <a:srgbClr val="FF6600"/>
                  </a:solidFill>
                </a:rPr>
                <a:t>s</a:t>
              </a:r>
              <a:r>
                <a:rPr lang="en-US" sz="1600" dirty="0" smtClean="0">
                  <a:solidFill>
                    <a:srgbClr val="FF6600"/>
                  </a:solidFill>
                </a:rPr>
                <a:t>imilar accuracy as HL-LHC</a:t>
              </a:r>
              <a:endParaRPr lang="en-US" sz="1600" dirty="0">
                <a:solidFill>
                  <a:srgbClr val="FF6600"/>
                </a:solidFill>
              </a:endParaRPr>
            </a:p>
          </p:txBody>
        </p:sp>
      </p:grpSp>
      <p:sp>
        <p:nvSpPr>
          <p:cNvPr id="44" name="TextBox 43"/>
          <p:cNvSpPr txBox="1"/>
          <p:nvPr/>
        </p:nvSpPr>
        <p:spPr>
          <a:xfrm>
            <a:off x="1955800" y="1307829"/>
            <a:ext cx="1881492" cy="2031325"/>
          </a:xfrm>
          <a:prstGeom prst="rect">
            <a:avLst/>
          </a:prstGeom>
          <a:noFill/>
        </p:spPr>
        <p:txBody>
          <a:bodyPr wrap="square" rtlCol="0">
            <a:spAutoFit/>
          </a:bodyPr>
          <a:lstStyle/>
          <a:p>
            <a:pPr algn="ctr"/>
            <a:r>
              <a:rPr lang="en-US" b="1" dirty="0" smtClean="0">
                <a:solidFill>
                  <a:srgbClr val="FF0000"/>
                </a:solidFill>
              </a:rPr>
              <a:t>combining all</a:t>
            </a:r>
          </a:p>
          <a:p>
            <a:pPr algn="ctr"/>
            <a:r>
              <a:rPr lang="en-US" b="1" dirty="0" smtClean="0">
                <a:solidFill>
                  <a:srgbClr val="FF0000"/>
                </a:solidFill>
              </a:rPr>
              <a:t> Higgs information</a:t>
            </a:r>
          </a:p>
          <a:p>
            <a:pPr algn="ctr"/>
            <a:endParaRPr lang="en-US" b="1" dirty="0">
              <a:solidFill>
                <a:srgbClr val="FF0000"/>
              </a:solidFill>
            </a:endParaRPr>
          </a:p>
          <a:p>
            <a:pPr algn="ctr"/>
            <a:r>
              <a:rPr lang="en-US" b="1" dirty="0">
                <a:solidFill>
                  <a:srgbClr val="FF0000"/>
                </a:solidFill>
              </a:rPr>
              <a:t>p</a:t>
            </a:r>
            <a:r>
              <a:rPr lang="en-US" b="1" dirty="0" smtClean="0">
                <a:solidFill>
                  <a:srgbClr val="FF0000"/>
                </a:solidFill>
              </a:rPr>
              <a:t>roduction</a:t>
            </a:r>
          </a:p>
          <a:p>
            <a:pPr algn="ctr"/>
            <a:r>
              <a:rPr lang="en-US" b="1" dirty="0" smtClean="0">
                <a:solidFill>
                  <a:srgbClr val="FF0000"/>
                </a:solidFill>
              </a:rPr>
              <a:t>+</a:t>
            </a:r>
          </a:p>
          <a:p>
            <a:pPr algn="ctr"/>
            <a:r>
              <a:rPr lang="en-US" b="1" dirty="0" smtClean="0">
                <a:solidFill>
                  <a:srgbClr val="FF0000"/>
                </a:solidFill>
              </a:rPr>
              <a:t>decay</a:t>
            </a:r>
            <a:endParaRPr lang="en-US" b="1" dirty="0">
              <a:solidFill>
                <a:srgbClr val="FF0000"/>
              </a:solidFill>
            </a:endParaRPr>
          </a:p>
        </p:txBody>
      </p:sp>
      <p:pic>
        <p:nvPicPr>
          <p:cNvPr id="45" name="Picture 44" descr="Screen Shot 2012-06-03 at 6.27.45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714" y="5313324"/>
            <a:ext cx="1680886" cy="1246123"/>
          </a:xfrm>
          <a:prstGeom prst="rect">
            <a:avLst/>
          </a:prstGeom>
          <a:ln w="19050" cmpd="sng">
            <a:solidFill>
              <a:srgbClr val="3366FF"/>
            </a:solidFill>
          </a:ln>
        </p:spPr>
      </p:pic>
      <p:sp>
        <p:nvSpPr>
          <p:cNvPr id="47" name="TextBox 46"/>
          <p:cNvSpPr txBox="1"/>
          <p:nvPr/>
        </p:nvSpPr>
        <p:spPr>
          <a:xfrm>
            <a:off x="1905000" y="5321300"/>
            <a:ext cx="7190790" cy="1169551"/>
          </a:xfrm>
          <a:prstGeom prst="rect">
            <a:avLst/>
          </a:prstGeom>
          <a:noFill/>
        </p:spPr>
        <p:txBody>
          <a:bodyPr wrap="none" rtlCol="0">
            <a:spAutoFit/>
          </a:bodyPr>
          <a:lstStyle/>
          <a:p>
            <a:r>
              <a:rPr lang="en-US" sz="2000" b="1" dirty="0" smtClean="0">
                <a:solidFill>
                  <a:srgbClr val="0000FF"/>
                </a:solidFill>
              </a:rPr>
              <a:t>Higgs self-coupling H=&gt; HH</a:t>
            </a:r>
          </a:p>
          <a:p>
            <a:endParaRPr lang="en-US" sz="1400" dirty="0" smtClean="0"/>
          </a:p>
          <a:p>
            <a:r>
              <a:rPr lang="en-US" dirty="0" smtClean="0"/>
              <a:t>Gives access to understanding the Higgs field</a:t>
            </a:r>
          </a:p>
          <a:p>
            <a:r>
              <a:rPr lang="en-US" dirty="0" smtClean="0"/>
              <a:t>Requires high energies =&gt; coupling </a:t>
            </a:r>
            <a:r>
              <a:rPr lang="en-US" dirty="0" err="1" smtClean="0"/>
              <a:t>g</a:t>
            </a:r>
            <a:r>
              <a:rPr lang="en-US" baseline="-25000" dirty="0" err="1" smtClean="0"/>
              <a:t>HHH</a:t>
            </a:r>
            <a:r>
              <a:rPr lang="en-US" dirty="0" smtClean="0"/>
              <a:t> to  24%  at 1.4 </a:t>
            </a:r>
            <a:r>
              <a:rPr lang="en-US" dirty="0" err="1" smtClean="0"/>
              <a:t>TeV</a:t>
            </a:r>
            <a:r>
              <a:rPr lang="en-US" dirty="0" smtClean="0"/>
              <a:t>, 10%  at +3 </a:t>
            </a:r>
            <a:r>
              <a:rPr lang="en-US" dirty="0" err="1"/>
              <a:t>T</a:t>
            </a:r>
            <a:r>
              <a:rPr lang="en-US" dirty="0" err="1" smtClean="0"/>
              <a:t>eV</a:t>
            </a:r>
            <a:r>
              <a:rPr lang="en-US" dirty="0" smtClean="0"/>
              <a:t> </a:t>
            </a:r>
            <a:endParaRPr lang="en-US" dirty="0"/>
          </a:p>
        </p:txBody>
      </p:sp>
      <p:sp>
        <p:nvSpPr>
          <p:cNvPr id="48" name="Oval 47"/>
          <p:cNvSpPr>
            <a:spLocks noChangeAspect="1"/>
          </p:cNvSpPr>
          <p:nvPr/>
        </p:nvSpPr>
        <p:spPr>
          <a:xfrm>
            <a:off x="7531100" y="6108418"/>
            <a:ext cx="468000" cy="468000"/>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1" name="Straight Connector 50"/>
          <p:cNvCxnSpPr/>
          <p:nvPr/>
        </p:nvCxnSpPr>
        <p:spPr>
          <a:xfrm>
            <a:off x="71714" y="5164554"/>
            <a:ext cx="9008786" cy="0"/>
          </a:xfrm>
          <a:prstGeom prst="line">
            <a:avLst/>
          </a:prstGeom>
          <a:ln w="1905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52" name="TextBox 51"/>
          <p:cNvSpPr txBox="1"/>
          <p:nvPr/>
        </p:nvSpPr>
        <p:spPr>
          <a:xfrm>
            <a:off x="486889" y="4857754"/>
            <a:ext cx="4807889" cy="307777"/>
          </a:xfrm>
          <a:prstGeom prst="rect">
            <a:avLst/>
          </a:prstGeom>
          <a:noFill/>
        </p:spPr>
        <p:txBody>
          <a:bodyPr wrap="none" rtlCol="0">
            <a:spAutoFit/>
          </a:bodyPr>
          <a:lstStyle/>
          <a:p>
            <a:r>
              <a:rPr lang="en-US" sz="1400" i="1" dirty="0" smtClean="0"/>
              <a:t>Note: contrary to (HL-)LHC, CLIC results are model-independent</a:t>
            </a:r>
            <a:endParaRPr lang="en-US" sz="1400" i="1" dirty="0"/>
          </a:p>
        </p:txBody>
      </p:sp>
    </p:spTree>
    <p:extLst>
      <p:ext uri="{BB962C8B-B14F-4D97-AF65-F5344CB8AC3E}">
        <p14:creationId xmlns:p14="http://schemas.microsoft.com/office/powerpoint/2010/main" val="1450977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snapshot of other physics at CLIC</a:t>
            </a:r>
            <a:endParaRPr lang="en-US" dirty="0"/>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22</a:t>
            </a:fld>
            <a:endParaRPr lang="en-US"/>
          </a:p>
        </p:txBody>
      </p:sp>
      <p:pic>
        <p:nvPicPr>
          <p:cNvPr id="7" name="Picture 6" descr="Screen Shot 2014-11-19 at 12.20.0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00700" y="3612864"/>
            <a:ext cx="3543300" cy="2977630"/>
          </a:xfrm>
          <a:prstGeom prst="rect">
            <a:avLst/>
          </a:prstGeom>
        </p:spPr>
      </p:pic>
      <p:pic>
        <p:nvPicPr>
          <p:cNvPr id="8" name="Picture 7" descr="HH2tight.gif"/>
          <p:cNvPicPr>
            <a:picLocks noChangeAspect="1"/>
          </p:cNvPicPr>
          <p:nvPr/>
        </p:nvPicPr>
        <p:blipFill rotWithShape="1">
          <a:blip r:embed="rId3">
            <a:extLst>
              <a:ext uri="{28A0092B-C50C-407E-A947-70E740481C1C}">
                <a14:useLocalDpi xmlns:a14="http://schemas.microsoft.com/office/drawing/2010/main" val="0"/>
              </a:ext>
            </a:extLst>
          </a:blip>
          <a:srcRect t="5566" b="4266"/>
          <a:stretch/>
        </p:blipFill>
        <p:spPr>
          <a:xfrm>
            <a:off x="301223" y="3414858"/>
            <a:ext cx="4232678" cy="2849901"/>
          </a:xfrm>
          <a:prstGeom prst="rect">
            <a:avLst/>
          </a:prstGeom>
        </p:spPr>
      </p:pic>
      <p:pic>
        <p:nvPicPr>
          <p:cNvPr id="9" name="Picture 8"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9153" y="6272995"/>
            <a:ext cx="3166147" cy="296672"/>
          </a:xfrm>
          <a:prstGeom prst="rect">
            <a:avLst/>
          </a:prstGeom>
        </p:spPr>
      </p:pic>
      <p:pic>
        <p:nvPicPr>
          <p:cNvPr id="12" name="Picture 11" descr="TopThreshold.pdf"/>
          <p:cNvPicPr>
            <a:picLocks noChangeAspect="1"/>
          </p:cNvPicPr>
          <p:nvPr/>
        </p:nvPicPr>
        <p:blipFill rotWithShape="1">
          <a:blip r:embed="rId5">
            <a:extLst>
              <a:ext uri="{28A0092B-C50C-407E-A947-70E740481C1C}">
                <a14:useLocalDpi xmlns:a14="http://schemas.microsoft.com/office/drawing/2010/main" val="0"/>
              </a:ext>
            </a:extLst>
          </a:blip>
          <a:srcRect t="5957" r="5049" b="2637"/>
          <a:stretch/>
        </p:blipFill>
        <p:spPr>
          <a:xfrm>
            <a:off x="5740400" y="784791"/>
            <a:ext cx="3393481" cy="2759769"/>
          </a:xfrm>
          <a:prstGeom prst="rect">
            <a:avLst/>
          </a:prstGeom>
        </p:spPr>
      </p:pic>
      <p:sp>
        <p:nvSpPr>
          <p:cNvPr id="13" name="TextBox 12"/>
          <p:cNvSpPr txBox="1"/>
          <p:nvPr/>
        </p:nvSpPr>
        <p:spPr>
          <a:xfrm>
            <a:off x="138546" y="990600"/>
            <a:ext cx="4349117" cy="2031325"/>
          </a:xfrm>
          <a:prstGeom prst="rect">
            <a:avLst/>
          </a:prstGeom>
          <a:noFill/>
          <a:ln w="19050" cmpd="sng">
            <a:solidFill>
              <a:srgbClr val="FF0000"/>
            </a:solidFill>
          </a:ln>
        </p:spPr>
        <p:txBody>
          <a:bodyPr wrap="none" rtlCol="0">
            <a:spAutoFit/>
          </a:bodyPr>
          <a:lstStyle/>
          <a:p>
            <a:r>
              <a:rPr lang="en-US" b="1" dirty="0" smtClean="0"/>
              <a:t>CLIC physics potential:</a:t>
            </a:r>
          </a:p>
          <a:p>
            <a:r>
              <a:rPr lang="en-US" b="1" dirty="0" smtClean="0">
                <a:solidFill>
                  <a:srgbClr val="0000FF"/>
                </a:solidFill>
              </a:rPr>
              <a:t>   Accurate measurement of known physics:</a:t>
            </a:r>
          </a:p>
          <a:p>
            <a:pPr marL="742950" lvl="1" indent="-285750">
              <a:buFont typeface="Arial"/>
              <a:buChar char="•"/>
            </a:pPr>
            <a:r>
              <a:rPr lang="en-US" b="1" dirty="0" smtClean="0">
                <a:solidFill>
                  <a:srgbClr val="E46C0A"/>
                </a:solidFill>
              </a:rPr>
              <a:t>Higgs</a:t>
            </a:r>
            <a:endParaRPr lang="en-US" dirty="0" smtClean="0"/>
          </a:p>
          <a:p>
            <a:pPr marL="742950" lvl="1" indent="-285750">
              <a:buFont typeface="Arial"/>
              <a:buChar char="•"/>
            </a:pPr>
            <a:r>
              <a:rPr lang="en-US" b="1" dirty="0" smtClean="0">
                <a:solidFill>
                  <a:schemeClr val="accent5">
                    <a:lumMod val="75000"/>
                  </a:schemeClr>
                </a:solidFill>
              </a:rPr>
              <a:t>Top quark </a:t>
            </a:r>
          </a:p>
          <a:p>
            <a:r>
              <a:rPr lang="en-US" b="1" dirty="0" smtClean="0">
                <a:solidFill>
                  <a:srgbClr val="FF1FA6"/>
                </a:solidFill>
              </a:rPr>
              <a:t>   Searching for New Physics:</a:t>
            </a:r>
          </a:p>
          <a:p>
            <a:pPr marL="742950" lvl="1" indent="-285750">
              <a:buFont typeface="Arial"/>
              <a:buChar char="•"/>
            </a:pPr>
            <a:r>
              <a:rPr lang="en-US" b="1" dirty="0" smtClean="0">
                <a:solidFill>
                  <a:srgbClr val="FF1FA6"/>
                </a:solidFill>
              </a:rPr>
              <a:t>Direct searches </a:t>
            </a:r>
          </a:p>
          <a:p>
            <a:pPr marL="742950" lvl="1" indent="-285750">
              <a:buFont typeface="Arial"/>
              <a:buChar char="•"/>
            </a:pPr>
            <a:r>
              <a:rPr lang="en-US" b="1" dirty="0" smtClean="0">
                <a:solidFill>
                  <a:srgbClr val="660066"/>
                </a:solidFill>
              </a:rPr>
              <a:t>Indirect searches</a:t>
            </a:r>
            <a:endParaRPr lang="en-US" dirty="0">
              <a:solidFill>
                <a:srgbClr val="660066"/>
              </a:solidFill>
            </a:endParaRPr>
          </a:p>
        </p:txBody>
      </p:sp>
      <p:cxnSp>
        <p:nvCxnSpPr>
          <p:cNvPr id="15" name="Straight Arrow Connector 14"/>
          <p:cNvCxnSpPr>
            <a:endCxn id="12" idx="1"/>
          </p:cNvCxnSpPr>
          <p:nvPr/>
        </p:nvCxnSpPr>
        <p:spPr>
          <a:xfrm>
            <a:off x="2235200" y="1981200"/>
            <a:ext cx="3505200" cy="183476"/>
          </a:xfrm>
          <a:prstGeom prst="straightConnector1">
            <a:avLst/>
          </a:prstGeom>
          <a:ln w="28575" cmpd="sng">
            <a:solidFill>
              <a:schemeClr val="accent5">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2671578" y="2324100"/>
            <a:ext cx="2967222" cy="469225"/>
          </a:xfrm>
          <a:prstGeom prst="straightConnector1">
            <a:avLst/>
          </a:prstGeom>
          <a:ln w="28575" cmpd="sng">
            <a:solidFill>
              <a:srgbClr val="660066"/>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2671578" y="2603501"/>
            <a:ext cx="2852922" cy="1790699"/>
          </a:xfrm>
          <a:prstGeom prst="straightConnector1">
            <a:avLst/>
          </a:prstGeom>
          <a:ln w="28575" cmpd="sng">
            <a:solidFill>
              <a:srgbClr val="FF1FA6"/>
            </a:solidFill>
            <a:tailEnd type="arrow"/>
          </a:ln>
          <a:effectLst/>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7454900" y="2120900"/>
            <a:ext cx="1558051" cy="923330"/>
          </a:xfrm>
          <a:prstGeom prst="rect">
            <a:avLst/>
          </a:prstGeom>
          <a:noFill/>
        </p:spPr>
        <p:txBody>
          <a:bodyPr wrap="none" rtlCol="0">
            <a:spAutoFit/>
          </a:bodyPr>
          <a:lstStyle/>
          <a:p>
            <a:pPr algn="ctr"/>
            <a:r>
              <a:rPr lang="en-US" dirty="0">
                <a:solidFill>
                  <a:srgbClr val="FF0000"/>
                </a:solidFill>
              </a:rPr>
              <a:t>t</a:t>
            </a:r>
            <a:r>
              <a:rPr lang="en-US" dirty="0" smtClean="0">
                <a:solidFill>
                  <a:srgbClr val="FF0000"/>
                </a:solidFill>
              </a:rPr>
              <a:t>op mass</a:t>
            </a:r>
          </a:p>
          <a:p>
            <a:pPr algn="ctr"/>
            <a:r>
              <a:rPr lang="en-US" dirty="0">
                <a:solidFill>
                  <a:srgbClr val="FF0000"/>
                </a:solidFill>
              </a:rPr>
              <a:t>t</a:t>
            </a:r>
            <a:r>
              <a:rPr lang="en-US" dirty="0" smtClean="0">
                <a:solidFill>
                  <a:srgbClr val="FF0000"/>
                </a:solidFill>
              </a:rPr>
              <a:t>hreshold scan</a:t>
            </a:r>
          </a:p>
          <a:p>
            <a:pPr algn="ctr"/>
            <a:r>
              <a:rPr lang="en-US" dirty="0">
                <a:solidFill>
                  <a:srgbClr val="FF0000"/>
                </a:solidFill>
              </a:rPr>
              <a:t>n</a:t>
            </a:r>
            <a:r>
              <a:rPr lang="en-US" dirty="0" smtClean="0">
                <a:solidFill>
                  <a:srgbClr val="FF0000"/>
                </a:solidFill>
              </a:rPr>
              <a:t>ear 350 </a:t>
            </a:r>
            <a:r>
              <a:rPr lang="en-US" dirty="0" err="1">
                <a:solidFill>
                  <a:srgbClr val="FF0000"/>
                </a:solidFill>
              </a:rPr>
              <a:t>G</a:t>
            </a:r>
            <a:r>
              <a:rPr lang="en-US" dirty="0" err="1" smtClean="0">
                <a:solidFill>
                  <a:srgbClr val="FF0000"/>
                </a:solidFill>
              </a:rPr>
              <a:t>eV</a:t>
            </a:r>
            <a:endParaRPr lang="en-US" dirty="0">
              <a:solidFill>
                <a:srgbClr val="FF0000"/>
              </a:solidFill>
            </a:endParaRPr>
          </a:p>
        </p:txBody>
      </p:sp>
      <p:sp>
        <p:nvSpPr>
          <p:cNvPr id="22" name="TextBox 21"/>
          <p:cNvSpPr txBox="1"/>
          <p:nvPr/>
        </p:nvSpPr>
        <p:spPr>
          <a:xfrm>
            <a:off x="7723447" y="5118100"/>
            <a:ext cx="1300356" cy="646331"/>
          </a:xfrm>
          <a:prstGeom prst="rect">
            <a:avLst/>
          </a:prstGeom>
          <a:noFill/>
        </p:spPr>
        <p:txBody>
          <a:bodyPr wrap="none" rtlCol="0">
            <a:spAutoFit/>
          </a:bodyPr>
          <a:lstStyle/>
          <a:p>
            <a:pPr algn="ctr"/>
            <a:r>
              <a:rPr lang="en-US" dirty="0" smtClean="0">
                <a:solidFill>
                  <a:srgbClr val="FF0000"/>
                </a:solidFill>
              </a:rPr>
              <a:t>Additional</a:t>
            </a:r>
          </a:p>
          <a:p>
            <a:pPr algn="ctr"/>
            <a:r>
              <a:rPr lang="en-US" dirty="0">
                <a:solidFill>
                  <a:srgbClr val="FF0000"/>
                </a:solidFill>
              </a:rPr>
              <a:t>h</a:t>
            </a:r>
            <a:r>
              <a:rPr lang="en-US" dirty="0" smtClean="0">
                <a:solidFill>
                  <a:srgbClr val="FF0000"/>
                </a:solidFill>
              </a:rPr>
              <a:t>eavy Higgs</a:t>
            </a:r>
          </a:p>
        </p:txBody>
      </p:sp>
      <p:sp>
        <p:nvSpPr>
          <p:cNvPr id="6" name="TextBox 5"/>
          <p:cNvSpPr txBox="1"/>
          <p:nvPr/>
        </p:nvSpPr>
        <p:spPr>
          <a:xfrm>
            <a:off x="4424163" y="3268292"/>
            <a:ext cx="1471489" cy="369332"/>
          </a:xfrm>
          <a:prstGeom prst="rect">
            <a:avLst/>
          </a:prstGeom>
          <a:noFill/>
          <a:ln w="19050" cmpd="sng">
            <a:solidFill>
              <a:srgbClr val="FF0000"/>
            </a:solidFill>
          </a:ln>
        </p:spPr>
        <p:txBody>
          <a:bodyPr wrap="none" rtlCol="0">
            <a:spAutoFit/>
          </a:bodyPr>
          <a:lstStyle/>
          <a:p>
            <a:r>
              <a:rPr lang="en-US" b="1" dirty="0" err="1" smtClean="0">
                <a:solidFill>
                  <a:srgbClr val="FF0000"/>
                </a:solidFill>
              </a:rPr>
              <a:t>Δ</a:t>
            </a:r>
            <a:r>
              <a:rPr lang="en-US" b="1" i="1" dirty="0" err="1" smtClean="0">
                <a:solidFill>
                  <a:srgbClr val="FF0000"/>
                </a:solidFill>
              </a:rPr>
              <a:t>m</a:t>
            </a:r>
            <a:r>
              <a:rPr lang="en-US" b="1" dirty="0" smtClean="0">
                <a:solidFill>
                  <a:srgbClr val="FF0000"/>
                </a:solidFill>
              </a:rPr>
              <a:t>/</a:t>
            </a:r>
            <a:r>
              <a:rPr lang="en-US" b="1" i="1" dirty="0" smtClean="0">
                <a:solidFill>
                  <a:srgbClr val="FF0000"/>
                </a:solidFill>
              </a:rPr>
              <a:t>m</a:t>
            </a:r>
            <a:r>
              <a:rPr lang="en-US" b="1" dirty="0" smtClean="0">
                <a:solidFill>
                  <a:srgbClr val="FF0000"/>
                </a:solidFill>
              </a:rPr>
              <a:t> = 0.3%</a:t>
            </a:r>
            <a:endParaRPr lang="en-US" b="1" dirty="0">
              <a:solidFill>
                <a:srgbClr val="FF0000"/>
              </a:solidFill>
            </a:endParaRPr>
          </a:p>
        </p:txBody>
      </p:sp>
      <p:sp>
        <p:nvSpPr>
          <p:cNvPr id="23" name="TextBox 22"/>
          <p:cNvSpPr txBox="1"/>
          <p:nvPr/>
        </p:nvSpPr>
        <p:spPr>
          <a:xfrm>
            <a:off x="4589263" y="2544392"/>
            <a:ext cx="1582484" cy="369332"/>
          </a:xfrm>
          <a:prstGeom prst="rect">
            <a:avLst/>
          </a:prstGeom>
          <a:noFill/>
          <a:ln w="19050" cmpd="sng">
            <a:solidFill>
              <a:srgbClr val="FF0000"/>
            </a:solidFill>
          </a:ln>
        </p:spPr>
        <p:txBody>
          <a:bodyPr wrap="none" rtlCol="0">
            <a:spAutoFit/>
          </a:bodyPr>
          <a:lstStyle/>
          <a:p>
            <a:r>
              <a:rPr lang="en-US" b="1" dirty="0" err="1" smtClean="0">
                <a:solidFill>
                  <a:srgbClr val="FF0000"/>
                </a:solidFill>
              </a:rPr>
              <a:t>Δ</a:t>
            </a:r>
            <a:r>
              <a:rPr lang="en-US" b="1" i="1" dirty="0" err="1" smtClean="0">
                <a:solidFill>
                  <a:srgbClr val="FF0000"/>
                </a:solidFill>
              </a:rPr>
              <a:t>m</a:t>
            </a:r>
            <a:r>
              <a:rPr lang="en-US" b="1" dirty="0" smtClean="0">
                <a:solidFill>
                  <a:srgbClr val="FF0000"/>
                </a:solidFill>
              </a:rPr>
              <a:t> &lt; 100 MeV</a:t>
            </a:r>
            <a:endParaRPr lang="en-US" b="1" dirty="0">
              <a:solidFill>
                <a:srgbClr val="FF0000"/>
              </a:solidFill>
            </a:endParaRPr>
          </a:p>
        </p:txBody>
      </p:sp>
    </p:spTree>
    <p:extLst>
      <p:ext uri="{BB962C8B-B14F-4D97-AF65-F5344CB8AC3E}">
        <p14:creationId xmlns:p14="http://schemas.microsoft.com/office/powerpoint/2010/main" val="85513607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23</a:t>
            </a:fld>
            <a:endParaRPr lang="en-US"/>
          </a:p>
        </p:txBody>
      </p:sp>
      <p:sp>
        <p:nvSpPr>
          <p:cNvPr id="6" name="TextBox 5"/>
          <p:cNvSpPr txBox="1"/>
          <p:nvPr/>
        </p:nvSpPr>
        <p:spPr>
          <a:xfrm>
            <a:off x="1927504" y="1757788"/>
            <a:ext cx="5588585" cy="461665"/>
          </a:xfrm>
          <a:prstGeom prst="rect">
            <a:avLst/>
          </a:prstGeom>
          <a:noFill/>
          <a:ln w="28575" cmpd="sng">
            <a:solidFill>
              <a:srgbClr val="FF6600"/>
            </a:solidFill>
          </a:ln>
        </p:spPr>
        <p:txBody>
          <a:bodyPr wrap="square" rtlCol="0">
            <a:spAutoFit/>
          </a:bodyPr>
          <a:lstStyle/>
          <a:p>
            <a:pPr marL="285750" lvl="1" indent="-285750">
              <a:spcAft>
                <a:spcPts val="600"/>
              </a:spcAft>
              <a:buFont typeface="Arial"/>
              <a:buChar char="•"/>
            </a:pPr>
            <a:r>
              <a:rPr lang="en-US" sz="2400" dirty="0" smtClean="0">
                <a:solidFill>
                  <a:srgbClr val="0000FF"/>
                </a:solidFill>
              </a:rPr>
              <a:t>How to contribute</a:t>
            </a:r>
            <a:endParaRPr lang="en-US" sz="2400" dirty="0">
              <a:solidFill>
                <a:srgbClr val="0000FF"/>
              </a:solidFill>
            </a:endParaRPr>
          </a:p>
        </p:txBody>
      </p:sp>
    </p:spTree>
    <p:extLst>
      <p:ext uri="{BB962C8B-B14F-4D97-AF65-F5344CB8AC3E}">
        <p14:creationId xmlns:p14="http://schemas.microsoft.com/office/powerpoint/2010/main" val="228000204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47700" y="6358656"/>
            <a:ext cx="7683500" cy="432726"/>
          </a:xfrm>
        </p:spPr>
        <p:txBody>
          <a:bodyPr/>
          <a:lstStyle/>
          <a:p>
            <a:r>
              <a:rPr lang="en-US" sz="1400" smtClean="0">
                <a:solidFill>
                  <a:srgbClr val="FF0000"/>
                </a:solidFill>
              </a:rPr>
              <a:t>Lucie Linssen, February 5, 2015</a:t>
            </a:r>
            <a:endParaRPr lang="en-US" sz="1400" dirty="0">
              <a:solidFill>
                <a:srgbClr val="FF0000"/>
              </a:solidFill>
            </a:endParaRPr>
          </a:p>
        </p:txBody>
      </p:sp>
      <p:sp>
        <p:nvSpPr>
          <p:cNvPr id="5" name="Slide Number Placeholder 4"/>
          <p:cNvSpPr>
            <a:spLocks noGrp="1"/>
          </p:cNvSpPr>
          <p:nvPr>
            <p:ph type="sldNum" sz="quarter" idx="12"/>
          </p:nvPr>
        </p:nvSpPr>
        <p:spPr/>
        <p:txBody>
          <a:bodyPr/>
          <a:lstStyle/>
          <a:p>
            <a:fld id="{57C39CEA-1F7B-3444-B605-6C36DF480EDC}" type="slidenum">
              <a:rPr lang="en-US" smtClean="0"/>
              <a:t>24</a:t>
            </a:fld>
            <a:endParaRPr lang="en-US"/>
          </a:p>
        </p:txBody>
      </p:sp>
      <p:sp>
        <p:nvSpPr>
          <p:cNvPr id="8" name="TextBox 7"/>
          <p:cNvSpPr txBox="1"/>
          <p:nvPr/>
        </p:nvSpPr>
        <p:spPr>
          <a:xfrm>
            <a:off x="923241" y="165116"/>
            <a:ext cx="7329801" cy="1384995"/>
          </a:xfrm>
          <a:prstGeom prst="rect">
            <a:avLst/>
          </a:prstGeom>
          <a:noFill/>
        </p:spPr>
        <p:txBody>
          <a:bodyPr wrap="none" rtlCol="0">
            <a:spAutoFit/>
          </a:bodyPr>
          <a:lstStyle/>
          <a:p>
            <a:pPr algn="ctr"/>
            <a:r>
              <a:rPr lang="en-US" sz="2400" b="1" dirty="0" smtClean="0">
                <a:solidFill>
                  <a:srgbClr val="0000FF"/>
                </a:solidFill>
                <a:cs typeface="Tahoma"/>
              </a:rPr>
              <a:t>Possible participation in Linear Collider Detector project</a:t>
            </a:r>
          </a:p>
          <a:p>
            <a:pPr algn="ctr"/>
            <a:r>
              <a:rPr lang="en-US" sz="2000" i="1" dirty="0" smtClean="0">
                <a:solidFill>
                  <a:srgbClr val="000000"/>
                </a:solidFill>
                <a:cs typeface="Tahoma"/>
              </a:rPr>
              <a:t>Physics</a:t>
            </a:r>
          </a:p>
          <a:p>
            <a:pPr algn="ctr"/>
            <a:r>
              <a:rPr lang="en-US" sz="2000" i="1" dirty="0" smtClean="0">
                <a:solidFill>
                  <a:srgbClr val="000000"/>
                </a:solidFill>
                <a:cs typeface="Tahoma"/>
              </a:rPr>
              <a:t>Mechanical engineering</a:t>
            </a:r>
          </a:p>
          <a:p>
            <a:pPr algn="ctr"/>
            <a:r>
              <a:rPr lang="en-US" sz="2000" i="1" dirty="0" smtClean="0">
                <a:solidFill>
                  <a:srgbClr val="000000"/>
                </a:solidFill>
                <a:cs typeface="Tahoma"/>
              </a:rPr>
              <a:t>Electronics engineering</a:t>
            </a:r>
          </a:p>
        </p:txBody>
      </p:sp>
      <p:pic>
        <p:nvPicPr>
          <p:cNvPr id="10" name="Picture 9" descr="higgs_Zgamma_qqgamma_1.4_clic_all.png"/>
          <p:cNvPicPr>
            <a:picLocks noChangeAspect="1"/>
          </p:cNvPicPr>
          <p:nvPr/>
        </p:nvPicPr>
        <p:blipFill rotWithShape="1">
          <a:blip r:embed="rId2">
            <a:extLst>
              <a:ext uri="{28A0092B-C50C-407E-A947-70E740481C1C}">
                <a14:useLocalDpi xmlns:a14="http://schemas.microsoft.com/office/drawing/2010/main" val="0"/>
              </a:ext>
            </a:extLst>
          </a:blip>
          <a:srcRect l="4934" r="24021"/>
          <a:stretch/>
        </p:blipFill>
        <p:spPr>
          <a:xfrm>
            <a:off x="-4632" y="4471667"/>
            <a:ext cx="3092400" cy="2276066"/>
          </a:xfrm>
          <a:prstGeom prst="rect">
            <a:avLst/>
          </a:prstGeom>
        </p:spPr>
      </p:pic>
      <p:pic>
        <p:nvPicPr>
          <p:cNvPr id="11" name="Picture 10" descr="higgs_Zgamma_qqgamma_1.4_clic_tight.png"/>
          <p:cNvPicPr>
            <a:picLocks noChangeAspect="1"/>
          </p:cNvPicPr>
          <p:nvPr/>
        </p:nvPicPr>
        <p:blipFill rotWithShape="1">
          <a:blip r:embed="rId3">
            <a:extLst>
              <a:ext uri="{28A0092B-C50C-407E-A947-70E740481C1C}">
                <a14:useLocalDpi xmlns:a14="http://schemas.microsoft.com/office/drawing/2010/main" val="0"/>
              </a:ext>
            </a:extLst>
          </a:blip>
          <a:srcRect l="6562" r="22984" b="870"/>
          <a:stretch/>
        </p:blipFill>
        <p:spPr>
          <a:xfrm>
            <a:off x="6049177" y="4472533"/>
            <a:ext cx="3092400" cy="2275200"/>
          </a:xfrm>
          <a:prstGeom prst="rect">
            <a:avLst/>
          </a:prstGeom>
        </p:spPr>
      </p:pic>
      <p:grpSp>
        <p:nvGrpSpPr>
          <p:cNvPr id="12" name="Group 11"/>
          <p:cNvGrpSpPr/>
          <p:nvPr/>
        </p:nvGrpSpPr>
        <p:grpSpPr>
          <a:xfrm>
            <a:off x="6037632" y="5797555"/>
            <a:ext cx="2125852" cy="872152"/>
            <a:chOff x="682142" y="5238725"/>
            <a:chExt cx="2125852" cy="872152"/>
          </a:xfrm>
        </p:grpSpPr>
        <p:sp>
          <p:nvSpPr>
            <p:cNvPr id="13" name="TextBox 12"/>
            <p:cNvSpPr txBox="1"/>
            <p:nvPr/>
          </p:nvSpPr>
          <p:spPr>
            <a:xfrm>
              <a:off x="682142" y="5710767"/>
              <a:ext cx="2108269" cy="400110"/>
            </a:xfrm>
            <a:prstGeom prst="rect">
              <a:avLst/>
            </a:prstGeom>
            <a:noFill/>
          </p:spPr>
          <p:txBody>
            <a:bodyPr wrap="none" rtlCol="0">
              <a:spAutoFit/>
            </a:bodyPr>
            <a:lstStyle/>
            <a:p>
              <a:r>
                <a:rPr lang="en-US" sz="2000" dirty="0" err="1">
                  <a:solidFill>
                    <a:schemeClr val="bg1"/>
                  </a:solidFill>
                </a:rPr>
                <a:t>e</a:t>
              </a:r>
              <a:r>
                <a:rPr lang="en-US" sz="2000" baseline="30000" dirty="0" err="1" smtClean="0">
                  <a:solidFill>
                    <a:schemeClr val="bg1"/>
                  </a:solidFill>
                </a:rPr>
                <a:t>+</a:t>
              </a:r>
              <a:r>
                <a:rPr lang="en-US" sz="2000" dirty="0" err="1" smtClean="0">
                  <a:solidFill>
                    <a:schemeClr val="bg1"/>
                  </a:solidFill>
                </a:rPr>
                <a:t>e</a:t>
              </a:r>
              <a:r>
                <a:rPr lang="en-US" sz="2000" baseline="30000" dirty="0" smtClean="0">
                  <a:solidFill>
                    <a:schemeClr val="bg1"/>
                  </a:solidFill>
                </a:rPr>
                <a:t>-</a:t>
              </a:r>
              <a:r>
                <a:rPr lang="en-US" sz="2000" dirty="0" smtClean="0">
                  <a:solidFill>
                    <a:schemeClr val="bg1"/>
                  </a:solidFill>
                </a:rPr>
                <a:t> </a:t>
              </a:r>
              <a:r>
                <a:rPr lang="en-US" sz="1600" dirty="0" smtClean="0">
                  <a:solidFill>
                    <a:schemeClr val="bg1"/>
                  </a:solidFill>
                  <a:latin typeface="Wingdings"/>
                  <a:ea typeface="Wingdings"/>
                  <a:cs typeface="Wingdings"/>
                  <a:sym typeface="Wingdings"/>
                </a:rPr>
                <a:t></a:t>
              </a:r>
              <a:r>
                <a:rPr lang="en-US" sz="2000" dirty="0" smtClean="0">
                  <a:solidFill>
                    <a:schemeClr val="bg1"/>
                  </a:solidFill>
                </a:rPr>
                <a:t> </a:t>
              </a:r>
              <a:r>
                <a:rPr lang="en-US" sz="2000" dirty="0" err="1" smtClean="0">
                  <a:solidFill>
                    <a:schemeClr val="bg1"/>
                  </a:solidFill>
                </a:rPr>
                <a:t>Hν</a:t>
              </a:r>
              <a:r>
                <a:rPr lang="en-US" sz="2000" dirty="0" err="1">
                  <a:solidFill>
                    <a:schemeClr val="bg1"/>
                  </a:solidFill>
                </a:rPr>
                <a:t>ν</a:t>
              </a:r>
              <a:r>
                <a:rPr lang="en-US" sz="2000" dirty="0" smtClean="0">
                  <a:solidFill>
                    <a:schemeClr val="bg1"/>
                  </a:solidFill>
                </a:rPr>
                <a:t> </a:t>
              </a:r>
              <a:r>
                <a:rPr lang="en-US" sz="1600" dirty="0" smtClean="0">
                  <a:solidFill>
                    <a:schemeClr val="bg1"/>
                  </a:solidFill>
                  <a:latin typeface="Wingdings"/>
                  <a:ea typeface="Wingdings"/>
                  <a:cs typeface="Wingdings"/>
                  <a:sym typeface="Wingdings"/>
                </a:rPr>
                <a:t></a:t>
              </a:r>
              <a:r>
                <a:rPr lang="en-US" sz="2000" dirty="0" smtClean="0">
                  <a:solidFill>
                    <a:schemeClr val="bg1"/>
                  </a:solidFill>
                </a:rPr>
                <a:t> </a:t>
              </a:r>
              <a:r>
                <a:rPr lang="en-US" sz="2000" dirty="0" err="1" smtClean="0">
                  <a:solidFill>
                    <a:schemeClr val="bg1"/>
                  </a:solidFill>
                </a:rPr>
                <a:t>Zγνν</a:t>
              </a:r>
              <a:endParaRPr lang="en-US" sz="2000" dirty="0">
                <a:solidFill>
                  <a:schemeClr val="bg1"/>
                </a:solidFill>
              </a:endParaRPr>
            </a:p>
          </p:txBody>
        </p:sp>
        <p:sp>
          <p:nvSpPr>
            <p:cNvPr id="14" name="TextBox 13"/>
            <p:cNvSpPr txBox="1"/>
            <p:nvPr/>
          </p:nvSpPr>
          <p:spPr>
            <a:xfrm>
              <a:off x="2544806" y="5238725"/>
              <a:ext cx="263188" cy="400110"/>
            </a:xfrm>
            <a:prstGeom prst="rect">
              <a:avLst/>
            </a:prstGeom>
            <a:noFill/>
          </p:spPr>
          <p:txBody>
            <a:bodyPr wrap="none" rtlCol="0">
              <a:spAutoFit/>
            </a:bodyPr>
            <a:lstStyle/>
            <a:p>
              <a:r>
                <a:rPr lang="en-US" sz="2000" dirty="0" smtClean="0">
                  <a:solidFill>
                    <a:schemeClr val="bg1"/>
                  </a:solidFill>
                </a:rPr>
                <a:t>-</a:t>
              </a:r>
              <a:endParaRPr lang="en-US" sz="2000" dirty="0">
                <a:solidFill>
                  <a:schemeClr val="bg1"/>
                </a:solidFill>
              </a:endParaRPr>
            </a:p>
          </p:txBody>
        </p:sp>
        <p:sp>
          <p:nvSpPr>
            <p:cNvPr id="15" name="TextBox 14"/>
            <p:cNvSpPr txBox="1"/>
            <p:nvPr/>
          </p:nvSpPr>
          <p:spPr>
            <a:xfrm>
              <a:off x="2487473" y="5286257"/>
              <a:ext cx="263188" cy="400110"/>
            </a:xfrm>
            <a:prstGeom prst="rect">
              <a:avLst/>
            </a:prstGeom>
            <a:noFill/>
          </p:spPr>
          <p:txBody>
            <a:bodyPr wrap="none" rtlCol="0">
              <a:spAutoFit/>
            </a:bodyPr>
            <a:lstStyle/>
            <a:p>
              <a:r>
                <a:rPr lang="en-US" sz="2000" dirty="0" smtClean="0">
                  <a:solidFill>
                    <a:schemeClr val="bg1"/>
                  </a:solidFill>
                </a:rPr>
                <a:t>-  </a:t>
              </a:r>
              <a:endParaRPr lang="en-US" sz="2000" dirty="0">
                <a:solidFill>
                  <a:schemeClr val="bg1"/>
                </a:solidFill>
              </a:endParaRPr>
            </a:p>
          </p:txBody>
        </p:sp>
        <p:sp>
          <p:nvSpPr>
            <p:cNvPr id="16" name="TextBox 15"/>
            <p:cNvSpPr txBox="1"/>
            <p:nvPr/>
          </p:nvSpPr>
          <p:spPr>
            <a:xfrm>
              <a:off x="1691250" y="5289533"/>
              <a:ext cx="263188" cy="400110"/>
            </a:xfrm>
            <a:prstGeom prst="rect">
              <a:avLst/>
            </a:prstGeom>
            <a:noFill/>
          </p:spPr>
          <p:txBody>
            <a:bodyPr wrap="none" rtlCol="0">
              <a:spAutoFit/>
            </a:bodyPr>
            <a:lstStyle/>
            <a:p>
              <a:r>
                <a:rPr lang="en-US" sz="2000" dirty="0" smtClean="0">
                  <a:solidFill>
                    <a:schemeClr val="bg1"/>
                  </a:solidFill>
                </a:rPr>
                <a:t>-</a:t>
              </a:r>
              <a:endParaRPr lang="en-US" sz="2000" dirty="0">
                <a:solidFill>
                  <a:schemeClr val="bg1"/>
                </a:solidFill>
              </a:endParaRPr>
            </a:p>
          </p:txBody>
        </p:sp>
      </p:grpSp>
      <p:sp>
        <p:nvSpPr>
          <p:cNvPr id="2" name="TextBox 1"/>
          <p:cNvSpPr txBox="1"/>
          <p:nvPr/>
        </p:nvSpPr>
        <p:spPr>
          <a:xfrm>
            <a:off x="3196628" y="4914900"/>
            <a:ext cx="2757611" cy="1046440"/>
          </a:xfrm>
          <a:prstGeom prst="rect">
            <a:avLst/>
          </a:prstGeom>
          <a:noFill/>
        </p:spPr>
        <p:txBody>
          <a:bodyPr wrap="none" rtlCol="0">
            <a:spAutoFit/>
          </a:bodyPr>
          <a:lstStyle/>
          <a:p>
            <a:pPr algn="ctr"/>
            <a:r>
              <a:rPr lang="en-US" sz="2800" b="1" dirty="0">
                <a:solidFill>
                  <a:srgbClr val="FF6600"/>
                </a:solidFill>
                <a:cs typeface="Tahoma"/>
              </a:rPr>
              <a:t>Welcome to join!</a:t>
            </a:r>
          </a:p>
          <a:p>
            <a:pPr marL="0" lvl="1" indent="0" algn="ctr">
              <a:buNone/>
            </a:pPr>
            <a:r>
              <a:rPr lang="en-US" sz="1600" dirty="0">
                <a:hlinkClick r:id="rId4"/>
              </a:rPr>
              <a:t>http://clicdp.web.cern.ch/</a:t>
            </a:r>
            <a:r>
              <a:rPr lang="en-US" sz="1600" dirty="0"/>
              <a:t> </a:t>
            </a:r>
          </a:p>
          <a:p>
            <a:endParaRPr lang="en-US" dirty="0"/>
          </a:p>
        </p:txBody>
      </p:sp>
      <p:sp>
        <p:nvSpPr>
          <p:cNvPr id="3" name="TextBox 2"/>
          <p:cNvSpPr txBox="1"/>
          <p:nvPr/>
        </p:nvSpPr>
        <p:spPr>
          <a:xfrm>
            <a:off x="647700" y="1714500"/>
            <a:ext cx="5652171" cy="2862323"/>
          </a:xfrm>
          <a:prstGeom prst="rect">
            <a:avLst/>
          </a:prstGeom>
          <a:noFill/>
        </p:spPr>
        <p:txBody>
          <a:bodyPr wrap="none" rtlCol="0">
            <a:spAutoFit/>
          </a:bodyPr>
          <a:lstStyle/>
          <a:p>
            <a:r>
              <a:rPr lang="en-US" b="1" dirty="0" smtClean="0">
                <a:solidFill>
                  <a:srgbClr val="000000"/>
                </a:solidFill>
                <a:cs typeface="Tahoma"/>
              </a:rPr>
              <a:t>Projects:</a:t>
            </a:r>
            <a:endParaRPr lang="en-US" b="1" dirty="0">
              <a:solidFill>
                <a:srgbClr val="000000"/>
              </a:solidFill>
              <a:cs typeface="Tahoma"/>
            </a:endParaRPr>
          </a:p>
          <a:p>
            <a:pPr marL="285750" indent="-285750">
              <a:buFont typeface="Arial"/>
              <a:buChar char="•"/>
            </a:pPr>
            <a:r>
              <a:rPr lang="en-US" dirty="0">
                <a:solidFill>
                  <a:srgbClr val="0000FF"/>
                </a:solidFill>
                <a:cs typeface="Tahoma"/>
              </a:rPr>
              <a:t>V</a:t>
            </a:r>
            <a:r>
              <a:rPr lang="en-US" dirty="0" smtClean="0">
                <a:solidFill>
                  <a:srgbClr val="0000FF"/>
                </a:solidFill>
                <a:cs typeface="Tahoma"/>
              </a:rPr>
              <a:t>ertex (pixel) detector </a:t>
            </a:r>
            <a:r>
              <a:rPr lang="en-US" dirty="0">
                <a:solidFill>
                  <a:srgbClr val="0000FF"/>
                </a:solidFill>
                <a:cs typeface="Tahoma"/>
              </a:rPr>
              <a:t>R&amp;D</a:t>
            </a:r>
          </a:p>
          <a:p>
            <a:r>
              <a:rPr lang="en-US" dirty="0" smtClean="0">
                <a:solidFill>
                  <a:srgbClr val="000000"/>
                </a:solidFill>
                <a:cs typeface="Tahoma"/>
              </a:rPr>
              <a:t>		test </a:t>
            </a:r>
            <a:r>
              <a:rPr lang="en-US" dirty="0">
                <a:solidFill>
                  <a:srgbClr val="000000"/>
                </a:solidFill>
                <a:cs typeface="Tahoma"/>
              </a:rPr>
              <a:t>beam analysis, laboratory tests, </a:t>
            </a:r>
            <a:r>
              <a:rPr lang="en-US" dirty="0" smtClean="0">
                <a:solidFill>
                  <a:srgbClr val="000000"/>
                </a:solidFill>
                <a:cs typeface="Tahoma"/>
              </a:rPr>
              <a:t>engineering</a:t>
            </a:r>
            <a:endParaRPr lang="en-US" dirty="0">
              <a:solidFill>
                <a:srgbClr val="000000"/>
              </a:solidFill>
              <a:cs typeface="Tahoma"/>
            </a:endParaRPr>
          </a:p>
          <a:p>
            <a:pPr marL="285750" indent="-285750">
              <a:buFont typeface="Arial"/>
              <a:buChar char="•"/>
            </a:pPr>
            <a:r>
              <a:rPr lang="en-US" dirty="0">
                <a:solidFill>
                  <a:srgbClr val="0000FF"/>
                </a:solidFill>
                <a:cs typeface="Tahoma"/>
              </a:rPr>
              <a:t>Calorimeter R&amp;D</a:t>
            </a:r>
          </a:p>
          <a:p>
            <a:r>
              <a:rPr lang="en-US" dirty="0" smtClean="0">
                <a:solidFill>
                  <a:srgbClr val="000000"/>
                </a:solidFill>
                <a:cs typeface="Tahoma"/>
              </a:rPr>
              <a:t>		laboratory tests (optical)</a:t>
            </a:r>
          </a:p>
          <a:p>
            <a:pPr marL="285750" indent="-285750">
              <a:buFont typeface="Arial"/>
              <a:buChar char="•"/>
            </a:pPr>
            <a:r>
              <a:rPr lang="en-US" dirty="0" smtClean="0">
                <a:solidFill>
                  <a:srgbClr val="0000FF"/>
                </a:solidFill>
                <a:cs typeface="Tahoma"/>
              </a:rPr>
              <a:t>Detector </a:t>
            </a:r>
            <a:r>
              <a:rPr lang="en-US" dirty="0" err="1" smtClean="0">
                <a:solidFill>
                  <a:srgbClr val="0000FF"/>
                </a:solidFill>
                <a:cs typeface="Tahoma"/>
              </a:rPr>
              <a:t>optimisation</a:t>
            </a:r>
            <a:endParaRPr lang="en-US" dirty="0" smtClean="0">
              <a:solidFill>
                <a:srgbClr val="0000FF"/>
              </a:solidFill>
              <a:cs typeface="Tahoma"/>
            </a:endParaRPr>
          </a:p>
          <a:p>
            <a:r>
              <a:rPr lang="en-US" dirty="0" smtClean="0">
                <a:solidFill>
                  <a:srgbClr val="000000"/>
                </a:solidFill>
                <a:cs typeface="Tahoma"/>
              </a:rPr>
              <a:t>		simulation of detector layout </a:t>
            </a:r>
            <a:r>
              <a:rPr lang="en-US" dirty="0" smtClean="0">
                <a:solidFill>
                  <a:srgbClr val="000000"/>
                </a:solidFill>
                <a:cs typeface="Tahoma"/>
              </a:rPr>
              <a:t>variants</a:t>
            </a:r>
            <a:endParaRPr lang="en-US" dirty="0" smtClean="0">
              <a:solidFill>
                <a:srgbClr val="000000"/>
              </a:solidFill>
              <a:cs typeface="Tahoma"/>
            </a:endParaRPr>
          </a:p>
          <a:p>
            <a:pPr marL="285750" indent="-285750">
              <a:buFont typeface="Arial"/>
              <a:buChar char="•"/>
            </a:pPr>
            <a:r>
              <a:rPr lang="en-US" dirty="0" smtClean="0">
                <a:solidFill>
                  <a:srgbClr val="0000FF"/>
                </a:solidFill>
                <a:cs typeface="Tahoma"/>
              </a:rPr>
              <a:t>Physics benchmarking</a:t>
            </a:r>
          </a:p>
          <a:p>
            <a:r>
              <a:rPr lang="en-US" dirty="0" smtClean="0">
                <a:solidFill>
                  <a:srgbClr val="000000"/>
                </a:solidFill>
                <a:cs typeface="Tahoma"/>
              </a:rPr>
              <a:t>		simulation and analysis</a:t>
            </a:r>
            <a:endParaRPr lang="en-US" dirty="0">
              <a:solidFill>
                <a:srgbClr val="000000"/>
              </a:solidFill>
              <a:cs typeface="Tahoma"/>
            </a:endParaRPr>
          </a:p>
          <a:p>
            <a:endParaRPr lang="en-US" dirty="0"/>
          </a:p>
        </p:txBody>
      </p:sp>
    </p:spTree>
    <p:extLst>
      <p:ext uri="{BB962C8B-B14F-4D97-AF65-F5344CB8AC3E}">
        <p14:creationId xmlns:p14="http://schemas.microsoft.com/office/powerpoint/2010/main" val="300798338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25</a:t>
            </a:fld>
            <a:endParaRPr lang="en-US"/>
          </a:p>
        </p:txBody>
      </p:sp>
      <p:sp>
        <p:nvSpPr>
          <p:cNvPr id="6" name="TextBox 5"/>
          <p:cNvSpPr txBox="1"/>
          <p:nvPr/>
        </p:nvSpPr>
        <p:spPr>
          <a:xfrm>
            <a:off x="2927921" y="2055763"/>
            <a:ext cx="3225813" cy="2800767"/>
          </a:xfrm>
          <a:prstGeom prst="rect">
            <a:avLst/>
          </a:prstGeom>
          <a:noFill/>
        </p:spPr>
        <p:txBody>
          <a:bodyPr wrap="none" rtlCol="0">
            <a:spAutoFit/>
          </a:bodyPr>
          <a:lstStyle/>
          <a:p>
            <a:pPr algn="ctr"/>
            <a:r>
              <a:rPr lang="en-US" sz="8800" dirty="0" smtClean="0">
                <a:solidFill>
                  <a:srgbClr val="FF0000"/>
                </a:solidFill>
              </a:rPr>
              <a:t>SPARE</a:t>
            </a:r>
          </a:p>
          <a:p>
            <a:pPr algn="ctr"/>
            <a:r>
              <a:rPr lang="en-US" sz="8800" dirty="0" smtClean="0">
                <a:solidFill>
                  <a:srgbClr val="FF0000"/>
                </a:solidFill>
              </a:rPr>
              <a:t>SLIDES</a:t>
            </a:r>
            <a:endParaRPr lang="en-US" sz="8800" dirty="0">
              <a:solidFill>
                <a:srgbClr val="FF0000"/>
              </a:solidFill>
            </a:endParaRPr>
          </a:p>
        </p:txBody>
      </p:sp>
    </p:spTree>
    <p:extLst>
      <p:ext uri="{BB962C8B-B14F-4D97-AF65-F5344CB8AC3E}">
        <p14:creationId xmlns:p14="http://schemas.microsoft.com/office/powerpoint/2010/main" val="156704649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CLIC machine environment</a:t>
            </a:r>
            <a:endParaRPr lang="en-US" dirty="0"/>
          </a:p>
        </p:txBody>
      </p:sp>
      <p:sp>
        <p:nvSpPr>
          <p:cNvPr id="5" name="Slide Number Placeholder 4"/>
          <p:cNvSpPr>
            <a:spLocks noGrp="1"/>
          </p:cNvSpPr>
          <p:nvPr>
            <p:ph type="sldNum" sz="quarter" idx="12"/>
          </p:nvPr>
        </p:nvSpPr>
        <p:spPr/>
        <p:txBody>
          <a:bodyPr/>
          <a:lstStyle/>
          <a:p>
            <a:fld id="{57C39CEA-1F7B-3444-B605-6C36DF480EDC}" type="slidenum">
              <a:rPr lang="en-US" smtClean="0"/>
              <a:t>26</a:t>
            </a:fld>
            <a:endParaRPr lang="en-US"/>
          </a:p>
        </p:txBody>
      </p:sp>
      <p:sp>
        <p:nvSpPr>
          <p:cNvPr id="9" name="Title 8"/>
          <p:cNvSpPr>
            <a:spLocks noGrp="1"/>
          </p:cNvSpPr>
          <p:nvPr>
            <p:ph type="title"/>
          </p:nvPr>
        </p:nvSpPr>
        <p:spPr/>
        <p:txBody>
          <a:bodyPr>
            <a:normAutofit/>
          </a:bodyPr>
          <a:lstStyle/>
          <a:p>
            <a:r>
              <a:rPr lang="en-US" dirty="0" smtClean="0"/>
              <a:t>CLIC machine environment</a:t>
            </a:r>
            <a:endParaRPr lang="en-US" dirty="0"/>
          </a:p>
        </p:txBody>
      </p:sp>
      <p:sp>
        <p:nvSpPr>
          <p:cNvPr id="43" name="Text Box 160"/>
          <p:cNvSpPr txBox="1">
            <a:spLocks noChangeArrowheads="1"/>
          </p:cNvSpPr>
          <p:nvPr/>
        </p:nvSpPr>
        <p:spPr bwMode="auto">
          <a:xfrm>
            <a:off x="2369750" y="982800"/>
            <a:ext cx="3583032" cy="269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Clr>
                <a:srgbClr val="FF0000"/>
              </a:buClr>
            </a:pPr>
            <a:r>
              <a:rPr lang="en-GB" sz="2000" b="1" dirty="0" smtClean="0"/>
              <a:t>Beam-beam background at IP:</a:t>
            </a:r>
            <a:endParaRPr lang="en-GB" sz="2000" b="1" dirty="0"/>
          </a:p>
          <a:p>
            <a:pPr>
              <a:buClr>
                <a:srgbClr val="D60093"/>
              </a:buClr>
              <a:buFont typeface="Wingdings" charset="0"/>
              <a:buChar char="§"/>
            </a:pPr>
            <a:r>
              <a:rPr lang="en-GB" dirty="0"/>
              <a:t> Small </a:t>
            </a:r>
            <a:r>
              <a:rPr lang="en-GB" dirty="0" smtClean="0"/>
              <a:t>beams =&gt; </a:t>
            </a:r>
            <a:r>
              <a:rPr lang="en-GB" dirty="0"/>
              <a:t>very high E-</a:t>
            </a:r>
            <a:r>
              <a:rPr lang="en-GB" dirty="0" smtClean="0"/>
              <a:t>fields</a:t>
            </a:r>
          </a:p>
          <a:p>
            <a:pPr>
              <a:buClr>
                <a:srgbClr val="D60093"/>
              </a:buClr>
            </a:pPr>
            <a:endParaRPr lang="en-GB" sz="900" dirty="0"/>
          </a:p>
          <a:p>
            <a:pPr lvl="1">
              <a:spcAft>
                <a:spcPts val="200"/>
              </a:spcAft>
              <a:buClr>
                <a:srgbClr val="009900"/>
              </a:buClr>
              <a:buFont typeface="Wingdings" charset="0"/>
              <a:buChar char="s"/>
            </a:pPr>
            <a:r>
              <a:rPr lang="en-GB" dirty="0">
                <a:solidFill>
                  <a:schemeClr val="tx1"/>
                </a:solidFill>
              </a:rPr>
              <a:t> </a:t>
            </a:r>
            <a:r>
              <a:rPr lang="en-GB" sz="2000" b="1" dirty="0" err="1" smtClean="0">
                <a:solidFill>
                  <a:srgbClr val="FF6600"/>
                </a:solidFill>
              </a:rPr>
              <a:t>Beamstrahlung</a:t>
            </a:r>
            <a:endParaRPr lang="en-GB" sz="2000" b="1" dirty="0">
              <a:solidFill>
                <a:srgbClr val="FF6600"/>
              </a:solidFill>
            </a:endParaRPr>
          </a:p>
          <a:p>
            <a:pPr lvl="2">
              <a:spcAft>
                <a:spcPts val="200"/>
              </a:spcAft>
              <a:buClr>
                <a:srgbClr val="009900"/>
              </a:buClr>
              <a:buFont typeface="Wingdings" charset="0"/>
              <a:buChar char="s"/>
            </a:pPr>
            <a:r>
              <a:rPr lang="en-GB" sz="2000" dirty="0">
                <a:solidFill>
                  <a:schemeClr val="tx1"/>
                </a:solidFill>
              </a:rPr>
              <a:t> </a:t>
            </a:r>
            <a:r>
              <a:rPr lang="en-GB" sz="2000" dirty="0"/>
              <a:t>Pair-</a:t>
            </a:r>
            <a:r>
              <a:rPr lang="en-GB" sz="2000" dirty="0" smtClean="0"/>
              <a:t>background</a:t>
            </a:r>
          </a:p>
          <a:p>
            <a:pPr lvl="3">
              <a:spcAft>
                <a:spcPts val="200"/>
              </a:spcAft>
              <a:buClr>
                <a:srgbClr val="009900"/>
              </a:buClr>
              <a:buFont typeface="Wingdings" charset="0"/>
              <a:buChar char="s"/>
            </a:pPr>
            <a:r>
              <a:rPr lang="en-GB" dirty="0" smtClean="0"/>
              <a:t>High occupancies</a:t>
            </a:r>
            <a:endParaRPr lang="en-GB" dirty="0"/>
          </a:p>
          <a:p>
            <a:pPr lvl="2">
              <a:spcAft>
                <a:spcPts val="200"/>
              </a:spcAft>
              <a:buClr>
                <a:srgbClr val="009900"/>
              </a:buClr>
              <a:buFont typeface="Wingdings" charset="0"/>
              <a:buChar char="s"/>
            </a:pPr>
            <a:r>
              <a:rPr lang="en-GB" sz="2000" dirty="0">
                <a:solidFill>
                  <a:schemeClr val="tx1"/>
                </a:solidFill>
              </a:rPr>
              <a:t> </a:t>
            </a:r>
            <a:r>
              <a:rPr lang="en-GB" sz="2000" dirty="0" err="1" smtClean="0">
                <a:solidFill>
                  <a:srgbClr val="0000FF"/>
                </a:solidFill>
              </a:rPr>
              <a:t>γγ</a:t>
            </a:r>
            <a:r>
              <a:rPr lang="en-GB" sz="2000" dirty="0" smtClean="0">
                <a:solidFill>
                  <a:srgbClr val="0000FF"/>
                </a:solidFill>
              </a:rPr>
              <a:t> to hadrons</a:t>
            </a:r>
          </a:p>
          <a:p>
            <a:pPr lvl="3">
              <a:spcAft>
                <a:spcPts val="200"/>
              </a:spcAft>
              <a:buClr>
                <a:srgbClr val="009900"/>
              </a:buClr>
              <a:buFont typeface="Wingdings" charset="0"/>
              <a:buChar char="s"/>
            </a:pPr>
            <a:r>
              <a:rPr lang="en-GB" dirty="0">
                <a:solidFill>
                  <a:srgbClr val="0000FF"/>
                </a:solidFill>
              </a:rPr>
              <a:t>E</a:t>
            </a:r>
            <a:r>
              <a:rPr lang="en-GB" dirty="0" smtClean="0">
                <a:solidFill>
                  <a:srgbClr val="0000FF"/>
                </a:solidFill>
              </a:rPr>
              <a:t>nergy deposits</a:t>
            </a:r>
          </a:p>
          <a:p>
            <a:pPr lvl="2">
              <a:spcAft>
                <a:spcPts val="200"/>
              </a:spcAft>
              <a:buClr>
                <a:srgbClr val="009900"/>
              </a:buClr>
            </a:pPr>
            <a:r>
              <a:rPr lang="en-GB" sz="1600" dirty="0" smtClean="0">
                <a:solidFill>
                  <a:srgbClr val="0000FF"/>
                </a:solidFill>
              </a:rPr>
              <a:t>     </a:t>
            </a:r>
            <a:r>
              <a:rPr lang="en-GB" sz="1600" dirty="0">
                <a:solidFill>
                  <a:srgbClr val="0000FF"/>
                </a:solidFill>
              </a:rPr>
              <a:t> </a:t>
            </a:r>
            <a:r>
              <a:rPr lang="en-GB" sz="1600" dirty="0" smtClean="0">
                <a:solidFill>
                  <a:srgbClr val="0000FF"/>
                </a:solidFill>
              </a:rPr>
              <a:t> (19TeV/train @ √s 3TeV)</a:t>
            </a:r>
          </a:p>
        </p:txBody>
      </p:sp>
      <p:pic>
        <p:nvPicPr>
          <p:cNvPr id="44"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0110" y="991880"/>
            <a:ext cx="2205218" cy="1202135"/>
          </a:xfrm>
          <a:prstGeom prst="rect">
            <a:avLst/>
          </a:prstGeom>
          <a:noFill/>
          <a:ln w="19050" cmpd="sng">
            <a:solidFill>
              <a:srgbClr val="FF6600"/>
            </a:solidFill>
            <a:miter lim="800000"/>
            <a:headEnd/>
            <a:tailEnd/>
          </a:ln>
          <a:extLst>
            <a:ext uri="{909E8E84-426E-40dd-AFC4-6F175D3DCCD1}">
              <a14:hiddenFill xmlns:a14="http://schemas.microsoft.com/office/drawing/2010/main">
                <a:solidFill>
                  <a:srgbClr val="FFFFFF"/>
                </a:solidFill>
              </a14:hiddenFill>
            </a:ext>
          </a:extLst>
        </p:spPr>
      </p:pic>
      <p:grpSp>
        <p:nvGrpSpPr>
          <p:cNvPr id="45" name="Group 44"/>
          <p:cNvGrpSpPr/>
          <p:nvPr/>
        </p:nvGrpSpPr>
        <p:grpSpPr>
          <a:xfrm>
            <a:off x="274544" y="2387083"/>
            <a:ext cx="1729410" cy="1072822"/>
            <a:chOff x="7290493" y="4932045"/>
            <a:chExt cx="2351773" cy="1532026"/>
          </a:xfrm>
        </p:grpSpPr>
        <p:pic>
          <p:nvPicPr>
            <p:cNvPr id="46" name="Picture 45"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75098" y="5198155"/>
              <a:ext cx="1397603" cy="1038629"/>
            </a:xfrm>
            <a:prstGeom prst="rect">
              <a:avLst/>
            </a:prstGeom>
          </p:spPr>
        </p:pic>
        <p:pic>
          <p:nvPicPr>
            <p:cNvPr id="47" name="Picture 46"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90387" y="5018150"/>
              <a:ext cx="475874" cy="257440"/>
            </a:xfrm>
            <a:prstGeom prst="rect">
              <a:avLst/>
            </a:prstGeom>
          </p:spPr>
        </p:pic>
        <p:pic>
          <p:nvPicPr>
            <p:cNvPr id="48" name="Picture 47"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44338" y="5106313"/>
              <a:ext cx="152400" cy="215900"/>
            </a:xfrm>
            <a:prstGeom prst="rect">
              <a:avLst/>
            </a:prstGeom>
          </p:spPr>
        </p:pic>
        <p:pic>
          <p:nvPicPr>
            <p:cNvPr id="49" name="Picture 48"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64863" y="6069044"/>
              <a:ext cx="165100" cy="279400"/>
            </a:xfrm>
            <a:prstGeom prst="rect">
              <a:avLst/>
            </a:prstGeom>
          </p:spPr>
        </p:pic>
        <p:pic>
          <p:nvPicPr>
            <p:cNvPr id="50" name="Picture 49"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46257" y="6053488"/>
              <a:ext cx="475874" cy="257440"/>
            </a:xfrm>
            <a:prstGeom prst="rect">
              <a:avLst/>
            </a:prstGeom>
          </p:spPr>
        </p:pic>
        <p:sp>
          <p:nvSpPr>
            <p:cNvPr id="51" name="Rectangle 50"/>
            <p:cNvSpPr/>
            <p:nvPr/>
          </p:nvSpPr>
          <p:spPr bwMode="auto">
            <a:xfrm>
              <a:off x="7290493" y="4932045"/>
              <a:ext cx="2351773" cy="1532026"/>
            </a:xfrm>
            <a:prstGeom prst="rect">
              <a:avLst/>
            </a:prstGeom>
            <a:noFill/>
            <a:ln w="12700" cap="flat" cmpd="sng" algn="ctr">
              <a:solidFill>
                <a:srgbClr val="FF6600"/>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0" marR="0" indent="0" algn="l" defTabSz="968375"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accent2"/>
                </a:solidFill>
                <a:effectLst/>
                <a:latin typeface="Arial" charset="0"/>
              </a:endParaRPr>
            </a:p>
          </p:txBody>
        </p:sp>
      </p:grpSp>
      <p:cxnSp>
        <p:nvCxnSpPr>
          <p:cNvPr id="52" name="Straight Arrow Connector 51"/>
          <p:cNvCxnSpPr/>
          <p:nvPr/>
        </p:nvCxnSpPr>
        <p:spPr>
          <a:xfrm flipV="1">
            <a:off x="4840124" y="1930400"/>
            <a:ext cx="773276" cy="2578"/>
          </a:xfrm>
          <a:prstGeom prst="straightConnector1">
            <a:avLst/>
          </a:prstGeom>
          <a:ln w="19050" cmpd="sng">
            <a:solidFill>
              <a:srgbClr val="FF66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a:off x="2369750" y="1739900"/>
            <a:ext cx="424250" cy="152400"/>
          </a:xfrm>
          <a:prstGeom prst="straightConnector1">
            <a:avLst/>
          </a:prstGeom>
          <a:ln w="19050" cmpd="sng">
            <a:solidFill>
              <a:srgbClr val="FF6600"/>
            </a:solidFill>
            <a:headEnd type="arrow"/>
            <a:tailEnd type="arrow"/>
          </a:ln>
        </p:spPr>
        <p:style>
          <a:lnRef idx="2">
            <a:schemeClr val="accent1"/>
          </a:lnRef>
          <a:fillRef idx="0">
            <a:schemeClr val="accent1"/>
          </a:fillRef>
          <a:effectRef idx="1">
            <a:schemeClr val="accent1"/>
          </a:effectRef>
          <a:fontRef idx="minor">
            <a:schemeClr val="tx1"/>
          </a:fontRef>
        </p:style>
      </p:cxnSp>
      <p:grpSp>
        <p:nvGrpSpPr>
          <p:cNvPr id="23" name="Group 22"/>
          <p:cNvGrpSpPr/>
          <p:nvPr/>
        </p:nvGrpSpPr>
        <p:grpSpPr>
          <a:xfrm>
            <a:off x="53218" y="3848914"/>
            <a:ext cx="8821692" cy="2973305"/>
            <a:chOff x="-79661" y="-918115"/>
            <a:chExt cx="8821692" cy="2973305"/>
          </a:xfrm>
        </p:grpSpPr>
        <p:pic>
          <p:nvPicPr>
            <p:cNvPr id="24" name="Picture 23" descr="Screen Shot 2011-12-07 at 10.08.54 A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13820" y="-918115"/>
              <a:ext cx="3528211" cy="2973305"/>
            </a:xfrm>
            <a:prstGeom prst="rect">
              <a:avLst/>
            </a:prstGeom>
          </p:spPr>
        </p:pic>
        <p:sp>
          <p:nvSpPr>
            <p:cNvPr id="25" name="TextBox 24"/>
            <p:cNvSpPr txBox="1"/>
            <p:nvPr/>
          </p:nvSpPr>
          <p:spPr>
            <a:xfrm>
              <a:off x="-79661" y="-877353"/>
              <a:ext cx="4949245" cy="2564805"/>
            </a:xfrm>
            <a:prstGeom prst="rect">
              <a:avLst/>
            </a:prstGeom>
            <a:noFill/>
            <a:ln w="19050" cmpd="sng">
              <a:solidFill>
                <a:srgbClr val="FF6600"/>
              </a:solidFill>
            </a:ln>
          </p:spPr>
          <p:txBody>
            <a:bodyPr wrap="square" rtlCol="0">
              <a:spAutoFit/>
            </a:bodyPr>
            <a:lstStyle/>
            <a:p>
              <a:r>
                <a:rPr lang="en-US" b="1" dirty="0" err="1" smtClean="0">
                  <a:solidFill>
                    <a:srgbClr val="FF0000"/>
                  </a:solidFill>
                </a:rPr>
                <a:t>Beamstrahlung</a:t>
              </a:r>
              <a:r>
                <a:rPr lang="en-US" dirty="0" smtClean="0"/>
                <a:t> </a:t>
              </a:r>
              <a:r>
                <a:rPr lang="en-US" sz="1400" dirty="0" smtClean="0">
                  <a:latin typeface="Wingdings"/>
                  <a:ea typeface="Wingdings"/>
                  <a:cs typeface="Wingdings"/>
                  <a:sym typeface="Wingdings"/>
                </a:rPr>
                <a:t></a:t>
              </a:r>
              <a:r>
                <a:rPr lang="en-US" dirty="0" smtClean="0"/>
                <a:t> important energy losses</a:t>
              </a:r>
            </a:p>
            <a:p>
              <a:r>
                <a:rPr lang="en-US" dirty="0"/>
                <a:t>r</a:t>
              </a:r>
              <a:r>
                <a:rPr lang="en-US" dirty="0" smtClean="0"/>
                <a:t>ight at the interaction point</a:t>
              </a:r>
            </a:p>
            <a:p>
              <a:endParaRPr lang="en-US" sz="1000" dirty="0"/>
            </a:p>
            <a:p>
              <a:r>
                <a:rPr lang="en-US" dirty="0" smtClean="0">
                  <a:solidFill>
                    <a:srgbClr val="FF0000"/>
                  </a:solidFill>
                </a:rPr>
                <a:t>E.g. full luminosity at 3 </a:t>
              </a:r>
              <a:r>
                <a:rPr lang="en-US" dirty="0" err="1" smtClean="0">
                  <a:solidFill>
                    <a:srgbClr val="FF0000"/>
                  </a:solidFill>
                </a:rPr>
                <a:t>TeV</a:t>
              </a:r>
              <a:r>
                <a:rPr lang="en-US" dirty="0" smtClean="0">
                  <a:solidFill>
                    <a:srgbClr val="FF0000"/>
                  </a:solidFill>
                </a:rPr>
                <a:t>: </a:t>
              </a:r>
            </a:p>
            <a:p>
              <a:r>
                <a:rPr lang="en-US" dirty="0">
                  <a:solidFill>
                    <a:srgbClr val="FF0000"/>
                  </a:solidFill>
                </a:rPr>
                <a:t>	</a:t>
              </a:r>
              <a:r>
                <a:rPr lang="en-US" dirty="0" smtClean="0">
                  <a:solidFill>
                    <a:srgbClr val="FF0000"/>
                  </a:solidFill>
                </a:rPr>
                <a:t>5.9 × 10</a:t>
              </a:r>
              <a:r>
                <a:rPr lang="en-US" baseline="30000" dirty="0" smtClean="0">
                  <a:solidFill>
                    <a:srgbClr val="FF0000"/>
                  </a:solidFill>
                </a:rPr>
                <a:t>34</a:t>
              </a:r>
              <a:r>
                <a:rPr lang="en-US" dirty="0" smtClean="0">
                  <a:solidFill>
                    <a:srgbClr val="FF0000"/>
                  </a:solidFill>
                </a:rPr>
                <a:t> cm</a:t>
              </a:r>
              <a:r>
                <a:rPr lang="en-US" baseline="30000" dirty="0" smtClean="0">
                  <a:solidFill>
                    <a:srgbClr val="FF0000"/>
                  </a:solidFill>
                </a:rPr>
                <a:t>-2</a:t>
              </a:r>
              <a:r>
                <a:rPr lang="en-US" dirty="0" smtClean="0">
                  <a:solidFill>
                    <a:srgbClr val="FF0000"/>
                  </a:solidFill>
                </a:rPr>
                <a:t>s</a:t>
              </a:r>
              <a:r>
                <a:rPr lang="en-US" baseline="30000" dirty="0" smtClean="0">
                  <a:solidFill>
                    <a:srgbClr val="FF0000"/>
                  </a:solidFill>
                </a:rPr>
                <a:t>-1</a:t>
              </a:r>
            </a:p>
            <a:p>
              <a:r>
                <a:rPr lang="en-US" dirty="0" smtClean="0">
                  <a:solidFill>
                    <a:srgbClr val="FF0000"/>
                  </a:solidFill>
                </a:rPr>
                <a:t>Of which in the 1% most energetic part:</a:t>
              </a:r>
            </a:p>
            <a:p>
              <a:r>
                <a:rPr lang="en-US" dirty="0">
                  <a:solidFill>
                    <a:srgbClr val="FF0000"/>
                  </a:solidFill>
                </a:rPr>
                <a:t>	</a:t>
              </a:r>
              <a:r>
                <a:rPr lang="en-US" dirty="0" smtClean="0">
                  <a:solidFill>
                    <a:srgbClr val="FF0000"/>
                  </a:solidFill>
                </a:rPr>
                <a:t>2.0 </a:t>
              </a:r>
              <a:r>
                <a:rPr lang="en-US" dirty="0">
                  <a:solidFill>
                    <a:srgbClr val="FF0000"/>
                  </a:solidFill>
                </a:rPr>
                <a:t>× 10</a:t>
              </a:r>
              <a:r>
                <a:rPr lang="en-US" baseline="30000" dirty="0">
                  <a:solidFill>
                    <a:srgbClr val="FF0000"/>
                  </a:solidFill>
                </a:rPr>
                <a:t>34</a:t>
              </a:r>
              <a:r>
                <a:rPr lang="en-US" dirty="0">
                  <a:solidFill>
                    <a:srgbClr val="FF0000"/>
                  </a:solidFill>
                </a:rPr>
                <a:t> cm</a:t>
              </a:r>
              <a:r>
                <a:rPr lang="en-US" baseline="30000" dirty="0">
                  <a:solidFill>
                    <a:srgbClr val="FF0000"/>
                  </a:solidFill>
                </a:rPr>
                <a:t>-2</a:t>
              </a:r>
              <a:r>
                <a:rPr lang="en-US" dirty="0">
                  <a:solidFill>
                    <a:srgbClr val="FF0000"/>
                  </a:solidFill>
                </a:rPr>
                <a:t>s</a:t>
              </a:r>
              <a:r>
                <a:rPr lang="en-US" baseline="30000" dirty="0">
                  <a:solidFill>
                    <a:srgbClr val="FF0000"/>
                  </a:solidFill>
                </a:rPr>
                <a:t>-</a:t>
              </a:r>
              <a:r>
                <a:rPr lang="en-US" baseline="30000" dirty="0" smtClean="0">
                  <a:solidFill>
                    <a:srgbClr val="FF0000"/>
                  </a:solidFill>
                </a:rPr>
                <a:t>1</a:t>
              </a:r>
            </a:p>
            <a:p>
              <a:endParaRPr lang="en-US" sz="1000" baseline="30000" dirty="0"/>
            </a:p>
            <a:p>
              <a:r>
                <a:rPr lang="en-US" dirty="0" smtClean="0">
                  <a:solidFill>
                    <a:srgbClr val="0000FF"/>
                  </a:solidFill>
                </a:rPr>
                <a:t>Most physics processes are studied well above production threshold =&gt; profit from full luminosity</a:t>
              </a:r>
              <a:endParaRPr lang="en-US" dirty="0">
                <a:solidFill>
                  <a:srgbClr val="0000FF"/>
                </a:solidFill>
              </a:endParaRPr>
            </a:p>
          </p:txBody>
        </p:sp>
        <p:sp>
          <p:nvSpPr>
            <p:cNvPr id="26" name="TextBox 25"/>
            <p:cNvSpPr txBox="1"/>
            <p:nvPr/>
          </p:nvSpPr>
          <p:spPr>
            <a:xfrm>
              <a:off x="6070959" y="-639879"/>
              <a:ext cx="1768934" cy="954107"/>
            </a:xfrm>
            <a:prstGeom prst="rect">
              <a:avLst/>
            </a:prstGeom>
            <a:noFill/>
          </p:spPr>
          <p:txBody>
            <a:bodyPr wrap="none" rtlCol="0">
              <a:spAutoFit/>
            </a:bodyPr>
            <a:lstStyle/>
            <a:p>
              <a:r>
                <a:rPr lang="en-US" dirty="0" smtClean="0">
                  <a:solidFill>
                    <a:srgbClr val="FF0000"/>
                  </a:solidFill>
                </a:rPr>
                <a:t>3 </a:t>
              </a:r>
              <a:r>
                <a:rPr lang="en-US" dirty="0" err="1" smtClean="0">
                  <a:solidFill>
                    <a:srgbClr val="FF0000"/>
                  </a:solidFill>
                </a:rPr>
                <a:t>TeV</a:t>
              </a:r>
              <a:endParaRPr lang="en-US" dirty="0" smtClean="0">
                <a:solidFill>
                  <a:srgbClr val="FF0000"/>
                </a:solidFill>
              </a:endParaRPr>
            </a:p>
            <a:p>
              <a:r>
                <a:rPr lang="en-US" sz="2000" dirty="0" smtClean="0">
                  <a:solidFill>
                    <a:srgbClr val="FF0000"/>
                  </a:solidFill>
                </a:rPr>
                <a:t>√s</a:t>
              </a:r>
            </a:p>
            <a:p>
              <a:r>
                <a:rPr lang="en-US" dirty="0" smtClean="0">
                  <a:solidFill>
                    <a:srgbClr val="FF0000"/>
                  </a:solidFill>
                </a:rPr>
                <a:t>energy spectrum</a:t>
              </a:r>
              <a:endParaRPr lang="en-US" dirty="0">
                <a:solidFill>
                  <a:srgbClr val="FF0000"/>
                </a:solidFill>
              </a:endParaRPr>
            </a:p>
          </p:txBody>
        </p:sp>
      </p:grpSp>
      <p:sp>
        <p:nvSpPr>
          <p:cNvPr id="4" name="Footer Placeholder 3"/>
          <p:cNvSpPr>
            <a:spLocks noGrp="1"/>
          </p:cNvSpPr>
          <p:nvPr>
            <p:ph type="ftr" sz="quarter" idx="11"/>
          </p:nvPr>
        </p:nvSpPr>
        <p:spPr/>
        <p:txBody>
          <a:bodyPr/>
          <a:lstStyle/>
          <a:p>
            <a:r>
              <a:rPr lang="en-US" smtClean="0"/>
              <a:t>Lucie Linssen, February 5, 2015</a:t>
            </a:r>
            <a:endParaRPr lang="en-US" dirty="0"/>
          </a:p>
        </p:txBody>
      </p:sp>
      <p:pic>
        <p:nvPicPr>
          <p:cNvPr id="27" name="Picture 26" descr="Screen Shot 2014-08-24 at 22.20.16.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28953" y="800936"/>
            <a:ext cx="3427747" cy="2907464"/>
          </a:xfrm>
          <a:prstGeom prst="rect">
            <a:avLst/>
          </a:prstGeom>
        </p:spPr>
      </p:pic>
      <p:cxnSp>
        <p:nvCxnSpPr>
          <p:cNvPr id="28" name="Straight Arrow Connector 27"/>
          <p:cNvCxnSpPr/>
          <p:nvPr/>
        </p:nvCxnSpPr>
        <p:spPr>
          <a:xfrm>
            <a:off x="2146300" y="2882900"/>
            <a:ext cx="1034338" cy="0"/>
          </a:xfrm>
          <a:prstGeom prst="straightConnector1">
            <a:avLst/>
          </a:prstGeom>
          <a:ln w="19050" cmpd="sng">
            <a:solidFill>
              <a:srgbClr val="0000FF"/>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flipV="1">
            <a:off x="5034300" y="2447379"/>
            <a:ext cx="1811316" cy="473114"/>
          </a:xfrm>
          <a:prstGeom prst="straightConnector1">
            <a:avLst/>
          </a:prstGeom>
          <a:ln w="19050" cmpd="sng">
            <a:solidFill>
              <a:srgbClr val="0000FF"/>
            </a:solidFill>
            <a:headEnd type="arrow"/>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387212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descr="Screen Shot 2012-01-21 at 9.35.01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5552" y="3352733"/>
            <a:ext cx="3173628" cy="2696716"/>
          </a:xfrm>
          <a:prstGeom prst="rect">
            <a:avLst/>
          </a:prstGeom>
        </p:spPr>
      </p:pic>
      <p:pic>
        <p:nvPicPr>
          <p:cNvPr id="34" name="Picture 33" descr="Screen Shot 2012-01-21 at 9.34.15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66135" y="705617"/>
            <a:ext cx="3188448" cy="2678642"/>
          </a:xfrm>
          <a:prstGeom prst="rect">
            <a:avLst/>
          </a:prstGeom>
        </p:spPr>
      </p:pic>
      <p:sp>
        <p:nvSpPr>
          <p:cNvPr id="2" name="Title 1"/>
          <p:cNvSpPr>
            <a:spLocks noGrp="1"/>
          </p:cNvSpPr>
          <p:nvPr>
            <p:ph type="title"/>
          </p:nvPr>
        </p:nvSpPr>
        <p:spPr/>
        <p:txBody>
          <a:bodyPr>
            <a:normAutofit/>
          </a:bodyPr>
          <a:lstStyle/>
          <a:p>
            <a:r>
              <a:rPr lang="en-US" sz="3600" dirty="0" smtClean="0"/>
              <a:t>CLIC </a:t>
            </a:r>
            <a:r>
              <a:rPr lang="en-US" sz="3200" dirty="0" smtClean="0"/>
              <a:t>physics</a:t>
            </a:r>
            <a:r>
              <a:rPr lang="en-US" sz="3600" dirty="0" smtClean="0"/>
              <a:t> aims =&gt; detector needs</a:t>
            </a:r>
            <a:endParaRPr lang="en-US" sz="3600" dirty="0"/>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27</a:t>
            </a:fld>
            <a:endParaRPr lang="en-US"/>
          </a:p>
        </p:txBody>
      </p:sp>
      <p:sp>
        <p:nvSpPr>
          <p:cNvPr id="6" name="Rectangle 20"/>
          <p:cNvSpPr>
            <a:spLocks noChangeArrowheads="1"/>
          </p:cNvSpPr>
          <p:nvPr/>
        </p:nvSpPr>
        <p:spPr bwMode="auto">
          <a:xfrm>
            <a:off x="719138" y="2010771"/>
            <a:ext cx="3585790" cy="576262"/>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 name="Rectangle 19"/>
          <p:cNvSpPr>
            <a:spLocks noChangeArrowheads="1"/>
          </p:cNvSpPr>
          <p:nvPr/>
        </p:nvSpPr>
        <p:spPr bwMode="auto">
          <a:xfrm>
            <a:off x="250825" y="4173974"/>
            <a:ext cx="6769100" cy="1079500"/>
          </a:xfrm>
          <a:prstGeom prst="rect">
            <a:avLst/>
          </a:prstGeom>
          <a:noFill/>
          <a:ln>
            <a:noFill/>
          </a:ln>
          <a:effectLst/>
          <a:extLst>
            <a:ext uri="{909E8E84-426E-40dd-AFC4-6F175D3DCCD1}">
              <a14:hiddenFill xmlns:a14="http://schemas.microsoft.com/office/drawing/2010/main">
                <a:solidFill>
                  <a:srgbClr val="0093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381000" indent="-381000">
              <a:buClr>
                <a:srgbClr val="FF0000"/>
              </a:buClr>
              <a:buFont typeface="Wingdings" charset="0"/>
              <a:buChar char="«"/>
              <a:tabLst>
                <a:tab pos="381000" algn="l"/>
                <a:tab pos="571500" algn="l"/>
              </a:tabLst>
            </a:pPr>
            <a:r>
              <a:rPr lang="de-DE" sz="2400" b="1" dirty="0" err="1">
                <a:solidFill>
                  <a:srgbClr val="0000FF"/>
                </a:solidFill>
              </a:rPr>
              <a:t>impact</a:t>
            </a:r>
            <a:r>
              <a:rPr lang="de-DE" sz="2400" b="1" dirty="0">
                <a:solidFill>
                  <a:srgbClr val="0000FF"/>
                </a:solidFill>
              </a:rPr>
              <a:t> </a:t>
            </a:r>
            <a:r>
              <a:rPr lang="de-DE" sz="2400" b="1" dirty="0" err="1" smtClean="0">
                <a:solidFill>
                  <a:srgbClr val="0000FF"/>
                </a:solidFill>
              </a:rPr>
              <a:t>parameter</a:t>
            </a:r>
            <a:r>
              <a:rPr lang="de-DE" sz="2400" b="1" dirty="0" smtClean="0">
                <a:solidFill>
                  <a:srgbClr val="0000FF"/>
                </a:solidFill>
              </a:rPr>
              <a:t> </a:t>
            </a:r>
            <a:r>
              <a:rPr lang="de-DE" sz="2400" b="1" dirty="0" err="1" smtClean="0">
                <a:solidFill>
                  <a:srgbClr val="0000FF"/>
                </a:solidFill>
              </a:rPr>
              <a:t>resolution</a:t>
            </a:r>
            <a:r>
              <a:rPr lang="de-DE" sz="2400" b="1" dirty="0" smtClean="0">
                <a:solidFill>
                  <a:srgbClr val="0000FF"/>
                </a:solidFill>
              </a:rPr>
              <a:t>:</a:t>
            </a:r>
            <a:endParaRPr lang="de-DE" sz="2000" b="1" dirty="0" smtClean="0">
              <a:solidFill>
                <a:srgbClr val="0000FF"/>
              </a:solidFill>
            </a:endParaRPr>
          </a:p>
          <a:p>
            <a:pPr marL="381000" indent="-381000">
              <a:buClr>
                <a:srgbClr val="FF0000"/>
              </a:buClr>
              <a:buFont typeface="Wingdings" charset="0"/>
              <a:buNone/>
              <a:tabLst>
                <a:tab pos="381000" algn="l"/>
                <a:tab pos="571500" algn="l"/>
              </a:tabLst>
            </a:pPr>
            <a:r>
              <a:rPr lang="de-DE" sz="2000" dirty="0" smtClean="0">
                <a:solidFill>
                  <a:srgbClr val="CC0099"/>
                </a:solidFill>
              </a:rPr>
              <a:t>       </a:t>
            </a:r>
            <a:r>
              <a:rPr lang="de-DE" dirty="0" smtClean="0"/>
              <a:t>e.g. c/b-</a:t>
            </a:r>
            <a:r>
              <a:rPr lang="de-DE" dirty="0" err="1" smtClean="0"/>
              <a:t>tagging</a:t>
            </a:r>
            <a:r>
              <a:rPr lang="de-DE" dirty="0" smtClean="0"/>
              <a:t>, </a:t>
            </a:r>
            <a:r>
              <a:rPr lang="de-DE" dirty="0" err="1" smtClean="0"/>
              <a:t>Higgs</a:t>
            </a:r>
            <a:r>
              <a:rPr lang="de-DE" dirty="0" smtClean="0"/>
              <a:t> </a:t>
            </a:r>
            <a:r>
              <a:rPr lang="de-DE" dirty="0"/>
              <a:t>BR</a:t>
            </a:r>
            <a:r>
              <a:rPr lang="de-DE" sz="2000" dirty="0">
                <a:solidFill>
                  <a:srgbClr val="CC0099"/>
                </a:solidFill>
              </a:rPr>
              <a:t>         </a:t>
            </a:r>
            <a:r>
              <a:rPr lang="de-DE" sz="2000" dirty="0"/>
              <a:t>            </a:t>
            </a:r>
          </a:p>
        </p:txBody>
      </p:sp>
      <p:sp>
        <p:nvSpPr>
          <p:cNvPr id="9" name="Rectangle 18"/>
          <p:cNvSpPr>
            <a:spLocks noChangeArrowheads="1"/>
          </p:cNvSpPr>
          <p:nvPr/>
        </p:nvSpPr>
        <p:spPr bwMode="auto">
          <a:xfrm>
            <a:off x="250825" y="2651027"/>
            <a:ext cx="4465638" cy="720725"/>
          </a:xfrm>
          <a:prstGeom prst="rect">
            <a:avLst/>
          </a:prstGeom>
          <a:noFill/>
          <a:ln>
            <a:noFill/>
          </a:ln>
          <a:effectLst/>
          <a:extLst>
            <a:ext uri="{909E8E84-426E-40dd-AFC4-6F175D3DCCD1}">
              <a14:hiddenFill xmlns:a14="http://schemas.microsoft.com/office/drawing/2010/main">
                <a:solidFill>
                  <a:srgbClr val="0093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381000" indent="-381000">
              <a:buClr>
                <a:srgbClr val="FF0000"/>
              </a:buClr>
              <a:buFont typeface="Wingdings" charset="0"/>
              <a:buChar char="«"/>
              <a:tabLst>
                <a:tab pos="381000" algn="l"/>
                <a:tab pos="571500" algn="l"/>
              </a:tabLst>
            </a:pPr>
            <a:r>
              <a:rPr lang="de-DE" sz="2400" b="1" dirty="0" err="1">
                <a:solidFill>
                  <a:srgbClr val="0000FF"/>
                </a:solidFill>
              </a:rPr>
              <a:t>jet</a:t>
            </a:r>
            <a:r>
              <a:rPr lang="de-DE" sz="2400" b="1" dirty="0">
                <a:solidFill>
                  <a:srgbClr val="0000FF"/>
                </a:solidFill>
              </a:rPr>
              <a:t> </a:t>
            </a:r>
            <a:r>
              <a:rPr lang="de-DE" sz="2400" b="1" dirty="0" err="1" smtClean="0">
                <a:solidFill>
                  <a:srgbClr val="0000FF"/>
                </a:solidFill>
              </a:rPr>
              <a:t>energy</a:t>
            </a:r>
            <a:r>
              <a:rPr lang="de-DE" sz="2400" b="1" dirty="0" smtClean="0">
                <a:solidFill>
                  <a:srgbClr val="0000FF"/>
                </a:solidFill>
              </a:rPr>
              <a:t> </a:t>
            </a:r>
            <a:r>
              <a:rPr lang="de-DE" sz="2400" b="1" dirty="0" err="1" smtClean="0">
                <a:solidFill>
                  <a:srgbClr val="0000FF"/>
                </a:solidFill>
              </a:rPr>
              <a:t>resolution</a:t>
            </a:r>
            <a:r>
              <a:rPr lang="de-DE" sz="2400" b="1" dirty="0" smtClean="0">
                <a:solidFill>
                  <a:srgbClr val="0000FF"/>
                </a:solidFill>
              </a:rPr>
              <a:t>:</a:t>
            </a:r>
            <a:r>
              <a:rPr lang="de-DE" sz="2000" b="1" dirty="0" smtClean="0"/>
              <a:t> </a:t>
            </a:r>
            <a:endParaRPr lang="de-DE" sz="2000" b="1" dirty="0"/>
          </a:p>
          <a:p>
            <a:pPr marL="381000" indent="-381000">
              <a:buClr>
                <a:srgbClr val="FF0000"/>
              </a:buClr>
              <a:buFont typeface="Wingdings" charset="0"/>
              <a:buNone/>
              <a:tabLst>
                <a:tab pos="381000" algn="l"/>
                <a:tab pos="571500" algn="l"/>
              </a:tabLst>
            </a:pPr>
            <a:r>
              <a:rPr lang="de-DE" sz="2000" dirty="0"/>
              <a:t>      </a:t>
            </a:r>
            <a:r>
              <a:rPr lang="de-DE" sz="2000" dirty="0" smtClean="0"/>
              <a:t> </a:t>
            </a:r>
            <a:r>
              <a:rPr lang="de-DE" dirty="0" smtClean="0"/>
              <a:t>e.g</a:t>
            </a:r>
            <a:r>
              <a:rPr lang="de-DE" dirty="0"/>
              <a:t>. W/</a:t>
            </a:r>
            <a:r>
              <a:rPr lang="de-DE" dirty="0" smtClean="0"/>
              <a:t>Z/h </a:t>
            </a:r>
            <a:r>
              <a:rPr lang="de-DE" dirty="0"/>
              <a:t>di-jet </a:t>
            </a:r>
            <a:r>
              <a:rPr lang="de-DE" dirty="0" err="1"/>
              <a:t>mass</a:t>
            </a:r>
            <a:r>
              <a:rPr lang="de-DE" dirty="0"/>
              <a:t> </a:t>
            </a:r>
            <a:r>
              <a:rPr lang="de-DE" dirty="0" err="1" smtClean="0"/>
              <a:t>separation</a:t>
            </a:r>
            <a:r>
              <a:rPr lang="de-DE" dirty="0" smtClean="0">
                <a:solidFill>
                  <a:srgbClr val="00CC00"/>
                </a:solidFill>
              </a:rPr>
              <a:t>               </a:t>
            </a:r>
            <a:r>
              <a:rPr lang="de-DE" sz="2000" dirty="0" smtClean="0"/>
              <a:t> </a:t>
            </a:r>
            <a:endParaRPr lang="de-DE" sz="2000" dirty="0"/>
          </a:p>
        </p:txBody>
      </p:sp>
      <p:pic>
        <p:nvPicPr>
          <p:cNvPr id="20" name="Picture 46" descr="TP_tmp"/>
          <p:cNvPicPr>
            <a:picLocks noChangeAspect="1" noChangeArrowheads="1"/>
          </p:cNvPicPr>
          <p:nvPr>
            <p:custDataLst>
              <p:tags r:id="rId1"/>
            </p:custDataLst>
          </p:nvPr>
        </p:nvPicPr>
        <p:blipFill>
          <a:blip r:embed="rId7">
            <a:extLst>
              <a:ext uri="{28A0092B-C50C-407E-A947-70E740481C1C}">
                <a14:useLocalDpi xmlns:a14="http://schemas.microsoft.com/office/drawing/2010/main" val="0"/>
              </a:ext>
            </a:extLst>
          </a:blip>
          <a:srcRect/>
          <a:stretch>
            <a:fillRect/>
          </a:stretch>
        </p:blipFill>
        <p:spPr bwMode="auto">
          <a:xfrm>
            <a:off x="5373688" y="2773800"/>
            <a:ext cx="338137" cy="269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grpSp>
        <p:nvGrpSpPr>
          <p:cNvPr id="30" name="Group 29"/>
          <p:cNvGrpSpPr/>
          <p:nvPr/>
        </p:nvGrpSpPr>
        <p:grpSpPr>
          <a:xfrm>
            <a:off x="4572000" y="3035009"/>
            <a:ext cx="1260475" cy="1547812"/>
            <a:chOff x="4572000" y="2960688"/>
            <a:chExt cx="1260475" cy="1547812"/>
          </a:xfrm>
        </p:grpSpPr>
        <p:pic>
          <p:nvPicPr>
            <p:cNvPr id="8" name="Picture 44" descr="TP_tmp"/>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4710113" y="3595688"/>
              <a:ext cx="280987" cy="21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grpSp>
          <p:nvGrpSpPr>
            <p:cNvPr id="10" name="Group 35"/>
            <p:cNvGrpSpPr>
              <a:grpSpLocks noChangeAspect="1"/>
            </p:cNvGrpSpPr>
            <p:nvPr/>
          </p:nvGrpSpPr>
          <p:grpSpPr bwMode="auto">
            <a:xfrm rot="5096950">
              <a:off x="4641056" y="3710782"/>
              <a:ext cx="727075" cy="865188"/>
              <a:chOff x="567" y="1298"/>
              <a:chExt cx="408" cy="454"/>
            </a:xfrm>
          </p:grpSpPr>
          <p:sp>
            <p:nvSpPr>
              <p:cNvPr id="11" name="Line 36"/>
              <p:cNvSpPr>
                <a:spLocks noChangeAspect="1" noChangeShapeType="1"/>
              </p:cNvSpPr>
              <p:nvPr/>
            </p:nvSpPr>
            <p:spPr bwMode="auto">
              <a:xfrm flipH="1">
                <a:off x="567" y="1298"/>
                <a:ext cx="272" cy="454"/>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2" name="Line 37"/>
              <p:cNvSpPr>
                <a:spLocks noChangeAspect="1" noChangeShapeType="1"/>
              </p:cNvSpPr>
              <p:nvPr/>
            </p:nvSpPr>
            <p:spPr bwMode="auto">
              <a:xfrm flipH="1">
                <a:off x="567" y="1344"/>
                <a:ext cx="363" cy="408"/>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3" name="Line 38"/>
              <p:cNvSpPr>
                <a:spLocks noChangeAspect="1" noChangeShapeType="1"/>
              </p:cNvSpPr>
              <p:nvPr/>
            </p:nvSpPr>
            <p:spPr bwMode="auto">
              <a:xfrm flipH="1">
                <a:off x="567" y="1389"/>
                <a:ext cx="408" cy="362"/>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4" name="Line 39"/>
              <p:cNvSpPr>
                <a:spLocks noChangeAspect="1" noChangeShapeType="1"/>
              </p:cNvSpPr>
              <p:nvPr/>
            </p:nvSpPr>
            <p:spPr bwMode="auto">
              <a:xfrm flipH="1">
                <a:off x="567" y="1298"/>
                <a:ext cx="227" cy="454"/>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15" name="Group 40"/>
            <p:cNvGrpSpPr>
              <a:grpSpLocks noChangeAspect="1"/>
            </p:cNvGrpSpPr>
            <p:nvPr/>
          </p:nvGrpSpPr>
          <p:grpSpPr bwMode="auto">
            <a:xfrm rot="5096950">
              <a:off x="4442619" y="3091657"/>
              <a:ext cx="889000" cy="627062"/>
              <a:chOff x="103" y="1386"/>
              <a:chExt cx="499" cy="328"/>
            </a:xfrm>
          </p:grpSpPr>
          <p:sp>
            <p:nvSpPr>
              <p:cNvPr id="16" name="Line 41"/>
              <p:cNvSpPr>
                <a:spLocks noChangeAspect="1" noChangeShapeType="1"/>
              </p:cNvSpPr>
              <p:nvPr/>
            </p:nvSpPr>
            <p:spPr bwMode="auto">
              <a:xfrm rot="16964919" flipH="1">
                <a:off x="238" y="1352"/>
                <a:ext cx="317" cy="408"/>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7" name="Line 42"/>
              <p:cNvSpPr>
                <a:spLocks noChangeAspect="1" noChangeShapeType="1"/>
              </p:cNvSpPr>
              <p:nvPr/>
            </p:nvSpPr>
            <p:spPr bwMode="auto">
              <a:xfrm rot="16964919" flipH="1">
                <a:off x="251" y="1367"/>
                <a:ext cx="227" cy="454"/>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8" name="Line 43"/>
              <p:cNvSpPr>
                <a:spLocks noChangeAspect="1" noChangeShapeType="1"/>
              </p:cNvSpPr>
              <p:nvPr/>
            </p:nvSpPr>
            <p:spPr bwMode="auto">
              <a:xfrm rot="16964919" flipH="1">
                <a:off x="194" y="1295"/>
                <a:ext cx="317" cy="499"/>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19" name="Arc 45"/>
            <p:cNvSpPr>
              <a:spLocks/>
            </p:cNvSpPr>
            <p:nvPr/>
          </p:nvSpPr>
          <p:spPr bwMode="auto">
            <a:xfrm rot="1491822">
              <a:off x="4684713" y="3492500"/>
              <a:ext cx="433387" cy="471488"/>
            </a:xfrm>
            <a:custGeom>
              <a:avLst/>
              <a:gdLst>
                <a:gd name="G0" fmla="+- 0 0 0"/>
                <a:gd name="G1" fmla="+- 21438 0 0"/>
                <a:gd name="G2" fmla="+- 21600 0 0"/>
                <a:gd name="T0" fmla="*/ 2644 w 21600"/>
                <a:gd name="T1" fmla="*/ 0 h 25141"/>
                <a:gd name="T2" fmla="*/ 21280 w 21600"/>
                <a:gd name="T3" fmla="*/ 25141 h 25141"/>
                <a:gd name="T4" fmla="*/ 0 w 21600"/>
                <a:gd name="T5" fmla="*/ 21438 h 25141"/>
              </a:gdLst>
              <a:ahLst/>
              <a:cxnLst>
                <a:cxn ang="0">
                  <a:pos x="T0" y="T1"/>
                </a:cxn>
                <a:cxn ang="0">
                  <a:pos x="T2" y="T3"/>
                </a:cxn>
                <a:cxn ang="0">
                  <a:pos x="T4" y="T5"/>
                </a:cxn>
              </a:cxnLst>
              <a:rect l="0" t="0" r="r" b="b"/>
              <a:pathLst>
                <a:path w="21600" h="25141" fill="none" extrusionOk="0">
                  <a:moveTo>
                    <a:pt x="2643" y="0"/>
                  </a:moveTo>
                  <a:cubicBezTo>
                    <a:pt x="13468" y="1335"/>
                    <a:pt x="21600" y="10531"/>
                    <a:pt x="21600" y="21438"/>
                  </a:cubicBezTo>
                  <a:cubicBezTo>
                    <a:pt x="21600" y="22679"/>
                    <a:pt x="21493" y="23918"/>
                    <a:pt x="21280" y="25141"/>
                  </a:cubicBezTo>
                </a:path>
                <a:path w="21600" h="25141" stroke="0" extrusionOk="0">
                  <a:moveTo>
                    <a:pt x="2643" y="0"/>
                  </a:moveTo>
                  <a:cubicBezTo>
                    <a:pt x="13468" y="1335"/>
                    <a:pt x="21600" y="10531"/>
                    <a:pt x="21600" y="21438"/>
                  </a:cubicBezTo>
                  <a:cubicBezTo>
                    <a:pt x="21600" y="22679"/>
                    <a:pt x="21493" y="23918"/>
                    <a:pt x="21280" y="25141"/>
                  </a:cubicBezTo>
                  <a:lnTo>
                    <a:pt x="0" y="21438"/>
                  </a:lnTo>
                  <a:close/>
                </a:path>
              </a:pathLst>
            </a:cu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pic>
          <p:nvPicPr>
            <p:cNvPr id="21" name="Picture 47" descr="TP_tmp"/>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5494338" y="4238625"/>
              <a:ext cx="338137" cy="269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grpSp>
      <p:pic>
        <p:nvPicPr>
          <p:cNvPr id="24" name="Picture 23" descr="latex-image-1.pd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35551" y="3596174"/>
            <a:ext cx="1917700" cy="558800"/>
          </a:xfrm>
          <a:prstGeom prst="rect">
            <a:avLst/>
          </a:prstGeom>
        </p:spPr>
      </p:pic>
      <p:sp>
        <p:nvSpPr>
          <p:cNvPr id="25" name="Rectangle 24"/>
          <p:cNvSpPr/>
          <p:nvPr/>
        </p:nvSpPr>
        <p:spPr bwMode="auto">
          <a:xfrm>
            <a:off x="719138" y="3508408"/>
            <a:ext cx="2154138" cy="706482"/>
          </a:xfrm>
          <a:prstGeom prst="rect">
            <a:avLst/>
          </a:prstGeom>
          <a:noFill/>
          <a:ln w="22225" cap="flat" cmpd="sng" algn="ctr">
            <a:solidFill>
              <a:srgbClr val="FF0000"/>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68375"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accent2"/>
              </a:solidFill>
              <a:effectLst/>
              <a:latin typeface="Arial" charset="0"/>
            </a:endParaRPr>
          </a:p>
        </p:txBody>
      </p:sp>
      <p:pic>
        <p:nvPicPr>
          <p:cNvPr id="26" name="Picture 25" descr="latex-image-1.pdf"/>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14385" y="5040061"/>
            <a:ext cx="4102100" cy="495300"/>
          </a:xfrm>
          <a:prstGeom prst="rect">
            <a:avLst/>
          </a:prstGeom>
        </p:spPr>
      </p:pic>
      <p:sp>
        <p:nvSpPr>
          <p:cNvPr id="27" name="Rectangle 26"/>
          <p:cNvSpPr/>
          <p:nvPr/>
        </p:nvSpPr>
        <p:spPr bwMode="auto">
          <a:xfrm>
            <a:off x="719138" y="5027013"/>
            <a:ext cx="4271962" cy="612105"/>
          </a:xfrm>
          <a:prstGeom prst="rect">
            <a:avLst/>
          </a:prstGeom>
          <a:noFill/>
          <a:ln w="22225" cap="flat" cmpd="sng" algn="ctr">
            <a:solidFill>
              <a:srgbClr val="FF0000"/>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68375"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accent2"/>
              </a:solidFill>
              <a:effectLst/>
              <a:latin typeface="Arial" charset="0"/>
            </a:endParaRPr>
          </a:p>
        </p:txBody>
      </p:sp>
      <p:pic>
        <p:nvPicPr>
          <p:cNvPr id="28" name="Picture 27" descr="latex-image-1.pdf"/>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99049" y="2104143"/>
            <a:ext cx="3175000" cy="381000"/>
          </a:xfrm>
          <a:prstGeom prst="rect">
            <a:avLst/>
          </a:prstGeom>
        </p:spPr>
      </p:pic>
      <p:sp>
        <p:nvSpPr>
          <p:cNvPr id="29" name="Rectangle 28"/>
          <p:cNvSpPr/>
          <p:nvPr/>
        </p:nvSpPr>
        <p:spPr>
          <a:xfrm>
            <a:off x="280615" y="5690395"/>
            <a:ext cx="6739310" cy="461665"/>
          </a:xfrm>
          <a:prstGeom prst="rect">
            <a:avLst/>
          </a:prstGeom>
        </p:spPr>
        <p:txBody>
          <a:bodyPr wrap="square">
            <a:spAutoFit/>
          </a:bodyPr>
          <a:lstStyle/>
          <a:p>
            <a:pPr marL="381000" indent="-381000">
              <a:buClr>
                <a:srgbClr val="FF0000"/>
              </a:buClr>
              <a:buFont typeface="Wingdings" charset="0"/>
              <a:buChar char="«"/>
              <a:tabLst>
                <a:tab pos="381000" algn="l"/>
                <a:tab pos="571500" algn="l"/>
              </a:tabLst>
            </a:pPr>
            <a:r>
              <a:rPr lang="de-DE" sz="2400" b="1" dirty="0">
                <a:solidFill>
                  <a:srgbClr val="0000FF"/>
                </a:solidFill>
              </a:rPr>
              <a:t>a</a:t>
            </a:r>
            <a:r>
              <a:rPr lang="de-DE" sz="2400" b="1" dirty="0" smtClean="0">
                <a:solidFill>
                  <a:srgbClr val="0000FF"/>
                </a:solidFill>
              </a:rPr>
              <a:t>ngular </a:t>
            </a:r>
            <a:r>
              <a:rPr lang="de-DE" sz="2400" b="1" dirty="0" err="1" smtClean="0">
                <a:solidFill>
                  <a:srgbClr val="0000FF"/>
                </a:solidFill>
              </a:rPr>
              <a:t>coverage</a:t>
            </a:r>
            <a:r>
              <a:rPr lang="de-DE" sz="2400" b="1" dirty="0" smtClean="0">
                <a:solidFill>
                  <a:srgbClr val="0000FF"/>
                </a:solidFill>
              </a:rPr>
              <a:t>, </a:t>
            </a:r>
            <a:r>
              <a:rPr lang="de-DE" sz="2400" b="1" dirty="0" err="1" smtClean="0">
                <a:solidFill>
                  <a:srgbClr val="0000FF"/>
                </a:solidFill>
              </a:rPr>
              <a:t>very</a:t>
            </a:r>
            <a:r>
              <a:rPr lang="de-DE" sz="2400" b="1" dirty="0" smtClean="0">
                <a:solidFill>
                  <a:srgbClr val="0000FF"/>
                </a:solidFill>
              </a:rPr>
              <a:t> </a:t>
            </a:r>
            <a:r>
              <a:rPr lang="de-DE" sz="2400" b="1" dirty="0" err="1" smtClean="0">
                <a:solidFill>
                  <a:srgbClr val="0000FF"/>
                </a:solidFill>
              </a:rPr>
              <a:t>forward</a:t>
            </a:r>
            <a:r>
              <a:rPr lang="de-DE" sz="2400" b="1" dirty="0" smtClean="0">
                <a:solidFill>
                  <a:srgbClr val="0000FF"/>
                </a:solidFill>
              </a:rPr>
              <a:t> </a:t>
            </a:r>
            <a:r>
              <a:rPr lang="de-DE" sz="2400" b="1" dirty="0" err="1" smtClean="0">
                <a:solidFill>
                  <a:srgbClr val="0000FF"/>
                </a:solidFill>
              </a:rPr>
              <a:t>electron</a:t>
            </a:r>
            <a:r>
              <a:rPr lang="de-DE" sz="2400" b="1" dirty="0" smtClean="0">
                <a:solidFill>
                  <a:srgbClr val="0000FF"/>
                </a:solidFill>
              </a:rPr>
              <a:t> </a:t>
            </a:r>
            <a:r>
              <a:rPr lang="de-DE" sz="2400" b="1" dirty="0" err="1" smtClean="0">
                <a:solidFill>
                  <a:srgbClr val="0000FF"/>
                </a:solidFill>
              </a:rPr>
              <a:t>tagging</a:t>
            </a:r>
            <a:r>
              <a:rPr lang="de-DE" sz="2400" b="1" dirty="0" smtClean="0">
                <a:solidFill>
                  <a:srgbClr val="0000FF"/>
                </a:solidFill>
              </a:rPr>
              <a:t> </a:t>
            </a:r>
          </a:p>
        </p:txBody>
      </p:sp>
      <p:sp>
        <p:nvSpPr>
          <p:cNvPr id="31" name="Rectangle 30"/>
          <p:cNvSpPr/>
          <p:nvPr/>
        </p:nvSpPr>
        <p:spPr>
          <a:xfrm>
            <a:off x="329161" y="830528"/>
            <a:ext cx="5118333" cy="1077218"/>
          </a:xfrm>
          <a:prstGeom prst="rect">
            <a:avLst/>
          </a:prstGeom>
        </p:spPr>
        <p:txBody>
          <a:bodyPr wrap="square">
            <a:spAutoFit/>
          </a:bodyPr>
          <a:lstStyle/>
          <a:p>
            <a:pPr marL="381000" indent="-381000">
              <a:buClr>
                <a:srgbClr val="FF0000"/>
              </a:buClr>
              <a:buFont typeface="Wingdings" charset="0"/>
              <a:buChar char="«"/>
              <a:tabLst>
                <a:tab pos="381000" algn="l"/>
                <a:tab pos="571500" algn="l"/>
              </a:tabLst>
            </a:pPr>
            <a:r>
              <a:rPr lang="de-DE" sz="2400" b="1" dirty="0" err="1">
                <a:solidFill>
                  <a:srgbClr val="0000FF"/>
                </a:solidFill>
              </a:rPr>
              <a:t>m</a:t>
            </a:r>
            <a:r>
              <a:rPr lang="de-DE" sz="2400" b="1" dirty="0" err="1" smtClean="0">
                <a:solidFill>
                  <a:srgbClr val="0000FF"/>
                </a:solidFill>
              </a:rPr>
              <a:t>omentum</a:t>
            </a:r>
            <a:r>
              <a:rPr lang="de-DE" sz="2400" b="1" dirty="0" smtClean="0">
                <a:solidFill>
                  <a:srgbClr val="0000FF"/>
                </a:solidFill>
              </a:rPr>
              <a:t> </a:t>
            </a:r>
            <a:r>
              <a:rPr lang="de-DE" sz="2400" b="1" dirty="0" err="1" smtClean="0">
                <a:solidFill>
                  <a:srgbClr val="0000FF"/>
                </a:solidFill>
              </a:rPr>
              <a:t>resolution</a:t>
            </a:r>
            <a:r>
              <a:rPr lang="de-DE" sz="2400" b="1" dirty="0" smtClean="0">
                <a:solidFill>
                  <a:srgbClr val="0000FF"/>
                </a:solidFill>
              </a:rPr>
              <a:t>:</a:t>
            </a:r>
            <a:r>
              <a:rPr lang="de-DE" sz="2000" b="1" dirty="0" smtClean="0">
                <a:solidFill>
                  <a:srgbClr val="0000FF"/>
                </a:solidFill>
              </a:rPr>
              <a:t> </a:t>
            </a:r>
          </a:p>
          <a:p>
            <a:pPr>
              <a:buClr>
                <a:srgbClr val="FF0000"/>
              </a:buClr>
              <a:tabLst>
                <a:tab pos="381000" algn="l"/>
                <a:tab pos="571500" algn="l"/>
              </a:tabLst>
            </a:pPr>
            <a:r>
              <a:rPr lang="de-DE" sz="2000" dirty="0"/>
              <a:t>	</a:t>
            </a:r>
            <a:r>
              <a:rPr lang="de-DE" sz="2000" dirty="0" smtClean="0"/>
              <a:t>e.g. </a:t>
            </a:r>
            <a:r>
              <a:rPr lang="de-DE" dirty="0" err="1" smtClean="0"/>
              <a:t>Smuon</a:t>
            </a:r>
            <a:r>
              <a:rPr lang="de-DE" dirty="0" smtClean="0"/>
              <a:t> </a:t>
            </a:r>
            <a:r>
              <a:rPr lang="de-DE" dirty="0" err="1" smtClean="0"/>
              <a:t>endpoint</a:t>
            </a:r>
            <a:r>
              <a:rPr lang="de-DE" sz="2000" dirty="0" smtClean="0"/>
              <a:t>    </a:t>
            </a:r>
          </a:p>
          <a:p>
            <a:pPr marL="381000" indent="-381000">
              <a:buClr>
                <a:srgbClr val="FF0000"/>
              </a:buClr>
              <a:buFont typeface="Wingdings" charset="0"/>
              <a:buNone/>
              <a:tabLst>
                <a:tab pos="381000" algn="l"/>
                <a:tab pos="571500" algn="l"/>
              </a:tabLst>
            </a:pPr>
            <a:r>
              <a:rPr lang="de-DE" dirty="0" smtClean="0"/>
              <a:t>                </a:t>
            </a:r>
            <a:r>
              <a:rPr lang="de-DE" dirty="0" err="1" smtClean="0"/>
              <a:t>Higgs</a:t>
            </a:r>
            <a:r>
              <a:rPr lang="de-DE" dirty="0" smtClean="0"/>
              <a:t> </a:t>
            </a:r>
            <a:r>
              <a:rPr lang="de-DE" dirty="0" err="1"/>
              <a:t>recoil</a:t>
            </a:r>
            <a:r>
              <a:rPr lang="de-DE" dirty="0"/>
              <a:t> </a:t>
            </a:r>
            <a:r>
              <a:rPr lang="de-DE" dirty="0" err="1" smtClean="0"/>
              <a:t>mass</a:t>
            </a:r>
            <a:r>
              <a:rPr lang="de-DE" dirty="0" smtClean="0"/>
              <a:t>, </a:t>
            </a:r>
            <a:r>
              <a:rPr lang="de-DE" dirty="0" err="1" smtClean="0"/>
              <a:t>Higgs</a:t>
            </a:r>
            <a:r>
              <a:rPr lang="de-DE" dirty="0" smtClean="0"/>
              <a:t> </a:t>
            </a:r>
            <a:r>
              <a:rPr lang="de-DE" dirty="0" err="1" smtClean="0"/>
              <a:t>coupling</a:t>
            </a:r>
            <a:r>
              <a:rPr lang="de-DE" dirty="0" smtClean="0"/>
              <a:t> </a:t>
            </a:r>
            <a:r>
              <a:rPr lang="de-DE" dirty="0" err="1" smtClean="0"/>
              <a:t>to</a:t>
            </a:r>
            <a:r>
              <a:rPr lang="de-DE" dirty="0" smtClean="0"/>
              <a:t> </a:t>
            </a:r>
            <a:r>
              <a:rPr lang="de-DE" dirty="0" err="1" smtClean="0"/>
              <a:t>muons</a:t>
            </a:r>
            <a:r>
              <a:rPr lang="de-DE" sz="2000" dirty="0" smtClean="0"/>
              <a:t> </a:t>
            </a:r>
            <a:endParaRPr lang="de-DE" sz="2000" dirty="0"/>
          </a:p>
        </p:txBody>
      </p:sp>
      <p:sp>
        <p:nvSpPr>
          <p:cNvPr id="32" name="TextBox 31"/>
          <p:cNvSpPr txBox="1"/>
          <p:nvPr/>
        </p:nvSpPr>
        <p:spPr>
          <a:xfrm>
            <a:off x="7986618" y="4352442"/>
            <a:ext cx="898916" cy="646331"/>
          </a:xfrm>
          <a:prstGeom prst="rect">
            <a:avLst/>
          </a:prstGeom>
          <a:noFill/>
        </p:spPr>
        <p:txBody>
          <a:bodyPr wrap="none" rtlCol="0">
            <a:spAutoFit/>
          </a:bodyPr>
          <a:lstStyle/>
          <a:p>
            <a:pPr algn="ctr"/>
            <a:r>
              <a:rPr lang="en-US" dirty="0" smtClean="0">
                <a:solidFill>
                  <a:srgbClr val="FF0000"/>
                </a:solidFill>
              </a:rPr>
              <a:t>W-Z</a:t>
            </a:r>
            <a:endParaRPr lang="en-US" dirty="0">
              <a:solidFill>
                <a:srgbClr val="FF0000"/>
              </a:solidFill>
            </a:endParaRPr>
          </a:p>
          <a:p>
            <a:pPr algn="ctr"/>
            <a:r>
              <a:rPr lang="en-US" dirty="0">
                <a:solidFill>
                  <a:srgbClr val="FF0000"/>
                </a:solidFill>
              </a:rPr>
              <a:t>j</a:t>
            </a:r>
            <a:r>
              <a:rPr lang="en-US" dirty="0" smtClean="0">
                <a:solidFill>
                  <a:srgbClr val="FF0000"/>
                </a:solidFill>
              </a:rPr>
              <a:t>et </a:t>
            </a:r>
            <a:r>
              <a:rPr lang="en-US" dirty="0" err="1" smtClean="0">
                <a:solidFill>
                  <a:srgbClr val="FF0000"/>
                </a:solidFill>
              </a:rPr>
              <a:t>reco</a:t>
            </a:r>
            <a:endParaRPr lang="en-US" dirty="0">
              <a:solidFill>
                <a:srgbClr val="FF0000"/>
              </a:solidFill>
            </a:endParaRPr>
          </a:p>
        </p:txBody>
      </p:sp>
      <p:sp>
        <p:nvSpPr>
          <p:cNvPr id="33" name="TextBox 32"/>
          <p:cNvSpPr txBox="1"/>
          <p:nvPr/>
        </p:nvSpPr>
        <p:spPr>
          <a:xfrm>
            <a:off x="7815389" y="1725199"/>
            <a:ext cx="1088835" cy="646331"/>
          </a:xfrm>
          <a:prstGeom prst="rect">
            <a:avLst/>
          </a:prstGeom>
          <a:noFill/>
        </p:spPr>
        <p:txBody>
          <a:bodyPr wrap="none" rtlCol="0">
            <a:spAutoFit/>
          </a:bodyPr>
          <a:lstStyle/>
          <a:p>
            <a:pPr algn="ctr"/>
            <a:r>
              <a:rPr lang="en-US" dirty="0" err="1">
                <a:solidFill>
                  <a:srgbClr val="FF0000"/>
                </a:solidFill>
              </a:rPr>
              <a:t>s</a:t>
            </a:r>
            <a:r>
              <a:rPr lang="en-US" dirty="0" err="1" smtClean="0">
                <a:solidFill>
                  <a:srgbClr val="FF0000"/>
                </a:solidFill>
              </a:rPr>
              <a:t>muon</a:t>
            </a:r>
            <a:endParaRPr lang="en-US" dirty="0">
              <a:solidFill>
                <a:srgbClr val="FF0000"/>
              </a:solidFill>
            </a:endParaRPr>
          </a:p>
          <a:p>
            <a:pPr algn="ctr"/>
            <a:r>
              <a:rPr lang="en-US" dirty="0">
                <a:solidFill>
                  <a:srgbClr val="FF0000"/>
                </a:solidFill>
              </a:rPr>
              <a:t>e</a:t>
            </a:r>
            <a:r>
              <a:rPr lang="en-US" dirty="0" smtClean="0">
                <a:solidFill>
                  <a:srgbClr val="FF0000"/>
                </a:solidFill>
              </a:rPr>
              <a:t>nd point</a:t>
            </a:r>
            <a:endParaRPr lang="en-US" dirty="0">
              <a:solidFill>
                <a:srgbClr val="FF0000"/>
              </a:solidFill>
            </a:endParaRPr>
          </a:p>
        </p:txBody>
      </p:sp>
      <p:sp>
        <p:nvSpPr>
          <p:cNvPr id="3" name="TextBox 2"/>
          <p:cNvSpPr txBox="1"/>
          <p:nvPr/>
        </p:nvSpPr>
        <p:spPr>
          <a:xfrm>
            <a:off x="2931589" y="3553596"/>
            <a:ext cx="1013523" cy="584776"/>
          </a:xfrm>
          <a:prstGeom prst="rect">
            <a:avLst/>
          </a:prstGeom>
          <a:noFill/>
        </p:spPr>
        <p:txBody>
          <a:bodyPr wrap="square" rtlCol="0">
            <a:spAutoFit/>
          </a:bodyPr>
          <a:lstStyle/>
          <a:p>
            <a:r>
              <a:rPr lang="en-US" sz="1600" dirty="0" smtClean="0"/>
              <a:t>(for high-E jets)</a:t>
            </a:r>
            <a:endParaRPr lang="en-US" sz="1600" dirty="0"/>
          </a:p>
        </p:txBody>
      </p:sp>
      <p:sp>
        <p:nvSpPr>
          <p:cNvPr id="22" name="TextBox 21"/>
          <p:cNvSpPr txBox="1"/>
          <p:nvPr/>
        </p:nvSpPr>
        <p:spPr>
          <a:xfrm>
            <a:off x="484909" y="6165281"/>
            <a:ext cx="7955724" cy="400110"/>
          </a:xfrm>
          <a:prstGeom prst="rect">
            <a:avLst/>
          </a:prstGeom>
          <a:noFill/>
        </p:spPr>
        <p:txBody>
          <a:bodyPr wrap="none" rtlCol="0">
            <a:spAutoFit/>
          </a:bodyPr>
          <a:lstStyle/>
          <a:p>
            <a:r>
              <a:rPr lang="en-US" sz="2000" b="1" i="1" dirty="0" smtClean="0">
                <a:solidFill>
                  <a:srgbClr val="FF0000"/>
                </a:solidFill>
              </a:rPr>
              <a:t>+ requirements from CLIC beam structure and beam-induced background</a:t>
            </a:r>
            <a:endParaRPr lang="en-US" sz="2000" b="1" i="1" dirty="0">
              <a:solidFill>
                <a:srgbClr val="FF0000"/>
              </a:solidFill>
            </a:endParaRPr>
          </a:p>
        </p:txBody>
      </p:sp>
    </p:spTree>
    <p:extLst>
      <p:ext uri="{BB962C8B-B14F-4D97-AF65-F5344CB8AC3E}">
        <p14:creationId xmlns:p14="http://schemas.microsoft.com/office/powerpoint/2010/main" val="99206339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CLIC experimental conditions</a:t>
            </a:r>
            <a:endParaRPr lang="en-US" sz="3200" dirty="0"/>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28</a:t>
            </a:fld>
            <a:endParaRPr lang="en-US"/>
          </a:p>
        </p:txBody>
      </p:sp>
      <p:sp>
        <p:nvSpPr>
          <p:cNvPr id="10" name="TextBox 9"/>
          <p:cNvSpPr txBox="1"/>
          <p:nvPr/>
        </p:nvSpPr>
        <p:spPr>
          <a:xfrm>
            <a:off x="5945464" y="1683038"/>
            <a:ext cx="1768483" cy="923330"/>
          </a:xfrm>
          <a:prstGeom prst="rect">
            <a:avLst/>
          </a:prstGeom>
          <a:noFill/>
          <a:ln>
            <a:solidFill>
              <a:srgbClr val="FF6600"/>
            </a:solidFill>
          </a:ln>
        </p:spPr>
        <p:txBody>
          <a:bodyPr wrap="none" rtlCol="0">
            <a:spAutoFit/>
          </a:bodyPr>
          <a:lstStyle/>
          <a:p>
            <a:r>
              <a:rPr lang="en-US" dirty="0" smtClean="0"/>
              <a:t>Drives timing</a:t>
            </a:r>
          </a:p>
          <a:p>
            <a:r>
              <a:rPr lang="en-US" dirty="0"/>
              <a:t>r</a:t>
            </a:r>
            <a:r>
              <a:rPr lang="en-US" dirty="0" smtClean="0"/>
              <a:t>equirements</a:t>
            </a:r>
          </a:p>
          <a:p>
            <a:r>
              <a:rPr lang="en-US" dirty="0" smtClean="0"/>
              <a:t>for CLIC detector </a:t>
            </a:r>
            <a:endParaRPr lang="en-US" dirty="0"/>
          </a:p>
        </p:txBody>
      </p:sp>
      <p:cxnSp>
        <p:nvCxnSpPr>
          <p:cNvPr id="11" name="Straight Arrow Connector 10"/>
          <p:cNvCxnSpPr>
            <a:stCxn id="10" idx="1"/>
          </p:cNvCxnSpPr>
          <p:nvPr/>
        </p:nvCxnSpPr>
        <p:spPr bwMode="auto">
          <a:xfrm flipH="1" flipV="1">
            <a:off x="4826916" y="1810038"/>
            <a:ext cx="1118548" cy="334665"/>
          </a:xfrm>
          <a:prstGeom prst="straightConnector1">
            <a:avLst/>
          </a:prstGeom>
          <a:noFill/>
          <a:ln w="22225" cap="flat" cmpd="sng" algn="ctr">
            <a:solidFill>
              <a:srgbClr val="FF6600"/>
            </a:solidFill>
            <a:prstDash val="solid"/>
            <a:round/>
            <a:headEnd type="none" w="med" len="med"/>
            <a:tailEnd type="arrow"/>
          </a:ln>
          <a:effectLst/>
        </p:spPr>
      </p:cxnSp>
      <p:cxnSp>
        <p:nvCxnSpPr>
          <p:cNvPr id="12" name="Straight Arrow Connector 11"/>
          <p:cNvCxnSpPr/>
          <p:nvPr/>
        </p:nvCxnSpPr>
        <p:spPr bwMode="auto">
          <a:xfrm flipH="1">
            <a:off x="4868050" y="2154986"/>
            <a:ext cx="1077414" cy="385465"/>
          </a:xfrm>
          <a:prstGeom prst="straightConnector1">
            <a:avLst/>
          </a:prstGeom>
          <a:noFill/>
          <a:ln w="22225" cap="flat" cmpd="sng" algn="ctr">
            <a:solidFill>
              <a:srgbClr val="FF6600"/>
            </a:solidFill>
            <a:prstDash val="solid"/>
            <a:round/>
            <a:headEnd type="none" w="med" len="med"/>
            <a:tailEnd type="arrow"/>
          </a:ln>
          <a:effectLst/>
        </p:spPr>
      </p:cxnSp>
      <p:graphicFrame>
        <p:nvGraphicFramePr>
          <p:cNvPr id="3" name="Table 2"/>
          <p:cNvGraphicFramePr>
            <a:graphicFrameLocks noGrp="1" noChangeAspect="1"/>
          </p:cNvGraphicFramePr>
          <p:nvPr>
            <p:extLst>
              <p:ext uri="{D42A27DB-BD31-4B8C-83A1-F6EECF244321}">
                <p14:modId xmlns:p14="http://schemas.microsoft.com/office/powerpoint/2010/main" val="3743710014"/>
              </p:ext>
            </p:extLst>
          </p:nvPr>
        </p:nvGraphicFramePr>
        <p:xfrm>
          <a:off x="1191137" y="923291"/>
          <a:ext cx="3571240" cy="3170682"/>
        </p:xfrm>
        <a:graphic>
          <a:graphicData uri="http://schemas.openxmlformats.org/drawingml/2006/table">
            <a:tbl>
              <a:tblPr firstRow="1" bandRow="1">
                <a:tableStyleId>{93296810-A885-4BE3-A3E7-6D5BEEA58F35}</a:tableStyleId>
              </a:tblPr>
              <a:tblGrid>
                <a:gridCol w="1930400"/>
                <a:gridCol w="1640840"/>
              </a:tblGrid>
              <a:tr h="352298">
                <a:tc>
                  <a:txBody>
                    <a:bodyPr/>
                    <a:lstStyle/>
                    <a:p>
                      <a:endParaRPr lang="en-US" sz="1600" dirty="0"/>
                    </a:p>
                  </a:txBody>
                  <a:tcPr marL="86869" marR="86869" marT="43435" marB="43435"/>
                </a:tc>
                <a:tc>
                  <a:txBody>
                    <a:bodyPr/>
                    <a:lstStyle/>
                    <a:p>
                      <a:pPr algn="ctr"/>
                      <a:r>
                        <a:rPr lang="en-US" sz="1600" dirty="0" smtClean="0"/>
                        <a:t>CLIC at 3 </a:t>
                      </a:r>
                      <a:r>
                        <a:rPr lang="en-US" sz="1600" dirty="0" err="1" smtClean="0"/>
                        <a:t>TeV</a:t>
                      </a:r>
                      <a:endParaRPr lang="en-US" sz="1600" dirty="0"/>
                    </a:p>
                  </a:txBody>
                  <a:tcPr marL="86869" marR="86869" marT="43435" marB="43435"/>
                </a:tc>
              </a:tr>
              <a:tr h="352298">
                <a:tc>
                  <a:txBody>
                    <a:bodyPr/>
                    <a:lstStyle/>
                    <a:p>
                      <a:r>
                        <a:rPr lang="en-US" sz="1600" dirty="0" smtClean="0"/>
                        <a:t>L (cm</a:t>
                      </a:r>
                      <a:r>
                        <a:rPr lang="en-US" sz="1600" baseline="30000" dirty="0" smtClean="0"/>
                        <a:t>-2</a:t>
                      </a:r>
                      <a:r>
                        <a:rPr lang="en-US" sz="1600" dirty="0" smtClean="0"/>
                        <a:t>s</a:t>
                      </a:r>
                      <a:r>
                        <a:rPr lang="en-US" sz="1600" baseline="30000" dirty="0" smtClean="0"/>
                        <a:t>-1</a:t>
                      </a:r>
                      <a:r>
                        <a:rPr lang="en-US" sz="1600" dirty="0" smtClean="0"/>
                        <a:t>)</a:t>
                      </a:r>
                      <a:endParaRPr lang="en-US" sz="1600" dirty="0"/>
                    </a:p>
                  </a:txBody>
                  <a:tcPr marL="86869" marR="86869" marT="43435" marB="43435"/>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5.9×10</a:t>
                      </a:r>
                      <a:r>
                        <a:rPr lang="en-US" sz="1600" baseline="30000" dirty="0" smtClean="0"/>
                        <a:t>34</a:t>
                      </a:r>
                    </a:p>
                  </a:txBody>
                  <a:tcPr marL="86869" marR="86869" marT="43435" marB="43435"/>
                </a:tc>
              </a:tr>
              <a:tr h="352298">
                <a:tc>
                  <a:txBody>
                    <a:bodyPr/>
                    <a:lstStyle/>
                    <a:p>
                      <a:r>
                        <a:rPr lang="en-US" sz="1600" dirty="0" smtClean="0"/>
                        <a:t>BX separation</a:t>
                      </a:r>
                      <a:endParaRPr lang="en-US" sz="1600" dirty="0"/>
                    </a:p>
                  </a:txBody>
                  <a:tcPr marL="86869" marR="86869" marT="43435" marB="43435"/>
                </a:tc>
                <a:tc>
                  <a:txBody>
                    <a:bodyPr/>
                    <a:lstStyle/>
                    <a:p>
                      <a:pPr algn="ctr"/>
                      <a:r>
                        <a:rPr lang="en-US" sz="1600" dirty="0" smtClean="0">
                          <a:solidFill>
                            <a:srgbClr val="0000FF"/>
                          </a:solidFill>
                        </a:rPr>
                        <a:t>0.5 ns</a:t>
                      </a:r>
                      <a:endParaRPr lang="en-US" sz="1600" dirty="0">
                        <a:solidFill>
                          <a:srgbClr val="0000FF"/>
                        </a:solidFill>
                      </a:endParaRPr>
                    </a:p>
                  </a:txBody>
                  <a:tcPr marL="86869" marR="86869" marT="43435" marB="43435"/>
                </a:tc>
              </a:tr>
              <a:tr h="352298">
                <a:tc>
                  <a:txBody>
                    <a:bodyPr/>
                    <a:lstStyle/>
                    <a:p>
                      <a:r>
                        <a:rPr lang="en-US" sz="1600" dirty="0" smtClean="0"/>
                        <a:t>#BX / train</a:t>
                      </a:r>
                      <a:endParaRPr lang="en-US" sz="1600" dirty="0"/>
                    </a:p>
                  </a:txBody>
                  <a:tcPr marL="86869" marR="86869" marT="43435" marB="43435"/>
                </a:tc>
                <a:tc>
                  <a:txBody>
                    <a:bodyPr/>
                    <a:lstStyle/>
                    <a:p>
                      <a:pPr algn="ctr"/>
                      <a:r>
                        <a:rPr lang="en-US" sz="1600" dirty="0" smtClean="0"/>
                        <a:t>312</a:t>
                      </a:r>
                      <a:endParaRPr lang="en-US" sz="1600" dirty="0"/>
                    </a:p>
                  </a:txBody>
                  <a:tcPr marL="86869" marR="86869" marT="43435" marB="43435"/>
                </a:tc>
              </a:tr>
              <a:tr h="352298">
                <a:tc>
                  <a:txBody>
                    <a:bodyPr/>
                    <a:lstStyle/>
                    <a:p>
                      <a:r>
                        <a:rPr lang="en-US" sz="1600" dirty="0" smtClean="0"/>
                        <a:t>Train duration (ns)</a:t>
                      </a:r>
                      <a:endParaRPr lang="en-US" sz="1600" dirty="0"/>
                    </a:p>
                  </a:txBody>
                  <a:tcPr marL="86869" marR="86869" marT="43435" marB="43435"/>
                </a:tc>
                <a:tc>
                  <a:txBody>
                    <a:bodyPr/>
                    <a:lstStyle/>
                    <a:p>
                      <a:pPr algn="ctr"/>
                      <a:r>
                        <a:rPr lang="en-US" sz="1600" dirty="0" smtClean="0">
                          <a:solidFill>
                            <a:srgbClr val="0000FF"/>
                          </a:solidFill>
                        </a:rPr>
                        <a:t>156</a:t>
                      </a:r>
                      <a:endParaRPr lang="en-US" sz="1600" dirty="0">
                        <a:solidFill>
                          <a:srgbClr val="0000FF"/>
                        </a:solidFill>
                      </a:endParaRPr>
                    </a:p>
                  </a:txBody>
                  <a:tcPr marL="86869" marR="86869" marT="43435" marB="43435"/>
                </a:tc>
              </a:tr>
              <a:tr h="352298">
                <a:tc>
                  <a:txBody>
                    <a:bodyPr/>
                    <a:lstStyle/>
                    <a:p>
                      <a:r>
                        <a:rPr lang="en-US" sz="1600" dirty="0" smtClean="0"/>
                        <a:t>Rep. rate</a:t>
                      </a:r>
                      <a:endParaRPr lang="en-US" sz="1600" dirty="0"/>
                    </a:p>
                  </a:txBody>
                  <a:tcPr marL="86869" marR="86869" marT="43435" marB="43435"/>
                </a:tc>
                <a:tc>
                  <a:txBody>
                    <a:bodyPr/>
                    <a:lstStyle/>
                    <a:p>
                      <a:pPr algn="ctr"/>
                      <a:r>
                        <a:rPr lang="en-US" sz="1600" dirty="0" smtClean="0"/>
                        <a:t>50 Hz</a:t>
                      </a:r>
                      <a:endParaRPr lang="en-US" sz="1600" dirty="0"/>
                    </a:p>
                  </a:txBody>
                  <a:tcPr marL="86869" marR="86869" marT="43435" marB="43435"/>
                </a:tc>
              </a:tr>
              <a:tr h="35229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Duty cycle</a:t>
                      </a:r>
                    </a:p>
                  </a:txBody>
                  <a:tcPr marL="86869" marR="86869" marT="43435" marB="43435"/>
                </a:tc>
                <a:tc>
                  <a:txBody>
                    <a:bodyPr/>
                    <a:lstStyle/>
                    <a:p>
                      <a:pPr algn="ctr"/>
                      <a:r>
                        <a:rPr lang="en-US" sz="1600" dirty="0" smtClean="0">
                          <a:solidFill>
                            <a:schemeClr val="tx1"/>
                          </a:solidFill>
                        </a:rPr>
                        <a:t>0.00078%</a:t>
                      </a:r>
                      <a:endParaRPr lang="en-US" sz="1600" dirty="0">
                        <a:solidFill>
                          <a:schemeClr val="tx1"/>
                        </a:solidFill>
                      </a:endParaRPr>
                    </a:p>
                  </a:txBody>
                  <a:tcPr marL="86869" marR="86869" marT="43435" marB="43435"/>
                </a:tc>
              </a:tr>
              <a:tr h="352298">
                <a:tc>
                  <a:txBody>
                    <a:bodyPr/>
                    <a:lstStyle/>
                    <a:p>
                      <a:r>
                        <a:rPr lang="el-GR" sz="1600" dirty="0" smtClean="0"/>
                        <a:t>σ</a:t>
                      </a:r>
                      <a:r>
                        <a:rPr lang="en-US" sz="1600" baseline="-25000" dirty="0" smtClean="0"/>
                        <a:t>x</a:t>
                      </a:r>
                      <a:r>
                        <a:rPr lang="en-US" sz="1600" dirty="0" smtClean="0"/>
                        <a:t> / </a:t>
                      </a:r>
                      <a:r>
                        <a:rPr lang="en-US" sz="1600" dirty="0" err="1" smtClean="0"/>
                        <a:t>σ</a:t>
                      </a:r>
                      <a:r>
                        <a:rPr lang="en-US" sz="1600" baseline="-25000" dirty="0" err="1" smtClean="0"/>
                        <a:t>y</a:t>
                      </a:r>
                      <a:r>
                        <a:rPr lang="en-US" sz="1600" dirty="0" smtClean="0"/>
                        <a:t> (nm)</a:t>
                      </a:r>
                      <a:endParaRPr lang="en-US" sz="1600" dirty="0"/>
                    </a:p>
                  </a:txBody>
                  <a:tcPr marL="86869" marR="86869" marT="43435" marB="43435"/>
                </a:tc>
                <a:tc>
                  <a:txBody>
                    <a:bodyPr/>
                    <a:lstStyle/>
                    <a:p>
                      <a:pPr algn="ctr"/>
                      <a:r>
                        <a:rPr lang="en-US" sz="1600" dirty="0" smtClean="0">
                          <a:solidFill>
                            <a:srgbClr val="FF0000"/>
                          </a:solidFill>
                        </a:rPr>
                        <a:t>≈ 45 / 1</a:t>
                      </a:r>
                      <a:endParaRPr lang="en-US" sz="1600" dirty="0">
                        <a:solidFill>
                          <a:srgbClr val="FF0000"/>
                        </a:solidFill>
                      </a:endParaRPr>
                    </a:p>
                  </a:txBody>
                  <a:tcPr marL="86869" marR="86869" marT="43435" marB="43435"/>
                </a:tc>
              </a:tr>
              <a:tr h="35229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l-GR" sz="1600" dirty="0" smtClean="0"/>
                        <a:t>σ</a:t>
                      </a:r>
                      <a:r>
                        <a:rPr lang="en-US" sz="1600" baseline="-25000" dirty="0" smtClean="0"/>
                        <a:t>z</a:t>
                      </a:r>
                      <a:r>
                        <a:rPr lang="en-US" sz="1600" dirty="0" smtClean="0"/>
                        <a:t> (</a:t>
                      </a:r>
                      <a:r>
                        <a:rPr lang="en-US" sz="1600" dirty="0" err="1" smtClean="0"/>
                        <a:t>μm</a:t>
                      </a:r>
                      <a:r>
                        <a:rPr lang="en-US" sz="1600" dirty="0" smtClean="0"/>
                        <a:t>)</a:t>
                      </a:r>
                    </a:p>
                  </a:txBody>
                  <a:tcPr marL="86869" marR="86869" marT="43435" marB="43435"/>
                </a:tc>
                <a:tc>
                  <a:txBody>
                    <a:bodyPr/>
                    <a:lstStyle/>
                    <a:p>
                      <a:pPr algn="ctr"/>
                      <a:r>
                        <a:rPr lang="en-US" sz="1600" dirty="0" smtClean="0">
                          <a:solidFill>
                            <a:srgbClr val="FF0000"/>
                          </a:solidFill>
                        </a:rPr>
                        <a:t>44</a:t>
                      </a:r>
                      <a:endParaRPr lang="en-US" sz="1600" dirty="0">
                        <a:solidFill>
                          <a:srgbClr val="FF0000"/>
                        </a:solidFill>
                      </a:endParaRPr>
                    </a:p>
                  </a:txBody>
                  <a:tcPr marL="86869" marR="86869" marT="43435" marB="43435"/>
                </a:tc>
              </a:tr>
            </a:tbl>
          </a:graphicData>
        </a:graphic>
      </p:graphicFrame>
      <p:sp>
        <p:nvSpPr>
          <p:cNvPr id="6" name="TextBox 5"/>
          <p:cNvSpPr txBox="1"/>
          <p:nvPr/>
        </p:nvSpPr>
        <p:spPr>
          <a:xfrm>
            <a:off x="4966471" y="3498180"/>
            <a:ext cx="2116873" cy="369332"/>
          </a:xfrm>
          <a:prstGeom prst="rect">
            <a:avLst/>
          </a:prstGeom>
          <a:noFill/>
          <a:ln>
            <a:solidFill>
              <a:srgbClr val="FF0000"/>
            </a:solidFill>
          </a:ln>
        </p:spPr>
        <p:txBody>
          <a:bodyPr wrap="none" rtlCol="0">
            <a:spAutoFit/>
          </a:bodyPr>
          <a:lstStyle/>
          <a:p>
            <a:r>
              <a:rPr lang="en-US" dirty="0">
                <a:solidFill>
                  <a:srgbClr val="FF0000"/>
                </a:solidFill>
              </a:rPr>
              <a:t>v</a:t>
            </a:r>
            <a:r>
              <a:rPr lang="en-US" dirty="0" smtClean="0">
                <a:solidFill>
                  <a:srgbClr val="FF0000"/>
                </a:solidFill>
              </a:rPr>
              <a:t>ery small beam size</a:t>
            </a:r>
            <a:endParaRPr lang="en-US" dirty="0">
              <a:solidFill>
                <a:srgbClr val="FF0000"/>
              </a:solidFill>
            </a:endParaRPr>
          </a:p>
        </p:txBody>
      </p:sp>
      <p:grpSp>
        <p:nvGrpSpPr>
          <p:cNvPr id="7" name="Group 6"/>
          <p:cNvGrpSpPr/>
          <p:nvPr/>
        </p:nvGrpSpPr>
        <p:grpSpPr>
          <a:xfrm>
            <a:off x="657225" y="4702345"/>
            <a:ext cx="7191375" cy="1722569"/>
            <a:chOff x="657225" y="4471445"/>
            <a:chExt cx="7191375" cy="1722569"/>
          </a:xfrm>
        </p:grpSpPr>
        <p:sp>
          <p:nvSpPr>
            <p:cNvPr id="22" name="Text Box 7"/>
            <p:cNvSpPr txBox="1">
              <a:spLocks noChangeArrowheads="1"/>
            </p:cNvSpPr>
            <p:nvPr/>
          </p:nvSpPr>
          <p:spPr bwMode="auto">
            <a:xfrm>
              <a:off x="667319" y="5824682"/>
              <a:ext cx="2207491" cy="369332"/>
            </a:xfrm>
            <a:prstGeom prst="rect">
              <a:avLst/>
            </a:prstGeom>
            <a:solidFill>
              <a:schemeClr val="bg1"/>
            </a:solidFill>
            <a:ln w="31750">
              <a:noFill/>
              <a:miter lim="800000"/>
              <a:headEnd/>
              <a:tailEnd/>
            </a:ln>
          </p:spPr>
          <p:txBody>
            <a:bodyPr wrap="square">
              <a:prstTxWarp prst="textNoShape">
                <a:avLst/>
              </a:prstTxWarp>
              <a:spAutoFit/>
            </a:bodyPr>
            <a:lstStyle/>
            <a:p>
              <a:pPr>
                <a:spcBef>
                  <a:spcPct val="50000"/>
                </a:spcBef>
              </a:pPr>
              <a:r>
                <a:rPr lang="en-US" i="1" dirty="0" smtClean="0">
                  <a:solidFill>
                    <a:srgbClr val="CC0000"/>
                  </a:solidFill>
                  <a:latin typeface="Comic Sans MS" pitchFamily="-106" charset="0"/>
                </a:rPr>
                <a:t>- not to scale -</a:t>
              </a:r>
              <a:endParaRPr lang="en-US" i="1" dirty="0">
                <a:solidFill>
                  <a:srgbClr val="CC0000"/>
                </a:solidFill>
                <a:latin typeface="Comic Sans MS" pitchFamily="-106" charset="0"/>
              </a:endParaRPr>
            </a:p>
          </p:txBody>
        </p:sp>
        <p:sp>
          <p:nvSpPr>
            <p:cNvPr id="23" name="Text Box 8"/>
            <p:cNvSpPr txBox="1">
              <a:spLocks noChangeArrowheads="1"/>
            </p:cNvSpPr>
            <p:nvPr/>
          </p:nvSpPr>
          <p:spPr bwMode="auto">
            <a:xfrm>
              <a:off x="657225" y="4471445"/>
              <a:ext cx="885825" cy="457200"/>
            </a:xfrm>
            <a:prstGeom prst="rect">
              <a:avLst/>
            </a:prstGeom>
            <a:solidFill>
              <a:schemeClr val="bg1"/>
            </a:solidFill>
            <a:ln w="31750">
              <a:noFill/>
              <a:miter lim="800000"/>
              <a:headEnd/>
              <a:tailEnd/>
            </a:ln>
          </p:spPr>
          <p:txBody>
            <a:bodyPr wrap="none">
              <a:prstTxWarp prst="textNoShape">
                <a:avLst/>
              </a:prstTxWarp>
              <a:spAutoFit/>
            </a:bodyPr>
            <a:lstStyle/>
            <a:p>
              <a:r>
                <a:rPr lang="en-US" sz="2400" dirty="0">
                  <a:solidFill>
                    <a:srgbClr val="000099"/>
                  </a:solidFill>
                  <a:latin typeface="Comic Sans MS" pitchFamily="-106" charset="0"/>
                </a:rPr>
                <a:t>CLIC</a:t>
              </a:r>
            </a:p>
          </p:txBody>
        </p:sp>
        <p:sp>
          <p:nvSpPr>
            <p:cNvPr id="24" name="Line 18"/>
            <p:cNvSpPr>
              <a:spLocks noChangeShapeType="1"/>
            </p:cNvSpPr>
            <p:nvPr/>
          </p:nvSpPr>
          <p:spPr bwMode="auto">
            <a:xfrm>
              <a:off x="1981200" y="4700045"/>
              <a:ext cx="4876800" cy="0"/>
            </a:xfrm>
            <a:prstGeom prst="line">
              <a:avLst/>
            </a:prstGeom>
            <a:noFill/>
            <a:ln w="57150">
              <a:solidFill>
                <a:srgbClr val="0000FF"/>
              </a:solidFill>
              <a:prstDash val="dash"/>
              <a:round/>
              <a:headEnd/>
              <a:tailEnd/>
            </a:ln>
          </p:spPr>
          <p:txBody>
            <a:bodyPr wrap="none" anchor="ctr">
              <a:prstTxWarp prst="textNoShape">
                <a:avLst/>
              </a:prstTxWarp>
            </a:bodyPr>
            <a:lstStyle/>
            <a:p>
              <a:endParaRPr lang="en-US"/>
            </a:p>
          </p:txBody>
        </p:sp>
        <p:sp>
          <p:nvSpPr>
            <p:cNvPr id="25" name="Oval 19"/>
            <p:cNvSpPr>
              <a:spLocks noChangeArrowheads="1"/>
            </p:cNvSpPr>
            <p:nvPr/>
          </p:nvSpPr>
          <p:spPr bwMode="auto">
            <a:xfrm>
              <a:off x="2667000" y="4547645"/>
              <a:ext cx="381000" cy="381000"/>
            </a:xfrm>
            <a:prstGeom prst="ellipse">
              <a:avLst/>
            </a:prstGeom>
            <a:noFill/>
            <a:ln w="9525">
              <a:solidFill>
                <a:schemeClr val="tx1"/>
              </a:solidFill>
              <a:round/>
              <a:headEnd/>
              <a:tailEnd/>
            </a:ln>
          </p:spPr>
          <p:txBody>
            <a:bodyPr wrap="none" anchor="ctr">
              <a:prstTxWarp prst="textNoShape">
                <a:avLst/>
              </a:prstTxWarp>
            </a:bodyPr>
            <a:lstStyle/>
            <a:p>
              <a:endParaRPr lang="en-US">
                <a:latin typeface="Arial" pitchFamily="-106" charset="0"/>
              </a:endParaRPr>
            </a:p>
          </p:txBody>
        </p:sp>
        <p:sp>
          <p:nvSpPr>
            <p:cNvPr id="26" name="Line 20"/>
            <p:cNvSpPr>
              <a:spLocks noChangeShapeType="1"/>
            </p:cNvSpPr>
            <p:nvPr/>
          </p:nvSpPr>
          <p:spPr bwMode="auto">
            <a:xfrm>
              <a:off x="2971800" y="4852445"/>
              <a:ext cx="914400" cy="30480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27" name="Oval 21"/>
            <p:cNvSpPr>
              <a:spLocks noChangeArrowheads="1"/>
            </p:cNvSpPr>
            <p:nvPr/>
          </p:nvSpPr>
          <p:spPr bwMode="auto">
            <a:xfrm>
              <a:off x="3810000" y="5004845"/>
              <a:ext cx="4038600" cy="381000"/>
            </a:xfrm>
            <a:prstGeom prst="ellipse">
              <a:avLst/>
            </a:prstGeom>
            <a:noFill/>
            <a:ln w="9525">
              <a:solidFill>
                <a:schemeClr val="tx1"/>
              </a:solidFill>
              <a:round/>
              <a:headEnd/>
              <a:tailEnd/>
            </a:ln>
          </p:spPr>
          <p:txBody>
            <a:bodyPr wrap="none" anchor="ctr">
              <a:prstTxWarp prst="textNoShape">
                <a:avLst/>
              </a:prstTxWarp>
            </a:bodyPr>
            <a:lstStyle/>
            <a:p>
              <a:endParaRPr lang="en-US">
                <a:latin typeface="Arial" pitchFamily="-106" charset="0"/>
              </a:endParaRPr>
            </a:p>
          </p:txBody>
        </p:sp>
        <p:sp>
          <p:nvSpPr>
            <p:cNvPr id="28" name="Line 22"/>
            <p:cNvSpPr>
              <a:spLocks noChangeShapeType="1"/>
            </p:cNvSpPr>
            <p:nvPr/>
          </p:nvSpPr>
          <p:spPr bwMode="auto">
            <a:xfrm>
              <a:off x="4114800" y="5157245"/>
              <a:ext cx="3200400" cy="0"/>
            </a:xfrm>
            <a:prstGeom prst="line">
              <a:avLst/>
            </a:prstGeom>
            <a:noFill/>
            <a:ln w="28575">
              <a:solidFill>
                <a:srgbClr val="0000FF"/>
              </a:solidFill>
              <a:prstDash val="sysDot"/>
              <a:round/>
              <a:headEnd/>
              <a:tailEnd/>
            </a:ln>
          </p:spPr>
          <p:txBody>
            <a:bodyPr wrap="none" anchor="ctr">
              <a:prstTxWarp prst="textNoShape">
                <a:avLst/>
              </a:prstTxWarp>
            </a:bodyPr>
            <a:lstStyle/>
            <a:p>
              <a:endParaRPr lang="en-US"/>
            </a:p>
          </p:txBody>
        </p:sp>
        <p:sp>
          <p:nvSpPr>
            <p:cNvPr id="29" name="TextBox 14"/>
            <p:cNvSpPr txBox="1">
              <a:spLocks noChangeArrowheads="1"/>
            </p:cNvSpPr>
            <p:nvPr/>
          </p:nvSpPr>
          <p:spPr bwMode="auto">
            <a:xfrm>
              <a:off x="657225" y="5456275"/>
              <a:ext cx="4893827" cy="369332"/>
            </a:xfrm>
            <a:prstGeom prst="rect">
              <a:avLst/>
            </a:prstGeom>
            <a:noFill/>
            <a:ln w="9525">
              <a:noFill/>
              <a:miter lim="800000"/>
              <a:headEnd/>
              <a:tailEnd/>
            </a:ln>
          </p:spPr>
          <p:txBody>
            <a:bodyPr wrap="square">
              <a:prstTxWarp prst="textNoShape">
                <a:avLst/>
              </a:prstTxWarp>
              <a:spAutoFit/>
            </a:bodyPr>
            <a:lstStyle/>
            <a:p>
              <a:r>
                <a:rPr lang="en-US" dirty="0" smtClean="0">
                  <a:solidFill>
                    <a:srgbClr val="000090"/>
                  </a:solidFill>
                  <a:latin typeface="Arial" pitchFamily="-106" charset="0"/>
                  <a:ea typeface="Arial" pitchFamily="-106" charset="0"/>
                  <a:cs typeface="Arial" pitchFamily="-106" charset="0"/>
                </a:rPr>
                <a:t>1 </a:t>
              </a:r>
              <a:r>
                <a:rPr lang="en-US" dirty="0">
                  <a:solidFill>
                    <a:srgbClr val="000090"/>
                  </a:solidFill>
                  <a:latin typeface="Arial" pitchFamily="-106" charset="0"/>
                  <a:ea typeface="Arial" pitchFamily="-106" charset="0"/>
                  <a:cs typeface="Arial" pitchFamily="-106" charset="0"/>
                </a:rPr>
                <a:t>train = 312 </a:t>
              </a:r>
              <a:r>
                <a:rPr lang="en-US" dirty="0" smtClean="0">
                  <a:solidFill>
                    <a:srgbClr val="000090"/>
                  </a:solidFill>
                  <a:latin typeface="Arial" pitchFamily="-106" charset="0"/>
                  <a:ea typeface="Arial" pitchFamily="-106" charset="0"/>
                  <a:cs typeface="Arial" pitchFamily="-106" charset="0"/>
                </a:rPr>
                <a:t>bunches, 0.5 </a:t>
              </a:r>
              <a:r>
                <a:rPr lang="en-US" dirty="0">
                  <a:solidFill>
                    <a:srgbClr val="000090"/>
                  </a:solidFill>
                  <a:latin typeface="Arial" pitchFamily="-106" charset="0"/>
                  <a:ea typeface="Arial" pitchFamily="-106" charset="0"/>
                  <a:cs typeface="Arial" pitchFamily="-106" charset="0"/>
                </a:rPr>
                <a:t>ns apart	</a:t>
              </a:r>
              <a:r>
                <a:rPr lang="en-US" dirty="0" smtClean="0">
                  <a:solidFill>
                    <a:srgbClr val="000090"/>
                  </a:solidFill>
                  <a:latin typeface="Arial" pitchFamily="-106" charset="0"/>
                  <a:ea typeface="Arial" pitchFamily="-106" charset="0"/>
                  <a:cs typeface="Arial" pitchFamily="-106" charset="0"/>
                </a:rPr>
                <a:t>	</a:t>
              </a:r>
            </a:p>
          </p:txBody>
        </p:sp>
        <p:sp>
          <p:nvSpPr>
            <p:cNvPr id="30" name="Rectangle 29"/>
            <p:cNvSpPr/>
            <p:nvPr/>
          </p:nvSpPr>
          <p:spPr>
            <a:xfrm>
              <a:off x="2343719" y="4633078"/>
              <a:ext cx="277091" cy="1385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ectangle 30"/>
            <p:cNvSpPr/>
            <p:nvPr/>
          </p:nvSpPr>
          <p:spPr>
            <a:xfrm>
              <a:off x="3177301" y="4633078"/>
              <a:ext cx="277091" cy="1385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p:cNvSpPr/>
            <p:nvPr/>
          </p:nvSpPr>
          <p:spPr>
            <a:xfrm>
              <a:off x="3964703" y="4633078"/>
              <a:ext cx="277091" cy="1385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ectangle 32"/>
            <p:cNvSpPr/>
            <p:nvPr/>
          </p:nvSpPr>
          <p:spPr>
            <a:xfrm>
              <a:off x="4752105" y="4633078"/>
              <a:ext cx="277091" cy="1385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p:cNvSpPr/>
            <p:nvPr/>
          </p:nvSpPr>
          <p:spPr>
            <a:xfrm>
              <a:off x="5551052" y="4633078"/>
              <a:ext cx="277091" cy="1385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ectangle 34"/>
            <p:cNvSpPr/>
            <p:nvPr/>
          </p:nvSpPr>
          <p:spPr>
            <a:xfrm>
              <a:off x="6361544" y="4633078"/>
              <a:ext cx="277091" cy="1385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ectangle 35"/>
            <p:cNvSpPr/>
            <p:nvPr/>
          </p:nvSpPr>
          <p:spPr>
            <a:xfrm>
              <a:off x="6719454" y="4630772"/>
              <a:ext cx="277091" cy="1385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13" name="Straight Arrow Connector 12"/>
          <p:cNvCxnSpPr/>
          <p:nvPr/>
        </p:nvCxnSpPr>
        <p:spPr>
          <a:xfrm>
            <a:off x="5410200" y="4778545"/>
            <a:ext cx="812800" cy="0"/>
          </a:xfrm>
          <a:prstGeom prst="straightConnector1">
            <a:avLst/>
          </a:prstGeom>
          <a:ln>
            <a:solidFill>
              <a:srgbClr val="0000FF"/>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5410191" y="4402659"/>
            <a:ext cx="684803" cy="338554"/>
          </a:xfrm>
          <a:prstGeom prst="rect">
            <a:avLst/>
          </a:prstGeom>
          <a:noFill/>
        </p:spPr>
        <p:txBody>
          <a:bodyPr wrap="none" rtlCol="0">
            <a:spAutoFit/>
          </a:bodyPr>
          <a:lstStyle/>
          <a:p>
            <a:r>
              <a:rPr lang="en-US" sz="1600" dirty="0" smtClean="0">
                <a:solidFill>
                  <a:srgbClr val="0000FF"/>
                </a:solidFill>
              </a:rPr>
              <a:t>20 </a:t>
            </a:r>
            <a:r>
              <a:rPr lang="en-US" sz="1600" dirty="0" err="1" smtClean="0">
                <a:solidFill>
                  <a:srgbClr val="0000FF"/>
                </a:solidFill>
              </a:rPr>
              <a:t>ms</a:t>
            </a:r>
            <a:endParaRPr lang="en-US" sz="1600" dirty="0">
              <a:solidFill>
                <a:srgbClr val="0000FF"/>
              </a:solidFill>
            </a:endParaRPr>
          </a:p>
        </p:txBody>
      </p:sp>
      <p:sp>
        <p:nvSpPr>
          <p:cNvPr id="37" name="TextBox 36"/>
          <p:cNvSpPr txBox="1"/>
          <p:nvPr/>
        </p:nvSpPr>
        <p:spPr>
          <a:xfrm>
            <a:off x="4142113" y="4402653"/>
            <a:ext cx="731090" cy="338554"/>
          </a:xfrm>
          <a:prstGeom prst="rect">
            <a:avLst/>
          </a:prstGeom>
          <a:noFill/>
        </p:spPr>
        <p:txBody>
          <a:bodyPr wrap="none" rtlCol="0">
            <a:spAutoFit/>
          </a:bodyPr>
          <a:lstStyle/>
          <a:p>
            <a:r>
              <a:rPr lang="en-US" sz="1600" dirty="0" smtClean="0">
                <a:solidFill>
                  <a:srgbClr val="0000FF"/>
                </a:solidFill>
              </a:rPr>
              <a:t>156 ns</a:t>
            </a:r>
            <a:endParaRPr lang="en-US" sz="1600" dirty="0">
              <a:solidFill>
                <a:srgbClr val="0000FF"/>
              </a:solidFill>
            </a:endParaRPr>
          </a:p>
        </p:txBody>
      </p:sp>
      <p:cxnSp>
        <p:nvCxnSpPr>
          <p:cNvPr id="38" name="Straight Arrow Connector 37"/>
          <p:cNvCxnSpPr/>
          <p:nvPr/>
        </p:nvCxnSpPr>
        <p:spPr>
          <a:xfrm>
            <a:off x="4355977" y="4778545"/>
            <a:ext cx="275290" cy="0"/>
          </a:xfrm>
          <a:prstGeom prst="straightConnector1">
            <a:avLst/>
          </a:prstGeom>
          <a:ln>
            <a:solidFill>
              <a:srgbClr val="0000FF"/>
            </a:solidFill>
            <a:headEnd type="arrow"/>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6196839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CLIC conditions =&gt; impact on detector </a:t>
            </a:r>
            <a:endParaRPr lang="en-US" sz="3600" dirty="0"/>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29</a:t>
            </a:fld>
            <a:endParaRPr lang="en-US"/>
          </a:p>
        </p:txBody>
      </p:sp>
      <p:grpSp>
        <p:nvGrpSpPr>
          <p:cNvPr id="7" name="Group 6"/>
          <p:cNvGrpSpPr/>
          <p:nvPr/>
        </p:nvGrpSpPr>
        <p:grpSpPr>
          <a:xfrm>
            <a:off x="1843005" y="1102601"/>
            <a:ext cx="5801588" cy="5078314"/>
            <a:chOff x="1843005" y="1102601"/>
            <a:chExt cx="5801588" cy="5078314"/>
          </a:xfrm>
        </p:grpSpPr>
        <p:sp>
          <p:nvSpPr>
            <p:cNvPr id="6" name="TextBox 5"/>
            <p:cNvSpPr txBox="1"/>
            <p:nvPr/>
          </p:nvSpPr>
          <p:spPr>
            <a:xfrm>
              <a:off x="1843005" y="1102601"/>
              <a:ext cx="5801588" cy="5078314"/>
            </a:xfrm>
            <a:prstGeom prst="rect">
              <a:avLst/>
            </a:prstGeom>
            <a:noFill/>
            <a:ln w="19050" cmpd="sng">
              <a:solidFill>
                <a:srgbClr val="FF6600"/>
              </a:solidFill>
            </a:ln>
          </p:spPr>
          <p:txBody>
            <a:bodyPr wrap="none" rtlCol="0">
              <a:spAutoFit/>
            </a:bodyPr>
            <a:lstStyle/>
            <a:p>
              <a:r>
                <a:rPr lang="en-US" sz="2000" b="1" dirty="0" smtClean="0">
                  <a:solidFill>
                    <a:srgbClr val="0000FF"/>
                  </a:solidFill>
                </a:rPr>
                <a:t>CLIC conditions =&gt; impact on detector technologies:</a:t>
              </a:r>
            </a:p>
            <a:p>
              <a:endParaRPr lang="en-US" dirty="0" smtClean="0"/>
            </a:p>
            <a:p>
              <a:pPr marL="285750" indent="-285750">
                <a:buFont typeface="Arial"/>
                <a:buChar char="•"/>
              </a:pPr>
              <a:r>
                <a:rPr lang="en-US" b="1" dirty="0" smtClean="0"/>
                <a:t>High tracker occupancies =&gt; need </a:t>
              </a:r>
              <a:r>
                <a:rPr lang="en-US" b="1" dirty="0" smtClean="0">
                  <a:solidFill>
                    <a:srgbClr val="FF0000"/>
                  </a:solidFill>
                </a:rPr>
                <a:t>small cell sizes</a:t>
              </a:r>
            </a:p>
            <a:p>
              <a:r>
                <a:rPr lang="en-US" dirty="0"/>
                <a:t>	</a:t>
              </a:r>
              <a:r>
                <a:rPr lang="en-US" dirty="0" smtClean="0"/>
                <a:t>(beyond what is needed for resolution)</a:t>
              </a:r>
            </a:p>
            <a:p>
              <a:pPr marL="1200150" lvl="2" indent="-285750">
                <a:buFont typeface="Arial"/>
                <a:buChar char="•"/>
              </a:pPr>
              <a:r>
                <a:rPr lang="en-US" dirty="0" smtClean="0">
                  <a:solidFill>
                    <a:srgbClr val="0000FF"/>
                  </a:solidFill>
                </a:rPr>
                <a:t>Small vertex pixels</a:t>
              </a:r>
            </a:p>
            <a:p>
              <a:pPr marL="1200150" lvl="2" indent="-285750">
                <a:buFont typeface="Arial"/>
                <a:buChar char="•"/>
              </a:pPr>
              <a:r>
                <a:rPr lang="en-US" dirty="0" smtClean="0">
                  <a:solidFill>
                    <a:srgbClr val="0000FF"/>
                  </a:solidFill>
                </a:rPr>
                <a:t>Large pixels / short strips in the tracker</a:t>
              </a:r>
            </a:p>
            <a:p>
              <a:pPr lvl="2"/>
              <a:endParaRPr lang="en-US" dirty="0" smtClean="0"/>
            </a:p>
            <a:p>
              <a:pPr marL="285750" indent="-285750">
                <a:buFont typeface="Arial"/>
                <a:buChar char="•"/>
              </a:pPr>
              <a:r>
                <a:rPr lang="en-US" b="1" dirty="0" err="1" smtClean="0"/>
                <a:t>Bkg</a:t>
              </a:r>
              <a:r>
                <a:rPr lang="en-US" b="1" dirty="0" smtClean="0"/>
                <a:t> suppression =&gt; need </a:t>
              </a:r>
              <a:r>
                <a:rPr lang="en-US" b="1" dirty="0" smtClean="0">
                  <a:solidFill>
                    <a:srgbClr val="FF0000"/>
                  </a:solidFill>
                </a:rPr>
                <a:t>high-granularity </a:t>
              </a:r>
              <a:r>
                <a:rPr lang="en-US" b="1" dirty="0" err="1" smtClean="0">
                  <a:solidFill>
                    <a:srgbClr val="FF0000"/>
                  </a:solidFill>
                </a:rPr>
                <a:t>calorimetry</a:t>
              </a:r>
              <a:endParaRPr lang="en-US" b="1" dirty="0" smtClean="0">
                <a:solidFill>
                  <a:srgbClr val="FF0000"/>
                </a:solidFill>
              </a:endParaRPr>
            </a:p>
            <a:p>
              <a:endParaRPr lang="en-US" dirty="0" smtClean="0"/>
            </a:p>
            <a:p>
              <a:pPr marL="285750" indent="-285750">
                <a:buFont typeface="Arial"/>
                <a:buChar char="•"/>
              </a:pPr>
              <a:r>
                <a:rPr lang="en-US" b="1" dirty="0" err="1" smtClean="0">
                  <a:solidFill>
                    <a:srgbClr val="000000"/>
                  </a:solidFill>
                </a:rPr>
                <a:t>Bkg</a:t>
              </a:r>
              <a:r>
                <a:rPr lang="en-US" b="1" dirty="0" smtClean="0">
                  <a:solidFill>
                    <a:srgbClr val="000000"/>
                  </a:solidFill>
                </a:rPr>
                <a:t> suppression =&gt; overall need for </a:t>
              </a:r>
              <a:r>
                <a:rPr lang="en-US" b="1" dirty="0" smtClean="0">
                  <a:solidFill>
                    <a:srgbClr val="FF0000"/>
                  </a:solidFill>
                </a:rPr>
                <a:t>precise hit timing</a:t>
              </a:r>
            </a:p>
            <a:p>
              <a:pPr marL="1200150" lvl="2" indent="-285750">
                <a:buFont typeface="Arial"/>
                <a:buChar char="•"/>
              </a:pPr>
              <a:r>
                <a:rPr lang="en-US" dirty="0" smtClean="0">
                  <a:solidFill>
                    <a:srgbClr val="0000FF"/>
                  </a:solidFill>
                </a:rPr>
                <a:t>~10 ns hit time-stamping in tracking</a:t>
              </a:r>
            </a:p>
            <a:p>
              <a:pPr marL="1200150" lvl="2" indent="-285750">
                <a:buFont typeface="Arial"/>
                <a:buChar char="•"/>
              </a:pPr>
              <a:r>
                <a:rPr lang="en-US" dirty="0" smtClean="0">
                  <a:solidFill>
                    <a:srgbClr val="0000FF"/>
                  </a:solidFill>
                </a:rPr>
                <a:t>1 ns accuracy for calorimeter hits</a:t>
              </a:r>
            </a:p>
            <a:p>
              <a:pPr marL="1200150" lvl="2" indent="-285750">
                <a:buFont typeface="Arial"/>
                <a:buChar char="•"/>
              </a:pPr>
              <a:endParaRPr lang="en-US" dirty="0"/>
            </a:p>
            <a:p>
              <a:pPr marL="285750" indent="-285750">
                <a:buFont typeface="Arial"/>
                <a:buChar char="•"/>
              </a:pPr>
              <a:r>
                <a:rPr lang="en-US" b="1" dirty="0" smtClean="0"/>
                <a:t>Low duty cycle </a:t>
              </a:r>
            </a:p>
            <a:p>
              <a:pPr marL="1200150" lvl="2" indent="-285750">
                <a:buFont typeface="Arial"/>
                <a:buChar char="•"/>
              </a:pPr>
              <a:r>
                <a:rPr lang="en-US" dirty="0" err="1" smtClean="0">
                  <a:solidFill>
                    <a:srgbClr val="0000FF"/>
                  </a:solidFill>
                </a:rPr>
                <a:t>Triggerless</a:t>
              </a:r>
              <a:r>
                <a:rPr lang="en-US" dirty="0" smtClean="0">
                  <a:solidFill>
                    <a:srgbClr val="0000FF"/>
                  </a:solidFill>
                </a:rPr>
                <a:t> readout</a:t>
              </a:r>
            </a:p>
            <a:p>
              <a:pPr marL="1200150" lvl="2" indent="-285750">
                <a:buFont typeface="Arial"/>
                <a:buChar char="•"/>
              </a:pPr>
              <a:r>
                <a:rPr lang="en-US" dirty="0" smtClean="0"/>
                <a:t>Allows for </a:t>
              </a:r>
              <a:r>
                <a:rPr lang="en-US" dirty="0" smtClean="0">
                  <a:solidFill>
                    <a:srgbClr val="0000FF"/>
                  </a:solidFill>
                </a:rPr>
                <a:t>power pulsing</a:t>
              </a:r>
            </a:p>
            <a:p>
              <a:pPr marL="1657350" lvl="3" indent="-285750">
                <a:buFont typeface="Arial"/>
                <a:buChar char="•"/>
              </a:pPr>
              <a:r>
                <a:rPr lang="en-US" dirty="0" smtClean="0"/>
                <a:t>=&gt; less mass and high precision in tracking</a:t>
              </a:r>
            </a:p>
            <a:p>
              <a:pPr marL="1657350" lvl="3" indent="-285750">
                <a:buFont typeface="Arial"/>
                <a:buChar char="•"/>
              </a:pPr>
              <a:r>
                <a:rPr lang="en-US" dirty="0" smtClean="0"/>
                <a:t>=&gt; high density for </a:t>
              </a:r>
              <a:r>
                <a:rPr lang="en-US" dirty="0" err="1" smtClean="0"/>
                <a:t>calorimetry</a:t>
              </a:r>
              <a:endParaRPr lang="en-US" dirty="0" smtClean="0"/>
            </a:p>
          </p:txBody>
        </p:sp>
        <p:pic>
          <p:nvPicPr>
            <p:cNvPr id="11" name="Picture 10"/>
            <p:cNvPicPr>
              <a:picLocks noChangeAspect="1"/>
            </p:cNvPicPr>
            <p:nvPr/>
          </p:nvPicPr>
          <p:blipFill>
            <a:blip r:embed="rId2"/>
            <a:stretch>
              <a:fillRect/>
            </a:stretch>
          </p:blipFill>
          <p:spPr>
            <a:xfrm>
              <a:off x="5041093" y="5001691"/>
              <a:ext cx="335280" cy="335280"/>
            </a:xfrm>
            <a:prstGeom prst="rect">
              <a:avLst/>
            </a:prstGeom>
            <a:ln w="19050" cmpd="sng">
              <a:noFill/>
            </a:ln>
          </p:spPr>
        </p:pic>
      </p:grpSp>
    </p:spTree>
    <p:extLst>
      <p:ext uri="{BB962C8B-B14F-4D97-AF65-F5344CB8AC3E}">
        <p14:creationId xmlns:p14="http://schemas.microsoft.com/office/powerpoint/2010/main" val="382587480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5561" y="29967"/>
            <a:ext cx="7410748" cy="615616"/>
          </a:xfrm>
        </p:spPr>
        <p:txBody>
          <a:bodyPr>
            <a:normAutofit fontScale="90000"/>
          </a:bodyPr>
          <a:lstStyle/>
          <a:p>
            <a:r>
              <a:rPr lang="en-US" dirty="0"/>
              <a:t>f</a:t>
            </a:r>
            <a:r>
              <a:rPr lang="en-US" dirty="0" smtClean="0"/>
              <a:t>rom discovery to precision</a:t>
            </a:r>
            <a:endParaRPr lang="en-US" dirty="0"/>
          </a:p>
        </p:txBody>
      </p:sp>
      <p:pic>
        <p:nvPicPr>
          <p:cNvPr id="5" name="Picture 4"/>
          <p:cNvPicPr>
            <a:picLocks noChangeAspect="1"/>
          </p:cNvPicPr>
          <p:nvPr/>
        </p:nvPicPr>
        <p:blipFill rotWithShape="1">
          <a:blip r:embed="rId5"/>
          <a:srcRect l="-17" r="11945"/>
          <a:stretch/>
        </p:blipFill>
        <p:spPr>
          <a:xfrm>
            <a:off x="274466" y="1025619"/>
            <a:ext cx="4590963" cy="2345500"/>
          </a:xfrm>
          <a:prstGeom prst="rect">
            <a:avLst/>
          </a:prstGeom>
        </p:spPr>
      </p:pic>
      <p:sp>
        <p:nvSpPr>
          <p:cNvPr id="7" name="Rectangle 6"/>
          <p:cNvSpPr/>
          <p:nvPr/>
        </p:nvSpPr>
        <p:spPr>
          <a:xfrm>
            <a:off x="3401026" y="2467016"/>
            <a:ext cx="1152925" cy="608969"/>
          </a:xfrm>
          <a:prstGeom prst="rect">
            <a:avLst/>
          </a:prstGeom>
        </p:spPr>
        <p:txBody>
          <a:bodyPr wrap="square">
            <a:spAutoFit/>
          </a:bodyPr>
          <a:lstStyle/>
          <a:p>
            <a:pPr algn="just"/>
            <a:r>
              <a:rPr lang="en-US" b="1" dirty="0" smtClean="0">
                <a:solidFill>
                  <a:schemeClr val="bg1"/>
                </a:solidFill>
                <a:latin typeface="Myriad Pro Light"/>
              </a:rPr>
              <a:t>electron</a:t>
            </a:r>
          </a:p>
          <a:p>
            <a:pPr algn="just"/>
            <a:r>
              <a:rPr lang="en-US" b="1" dirty="0" smtClean="0">
                <a:solidFill>
                  <a:schemeClr val="bg1"/>
                </a:solidFill>
                <a:latin typeface="Myriad Pro Light"/>
              </a:rPr>
              <a:t>positron</a:t>
            </a:r>
            <a:endParaRPr lang="en-US" dirty="0">
              <a:solidFill>
                <a:schemeClr val="bg1"/>
              </a:solidFill>
            </a:endParaRPr>
          </a:p>
        </p:txBody>
      </p:sp>
      <p:pic>
        <p:nvPicPr>
          <p:cNvPr id="4" name="CERN_Proton_Animation 480p.mo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6"/>
          <a:srcRect l="19692" r="19632"/>
          <a:stretch/>
        </p:blipFill>
        <p:spPr>
          <a:xfrm>
            <a:off x="452750" y="1025619"/>
            <a:ext cx="2499211" cy="2316854"/>
          </a:xfrm>
          <a:prstGeom prst="rect">
            <a:avLst/>
          </a:prstGeom>
        </p:spPr>
      </p:pic>
      <p:sp>
        <p:nvSpPr>
          <p:cNvPr id="6" name="Rectangle 5"/>
          <p:cNvSpPr/>
          <p:nvPr/>
        </p:nvSpPr>
        <p:spPr>
          <a:xfrm>
            <a:off x="2614524" y="1294563"/>
            <a:ext cx="1546607" cy="347982"/>
          </a:xfrm>
          <a:prstGeom prst="rect">
            <a:avLst/>
          </a:prstGeom>
        </p:spPr>
        <p:txBody>
          <a:bodyPr wrap="square">
            <a:spAutoFit/>
          </a:bodyPr>
          <a:lstStyle/>
          <a:p>
            <a:pPr algn="just"/>
            <a:r>
              <a:rPr lang="en-US" b="1" dirty="0" smtClean="0">
                <a:solidFill>
                  <a:schemeClr val="bg1"/>
                </a:solidFill>
                <a:latin typeface="Myriad Pro Light"/>
              </a:rPr>
              <a:t>proton</a:t>
            </a:r>
            <a:endParaRPr lang="en-US" dirty="0">
              <a:solidFill>
                <a:schemeClr val="bg1"/>
              </a:solidFill>
            </a:endParaRPr>
          </a:p>
        </p:txBody>
      </p:sp>
      <p:sp>
        <p:nvSpPr>
          <p:cNvPr id="52" name="Footer Placeholder 51"/>
          <p:cNvSpPr>
            <a:spLocks noGrp="1"/>
          </p:cNvSpPr>
          <p:nvPr>
            <p:ph type="ftr" sz="quarter" idx="11"/>
          </p:nvPr>
        </p:nvSpPr>
        <p:spPr/>
        <p:txBody>
          <a:bodyPr/>
          <a:lstStyle/>
          <a:p>
            <a:r>
              <a:rPr lang="en-US" smtClean="0"/>
              <a:t>Lucie Linssen, February 5, 2015</a:t>
            </a:r>
            <a:endParaRPr lang="en-US"/>
          </a:p>
        </p:txBody>
      </p:sp>
      <p:sp>
        <p:nvSpPr>
          <p:cNvPr id="55" name="Slide Number Placeholder 54"/>
          <p:cNvSpPr>
            <a:spLocks noGrp="1"/>
          </p:cNvSpPr>
          <p:nvPr>
            <p:ph type="sldNum" sz="quarter" idx="12"/>
          </p:nvPr>
        </p:nvSpPr>
        <p:spPr/>
        <p:txBody>
          <a:bodyPr/>
          <a:lstStyle/>
          <a:p>
            <a:fld id="{57C39CEA-1F7B-3444-B605-6C36DF480EDC}" type="slidenum">
              <a:rPr lang="en-US" smtClean="0"/>
              <a:t>3</a:t>
            </a:fld>
            <a:endParaRPr lang="en-US"/>
          </a:p>
        </p:txBody>
      </p:sp>
      <p:pic>
        <p:nvPicPr>
          <p:cNvPr id="58" name="Picture 57" descr="Screen Shot 2014-11-20 at 11.03.3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93986" y="743906"/>
            <a:ext cx="3721995" cy="2954866"/>
          </a:xfrm>
          <a:prstGeom prst="rect">
            <a:avLst/>
          </a:prstGeom>
        </p:spPr>
      </p:pic>
      <p:graphicFrame>
        <p:nvGraphicFramePr>
          <p:cNvPr id="73" name="Table 72"/>
          <p:cNvGraphicFramePr>
            <a:graphicFrameLocks noGrp="1"/>
          </p:cNvGraphicFramePr>
          <p:nvPr>
            <p:extLst>
              <p:ext uri="{D42A27DB-BD31-4B8C-83A1-F6EECF244321}">
                <p14:modId xmlns:p14="http://schemas.microsoft.com/office/powerpoint/2010/main" val="1747194834"/>
              </p:ext>
            </p:extLst>
          </p:nvPr>
        </p:nvGraphicFramePr>
        <p:xfrm>
          <a:off x="399834" y="3734937"/>
          <a:ext cx="8234052" cy="2802122"/>
        </p:xfrm>
        <a:graphic>
          <a:graphicData uri="http://schemas.openxmlformats.org/drawingml/2006/table">
            <a:tbl>
              <a:tblPr firstRow="1" bandRow="1">
                <a:tableStyleId>{22838BEF-8BB2-4498-84A7-C5851F593DF1}</a:tableStyleId>
              </a:tblPr>
              <a:tblGrid>
                <a:gridCol w="4117026"/>
                <a:gridCol w="4117026"/>
              </a:tblGrid>
              <a:tr h="435223">
                <a:tc>
                  <a:txBody>
                    <a:bodyPr/>
                    <a:lstStyle/>
                    <a:p>
                      <a:pPr algn="ctr"/>
                      <a:r>
                        <a:rPr lang="en-US" sz="1800" dirty="0" smtClean="0"/>
                        <a:t>p-p collisions</a:t>
                      </a:r>
                      <a:endParaRPr lang="en-US" sz="1800" dirty="0">
                        <a:solidFill>
                          <a:srgbClr val="000000"/>
                        </a:solidFill>
                      </a:endParaRPr>
                    </a:p>
                  </a:txBody>
                  <a:tcPr/>
                </a:tc>
                <a:tc>
                  <a:txBody>
                    <a:bodyPr/>
                    <a:lstStyle/>
                    <a:p>
                      <a:pPr algn="ctr"/>
                      <a:r>
                        <a:rPr lang="en-US" sz="1800" dirty="0" err="1" smtClean="0"/>
                        <a:t>e</a:t>
                      </a:r>
                      <a:r>
                        <a:rPr lang="en-US" sz="1800" baseline="30000" dirty="0" err="1" smtClean="0"/>
                        <a:t>+</a:t>
                      </a:r>
                      <a:r>
                        <a:rPr lang="en-US" sz="1800" dirty="0" err="1" smtClean="0"/>
                        <a:t>e</a:t>
                      </a:r>
                      <a:r>
                        <a:rPr lang="en-US" sz="1800" baseline="30000" dirty="0" smtClean="0"/>
                        <a:t>-</a:t>
                      </a:r>
                      <a:r>
                        <a:rPr lang="en-US" sz="1800" dirty="0" smtClean="0"/>
                        <a:t> collisions</a:t>
                      </a:r>
                      <a:endParaRPr lang="en-US" sz="1800" dirty="0">
                        <a:solidFill>
                          <a:schemeClr val="tx1"/>
                        </a:solidFill>
                      </a:endParaRPr>
                    </a:p>
                  </a:txBody>
                  <a:tcPr/>
                </a:tc>
              </a:tr>
              <a:tr h="965838">
                <a:tc>
                  <a:txBody>
                    <a:bodyPr/>
                    <a:lstStyle/>
                    <a:p>
                      <a:r>
                        <a:rPr lang="en-US" sz="1600" b="1" dirty="0" smtClean="0">
                          <a:solidFill>
                            <a:srgbClr val="FF0000"/>
                          </a:solidFill>
                        </a:rPr>
                        <a:t>Proton is compound</a:t>
                      </a:r>
                      <a:r>
                        <a:rPr lang="en-US" sz="1600" b="1" baseline="0" dirty="0" smtClean="0">
                          <a:solidFill>
                            <a:srgbClr val="FF0000"/>
                          </a:solidFill>
                        </a:rPr>
                        <a:t> object</a:t>
                      </a:r>
                    </a:p>
                    <a:p>
                      <a:pPr marL="285750" indent="-285750">
                        <a:buFont typeface="Wingdings" charset="0"/>
                        <a:buChar char="à"/>
                      </a:pPr>
                      <a:r>
                        <a:rPr lang="en-US" sz="1600" baseline="0" dirty="0" smtClean="0">
                          <a:sym typeface="Wingdings"/>
                        </a:rPr>
                        <a:t>Initial state not known event-by-event</a:t>
                      </a:r>
                    </a:p>
                    <a:p>
                      <a:pPr marL="285750" indent="-285750">
                        <a:buFont typeface="Wingdings" charset="0"/>
                        <a:buChar char="à"/>
                      </a:pPr>
                      <a:r>
                        <a:rPr lang="en-US" sz="1600" baseline="0" dirty="0" smtClean="0">
                          <a:solidFill>
                            <a:srgbClr val="0000FF"/>
                          </a:solidFill>
                          <a:sym typeface="Wingdings"/>
                        </a:rPr>
                        <a:t>Limits achievable precision</a:t>
                      </a:r>
                      <a:endParaRPr lang="en-US" sz="1600" dirty="0">
                        <a:solidFill>
                          <a:srgbClr val="0000FF"/>
                        </a:solidFill>
                      </a:endParaRPr>
                    </a:p>
                  </a:txBody>
                  <a:tcPr/>
                </a:tc>
                <a:tc>
                  <a:txBody>
                    <a:bodyPr/>
                    <a:lstStyle/>
                    <a:p>
                      <a:r>
                        <a:rPr lang="en-US" sz="1600" b="1" dirty="0" smtClean="0">
                          <a:solidFill>
                            <a:srgbClr val="FF0000"/>
                          </a:solidFill>
                        </a:rPr>
                        <a:t>e</a:t>
                      </a:r>
                      <a:r>
                        <a:rPr lang="en-US" sz="1600" b="1" baseline="30000" dirty="0" smtClean="0">
                          <a:solidFill>
                            <a:srgbClr val="FF0000"/>
                          </a:solidFill>
                        </a:rPr>
                        <a:t>+</a:t>
                      </a:r>
                      <a:r>
                        <a:rPr lang="en-US" sz="1600" b="1" dirty="0" smtClean="0">
                          <a:solidFill>
                            <a:srgbClr val="FF0000"/>
                          </a:solidFill>
                        </a:rPr>
                        <a:t>/e</a:t>
                      </a:r>
                      <a:r>
                        <a:rPr lang="en-US" sz="1600" b="1" baseline="30000" dirty="0" smtClean="0">
                          <a:solidFill>
                            <a:srgbClr val="FF0000"/>
                          </a:solidFill>
                        </a:rPr>
                        <a:t>-</a:t>
                      </a:r>
                      <a:r>
                        <a:rPr lang="en-US" sz="1600" b="1" dirty="0" smtClean="0">
                          <a:solidFill>
                            <a:srgbClr val="FF0000"/>
                          </a:solidFill>
                        </a:rPr>
                        <a:t> are point-like</a:t>
                      </a:r>
                    </a:p>
                    <a:p>
                      <a:pPr marL="285750" indent="-285750">
                        <a:buFont typeface="Wingdings" charset="0"/>
                        <a:buChar char="à"/>
                      </a:pPr>
                      <a:r>
                        <a:rPr lang="en-US" sz="1600" dirty="0" smtClean="0">
                          <a:sym typeface="Wingdings"/>
                        </a:rPr>
                        <a:t>Initial state well defined</a:t>
                      </a:r>
                      <a:r>
                        <a:rPr lang="en-US" sz="1600" baseline="0" dirty="0" smtClean="0">
                          <a:sym typeface="Wingdings"/>
                        </a:rPr>
                        <a:t> </a:t>
                      </a:r>
                      <a:r>
                        <a:rPr lang="en-US" sz="1600" dirty="0" smtClean="0">
                          <a:sym typeface="Wingdings"/>
                        </a:rPr>
                        <a:t>(√s / </a:t>
                      </a:r>
                      <a:r>
                        <a:rPr lang="en-US" sz="1600" dirty="0" err="1" smtClean="0">
                          <a:sym typeface="Wingdings"/>
                        </a:rPr>
                        <a:t>polarisation</a:t>
                      </a:r>
                      <a:r>
                        <a:rPr lang="en-US" sz="1600" dirty="0" smtClean="0">
                          <a:sym typeface="Wingdings"/>
                        </a:rPr>
                        <a:t>)</a:t>
                      </a:r>
                    </a:p>
                    <a:p>
                      <a:pPr marL="285750" indent="-285750">
                        <a:buFont typeface="Wingdings" charset="0"/>
                        <a:buChar char="à"/>
                      </a:pPr>
                      <a:r>
                        <a:rPr lang="en-US" sz="1600" dirty="0" smtClean="0">
                          <a:solidFill>
                            <a:srgbClr val="0000FF"/>
                          </a:solidFill>
                          <a:sym typeface="Wingdings"/>
                        </a:rPr>
                        <a:t>High</a:t>
                      </a:r>
                      <a:r>
                        <a:rPr lang="en-US" sz="1600" baseline="0" dirty="0" smtClean="0">
                          <a:solidFill>
                            <a:srgbClr val="0000FF"/>
                          </a:solidFill>
                          <a:sym typeface="Wingdings"/>
                        </a:rPr>
                        <a:t>-precision measurements</a:t>
                      </a:r>
                      <a:endParaRPr lang="en-US" sz="1600" dirty="0">
                        <a:solidFill>
                          <a:srgbClr val="0000FF"/>
                        </a:solidFill>
                      </a:endParaRPr>
                    </a:p>
                  </a:txBody>
                  <a:tcPr/>
                </a:tc>
              </a:tr>
              <a:tr h="965838">
                <a:tc>
                  <a:txBody>
                    <a:bodyPr/>
                    <a:lstStyle/>
                    <a:p>
                      <a:r>
                        <a:rPr lang="en-US" sz="1600" b="1" dirty="0" smtClean="0">
                          <a:solidFill>
                            <a:srgbClr val="FF0000"/>
                          </a:solidFill>
                        </a:rPr>
                        <a:t>High rates of QCD backgrounds</a:t>
                      </a:r>
                    </a:p>
                    <a:p>
                      <a:pPr marL="285750" indent="-285750">
                        <a:buFont typeface="Wingdings" charset="0"/>
                        <a:buChar char="à"/>
                      </a:pPr>
                      <a:r>
                        <a:rPr lang="en-US" sz="1600" dirty="0" smtClean="0">
                          <a:sym typeface="Wingdings"/>
                        </a:rPr>
                        <a:t>Complex triggering schemes</a:t>
                      </a:r>
                    </a:p>
                    <a:p>
                      <a:pPr marL="285750" indent="-285750">
                        <a:buFont typeface="Wingdings" charset="0"/>
                        <a:buChar char="à"/>
                      </a:pPr>
                      <a:r>
                        <a:rPr lang="en-US" sz="1600" dirty="0" smtClean="0">
                          <a:sym typeface="Wingdings"/>
                        </a:rPr>
                        <a:t>High levels of radiation</a:t>
                      </a:r>
                      <a:endParaRPr lang="en-US" sz="1600" dirty="0"/>
                    </a:p>
                  </a:txBody>
                  <a:tcPr/>
                </a:tc>
                <a:tc>
                  <a:txBody>
                    <a:bodyPr/>
                    <a:lstStyle/>
                    <a:p>
                      <a:r>
                        <a:rPr lang="en-US" sz="1600" b="1" dirty="0" smtClean="0">
                          <a:solidFill>
                            <a:srgbClr val="FF0000"/>
                          </a:solidFill>
                        </a:rPr>
                        <a:t>Cleaner</a:t>
                      </a:r>
                      <a:r>
                        <a:rPr lang="en-US" sz="1600" b="1" baseline="0" dirty="0" smtClean="0">
                          <a:solidFill>
                            <a:srgbClr val="FF0000"/>
                          </a:solidFill>
                        </a:rPr>
                        <a:t> experimental environment</a:t>
                      </a:r>
                    </a:p>
                    <a:p>
                      <a:pPr marL="285750" indent="-285750">
                        <a:buFont typeface="Wingdings" charset="0"/>
                        <a:buChar char="à"/>
                      </a:pPr>
                      <a:r>
                        <a:rPr lang="en-US" sz="1600" baseline="0" dirty="0" smtClean="0">
                          <a:sym typeface="Wingdings"/>
                        </a:rPr>
                        <a:t>trigger-less readout</a:t>
                      </a:r>
                    </a:p>
                    <a:p>
                      <a:pPr marL="285750" indent="-285750">
                        <a:buFont typeface="Wingdings" charset="0"/>
                        <a:buChar char="à"/>
                      </a:pPr>
                      <a:r>
                        <a:rPr lang="en-US" sz="1600" baseline="0" dirty="0" smtClean="0">
                          <a:sym typeface="Wingdings"/>
                        </a:rPr>
                        <a:t>Low radiation levels</a:t>
                      </a:r>
                      <a:endParaRPr lang="en-US" sz="1600" baseline="0" dirty="0" smtClean="0">
                        <a:solidFill>
                          <a:srgbClr val="0000FF"/>
                        </a:solidFill>
                        <a:sym typeface="Wingdings"/>
                      </a:endParaRPr>
                    </a:p>
                  </a:txBody>
                  <a:tcPr/>
                </a:tc>
              </a:tr>
              <a:tr h="435223">
                <a:tc>
                  <a:txBody>
                    <a:bodyPr/>
                    <a:lstStyle/>
                    <a:p>
                      <a:r>
                        <a:rPr lang="en-US" sz="1600" dirty="0" smtClean="0"/>
                        <a:t>High cross-sections for </a:t>
                      </a:r>
                      <a:r>
                        <a:rPr lang="en-US" sz="1600" b="1" dirty="0" smtClean="0">
                          <a:solidFill>
                            <a:srgbClr val="FF0000"/>
                          </a:solidFill>
                        </a:rPr>
                        <a:t>colored-states</a:t>
                      </a:r>
                      <a:endParaRPr lang="en-US" sz="1600" b="1" dirty="0">
                        <a:solidFill>
                          <a:srgbClr val="FF0000"/>
                        </a:solidFill>
                      </a:endParaRPr>
                    </a:p>
                  </a:txBody>
                  <a:tcPr/>
                </a:tc>
                <a:tc>
                  <a:txBody>
                    <a:bodyPr/>
                    <a:lstStyle/>
                    <a:p>
                      <a:r>
                        <a:rPr lang="en-US" sz="1600" dirty="0" smtClean="0"/>
                        <a:t>Superior</a:t>
                      </a:r>
                      <a:r>
                        <a:rPr lang="en-US" sz="1600" baseline="0" dirty="0" smtClean="0"/>
                        <a:t> sensitivity for</a:t>
                      </a:r>
                      <a:r>
                        <a:rPr lang="en-US" sz="1600" dirty="0" smtClean="0"/>
                        <a:t> </a:t>
                      </a:r>
                      <a:r>
                        <a:rPr lang="en-US" sz="1600" b="1" dirty="0" smtClean="0">
                          <a:solidFill>
                            <a:srgbClr val="FF0000"/>
                          </a:solidFill>
                        </a:rPr>
                        <a:t>electro-weak states</a:t>
                      </a:r>
                      <a:endParaRPr lang="en-US" sz="1600" b="1" dirty="0">
                        <a:solidFill>
                          <a:srgbClr val="FF0000"/>
                        </a:solidFill>
                      </a:endParaRPr>
                    </a:p>
                  </a:txBody>
                  <a:tcPr/>
                </a:tc>
              </a:tr>
            </a:tbl>
          </a:graphicData>
        </a:graphic>
      </p:graphicFrame>
      <p:sp>
        <p:nvSpPr>
          <p:cNvPr id="59" name="TextBox 58"/>
          <p:cNvSpPr txBox="1"/>
          <p:nvPr/>
        </p:nvSpPr>
        <p:spPr>
          <a:xfrm>
            <a:off x="5058837" y="718712"/>
            <a:ext cx="669925" cy="461665"/>
          </a:xfrm>
          <a:prstGeom prst="rect">
            <a:avLst/>
          </a:prstGeom>
          <a:noFill/>
        </p:spPr>
        <p:txBody>
          <a:bodyPr wrap="none" rtlCol="0">
            <a:spAutoFit/>
          </a:bodyPr>
          <a:lstStyle/>
          <a:p>
            <a:r>
              <a:rPr lang="en-US" sz="2400" b="1" dirty="0" smtClean="0"/>
              <a:t>LHC</a:t>
            </a:r>
            <a:endParaRPr lang="en-US" sz="2400" b="1" dirty="0"/>
          </a:p>
        </p:txBody>
      </p:sp>
      <p:sp>
        <p:nvSpPr>
          <p:cNvPr id="75" name="TextBox 74"/>
          <p:cNvSpPr txBox="1"/>
          <p:nvPr/>
        </p:nvSpPr>
        <p:spPr>
          <a:xfrm>
            <a:off x="5052492" y="2342149"/>
            <a:ext cx="722674" cy="461665"/>
          </a:xfrm>
          <a:prstGeom prst="rect">
            <a:avLst/>
          </a:prstGeom>
          <a:noFill/>
        </p:spPr>
        <p:txBody>
          <a:bodyPr wrap="none" rtlCol="0">
            <a:spAutoFit/>
          </a:bodyPr>
          <a:lstStyle/>
          <a:p>
            <a:r>
              <a:rPr lang="en-US" sz="2400" b="1" dirty="0" smtClean="0"/>
              <a:t>CLIC</a:t>
            </a:r>
            <a:endParaRPr lang="en-US" sz="2400" b="1" dirty="0"/>
          </a:p>
        </p:txBody>
      </p:sp>
    </p:spTree>
    <p:extLst>
      <p:ext uri="{BB962C8B-B14F-4D97-AF65-F5344CB8AC3E}">
        <p14:creationId xmlns:p14="http://schemas.microsoft.com/office/powerpoint/2010/main" val="159002475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366"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2" presetClass="mediacall" presetSubtype="0" fill="hold" nodeType="clickEffect">
                                  <p:stCondLst>
                                    <p:cond delay="0"/>
                                  </p:stCondLst>
                                  <p:childTnLst>
                                    <p:cmd type="call" cmd="togglePause">
                                      <p:cBhvr>
                                        <p:cTn id="10"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repeatCount="indefinite" fill="remove" display="0">
                  <p:stCondLst>
                    <p:cond delay="indefinite"/>
                  </p:stCondLst>
                </p:cTn>
                <p:tgtEl>
                  <p:spTgt spid="4"/>
                </p:tgtEl>
              </p:cMediaNode>
            </p:video>
            <p:seq concurrent="1" nextAc="seek">
              <p:cTn id="12" restart="whenNotActive" fill="hold" evtFilter="cancelBubble" nodeType="interactiveSeq">
                <p:stCondLst>
                  <p:cond evt="onClick" delay="0">
                    <p:tgtEl>
                      <p:spTgt spid="4"/>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a:t>
            </a:r>
            <a:r>
              <a:rPr lang="en-US" dirty="0" smtClean="0"/>
              <a:t>omparison CLIC </a:t>
            </a:r>
            <a:r>
              <a:rPr lang="en-US" dirty="0" smtClean="0">
                <a:sym typeface="Wingdings"/>
              </a:rPr>
              <a:t> LHC detector</a:t>
            </a:r>
            <a:endParaRPr lang="en-US" dirty="0"/>
          </a:p>
        </p:txBody>
      </p:sp>
      <p:sp>
        <p:nvSpPr>
          <p:cNvPr id="4" name="TextBox 3"/>
          <p:cNvSpPr txBox="1"/>
          <p:nvPr/>
        </p:nvSpPr>
        <p:spPr>
          <a:xfrm>
            <a:off x="136978" y="983718"/>
            <a:ext cx="4134465" cy="5293757"/>
          </a:xfrm>
          <a:prstGeom prst="rect">
            <a:avLst/>
          </a:prstGeom>
          <a:solidFill>
            <a:schemeClr val="bg1">
              <a:lumMod val="85000"/>
            </a:schemeClr>
          </a:solidFill>
        </p:spPr>
        <p:txBody>
          <a:bodyPr wrap="none" rtlCol="0">
            <a:spAutoFit/>
          </a:bodyPr>
          <a:lstStyle/>
          <a:p>
            <a:r>
              <a:rPr lang="en-US" sz="1600" b="1" dirty="0" smtClean="0"/>
              <a:t>In a nutshell:</a:t>
            </a:r>
          </a:p>
          <a:p>
            <a:endParaRPr lang="en-US" sz="1600" dirty="0" smtClean="0"/>
          </a:p>
          <a:p>
            <a:r>
              <a:rPr lang="en-US" b="1" dirty="0" smtClean="0">
                <a:solidFill>
                  <a:srgbClr val="FF0000"/>
                </a:solidFill>
              </a:rPr>
              <a:t>CLIC detector:</a:t>
            </a:r>
          </a:p>
          <a:p>
            <a:endParaRPr lang="en-US" sz="1600" b="1" dirty="0" smtClean="0">
              <a:solidFill>
                <a:srgbClr val="FF0000"/>
              </a:solidFill>
            </a:endParaRPr>
          </a:p>
          <a:p>
            <a:pPr>
              <a:buFont typeface="Arial"/>
              <a:buChar char="•"/>
            </a:pPr>
            <a:r>
              <a:rPr lang="en-US" sz="1600" b="1" dirty="0" smtClean="0">
                <a:solidFill>
                  <a:srgbClr val="000090"/>
                </a:solidFill>
              </a:rPr>
              <a:t>High precision:</a:t>
            </a:r>
          </a:p>
          <a:p>
            <a:pPr lvl="1">
              <a:buFont typeface="Arial"/>
              <a:buChar char="•"/>
            </a:pPr>
            <a:r>
              <a:rPr lang="en-US" sz="1600" dirty="0" smtClean="0"/>
              <a:t>Jet energy resolution </a:t>
            </a:r>
          </a:p>
          <a:p>
            <a:pPr lvl="2">
              <a:buFont typeface="Arial"/>
              <a:buChar char="•"/>
            </a:pPr>
            <a:r>
              <a:rPr lang="en-US" sz="1600" dirty="0" smtClean="0"/>
              <a:t>=&gt; fine-grained </a:t>
            </a:r>
            <a:r>
              <a:rPr lang="en-US" sz="1600" dirty="0" err="1" smtClean="0"/>
              <a:t>calorimetry</a:t>
            </a:r>
            <a:endParaRPr lang="en-US" sz="1600" dirty="0" smtClean="0"/>
          </a:p>
          <a:p>
            <a:pPr lvl="1">
              <a:buFont typeface="Arial"/>
              <a:buChar char="•"/>
            </a:pPr>
            <a:r>
              <a:rPr lang="en-US" sz="1600" dirty="0" smtClean="0"/>
              <a:t>Momentum resolution</a:t>
            </a:r>
          </a:p>
          <a:p>
            <a:pPr lvl="1">
              <a:buFont typeface="Arial"/>
              <a:buChar char="•"/>
            </a:pPr>
            <a:r>
              <a:rPr lang="en-US" sz="1600" dirty="0" smtClean="0"/>
              <a:t>Impact parameter resolution</a:t>
            </a:r>
          </a:p>
          <a:p>
            <a:pPr lvl="1">
              <a:buFont typeface="Arial"/>
              <a:buChar char="•"/>
            </a:pPr>
            <a:endParaRPr lang="en-US" sz="1200" dirty="0" smtClean="0"/>
          </a:p>
          <a:p>
            <a:pPr>
              <a:buFont typeface="Arial"/>
              <a:buChar char="•"/>
            </a:pPr>
            <a:r>
              <a:rPr lang="en-US" sz="1600" b="1" dirty="0" smtClean="0">
                <a:solidFill>
                  <a:srgbClr val="000090"/>
                </a:solidFill>
              </a:rPr>
              <a:t>Overlapping beam-induced background:</a:t>
            </a:r>
          </a:p>
          <a:p>
            <a:pPr lvl="1">
              <a:buFont typeface="Arial"/>
              <a:buChar char="•"/>
            </a:pPr>
            <a:r>
              <a:rPr lang="en-US" sz="1600" dirty="0" smtClean="0"/>
              <a:t>High background rates, medium energies</a:t>
            </a:r>
          </a:p>
          <a:p>
            <a:pPr lvl="1">
              <a:buFont typeface="Arial"/>
              <a:buChar char="•"/>
            </a:pPr>
            <a:r>
              <a:rPr lang="en-US" sz="1600" dirty="0" smtClean="0"/>
              <a:t>High occupancies</a:t>
            </a:r>
          </a:p>
          <a:p>
            <a:pPr lvl="1">
              <a:buFont typeface="Arial"/>
              <a:buChar char="•"/>
            </a:pPr>
            <a:r>
              <a:rPr lang="en-US" sz="1600" dirty="0" smtClean="0"/>
              <a:t>Cannot use vertex separation</a:t>
            </a:r>
          </a:p>
          <a:p>
            <a:pPr lvl="1">
              <a:buFont typeface="Arial"/>
              <a:buChar char="•"/>
            </a:pPr>
            <a:r>
              <a:rPr lang="en-US" sz="1600" dirty="0" smtClean="0"/>
              <a:t>Need very precise timing (1ns, 10ns)</a:t>
            </a:r>
          </a:p>
          <a:p>
            <a:pPr lvl="1">
              <a:buFont typeface="Arial"/>
              <a:buChar char="•"/>
            </a:pPr>
            <a:endParaRPr lang="en-US" sz="1200" dirty="0" smtClean="0"/>
          </a:p>
          <a:p>
            <a:pPr>
              <a:buFont typeface="Arial"/>
              <a:buChar char="•"/>
            </a:pPr>
            <a:r>
              <a:rPr lang="en-US" sz="1600" b="1" dirty="0" smtClean="0">
                <a:solidFill>
                  <a:srgbClr val="000090"/>
                </a:solidFill>
              </a:rPr>
              <a:t>“No” issue of radiation damage (10</a:t>
            </a:r>
            <a:r>
              <a:rPr lang="en-US" sz="1600" b="1" baseline="30000" dirty="0" smtClean="0">
                <a:solidFill>
                  <a:srgbClr val="000090"/>
                </a:solidFill>
              </a:rPr>
              <a:t>-4 </a:t>
            </a:r>
            <a:r>
              <a:rPr lang="en-US" sz="1600" b="1" dirty="0" smtClean="0">
                <a:solidFill>
                  <a:srgbClr val="000090"/>
                </a:solidFill>
              </a:rPr>
              <a:t>LHC)</a:t>
            </a:r>
          </a:p>
          <a:p>
            <a:pPr lvl="1">
              <a:buFont typeface="Arial"/>
              <a:buChar char="•"/>
            </a:pPr>
            <a:r>
              <a:rPr lang="en-US" sz="1600" dirty="0" smtClean="0"/>
              <a:t>Except small forward calorimeters</a:t>
            </a:r>
          </a:p>
          <a:p>
            <a:endParaRPr lang="en-US" sz="1200" dirty="0" smtClean="0"/>
          </a:p>
          <a:p>
            <a:pPr>
              <a:buFont typeface="Arial"/>
              <a:buChar char="•"/>
            </a:pPr>
            <a:r>
              <a:rPr lang="en-US" sz="1600" b="1" dirty="0" smtClean="0">
                <a:solidFill>
                  <a:srgbClr val="000090"/>
                </a:solidFill>
              </a:rPr>
              <a:t>Beam crossings “sporadic”</a:t>
            </a:r>
          </a:p>
          <a:p>
            <a:pPr>
              <a:buFont typeface="Arial"/>
              <a:buChar char="•"/>
            </a:pPr>
            <a:endParaRPr lang="en-US" sz="1200" dirty="0" smtClean="0"/>
          </a:p>
          <a:p>
            <a:pPr>
              <a:buFont typeface="Arial"/>
              <a:buChar char="•"/>
            </a:pPr>
            <a:r>
              <a:rPr lang="en-US" sz="1600" b="1" dirty="0" smtClean="0">
                <a:solidFill>
                  <a:srgbClr val="000090"/>
                </a:solidFill>
              </a:rPr>
              <a:t>No trigger, read-out of full 156 ns train</a:t>
            </a:r>
            <a:endParaRPr lang="en-US" sz="1600" b="1" dirty="0">
              <a:solidFill>
                <a:srgbClr val="000090"/>
              </a:solidFill>
            </a:endParaRPr>
          </a:p>
        </p:txBody>
      </p:sp>
      <p:sp>
        <p:nvSpPr>
          <p:cNvPr id="6" name="TextBox 5"/>
          <p:cNvSpPr txBox="1"/>
          <p:nvPr/>
        </p:nvSpPr>
        <p:spPr>
          <a:xfrm>
            <a:off x="4960104" y="983718"/>
            <a:ext cx="3877985" cy="5293757"/>
          </a:xfrm>
          <a:prstGeom prst="rect">
            <a:avLst/>
          </a:prstGeom>
          <a:solidFill>
            <a:schemeClr val="bg1">
              <a:lumMod val="85000"/>
            </a:schemeClr>
          </a:solidFill>
        </p:spPr>
        <p:txBody>
          <a:bodyPr wrap="none" rtlCol="0">
            <a:spAutoFit/>
          </a:bodyPr>
          <a:lstStyle/>
          <a:p>
            <a:endParaRPr lang="en-US" sz="1600" dirty="0" smtClean="0"/>
          </a:p>
          <a:p>
            <a:endParaRPr lang="en-US" sz="1600" dirty="0" smtClean="0"/>
          </a:p>
          <a:p>
            <a:r>
              <a:rPr lang="en-US" b="1" dirty="0" smtClean="0">
                <a:solidFill>
                  <a:srgbClr val="FF0000"/>
                </a:solidFill>
              </a:rPr>
              <a:t>LHC detector:</a:t>
            </a:r>
          </a:p>
          <a:p>
            <a:endParaRPr lang="en-US" sz="1600" b="1" dirty="0" smtClean="0">
              <a:solidFill>
                <a:srgbClr val="FF0000"/>
              </a:solidFill>
            </a:endParaRPr>
          </a:p>
          <a:p>
            <a:pPr>
              <a:buFont typeface="Arial"/>
              <a:buChar char="•"/>
            </a:pPr>
            <a:r>
              <a:rPr lang="en-US" sz="1600" b="1" dirty="0" smtClean="0">
                <a:solidFill>
                  <a:srgbClr val="000090"/>
                </a:solidFill>
              </a:rPr>
              <a:t>Medium-high precision:</a:t>
            </a:r>
          </a:p>
          <a:p>
            <a:pPr lvl="1">
              <a:buFont typeface="Arial"/>
              <a:buChar char="•"/>
            </a:pPr>
            <a:r>
              <a:rPr lang="en-US" sz="1600" dirty="0" smtClean="0"/>
              <a:t>Very precise ECAL (CMS)</a:t>
            </a:r>
          </a:p>
          <a:p>
            <a:pPr lvl="1">
              <a:buFont typeface="Arial"/>
              <a:buChar char="•"/>
            </a:pPr>
            <a:r>
              <a:rPr lang="en-US" sz="1600" dirty="0" smtClean="0"/>
              <a:t>Very precise </a:t>
            </a:r>
            <a:r>
              <a:rPr lang="en-US" sz="1600" dirty="0" err="1" smtClean="0"/>
              <a:t>muon</a:t>
            </a:r>
            <a:r>
              <a:rPr lang="en-US" sz="1600" dirty="0" smtClean="0"/>
              <a:t> tracking (ATLAS)</a:t>
            </a:r>
          </a:p>
          <a:p>
            <a:pPr lvl="1"/>
            <a:endParaRPr lang="en-US" sz="1600" dirty="0" smtClean="0"/>
          </a:p>
          <a:p>
            <a:pPr lvl="1"/>
            <a:endParaRPr lang="en-US" sz="1600" dirty="0" smtClean="0"/>
          </a:p>
          <a:p>
            <a:pPr lvl="1"/>
            <a:endParaRPr lang="en-US" sz="1200" dirty="0" smtClean="0"/>
          </a:p>
          <a:p>
            <a:pPr>
              <a:buFont typeface="Arial"/>
              <a:buChar char="•"/>
            </a:pPr>
            <a:r>
              <a:rPr lang="en-US" sz="1600" b="1" dirty="0" smtClean="0">
                <a:solidFill>
                  <a:srgbClr val="000090"/>
                </a:solidFill>
              </a:rPr>
              <a:t>Overlapping minimum-bias events:</a:t>
            </a:r>
          </a:p>
          <a:p>
            <a:pPr lvl="1">
              <a:buFont typeface="Arial"/>
              <a:buChar char="•"/>
            </a:pPr>
            <a:r>
              <a:rPr lang="en-US" sz="1600" dirty="0" smtClean="0"/>
              <a:t>High background rates, high energies</a:t>
            </a:r>
          </a:p>
          <a:p>
            <a:pPr lvl="1">
              <a:buFont typeface="Arial"/>
              <a:buChar char="•"/>
            </a:pPr>
            <a:r>
              <a:rPr lang="en-US" sz="1600" dirty="0" smtClean="0"/>
              <a:t>High occupancies</a:t>
            </a:r>
          </a:p>
          <a:p>
            <a:pPr lvl="1">
              <a:buFont typeface="Arial"/>
              <a:buChar char="•"/>
            </a:pPr>
            <a:r>
              <a:rPr lang="en-US" sz="1600" dirty="0" smtClean="0"/>
              <a:t>Can use vertex separation in </a:t>
            </a:r>
            <a:r>
              <a:rPr lang="en-US" sz="1600" dirty="0" err="1" smtClean="0"/>
              <a:t>z</a:t>
            </a:r>
            <a:endParaRPr lang="en-US" sz="1600" dirty="0" smtClean="0"/>
          </a:p>
          <a:p>
            <a:pPr lvl="1">
              <a:buFont typeface="Arial"/>
              <a:buChar char="•"/>
            </a:pPr>
            <a:r>
              <a:rPr lang="en-US" sz="1600" dirty="0" smtClean="0"/>
              <a:t>Need precise time-stamping (25 ns)</a:t>
            </a:r>
          </a:p>
          <a:p>
            <a:pPr lvl="1">
              <a:buFont typeface="Arial"/>
              <a:buChar char="•"/>
            </a:pPr>
            <a:endParaRPr lang="en-US" sz="1200" dirty="0" smtClean="0"/>
          </a:p>
          <a:p>
            <a:pPr>
              <a:buFont typeface="Arial"/>
              <a:buChar char="•"/>
            </a:pPr>
            <a:r>
              <a:rPr lang="en-US" sz="1600" b="1" dirty="0" smtClean="0">
                <a:solidFill>
                  <a:srgbClr val="000090"/>
                </a:solidFill>
              </a:rPr>
              <a:t>Severe challenge of radiation damage</a:t>
            </a:r>
          </a:p>
          <a:p>
            <a:pPr>
              <a:buFont typeface="Arial"/>
              <a:buChar char="•"/>
            </a:pPr>
            <a:endParaRPr lang="en-US" sz="1600" dirty="0" smtClean="0"/>
          </a:p>
          <a:p>
            <a:pPr>
              <a:buFont typeface="Arial"/>
              <a:buChar char="•"/>
            </a:pPr>
            <a:endParaRPr lang="en-US" sz="1200" dirty="0" smtClean="0"/>
          </a:p>
          <a:p>
            <a:pPr>
              <a:buFont typeface="Arial"/>
              <a:buChar char="•"/>
            </a:pPr>
            <a:r>
              <a:rPr lang="en-US" sz="1600" b="1" dirty="0" smtClean="0">
                <a:solidFill>
                  <a:srgbClr val="000090"/>
                </a:solidFill>
              </a:rPr>
              <a:t>Continuous beam crossings</a:t>
            </a:r>
          </a:p>
          <a:p>
            <a:pPr>
              <a:buFont typeface="Arial"/>
              <a:buChar char="•"/>
            </a:pPr>
            <a:endParaRPr lang="en-US" sz="1200" dirty="0" smtClean="0"/>
          </a:p>
          <a:p>
            <a:pPr>
              <a:buFont typeface="Arial"/>
              <a:buChar char="•"/>
            </a:pPr>
            <a:r>
              <a:rPr lang="en-US" sz="1600" b="1" dirty="0" smtClean="0">
                <a:solidFill>
                  <a:srgbClr val="000090"/>
                </a:solidFill>
              </a:rPr>
              <a:t>Trigger has to achieve huge data reduction</a:t>
            </a:r>
            <a:endParaRPr lang="en-US" sz="1600" b="1" dirty="0">
              <a:solidFill>
                <a:srgbClr val="000090"/>
              </a:solidFill>
            </a:endParaRPr>
          </a:p>
        </p:txBody>
      </p:sp>
      <p:sp>
        <p:nvSpPr>
          <p:cNvPr id="3" name="Footer Placeholder 2"/>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30</a:t>
            </a:fld>
            <a:endParaRPr lang="en-US"/>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31</a:t>
            </a:fld>
            <a:endParaRPr lang="en-US"/>
          </a:p>
        </p:txBody>
      </p:sp>
      <p:pic>
        <p:nvPicPr>
          <p:cNvPr id="13" name="Picture 12" descr="higgs_bb_1.4_clic_tight.tga"/>
          <p:cNvPicPr>
            <a:picLocks noChangeAspect="1"/>
          </p:cNvPicPr>
          <p:nvPr/>
        </p:nvPicPr>
        <p:blipFill rotWithShape="1">
          <a:blip r:embed="rId2">
            <a:extLst>
              <a:ext uri="{28A0092B-C50C-407E-A947-70E740481C1C}">
                <a14:useLocalDpi xmlns:a14="http://schemas.microsoft.com/office/drawing/2010/main" val="0"/>
              </a:ext>
            </a:extLst>
          </a:blip>
          <a:srcRect t="3040" b="3753"/>
          <a:stretch/>
        </p:blipFill>
        <p:spPr>
          <a:xfrm>
            <a:off x="0" y="-7200"/>
            <a:ext cx="9144000" cy="4456800"/>
          </a:xfrm>
          <a:prstGeom prst="rect">
            <a:avLst/>
          </a:prstGeom>
        </p:spPr>
      </p:pic>
      <p:pic>
        <p:nvPicPr>
          <p:cNvPr id="3" name="Picture 2" descr="higgs_bb_1.4_clic_all.png"/>
          <p:cNvPicPr>
            <a:picLocks noChangeAspect="1"/>
          </p:cNvPicPr>
          <p:nvPr/>
        </p:nvPicPr>
        <p:blipFill rotWithShape="1">
          <a:blip r:embed="rId3">
            <a:extLst>
              <a:ext uri="{28A0092B-C50C-407E-A947-70E740481C1C}">
                <a14:useLocalDpi xmlns:a14="http://schemas.microsoft.com/office/drawing/2010/main" val="0"/>
              </a:ext>
            </a:extLst>
          </a:blip>
          <a:srcRect l="5760" r="4240" b="2512"/>
          <a:stretch/>
        </p:blipFill>
        <p:spPr>
          <a:xfrm>
            <a:off x="4591436" y="4285013"/>
            <a:ext cx="4525200" cy="2563200"/>
          </a:xfrm>
          <a:prstGeom prst="rect">
            <a:avLst/>
          </a:prstGeom>
          <a:ln w="28575" cmpd="sng">
            <a:solidFill>
              <a:schemeClr val="bg1"/>
            </a:solidFill>
          </a:ln>
        </p:spPr>
      </p:pic>
      <p:pic>
        <p:nvPicPr>
          <p:cNvPr id="11" name="Picture 10" descr="higgs_bb_1.4_clic_tight_2.png"/>
          <p:cNvPicPr>
            <a:picLocks noChangeAspect="1"/>
          </p:cNvPicPr>
          <p:nvPr/>
        </p:nvPicPr>
        <p:blipFill rotWithShape="1">
          <a:blip r:embed="rId4">
            <a:extLst>
              <a:ext uri="{28A0092B-C50C-407E-A947-70E740481C1C}">
                <a14:useLocalDpi xmlns:a14="http://schemas.microsoft.com/office/drawing/2010/main" val="0"/>
              </a:ext>
            </a:extLst>
          </a:blip>
          <a:srcRect l="9307" t="2775" r="720" b="-2"/>
          <a:stretch/>
        </p:blipFill>
        <p:spPr>
          <a:xfrm>
            <a:off x="20801" y="4285013"/>
            <a:ext cx="4536000" cy="2563200"/>
          </a:xfrm>
          <a:prstGeom prst="rect">
            <a:avLst/>
          </a:prstGeom>
          <a:ln w="28575" cmpd="sng">
            <a:solidFill>
              <a:srgbClr val="FFFFFF"/>
            </a:solidFill>
          </a:ln>
        </p:spPr>
      </p:pic>
      <p:sp>
        <p:nvSpPr>
          <p:cNvPr id="22" name="TextBox 21"/>
          <p:cNvSpPr txBox="1"/>
          <p:nvPr/>
        </p:nvSpPr>
        <p:spPr>
          <a:xfrm>
            <a:off x="265623" y="398746"/>
            <a:ext cx="2522020" cy="461665"/>
          </a:xfrm>
          <a:prstGeom prst="rect">
            <a:avLst/>
          </a:prstGeom>
          <a:noFill/>
        </p:spPr>
        <p:txBody>
          <a:bodyPr wrap="none" rtlCol="0">
            <a:spAutoFit/>
          </a:bodyPr>
          <a:lstStyle/>
          <a:p>
            <a:r>
              <a:rPr lang="en-US" sz="2400" dirty="0" err="1">
                <a:solidFill>
                  <a:srgbClr val="FFFFFF"/>
                </a:solidFill>
              </a:rPr>
              <a:t>e</a:t>
            </a:r>
            <a:r>
              <a:rPr lang="en-US" sz="2400" baseline="30000" dirty="0" err="1" smtClean="0">
                <a:solidFill>
                  <a:srgbClr val="FFFFFF"/>
                </a:solidFill>
              </a:rPr>
              <a:t>+</a:t>
            </a:r>
            <a:r>
              <a:rPr lang="en-US" sz="2400" dirty="0" err="1" smtClean="0">
                <a:solidFill>
                  <a:srgbClr val="FFFFFF"/>
                </a:solidFill>
              </a:rPr>
              <a:t>e</a:t>
            </a:r>
            <a:r>
              <a:rPr lang="en-US" sz="2400" baseline="30000" dirty="0" smtClean="0">
                <a:solidFill>
                  <a:srgbClr val="FFFFFF"/>
                </a:solidFill>
              </a:rPr>
              <a:t>-</a:t>
            </a:r>
            <a:r>
              <a:rPr lang="en-US" sz="2400" dirty="0" smtClean="0">
                <a:solidFill>
                  <a:srgbClr val="FFFFFF"/>
                </a:solidFill>
              </a:rPr>
              <a:t> </a:t>
            </a:r>
            <a:r>
              <a:rPr lang="en-US" dirty="0" smtClean="0">
                <a:solidFill>
                  <a:srgbClr val="FFFFFF"/>
                </a:solidFill>
                <a:latin typeface="Wingdings"/>
                <a:ea typeface="Wingdings"/>
                <a:cs typeface="Wingdings"/>
                <a:sym typeface="Wingdings"/>
              </a:rPr>
              <a:t></a:t>
            </a:r>
            <a:r>
              <a:rPr lang="en-US" sz="2400" dirty="0" smtClean="0">
                <a:solidFill>
                  <a:srgbClr val="FFFFFF"/>
                </a:solidFill>
              </a:rPr>
              <a:t> </a:t>
            </a:r>
            <a:r>
              <a:rPr lang="en-US" sz="2400" dirty="0" err="1" smtClean="0">
                <a:solidFill>
                  <a:srgbClr val="FFFFFF"/>
                </a:solidFill>
              </a:rPr>
              <a:t>Hν</a:t>
            </a:r>
            <a:r>
              <a:rPr lang="en-US" sz="2400" dirty="0" err="1">
                <a:solidFill>
                  <a:srgbClr val="FFFFFF"/>
                </a:solidFill>
              </a:rPr>
              <a:t>ν</a:t>
            </a:r>
            <a:r>
              <a:rPr lang="en-US" sz="2400" dirty="0" smtClean="0">
                <a:solidFill>
                  <a:srgbClr val="FFFFFF"/>
                </a:solidFill>
              </a:rPr>
              <a:t> </a:t>
            </a:r>
            <a:r>
              <a:rPr lang="en-US" dirty="0" smtClean="0">
                <a:solidFill>
                  <a:srgbClr val="FFFFFF"/>
                </a:solidFill>
                <a:latin typeface="Wingdings"/>
                <a:ea typeface="Wingdings"/>
                <a:cs typeface="Wingdings"/>
                <a:sym typeface="Wingdings"/>
              </a:rPr>
              <a:t></a:t>
            </a:r>
            <a:r>
              <a:rPr lang="en-US" sz="2400" dirty="0" smtClean="0">
                <a:solidFill>
                  <a:srgbClr val="FFFFFF"/>
                </a:solidFill>
              </a:rPr>
              <a:t> </a:t>
            </a:r>
            <a:r>
              <a:rPr lang="en-US" sz="2400" dirty="0" err="1" smtClean="0">
                <a:solidFill>
                  <a:srgbClr val="FFFFFF"/>
                </a:solidFill>
              </a:rPr>
              <a:t>bbν</a:t>
            </a:r>
            <a:r>
              <a:rPr lang="en-US" sz="2400" dirty="0" err="1">
                <a:solidFill>
                  <a:srgbClr val="FFFFFF"/>
                </a:solidFill>
              </a:rPr>
              <a:t>ν</a:t>
            </a:r>
            <a:endParaRPr lang="en-US" sz="2400" dirty="0">
              <a:solidFill>
                <a:srgbClr val="FFFFFF"/>
              </a:solidFill>
            </a:endParaRPr>
          </a:p>
        </p:txBody>
      </p:sp>
      <p:sp>
        <p:nvSpPr>
          <p:cNvPr id="23" name="TextBox 22"/>
          <p:cNvSpPr txBox="1"/>
          <p:nvPr/>
        </p:nvSpPr>
        <p:spPr>
          <a:xfrm>
            <a:off x="2128287" y="218804"/>
            <a:ext cx="278892" cy="461665"/>
          </a:xfrm>
          <a:prstGeom prst="rect">
            <a:avLst/>
          </a:prstGeom>
          <a:noFill/>
        </p:spPr>
        <p:txBody>
          <a:bodyPr wrap="none" rtlCol="0">
            <a:spAutoFit/>
          </a:bodyPr>
          <a:lstStyle/>
          <a:p>
            <a:r>
              <a:rPr lang="en-US" sz="2400" dirty="0" smtClean="0">
                <a:solidFill>
                  <a:srgbClr val="FFFFFF"/>
                </a:solidFill>
              </a:rPr>
              <a:t>-</a:t>
            </a:r>
            <a:endParaRPr lang="en-US" sz="2400" dirty="0">
              <a:solidFill>
                <a:srgbClr val="FFFFFF"/>
              </a:solidFill>
            </a:endParaRPr>
          </a:p>
        </p:txBody>
      </p:sp>
      <p:sp>
        <p:nvSpPr>
          <p:cNvPr id="24" name="TextBox 23"/>
          <p:cNvSpPr txBox="1"/>
          <p:nvPr/>
        </p:nvSpPr>
        <p:spPr>
          <a:xfrm>
            <a:off x="2428849" y="254791"/>
            <a:ext cx="278892" cy="461665"/>
          </a:xfrm>
          <a:prstGeom prst="rect">
            <a:avLst/>
          </a:prstGeom>
          <a:noFill/>
        </p:spPr>
        <p:txBody>
          <a:bodyPr wrap="none" rtlCol="0">
            <a:spAutoFit/>
          </a:bodyPr>
          <a:lstStyle/>
          <a:p>
            <a:r>
              <a:rPr lang="en-US" sz="2400" dirty="0" smtClean="0">
                <a:solidFill>
                  <a:srgbClr val="FFFFFF"/>
                </a:solidFill>
              </a:rPr>
              <a:t>-</a:t>
            </a:r>
            <a:endParaRPr lang="en-US" sz="2400" dirty="0">
              <a:solidFill>
                <a:srgbClr val="FFFFFF"/>
              </a:solidFill>
            </a:endParaRPr>
          </a:p>
        </p:txBody>
      </p:sp>
      <p:sp>
        <p:nvSpPr>
          <p:cNvPr id="25" name="TextBox 24"/>
          <p:cNvSpPr txBox="1"/>
          <p:nvPr/>
        </p:nvSpPr>
        <p:spPr>
          <a:xfrm>
            <a:off x="1459451" y="269612"/>
            <a:ext cx="278892" cy="461665"/>
          </a:xfrm>
          <a:prstGeom prst="rect">
            <a:avLst/>
          </a:prstGeom>
          <a:noFill/>
        </p:spPr>
        <p:txBody>
          <a:bodyPr wrap="none" rtlCol="0">
            <a:spAutoFit/>
          </a:bodyPr>
          <a:lstStyle/>
          <a:p>
            <a:r>
              <a:rPr lang="en-US" sz="2400" dirty="0" smtClean="0">
                <a:solidFill>
                  <a:srgbClr val="FFFFFF"/>
                </a:solidFill>
              </a:rPr>
              <a:t>-</a:t>
            </a:r>
            <a:endParaRPr lang="en-US" sz="2400" dirty="0">
              <a:solidFill>
                <a:srgbClr val="FFFFFF"/>
              </a:solidFill>
            </a:endParaRPr>
          </a:p>
        </p:txBody>
      </p:sp>
      <p:sp>
        <p:nvSpPr>
          <p:cNvPr id="20" name="TextBox 19"/>
          <p:cNvSpPr txBox="1"/>
          <p:nvPr/>
        </p:nvSpPr>
        <p:spPr>
          <a:xfrm>
            <a:off x="265623" y="842833"/>
            <a:ext cx="1393155" cy="369332"/>
          </a:xfrm>
          <a:prstGeom prst="rect">
            <a:avLst/>
          </a:prstGeom>
          <a:noFill/>
        </p:spPr>
        <p:txBody>
          <a:bodyPr wrap="none" rtlCol="0">
            <a:spAutoFit/>
          </a:bodyPr>
          <a:lstStyle/>
          <a:p>
            <a:r>
              <a:rPr lang="en-US" dirty="0" smtClean="0">
                <a:solidFill>
                  <a:srgbClr val="FFFFFF"/>
                </a:solidFill>
              </a:rPr>
              <a:t>CLIC  1.4 </a:t>
            </a:r>
            <a:r>
              <a:rPr lang="en-US" dirty="0" err="1" smtClean="0">
                <a:solidFill>
                  <a:srgbClr val="FFFFFF"/>
                </a:solidFill>
              </a:rPr>
              <a:t>TeV</a:t>
            </a:r>
            <a:endParaRPr lang="en-US" dirty="0">
              <a:solidFill>
                <a:srgbClr val="FFFFFF"/>
              </a:solidFill>
            </a:endParaRPr>
          </a:p>
        </p:txBody>
      </p:sp>
      <p:sp>
        <p:nvSpPr>
          <p:cNvPr id="26" name="TextBox 25"/>
          <p:cNvSpPr txBox="1"/>
          <p:nvPr/>
        </p:nvSpPr>
        <p:spPr>
          <a:xfrm>
            <a:off x="6728160" y="4264880"/>
            <a:ext cx="2542829" cy="584776"/>
          </a:xfrm>
          <a:prstGeom prst="rect">
            <a:avLst/>
          </a:prstGeom>
          <a:noFill/>
        </p:spPr>
        <p:txBody>
          <a:bodyPr wrap="square" rtlCol="0">
            <a:spAutoFit/>
          </a:bodyPr>
          <a:lstStyle/>
          <a:p>
            <a:r>
              <a:rPr lang="en-US" sz="1600" dirty="0">
                <a:solidFill>
                  <a:srgbClr val="FFFFFF"/>
                </a:solidFill>
              </a:rPr>
              <a:t>s</a:t>
            </a:r>
            <a:r>
              <a:rPr lang="en-US" sz="1600" dirty="0" smtClean="0">
                <a:solidFill>
                  <a:srgbClr val="FFFFFF"/>
                </a:solidFill>
              </a:rPr>
              <a:t>ame event before cuts on beam-induced background</a:t>
            </a:r>
            <a:endParaRPr lang="en-US" sz="1600" dirty="0">
              <a:solidFill>
                <a:srgbClr val="FFFFFF"/>
              </a:solidFill>
            </a:endParaRPr>
          </a:p>
        </p:txBody>
      </p:sp>
    </p:spTree>
    <p:extLst>
      <p:ext uri="{BB962C8B-B14F-4D97-AF65-F5344CB8AC3E}">
        <p14:creationId xmlns:p14="http://schemas.microsoft.com/office/powerpoint/2010/main" val="358386741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32</a:t>
            </a:fld>
            <a:endParaRPr lang="en-US"/>
          </a:p>
        </p:txBody>
      </p:sp>
      <p:pic>
        <p:nvPicPr>
          <p:cNvPr id="8" name="Picture 7" descr="tt_higgs_6jets_1.4_clic_tight_3.png"/>
          <p:cNvPicPr>
            <a:picLocks noChangeAspect="1"/>
          </p:cNvPicPr>
          <p:nvPr/>
        </p:nvPicPr>
        <p:blipFill rotWithShape="1">
          <a:blip r:embed="rId2">
            <a:extLst>
              <a:ext uri="{28A0092B-C50C-407E-A947-70E740481C1C}">
                <a14:useLocalDpi xmlns:a14="http://schemas.microsoft.com/office/drawing/2010/main" val="0"/>
              </a:ext>
            </a:extLst>
          </a:blip>
          <a:srcRect t="6810" b="-18"/>
          <a:stretch/>
        </p:blipFill>
        <p:spPr>
          <a:xfrm>
            <a:off x="0" y="-2485"/>
            <a:ext cx="9144000" cy="4456800"/>
          </a:xfrm>
          <a:prstGeom prst="rect">
            <a:avLst/>
          </a:prstGeom>
        </p:spPr>
      </p:pic>
      <p:pic>
        <p:nvPicPr>
          <p:cNvPr id="7" name="Picture 6" descr="tt_higgs_6jets_1.4_clic_tight_2.png"/>
          <p:cNvPicPr>
            <a:picLocks noChangeAspect="1"/>
          </p:cNvPicPr>
          <p:nvPr/>
        </p:nvPicPr>
        <p:blipFill rotWithShape="1">
          <a:blip r:embed="rId3">
            <a:extLst>
              <a:ext uri="{28A0092B-C50C-407E-A947-70E740481C1C}">
                <a14:useLocalDpi xmlns:a14="http://schemas.microsoft.com/office/drawing/2010/main" val="0"/>
              </a:ext>
            </a:extLst>
          </a:blip>
          <a:srcRect l="3018" t="-1459" r="2766" b="-353"/>
          <a:stretch/>
        </p:blipFill>
        <p:spPr>
          <a:xfrm>
            <a:off x="24245" y="4285700"/>
            <a:ext cx="4536000" cy="2563200"/>
          </a:xfrm>
          <a:prstGeom prst="rect">
            <a:avLst/>
          </a:prstGeom>
          <a:ln w="28575" cmpd="sng">
            <a:solidFill>
              <a:srgbClr val="FFFFFF"/>
            </a:solidFill>
          </a:ln>
        </p:spPr>
      </p:pic>
      <p:pic>
        <p:nvPicPr>
          <p:cNvPr id="6" name="Picture 5" descr="tt_higgs_6jets_1.4_clic_tight_4.png"/>
          <p:cNvPicPr>
            <a:picLocks noChangeAspect="1"/>
          </p:cNvPicPr>
          <p:nvPr/>
        </p:nvPicPr>
        <p:blipFill rotWithShape="1">
          <a:blip r:embed="rId4">
            <a:extLst>
              <a:ext uri="{28A0092B-C50C-407E-A947-70E740481C1C}">
                <a14:useLocalDpi xmlns:a14="http://schemas.microsoft.com/office/drawing/2010/main" val="0"/>
              </a:ext>
            </a:extLst>
          </a:blip>
          <a:srcRect l="3670" t="-1427" r="1520" b="-143"/>
          <a:stretch/>
        </p:blipFill>
        <p:spPr>
          <a:xfrm>
            <a:off x="4545730" y="4285700"/>
            <a:ext cx="4575600" cy="2563200"/>
          </a:xfrm>
          <a:prstGeom prst="rect">
            <a:avLst/>
          </a:prstGeom>
          <a:ln w="28575" cmpd="sng">
            <a:solidFill>
              <a:schemeClr val="bg1"/>
            </a:solidFill>
          </a:ln>
        </p:spPr>
      </p:pic>
      <p:sp>
        <p:nvSpPr>
          <p:cNvPr id="9" name="TextBox 8"/>
          <p:cNvSpPr txBox="1"/>
          <p:nvPr/>
        </p:nvSpPr>
        <p:spPr>
          <a:xfrm>
            <a:off x="6728160" y="4264880"/>
            <a:ext cx="2542829" cy="584776"/>
          </a:xfrm>
          <a:prstGeom prst="rect">
            <a:avLst/>
          </a:prstGeom>
          <a:noFill/>
        </p:spPr>
        <p:txBody>
          <a:bodyPr wrap="square" rtlCol="0">
            <a:spAutoFit/>
          </a:bodyPr>
          <a:lstStyle/>
          <a:p>
            <a:r>
              <a:rPr lang="en-US" sz="1600" dirty="0">
                <a:solidFill>
                  <a:srgbClr val="FFFFFF"/>
                </a:solidFill>
              </a:rPr>
              <a:t>s</a:t>
            </a:r>
            <a:r>
              <a:rPr lang="en-US" sz="1600" dirty="0" smtClean="0">
                <a:solidFill>
                  <a:srgbClr val="FFFFFF"/>
                </a:solidFill>
              </a:rPr>
              <a:t>ame event before cuts on beam-induced background</a:t>
            </a:r>
            <a:endParaRPr lang="en-US" sz="1600" dirty="0">
              <a:solidFill>
                <a:srgbClr val="FFFFFF"/>
              </a:solidFill>
            </a:endParaRPr>
          </a:p>
        </p:txBody>
      </p:sp>
      <p:grpSp>
        <p:nvGrpSpPr>
          <p:cNvPr id="10" name="Group 9"/>
          <p:cNvGrpSpPr/>
          <p:nvPr/>
        </p:nvGrpSpPr>
        <p:grpSpPr>
          <a:xfrm>
            <a:off x="131901" y="115646"/>
            <a:ext cx="4767125" cy="637069"/>
            <a:chOff x="2487081" y="2770996"/>
            <a:chExt cx="4767125" cy="637069"/>
          </a:xfrm>
        </p:grpSpPr>
        <p:sp>
          <p:nvSpPr>
            <p:cNvPr id="11" name="TextBox 10"/>
            <p:cNvSpPr txBox="1"/>
            <p:nvPr/>
          </p:nvSpPr>
          <p:spPr>
            <a:xfrm>
              <a:off x="2487081" y="2946400"/>
              <a:ext cx="4767125" cy="461665"/>
            </a:xfrm>
            <a:prstGeom prst="rect">
              <a:avLst/>
            </a:prstGeom>
            <a:noFill/>
          </p:spPr>
          <p:txBody>
            <a:bodyPr wrap="none" rtlCol="0">
              <a:spAutoFit/>
            </a:bodyPr>
            <a:lstStyle/>
            <a:p>
              <a:r>
                <a:rPr lang="en-US" sz="2400" dirty="0" err="1">
                  <a:solidFill>
                    <a:srgbClr val="FFFFFF"/>
                  </a:solidFill>
                </a:rPr>
                <a:t>e</a:t>
              </a:r>
              <a:r>
                <a:rPr lang="en-US" sz="2400" baseline="30000" dirty="0" err="1" smtClean="0">
                  <a:solidFill>
                    <a:srgbClr val="FFFFFF"/>
                  </a:solidFill>
                </a:rPr>
                <a:t>+</a:t>
              </a:r>
              <a:r>
                <a:rPr lang="en-US" sz="2400" dirty="0" err="1" smtClean="0">
                  <a:solidFill>
                    <a:srgbClr val="FFFFFF"/>
                  </a:solidFill>
                </a:rPr>
                <a:t>e</a:t>
              </a:r>
              <a:r>
                <a:rPr lang="en-US" sz="2400" baseline="30000" dirty="0" smtClean="0">
                  <a:solidFill>
                    <a:srgbClr val="FFFFFF"/>
                  </a:solidFill>
                </a:rPr>
                <a:t>-</a:t>
              </a:r>
              <a:r>
                <a:rPr lang="en-US" sz="2400" dirty="0" smtClean="0">
                  <a:solidFill>
                    <a:srgbClr val="FFFFFF"/>
                  </a:solidFill>
                </a:rPr>
                <a:t> </a:t>
              </a:r>
              <a:r>
                <a:rPr lang="en-US" dirty="0" smtClean="0">
                  <a:solidFill>
                    <a:srgbClr val="FFFFFF"/>
                  </a:solidFill>
                  <a:latin typeface="Wingdings"/>
                  <a:ea typeface="Wingdings"/>
                  <a:cs typeface="Wingdings"/>
                  <a:sym typeface="Wingdings"/>
                </a:rPr>
                <a:t></a:t>
              </a:r>
              <a:r>
                <a:rPr lang="en-US" sz="2400" dirty="0" smtClean="0">
                  <a:solidFill>
                    <a:srgbClr val="FFFFFF"/>
                  </a:solidFill>
                </a:rPr>
                <a:t> </a:t>
              </a:r>
              <a:r>
                <a:rPr lang="en-US" sz="2400" dirty="0" err="1" smtClean="0">
                  <a:solidFill>
                    <a:srgbClr val="FFFFFF"/>
                  </a:solidFill>
                </a:rPr>
                <a:t>ttH</a:t>
              </a:r>
              <a:r>
                <a:rPr lang="en-US" sz="2400" dirty="0">
                  <a:solidFill>
                    <a:srgbClr val="FFFFFF"/>
                  </a:solidFill>
                </a:rPr>
                <a:t> </a:t>
              </a:r>
              <a:r>
                <a:rPr lang="en-US" dirty="0">
                  <a:solidFill>
                    <a:srgbClr val="FFFFFF"/>
                  </a:solidFill>
                  <a:latin typeface="Wingdings"/>
                  <a:ea typeface="Wingdings"/>
                  <a:cs typeface="Wingdings"/>
                  <a:sym typeface="Wingdings"/>
                </a:rPr>
                <a:t></a:t>
              </a:r>
              <a:r>
                <a:rPr lang="en-US" sz="2400" dirty="0" smtClean="0">
                  <a:solidFill>
                    <a:srgbClr val="FFFFFF"/>
                  </a:solidFill>
                </a:rPr>
                <a:t> </a:t>
              </a:r>
              <a:r>
                <a:rPr lang="en-US" sz="2400" dirty="0" err="1" smtClean="0">
                  <a:solidFill>
                    <a:srgbClr val="FFFFFF"/>
                  </a:solidFill>
                </a:rPr>
                <a:t>WbWbH</a:t>
              </a:r>
              <a:r>
                <a:rPr lang="en-US" sz="2400" dirty="0" smtClean="0">
                  <a:solidFill>
                    <a:srgbClr val="FFFFFF"/>
                  </a:solidFill>
                </a:rPr>
                <a:t> </a:t>
              </a:r>
              <a:r>
                <a:rPr lang="en-US" dirty="0" smtClean="0">
                  <a:solidFill>
                    <a:srgbClr val="FFFFFF"/>
                  </a:solidFill>
                  <a:latin typeface="Wingdings"/>
                  <a:ea typeface="Wingdings"/>
                  <a:cs typeface="Wingdings"/>
                  <a:sym typeface="Wingdings"/>
                </a:rPr>
                <a:t></a:t>
              </a:r>
              <a:r>
                <a:rPr lang="en-US" sz="2400" dirty="0" smtClean="0">
                  <a:solidFill>
                    <a:srgbClr val="FFFFFF"/>
                  </a:solidFill>
                </a:rPr>
                <a:t> </a:t>
              </a:r>
              <a:r>
                <a:rPr lang="en-US" sz="2400" dirty="0" err="1" smtClean="0">
                  <a:solidFill>
                    <a:srgbClr val="FFFFFF"/>
                  </a:solidFill>
                </a:rPr>
                <a:t>qqb</a:t>
              </a:r>
              <a:r>
                <a:rPr lang="en-US" sz="2400" dirty="0" smtClean="0">
                  <a:solidFill>
                    <a:srgbClr val="FFFFFF"/>
                  </a:solidFill>
                </a:rPr>
                <a:t> </a:t>
              </a:r>
              <a:r>
                <a:rPr lang="en-US" sz="2400" dirty="0" err="1" smtClean="0">
                  <a:solidFill>
                    <a:srgbClr val="FFFFFF"/>
                  </a:solidFill>
                </a:rPr>
                <a:t>τνb</a:t>
              </a:r>
              <a:r>
                <a:rPr lang="en-US" sz="2400" dirty="0" smtClean="0">
                  <a:solidFill>
                    <a:srgbClr val="FFFFFF"/>
                  </a:solidFill>
                </a:rPr>
                <a:t> bb</a:t>
              </a:r>
              <a:endParaRPr lang="en-US" sz="2400" dirty="0">
                <a:solidFill>
                  <a:srgbClr val="FFFFFF"/>
                </a:solidFill>
              </a:endParaRPr>
            </a:p>
          </p:txBody>
        </p:sp>
        <p:sp>
          <p:nvSpPr>
            <p:cNvPr id="12" name="TextBox 11"/>
            <p:cNvSpPr txBox="1"/>
            <p:nvPr/>
          </p:nvSpPr>
          <p:spPr>
            <a:xfrm>
              <a:off x="4650307" y="2802445"/>
              <a:ext cx="184666" cy="461665"/>
            </a:xfrm>
            <a:prstGeom prst="rect">
              <a:avLst/>
            </a:prstGeom>
            <a:noFill/>
          </p:spPr>
          <p:txBody>
            <a:bodyPr wrap="none" rtlCol="0">
              <a:spAutoFit/>
            </a:bodyPr>
            <a:lstStyle/>
            <a:p>
              <a:endParaRPr lang="en-US" sz="2400" dirty="0">
                <a:solidFill>
                  <a:srgbClr val="FFFFFF"/>
                </a:solidFill>
              </a:endParaRPr>
            </a:p>
          </p:txBody>
        </p:sp>
        <p:sp>
          <p:nvSpPr>
            <p:cNvPr id="13" name="TextBox 12"/>
            <p:cNvSpPr txBox="1"/>
            <p:nvPr/>
          </p:nvSpPr>
          <p:spPr>
            <a:xfrm>
              <a:off x="3680909" y="2817266"/>
              <a:ext cx="184666" cy="461665"/>
            </a:xfrm>
            <a:prstGeom prst="rect">
              <a:avLst/>
            </a:prstGeom>
            <a:noFill/>
          </p:spPr>
          <p:txBody>
            <a:bodyPr wrap="none" rtlCol="0">
              <a:spAutoFit/>
            </a:bodyPr>
            <a:lstStyle/>
            <a:p>
              <a:endParaRPr lang="en-US" sz="2400" dirty="0">
                <a:solidFill>
                  <a:srgbClr val="FFFFFF"/>
                </a:solidFill>
              </a:endParaRPr>
            </a:p>
          </p:txBody>
        </p:sp>
        <p:sp>
          <p:nvSpPr>
            <p:cNvPr id="14" name="TextBox 13"/>
            <p:cNvSpPr txBox="1"/>
            <p:nvPr/>
          </p:nvSpPr>
          <p:spPr>
            <a:xfrm>
              <a:off x="6794499" y="2779065"/>
              <a:ext cx="278892" cy="461665"/>
            </a:xfrm>
            <a:prstGeom prst="rect">
              <a:avLst/>
            </a:prstGeom>
            <a:noFill/>
          </p:spPr>
          <p:txBody>
            <a:bodyPr wrap="none" rtlCol="0">
              <a:spAutoFit/>
            </a:bodyPr>
            <a:lstStyle/>
            <a:p>
              <a:r>
                <a:rPr lang="en-US" sz="2400" dirty="0" smtClean="0">
                  <a:solidFill>
                    <a:srgbClr val="FFFFFF"/>
                  </a:solidFill>
                </a:rPr>
                <a:t>-</a:t>
              </a:r>
              <a:endParaRPr lang="en-US" sz="2400" dirty="0">
                <a:solidFill>
                  <a:srgbClr val="FFFFFF"/>
                </a:solidFill>
              </a:endParaRPr>
            </a:p>
          </p:txBody>
        </p:sp>
        <p:sp>
          <p:nvSpPr>
            <p:cNvPr id="15" name="TextBox 14"/>
            <p:cNvSpPr txBox="1"/>
            <p:nvPr/>
          </p:nvSpPr>
          <p:spPr>
            <a:xfrm>
              <a:off x="5729854" y="2815052"/>
              <a:ext cx="278892" cy="461665"/>
            </a:xfrm>
            <a:prstGeom prst="rect">
              <a:avLst/>
            </a:prstGeom>
            <a:noFill/>
          </p:spPr>
          <p:txBody>
            <a:bodyPr wrap="none" rtlCol="0">
              <a:spAutoFit/>
            </a:bodyPr>
            <a:lstStyle/>
            <a:p>
              <a:r>
                <a:rPr lang="en-US" sz="2400" dirty="0" smtClean="0">
                  <a:solidFill>
                    <a:srgbClr val="FFFFFF"/>
                  </a:solidFill>
                </a:rPr>
                <a:t>-</a:t>
              </a:r>
              <a:endParaRPr lang="en-US" sz="2400" dirty="0">
                <a:solidFill>
                  <a:srgbClr val="FFFFFF"/>
                </a:solidFill>
              </a:endParaRPr>
            </a:p>
          </p:txBody>
        </p:sp>
        <p:sp>
          <p:nvSpPr>
            <p:cNvPr id="16" name="TextBox 15"/>
            <p:cNvSpPr txBox="1"/>
            <p:nvPr/>
          </p:nvSpPr>
          <p:spPr>
            <a:xfrm>
              <a:off x="3412600" y="2791771"/>
              <a:ext cx="278892" cy="461665"/>
            </a:xfrm>
            <a:prstGeom prst="rect">
              <a:avLst/>
            </a:prstGeom>
            <a:noFill/>
          </p:spPr>
          <p:txBody>
            <a:bodyPr wrap="none" rtlCol="0">
              <a:spAutoFit/>
            </a:bodyPr>
            <a:lstStyle/>
            <a:p>
              <a:r>
                <a:rPr lang="en-US" sz="2400" dirty="0" smtClean="0">
                  <a:solidFill>
                    <a:srgbClr val="FFFFFF"/>
                  </a:solidFill>
                </a:rPr>
                <a:t>-</a:t>
              </a:r>
              <a:endParaRPr lang="en-US" sz="2400" dirty="0">
                <a:solidFill>
                  <a:srgbClr val="FFFFFF"/>
                </a:solidFill>
              </a:endParaRPr>
            </a:p>
          </p:txBody>
        </p:sp>
        <p:sp>
          <p:nvSpPr>
            <p:cNvPr id="17" name="TextBox 16"/>
            <p:cNvSpPr txBox="1"/>
            <p:nvPr/>
          </p:nvSpPr>
          <p:spPr>
            <a:xfrm>
              <a:off x="4811860" y="2770996"/>
              <a:ext cx="278892" cy="461665"/>
            </a:xfrm>
            <a:prstGeom prst="rect">
              <a:avLst/>
            </a:prstGeom>
            <a:noFill/>
          </p:spPr>
          <p:txBody>
            <a:bodyPr wrap="none" rtlCol="0">
              <a:spAutoFit/>
            </a:bodyPr>
            <a:lstStyle/>
            <a:p>
              <a:r>
                <a:rPr lang="en-US" sz="2400" dirty="0" smtClean="0">
                  <a:solidFill>
                    <a:srgbClr val="FFFFFF"/>
                  </a:solidFill>
                </a:rPr>
                <a:t>-</a:t>
              </a:r>
              <a:endParaRPr lang="en-US" sz="2400" dirty="0">
                <a:solidFill>
                  <a:srgbClr val="FFFFFF"/>
                </a:solidFill>
              </a:endParaRPr>
            </a:p>
          </p:txBody>
        </p:sp>
        <p:sp>
          <p:nvSpPr>
            <p:cNvPr id="18" name="TextBox 17"/>
            <p:cNvSpPr txBox="1"/>
            <p:nvPr/>
          </p:nvSpPr>
          <p:spPr>
            <a:xfrm>
              <a:off x="6349660" y="2773311"/>
              <a:ext cx="278892" cy="461665"/>
            </a:xfrm>
            <a:prstGeom prst="rect">
              <a:avLst/>
            </a:prstGeom>
            <a:noFill/>
          </p:spPr>
          <p:txBody>
            <a:bodyPr wrap="none" rtlCol="0">
              <a:spAutoFit/>
            </a:bodyPr>
            <a:lstStyle/>
            <a:p>
              <a:r>
                <a:rPr lang="en-US" sz="2400" dirty="0" smtClean="0">
                  <a:solidFill>
                    <a:srgbClr val="FFFFFF"/>
                  </a:solidFill>
                </a:rPr>
                <a:t>-</a:t>
              </a:r>
              <a:endParaRPr lang="en-US" sz="2400" dirty="0">
                <a:solidFill>
                  <a:srgbClr val="FFFFFF"/>
                </a:solidFill>
              </a:endParaRPr>
            </a:p>
          </p:txBody>
        </p:sp>
      </p:grpSp>
      <p:sp>
        <p:nvSpPr>
          <p:cNvPr id="19" name="TextBox 18"/>
          <p:cNvSpPr txBox="1"/>
          <p:nvPr/>
        </p:nvSpPr>
        <p:spPr>
          <a:xfrm>
            <a:off x="265623" y="842833"/>
            <a:ext cx="1340970" cy="369332"/>
          </a:xfrm>
          <a:prstGeom prst="rect">
            <a:avLst/>
          </a:prstGeom>
          <a:noFill/>
        </p:spPr>
        <p:txBody>
          <a:bodyPr wrap="none" rtlCol="0">
            <a:spAutoFit/>
          </a:bodyPr>
          <a:lstStyle/>
          <a:p>
            <a:r>
              <a:rPr lang="en-US" dirty="0" smtClean="0">
                <a:solidFill>
                  <a:srgbClr val="FFFFFF"/>
                </a:solidFill>
              </a:rPr>
              <a:t>CLIC 1.4 </a:t>
            </a:r>
            <a:r>
              <a:rPr lang="en-US" dirty="0" err="1" smtClean="0">
                <a:solidFill>
                  <a:srgbClr val="FFFFFF"/>
                </a:solidFill>
              </a:rPr>
              <a:t>TeV</a:t>
            </a:r>
            <a:endParaRPr lang="en-US" dirty="0">
              <a:solidFill>
                <a:srgbClr val="FFFFFF"/>
              </a:solidFill>
            </a:endParaRPr>
          </a:p>
        </p:txBody>
      </p:sp>
    </p:spTree>
    <p:extLst>
      <p:ext uri="{BB962C8B-B14F-4D97-AF65-F5344CB8AC3E}">
        <p14:creationId xmlns:p14="http://schemas.microsoft.com/office/powerpoint/2010/main" val="308762290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CLIC vertex detector R&amp;D roadmap</a:t>
            </a:r>
            <a:endParaRPr lang="en-US" dirty="0"/>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33</a:t>
            </a:fld>
            <a:endParaRPr lang="en-US"/>
          </a:p>
        </p:txBody>
      </p:sp>
      <p:sp>
        <p:nvSpPr>
          <p:cNvPr id="11" name="TextBox 10"/>
          <p:cNvSpPr txBox="1"/>
          <p:nvPr/>
        </p:nvSpPr>
        <p:spPr>
          <a:xfrm>
            <a:off x="6061368" y="826629"/>
            <a:ext cx="2971808" cy="2031325"/>
          </a:xfrm>
          <a:prstGeom prst="rect">
            <a:avLst/>
          </a:prstGeom>
          <a:noFill/>
          <a:ln w="12700" cmpd="sng">
            <a:solidFill>
              <a:srgbClr val="FF0000"/>
            </a:solidFill>
          </a:ln>
        </p:spPr>
        <p:txBody>
          <a:bodyPr wrap="square" rtlCol="0">
            <a:spAutoFit/>
          </a:bodyPr>
          <a:lstStyle/>
          <a:p>
            <a:r>
              <a:rPr lang="en-US" b="1" dirty="0" err="1" smtClean="0">
                <a:solidFill>
                  <a:srgbClr val="FF0000"/>
                </a:solidFill>
              </a:rPr>
              <a:t>CLICpix</a:t>
            </a:r>
            <a:r>
              <a:rPr lang="en-US" b="1" dirty="0" smtClean="0">
                <a:solidFill>
                  <a:srgbClr val="FF0000"/>
                </a:solidFill>
              </a:rPr>
              <a:t> demonstrator ASIC</a:t>
            </a:r>
          </a:p>
          <a:p>
            <a:r>
              <a:rPr lang="en-US" dirty="0" smtClean="0">
                <a:solidFill>
                  <a:srgbClr val="FF0000"/>
                </a:solidFill>
              </a:rPr>
              <a:t>64</a:t>
            </a:r>
            <a:r>
              <a:rPr lang="en-US" dirty="0">
                <a:solidFill>
                  <a:srgbClr val="FF0000"/>
                </a:solidFill>
              </a:rPr>
              <a:t>×64 </a:t>
            </a:r>
            <a:r>
              <a:rPr lang="en-US" dirty="0" smtClean="0">
                <a:solidFill>
                  <a:srgbClr val="FF0000"/>
                </a:solidFill>
              </a:rPr>
              <a:t>pixels, fully functional</a:t>
            </a:r>
            <a:endParaRPr lang="en-US" b="1" dirty="0" smtClean="0">
              <a:solidFill>
                <a:srgbClr val="FF0000"/>
              </a:solidFill>
            </a:endParaRPr>
          </a:p>
          <a:p>
            <a:pPr marL="285750" indent="-285750">
              <a:buFont typeface="Arial"/>
              <a:buChar char="•"/>
            </a:pPr>
            <a:r>
              <a:rPr lang="en-US" dirty="0" smtClean="0">
                <a:solidFill>
                  <a:srgbClr val="000090"/>
                </a:solidFill>
              </a:rPr>
              <a:t>65 nm technology</a:t>
            </a:r>
          </a:p>
          <a:p>
            <a:pPr marL="285750" indent="-285750">
              <a:buFont typeface="Arial"/>
              <a:buChar char="•"/>
            </a:pPr>
            <a:r>
              <a:rPr lang="en-US" dirty="0" smtClean="0">
                <a:solidFill>
                  <a:srgbClr val="000090"/>
                </a:solidFill>
              </a:rPr>
              <a:t>25×25 μm</a:t>
            </a:r>
            <a:r>
              <a:rPr lang="en-US" baseline="30000" dirty="0" smtClean="0">
                <a:solidFill>
                  <a:srgbClr val="000090"/>
                </a:solidFill>
              </a:rPr>
              <a:t>2</a:t>
            </a:r>
            <a:r>
              <a:rPr lang="en-US" dirty="0" smtClean="0">
                <a:solidFill>
                  <a:srgbClr val="000090"/>
                </a:solidFill>
              </a:rPr>
              <a:t> pixels</a:t>
            </a:r>
          </a:p>
          <a:p>
            <a:pPr marL="285750" indent="-285750">
              <a:buFont typeface="Arial"/>
              <a:buChar char="•"/>
            </a:pPr>
            <a:r>
              <a:rPr lang="en-US" dirty="0" smtClean="0">
                <a:solidFill>
                  <a:srgbClr val="000090"/>
                </a:solidFill>
              </a:rPr>
              <a:t>4-bit </a:t>
            </a:r>
            <a:r>
              <a:rPr lang="en-US" dirty="0" err="1" smtClean="0">
                <a:solidFill>
                  <a:srgbClr val="000090"/>
                </a:solidFill>
              </a:rPr>
              <a:t>ToA</a:t>
            </a:r>
            <a:r>
              <a:rPr lang="en-US" dirty="0" smtClean="0">
                <a:solidFill>
                  <a:srgbClr val="000090"/>
                </a:solidFill>
              </a:rPr>
              <a:t> and </a:t>
            </a:r>
            <a:r>
              <a:rPr lang="en-US" dirty="0" err="1" smtClean="0">
                <a:solidFill>
                  <a:srgbClr val="000090"/>
                </a:solidFill>
              </a:rPr>
              <a:t>ToT</a:t>
            </a:r>
            <a:r>
              <a:rPr lang="en-US" dirty="0" smtClean="0">
                <a:solidFill>
                  <a:srgbClr val="000090"/>
                </a:solidFill>
              </a:rPr>
              <a:t> info</a:t>
            </a:r>
          </a:p>
          <a:p>
            <a:pPr marL="285750" indent="-285750">
              <a:buFont typeface="Arial"/>
              <a:buChar char="•"/>
            </a:pPr>
            <a:r>
              <a:rPr lang="en-US" dirty="0" smtClean="0">
                <a:solidFill>
                  <a:srgbClr val="000090"/>
                </a:solidFill>
              </a:rPr>
              <a:t>Data compression</a:t>
            </a:r>
          </a:p>
          <a:p>
            <a:pPr marL="285750" indent="-285750">
              <a:buFont typeface="Arial"/>
              <a:buChar char="•"/>
            </a:pPr>
            <a:r>
              <a:rPr lang="en-US" dirty="0" smtClean="0">
                <a:solidFill>
                  <a:srgbClr val="000090"/>
                </a:solidFill>
              </a:rPr>
              <a:t>Pulsed power: 50 </a:t>
            </a:r>
            <a:r>
              <a:rPr lang="en-US" dirty="0" err="1" smtClean="0">
                <a:solidFill>
                  <a:srgbClr val="000090"/>
                </a:solidFill>
              </a:rPr>
              <a:t>mW</a:t>
            </a:r>
            <a:r>
              <a:rPr lang="en-US" dirty="0" smtClean="0">
                <a:solidFill>
                  <a:srgbClr val="000090"/>
                </a:solidFill>
              </a:rPr>
              <a:t>/cm</a:t>
            </a:r>
            <a:r>
              <a:rPr lang="en-US" baseline="30000" dirty="0" smtClean="0">
                <a:solidFill>
                  <a:srgbClr val="000090"/>
                </a:solidFill>
              </a:rPr>
              <a:t>2</a:t>
            </a:r>
          </a:p>
        </p:txBody>
      </p:sp>
      <p:sp>
        <p:nvSpPr>
          <p:cNvPr id="13" name="Rectangle 12"/>
          <p:cNvSpPr/>
          <p:nvPr/>
        </p:nvSpPr>
        <p:spPr>
          <a:xfrm>
            <a:off x="203205" y="860239"/>
            <a:ext cx="5562600" cy="2031325"/>
          </a:xfrm>
          <a:prstGeom prst="rect">
            <a:avLst/>
          </a:prstGeom>
          <a:ln w="19050" cmpd="sng">
            <a:solidFill>
              <a:srgbClr val="FF6600"/>
            </a:solidFill>
          </a:ln>
        </p:spPr>
        <p:txBody>
          <a:bodyPr wrap="square">
            <a:spAutoFit/>
          </a:bodyPr>
          <a:lstStyle/>
          <a:p>
            <a:r>
              <a:rPr lang="en-US" b="1" dirty="0" smtClean="0">
                <a:solidFill>
                  <a:srgbClr val="0000FF"/>
                </a:solidFill>
              </a:rPr>
              <a:t>Hybrid approach pursued: </a:t>
            </a:r>
            <a:r>
              <a:rPr lang="en-US" sz="1400" dirty="0" smtClean="0"/>
              <a:t>(&lt;= other options possible)</a:t>
            </a:r>
          </a:p>
          <a:p>
            <a:pPr marL="285750" indent="-285750">
              <a:buFont typeface="Arial"/>
              <a:buChar char="•"/>
            </a:pPr>
            <a:r>
              <a:rPr lang="en-US" dirty="0" smtClean="0"/>
              <a:t>Thin (~</a:t>
            </a:r>
            <a:r>
              <a:rPr lang="en-US" dirty="0"/>
              <a:t>50 </a:t>
            </a:r>
            <a:r>
              <a:rPr lang="en-US" dirty="0" err="1" smtClean="0"/>
              <a:t>μm</a:t>
            </a:r>
            <a:r>
              <a:rPr lang="en-US" dirty="0" smtClean="0"/>
              <a:t>) </a:t>
            </a:r>
            <a:r>
              <a:rPr lang="en-US" dirty="0" smtClean="0">
                <a:solidFill>
                  <a:srgbClr val="FF0000"/>
                </a:solidFill>
              </a:rPr>
              <a:t>silicon sensors</a:t>
            </a:r>
          </a:p>
          <a:p>
            <a:pPr marL="285750" indent="-285750">
              <a:buFont typeface="Arial"/>
              <a:buChar char="•"/>
            </a:pPr>
            <a:r>
              <a:rPr lang="en-US" dirty="0" smtClean="0"/>
              <a:t>Thinned high-density </a:t>
            </a:r>
            <a:r>
              <a:rPr lang="en-US" dirty="0" smtClean="0">
                <a:solidFill>
                  <a:srgbClr val="FF0000"/>
                </a:solidFill>
              </a:rPr>
              <a:t>readout ASIC </a:t>
            </a:r>
            <a:r>
              <a:rPr lang="en-US" dirty="0" smtClean="0">
                <a:solidFill>
                  <a:srgbClr val="000000"/>
                </a:solidFill>
              </a:rPr>
              <a:t>(50 </a:t>
            </a:r>
            <a:r>
              <a:rPr lang="en-US" dirty="0" err="1">
                <a:solidFill>
                  <a:srgbClr val="000000"/>
                </a:solidFill>
              </a:rPr>
              <a:t>μ</a:t>
            </a:r>
            <a:r>
              <a:rPr lang="en-US" dirty="0" err="1" smtClean="0">
                <a:solidFill>
                  <a:srgbClr val="000000"/>
                </a:solidFill>
              </a:rPr>
              <a:t>m</a:t>
            </a:r>
            <a:r>
              <a:rPr lang="en-US" dirty="0" smtClean="0">
                <a:solidFill>
                  <a:srgbClr val="000000"/>
                </a:solidFill>
              </a:rPr>
              <a:t>)</a:t>
            </a:r>
          </a:p>
          <a:p>
            <a:pPr marL="742950" lvl="1" indent="-285750">
              <a:buFont typeface="Arial"/>
              <a:buChar char="•"/>
            </a:pPr>
            <a:r>
              <a:rPr lang="en-US" dirty="0" smtClean="0"/>
              <a:t>R&amp;D within </a:t>
            </a:r>
            <a:r>
              <a:rPr lang="en-US" dirty="0" err="1" smtClean="0"/>
              <a:t>Medipix</a:t>
            </a:r>
            <a:r>
              <a:rPr lang="en-US" dirty="0" smtClean="0"/>
              <a:t>/</a:t>
            </a:r>
            <a:r>
              <a:rPr lang="en-US" dirty="0" err="1" smtClean="0"/>
              <a:t>Timepix</a:t>
            </a:r>
            <a:r>
              <a:rPr lang="en-US" dirty="0" smtClean="0"/>
              <a:t> effort</a:t>
            </a:r>
          </a:p>
          <a:p>
            <a:pPr marL="285750" indent="-285750">
              <a:buFont typeface="Arial"/>
              <a:buChar char="•"/>
            </a:pPr>
            <a:r>
              <a:rPr lang="en-US" dirty="0" smtClean="0">
                <a:solidFill>
                  <a:srgbClr val="FF0000"/>
                </a:solidFill>
              </a:rPr>
              <a:t>Low-mass interconnect</a:t>
            </a:r>
          </a:p>
          <a:p>
            <a:pPr marL="285750" indent="-285750">
              <a:buFont typeface="Arial"/>
              <a:buChar char="•"/>
            </a:pPr>
            <a:r>
              <a:rPr lang="en-US" dirty="0" smtClean="0">
                <a:solidFill>
                  <a:srgbClr val="FF0000"/>
                </a:solidFill>
              </a:rPr>
              <a:t>Power pulsing</a:t>
            </a:r>
          </a:p>
          <a:p>
            <a:pPr marL="285750" indent="-285750">
              <a:buFont typeface="Arial"/>
              <a:buChar char="•"/>
            </a:pPr>
            <a:r>
              <a:rPr lang="en-US" dirty="0" smtClean="0">
                <a:solidFill>
                  <a:srgbClr val="FF0000"/>
                </a:solidFill>
              </a:rPr>
              <a:t>Air cooling</a:t>
            </a:r>
          </a:p>
        </p:txBody>
      </p:sp>
      <p:pic>
        <p:nvPicPr>
          <p:cNvPr id="3" name="Picture 2" descr="Screen Shot 2014-06-02 at 18.16.1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0984" y="3606800"/>
            <a:ext cx="3684716" cy="1846776"/>
          </a:xfrm>
          <a:prstGeom prst="rect">
            <a:avLst/>
          </a:prstGeom>
        </p:spPr>
      </p:pic>
      <p:pic>
        <p:nvPicPr>
          <p:cNvPr id="6" name="Picture 5" descr="Screen Shot 2014-06-02 at 18.14.5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213100"/>
            <a:ext cx="2489200" cy="3327400"/>
          </a:xfrm>
          <a:prstGeom prst="rect">
            <a:avLst/>
          </a:prstGeom>
        </p:spPr>
      </p:pic>
      <p:sp>
        <p:nvSpPr>
          <p:cNvPr id="7" name="TextBox 6"/>
          <p:cNvSpPr txBox="1"/>
          <p:nvPr/>
        </p:nvSpPr>
        <p:spPr>
          <a:xfrm>
            <a:off x="2616200" y="5600700"/>
            <a:ext cx="3321542" cy="861774"/>
          </a:xfrm>
          <a:prstGeom prst="rect">
            <a:avLst/>
          </a:prstGeom>
          <a:noFill/>
          <a:ln w="19050" cmpd="sng">
            <a:solidFill>
              <a:srgbClr val="FF0000"/>
            </a:solidFill>
          </a:ln>
        </p:spPr>
        <p:txBody>
          <a:bodyPr wrap="none" rtlCol="0">
            <a:spAutoFit/>
          </a:bodyPr>
          <a:lstStyle/>
          <a:p>
            <a:r>
              <a:rPr lang="en-US" b="1" dirty="0" smtClean="0">
                <a:solidFill>
                  <a:srgbClr val="FF0000"/>
                </a:solidFill>
              </a:rPr>
              <a:t>Very thin sensors !</a:t>
            </a:r>
          </a:p>
          <a:p>
            <a:r>
              <a:rPr lang="en-US" sz="1600" dirty="0" smtClean="0">
                <a:solidFill>
                  <a:srgbClr val="000090"/>
                </a:solidFill>
              </a:rPr>
              <a:t>Successfully tested at DESY test beam</a:t>
            </a:r>
          </a:p>
          <a:p>
            <a:r>
              <a:rPr lang="en-US" sz="1600" dirty="0" smtClean="0"/>
              <a:t>(with existing </a:t>
            </a:r>
            <a:r>
              <a:rPr lang="en-US" sz="1600" dirty="0" err="1" smtClean="0"/>
              <a:t>Timepix</a:t>
            </a:r>
            <a:r>
              <a:rPr lang="en-US" sz="1600" dirty="0" smtClean="0"/>
              <a:t> ASIC)</a:t>
            </a:r>
            <a:endParaRPr lang="en-US" sz="1600" dirty="0"/>
          </a:p>
        </p:txBody>
      </p:sp>
      <p:grpSp>
        <p:nvGrpSpPr>
          <p:cNvPr id="12" name="Group 11"/>
          <p:cNvGrpSpPr/>
          <p:nvPr/>
        </p:nvGrpSpPr>
        <p:grpSpPr>
          <a:xfrm>
            <a:off x="6526658" y="3284094"/>
            <a:ext cx="2533075" cy="3275353"/>
            <a:chOff x="5912493" y="1019800"/>
            <a:chExt cx="3173782" cy="5147117"/>
          </a:xfrm>
        </p:grpSpPr>
        <p:pic>
          <p:nvPicPr>
            <p:cNvPr id="14" name="Picture 13" descr="Screen Shot 2013-01-24 at 9.42.47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12493" y="1019800"/>
              <a:ext cx="3173782" cy="5147117"/>
            </a:xfrm>
            <a:prstGeom prst="rect">
              <a:avLst/>
            </a:prstGeom>
          </p:spPr>
        </p:pic>
        <p:cxnSp>
          <p:nvCxnSpPr>
            <p:cNvPr id="15" name="Straight Arrow Connector 14"/>
            <p:cNvCxnSpPr/>
            <p:nvPr/>
          </p:nvCxnSpPr>
          <p:spPr>
            <a:xfrm flipH="1">
              <a:off x="6107548" y="4964600"/>
              <a:ext cx="2759362" cy="0"/>
            </a:xfrm>
            <a:prstGeom prst="straightConnector1">
              <a:avLst/>
            </a:prstGeom>
            <a:ln>
              <a:solidFill>
                <a:srgbClr val="0000FF"/>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7054274" y="5047196"/>
              <a:ext cx="897902" cy="369332"/>
            </a:xfrm>
            <a:prstGeom prst="rect">
              <a:avLst/>
            </a:prstGeom>
            <a:noFill/>
          </p:spPr>
          <p:txBody>
            <a:bodyPr wrap="none" rtlCol="0">
              <a:spAutoFit/>
            </a:bodyPr>
            <a:lstStyle/>
            <a:p>
              <a:r>
                <a:rPr lang="en-US" dirty="0" smtClean="0">
                  <a:solidFill>
                    <a:srgbClr val="0000FF"/>
                  </a:solidFill>
                </a:rPr>
                <a:t>1.6 mm</a:t>
              </a:r>
              <a:endParaRPr lang="en-US" dirty="0">
                <a:solidFill>
                  <a:srgbClr val="0000FF"/>
                </a:solidFill>
              </a:endParaRPr>
            </a:p>
          </p:txBody>
        </p:sp>
        <p:sp>
          <p:nvSpPr>
            <p:cNvPr id="17" name="TextBox 16"/>
            <p:cNvSpPr txBox="1"/>
            <p:nvPr/>
          </p:nvSpPr>
          <p:spPr>
            <a:xfrm>
              <a:off x="6841212" y="3734396"/>
              <a:ext cx="1352128" cy="369332"/>
            </a:xfrm>
            <a:prstGeom prst="rect">
              <a:avLst/>
            </a:prstGeom>
            <a:noFill/>
          </p:spPr>
          <p:txBody>
            <a:bodyPr wrap="none" rtlCol="0">
              <a:spAutoFit/>
            </a:bodyPr>
            <a:lstStyle/>
            <a:p>
              <a:r>
                <a:rPr lang="en-US" dirty="0" smtClean="0">
                  <a:solidFill>
                    <a:srgbClr val="0000FF"/>
                  </a:solidFill>
                </a:rPr>
                <a:t>64×64 pixels</a:t>
              </a:r>
              <a:endParaRPr lang="en-US" dirty="0">
                <a:solidFill>
                  <a:srgbClr val="0000FF"/>
                </a:solidFill>
              </a:endParaRPr>
            </a:p>
          </p:txBody>
        </p:sp>
      </p:grpSp>
      <p:sp>
        <p:nvSpPr>
          <p:cNvPr id="10" name="Down Arrow 9"/>
          <p:cNvSpPr/>
          <p:nvPr/>
        </p:nvSpPr>
        <p:spPr>
          <a:xfrm>
            <a:off x="7696200" y="2929664"/>
            <a:ext cx="190500" cy="296136"/>
          </a:xfrm>
          <a:prstGeom prst="downArrow">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143506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Hybrid vertex detector with HV-CMOS </a:t>
            </a:r>
            <a:endParaRPr lang="en-US" sz="3600" dirty="0"/>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34</a:t>
            </a:fld>
            <a:endParaRPr lang="en-US"/>
          </a:p>
        </p:txBody>
      </p:sp>
      <p:sp>
        <p:nvSpPr>
          <p:cNvPr id="7" name="TextBox 6"/>
          <p:cNvSpPr txBox="1"/>
          <p:nvPr/>
        </p:nvSpPr>
        <p:spPr>
          <a:xfrm>
            <a:off x="137390" y="1262059"/>
            <a:ext cx="4853710" cy="1477328"/>
          </a:xfrm>
          <a:prstGeom prst="rect">
            <a:avLst/>
          </a:prstGeom>
          <a:noFill/>
          <a:ln>
            <a:solidFill>
              <a:srgbClr val="FF6600"/>
            </a:solidFill>
          </a:ln>
        </p:spPr>
        <p:txBody>
          <a:bodyPr wrap="square" rtlCol="0">
            <a:spAutoFit/>
          </a:bodyPr>
          <a:lstStyle/>
          <a:p>
            <a:r>
              <a:rPr lang="en-US" b="1" dirty="0">
                <a:solidFill>
                  <a:srgbClr val="0000FF"/>
                </a:solidFill>
              </a:rPr>
              <a:t>Hybrid </a:t>
            </a:r>
            <a:r>
              <a:rPr lang="en-US" b="1" dirty="0" smtClean="0">
                <a:solidFill>
                  <a:srgbClr val="0000FF"/>
                </a:solidFill>
              </a:rPr>
              <a:t>option with HV-CMOS:</a:t>
            </a:r>
            <a:endParaRPr lang="en-US" b="1" dirty="0">
              <a:solidFill>
                <a:srgbClr val="0000FF"/>
              </a:solidFill>
            </a:endParaRPr>
          </a:p>
          <a:p>
            <a:r>
              <a:rPr lang="en-US" dirty="0"/>
              <a:t>Capacitive Coupled Pixel Detector (CCPD)</a:t>
            </a:r>
          </a:p>
          <a:p>
            <a:pPr marL="285750" indent="-285750">
              <a:buFont typeface="Arial"/>
              <a:buChar char="•"/>
            </a:pPr>
            <a:r>
              <a:rPr lang="en-US" dirty="0" smtClean="0"/>
              <a:t>HV-CMOS </a:t>
            </a:r>
            <a:r>
              <a:rPr lang="en-US" dirty="0"/>
              <a:t>chip as integrated </a:t>
            </a:r>
            <a:r>
              <a:rPr lang="en-US" dirty="0" smtClean="0"/>
              <a:t>sensor + </a:t>
            </a:r>
            <a:r>
              <a:rPr lang="en-US" dirty="0"/>
              <a:t>amplifier</a:t>
            </a:r>
          </a:p>
          <a:p>
            <a:pPr marL="285750" indent="-285750">
              <a:buFont typeface="Arial"/>
              <a:buChar char="•"/>
            </a:pPr>
            <a:r>
              <a:rPr lang="en-US" dirty="0"/>
              <a:t>Capacitive coupling to </a:t>
            </a:r>
            <a:r>
              <a:rPr lang="en-US" dirty="0" err="1" smtClean="0"/>
              <a:t>CLICpix</a:t>
            </a:r>
            <a:r>
              <a:rPr lang="en-US" dirty="0" smtClean="0"/>
              <a:t> readout </a:t>
            </a:r>
            <a:r>
              <a:rPr lang="en-US" dirty="0"/>
              <a:t>chip</a:t>
            </a:r>
          </a:p>
          <a:p>
            <a:r>
              <a:rPr lang="en-US" dirty="0"/>
              <a:t>	through layer of glue =&gt; no bump </a:t>
            </a:r>
            <a:r>
              <a:rPr lang="en-US" dirty="0" smtClean="0"/>
              <a:t>bonding</a:t>
            </a:r>
            <a:endParaRPr lang="en-US" dirty="0"/>
          </a:p>
        </p:txBody>
      </p:sp>
      <p:sp>
        <p:nvSpPr>
          <p:cNvPr id="3" name="TextBox 2"/>
          <p:cNvSpPr txBox="1"/>
          <p:nvPr/>
        </p:nvSpPr>
        <p:spPr>
          <a:xfrm>
            <a:off x="219364" y="745970"/>
            <a:ext cx="4352636" cy="400110"/>
          </a:xfrm>
          <a:prstGeom prst="rect">
            <a:avLst/>
          </a:prstGeom>
          <a:noFill/>
        </p:spPr>
        <p:txBody>
          <a:bodyPr wrap="square" rtlCol="0">
            <a:spAutoFit/>
          </a:bodyPr>
          <a:lstStyle/>
          <a:p>
            <a:r>
              <a:rPr lang="en-US" sz="2000" dirty="0" smtClean="0">
                <a:solidFill>
                  <a:srgbClr val="FF0000"/>
                </a:solidFill>
              </a:rPr>
              <a:t>Pursuing an alternative readout option</a:t>
            </a:r>
            <a:endParaRPr lang="en-US" sz="2000" dirty="0">
              <a:solidFill>
                <a:srgbClr val="FF0000"/>
              </a:solidFill>
            </a:endParaRPr>
          </a:p>
        </p:txBody>
      </p:sp>
      <p:pic>
        <p:nvPicPr>
          <p:cNvPr id="8" name="Picture 7" descr="Screen Shot 2014-04-07 at 12.49.45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97197" y="4076700"/>
            <a:ext cx="2045646" cy="2355416"/>
          </a:xfrm>
          <a:prstGeom prst="rect">
            <a:avLst/>
          </a:prstGeom>
        </p:spPr>
      </p:pic>
      <p:sp>
        <p:nvSpPr>
          <p:cNvPr id="11" name="TextBox 10"/>
          <p:cNvSpPr txBox="1"/>
          <p:nvPr/>
        </p:nvSpPr>
        <p:spPr>
          <a:xfrm>
            <a:off x="7116637" y="6502940"/>
            <a:ext cx="916170" cy="338554"/>
          </a:xfrm>
          <a:prstGeom prst="rect">
            <a:avLst/>
          </a:prstGeom>
          <a:solidFill>
            <a:srgbClr val="D9D9D9"/>
          </a:solidFill>
        </p:spPr>
        <p:txBody>
          <a:bodyPr wrap="square" rtlCol="0">
            <a:spAutoFit/>
          </a:bodyPr>
          <a:lstStyle/>
          <a:p>
            <a:r>
              <a:rPr lang="en-US" sz="1600" dirty="0" smtClean="0">
                <a:solidFill>
                  <a:srgbClr val="0000FF"/>
                </a:solidFill>
              </a:rPr>
              <a:t>CCPDV3</a:t>
            </a:r>
            <a:endParaRPr lang="en-US" sz="1600" dirty="0">
              <a:solidFill>
                <a:srgbClr val="0000FF"/>
              </a:solidFill>
            </a:endParaRPr>
          </a:p>
        </p:txBody>
      </p:sp>
      <p:sp>
        <p:nvSpPr>
          <p:cNvPr id="14" name="TextBox 13"/>
          <p:cNvSpPr txBox="1"/>
          <p:nvPr/>
        </p:nvSpPr>
        <p:spPr>
          <a:xfrm>
            <a:off x="244764" y="2906653"/>
            <a:ext cx="4352636" cy="646331"/>
          </a:xfrm>
          <a:prstGeom prst="rect">
            <a:avLst/>
          </a:prstGeom>
          <a:noFill/>
        </p:spPr>
        <p:txBody>
          <a:bodyPr wrap="square" rtlCol="0">
            <a:spAutoFit/>
          </a:bodyPr>
          <a:lstStyle/>
          <a:p>
            <a:r>
              <a:rPr lang="en-US" b="1" dirty="0" smtClean="0">
                <a:solidFill>
                  <a:srgbClr val="FF0000"/>
                </a:solidFill>
              </a:rPr>
              <a:t>Status:</a:t>
            </a:r>
            <a:r>
              <a:rPr lang="en-US" dirty="0" smtClean="0">
                <a:solidFill>
                  <a:srgbClr val="FF0000"/>
                </a:solidFill>
              </a:rPr>
              <a:t> successful initial beam tests in 2014</a:t>
            </a:r>
          </a:p>
          <a:p>
            <a:r>
              <a:rPr lang="en-US" dirty="0" smtClean="0">
                <a:solidFill>
                  <a:srgbClr val="FF0000"/>
                </a:solidFill>
              </a:rPr>
              <a:t>Further beam tests in 2015</a:t>
            </a:r>
            <a:endParaRPr lang="en-US" dirty="0">
              <a:solidFill>
                <a:srgbClr val="FF0000"/>
              </a:solidFill>
            </a:endParaRPr>
          </a:p>
        </p:txBody>
      </p:sp>
      <p:pic>
        <p:nvPicPr>
          <p:cNvPr id="10" name="Picture 9" descr="Screen Shot 2015-01-18 at 22.38.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1577" y="757305"/>
            <a:ext cx="3713467" cy="3149600"/>
          </a:xfrm>
          <a:prstGeom prst="rect">
            <a:avLst/>
          </a:prstGeom>
        </p:spPr>
      </p:pic>
      <p:pic>
        <p:nvPicPr>
          <p:cNvPr id="15" name="Picture 14" descr="Screen Shot 2015-01-18 at 22.44.2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01" y="3603784"/>
            <a:ext cx="3691095" cy="3025615"/>
          </a:xfrm>
          <a:prstGeom prst="rect">
            <a:avLst/>
          </a:prstGeom>
        </p:spPr>
      </p:pic>
      <p:grpSp>
        <p:nvGrpSpPr>
          <p:cNvPr id="17" name="Group 16"/>
          <p:cNvGrpSpPr/>
          <p:nvPr/>
        </p:nvGrpSpPr>
        <p:grpSpPr>
          <a:xfrm>
            <a:off x="3672170" y="4178156"/>
            <a:ext cx="3338229" cy="2215860"/>
            <a:chOff x="5036744" y="925186"/>
            <a:chExt cx="3811936" cy="2564708"/>
          </a:xfrm>
        </p:grpSpPr>
        <p:pic>
          <p:nvPicPr>
            <p:cNvPr id="18" name="Picture 17"/>
            <p:cNvPicPr>
              <a:picLocks noChangeAspect="1"/>
            </p:cNvPicPr>
            <p:nvPr/>
          </p:nvPicPr>
          <p:blipFill>
            <a:blip r:embed="rId5"/>
            <a:stretch>
              <a:fillRect/>
            </a:stretch>
          </p:blipFill>
          <p:spPr>
            <a:xfrm>
              <a:off x="5036744" y="925186"/>
              <a:ext cx="3811936" cy="2545350"/>
            </a:xfrm>
            <a:prstGeom prst="rect">
              <a:avLst/>
            </a:prstGeom>
          </p:spPr>
        </p:pic>
        <p:sp>
          <p:nvSpPr>
            <p:cNvPr id="19" name="TextBox 18"/>
            <p:cNvSpPr txBox="1"/>
            <p:nvPr/>
          </p:nvSpPr>
          <p:spPr>
            <a:xfrm>
              <a:off x="5416880" y="3120562"/>
              <a:ext cx="3227190" cy="369332"/>
            </a:xfrm>
            <a:prstGeom prst="rect">
              <a:avLst/>
            </a:prstGeom>
            <a:noFill/>
          </p:spPr>
          <p:txBody>
            <a:bodyPr wrap="none" rtlCol="0">
              <a:spAutoFit/>
            </a:bodyPr>
            <a:lstStyle/>
            <a:p>
              <a:r>
                <a:rPr lang="en-US" b="1" dirty="0" smtClean="0">
                  <a:solidFill>
                    <a:schemeClr val="bg1"/>
                  </a:solidFill>
                </a:rPr>
                <a:t>HV-CMOS + </a:t>
              </a:r>
              <a:r>
                <a:rPr lang="en-US" b="1" dirty="0" err="1" smtClean="0">
                  <a:solidFill>
                    <a:schemeClr val="bg1"/>
                  </a:solidFill>
                </a:rPr>
                <a:t>CLICpix</a:t>
              </a:r>
              <a:r>
                <a:rPr lang="en-US" b="1" dirty="0" smtClean="0">
                  <a:solidFill>
                    <a:schemeClr val="bg1"/>
                  </a:solidFill>
                </a:rPr>
                <a:t>, AC coupled</a:t>
              </a:r>
              <a:endParaRPr lang="en-US" b="1" dirty="0">
                <a:solidFill>
                  <a:schemeClr val="bg1"/>
                </a:solidFill>
              </a:endParaRPr>
            </a:p>
          </p:txBody>
        </p:sp>
      </p:grpSp>
    </p:spTree>
    <p:extLst>
      <p:ext uri="{BB962C8B-B14F-4D97-AF65-F5344CB8AC3E}">
        <p14:creationId xmlns:p14="http://schemas.microsoft.com/office/powerpoint/2010/main" val="1758314215"/>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Vertex detector </a:t>
            </a:r>
            <a:r>
              <a:rPr lang="en-US" dirty="0" err="1" smtClean="0"/>
              <a:t>optimisation</a:t>
            </a:r>
            <a:endParaRPr lang="en-US" dirty="0"/>
          </a:p>
        </p:txBody>
      </p:sp>
      <p:sp>
        <p:nvSpPr>
          <p:cNvPr id="4" name="Footer Placeholder 3"/>
          <p:cNvSpPr>
            <a:spLocks noGrp="1"/>
          </p:cNvSpPr>
          <p:nvPr>
            <p:ph type="ftr" sz="quarter" idx="11"/>
          </p:nvPr>
        </p:nvSpPr>
        <p:spPr/>
        <p:txBody>
          <a:bodyPr/>
          <a:lstStyle/>
          <a:p>
            <a:r>
              <a:rPr lang="en-US" smtClean="0"/>
              <a:t>Lucie Linssen, February 5, 2015</a:t>
            </a:r>
            <a:endParaRPr lang="en-US" dirty="0"/>
          </a:p>
        </p:txBody>
      </p:sp>
      <p:sp>
        <p:nvSpPr>
          <p:cNvPr id="5" name="Slide Number Placeholder 4"/>
          <p:cNvSpPr>
            <a:spLocks noGrp="1"/>
          </p:cNvSpPr>
          <p:nvPr>
            <p:ph type="sldNum" sz="quarter" idx="12"/>
          </p:nvPr>
        </p:nvSpPr>
        <p:spPr/>
        <p:txBody>
          <a:bodyPr/>
          <a:lstStyle/>
          <a:p>
            <a:fld id="{57C39CEA-1F7B-3444-B605-6C36DF480EDC}" type="slidenum">
              <a:rPr lang="en-US" smtClean="0"/>
              <a:t>35</a:t>
            </a:fld>
            <a:endParaRPr lang="en-US"/>
          </a:p>
        </p:txBody>
      </p:sp>
      <p:pic>
        <p:nvPicPr>
          <p:cNvPr id="6" name="Picture 5" descr="Screen Shot 2015-01-07 at 11.35.5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5161" y="840319"/>
            <a:ext cx="1409159" cy="1589051"/>
          </a:xfrm>
          <a:prstGeom prst="rect">
            <a:avLst/>
          </a:prstGeom>
        </p:spPr>
      </p:pic>
      <p:pic>
        <p:nvPicPr>
          <p:cNvPr id="7" name="Picture 6" descr="Screen Shot 2015-01-07 at 11.35.4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0089" y="840319"/>
            <a:ext cx="1529648" cy="1589051"/>
          </a:xfrm>
          <a:prstGeom prst="rect">
            <a:avLst/>
          </a:prstGeom>
        </p:spPr>
      </p:pic>
      <p:sp>
        <p:nvSpPr>
          <p:cNvPr id="8" name="TextBox 7"/>
          <p:cNvSpPr txBox="1"/>
          <p:nvPr/>
        </p:nvSpPr>
        <p:spPr>
          <a:xfrm>
            <a:off x="8468" y="1342456"/>
            <a:ext cx="1218102" cy="584776"/>
          </a:xfrm>
          <a:prstGeom prst="rect">
            <a:avLst/>
          </a:prstGeom>
          <a:noFill/>
        </p:spPr>
        <p:txBody>
          <a:bodyPr wrap="none" rtlCol="0">
            <a:spAutoFit/>
          </a:bodyPr>
          <a:lstStyle/>
          <a:p>
            <a:r>
              <a:rPr lang="en-US" sz="1600" dirty="0" smtClean="0"/>
              <a:t>Spiral disks</a:t>
            </a:r>
          </a:p>
          <a:p>
            <a:r>
              <a:rPr lang="en-US" sz="1600" dirty="0" smtClean="0"/>
              <a:t>Single layers</a:t>
            </a:r>
            <a:endParaRPr lang="en-US" sz="1600" dirty="0"/>
          </a:p>
        </p:txBody>
      </p:sp>
      <p:sp>
        <p:nvSpPr>
          <p:cNvPr id="9" name="TextBox 8"/>
          <p:cNvSpPr txBox="1"/>
          <p:nvPr/>
        </p:nvSpPr>
        <p:spPr>
          <a:xfrm>
            <a:off x="7849654" y="1342456"/>
            <a:ext cx="1303963" cy="584776"/>
          </a:xfrm>
          <a:prstGeom prst="rect">
            <a:avLst/>
          </a:prstGeom>
          <a:noFill/>
        </p:spPr>
        <p:txBody>
          <a:bodyPr wrap="none" rtlCol="0">
            <a:spAutoFit/>
          </a:bodyPr>
          <a:lstStyle/>
          <a:p>
            <a:r>
              <a:rPr lang="en-US" sz="1600" dirty="0" smtClean="0"/>
              <a:t>Spiral disks</a:t>
            </a:r>
          </a:p>
          <a:p>
            <a:r>
              <a:rPr lang="en-US" sz="1600" dirty="0" smtClean="0"/>
              <a:t>double layers</a:t>
            </a:r>
            <a:endParaRPr lang="en-US" sz="1600" dirty="0"/>
          </a:p>
        </p:txBody>
      </p:sp>
      <p:sp>
        <p:nvSpPr>
          <p:cNvPr id="10" name="TextBox 9"/>
          <p:cNvSpPr txBox="1"/>
          <p:nvPr/>
        </p:nvSpPr>
        <p:spPr>
          <a:xfrm>
            <a:off x="2582292" y="914456"/>
            <a:ext cx="4134465" cy="1200329"/>
          </a:xfrm>
          <a:prstGeom prst="rect">
            <a:avLst/>
          </a:prstGeom>
          <a:noFill/>
        </p:spPr>
        <p:txBody>
          <a:bodyPr wrap="none" rtlCol="0">
            <a:spAutoFit/>
          </a:bodyPr>
          <a:lstStyle/>
          <a:p>
            <a:r>
              <a:rPr lang="en-US" b="1" dirty="0" smtClean="0">
                <a:solidFill>
                  <a:srgbClr val="0000FF"/>
                </a:solidFill>
              </a:rPr>
              <a:t>Using </a:t>
            </a:r>
            <a:r>
              <a:rPr lang="en-US" b="1" dirty="0" err="1" smtClean="0">
                <a:solidFill>
                  <a:srgbClr val="0000FF"/>
                </a:solidFill>
              </a:rPr>
              <a:t>flavour</a:t>
            </a:r>
            <a:r>
              <a:rPr lang="en-US" b="1" dirty="0" smtClean="0">
                <a:solidFill>
                  <a:srgbClr val="0000FF"/>
                </a:solidFill>
              </a:rPr>
              <a:t> tagging as a gauge</a:t>
            </a:r>
          </a:p>
          <a:p>
            <a:pPr marL="342900" indent="-342900">
              <a:buFont typeface="+mj-lt"/>
              <a:buAutoNum type="arabicPeriod"/>
            </a:pPr>
            <a:r>
              <a:rPr lang="en-US" dirty="0" smtClean="0"/>
              <a:t>Test single vs. double layers</a:t>
            </a:r>
          </a:p>
          <a:p>
            <a:pPr marL="342900" indent="-342900">
              <a:buFont typeface="+mj-lt"/>
              <a:buAutoNum type="arabicPeriod"/>
            </a:pPr>
            <a:r>
              <a:rPr lang="en-US" dirty="0" smtClean="0"/>
              <a:t>More realistic material (0.2% X0/layer)</a:t>
            </a:r>
          </a:p>
          <a:p>
            <a:pPr marL="342900" indent="-342900">
              <a:buFont typeface="+mj-lt"/>
              <a:buAutoNum type="arabicPeriod"/>
            </a:pPr>
            <a:r>
              <a:rPr lang="en-US" dirty="0" smtClean="0"/>
              <a:t>Vary inner radius (for 4 T or 5 T B-field)</a:t>
            </a:r>
          </a:p>
        </p:txBody>
      </p:sp>
      <p:pic>
        <p:nvPicPr>
          <p:cNvPr id="11" name="Picture 10" descr="bigger_radius.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51034" y="2838231"/>
            <a:ext cx="2880360" cy="3728720"/>
          </a:xfrm>
          <a:prstGeom prst="rect">
            <a:avLst/>
          </a:prstGeom>
        </p:spPr>
      </p:pic>
      <p:pic>
        <p:nvPicPr>
          <p:cNvPr id="12" name="Picture 11" descr="increased_material.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00917" y="2838231"/>
            <a:ext cx="2880360" cy="3728720"/>
          </a:xfrm>
          <a:prstGeom prst="rect">
            <a:avLst/>
          </a:prstGeom>
        </p:spPr>
      </p:pic>
      <p:pic>
        <p:nvPicPr>
          <p:cNvPr id="13" name="Picture 12" descr="spirals_vs_doubleSpirals.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800" y="2838231"/>
            <a:ext cx="2880360" cy="3728720"/>
          </a:xfrm>
          <a:prstGeom prst="rect">
            <a:avLst/>
          </a:prstGeom>
        </p:spPr>
      </p:pic>
      <p:grpSp>
        <p:nvGrpSpPr>
          <p:cNvPr id="21" name="Group 20"/>
          <p:cNvGrpSpPr/>
          <p:nvPr/>
        </p:nvGrpSpPr>
        <p:grpSpPr>
          <a:xfrm>
            <a:off x="790314" y="5208592"/>
            <a:ext cx="1594458" cy="962358"/>
            <a:chOff x="790314" y="5208592"/>
            <a:chExt cx="1594458" cy="962358"/>
          </a:xfrm>
        </p:grpSpPr>
        <p:cxnSp>
          <p:nvCxnSpPr>
            <p:cNvPr id="15" name="Straight Arrow Connector 14"/>
            <p:cNvCxnSpPr/>
            <p:nvPr/>
          </p:nvCxnSpPr>
          <p:spPr>
            <a:xfrm>
              <a:off x="790314" y="5789083"/>
              <a:ext cx="0" cy="26458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790314" y="5359399"/>
              <a:ext cx="0" cy="26280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800897" y="5863173"/>
              <a:ext cx="1583875" cy="307777"/>
            </a:xfrm>
            <a:prstGeom prst="rect">
              <a:avLst/>
            </a:prstGeom>
            <a:noFill/>
          </p:spPr>
          <p:txBody>
            <a:bodyPr wrap="none" rtlCol="0">
              <a:spAutoFit/>
            </a:bodyPr>
            <a:lstStyle/>
            <a:p>
              <a:r>
                <a:rPr lang="en-US" sz="1400" dirty="0"/>
                <a:t>d</a:t>
              </a:r>
              <a:r>
                <a:rPr lang="en-US" sz="1400" dirty="0" smtClean="0"/>
                <a:t>ouble layer better</a:t>
              </a:r>
              <a:endParaRPr lang="en-US" sz="1400" dirty="0"/>
            </a:p>
          </p:txBody>
        </p:sp>
        <p:sp>
          <p:nvSpPr>
            <p:cNvPr id="20" name="TextBox 19"/>
            <p:cNvSpPr txBox="1"/>
            <p:nvPr/>
          </p:nvSpPr>
          <p:spPr>
            <a:xfrm>
              <a:off x="822026" y="5208592"/>
              <a:ext cx="1496473" cy="307777"/>
            </a:xfrm>
            <a:prstGeom prst="rect">
              <a:avLst/>
            </a:prstGeom>
            <a:noFill/>
          </p:spPr>
          <p:txBody>
            <a:bodyPr wrap="none" rtlCol="0">
              <a:spAutoFit/>
            </a:bodyPr>
            <a:lstStyle/>
            <a:p>
              <a:r>
                <a:rPr lang="en-US" sz="1400" dirty="0" smtClean="0"/>
                <a:t>single layer better</a:t>
              </a:r>
              <a:endParaRPr lang="en-US" sz="1400" dirty="0"/>
            </a:p>
          </p:txBody>
        </p:sp>
      </p:grpSp>
      <p:cxnSp>
        <p:nvCxnSpPr>
          <p:cNvPr id="23" name="Straight Arrow Connector 22"/>
          <p:cNvCxnSpPr/>
          <p:nvPr/>
        </p:nvCxnSpPr>
        <p:spPr>
          <a:xfrm>
            <a:off x="6858764" y="5873911"/>
            <a:ext cx="0" cy="26458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6869347" y="5905669"/>
            <a:ext cx="2018501" cy="307777"/>
          </a:xfrm>
          <a:prstGeom prst="rect">
            <a:avLst/>
          </a:prstGeom>
          <a:noFill/>
        </p:spPr>
        <p:txBody>
          <a:bodyPr wrap="none" rtlCol="0">
            <a:spAutoFit/>
          </a:bodyPr>
          <a:lstStyle/>
          <a:p>
            <a:r>
              <a:rPr lang="en-US" sz="1400" dirty="0"/>
              <a:t>l</a:t>
            </a:r>
            <a:r>
              <a:rPr lang="en-US" sz="1400" dirty="0" smtClean="0"/>
              <a:t>arger inner radius better</a:t>
            </a:r>
            <a:endParaRPr lang="en-US" sz="1400" dirty="0"/>
          </a:p>
        </p:txBody>
      </p:sp>
      <p:sp>
        <p:nvSpPr>
          <p:cNvPr id="27" name="TextBox 26"/>
          <p:cNvSpPr txBox="1"/>
          <p:nvPr/>
        </p:nvSpPr>
        <p:spPr>
          <a:xfrm>
            <a:off x="6520108" y="2518840"/>
            <a:ext cx="2567530" cy="338554"/>
          </a:xfrm>
          <a:prstGeom prst="rect">
            <a:avLst/>
          </a:prstGeom>
          <a:noFill/>
        </p:spPr>
        <p:txBody>
          <a:bodyPr wrap="none" rtlCol="0">
            <a:spAutoFit/>
          </a:bodyPr>
          <a:lstStyle/>
          <a:p>
            <a:r>
              <a:rPr lang="en-US" sz="1600" dirty="0" smtClean="0">
                <a:solidFill>
                  <a:srgbClr val="FF6600"/>
                </a:solidFill>
              </a:rPr>
              <a:t>Inner radius 27 mm / 31 mm</a:t>
            </a:r>
            <a:endParaRPr lang="en-US" sz="1600" dirty="0">
              <a:solidFill>
                <a:srgbClr val="FF6600"/>
              </a:solidFill>
            </a:endParaRPr>
          </a:p>
        </p:txBody>
      </p:sp>
      <p:sp>
        <p:nvSpPr>
          <p:cNvPr id="28" name="TextBox 27"/>
          <p:cNvSpPr txBox="1"/>
          <p:nvPr/>
        </p:nvSpPr>
        <p:spPr>
          <a:xfrm>
            <a:off x="3452421" y="2529423"/>
            <a:ext cx="2619227" cy="338554"/>
          </a:xfrm>
          <a:prstGeom prst="rect">
            <a:avLst/>
          </a:prstGeom>
          <a:noFill/>
        </p:spPr>
        <p:txBody>
          <a:bodyPr wrap="none" rtlCol="0">
            <a:spAutoFit/>
          </a:bodyPr>
          <a:lstStyle/>
          <a:p>
            <a:r>
              <a:rPr lang="en-US" sz="1600" dirty="0">
                <a:solidFill>
                  <a:srgbClr val="FF6600"/>
                </a:solidFill>
              </a:rPr>
              <a:t>0</a:t>
            </a:r>
            <a:r>
              <a:rPr lang="en-US" sz="1600" dirty="0" smtClean="0">
                <a:solidFill>
                  <a:srgbClr val="FF6600"/>
                </a:solidFill>
              </a:rPr>
              <a:t>.1% X</a:t>
            </a:r>
            <a:r>
              <a:rPr lang="en-US" sz="1600" baseline="-25000" dirty="0" smtClean="0">
                <a:solidFill>
                  <a:srgbClr val="FF6600"/>
                </a:solidFill>
              </a:rPr>
              <a:t>0</a:t>
            </a:r>
            <a:r>
              <a:rPr lang="en-US" sz="1600" dirty="0" smtClean="0">
                <a:solidFill>
                  <a:srgbClr val="FF6600"/>
                </a:solidFill>
              </a:rPr>
              <a:t>/layer / 0.2%X</a:t>
            </a:r>
            <a:r>
              <a:rPr lang="en-US" sz="1600" baseline="-25000" dirty="0" smtClean="0">
                <a:solidFill>
                  <a:srgbClr val="FF6600"/>
                </a:solidFill>
              </a:rPr>
              <a:t>0</a:t>
            </a:r>
            <a:r>
              <a:rPr lang="en-US" sz="1600" dirty="0" smtClean="0">
                <a:solidFill>
                  <a:srgbClr val="FF6600"/>
                </a:solidFill>
              </a:rPr>
              <a:t>/layer</a:t>
            </a:r>
            <a:endParaRPr lang="en-US" sz="1600" dirty="0">
              <a:solidFill>
                <a:srgbClr val="FF6600"/>
              </a:solidFill>
            </a:endParaRPr>
          </a:p>
        </p:txBody>
      </p:sp>
      <p:sp>
        <p:nvSpPr>
          <p:cNvPr id="29" name="TextBox 28"/>
          <p:cNvSpPr txBox="1"/>
          <p:nvPr/>
        </p:nvSpPr>
        <p:spPr>
          <a:xfrm>
            <a:off x="375431" y="2529423"/>
            <a:ext cx="2509421" cy="338554"/>
          </a:xfrm>
          <a:prstGeom prst="rect">
            <a:avLst/>
          </a:prstGeom>
          <a:noFill/>
        </p:spPr>
        <p:txBody>
          <a:bodyPr wrap="none" rtlCol="0">
            <a:spAutoFit/>
          </a:bodyPr>
          <a:lstStyle/>
          <a:p>
            <a:r>
              <a:rPr lang="en-US" sz="1600" dirty="0" smtClean="0">
                <a:solidFill>
                  <a:srgbClr val="FF6600"/>
                </a:solidFill>
              </a:rPr>
              <a:t>Single layers / double layers</a:t>
            </a:r>
            <a:endParaRPr lang="en-US" sz="1600" dirty="0">
              <a:solidFill>
                <a:srgbClr val="FF6600"/>
              </a:solidFill>
            </a:endParaRPr>
          </a:p>
        </p:txBody>
      </p:sp>
      <p:cxnSp>
        <p:nvCxnSpPr>
          <p:cNvPr id="30" name="Straight Arrow Connector 29"/>
          <p:cNvCxnSpPr/>
          <p:nvPr/>
        </p:nvCxnSpPr>
        <p:spPr>
          <a:xfrm>
            <a:off x="3804479" y="6001182"/>
            <a:ext cx="0" cy="339535"/>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3815098" y="5952239"/>
            <a:ext cx="1715196" cy="307777"/>
          </a:xfrm>
          <a:prstGeom prst="rect">
            <a:avLst/>
          </a:prstGeom>
          <a:noFill/>
        </p:spPr>
        <p:txBody>
          <a:bodyPr wrap="none" rtlCol="0">
            <a:spAutoFit/>
          </a:bodyPr>
          <a:lstStyle/>
          <a:p>
            <a:r>
              <a:rPr lang="en-US" sz="1400" dirty="0"/>
              <a:t>m</a:t>
            </a:r>
            <a:r>
              <a:rPr lang="en-US" sz="1400" dirty="0" smtClean="0"/>
              <a:t>ore material better</a:t>
            </a:r>
            <a:endParaRPr lang="en-US" sz="1400" dirty="0"/>
          </a:p>
        </p:txBody>
      </p:sp>
      <p:sp>
        <p:nvSpPr>
          <p:cNvPr id="34" name="TextBox 33"/>
          <p:cNvSpPr txBox="1"/>
          <p:nvPr/>
        </p:nvSpPr>
        <p:spPr>
          <a:xfrm>
            <a:off x="747982" y="3788839"/>
            <a:ext cx="379406" cy="400110"/>
          </a:xfrm>
          <a:prstGeom prst="rect">
            <a:avLst/>
          </a:prstGeom>
          <a:noFill/>
        </p:spPr>
        <p:txBody>
          <a:bodyPr wrap="none" rtlCol="0">
            <a:spAutoFit/>
          </a:bodyPr>
          <a:lstStyle/>
          <a:p>
            <a:r>
              <a:rPr lang="en-US" sz="2000" dirty="0" smtClean="0"/>
              <a:t>1.</a:t>
            </a:r>
            <a:endParaRPr lang="en-US" sz="2000" dirty="0"/>
          </a:p>
        </p:txBody>
      </p:sp>
      <p:sp>
        <p:nvSpPr>
          <p:cNvPr id="35" name="TextBox 34"/>
          <p:cNvSpPr txBox="1"/>
          <p:nvPr/>
        </p:nvSpPr>
        <p:spPr>
          <a:xfrm>
            <a:off x="3793932" y="3788839"/>
            <a:ext cx="379406" cy="400110"/>
          </a:xfrm>
          <a:prstGeom prst="rect">
            <a:avLst/>
          </a:prstGeom>
          <a:noFill/>
        </p:spPr>
        <p:txBody>
          <a:bodyPr wrap="none" rtlCol="0">
            <a:spAutoFit/>
          </a:bodyPr>
          <a:lstStyle/>
          <a:p>
            <a:r>
              <a:rPr lang="en-US" sz="2000" dirty="0" smtClean="0"/>
              <a:t>2.</a:t>
            </a:r>
            <a:endParaRPr lang="en-US" sz="2000" dirty="0"/>
          </a:p>
        </p:txBody>
      </p:sp>
      <p:sp>
        <p:nvSpPr>
          <p:cNvPr id="36" name="TextBox 35"/>
          <p:cNvSpPr txBox="1"/>
          <p:nvPr/>
        </p:nvSpPr>
        <p:spPr>
          <a:xfrm>
            <a:off x="6839882" y="3788839"/>
            <a:ext cx="379406" cy="400110"/>
          </a:xfrm>
          <a:prstGeom prst="rect">
            <a:avLst/>
          </a:prstGeom>
          <a:noFill/>
        </p:spPr>
        <p:txBody>
          <a:bodyPr wrap="none" rtlCol="0">
            <a:spAutoFit/>
          </a:bodyPr>
          <a:lstStyle/>
          <a:p>
            <a:r>
              <a:rPr lang="en-US" sz="2000" dirty="0" smtClean="0"/>
              <a:t>3.</a:t>
            </a:r>
            <a:endParaRPr lang="en-US" sz="2000" dirty="0"/>
          </a:p>
        </p:txBody>
      </p:sp>
      <p:sp>
        <p:nvSpPr>
          <p:cNvPr id="32" name="TextBox 31"/>
          <p:cNvSpPr txBox="1"/>
          <p:nvPr/>
        </p:nvSpPr>
        <p:spPr>
          <a:xfrm rot="2228509">
            <a:off x="7270900" y="604387"/>
            <a:ext cx="1944989" cy="369332"/>
          </a:xfrm>
          <a:prstGeom prst="rect">
            <a:avLst/>
          </a:prstGeom>
          <a:solidFill>
            <a:schemeClr val="bg1">
              <a:lumMod val="85000"/>
            </a:schemeClr>
          </a:solidFill>
          <a:ln w="19050" cmpd="sng">
            <a:solidFill>
              <a:srgbClr val="FF0000"/>
            </a:solidFill>
          </a:ln>
          <a:effectLst>
            <a:outerShdw blurRad="50800" dist="38100" dir="2700000" algn="tl" rotWithShape="0">
              <a:srgbClr val="000000">
                <a:alpha val="43000"/>
              </a:srgbClr>
            </a:outerShdw>
          </a:effectLst>
        </p:spPr>
        <p:txBody>
          <a:bodyPr wrap="none" rtlCol="0">
            <a:spAutoFit/>
          </a:bodyPr>
          <a:lstStyle/>
          <a:p>
            <a:r>
              <a:rPr lang="en-US" b="1" dirty="0" smtClean="0">
                <a:solidFill>
                  <a:srgbClr val="FF0000"/>
                </a:solidFill>
              </a:rPr>
              <a:t>Work in progress !</a:t>
            </a:r>
            <a:endParaRPr lang="en-US" b="1" dirty="0">
              <a:solidFill>
                <a:srgbClr val="FF0000"/>
              </a:solidFill>
            </a:endParaRPr>
          </a:p>
        </p:txBody>
      </p:sp>
    </p:spTree>
    <p:extLst>
      <p:ext uri="{BB962C8B-B14F-4D97-AF65-F5344CB8AC3E}">
        <p14:creationId xmlns:p14="http://schemas.microsoft.com/office/powerpoint/2010/main" val="2802955423"/>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Main silicon tracker</a:t>
            </a:r>
            <a:endParaRPr lang="en-US" sz="3600" dirty="0"/>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36</a:t>
            </a:fld>
            <a:endParaRPr lang="en-US"/>
          </a:p>
        </p:txBody>
      </p:sp>
      <p:sp>
        <p:nvSpPr>
          <p:cNvPr id="14" name="TextBox 13"/>
          <p:cNvSpPr txBox="1"/>
          <p:nvPr/>
        </p:nvSpPr>
        <p:spPr>
          <a:xfrm>
            <a:off x="2053165" y="5312901"/>
            <a:ext cx="5281083" cy="1015663"/>
          </a:xfrm>
          <a:prstGeom prst="rect">
            <a:avLst/>
          </a:prstGeom>
          <a:noFill/>
          <a:ln w="19050" cmpd="sng">
            <a:solidFill>
              <a:srgbClr val="FF0000"/>
            </a:solidFill>
          </a:ln>
        </p:spPr>
        <p:txBody>
          <a:bodyPr wrap="square" rtlCol="0">
            <a:spAutoFit/>
          </a:bodyPr>
          <a:lstStyle/>
          <a:p>
            <a:pPr algn="ctr"/>
            <a:r>
              <a:rPr lang="en-US" sz="2000" b="1" i="1" dirty="0">
                <a:solidFill>
                  <a:srgbClr val="FF0000"/>
                </a:solidFill>
              </a:rPr>
              <a:t>a</a:t>
            </a:r>
            <a:r>
              <a:rPr lang="en-US" sz="2000" b="1" i="1" dirty="0" smtClean="0">
                <a:solidFill>
                  <a:srgbClr val="FF0000"/>
                </a:solidFill>
              </a:rPr>
              <a:t>ll-silicon tracker </a:t>
            </a:r>
            <a:r>
              <a:rPr lang="en-US" sz="2000" b="1" i="1" dirty="0" err="1" smtClean="0">
                <a:solidFill>
                  <a:srgbClr val="FF0000"/>
                </a:solidFill>
              </a:rPr>
              <a:t>optimisation</a:t>
            </a:r>
            <a:r>
              <a:rPr lang="en-US" sz="2000" b="1" i="1" dirty="0" smtClean="0">
                <a:solidFill>
                  <a:srgbClr val="FF0000"/>
                </a:solidFill>
              </a:rPr>
              <a:t> ongoing</a:t>
            </a:r>
          </a:p>
          <a:p>
            <a:pPr algn="ctr"/>
            <a:r>
              <a:rPr lang="en-US" sz="2000" dirty="0" smtClean="0">
                <a:solidFill>
                  <a:srgbClr val="FF0000"/>
                </a:solidFill>
              </a:rPr>
              <a:t>+</a:t>
            </a:r>
          </a:p>
          <a:p>
            <a:pPr algn="ctr"/>
            <a:r>
              <a:rPr lang="en-US" sz="2000" b="1" i="1" dirty="0">
                <a:solidFill>
                  <a:srgbClr val="FF0000"/>
                </a:solidFill>
              </a:rPr>
              <a:t>n</a:t>
            </a:r>
            <a:r>
              <a:rPr lang="en-US" sz="2000" b="1" i="1" dirty="0" smtClean="0">
                <a:solidFill>
                  <a:srgbClr val="FF0000"/>
                </a:solidFill>
              </a:rPr>
              <a:t>ow starting a tracker hardware R&amp;D</a:t>
            </a:r>
          </a:p>
        </p:txBody>
      </p:sp>
      <p:sp>
        <p:nvSpPr>
          <p:cNvPr id="22" name="TextBox 21"/>
          <p:cNvSpPr txBox="1"/>
          <p:nvPr/>
        </p:nvSpPr>
        <p:spPr>
          <a:xfrm>
            <a:off x="231395" y="1579251"/>
            <a:ext cx="5634876" cy="3354764"/>
          </a:xfrm>
          <a:prstGeom prst="rect">
            <a:avLst/>
          </a:prstGeom>
          <a:noFill/>
          <a:ln w="19050" cmpd="sng">
            <a:solidFill>
              <a:srgbClr val="FF0000"/>
            </a:solidFill>
          </a:ln>
        </p:spPr>
        <p:txBody>
          <a:bodyPr wrap="none" rtlCol="0">
            <a:spAutoFit/>
          </a:bodyPr>
          <a:lstStyle/>
          <a:p>
            <a:pPr marL="285750" indent="-285750">
              <a:buFont typeface="Arial"/>
              <a:buChar char="•"/>
            </a:pPr>
            <a:r>
              <a:rPr lang="en-US" sz="1600" dirty="0"/>
              <a:t>7</a:t>
            </a:r>
            <a:r>
              <a:rPr lang="en-US" sz="1600" dirty="0" smtClean="0"/>
              <a:t> </a:t>
            </a:r>
            <a:r>
              <a:rPr lang="en-US" sz="1600" dirty="0" err="1"/>
              <a:t>μm</a:t>
            </a:r>
            <a:r>
              <a:rPr lang="en-US" sz="1600" dirty="0"/>
              <a:t> </a:t>
            </a:r>
            <a:r>
              <a:rPr lang="en-US" sz="1600" dirty="0" smtClean="0"/>
              <a:t>single point accuracy</a:t>
            </a:r>
          </a:p>
          <a:p>
            <a:pPr marL="285750" indent="-285750">
              <a:buFont typeface="Arial"/>
              <a:buChar char="•"/>
            </a:pPr>
            <a:r>
              <a:rPr lang="en-US" sz="1600" dirty="0"/>
              <a:t>t</a:t>
            </a:r>
            <a:r>
              <a:rPr lang="en-US" sz="1600" dirty="0" smtClean="0"/>
              <a:t>ime-stamping 10 ns</a:t>
            </a:r>
          </a:p>
          <a:p>
            <a:endParaRPr lang="en-US" sz="1000" dirty="0"/>
          </a:p>
          <a:p>
            <a:pPr marL="285750" indent="-285750">
              <a:buFont typeface="Arial"/>
              <a:buChar char="•"/>
            </a:pPr>
            <a:r>
              <a:rPr lang="en-US" sz="1600" dirty="0" smtClean="0"/>
              <a:t>~5-6 tracking layers</a:t>
            </a:r>
          </a:p>
          <a:p>
            <a:pPr marL="285750" indent="-285750">
              <a:buFont typeface="Arial"/>
              <a:buChar char="•"/>
            </a:pPr>
            <a:r>
              <a:rPr lang="en-US" sz="1600" dirty="0" smtClean="0"/>
              <a:t>Radius ~1.5 m, half-length ~2.3 m</a:t>
            </a:r>
          </a:p>
          <a:p>
            <a:endParaRPr lang="en-US" sz="1000" dirty="0"/>
          </a:p>
          <a:p>
            <a:r>
              <a:rPr lang="en-US" sz="1600" dirty="0"/>
              <a:t>H</a:t>
            </a:r>
            <a:r>
              <a:rPr lang="en-US" sz="1600" dirty="0" smtClean="0"/>
              <a:t>igh occupancies in certain regions:</a:t>
            </a:r>
          </a:p>
          <a:p>
            <a:pPr marL="285750" indent="-285750">
              <a:buFont typeface="Arial"/>
              <a:buChar char="•"/>
            </a:pPr>
            <a:r>
              <a:rPr lang="en-US" sz="1600" dirty="0" smtClean="0"/>
              <a:t>Need for large pixels and/or short-strips</a:t>
            </a:r>
          </a:p>
          <a:p>
            <a:pPr marL="285750" indent="-285750">
              <a:buFont typeface="Arial"/>
              <a:buChar char="•"/>
            </a:pPr>
            <a:r>
              <a:rPr lang="en-US" sz="1600" dirty="0" smtClean="0"/>
              <a:t>Very light =&gt; ~1%X</a:t>
            </a:r>
            <a:r>
              <a:rPr lang="en-US" sz="1600" baseline="-25000" dirty="0" smtClean="0"/>
              <a:t>0</a:t>
            </a:r>
            <a:r>
              <a:rPr lang="en-US" sz="1600" dirty="0" smtClean="0"/>
              <a:t> per layer</a:t>
            </a:r>
            <a:endParaRPr lang="en-US" sz="1600" dirty="0"/>
          </a:p>
          <a:p>
            <a:pPr marL="742950" lvl="1" indent="-285750">
              <a:buFont typeface="Arial"/>
              <a:buChar char="•"/>
            </a:pPr>
            <a:r>
              <a:rPr lang="en-US" sz="1600" dirty="0" smtClean="0"/>
              <a:t>Requires very </a:t>
            </a:r>
            <a:r>
              <a:rPr lang="en-US" sz="1600" dirty="0"/>
              <a:t>thin materials/</a:t>
            </a:r>
            <a:r>
              <a:rPr lang="en-US" sz="1600" dirty="0" smtClean="0"/>
              <a:t>sensors</a:t>
            </a:r>
          </a:p>
          <a:p>
            <a:pPr lvl="1"/>
            <a:r>
              <a:rPr lang="en-US" sz="1600" dirty="0" smtClean="0"/>
              <a:t>	=&gt; compatible with charge sharing and 7</a:t>
            </a:r>
            <a:r>
              <a:rPr lang="en-US" sz="1600" dirty="0"/>
              <a:t>μ</a:t>
            </a:r>
            <a:r>
              <a:rPr lang="en-US" sz="1600" dirty="0" smtClean="0"/>
              <a:t>m accuracy?</a:t>
            </a:r>
          </a:p>
          <a:p>
            <a:pPr marL="742950" lvl="1" indent="-285750">
              <a:buFont typeface="Arial"/>
              <a:buChar char="•"/>
            </a:pPr>
            <a:r>
              <a:rPr lang="en-US" sz="1600" dirty="0" smtClean="0"/>
              <a:t>Power pulsing (?)</a:t>
            </a:r>
          </a:p>
          <a:p>
            <a:pPr marL="742950" lvl="1" indent="-285750">
              <a:buFont typeface="Arial"/>
              <a:buChar char="•"/>
            </a:pPr>
            <a:r>
              <a:rPr lang="en-US" sz="1600" dirty="0" smtClean="0"/>
              <a:t>Is air cooling feasible in a large tracker volume? </a:t>
            </a:r>
          </a:p>
          <a:p>
            <a:pPr marL="742950" lvl="1" indent="-285750">
              <a:buFont typeface="Arial"/>
              <a:buChar char="•"/>
            </a:pPr>
            <a:r>
              <a:rPr lang="en-US" sz="1600" dirty="0" smtClean="0"/>
              <a:t>Radiation </a:t>
            </a:r>
            <a:r>
              <a:rPr lang="en-US" sz="1600" dirty="0"/>
              <a:t>level </a:t>
            </a:r>
            <a:r>
              <a:rPr lang="en-US" sz="1600" dirty="0" smtClean="0"/>
              <a:t>10</a:t>
            </a:r>
            <a:r>
              <a:rPr lang="en-US" sz="1600" baseline="30000" dirty="0" smtClean="0"/>
              <a:t>4</a:t>
            </a:r>
            <a:r>
              <a:rPr lang="en-US" sz="1600" dirty="0" smtClean="0"/>
              <a:t> </a:t>
            </a:r>
            <a:r>
              <a:rPr lang="en-US" sz="1600" dirty="0"/>
              <a:t>lower than </a:t>
            </a:r>
            <a:r>
              <a:rPr lang="en-US" sz="1600" dirty="0" smtClean="0"/>
              <a:t>LHC</a:t>
            </a:r>
            <a:endParaRPr lang="en-US" sz="1600" dirty="0"/>
          </a:p>
        </p:txBody>
      </p:sp>
      <p:pic>
        <p:nvPicPr>
          <p:cNvPr id="3" name="Picture 2" descr="Screen Shot 2015-01-15 at 10.59.4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62764" y="757305"/>
            <a:ext cx="4681235" cy="2959641"/>
          </a:xfrm>
          <a:prstGeom prst="rect">
            <a:avLst/>
          </a:prstGeom>
        </p:spPr>
      </p:pic>
    </p:spTree>
    <p:extLst>
      <p:ext uri="{BB962C8B-B14F-4D97-AF65-F5344CB8AC3E}">
        <p14:creationId xmlns:p14="http://schemas.microsoft.com/office/powerpoint/2010/main" val="120424599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a:t>c</a:t>
            </a:r>
            <a:r>
              <a:rPr lang="en-US" dirty="0" err="1" smtClean="0"/>
              <a:t>alorimetry</a:t>
            </a:r>
            <a:r>
              <a:rPr lang="en-US" dirty="0" smtClean="0"/>
              <a:t> and PFA</a:t>
            </a:r>
            <a:endParaRPr lang="en-US" dirty="0"/>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37</a:t>
            </a:fld>
            <a:endParaRPr lang="en-US"/>
          </a:p>
        </p:txBody>
      </p:sp>
      <p:sp>
        <p:nvSpPr>
          <p:cNvPr id="7" name="TextBox 6"/>
          <p:cNvSpPr txBox="1"/>
          <p:nvPr/>
        </p:nvSpPr>
        <p:spPr>
          <a:xfrm>
            <a:off x="368102" y="857023"/>
            <a:ext cx="8638252" cy="846386"/>
          </a:xfrm>
          <a:prstGeom prst="rect">
            <a:avLst/>
          </a:prstGeom>
          <a:noFill/>
          <a:ln>
            <a:solidFill>
              <a:srgbClr val="FF6600"/>
            </a:solidFill>
          </a:ln>
        </p:spPr>
        <p:txBody>
          <a:bodyPr wrap="none" rtlCol="0">
            <a:spAutoFit/>
          </a:bodyPr>
          <a:lstStyle/>
          <a:p>
            <a:r>
              <a:rPr lang="en-US" sz="2000" b="1" dirty="0" smtClean="0">
                <a:solidFill>
                  <a:srgbClr val="FF0000"/>
                </a:solidFill>
              </a:rPr>
              <a:t>Jet energy resolution </a:t>
            </a:r>
            <a:r>
              <a:rPr lang="en-US" sz="2000" dirty="0" smtClean="0">
                <a:solidFill>
                  <a:srgbClr val="FF0000"/>
                </a:solidFill>
              </a:rPr>
              <a:t>and </a:t>
            </a:r>
            <a:r>
              <a:rPr lang="en-US" sz="2000" b="1" dirty="0" smtClean="0">
                <a:solidFill>
                  <a:srgbClr val="FF0000"/>
                </a:solidFill>
              </a:rPr>
              <a:t>background rejection </a:t>
            </a:r>
            <a:r>
              <a:rPr lang="en-US" sz="2000" dirty="0" smtClean="0">
                <a:solidFill>
                  <a:srgbClr val="FF0000"/>
                </a:solidFill>
              </a:rPr>
              <a:t>drive the overall detector design</a:t>
            </a:r>
          </a:p>
          <a:p>
            <a:endParaRPr lang="en-US" sz="900" dirty="0">
              <a:solidFill>
                <a:srgbClr val="FF0000"/>
              </a:solidFill>
            </a:endParaRPr>
          </a:p>
          <a:p>
            <a:r>
              <a:rPr lang="en-US" sz="2000" dirty="0" smtClean="0">
                <a:solidFill>
                  <a:srgbClr val="FF0000"/>
                </a:solidFill>
              </a:rPr>
              <a:t>=&gt; =&gt; fine</a:t>
            </a:r>
            <a:r>
              <a:rPr lang="en-US" sz="2000" dirty="0">
                <a:solidFill>
                  <a:srgbClr val="FF0000"/>
                </a:solidFill>
              </a:rPr>
              <a:t>-grained </a:t>
            </a:r>
            <a:r>
              <a:rPr lang="en-US" sz="2000" dirty="0" err="1" smtClean="0">
                <a:solidFill>
                  <a:srgbClr val="FF0000"/>
                </a:solidFill>
              </a:rPr>
              <a:t>calorimetry</a:t>
            </a:r>
            <a:r>
              <a:rPr lang="en-US" sz="2000" dirty="0" smtClean="0">
                <a:solidFill>
                  <a:srgbClr val="FF0000"/>
                </a:solidFill>
              </a:rPr>
              <a:t> + Particle </a:t>
            </a:r>
            <a:r>
              <a:rPr lang="en-US" sz="2000" dirty="0">
                <a:solidFill>
                  <a:srgbClr val="FF0000"/>
                </a:solidFill>
              </a:rPr>
              <a:t>F</a:t>
            </a:r>
            <a:r>
              <a:rPr lang="en-US" sz="2000" dirty="0" smtClean="0">
                <a:solidFill>
                  <a:srgbClr val="FF0000"/>
                </a:solidFill>
              </a:rPr>
              <a:t>low Analysis (PFA) </a:t>
            </a:r>
            <a:endParaRPr lang="en-US" sz="2000" dirty="0">
              <a:solidFill>
                <a:srgbClr val="FF0000"/>
              </a:solidFill>
            </a:endParaRPr>
          </a:p>
        </p:txBody>
      </p:sp>
      <p:pic>
        <p:nvPicPr>
          <p:cNvPr id="10" name="Picture 9" descr="Screen Shot 2011-12-08 at 9.40.1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7000" y="1837750"/>
            <a:ext cx="4940300" cy="4601149"/>
          </a:xfrm>
          <a:prstGeom prst="rect">
            <a:avLst/>
          </a:prstGeom>
        </p:spPr>
      </p:pic>
      <p:sp>
        <p:nvSpPr>
          <p:cNvPr id="11" name="TextBox 10"/>
          <p:cNvSpPr txBox="1"/>
          <p:nvPr/>
        </p:nvSpPr>
        <p:spPr>
          <a:xfrm>
            <a:off x="516676" y="2590800"/>
            <a:ext cx="2929358" cy="1323439"/>
          </a:xfrm>
          <a:prstGeom prst="rect">
            <a:avLst/>
          </a:prstGeom>
          <a:noFill/>
          <a:ln>
            <a:solidFill>
              <a:srgbClr val="000090"/>
            </a:solidFill>
          </a:ln>
        </p:spPr>
        <p:txBody>
          <a:bodyPr wrap="none" rtlCol="0">
            <a:spAutoFit/>
          </a:bodyPr>
          <a:lstStyle/>
          <a:p>
            <a:r>
              <a:rPr lang="en-US" sz="2000" dirty="0" smtClean="0"/>
              <a:t>Typical jet composition:</a:t>
            </a:r>
          </a:p>
          <a:p>
            <a:r>
              <a:rPr lang="en-US" sz="2000" dirty="0"/>
              <a:t>	</a:t>
            </a:r>
            <a:r>
              <a:rPr lang="en-US" sz="2000" dirty="0" smtClean="0"/>
              <a:t>60% charged particles </a:t>
            </a:r>
          </a:p>
          <a:p>
            <a:r>
              <a:rPr lang="en-US" sz="2000" dirty="0"/>
              <a:t>	</a:t>
            </a:r>
            <a:r>
              <a:rPr lang="en-US" sz="2000" dirty="0" smtClean="0"/>
              <a:t>30% photons</a:t>
            </a:r>
          </a:p>
          <a:p>
            <a:r>
              <a:rPr lang="en-US" sz="2000" dirty="0"/>
              <a:t>	</a:t>
            </a:r>
            <a:r>
              <a:rPr lang="en-US" sz="2000" dirty="0" smtClean="0"/>
              <a:t>10% neutral hadrons</a:t>
            </a:r>
            <a:endParaRPr lang="en-US" sz="2000" dirty="0"/>
          </a:p>
        </p:txBody>
      </p:sp>
      <p:grpSp>
        <p:nvGrpSpPr>
          <p:cNvPr id="3" name="Group 2"/>
          <p:cNvGrpSpPr/>
          <p:nvPr/>
        </p:nvGrpSpPr>
        <p:grpSpPr>
          <a:xfrm>
            <a:off x="88900" y="4542372"/>
            <a:ext cx="3784910" cy="1323439"/>
            <a:chOff x="88900" y="4595287"/>
            <a:chExt cx="3784910" cy="1323439"/>
          </a:xfrm>
        </p:grpSpPr>
        <p:sp>
          <p:nvSpPr>
            <p:cNvPr id="12" name="TextBox 11"/>
            <p:cNvSpPr txBox="1"/>
            <p:nvPr/>
          </p:nvSpPr>
          <p:spPr>
            <a:xfrm>
              <a:off x="88900" y="4595287"/>
              <a:ext cx="3784910" cy="1323439"/>
            </a:xfrm>
            <a:prstGeom prst="rect">
              <a:avLst/>
            </a:prstGeom>
            <a:noFill/>
            <a:ln>
              <a:solidFill>
                <a:srgbClr val="000090"/>
              </a:solidFill>
            </a:ln>
          </p:spPr>
          <p:txBody>
            <a:bodyPr wrap="none" rtlCol="0">
              <a:spAutoFit/>
            </a:bodyPr>
            <a:lstStyle/>
            <a:p>
              <a:r>
                <a:rPr lang="en-US" sz="2000" dirty="0" smtClean="0"/>
                <a:t>Always use the best info you have:</a:t>
              </a:r>
            </a:p>
            <a:p>
              <a:r>
                <a:rPr lang="en-US" sz="2000" dirty="0"/>
                <a:t>	</a:t>
              </a:r>
              <a:r>
                <a:rPr lang="en-US" sz="2000" dirty="0" smtClean="0"/>
                <a:t>60% =&gt; tracker</a:t>
              </a:r>
            </a:p>
            <a:p>
              <a:r>
                <a:rPr lang="en-US" sz="2000" dirty="0"/>
                <a:t>	</a:t>
              </a:r>
              <a:r>
                <a:rPr lang="en-US" sz="2000" dirty="0" smtClean="0"/>
                <a:t>30% =&gt; ECAL</a:t>
              </a:r>
            </a:p>
            <a:p>
              <a:r>
                <a:rPr lang="en-US" sz="2000" dirty="0"/>
                <a:t>	</a:t>
              </a:r>
              <a:r>
                <a:rPr lang="en-US" sz="2000" dirty="0" smtClean="0"/>
                <a:t>10% =&gt; HCAL</a:t>
              </a:r>
              <a:endParaRPr lang="en-US" sz="2000" dirty="0"/>
            </a:p>
          </p:txBody>
        </p:sp>
        <p:pic>
          <p:nvPicPr>
            <p:cNvPr id="13" name="Picture 12"/>
            <p:cNvPicPr>
              <a:picLocks noChangeAspect="1"/>
            </p:cNvPicPr>
            <p:nvPr/>
          </p:nvPicPr>
          <p:blipFill>
            <a:blip r:embed="rId3"/>
            <a:stretch>
              <a:fillRect/>
            </a:stretch>
          </p:blipFill>
          <p:spPr>
            <a:xfrm>
              <a:off x="2302510" y="4965703"/>
              <a:ext cx="335280" cy="335280"/>
            </a:xfrm>
            <a:prstGeom prst="rect">
              <a:avLst/>
            </a:prstGeom>
          </p:spPr>
        </p:pic>
        <p:pic>
          <p:nvPicPr>
            <p:cNvPr id="14" name="Picture 13"/>
            <p:cNvPicPr>
              <a:picLocks noChangeAspect="1"/>
            </p:cNvPicPr>
            <p:nvPr/>
          </p:nvPicPr>
          <p:blipFill>
            <a:blip r:embed="rId4"/>
            <a:stretch>
              <a:fillRect/>
            </a:stretch>
          </p:blipFill>
          <p:spPr>
            <a:xfrm>
              <a:off x="2298700" y="5558892"/>
              <a:ext cx="342900" cy="342900"/>
            </a:xfrm>
            <a:prstGeom prst="rect">
              <a:avLst/>
            </a:prstGeom>
          </p:spPr>
        </p:pic>
        <p:pic>
          <p:nvPicPr>
            <p:cNvPr id="15" name="Picture 14"/>
            <p:cNvPicPr>
              <a:picLocks noChangeAspect="1"/>
            </p:cNvPicPr>
            <p:nvPr/>
          </p:nvPicPr>
          <p:blipFill>
            <a:blip r:embed="rId3"/>
            <a:stretch>
              <a:fillRect/>
            </a:stretch>
          </p:blipFill>
          <p:spPr>
            <a:xfrm>
              <a:off x="2707217" y="4965703"/>
              <a:ext cx="335280" cy="335280"/>
            </a:xfrm>
            <a:prstGeom prst="rect">
              <a:avLst/>
            </a:prstGeom>
          </p:spPr>
        </p:pic>
        <p:pic>
          <p:nvPicPr>
            <p:cNvPr id="16" name="Picture 15"/>
            <p:cNvPicPr>
              <a:picLocks noChangeAspect="1"/>
            </p:cNvPicPr>
            <p:nvPr/>
          </p:nvPicPr>
          <p:blipFill>
            <a:blip r:embed="rId3"/>
            <a:stretch>
              <a:fillRect/>
            </a:stretch>
          </p:blipFill>
          <p:spPr>
            <a:xfrm>
              <a:off x="2302510" y="5276853"/>
              <a:ext cx="335280" cy="335280"/>
            </a:xfrm>
            <a:prstGeom prst="rect">
              <a:avLst/>
            </a:prstGeom>
          </p:spPr>
        </p:pic>
      </p:grpSp>
      <p:sp>
        <p:nvSpPr>
          <p:cNvPr id="17" name="TextBox 16"/>
          <p:cNvSpPr txBox="1"/>
          <p:nvPr/>
        </p:nvSpPr>
        <p:spPr>
          <a:xfrm>
            <a:off x="1729035" y="3977219"/>
            <a:ext cx="504640" cy="523220"/>
          </a:xfrm>
          <a:prstGeom prst="rect">
            <a:avLst/>
          </a:prstGeom>
          <a:noFill/>
        </p:spPr>
        <p:txBody>
          <a:bodyPr wrap="none" rtlCol="0">
            <a:spAutoFit/>
          </a:bodyPr>
          <a:lstStyle/>
          <a:p>
            <a:r>
              <a:rPr lang="en-US" sz="2800" dirty="0" smtClean="0">
                <a:latin typeface="Wingdings"/>
                <a:ea typeface="Wingdings"/>
                <a:cs typeface="Wingdings"/>
                <a:sym typeface="Wingdings"/>
              </a:rPr>
              <a:t></a:t>
            </a:r>
            <a:endParaRPr lang="en-US" sz="2800" dirty="0"/>
          </a:p>
        </p:txBody>
      </p:sp>
      <p:sp>
        <p:nvSpPr>
          <p:cNvPr id="19" name="TextBox 18"/>
          <p:cNvSpPr txBox="1"/>
          <p:nvPr/>
        </p:nvSpPr>
        <p:spPr>
          <a:xfrm>
            <a:off x="1244600" y="2146300"/>
            <a:ext cx="1412654" cy="369332"/>
          </a:xfrm>
          <a:prstGeom prst="rect">
            <a:avLst/>
          </a:prstGeom>
          <a:noFill/>
          <a:ln>
            <a:solidFill>
              <a:srgbClr val="FF0000"/>
            </a:solidFill>
          </a:ln>
        </p:spPr>
        <p:txBody>
          <a:bodyPr wrap="none" rtlCol="0">
            <a:spAutoFit/>
          </a:bodyPr>
          <a:lstStyle/>
          <a:p>
            <a:r>
              <a:rPr lang="en-US" dirty="0" smtClean="0">
                <a:solidFill>
                  <a:srgbClr val="FF0000"/>
                </a:solidFill>
              </a:rPr>
              <a:t>What is PFA?</a:t>
            </a:r>
            <a:endParaRPr lang="en-US" dirty="0">
              <a:solidFill>
                <a:srgbClr val="FF0000"/>
              </a:solidFill>
            </a:endParaRPr>
          </a:p>
        </p:txBody>
      </p:sp>
      <p:sp>
        <p:nvSpPr>
          <p:cNvPr id="20" name="TextBox 19"/>
          <p:cNvSpPr txBox="1"/>
          <p:nvPr/>
        </p:nvSpPr>
        <p:spPr>
          <a:xfrm>
            <a:off x="847958" y="5980570"/>
            <a:ext cx="2283460" cy="369332"/>
          </a:xfrm>
          <a:prstGeom prst="rect">
            <a:avLst/>
          </a:prstGeom>
          <a:noFill/>
          <a:ln>
            <a:solidFill>
              <a:srgbClr val="FF0000"/>
            </a:solidFill>
          </a:ln>
        </p:spPr>
        <p:txBody>
          <a:bodyPr wrap="none" rtlCol="0">
            <a:spAutoFit/>
          </a:bodyPr>
          <a:lstStyle/>
          <a:p>
            <a:r>
              <a:rPr lang="en-US" dirty="0" smtClean="0">
                <a:solidFill>
                  <a:srgbClr val="FF0000"/>
                </a:solidFill>
              </a:rPr>
              <a:t>Hardware + software !</a:t>
            </a:r>
            <a:endParaRPr lang="en-US" dirty="0">
              <a:solidFill>
                <a:srgbClr val="FF0000"/>
              </a:solidFill>
            </a:endParaRPr>
          </a:p>
        </p:txBody>
      </p:sp>
    </p:spTree>
    <p:extLst>
      <p:ext uri="{BB962C8B-B14F-4D97-AF65-F5344CB8AC3E}">
        <p14:creationId xmlns:p14="http://schemas.microsoft.com/office/powerpoint/2010/main" val="2461632130"/>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PFA </a:t>
            </a:r>
            <a:r>
              <a:rPr lang="en-US" dirty="0" err="1" smtClean="0"/>
              <a:t>calorimetry</a:t>
            </a:r>
            <a:r>
              <a:rPr lang="en-US" dirty="0" smtClean="0"/>
              <a:t> at CLIC</a:t>
            </a:r>
            <a:endParaRPr lang="en-US" dirty="0"/>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38</a:t>
            </a:fld>
            <a:endParaRPr lang="en-US"/>
          </a:p>
        </p:txBody>
      </p:sp>
      <p:pic>
        <p:nvPicPr>
          <p:cNvPr id="3" name="Picture 2" descr="Screen Shot 2011-12-08 at 1.47.4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5" y="1199290"/>
            <a:ext cx="4421909" cy="3680512"/>
          </a:xfrm>
          <a:prstGeom prst="rect">
            <a:avLst/>
          </a:prstGeom>
        </p:spPr>
      </p:pic>
      <p:sp>
        <p:nvSpPr>
          <p:cNvPr id="6" name="TextBox 5"/>
          <p:cNvSpPr txBox="1"/>
          <p:nvPr/>
        </p:nvSpPr>
        <p:spPr>
          <a:xfrm>
            <a:off x="1123260" y="856905"/>
            <a:ext cx="2086729" cy="400110"/>
          </a:xfrm>
          <a:prstGeom prst="rect">
            <a:avLst/>
          </a:prstGeom>
          <a:noFill/>
          <a:ln>
            <a:solidFill>
              <a:srgbClr val="FF0000"/>
            </a:solidFill>
          </a:ln>
        </p:spPr>
        <p:txBody>
          <a:bodyPr wrap="none" rtlCol="0">
            <a:spAutoFit/>
          </a:bodyPr>
          <a:lstStyle/>
          <a:p>
            <a:r>
              <a:rPr lang="en-US" sz="2000" dirty="0" smtClean="0">
                <a:solidFill>
                  <a:srgbClr val="FF0000"/>
                </a:solidFill>
              </a:rPr>
              <a:t>Technology (CDR)</a:t>
            </a:r>
            <a:endParaRPr lang="en-US" sz="2000" dirty="0">
              <a:solidFill>
                <a:srgbClr val="FF0000"/>
              </a:solidFill>
            </a:endParaRPr>
          </a:p>
        </p:txBody>
      </p:sp>
      <p:sp>
        <p:nvSpPr>
          <p:cNvPr id="8" name="TextBox 7"/>
          <p:cNvSpPr txBox="1"/>
          <p:nvPr/>
        </p:nvSpPr>
        <p:spPr>
          <a:xfrm>
            <a:off x="258951" y="1371172"/>
            <a:ext cx="3670559" cy="3000822"/>
          </a:xfrm>
          <a:prstGeom prst="rect">
            <a:avLst/>
          </a:prstGeom>
          <a:noFill/>
          <a:ln>
            <a:solidFill>
              <a:srgbClr val="FF6600"/>
            </a:solidFill>
          </a:ln>
        </p:spPr>
        <p:txBody>
          <a:bodyPr wrap="none" rtlCol="0">
            <a:spAutoFit/>
          </a:bodyPr>
          <a:lstStyle/>
          <a:p>
            <a:r>
              <a:rPr lang="en-US" b="1" dirty="0" smtClean="0">
                <a:solidFill>
                  <a:srgbClr val="FF0000"/>
                </a:solidFill>
              </a:rPr>
              <a:t>ECAL</a:t>
            </a:r>
            <a:endParaRPr lang="en-US" dirty="0" smtClean="0">
              <a:solidFill>
                <a:srgbClr val="FF0000"/>
              </a:solidFill>
            </a:endParaRPr>
          </a:p>
          <a:p>
            <a:r>
              <a:rPr lang="en-US" dirty="0" smtClean="0"/>
              <a:t>Silicon (active) + Tungsten (absorber)</a:t>
            </a:r>
          </a:p>
          <a:p>
            <a:r>
              <a:rPr lang="en-US" dirty="0" smtClean="0"/>
              <a:t>cell sizes ~25 mm</a:t>
            </a:r>
            <a:r>
              <a:rPr lang="en-US" baseline="30000" dirty="0" smtClean="0"/>
              <a:t>2</a:t>
            </a:r>
            <a:r>
              <a:rPr lang="en-US" dirty="0" smtClean="0"/>
              <a:t> </a:t>
            </a:r>
          </a:p>
          <a:p>
            <a:r>
              <a:rPr lang="en-US" dirty="0" smtClean="0"/>
              <a:t>30 layers in depth (</a:t>
            </a:r>
            <a:r>
              <a:rPr lang="en-US" dirty="0" smtClean="0">
                <a:solidFill>
                  <a:srgbClr val="0000FF"/>
                </a:solidFill>
              </a:rPr>
              <a:t>~23 X</a:t>
            </a:r>
            <a:r>
              <a:rPr lang="en-US" baseline="-25000" dirty="0" smtClean="0">
                <a:solidFill>
                  <a:srgbClr val="0000FF"/>
                </a:solidFill>
              </a:rPr>
              <a:t>0</a:t>
            </a:r>
            <a:r>
              <a:rPr lang="en-US" dirty="0" smtClean="0"/>
              <a:t>)</a:t>
            </a:r>
          </a:p>
          <a:p>
            <a:endParaRPr lang="en-US" sz="900" dirty="0"/>
          </a:p>
          <a:p>
            <a:r>
              <a:rPr lang="en-US" b="1" dirty="0" smtClean="0">
                <a:solidFill>
                  <a:srgbClr val="FF0000"/>
                </a:solidFill>
              </a:rPr>
              <a:t>HCAL</a:t>
            </a:r>
            <a:endParaRPr lang="en-US" dirty="0" smtClean="0">
              <a:solidFill>
                <a:srgbClr val="FF0000"/>
              </a:solidFill>
            </a:endParaRPr>
          </a:p>
          <a:p>
            <a:r>
              <a:rPr lang="en-US" dirty="0" err="1" smtClean="0"/>
              <a:t>Scintillator+SiPM</a:t>
            </a:r>
            <a:r>
              <a:rPr lang="en-US" dirty="0" smtClean="0"/>
              <a:t> (active)</a:t>
            </a:r>
            <a:endParaRPr lang="en-US" dirty="0"/>
          </a:p>
          <a:p>
            <a:r>
              <a:rPr lang="en-US" dirty="0" smtClean="0"/>
              <a:t>Tungsten (barrel), steel (</a:t>
            </a:r>
            <a:r>
              <a:rPr lang="en-US" dirty="0" err="1" smtClean="0"/>
              <a:t>endcap</a:t>
            </a:r>
            <a:r>
              <a:rPr lang="en-US" dirty="0" smtClean="0"/>
              <a:t>)</a:t>
            </a:r>
          </a:p>
          <a:p>
            <a:r>
              <a:rPr lang="en-US" dirty="0"/>
              <a:t>cell sizes 9 cm</a:t>
            </a:r>
            <a:r>
              <a:rPr lang="en-US" baseline="30000" dirty="0"/>
              <a:t>2</a:t>
            </a:r>
            <a:r>
              <a:rPr lang="en-US" dirty="0"/>
              <a:t> (analog</a:t>
            </a:r>
            <a:r>
              <a:rPr lang="en-US" dirty="0" smtClean="0"/>
              <a:t>) </a:t>
            </a:r>
            <a:endParaRPr lang="en-US" dirty="0"/>
          </a:p>
          <a:p>
            <a:r>
              <a:rPr lang="en-US" dirty="0" smtClean="0"/>
              <a:t>75/60 layers in depth</a:t>
            </a:r>
          </a:p>
          <a:p>
            <a:r>
              <a:rPr lang="en-US" dirty="0" smtClean="0"/>
              <a:t>Total </a:t>
            </a:r>
            <a:r>
              <a:rPr lang="en-US" dirty="0"/>
              <a:t>depth </a:t>
            </a:r>
            <a:r>
              <a:rPr lang="en-US" dirty="0">
                <a:solidFill>
                  <a:srgbClr val="0000FF"/>
                </a:solidFill>
              </a:rPr>
              <a:t>7.5 </a:t>
            </a:r>
            <a:r>
              <a:rPr lang="en-US" dirty="0" err="1" smtClean="0">
                <a:solidFill>
                  <a:srgbClr val="0000FF"/>
                </a:solidFill>
              </a:rPr>
              <a:t>Λ</a:t>
            </a:r>
            <a:r>
              <a:rPr lang="en-US" baseline="-25000" dirty="0" err="1" smtClean="0">
                <a:solidFill>
                  <a:srgbClr val="0000FF"/>
                </a:solidFill>
              </a:rPr>
              <a:t>i</a:t>
            </a:r>
            <a:endParaRPr lang="en-US" baseline="-25000" dirty="0">
              <a:solidFill>
                <a:srgbClr val="0000FF"/>
              </a:solidFill>
            </a:endParaRPr>
          </a:p>
        </p:txBody>
      </p:sp>
      <p:sp>
        <p:nvSpPr>
          <p:cNvPr id="11" name="TextBox 10"/>
          <p:cNvSpPr txBox="1"/>
          <p:nvPr/>
        </p:nvSpPr>
        <p:spPr>
          <a:xfrm>
            <a:off x="5026885" y="856905"/>
            <a:ext cx="3763820" cy="400110"/>
          </a:xfrm>
          <a:prstGeom prst="rect">
            <a:avLst/>
          </a:prstGeom>
          <a:noFill/>
          <a:ln>
            <a:solidFill>
              <a:srgbClr val="FF0000"/>
            </a:solidFill>
          </a:ln>
        </p:spPr>
        <p:txBody>
          <a:bodyPr wrap="square" rtlCol="0">
            <a:spAutoFit/>
          </a:bodyPr>
          <a:lstStyle/>
          <a:p>
            <a:pPr algn="ctr"/>
            <a:r>
              <a:rPr lang="en-US" sz="2000" dirty="0">
                <a:solidFill>
                  <a:srgbClr val="FF0000"/>
                </a:solidFill>
              </a:rPr>
              <a:t>s</a:t>
            </a:r>
            <a:r>
              <a:rPr lang="en-US" sz="2000" dirty="0" smtClean="0">
                <a:solidFill>
                  <a:srgbClr val="FF0000"/>
                </a:solidFill>
              </a:rPr>
              <a:t>imulated jet energy resolution</a:t>
            </a:r>
            <a:endParaRPr lang="en-US" sz="2000" dirty="0">
              <a:solidFill>
                <a:srgbClr val="FF0000"/>
              </a:solidFill>
            </a:endParaRPr>
          </a:p>
        </p:txBody>
      </p:sp>
      <p:sp>
        <p:nvSpPr>
          <p:cNvPr id="9" name="TextBox 8"/>
          <p:cNvSpPr txBox="1"/>
          <p:nvPr/>
        </p:nvSpPr>
        <p:spPr>
          <a:xfrm>
            <a:off x="5656304" y="3894591"/>
            <a:ext cx="3224248" cy="307777"/>
          </a:xfrm>
          <a:prstGeom prst="rect">
            <a:avLst/>
          </a:prstGeom>
          <a:noFill/>
        </p:spPr>
        <p:txBody>
          <a:bodyPr wrap="none" rtlCol="0">
            <a:spAutoFit/>
          </a:bodyPr>
          <a:lstStyle/>
          <a:p>
            <a:r>
              <a:rPr lang="en-US" sz="1400" dirty="0" smtClean="0">
                <a:solidFill>
                  <a:schemeClr val="bg1">
                    <a:lumMod val="50000"/>
                  </a:schemeClr>
                </a:solidFill>
              </a:rPr>
              <a:t>(no jet clustering, no background overlay)</a:t>
            </a:r>
            <a:endParaRPr lang="en-US" sz="1400" dirty="0">
              <a:solidFill>
                <a:schemeClr val="bg1">
                  <a:lumMod val="50000"/>
                </a:schemeClr>
              </a:solidFill>
            </a:endParaRPr>
          </a:p>
        </p:txBody>
      </p:sp>
      <p:pic>
        <p:nvPicPr>
          <p:cNvPr id="16" name="Picture 15" descr="Screen Shot 2012-10-18 at 11.08.0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4013" y="4595090"/>
            <a:ext cx="4835762" cy="1964025"/>
          </a:xfrm>
          <a:prstGeom prst="rect">
            <a:avLst/>
          </a:prstGeom>
        </p:spPr>
      </p:pic>
      <p:sp>
        <p:nvSpPr>
          <p:cNvPr id="23" name="TextBox 22"/>
          <p:cNvSpPr txBox="1"/>
          <p:nvPr/>
        </p:nvSpPr>
        <p:spPr>
          <a:xfrm>
            <a:off x="235861" y="5876625"/>
            <a:ext cx="2050140" cy="584776"/>
          </a:xfrm>
          <a:prstGeom prst="rect">
            <a:avLst/>
          </a:prstGeom>
          <a:noFill/>
        </p:spPr>
        <p:txBody>
          <a:bodyPr wrap="square" rtlCol="0">
            <a:spAutoFit/>
          </a:bodyPr>
          <a:lstStyle/>
          <a:p>
            <a:pPr algn="ctr"/>
            <a:r>
              <a:rPr lang="en-US" sz="1600" dirty="0"/>
              <a:t>m</a:t>
            </a:r>
            <a:r>
              <a:rPr lang="en-US" sz="1600" dirty="0" smtClean="0"/>
              <a:t>any technologies pursued</a:t>
            </a:r>
            <a:endParaRPr lang="en-US" sz="1600" dirty="0"/>
          </a:p>
        </p:txBody>
      </p:sp>
      <p:grpSp>
        <p:nvGrpSpPr>
          <p:cNvPr id="10" name="Group 9"/>
          <p:cNvGrpSpPr/>
          <p:nvPr/>
        </p:nvGrpSpPr>
        <p:grpSpPr>
          <a:xfrm>
            <a:off x="354379" y="4850074"/>
            <a:ext cx="1879600" cy="1006495"/>
            <a:chOff x="1047079" y="4850074"/>
            <a:chExt cx="1879600" cy="1006495"/>
          </a:xfrm>
        </p:grpSpPr>
        <p:pic>
          <p:nvPicPr>
            <p:cNvPr id="22" name="Picture 21" descr="Screen Shot 2012-10-18 at 3.24.0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7079" y="4850074"/>
              <a:ext cx="1879600" cy="1006495"/>
            </a:xfrm>
            <a:prstGeom prst="rect">
              <a:avLst/>
            </a:prstGeom>
          </p:spPr>
        </p:pic>
        <p:sp>
          <p:nvSpPr>
            <p:cNvPr id="7" name="Rectangle 6"/>
            <p:cNvSpPr/>
            <p:nvPr/>
          </p:nvSpPr>
          <p:spPr>
            <a:xfrm>
              <a:off x="1047079" y="5619750"/>
              <a:ext cx="1270671" cy="14605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7" name="TextBox 16"/>
          <p:cNvSpPr txBox="1"/>
          <p:nvPr/>
        </p:nvSpPr>
        <p:spPr>
          <a:xfrm rot="1817895">
            <a:off x="7048577" y="5248380"/>
            <a:ext cx="1910299" cy="584776"/>
          </a:xfrm>
          <a:prstGeom prst="rect">
            <a:avLst/>
          </a:prstGeom>
          <a:solidFill>
            <a:schemeClr val="bg1">
              <a:lumMod val="85000"/>
            </a:schemeClr>
          </a:solidFill>
          <a:ln>
            <a:noFill/>
          </a:ln>
          <a:effectLst>
            <a:outerShdw blurRad="50800" dist="38100" dir="5400000" algn="tl" rotWithShape="0">
              <a:srgbClr val="000000">
                <a:alpha val="43000"/>
              </a:srgbClr>
            </a:outerShdw>
          </a:effectLst>
        </p:spPr>
        <p:txBody>
          <a:bodyPr wrap="none" rtlCol="0">
            <a:spAutoFit/>
          </a:bodyPr>
          <a:lstStyle/>
          <a:p>
            <a:r>
              <a:rPr lang="en-US" sz="1600" dirty="0" smtClean="0">
                <a:solidFill>
                  <a:srgbClr val="0000FF"/>
                </a:solidFill>
              </a:rPr>
              <a:t>CALICE </a:t>
            </a:r>
            <a:r>
              <a:rPr lang="en-US" sz="1600" dirty="0">
                <a:solidFill>
                  <a:srgbClr val="0000FF"/>
                </a:solidFill>
              </a:rPr>
              <a:t>collaboration</a:t>
            </a:r>
          </a:p>
          <a:p>
            <a:r>
              <a:rPr lang="en-US" sz="1600" dirty="0" smtClean="0">
                <a:solidFill>
                  <a:srgbClr val="0000FF"/>
                </a:solidFill>
              </a:rPr>
              <a:t>http</a:t>
            </a:r>
            <a:r>
              <a:rPr lang="en-US" sz="1600" dirty="0">
                <a:solidFill>
                  <a:srgbClr val="0000FF"/>
                </a:solidFill>
              </a:rPr>
              <a:t>://</a:t>
            </a:r>
            <a:r>
              <a:rPr lang="en-US" sz="1600" dirty="0" err="1">
                <a:solidFill>
                  <a:srgbClr val="0000FF"/>
                </a:solidFill>
              </a:rPr>
              <a:t>fcal.desy.de</a:t>
            </a:r>
            <a:r>
              <a:rPr lang="en-US" sz="1600" dirty="0">
                <a:solidFill>
                  <a:srgbClr val="0000FF"/>
                </a:solidFill>
              </a:rPr>
              <a:t>/</a:t>
            </a:r>
          </a:p>
        </p:txBody>
      </p:sp>
    </p:spTree>
    <p:extLst>
      <p:ext uri="{BB962C8B-B14F-4D97-AF65-F5344CB8AC3E}">
        <p14:creationId xmlns:p14="http://schemas.microsoft.com/office/powerpoint/2010/main" val="3571344144"/>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61645" y="757305"/>
            <a:ext cx="4560450" cy="3062377"/>
          </a:xfrm>
          <a:prstGeom prst="rect">
            <a:avLst/>
          </a:prstGeom>
          <a:noFill/>
        </p:spPr>
        <p:txBody>
          <a:bodyPr wrap="none" rtlCol="0">
            <a:spAutoFit/>
          </a:bodyPr>
          <a:lstStyle/>
          <a:p>
            <a:pPr>
              <a:buSzPct val="177000"/>
            </a:pPr>
            <a:r>
              <a:rPr lang="en-US" b="1" dirty="0">
                <a:cs typeface="DejaVu Sans" charset="0"/>
              </a:rPr>
              <a:t>2 forward calorimeters: </a:t>
            </a:r>
            <a:r>
              <a:rPr lang="en-US" b="1" dirty="0" err="1">
                <a:cs typeface="DejaVu Sans" charset="0"/>
              </a:rPr>
              <a:t>Lumical</a:t>
            </a:r>
            <a:r>
              <a:rPr lang="en-US" b="1" dirty="0">
                <a:cs typeface="DejaVu Sans" charset="0"/>
              </a:rPr>
              <a:t> + </a:t>
            </a:r>
            <a:r>
              <a:rPr lang="en-US" b="1" dirty="0" err="1" smtClean="0">
                <a:cs typeface="DejaVu Sans" charset="0"/>
              </a:rPr>
              <a:t>Beamcal</a:t>
            </a:r>
            <a:endParaRPr lang="en-US" dirty="0">
              <a:solidFill>
                <a:srgbClr val="FF0000"/>
              </a:solidFill>
            </a:endParaRPr>
          </a:p>
          <a:p>
            <a:pPr marL="285750" indent="-285750">
              <a:buFont typeface="Arial"/>
              <a:buChar char="•"/>
            </a:pPr>
            <a:r>
              <a:rPr lang="en-US" sz="1600" dirty="0" smtClean="0"/>
              <a:t>Electron / photon acceptance to small angles</a:t>
            </a:r>
            <a:endParaRPr lang="en-US" sz="1600" dirty="0"/>
          </a:p>
          <a:p>
            <a:pPr marL="285750" indent="-285750">
              <a:buFont typeface="Arial"/>
              <a:buChar char="•"/>
            </a:pPr>
            <a:r>
              <a:rPr lang="en-US" sz="1600" dirty="0"/>
              <a:t>Luminosity measurement</a:t>
            </a:r>
          </a:p>
          <a:p>
            <a:pPr marL="285750" indent="-285750">
              <a:buFont typeface="Arial"/>
              <a:buChar char="•"/>
            </a:pPr>
            <a:r>
              <a:rPr lang="en-US" sz="1600" dirty="0"/>
              <a:t>Beam feedback</a:t>
            </a:r>
          </a:p>
          <a:p>
            <a:pPr>
              <a:buSzPct val="177000"/>
            </a:pPr>
            <a:endParaRPr lang="en-US" sz="800" b="1" dirty="0">
              <a:cs typeface="DejaVu Sans" charset="0"/>
            </a:endParaRPr>
          </a:p>
          <a:p>
            <a:pPr>
              <a:buSzPct val="177000"/>
            </a:pPr>
            <a:r>
              <a:rPr lang="en-US" dirty="0" smtClean="0">
                <a:cs typeface="DejaVu Sans" charset="0"/>
              </a:rPr>
              <a:t>Absorbers: tungsten, </a:t>
            </a:r>
            <a:r>
              <a:rPr lang="en-US" dirty="0">
                <a:cs typeface="DejaVu Sans" charset="0"/>
              </a:rPr>
              <a:t>40 layers of 1 X</a:t>
            </a:r>
            <a:r>
              <a:rPr lang="en-US" baseline="-25000" dirty="0">
                <a:cs typeface="DejaVu Sans" charset="0"/>
              </a:rPr>
              <a:t>0</a:t>
            </a:r>
            <a:endParaRPr lang="en-US" dirty="0">
              <a:cs typeface="DejaVu Sans" charset="0"/>
            </a:endParaRPr>
          </a:p>
          <a:p>
            <a:pPr>
              <a:buSzPct val="177000"/>
            </a:pPr>
            <a:r>
              <a:rPr lang="en-US" dirty="0" smtClean="0">
                <a:cs typeface="DejaVu Sans" charset="0"/>
              </a:rPr>
              <a:t>Sensors: </a:t>
            </a:r>
            <a:r>
              <a:rPr lang="en-US" dirty="0" err="1" smtClean="0">
                <a:cs typeface="DejaVu Sans" charset="0"/>
              </a:rPr>
              <a:t>BeamCal</a:t>
            </a:r>
            <a:r>
              <a:rPr lang="en-US" dirty="0" smtClean="0">
                <a:cs typeface="DejaVu Sans" charset="0"/>
              </a:rPr>
              <a:t> </a:t>
            </a:r>
            <a:r>
              <a:rPr lang="en-US" dirty="0" err="1" smtClean="0">
                <a:solidFill>
                  <a:srgbClr val="0000FF"/>
                </a:solidFill>
                <a:cs typeface="DejaVu Sans" charset="0"/>
              </a:rPr>
              <a:t>GaAs</a:t>
            </a:r>
            <a:r>
              <a:rPr lang="en-US" dirty="0" smtClean="0">
                <a:solidFill>
                  <a:srgbClr val="0000FF"/>
                </a:solidFill>
                <a:cs typeface="DejaVu Sans" charset="0"/>
              </a:rPr>
              <a:t>,</a:t>
            </a:r>
            <a:r>
              <a:rPr lang="en-US" dirty="0">
                <a:cs typeface="DejaVu Sans" charset="0"/>
              </a:rPr>
              <a:t> </a:t>
            </a:r>
            <a:r>
              <a:rPr lang="en-US" dirty="0" err="1" smtClean="0">
                <a:cs typeface="DejaVu Sans" charset="0"/>
              </a:rPr>
              <a:t>LumiCal</a:t>
            </a:r>
            <a:r>
              <a:rPr lang="en-US" dirty="0" smtClean="0">
                <a:cs typeface="DejaVu Sans" charset="0"/>
              </a:rPr>
              <a:t> </a:t>
            </a:r>
            <a:r>
              <a:rPr lang="en-US" dirty="0" smtClean="0">
                <a:solidFill>
                  <a:srgbClr val="0000FF"/>
                </a:solidFill>
                <a:cs typeface="DejaVu Sans" charset="0"/>
              </a:rPr>
              <a:t>silicon</a:t>
            </a:r>
            <a:endParaRPr lang="en-US" dirty="0">
              <a:cs typeface="DejaVu Sans" charset="0"/>
            </a:endParaRPr>
          </a:p>
          <a:p>
            <a:pPr>
              <a:buSzPct val="177000"/>
            </a:pPr>
            <a:endParaRPr lang="en-US" sz="1100" dirty="0" smtClean="0">
              <a:cs typeface="DejaVu Sans" charset="0"/>
            </a:endParaRPr>
          </a:p>
          <a:p>
            <a:pPr>
              <a:buSzPct val="177000"/>
            </a:pPr>
            <a:r>
              <a:rPr lang="en-US" dirty="0" smtClean="0">
                <a:cs typeface="DejaVu Sans" charset="0"/>
              </a:rPr>
              <a:t>Angular coverage:</a:t>
            </a:r>
          </a:p>
          <a:p>
            <a:pPr>
              <a:buSzPct val="177000"/>
            </a:pPr>
            <a:r>
              <a:rPr lang="en-US" dirty="0" err="1" smtClean="0">
                <a:cs typeface="DejaVu Sans" charset="0"/>
              </a:rPr>
              <a:t>BeamCal</a:t>
            </a:r>
            <a:r>
              <a:rPr lang="en-US" dirty="0" smtClean="0">
                <a:cs typeface="DejaVu Sans" charset="0"/>
              </a:rPr>
              <a:t>  10 </a:t>
            </a:r>
            <a:r>
              <a:rPr lang="en-US" dirty="0">
                <a:cs typeface="DejaVu Sans" charset="0"/>
              </a:rPr>
              <a:t>- 40 </a:t>
            </a:r>
            <a:r>
              <a:rPr lang="en-US" dirty="0" err="1" smtClean="0">
                <a:cs typeface="DejaVu Sans" charset="0"/>
              </a:rPr>
              <a:t>mrad</a:t>
            </a:r>
            <a:r>
              <a:rPr lang="en-US" dirty="0" smtClean="0">
                <a:cs typeface="DejaVu Sans" charset="0"/>
              </a:rPr>
              <a:t>, </a:t>
            </a:r>
            <a:r>
              <a:rPr lang="en-US" dirty="0" err="1" smtClean="0">
                <a:cs typeface="DejaVu Sans" charset="0"/>
              </a:rPr>
              <a:t>LumiCal</a:t>
            </a:r>
            <a:r>
              <a:rPr lang="en-US" dirty="0" smtClean="0">
                <a:cs typeface="DejaVu Sans" charset="0"/>
              </a:rPr>
              <a:t> 38 </a:t>
            </a:r>
            <a:r>
              <a:rPr lang="en-US" dirty="0">
                <a:cs typeface="DejaVu Sans" charset="0"/>
              </a:rPr>
              <a:t>– 110 </a:t>
            </a:r>
            <a:r>
              <a:rPr lang="en-US" dirty="0" err="1">
                <a:cs typeface="DejaVu Sans" charset="0"/>
              </a:rPr>
              <a:t>mrad</a:t>
            </a:r>
            <a:endParaRPr lang="en-US" dirty="0">
              <a:cs typeface="DejaVu Sans" charset="0"/>
            </a:endParaRPr>
          </a:p>
          <a:p>
            <a:r>
              <a:rPr lang="en-US" dirty="0" smtClean="0"/>
              <a:t>	</a:t>
            </a:r>
            <a:r>
              <a:rPr lang="en-US" dirty="0" smtClean="0">
                <a:solidFill>
                  <a:srgbClr val="0000FF"/>
                </a:solidFill>
              </a:rPr>
              <a:t>Doses </a:t>
            </a:r>
            <a:r>
              <a:rPr lang="en-US" dirty="0">
                <a:solidFill>
                  <a:srgbClr val="0000FF"/>
                </a:solidFill>
              </a:rPr>
              <a:t>up to 1 </a:t>
            </a:r>
            <a:r>
              <a:rPr lang="en-US" dirty="0" err="1" smtClean="0">
                <a:solidFill>
                  <a:srgbClr val="0000FF"/>
                </a:solidFill>
              </a:rPr>
              <a:t>Mgy</a:t>
            </a:r>
            <a:endParaRPr lang="en-US" dirty="0">
              <a:solidFill>
                <a:srgbClr val="0000FF"/>
              </a:solidFill>
            </a:endParaRPr>
          </a:p>
          <a:p>
            <a:r>
              <a:rPr lang="en-US" dirty="0" smtClean="0">
                <a:solidFill>
                  <a:srgbClr val="0000FF"/>
                </a:solidFill>
              </a:rPr>
              <a:t>	Neutron </a:t>
            </a:r>
            <a:r>
              <a:rPr lang="en-US" dirty="0">
                <a:solidFill>
                  <a:srgbClr val="0000FF"/>
                </a:solidFill>
              </a:rPr>
              <a:t>fluxes of up to 10</a:t>
            </a:r>
            <a:r>
              <a:rPr lang="en-US" baseline="30000" dirty="0">
                <a:solidFill>
                  <a:srgbClr val="0000FF"/>
                </a:solidFill>
              </a:rPr>
              <a:t>14</a:t>
            </a:r>
            <a:r>
              <a:rPr lang="en-US" dirty="0">
                <a:solidFill>
                  <a:srgbClr val="0000FF"/>
                </a:solidFill>
              </a:rPr>
              <a:t> per </a:t>
            </a:r>
            <a:r>
              <a:rPr lang="en-US" dirty="0" smtClean="0">
                <a:solidFill>
                  <a:srgbClr val="0000FF"/>
                </a:solidFill>
              </a:rPr>
              <a:t>year</a:t>
            </a:r>
          </a:p>
        </p:txBody>
      </p:sp>
      <p:pic>
        <p:nvPicPr>
          <p:cNvPr id="8" name="Picture 6" descr="rys4"/>
          <p:cNvPicPr>
            <a:picLocks noChangeAspect="1" noChangeArrowheads="1"/>
          </p:cNvPicPr>
          <p:nvPr/>
        </p:nvPicPr>
        <p:blipFill>
          <a:blip r:embed="rId2">
            <a:extLst>
              <a:ext uri="{28A0092B-C50C-407E-A947-70E740481C1C}">
                <a14:useLocalDpi xmlns:a14="http://schemas.microsoft.com/office/drawing/2010/main" val="0"/>
              </a:ext>
            </a:extLst>
          </a:blip>
          <a:srcRect l="30827" t="5537" r="20834" b="6328"/>
          <a:stretch>
            <a:fillRect/>
          </a:stretch>
        </p:blipFill>
        <p:spPr bwMode="auto">
          <a:xfrm>
            <a:off x="4333756" y="3961700"/>
            <a:ext cx="2736258" cy="2556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normAutofit/>
          </a:bodyPr>
          <a:lstStyle/>
          <a:p>
            <a:r>
              <a:rPr lang="en-US" dirty="0"/>
              <a:t>F</a:t>
            </a:r>
            <a:r>
              <a:rPr lang="en-US" dirty="0" smtClean="0"/>
              <a:t>orward </a:t>
            </a:r>
            <a:r>
              <a:rPr lang="en-US" dirty="0" err="1" smtClean="0"/>
              <a:t>calorimetry</a:t>
            </a:r>
            <a:endParaRPr lang="en-US" dirty="0"/>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39</a:t>
            </a:fld>
            <a:endParaRPr lang="en-US"/>
          </a:p>
        </p:txBody>
      </p:sp>
      <p:pic>
        <p:nvPicPr>
          <p:cNvPr id="9" name="Picture 8" descr="Screen Shot 2012-10-16 at 10.24.4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65" y="4103338"/>
            <a:ext cx="3976888" cy="2484764"/>
          </a:xfrm>
          <a:prstGeom prst="rect">
            <a:avLst/>
          </a:prstGeom>
        </p:spPr>
      </p:pic>
      <p:sp>
        <p:nvSpPr>
          <p:cNvPr id="12" name="TextBox 11"/>
          <p:cNvSpPr txBox="1"/>
          <p:nvPr/>
        </p:nvSpPr>
        <p:spPr>
          <a:xfrm>
            <a:off x="7024795" y="4427302"/>
            <a:ext cx="1791927" cy="400110"/>
          </a:xfrm>
          <a:prstGeom prst="rect">
            <a:avLst/>
          </a:prstGeom>
          <a:noFill/>
        </p:spPr>
        <p:txBody>
          <a:bodyPr wrap="none" rtlCol="0">
            <a:spAutoFit/>
          </a:bodyPr>
          <a:lstStyle/>
          <a:p>
            <a:r>
              <a:rPr lang="en-US" sz="2000" b="1" dirty="0">
                <a:solidFill>
                  <a:srgbClr val="FF0000"/>
                </a:solidFill>
                <a:cs typeface="DejaVu Sans" charset="0"/>
              </a:rPr>
              <a:t>Very </a:t>
            </a:r>
            <a:r>
              <a:rPr lang="en-US" sz="2000" b="1" dirty="0" smtClean="0">
                <a:solidFill>
                  <a:srgbClr val="FF0000"/>
                </a:solidFill>
                <a:cs typeface="DejaVu Sans" charset="0"/>
              </a:rPr>
              <a:t>compact ! </a:t>
            </a:r>
            <a:endParaRPr lang="en-US" sz="2000" b="1" dirty="0">
              <a:solidFill>
                <a:srgbClr val="FF0000"/>
              </a:solidFill>
              <a:cs typeface="DejaVu Sans" charset="0"/>
            </a:endParaRPr>
          </a:p>
        </p:txBody>
      </p:sp>
      <p:pic>
        <p:nvPicPr>
          <p:cNvPr id="6" name="Picture 5" descr="Screen Shot 2014-02-02 at 10.36.35 PM.png"/>
          <p:cNvPicPr>
            <a:picLocks noChangeAspect="1"/>
          </p:cNvPicPr>
          <p:nvPr/>
        </p:nvPicPr>
        <p:blipFill rotWithShape="1">
          <a:blip r:embed="rId4">
            <a:extLst>
              <a:ext uri="{28A0092B-C50C-407E-A947-70E740481C1C}">
                <a14:useLocalDpi xmlns:a14="http://schemas.microsoft.com/office/drawing/2010/main" val="0"/>
              </a:ext>
            </a:extLst>
          </a:blip>
          <a:srcRect b="3434"/>
          <a:stretch/>
        </p:blipFill>
        <p:spPr>
          <a:xfrm>
            <a:off x="4931834" y="933449"/>
            <a:ext cx="4104216" cy="2920711"/>
          </a:xfrm>
          <a:prstGeom prst="rect">
            <a:avLst/>
          </a:prstGeom>
        </p:spPr>
      </p:pic>
      <p:cxnSp>
        <p:nvCxnSpPr>
          <p:cNvPr id="7" name="Straight Arrow Connector 6"/>
          <p:cNvCxnSpPr/>
          <p:nvPr/>
        </p:nvCxnSpPr>
        <p:spPr>
          <a:xfrm>
            <a:off x="4910670" y="6518051"/>
            <a:ext cx="1322917" cy="0"/>
          </a:xfrm>
          <a:prstGeom prst="straightConnector1">
            <a:avLst/>
          </a:prstGeom>
          <a:ln w="1905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4804828" y="6170087"/>
            <a:ext cx="626581" cy="307777"/>
          </a:xfrm>
          <a:prstGeom prst="rect">
            <a:avLst/>
          </a:prstGeom>
          <a:noFill/>
        </p:spPr>
        <p:txBody>
          <a:bodyPr wrap="none" rtlCol="0">
            <a:spAutoFit/>
          </a:bodyPr>
          <a:lstStyle/>
          <a:p>
            <a:r>
              <a:rPr lang="en-US" sz="1400" dirty="0" smtClean="0"/>
              <a:t>30 cm</a:t>
            </a:r>
            <a:endParaRPr lang="en-US" sz="1400" dirty="0"/>
          </a:p>
        </p:txBody>
      </p:sp>
      <p:sp>
        <p:nvSpPr>
          <p:cNvPr id="14" name="TextBox 13"/>
          <p:cNvSpPr txBox="1"/>
          <p:nvPr/>
        </p:nvSpPr>
        <p:spPr>
          <a:xfrm>
            <a:off x="4074587" y="5916088"/>
            <a:ext cx="926982" cy="369332"/>
          </a:xfrm>
          <a:prstGeom prst="rect">
            <a:avLst/>
          </a:prstGeom>
          <a:noFill/>
        </p:spPr>
        <p:txBody>
          <a:bodyPr wrap="none" rtlCol="0">
            <a:spAutoFit/>
          </a:bodyPr>
          <a:lstStyle/>
          <a:p>
            <a:r>
              <a:rPr lang="en-US" dirty="0" err="1" smtClean="0"/>
              <a:t>LumiCal</a:t>
            </a:r>
            <a:endParaRPr lang="en-US" dirty="0"/>
          </a:p>
        </p:txBody>
      </p:sp>
      <p:sp>
        <p:nvSpPr>
          <p:cNvPr id="15" name="TextBox 14"/>
          <p:cNvSpPr txBox="1"/>
          <p:nvPr/>
        </p:nvSpPr>
        <p:spPr>
          <a:xfrm>
            <a:off x="6873664" y="1828883"/>
            <a:ext cx="859129" cy="338554"/>
          </a:xfrm>
          <a:prstGeom prst="rect">
            <a:avLst/>
          </a:prstGeom>
          <a:noFill/>
        </p:spPr>
        <p:txBody>
          <a:bodyPr wrap="none" rtlCol="0">
            <a:spAutoFit/>
          </a:bodyPr>
          <a:lstStyle/>
          <a:p>
            <a:r>
              <a:rPr lang="en-US" sz="1600" b="1" dirty="0" err="1" smtClean="0">
                <a:solidFill>
                  <a:srgbClr val="FFFFFF"/>
                </a:solidFill>
              </a:rPr>
              <a:t>LumiCal</a:t>
            </a:r>
            <a:endParaRPr lang="en-US" sz="1600" b="1" dirty="0">
              <a:solidFill>
                <a:srgbClr val="FFFFFF"/>
              </a:solidFill>
            </a:endParaRPr>
          </a:p>
        </p:txBody>
      </p:sp>
      <p:sp>
        <p:nvSpPr>
          <p:cNvPr id="16" name="TextBox 15"/>
          <p:cNvSpPr txBox="1"/>
          <p:nvPr/>
        </p:nvSpPr>
        <p:spPr>
          <a:xfrm>
            <a:off x="6380501" y="1632044"/>
            <a:ext cx="931465" cy="338554"/>
          </a:xfrm>
          <a:prstGeom prst="rect">
            <a:avLst/>
          </a:prstGeom>
          <a:noFill/>
        </p:spPr>
        <p:txBody>
          <a:bodyPr wrap="none" rtlCol="0">
            <a:spAutoFit/>
          </a:bodyPr>
          <a:lstStyle/>
          <a:p>
            <a:r>
              <a:rPr lang="en-US" sz="1600" b="1" dirty="0" err="1" smtClean="0">
                <a:solidFill>
                  <a:srgbClr val="FFFFFF"/>
                </a:solidFill>
              </a:rPr>
              <a:t>BeamCal</a:t>
            </a:r>
            <a:endParaRPr lang="en-US" sz="1600" b="1" dirty="0">
              <a:solidFill>
                <a:srgbClr val="FFFFFF"/>
              </a:solidFill>
            </a:endParaRPr>
          </a:p>
        </p:txBody>
      </p:sp>
      <p:sp>
        <p:nvSpPr>
          <p:cNvPr id="17" name="TextBox 16"/>
          <p:cNvSpPr txBox="1"/>
          <p:nvPr/>
        </p:nvSpPr>
        <p:spPr>
          <a:xfrm rot="1817895">
            <a:off x="7138899" y="5491789"/>
            <a:ext cx="1814319" cy="584776"/>
          </a:xfrm>
          <a:prstGeom prst="rect">
            <a:avLst/>
          </a:prstGeom>
          <a:solidFill>
            <a:schemeClr val="bg1">
              <a:lumMod val="85000"/>
            </a:schemeClr>
          </a:solidFill>
          <a:ln>
            <a:noFill/>
          </a:ln>
          <a:effectLst>
            <a:outerShdw blurRad="50800" dist="38100" dir="5400000" algn="tl" rotWithShape="0">
              <a:srgbClr val="000000">
                <a:alpha val="43000"/>
              </a:srgbClr>
            </a:outerShdw>
          </a:effectLst>
        </p:spPr>
        <p:txBody>
          <a:bodyPr wrap="none" rtlCol="0">
            <a:spAutoFit/>
          </a:bodyPr>
          <a:lstStyle/>
          <a:p>
            <a:r>
              <a:rPr lang="en-US" sz="1600" dirty="0">
                <a:solidFill>
                  <a:srgbClr val="0000FF"/>
                </a:solidFill>
              </a:rPr>
              <a:t>FCAL collaboration</a:t>
            </a:r>
          </a:p>
          <a:p>
            <a:r>
              <a:rPr lang="en-US" sz="1600" dirty="0" smtClean="0">
                <a:solidFill>
                  <a:srgbClr val="0000FF"/>
                </a:solidFill>
              </a:rPr>
              <a:t>http</a:t>
            </a:r>
            <a:r>
              <a:rPr lang="en-US" sz="1600" dirty="0">
                <a:solidFill>
                  <a:srgbClr val="0000FF"/>
                </a:solidFill>
              </a:rPr>
              <a:t>://</a:t>
            </a:r>
            <a:r>
              <a:rPr lang="en-US" sz="1600" dirty="0" err="1">
                <a:solidFill>
                  <a:srgbClr val="0000FF"/>
                </a:solidFill>
              </a:rPr>
              <a:t>fcal.desy.de</a:t>
            </a:r>
            <a:r>
              <a:rPr lang="en-US" sz="1600" dirty="0">
                <a:solidFill>
                  <a:srgbClr val="0000FF"/>
                </a:solidFill>
              </a:rPr>
              <a:t>/</a:t>
            </a:r>
          </a:p>
        </p:txBody>
      </p:sp>
    </p:spTree>
    <p:extLst>
      <p:ext uri="{BB962C8B-B14F-4D97-AF65-F5344CB8AC3E}">
        <p14:creationId xmlns:p14="http://schemas.microsoft.com/office/powerpoint/2010/main" val="179037504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17768" y="740371"/>
            <a:ext cx="4908432" cy="5730059"/>
          </a:xfrm>
          <a:prstGeom prst="rect">
            <a:avLst/>
          </a:prstGeom>
          <a:solidFill>
            <a:srgbClr val="DCE6F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59831" y="29967"/>
            <a:ext cx="8021142" cy="727338"/>
          </a:xfrm>
        </p:spPr>
        <p:txBody>
          <a:bodyPr>
            <a:normAutofit/>
          </a:bodyPr>
          <a:lstStyle/>
          <a:p>
            <a:r>
              <a:rPr lang="en-US" dirty="0"/>
              <a:t>h</a:t>
            </a:r>
            <a:r>
              <a:rPr lang="en-US" dirty="0" smtClean="0"/>
              <a:t>istory of proton and electron colliders</a:t>
            </a:r>
            <a:endParaRPr lang="en-US" dirty="0"/>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4</a:t>
            </a:fld>
            <a:endParaRPr lang="en-US"/>
          </a:p>
        </p:txBody>
      </p:sp>
      <p:grpSp>
        <p:nvGrpSpPr>
          <p:cNvPr id="17" name="Group 16"/>
          <p:cNvGrpSpPr/>
          <p:nvPr/>
        </p:nvGrpSpPr>
        <p:grpSpPr>
          <a:xfrm>
            <a:off x="1517768" y="795913"/>
            <a:ext cx="4754951" cy="5660387"/>
            <a:chOff x="2049049" y="884813"/>
            <a:chExt cx="4754951" cy="5660387"/>
          </a:xfrm>
        </p:grpSpPr>
        <p:pic>
          <p:nvPicPr>
            <p:cNvPr id="7" name="Picture 6" descr="Screen Shot 2014-07-22 at 17.13.07.png"/>
            <p:cNvPicPr>
              <a:picLocks noChangeAspect="1"/>
            </p:cNvPicPr>
            <p:nvPr/>
          </p:nvPicPr>
          <p:blipFill rotWithShape="1">
            <a:blip r:embed="rId2">
              <a:extLst>
                <a:ext uri="{28A0092B-C50C-407E-A947-70E740481C1C}">
                  <a14:useLocalDpi xmlns:a14="http://schemas.microsoft.com/office/drawing/2010/main" val="0"/>
                </a:ext>
              </a:extLst>
            </a:blip>
            <a:srcRect l="4997" t="1853" r="19480" b="604"/>
            <a:stretch/>
          </p:blipFill>
          <p:spPr>
            <a:xfrm>
              <a:off x="2473200" y="886000"/>
              <a:ext cx="4330800" cy="5659200"/>
            </a:xfrm>
            <a:prstGeom prst="rect">
              <a:avLst/>
            </a:prstGeom>
          </p:spPr>
        </p:pic>
        <p:sp>
          <p:nvSpPr>
            <p:cNvPr id="8" name="Rectangle 7"/>
            <p:cNvSpPr/>
            <p:nvPr/>
          </p:nvSpPr>
          <p:spPr>
            <a:xfrm>
              <a:off x="6117154" y="3249083"/>
              <a:ext cx="497417" cy="359833"/>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2254233" y="5894922"/>
              <a:ext cx="697627" cy="338554"/>
            </a:xfrm>
            <a:prstGeom prst="rect">
              <a:avLst/>
            </a:prstGeom>
            <a:solidFill>
              <a:srgbClr val="DCE6F2"/>
            </a:solidFill>
          </p:spPr>
          <p:txBody>
            <a:bodyPr wrap="none" rtlCol="0">
              <a:spAutoFit/>
            </a:bodyPr>
            <a:lstStyle/>
            <a:p>
              <a:r>
                <a:rPr lang="en-US" sz="1600" dirty="0"/>
                <a:t>1</a:t>
              </a:r>
              <a:r>
                <a:rPr lang="en-US" sz="1600" dirty="0" smtClean="0"/>
                <a:t> </a:t>
              </a:r>
              <a:r>
                <a:rPr lang="en-US" sz="1600" dirty="0" err="1" smtClean="0"/>
                <a:t>GeV</a:t>
              </a:r>
              <a:endParaRPr lang="en-US" sz="1600" dirty="0"/>
            </a:p>
          </p:txBody>
        </p:sp>
        <p:sp>
          <p:nvSpPr>
            <p:cNvPr id="12" name="TextBox 11"/>
            <p:cNvSpPr txBox="1"/>
            <p:nvPr/>
          </p:nvSpPr>
          <p:spPr>
            <a:xfrm>
              <a:off x="2292705" y="2878780"/>
              <a:ext cx="659155" cy="338554"/>
            </a:xfrm>
            <a:prstGeom prst="rect">
              <a:avLst/>
            </a:prstGeom>
            <a:solidFill>
              <a:srgbClr val="DCE6F2"/>
            </a:solidFill>
          </p:spPr>
          <p:txBody>
            <a:bodyPr wrap="none" rtlCol="0">
              <a:spAutoFit/>
            </a:bodyPr>
            <a:lstStyle/>
            <a:p>
              <a:r>
                <a:rPr lang="en-US" sz="1600" dirty="0"/>
                <a:t>1</a:t>
              </a:r>
              <a:r>
                <a:rPr lang="en-US" sz="1600" dirty="0" smtClean="0"/>
                <a:t> </a:t>
              </a:r>
              <a:r>
                <a:rPr lang="en-US" sz="1600" dirty="0" err="1"/>
                <a:t>T</a:t>
              </a:r>
              <a:r>
                <a:rPr lang="en-US" sz="1600" dirty="0" err="1" smtClean="0"/>
                <a:t>eV</a:t>
              </a:r>
              <a:endParaRPr lang="en-US" sz="1600" dirty="0"/>
            </a:p>
          </p:txBody>
        </p:sp>
        <p:sp>
          <p:nvSpPr>
            <p:cNvPr id="13" name="TextBox 12"/>
            <p:cNvSpPr txBox="1"/>
            <p:nvPr/>
          </p:nvSpPr>
          <p:spPr>
            <a:xfrm>
              <a:off x="2151641" y="4893741"/>
              <a:ext cx="800219" cy="338554"/>
            </a:xfrm>
            <a:prstGeom prst="rect">
              <a:avLst/>
            </a:prstGeom>
            <a:solidFill>
              <a:srgbClr val="DCE6F2"/>
            </a:solidFill>
          </p:spPr>
          <p:txBody>
            <a:bodyPr wrap="none" rtlCol="0">
              <a:spAutoFit/>
            </a:bodyPr>
            <a:lstStyle/>
            <a:p>
              <a:r>
                <a:rPr lang="en-US" sz="1600" dirty="0" smtClean="0"/>
                <a:t>10 </a:t>
              </a:r>
              <a:r>
                <a:rPr lang="en-US" sz="1600" dirty="0" err="1" smtClean="0"/>
                <a:t>GeV</a:t>
              </a:r>
              <a:endParaRPr lang="en-US" sz="1600" dirty="0"/>
            </a:p>
          </p:txBody>
        </p:sp>
        <p:sp>
          <p:nvSpPr>
            <p:cNvPr id="14" name="TextBox 13"/>
            <p:cNvSpPr txBox="1"/>
            <p:nvPr/>
          </p:nvSpPr>
          <p:spPr>
            <a:xfrm>
              <a:off x="2049049" y="3892560"/>
              <a:ext cx="902811" cy="338554"/>
            </a:xfrm>
            <a:prstGeom prst="rect">
              <a:avLst/>
            </a:prstGeom>
            <a:solidFill>
              <a:srgbClr val="DCE6F2"/>
            </a:solidFill>
          </p:spPr>
          <p:txBody>
            <a:bodyPr wrap="none" rtlCol="0">
              <a:spAutoFit/>
            </a:bodyPr>
            <a:lstStyle/>
            <a:p>
              <a:r>
                <a:rPr lang="en-US" sz="1600" dirty="0" smtClean="0"/>
                <a:t>100 </a:t>
              </a:r>
              <a:r>
                <a:rPr lang="en-US" sz="1600" dirty="0" err="1" smtClean="0"/>
                <a:t>GeV</a:t>
              </a:r>
              <a:endParaRPr lang="en-US" sz="1600" dirty="0"/>
            </a:p>
          </p:txBody>
        </p:sp>
        <p:sp>
          <p:nvSpPr>
            <p:cNvPr id="15" name="TextBox 14"/>
            <p:cNvSpPr txBox="1"/>
            <p:nvPr/>
          </p:nvSpPr>
          <p:spPr>
            <a:xfrm>
              <a:off x="2177289" y="1885994"/>
              <a:ext cx="774571" cy="338554"/>
            </a:xfrm>
            <a:prstGeom prst="rect">
              <a:avLst/>
            </a:prstGeom>
            <a:solidFill>
              <a:srgbClr val="DCE6F2"/>
            </a:solidFill>
          </p:spPr>
          <p:txBody>
            <a:bodyPr wrap="none" rtlCol="0">
              <a:spAutoFit/>
            </a:bodyPr>
            <a:lstStyle/>
            <a:p>
              <a:r>
                <a:rPr lang="en-US" sz="1600" dirty="0" smtClean="0"/>
                <a:t>10 </a:t>
              </a:r>
              <a:r>
                <a:rPr lang="en-US" sz="1600" dirty="0" err="1" smtClean="0"/>
                <a:t>TeV</a:t>
              </a:r>
              <a:endParaRPr lang="en-US" sz="1600" dirty="0"/>
            </a:p>
          </p:txBody>
        </p:sp>
        <p:sp>
          <p:nvSpPr>
            <p:cNvPr id="16" name="TextBox 15"/>
            <p:cNvSpPr txBox="1"/>
            <p:nvPr/>
          </p:nvSpPr>
          <p:spPr>
            <a:xfrm>
              <a:off x="2074697" y="884813"/>
              <a:ext cx="877163" cy="338554"/>
            </a:xfrm>
            <a:prstGeom prst="rect">
              <a:avLst/>
            </a:prstGeom>
            <a:solidFill>
              <a:srgbClr val="DCE6F2"/>
            </a:solidFill>
          </p:spPr>
          <p:txBody>
            <a:bodyPr wrap="none" rtlCol="0">
              <a:spAutoFit/>
            </a:bodyPr>
            <a:lstStyle/>
            <a:p>
              <a:r>
                <a:rPr lang="en-US" sz="1600" dirty="0" smtClean="0"/>
                <a:t>100 </a:t>
              </a:r>
              <a:r>
                <a:rPr lang="en-US" sz="1600" dirty="0" err="1" smtClean="0"/>
                <a:t>TeV</a:t>
              </a:r>
              <a:endParaRPr lang="en-US" sz="1600" dirty="0"/>
            </a:p>
          </p:txBody>
        </p:sp>
      </p:grpSp>
      <p:sp>
        <p:nvSpPr>
          <p:cNvPr id="18" name="TextBox 17"/>
          <p:cNvSpPr txBox="1"/>
          <p:nvPr/>
        </p:nvSpPr>
        <p:spPr>
          <a:xfrm>
            <a:off x="6426200" y="1003300"/>
            <a:ext cx="2489200" cy="2677656"/>
          </a:xfrm>
          <a:prstGeom prst="rect">
            <a:avLst/>
          </a:prstGeom>
          <a:noFill/>
        </p:spPr>
        <p:txBody>
          <a:bodyPr wrap="square" rtlCol="0">
            <a:spAutoFit/>
          </a:bodyPr>
          <a:lstStyle/>
          <a:p>
            <a:pPr algn="ctr"/>
            <a:endParaRPr lang="en-US" sz="2000" dirty="0" smtClean="0"/>
          </a:p>
          <a:p>
            <a:pPr algn="ctr"/>
            <a:r>
              <a:rPr lang="en-US" sz="2000" dirty="0" err="1"/>
              <a:t>p</a:t>
            </a:r>
            <a:r>
              <a:rPr lang="en-US" sz="2000" dirty="0" err="1" smtClean="0"/>
              <a:t>p</a:t>
            </a:r>
            <a:r>
              <a:rPr lang="en-US" sz="2000" dirty="0" smtClean="0"/>
              <a:t> and </a:t>
            </a:r>
            <a:r>
              <a:rPr lang="en-US" sz="2000" dirty="0" err="1" smtClean="0"/>
              <a:t>e</a:t>
            </a:r>
            <a:r>
              <a:rPr lang="en-US" sz="2000" baseline="30000" dirty="0" err="1" smtClean="0"/>
              <a:t>+</a:t>
            </a:r>
            <a:r>
              <a:rPr lang="en-US" sz="2000" dirty="0" err="1" smtClean="0"/>
              <a:t>e</a:t>
            </a:r>
            <a:r>
              <a:rPr lang="en-US" sz="2000" baseline="30000" dirty="0" smtClean="0"/>
              <a:t>-</a:t>
            </a:r>
            <a:r>
              <a:rPr lang="en-US" sz="2000" dirty="0" smtClean="0"/>
              <a:t> provide</a:t>
            </a:r>
          </a:p>
          <a:p>
            <a:pPr algn="ctr"/>
            <a:r>
              <a:rPr lang="en-US" sz="2000" dirty="0"/>
              <a:t>c</a:t>
            </a:r>
            <a:r>
              <a:rPr lang="en-US" sz="2000" dirty="0" smtClean="0"/>
              <a:t>omplementary</a:t>
            </a:r>
            <a:endParaRPr lang="en-US" sz="2000" dirty="0"/>
          </a:p>
          <a:p>
            <a:pPr algn="ctr"/>
            <a:r>
              <a:rPr lang="en-US" sz="2000" dirty="0"/>
              <a:t>i</a:t>
            </a:r>
            <a:r>
              <a:rPr lang="en-US" sz="2000" dirty="0" smtClean="0"/>
              <a:t>nformation</a:t>
            </a:r>
          </a:p>
          <a:p>
            <a:pPr algn="ctr"/>
            <a:r>
              <a:rPr lang="en-US" sz="2000" dirty="0" smtClean="0">
                <a:solidFill>
                  <a:srgbClr val="0000FF"/>
                </a:solidFill>
                <a:latin typeface="Wingdings"/>
                <a:ea typeface="Wingdings"/>
                <a:cs typeface="Wingdings"/>
                <a:sym typeface="Wingdings"/>
              </a:rPr>
              <a:t></a:t>
            </a:r>
            <a:endParaRPr lang="en-US" sz="2000" dirty="0">
              <a:solidFill>
                <a:srgbClr val="0000FF"/>
              </a:solidFill>
            </a:endParaRPr>
          </a:p>
          <a:p>
            <a:pPr algn="ctr"/>
            <a:r>
              <a:rPr lang="en-US" sz="2400" b="1" dirty="0" smtClean="0">
                <a:solidFill>
                  <a:srgbClr val="0000FF"/>
                </a:solidFill>
              </a:rPr>
              <a:t>particle physics needs both !</a:t>
            </a:r>
          </a:p>
          <a:p>
            <a:pPr algn="ctr"/>
            <a:endParaRPr lang="en-US" sz="2000" dirty="0"/>
          </a:p>
        </p:txBody>
      </p:sp>
      <p:sp>
        <p:nvSpPr>
          <p:cNvPr id="3" name="TextBox 2"/>
          <p:cNvSpPr txBox="1"/>
          <p:nvPr/>
        </p:nvSpPr>
        <p:spPr>
          <a:xfrm>
            <a:off x="2230079" y="6119176"/>
            <a:ext cx="4196121" cy="338554"/>
          </a:xfrm>
          <a:prstGeom prst="rect">
            <a:avLst/>
          </a:prstGeom>
          <a:solidFill>
            <a:schemeClr val="accent1">
              <a:lumMod val="20000"/>
              <a:lumOff val="80000"/>
            </a:schemeClr>
          </a:solidFill>
        </p:spPr>
        <p:txBody>
          <a:bodyPr wrap="square" rtlCol="0">
            <a:spAutoFit/>
          </a:bodyPr>
          <a:lstStyle/>
          <a:p>
            <a:r>
              <a:rPr lang="en-US" sz="1600" dirty="0" smtClean="0"/>
              <a:t>1940          1960           1980           2000          2020</a:t>
            </a:r>
            <a:endParaRPr lang="en-US" sz="1600" dirty="0"/>
          </a:p>
        </p:txBody>
      </p:sp>
      <p:sp>
        <p:nvSpPr>
          <p:cNvPr id="9" name="Rectangle 8"/>
          <p:cNvSpPr>
            <a:spLocks noChangeAspect="1"/>
          </p:cNvSpPr>
          <p:nvPr/>
        </p:nvSpPr>
        <p:spPr>
          <a:xfrm>
            <a:off x="2768601" y="1970548"/>
            <a:ext cx="167285" cy="165600"/>
          </a:xfrm>
          <a:prstGeom prst="rect">
            <a:avLst/>
          </a:prstGeom>
          <a:solidFill>
            <a:srgbClr val="FF1FA6"/>
          </a:solidFill>
          <a:ln>
            <a:solidFill>
              <a:srgbClr val="FF1FA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Rectangle 18"/>
          <p:cNvSpPr>
            <a:spLocks noChangeAspect="1"/>
          </p:cNvSpPr>
          <p:nvPr/>
        </p:nvSpPr>
        <p:spPr>
          <a:xfrm>
            <a:off x="2768601" y="2263148"/>
            <a:ext cx="167285" cy="165600"/>
          </a:xfrm>
          <a:prstGeom prst="rect">
            <a:avLst/>
          </a:prstGeom>
          <a:solidFill>
            <a:srgbClr val="008000"/>
          </a:solidFill>
          <a:ln>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extBox 9"/>
          <p:cNvSpPr txBox="1"/>
          <p:nvPr/>
        </p:nvSpPr>
        <p:spPr>
          <a:xfrm>
            <a:off x="3009900" y="1831348"/>
            <a:ext cx="1712804" cy="677108"/>
          </a:xfrm>
          <a:prstGeom prst="rect">
            <a:avLst/>
          </a:prstGeom>
          <a:noFill/>
        </p:spPr>
        <p:txBody>
          <a:bodyPr wrap="none" rtlCol="0">
            <a:spAutoFit/>
          </a:bodyPr>
          <a:lstStyle/>
          <a:p>
            <a:r>
              <a:rPr lang="en-US" dirty="0"/>
              <a:t>p</a:t>
            </a:r>
            <a:r>
              <a:rPr lang="en-US" dirty="0" smtClean="0"/>
              <a:t>roton collider</a:t>
            </a:r>
          </a:p>
          <a:p>
            <a:endParaRPr lang="en-US" sz="200" dirty="0" smtClean="0"/>
          </a:p>
          <a:p>
            <a:r>
              <a:rPr lang="en-US" dirty="0"/>
              <a:t>e</a:t>
            </a:r>
            <a:r>
              <a:rPr lang="en-US" dirty="0" smtClean="0"/>
              <a:t>lectron collider</a:t>
            </a:r>
            <a:endParaRPr lang="en-US" dirty="0"/>
          </a:p>
        </p:txBody>
      </p:sp>
      <p:sp>
        <p:nvSpPr>
          <p:cNvPr id="20" name="TextBox 19"/>
          <p:cNvSpPr txBox="1"/>
          <p:nvPr/>
        </p:nvSpPr>
        <p:spPr>
          <a:xfrm>
            <a:off x="6616701" y="4040614"/>
            <a:ext cx="2260600" cy="1200329"/>
          </a:xfrm>
          <a:prstGeom prst="rect">
            <a:avLst/>
          </a:prstGeom>
          <a:noFill/>
        </p:spPr>
        <p:txBody>
          <a:bodyPr wrap="square" rtlCol="0">
            <a:spAutoFit/>
          </a:bodyPr>
          <a:lstStyle/>
          <a:p>
            <a:pPr algn="ctr"/>
            <a:r>
              <a:rPr lang="en-US" dirty="0"/>
              <a:t>h</a:t>
            </a:r>
            <a:r>
              <a:rPr lang="en-US" dirty="0" smtClean="0"/>
              <a:t>istorically, </a:t>
            </a:r>
          </a:p>
          <a:p>
            <a:pPr algn="ctr"/>
            <a:r>
              <a:rPr lang="en-US" dirty="0" smtClean="0"/>
              <a:t>electron colliders </a:t>
            </a:r>
          </a:p>
          <a:p>
            <a:pPr algn="ctr"/>
            <a:r>
              <a:rPr lang="en-US" dirty="0" smtClean="0"/>
              <a:t>lag behind in energy</a:t>
            </a:r>
            <a:endParaRPr lang="en-US" dirty="0"/>
          </a:p>
          <a:p>
            <a:pPr algn="ctr"/>
            <a:r>
              <a:rPr lang="en-US" dirty="0" smtClean="0"/>
              <a:t>(see later in this talk)</a:t>
            </a:r>
          </a:p>
        </p:txBody>
      </p:sp>
      <p:sp>
        <p:nvSpPr>
          <p:cNvPr id="21" name="TextBox 20"/>
          <p:cNvSpPr txBox="1"/>
          <p:nvPr/>
        </p:nvSpPr>
        <p:spPr>
          <a:xfrm rot="16200000">
            <a:off x="814125" y="2859045"/>
            <a:ext cx="902811" cy="400110"/>
          </a:xfrm>
          <a:prstGeom prst="rect">
            <a:avLst/>
          </a:prstGeom>
          <a:noFill/>
        </p:spPr>
        <p:txBody>
          <a:bodyPr wrap="none" rtlCol="0">
            <a:spAutoFit/>
          </a:bodyPr>
          <a:lstStyle/>
          <a:p>
            <a:r>
              <a:rPr lang="en-US" sz="2000" dirty="0" smtClean="0"/>
              <a:t>energy</a:t>
            </a:r>
            <a:endParaRPr lang="en-US" sz="2000" dirty="0"/>
          </a:p>
        </p:txBody>
      </p:sp>
      <p:cxnSp>
        <p:nvCxnSpPr>
          <p:cNvPr id="23" name="Straight Arrow Connector 22"/>
          <p:cNvCxnSpPr/>
          <p:nvPr/>
        </p:nvCxnSpPr>
        <p:spPr>
          <a:xfrm flipV="1">
            <a:off x="1308100" y="1831348"/>
            <a:ext cx="0" cy="67710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1143000" y="6341632"/>
            <a:ext cx="901700" cy="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344225" y="5771626"/>
            <a:ext cx="981534" cy="707886"/>
          </a:xfrm>
          <a:prstGeom prst="rect">
            <a:avLst/>
          </a:prstGeom>
          <a:noFill/>
        </p:spPr>
        <p:txBody>
          <a:bodyPr wrap="none" rtlCol="0">
            <a:spAutoFit/>
          </a:bodyPr>
          <a:lstStyle/>
          <a:p>
            <a:pPr algn="ctr"/>
            <a:r>
              <a:rPr lang="en-US" sz="2000" dirty="0" smtClean="0"/>
              <a:t>starting</a:t>
            </a:r>
          </a:p>
          <a:p>
            <a:pPr algn="ctr"/>
            <a:r>
              <a:rPr lang="en-US" sz="2000" dirty="0" smtClean="0"/>
              <a:t>year</a:t>
            </a:r>
            <a:endParaRPr lang="en-US" sz="2000" dirty="0"/>
          </a:p>
        </p:txBody>
      </p:sp>
    </p:spTree>
    <p:extLst>
      <p:ext uri="{BB962C8B-B14F-4D97-AF65-F5344CB8AC3E}">
        <p14:creationId xmlns:p14="http://schemas.microsoft.com/office/powerpoint/2010/main" val="3049857575"/>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 detector </a:t>
            </a:r>
            <a:r>
              <a:rPr lang="en-US" dirty="0" err="1" smtClean="0"/>
              <a:t>optimisation</a:t>
            </a:r>
            <a:endParaRPr lang="en-US" dirty="0"/>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40</a:t>
            </a:fld>
            <a:endParaRPr lang="en-US"/>
          </a:p>
        </p:txBody>
      </p:sp>
      <p:sp>
        <p:nvSpPr>
          <p:cNvPr id="6" name="TextBox 5"/>
          <p:cNvSpPr txBox="1"/>
          <p:nvPr/>
        </p:nvSpPr>
        <p:spPr>
          <a:xfrm>
            <a:off x="309254" y="1181491"/>
            <a:ext cx="5365571" cy="1231106"/>
          </a:xfrm>
          <a:prstGeom prst="rect">
            <a:avLst/>
          </a:prstGeom>
          <a:noFill/>
        </p:spPr>
        <p:txBody>
          <a:bodyPr wrap="none" rtlCol="0">
            <a:spAutoFit/>
          </a:bodyPr>
          <a:lstStyle/>
          <a:p>
            <a:endParaRPr lang="en-US" dirty="0" smtClean="0"/>
          </a:p>
          <a:p>
            <a:pPr marL="285750" indent="-285750">
              <a:buFont typeface="Symbol" charset="0"/>
              <a:buChar char=""/>
            </a:pPr>
            <a:r>
              <a:rPr lang="en-US" sz="2000" b="1" dirty="0" smtClean="0">
                <a:solidFill>
                  <a:srgbClr val="0000FF"/>
                </a:solidFill>
              </a:rPr>
              <a:t>towards one CLIC detector model by mid 2015</a:t>
            </a:r>
          </a:p>
          <a:p>
            <a:r>
              <a:rPr lang="en-US" b="1" dirty="0">
                <a:solidFill>
                  <a:srgbClr val="0000FF"/>
                </a:solidFill>
              </a:rPr>
              <a:t>	</a:t>
            </a:r>
            <a:r>
              <a:rPr lang="en-US" dirty="0" smtClean="0">
                <a:solidFill>
                  <a:srgbClr val="0000FF"/>
                </a:solidFill>
              </a:rPr>
              <a:t>include lessons learnt so far</a:t>
            </a:r>
          </a:p>
          <a:p>
            <a:r>
              <a:rPr lang="en-US" dirty="0">
                <a:solidFill>
                  <a:srgbClr val="0000FF"/>
                </a:solidFill>
              </a:rPr>
              <a:t>	</a:t>
            </a:r>
            <a:r>
              <a:rPr lang="en-US" dirty="0" smtClean="0">
                <a:solidFill>
                  <a:srgbClr val="0000FF"/>
                </a:solidFill>
              </a:rPr>
              <a:t>include experience from hardware R&amp;D</a:t>
            </a:r>
            <a:r>
              <a:rPr lang="en-US" dirty="0" smtClean="0"/>
              <a:t>   </a:t>
            </a:r>
            <a:endParaRPr lang="en-US" dirty="0"/>
          </a:p>
        </p:txBody>
      </p:sp>
      <p:sp>
        <p:nvSpPr>
          <p:cNvPr id="7" name="TextBox 6"/>
          <p:cNvSpPr txBox="1"/>
          <p:nvPr/>
        </p:nvSpPr>
        <p:spPr>
          <a:xfrm>
            <a:off x="885544" y="5057897"/>
            <a:ext cx="6915437" cy="1200329"/>
          </a:xfrm>
          <a:prstGeom prst="rect">
            <a:avLst/>
          </a:prstGeom>
          <a:noFill/>
        </p:spPr>
        <p:txBody>
          <a:bodyPr wrap="none" rtlCol="0">
            <a:spAutoFit/>
          </a:bodyPr>
          <a:lstStyle/>
          <a:p>
            <a:r>
              <a:rPr lang="en-US" dirty="0">
                <a:solidFill>
                  <a:srgbClr val="0000FF"/>
                </a:solidFill>
              </a:rPr>
              <a:t>In parallel: </a:t>
            </a:r>
            <a:endParaRPr lang="en-US" dirty="0" smtClean="0">
              <a:solidFill>
                <a:srgbClr val="0000FF"/>
              </a:solidFill>
            </a:endParaRPr>
          </a:p>
          <a:p>
            <a:r>
              <a:rPr lang="en-US" b="1" dirty="0">
                <a:solidFill>
                  <a:srgbClr val="0000FF"/>
                </a:solidFill>
              </a:rPr>
              <a:t>M</a:t>
            </a:r>
            <a:r>
              <a:rPr lang="en-US" b="1" dirty="0" smtClean="0">
                <a:solidFill>
                  <a:srgbClr val="0000FF"/>
                </a:solidFill>
              </a:rPr>
              <a:t>ajor </a:t>
            </a:r>
            <a:r>
              <a:rPr lang="en-US" b="1" dirty="0">
                <a:solidFill>
                  <a:srgbClr val="0000FF"/>
                </a:solidFill>
              </a:rPr>
              <a:t>improvements of simulation and reconstruction software</a:t>
            </a:r>
          </a:p>
          <a:p>
            <a:r>
              <a:rPr lang="en-US" dirty="0">
                <a:solidFill>
                  <a:srgbClr val="0000FF"/>
                </a:solidFill>
              </a:rPr>
              <a:t>With new geometry description (DD4hep) and </a:t>
            </a:r>
            <a:r>
              <a:rPr lang="en-US" dirty="0" smtClean="0">
                <a:solidFill>
                  <a:srgbClr val="0000FF"/>
                </a:solidFill>
              </a:rPr>
              <a:t>new track </a:t>
            </a:r>
            <a:r>
              <a:rPr lang="en-US" dirty="0">
                <a:solidFill>
                  <a:srgbClr val="0000FF"/>
                </a:solidFill>
              </a:rPr>
              <a:t>reconstruction</a:t>
            </a:r>
          </a:p>
          <a:p>
            <a:endParaRPr lang="en-US" dirty="0">
              <a:solidFill>
                <a:srgbClr val="0000FF"/>
              </a:solidFill>
            </a:endParaRPr>
          </a:p>
        </p:txBody>
      </p:sp>
      <p:sp>
        <p:nvSpPr>
          <p:cNvPr id="8" name="TextBox 7"/>
          <p:cNvSpPr txBox="1"/>
          <p:nvPr/>
        </p:nvSpPr>
        <p:spPr>
          <a:xfrm>
            <a:off x="308294" y="2730495"/>
            <a:ext cx="4147289" cy="2308324"/>
          </a:xfrm>
          <a:prstGeom prst="rect">
            <a:avLst/>
          </a:prstGeom>
          <a:noFill/>
          <a:ln w="19050" cmpd="sng">
            <a:solidFill>
              <a:srgbClr val="FF6600"/>
            </a:solidFill>
          </a:ln>
        </p:spPr>
        <p:txBody>
          <a:bodyPr wrap="none" rtlCol="0">
            <a:spAutoFit/>
          </a:bodyPr>
          <a:lstStyle/>
          <a:p>
            <a:r>
              <a:rPr lang="en-US" b="1" dirty="0" smtClean="0">
                <a:solidFill>
                  <a:srgbClr val="008000"/>
                </a:solidFill>
              </a:rPr>
              <a:t>Already agreed working hypotheses:</a:t>
            </a:r>
          </a:p>
          <a:p>
            <a:pPr marL="285750" indent="-285750">
              <a:buFont typeface="Arial"/>
              <a:buChar char="•"/>
            </a:pPr>
            <a:r>
              <a:rPr lang="en-US" dirty="0" smtClean="0"/>
              <a:t>Vertex: double layers</a:t>
            </a:r>
          </a:p>
          <a:p>
            <a:pPr marL="285750" indent="-285750">
              <a:buFont typeface="Arial"/>
              <a:buChar char="•"/>
            </a:pPr>
            <a:r>
              <a:rPr lang="en-US" dirty="0" smtClean="0"/>
              <a:t>Vertex: spiraling disks</a:t>
            </a:r>
          </a:p>
          <a:p>
            <a:pPr marL="285750" indent="-285750">
              <a:buFont typeface="Arial"/>
              <a:buChar char="•"/>
            </a:pPr>
            <a:r>
              <a:rPr lang="en-US" dirty="0" smtClean="0"/>
              <a:t>Tracker: all silicon</a:t>
            </a:r>
          </a:p>
          <a:p>
            <a:pPr marL="285750" indent="-285750">
              <a:buFont typeface="Arial"/>
              <a:buChar char="•"/>
            </a:pPr>
            <a:r>
              <a:rPr lang="en-US" dirty="0" smtClean="0"/>
              <a:t>Tracker: radius 1.5 m, half-length 2.3 m</a:t>
            </a:r>
          </a:p>
          <a:p>
            <a:pPr marL="285750" indent="-285750">
              <a:buFont typeface="Arial"/>
              <a:buChar char="•"/>
            </a:pPr>
            <a:r>
              <a:rPr lang="en-US" dirty="0" smtClean="0"/>
              <a:t>ECAL: 25 layers, 5×5 mm</a:t>
            </a:r>
            <a:r>
              <a:rPr lang="en-US" baseline="30000" dirty="0" smtClean="0"/>
              <a:t>2</a:t>
            </a:r>
            <a:r>
              <a:rPr lang="en-US" dirty="0" smtClean="0"/>
              <a:t> cell sizes</a:t>
            </a:r>
          </a:p>
          <a:p>
            <a:pPr marL="285750" indent="-285750">
              <a:buFont typeface="Arial"/>
              <a:buChar char="•"/>
            </a:pPr>
            <a:r>
              <a:rPr lang="en-US" dirty="0" smtClean="0"/>
              <a:t>HCAL: steel absorbers</a:t>
            </a:r>
          </a:p>
          <a:p>
            <a:pPr marL="285750" indent="-285750">
              <a:buFont typeface="Arial"/>
              <a:buChar char="•"/>
            </a:pPr>
            <a:r>
              <a:rPr lang="en-US" dirty="0" smtClean="0"/>
              <a:t>Solenoid field: 4 Tesla</a:t>
            </a:r>
          </a:p>
        </p:txBody>
      </p:sp>
      <p:sp>
        <p:nvSpPr>
          <p:cNvPr id="9" name="TextBox 8"/>
          <p:cNvSpPr txBox="1"/>
          <p:nvPr/>
        </p:nvSpPr>
        <p:spPr>
          <a:xfrm>
            <a:off x="4755607" y="2995070"/>
            <a:ext cx="4070345" cy="2031325"/>
          </a:xfrm>
          <a:prstGeom prst="rect">
            <a:avLst/>
          </a:prstGeom>
          <a:noFill/>
          <a:ln w="19050" cmpd="sng">
            <a:solidFill>
              <a:srgbClr val="FF6600"/>
            </a:solidFill>
          </a:ln>
        </p:spPr>
        <p:txBody>
          <a:bodyPr wrap="none" rtlCol="0">
            <a:spAutoFit/>
          </a:bodyPr>
          <a:lstStyle/>
          <a:p>
            <a:r>
              <a:rPr lang="en-US" b="1" dirty="0" smtClean="0">
                <a:solidFill>
                  <a:srgbClr val="FF0000"/>
                </a:solidFill>
              </a:rPr>
              <a:t>Ongoing assessments:</a:t>
            </a:r>
          </a:p>
          <a:p>
            <a:pPr marL="285750" indent="-285750">
              <a:buFont typeface="Arial"/>
              <a:buChar char="•"/>
            </a:pPr>
            <a:r>
              <a:rPr lang="en-US" dirty="0" smtClean="0"/>
              <a:t>Tracker layout and technology options</a:t>
            </a:r>
          </a:p>
          <a:p>
            <a:pPr marL="285750" indent="-285750">
              <a:buFont typeface="Arial"/>
              <a:buChar char="•"/>
            </a:pPr>
            <a:r>
              <a:rPr lang="en-US" dirty="0" smtClean="0"/>
              <a:t>HCAL: cells sizes</a:t>
            </a:r>
          </a:p>
          <a:p>
            <a:pPr marL="285750" indent="-285750">
              <a:buFont typeface="Arial"/>
              <a:buChar char="•"/>
            </a:pPr>
            <a:r>
              <a:rPr lang="en-US" dirty="0" smtClean="0"/>
              <a:t>Enhanced forward </a:t>
            </a:r>
            <a:r>
              <a:rPr lang="en-US" dirty="0" err="1" smtClean="0"/>
              <a:t>calo</a:t>
            </a:r>
            <a:r>
              <a:rPr lang="en-US" dirty="0" smtClean="0"/>
              <a:t> coverage</a:t>
            </a:r>
          </a:p>
          <a:p>
            <a:pPr marL="285750" indent="-285750">
              <a:buFont typeface="Arial"/>
              <a:buChar char="•"/>
            </a:pPr>
            <a:r>
              <a:rPr lang="en-US" dirty="0" smtClean="0"/>
              <a:t>QD0 in detector or in tunnel</a:t>
            </a:r>
          </a:p>
          <a:p>
            <a:pPr marL="285750" indent="-285750">
              <a:buFont typeface="Arial"/>
              <a:buChar char="•"/>
            </a:pPr>
            <a:r>
              <a:rPr lang="en-US" dirty="0" smtClean="0"/>
              <a:t>……..</a:t>
            </a:r>
          </a:p>
          <a:p>
            <a:pPr marL="285750" indent="-285750">
              <a:buFont typeface="Arial"/>
              <a:buChar char="•"/>
            </a:pPr>
            <a:endParaRPr lang="en-US" dirty="0"/>
          </a:p>
        </p:txBody>
      </p:sp>
      <p:sp>
        <p:nvSpPr>
          <p:cNvPr id="10" name="TextBox 9"/>
          <p:cNvSpPr txBox="1"/>
          <p:nvPr/>
        </p:nvSpPr>
        <p:spPr>
          <a:xfrm>
            <a:off x="2527841" y="6015182"/>
            <a:ext cx="3739914" cy="369332"/>
          </a:xfrm>
          <a:prstGeom prst="rect">
            <a:avLst/>
          </a:prstGeom>
          <a:noFill/>
        </p:spPr>
        <p:txBody>
          <a:bodyPr wrap="none" rtlCol="0">
            <a:spAutoFit/>
          </a:bodyPr>
          <a:lstStyle/>
          <a:p>
            <a:r>
              <a:rPr lang="en-US" i="1" dirty="0" smtClean="0">
                <a:solidFill>
                  <a:srgbClr val="FF0000"/>
                </a:solidFill>
              </a:rPr>
              <a:t>Some examples in the following slides</a:t>
            </a:r>
            <a:endParaRPr lang="en-US" i="1" dirty="0">
              <a:solidFill>
                <a:srgbClr val="FF0000"/>
              </a:solidFill>
            </a:endParaRPr>
          </a:p>
        </p:txBody>
      </p:sp>
      <p:pic>
        <p:nvPicPr>
          <p:cNvPr id="11" name="Picture 10" descr="Screen Shot 2015-01-08 at 22.29.5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51080" y="757305"/>
            <a:ext cx="1983837" cy="2120041"/>
          </a:xfrm>
          <a:prstGeom prst="rect">
            <a:avLst/>
          </a:prstGeom>
        </p:spPr>
      </p:pic>
    </p:spTree>
    <p:extLst>
      <p:ext uri="{BB962C8B-B14F-4D97-AF65-F5344CB8AC3E}">
        <p14:creationId xmlns:p14="http://schemas.microsoft.com/office/powerpoint/2010/main" val="3201699749"/>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CLIC strategy and objectives</a:t>
            </a:r>
            <a:endParaRPr lang="en-US" dirty="0"/>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41</a:t>
            </a:fld>
            <a:endParaRPr lang="en-US"/>
          </a:p>
        </p:txBody>
      </p:sp>
      <p:grpSp>
        <p:nvGrpSpPr>
          <p:cNvPr id="23" name="Group 22"/>
          <p:cNvGrpSpPr/>
          <p:nvPr/>
        </p:nvGrpSpPr>
        <p:grpSpPr>
          <a:xfrm>
            <a:off x="76200" y="844225"/>
            <a:ext cx="8978900" cy="5562598"/>
            <a:chOff x="76200" y="844225"/>
            <a:chExt cx="8978900" cy="5562598"/>
          </a:xfrm>
        </p:grpSpPr>
        <p:grpSp>
          <p:nvGrpSpPr>
            <p:cNvPr id="12" name="Group 11"/>
            <p:cNvGrpSpPr/>
            <p:nvPr/>
          </p:nvGrpSpPr>
          <p:grpSpPr>
            <a:xfrm>
              <a:off x="76200" y="844225"/>
              <a:ext cx="8978900" cy="5562598"/>
              <a:chOff x="76200" y="636415"/>
              <a:chExt cx="8978900" cy="5562598"/>
            </a:xfrm>
          </p:grpSpPr>
          <p:pic>
            <p:nvPicPr>
              <p:cNvPr id="13" name="Picture 12"/>
              <p:cNvPicPr>
                <a:picLocks noChangeAspect="1"/>
              </p:cNvPicPr>
              <p:nvPr/>
            </p:nvPicPr>
            <p:blipFill>
              <a:blip r:embed="rId2"/>
              <a:stretch>
                <a:fillRect/>
              </a:stretch>
            </p:blipFill>
            <p:spPr>
              <a:xfrm>
                <a:off x="6164652" y="2682654"/>
                <a:ext cx="2752653" cy="1715391"/>
              </a:xfrm>
              <a:prstGeom prst="rect">
                <a:avLst/>
              </a:prstGeom>
              <a:ln>
                <a:solidFill>
                  <a:schemeClr val="tx1"/>
                </a:solidFill>
              </a:ln>
            </p:spPr>
          </p:pic>
          <p:sp>
            <p:nvSpPr>
              <p:cNvPr id="14" name="Rektangel 20"/>
              <p:cNvSpPr>
                <a:spLocks noChangeArrowheads="1"/>
              </p:cNvSpPr>
              <p:nvPr/>
            </p:nvSpPr>
            <p:spPr bwMode="auto">
              <a:xfrm>
                <a:off x="276227" y="704157"/>
                <a:ext cx="2695574" cy="2228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801688">
                  <a:spcBef>
                    <a:spcPct val="20000"/>
                  </a:spcBef>
                </a:pPr>
                <a:r>
                  <a:rPr lang="en-US" sz="1600" b="1" noProof="1" smtClean="0">
                    <a:solidFill>
                      <a:srgbClr val="080808"/>
                    </a:solidFill>
                    <a:latin typeface="+mn-lt"/>
                    <a:cs typeface="Times New Roman"/>
                  </a:rPr>
                  <a:t>2013-18</a:t>
                </a:r>
                <a:r>
                  <a:rPr sz="1600" b="1" noProof="1" smtClean="0">
                    <a:solidFill>
                      <a:srgbClr val="080808"/>
                    </a:solidFill>
                    <a:latin typeface="+mn-lt"/>
                    <a:cs typeface="Times New Roman"/>
                  </a:rPr>
                  <a:t> </a:t>
                </a:r>
                <a:r>
                  <a:rPr lang="en-US" sz="1600" b="1" noProof="1" smtClean="0">
                    <a:solidFill>
                      <a:srgbClr val="080808"/>
                    </a:solidFill>
                    <a:latin typeface="+mn-lt"/>
                    <a:cs typeface="Times New Roman"/>
                  </a:rPr>
                  <a:t>Development Phase</a:t>
                </a:r>
              </a:p>
              <a:p>
                <a:pPr defTabSz="801688">
                  <a:spcBef>
                    <a:spcPct val="20000"/>
                  </a:spcBef>
                </a:pPr>
                <a:r>
                  <a:rPr lang="en-US" sz="1400" noProof="1" smtClean="0">
                    <a:solidFill>
                      <a:srgbClr val="080808"/>
                    </a:solidFill>
                    <a:latin typeface="+mn-lt"/>
                    <a:cs typeface="Times New Roman"/>
                  </a:rPr>
                  <a:t>Develop a Project Plan for a staged implementation in agreement with LHC findings; further technical developments with industry, performance studies for accelerator parts and systems, as well as for detectors. </a:t>
                </a:r>
                <a:endParaRPr sz="1400" noProof="1">
                  <a:solidFill>
                    <a:srgbClr val="080808"/>
                  </a:solidFill>
                  <a:latin typeface="+mn-lt"/>
                  <a:cs typeface="Times New Roman"/>
                </a:endParaRPr>
              </a:p>
              <a:p>
                <a:pPr defTabSz="801688">
                  <a:spcBef>
                    <a:spcPct val="20000"/>
                  </a:spcBef>
                </a:pPr>
                <a:endParaRPr sz="1400" noProof="1">
                  <a:solidFill>
                    <a:srgbClr val="080808"/>
                  </a:solidFill>
                  <a:latin typeface="+mn-lt"/>
                  <a:cs typeface="Times New Roman"/>
                </a:endParaRPr>
              </a:p>
            </p:txBody>
          </p:sp>
          <p:sp>
            <p:nvSpPr>
              <p:cNvPr id="15" name="Rektangel 23"/>
              <p:cNvSpPr>
                <a:spLocks noChangeArrowheads="1"/>
              </p:cNvSpPr>
              <p:nvPr/>
            </p:nvSpPr>
            <p:spPr bwMode="auto">
              <a:xfrm>
                <a:off x="736609" y="4470583"/>
                <a:ext cx="2047341" cy="1674305"/>
              </a:xfrm>
              <a:prstGeom prst="rect">
                <a:avLst/>
              </a:prstGeom>
              <a:solidFill>
                <a:schemeClr val="bg1"/>
              </a:solidFill>
              <a:ln>
                <a:noFill/>
              </a:ln>
              <a:extLst/>
            </p:spPr>
            <p:txBody>
              <a:bodyPr wrap="square">
                <a:spAutoFit/>
              </a:bodyPr>
              <a:lstStyle/>
              <a:p>
                <a:pPr algn="r" defTabSz="801688">
                  <a:spcBef>
                    <a:spcPct val="20000"/>
                  </a:spcBef>
                </a:pPr>
                <a:r>
                  <a:rPr lang="en-US" sz="1600" b="1" noProof="1" smtClean="0">
                    <a:solidFill>
                      <a:srgbClr val="080808"/>
                    </a:solidFill>
                    <a:latin typeface="+mn-lt"/>
                    <a:cs typeface="Times New Roman"/>
                  </a:rPr>
                  <a:t> 2018-19 Decisions</a:t>
                </a:r>
                <a:endParaRPr sz="1600" b="1" noProof="1">
                  <a:solidFill>
                    <a:srgbClr val="080808"/>
                  </a:solidFill>
                  <a:latin typeface="+mn-lt"/>
                  <a:cs typeface="Times New Roman"/>
                </a:endParaRPr>
              </a:p>
              <a:p>
                <a:pPr algn="r" defTabSz="801688">
                  <a:spcBef>
                    <a:spcPct val="20000"/>
                  </a:spcBef>
                </a:pPr>
                <a:r>
                  <a:rPr lang="en-US" sz="1400" noProof="1" smtClean="0">
                    <a:solidFill>
                      <a:srgbClr val="080808"/>
                    </a:solidFill>
                    <a:latin typeface="+mn-lt"/>
                    <a:cs typeface="Times New Roman"/>
                  </a:rPr>
                  <a:t>On the basis of LHC data</a:t>
                </a:r>
                <a:br>
                  <a:rPr lang="en-US" sz="1400" noProof="1" smtClean="0">
                    <a:solidFill>
                      <a:srgbClr val="080808"/>
                    </a:solidFill>
                    <a:latin typeface="+mn-lt"/>
                    <a:cs typeface="Times New Roman"/>
                  </a:rPr>
                </a:br>
                <a:r>
                  <a:rPr lang="en-US" sz="1400" noProof="1" smtClean="0">
                    <a:solidFill>
                      <a:srgbClr val="080808"/>
                    </a:solidFill>
                    <a:latin typeface="+mn-lt"/>
                    <a:cs typeface="Times New Roman"/>
                  </a:rPr>
                  <a:t>and Project Plans (for CLIC and other potential projects), take decisions about next project(s) at the Energy Frontier.</a:t>
                </a:r>
                <a:endParaRPr sz="1400" noProof="1">
                  <a:solidFill>
                    <a:srgbClr val="080808"/>
                  </a:solidFill>
                  <a:latin typeface="+mn-lt"/>
                  <a:cs typeface="Times New Roman"/>
                </a:endParaRPr>
              </a:p>
            </p:txBody>
          </p:sp>
          <p:sp>
            <p:nvSpPr>
              <p:cNvPr id="16" name="Rektangel 20"/>
              <p:cNvSpPr>
                <a:spLocks noChangeArrowheads="1"/>
              </p:cNvSpPr>
              <p:nvPr/>
            </p:nvSpPr>
            <p:spPr bwMode="auto">
              <a:xfrm>
                <a:off x="3059113" y="740665"/>
                <a:ext cx="2854855" cy="1883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801688">
                  <a:lnSpc>
                    <a:spcPct val="80000"/>
                  </a:lnSpc>
                  <a:spcBef>
                    <a:spcPct val="20000"/>
                  </a:spcBef>
                </a:pPr>
                <a:r>
                  <a:rPr lang="en-US" sz="1600" b="1" noProof="1" smtClean="0">
                    <a:solidFill>
                      <a:srgbClr val="080808"/>
                    </a:solidFill>
                    <a:latin typeface="+mn-lt"/>
                    <a:cs typeface="Times New Roman"/>
                  </a:rPr>
                  <a:t>4-5 year Preparation Phase</a:t>
                </a:r>
              </a:p>
              <a:p>
                <a:pPr defTabSz="801688">
                  <a:spcBef>
                    <a:spcPct val="20000"/>
                  </a:spcBef>
                </a:pPr>
                <a:r>
                  <a:rPr lang="en-US" sz="1400" noProof="1" smtClean="0">
                    <a:solidFill>
                      <a:srgbClr val="080808"/>
                    </a:solidFill>
                    <a:latin typeface="+mn-lt"/>
                    <a:cs typeface="Times New Roman"/>
                  </a:rPr>
                  <a:t>Finalise implementation parameters, Drive Beam Facility and other </a:t>
                </a:r>
                <a:r>
                  <a:rPr lang="en-US" sz="1400" noProof="1">
                    <a:solidFill>
                      <a:srgbClr val="080808"/>
                    </a:solidFill>
                    <a:latin typeface="+mn-lt"/>
                    <a:cs typeface="Times New Roman"/>
                  </a:rPr>
                  <a:t>s</a:t>
                </a:r>
                <a:r>
                  <a:rPr lang="en-US" sz="1400" noProof="1" smtClean="0">
                    <a:solidFill>
                      <a:srgbClr val="080808"/>
                    </a:solidFill>
                    <a:latin typeface="+mn-lt"/>
                    <a:cs typeface="Times New Roman"/>
                  </a:rPr>
                  <a:t>ystem verifications, site authorisation and preparation for industrial procurement.  </a:t>
                </a:r>
              </a:p>
              <a:p>
                <a:pPr defTabSz="801688">
                  <a:spcBef>
                    <a:spcPct val="20000"/>
                  </a:spcBef>
                </a:pPr>
                <a:r>
                  <a:rPr lang="en-US" sz="1400" noProof="1" smtClean="0">
                    <a:solidFill>
                      <a:srgbClr val="080808"/>
                    </a:solidFill>
                    <a:latin typeface="+mn-lt"/>
                    <a:cs typeface="Times New Roman"/>
                  </a:rPr>
                  <a:t>Prepare detailed Technical Proposals for the detector-systems.  </a:t>
                </a:r>
              </a:p>
            </p:txBody>
          </p:sp>
          <p:sp>
            <p:nvSpPr>
              <p:cNvPr id="17" name="Rektangel 23"/>
              <p:cNvSpPr>
                <a:spLocks noChangeArrowheads="1"/>
              </p:cNvSpPr>
              <p:nvPr/>
            </p:nvSpPr>
            <p:spPr bwMode="auto">
              <a:xfrm>
                <a:off x="3296355" y="4483818"/>
                <a:ext cx="257651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defTabSz="801688">
                  <a:spcBef>
                    <a:spcPct val="20000"/>
                  </a:spcBef>
                </a:pPr>
                <a:r>
                  <a:rPr lang="en-US" sz="1600" b="1" noProof="1" smtClean="0">
                    <a:solidFill>
                      <a:srgbClr val="080808"/>
                    </a:solidFill>
                    <a:latin typeface="+mn-lt"/>
                    <a:cs typeface="Times New Roman"/>
                  </a:rPr>
                  <a:t>2024-25 Construction Start</a:t>
                </a:r>
                <a:br>
                  <a:rPr lang="en-US" sz="1600" b="1" noProof="1" smtClean="0">
                    <a:solidFill>
                      <a:srgbClr val="080808"/>
                    </a:solidFill>
                    <a:latin typeface="+mn-lt"/>
                    <a:cs typeface="Times New Roman"/>
                  </a:rPr>
                </a:br>
                <a:r>
                  <a:rPr lang="en-US" sz="1400" noProof="1" smtClean="0">
                    <a:solidFill>
                      <a:srgbClr val="080808"/>
                    </a:solidFill>
                    <a:latin typeface="+mn-lt"/>
                    <a:cs typeface="Times New Roman"/>
                  </a:rPr>
                  <a:t>Ready for full construction</a:t>
                </a:r>
                <a:br>
                  <a:rPr lang="en-US" sz="1400" noProof="1" smtClean="0">
                    <a:solidFill>
                      <a:srgbClr val="080808"/>
                    </a:solidFill>
                    <a:latin typeface="+mn-lt"/>
                    <a:cs typeface="Times New Roman"/>
                  </a:rPr>
                </a:br>
                <a:r>
                  <a:rPr lang="en-US" sz="1400" noProof="1" smtClean="0">
                    <a:solidFill>
                      <a:srgbClr val="080808"/>
                    </a:solidFill>
                    <a:latin typeface="+mn-lt"/>
                    <a:cs typeface="Times New Roman"/>
                  </a:rPr>
                  <a:t> and main tunnel excavation. </a:t>
                </a:r>
                <a:endParaRPr sz="1400" noProof="1" smtClean="0">
                  <a:solidFill>
                    <a:srgbClr val="080808"/>
                  </a:solidFill>
                  <a:latin typeface="+mn-lt"/>
                  <a:cs typeface="Times New Roman"/>
                </a:endParaRPr>
              </a:p>
            </p:txBody>
          </p:sp>
          <p:sp>
            <p:nvSpPr>
              <p:cNvPr id="18" name="Rektangel 20"/>
              <p:cNvSpPr>
                <a:spLocks noChangeArrowheads="1"/>
              </p:cNvSpPr>
              <p:nvPr/>
            </p:nvSpPr>
            <p:spPr bwMode="auto">
              <a:xfrm>
                <a:off x="6151028" y="700454"/>
                <a:ext cx="2523072" cy="150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801688">
                  <a:spcBef>
                    <a:spcPct val="20000"/>
                  </a:spcBef>
                </a:pPr>
                <a:r>
                  <a:rPr lang="en-US" sz="1600" b="1" noProof="1" smtClean="0">
                    <a:solidFill>
                      <a:srgbClr val="080808"/>
                    </a:solidFill>
                    <a:latin typeface="+mn-lt"/>
                    <a:cs typeface="Times New Roman"/>
                  </a:rPr>
                  <a:t>Construction Phase </a:t>
                </a:r>
                <a:endParaRPr sz="1600" b="1" noProof="1">
                  <a:solidFill>
                    <a:srgbClr val="080808"/>
                  </a:solidFill>
                  <a:latin typeface="+mn-lt"/>
                  <a:cs typeface="Times New Roman"/>
                </a:endParaRPr>
              </a:p>
              <a:p>
                <a:pPr defTabSz="801688">
                  <a:spcBef>
                    <a:spcPct val="20000"/>
                  </a:spcBef>
                </a:pPr>
                <a:r>
                  <a:rPr lang="en-US" sz="1400" noProof="1" smtClean="0">
                    <a:solidFill>
                      <a:srgbClr val="080808"/>
                    </a:solidFill>
                    <a:latin typeface="+mn-lt"/>
                    <a:cs typeface="Times New Roman"/>
                  </a:rPr>
                  <a:t>Stage 1 construction of CLIC, in parallel with detector construction.</a:t>
                </a:r>
              </a:p>
              <a:p>
                <a:pPr defTabSz="801688">
                  <a:spcBef>
                    <a:spcPct val="20000"/>
                  </a:spcBef>
                </a:pPr>
                <a:r>
                  <a:rPr lang="en-US" sz="1400" noProof="1" smtClean="0">
                    <a:solidFill>
                      <a:srgbClr val="080808"/>
                    </a:solidFill>
                    <a:latin typeface="+mn-lt"/>
                    <a:cs typeface="Times New Roman"/>
                  </a:rPr>
                  <a:t>Preparation for implementation of further stages.</a:t>
                </a:r>
              </a:p>
            </p:txBody>
          </p:sp>
          <p:sp>
            <p:nvSpPr>
              <p:cNvPr id="19" name="Rektangel 23"/>
              <p:cNvSpPr>
                <a:spLocks noChangeArrowheads="1"/>
              </p:cNvSpPr>
              <p:nvPr/>
            </p:nvSpPr>
            <p:spPr bwMode="auto">
              <a:xfrm>
                <a:off x="6633633" y="4461240"/>
                <a:ext cx="2245779" cy="150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defTabSz="801688">
                  <a:spcBef>
                    <a:spcPct val="20000"/>
                  </a:spcBef>
                </a:pPr>
                <a:r>
                  <a:rPr lang="en-US" sz="1600" b="1" noProof="1" smtClean="0">
                    <a:solidFill>
                      <a:srgbClr val="080808"/>
                    </a:solidFill>
                    <a:latin typeface="+mn-lt"/>
                    <a:cs typeface="Times New Roman"/>
                  </a:rPr>
                  <a:t>  Commissioning </a:t>
                </a:r>
                <a:endParaRPr sz="1600" b="1" noProof="1" smtClean="0">
                  <a:solidFill>
                    <a:srgbClr val="080808"/>
                  </a:solidFill>
                  <a:latin typeface="+mn-lt"/>
                  <a:cs typeface="Times New Roman"/>
                </a:endParaRPr>
              </a:p>
              <a:p>
                <a:pPr algn="r" defTabSz="801688">
                  <a:spcBef>
                    <a:spcPct val="20000"/>
                  </a:spcBef>
                </a:pPr>
                <a:r>
                  <a:rPr lang="en-US" sz="1400" noProof="1">
                    <a:solidFill>
                      <a:srgbClr val="080808"/>
                    </a:solidFill>
                    <a:latin typeface="+mn-lt"/>
                    <a:cs typeface="Times New Roman"/>
                  </a:rPr>
                  <a:t>B</a:t>
                </a:r>
                <a:r>
                  <a:rPr lang="en-US" sz="1400" noProof="1" smtClean="0">
                    <a:solidFill>
                      <a:srgbClr val="080808"/>
                    </a:solidFill>
                    <a:latin typeface="+mn-lt"/>
                    <a:cs typeface="Times New Roman"/>
                  </a:rPr>
                  <a:t>ecoming ready for data-taking as the LHC programme</a:t>
                </a:r>
                <a:r>
                  <a:rPr lang="en-US" sz="1400" noProof="1">
                    <a:solidFill>
                      <a:srgbClr val="080808"/>
                    </a:solidFill>
                    <a:latin typeface="+mn-lt"/>
                    <a:cs typeface="Times New Roman"/>
                  </a:rPr>
                  <a:t> </a:t>
                </a:r>
                <a:r>
                  <a:rPr lang="en-US" sz="1400" noProof="1" smtClean="0">
                    <a:solidFill>
                      <a:srgbClr val="080808"/>
                    </a:solidFill>
                    <a:latin typeface="+mn-lt"/>
                    <a:cs typeface="Times New Roman"/>
                  </a:rPr>
                  <a:t>reaches completion</a:t>
                </a:r>
                <a:r>
                  <a:rPr sz="1400" noProof="1" smtClean="0">
                    <a:solidFill>
                      <a:srgbClr val="080808"/>
                    </a:solidFill>
                    <a:latin typeface="+mn-lt"/>
                    <a:cs typeface="Times New Roman"/>
                  </a:rPr>
                  <a:t>.</a:t>
                </a:r>
                <a:endParaRPr lang="en-US" sz="1400" noProof="1" smtClean="0">
                  <a:solidFill>
                    <a:srgbClr val="080808"/>
                  </a:solidFill>
                  <a:latin typeface="+mn-lt"/>
                  <a:cs typeface="Times New Roman"/>
                </a:endParaRPr>
              </a:p>
              <a:p>
                <a:pPr algn="r" defTabSz="801688">
                  <a:spcBef>
                    <a:spcPct val="20000"/>
                  </a:spcBef>
                </a:pPr>
                <a:r>
                  <a:rPr sz="1400" noProof="1" smtClean="0">
                    <a:solidFill>
                      <a:srgbClr val="080808"/>
                    </a:solidFill>
                    <a:latin typeface="+mn-lt"/>
                    <a:cs typeface="Times New Roman"/>
                  </a:rPr>
                  <a:t> </a:t>
                </a:r>
                <a:endParaRPr sz="1400" noProof="1">
                  <a:solidFill>
                    <a:srgbClr val="080808"/>
                  </a:solidFill>
                  <a:latin typeface="+mn-lt"/>
                  <a:cs typeface="Times New Roman"/>
                </a:endParaRPr>
              </a:p>
            </p:txBody>
          </p:sp>
          <p:sp>
            <p:nvSpPr>
              <p:cNvPr id="20" name="Rectangle 19"/>
              <p:cNvSpPr/>
              <p:nvPr/>
            </p:nvSpPr>
            <p:spPr>
              <a:xfrm>
                <a:off x="76200" y="636415"/>
                <a:ext cx="8978900" cy="5562598"/>
              </a:xfrm>
              <a:prstGeom prst="rect">
                <a:avLst/>
              </a:prstGeom>
              <a:noFill/>
              <a:ln>
                <a:solidFill>
                  <a:srgbClr val="0808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1" name="Picture 20" descr="CLIC0-layout2012.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3767" y="2676879"/>
                <a:ext cx="2854137" cy="1714500"/>
              </a:xfrm>
              <a:prstGeom prst="rect">
                <a:avLst/>
              </a:prstGeom>
              <a:ln>
                <a:solidFill>
                  <a:srgbClr val="080808"/>
                </a:solidFill>
              </a:ln>
            </p:spPr>
          </p:pic>
          <p:pic>
            <p:nvPicPr>
              <p:cNvPr id="22" name="Picture 21"/>
              <p:cNvPicPr>
                <a:picLocks noChangeAspect="1"/>
              </p:cNvPicPr>
              <p:nvPr/>
            </p:nvPicPr>
            <p:blipFill>
              <a:blip r:embed="rId4"/>
              <a:stretch>
                <a:fillRect/>
              </a:stretch>
            </p:blipFill>
            <p:spPr>
              <a:xfrm>
                <a:off x="245533" y="2663288"/>
                <a:ext cx="2548467" cy="1745026"/>
              </a:xfrm>
              <a:prstGeom prst="rect">
                <a:avLst/>
              </a:prstGeom>
            </p:spPr>
          </p:pic>
        </p:grpSp>
        <p:sp>
          <p:nvSpPr>
            <p:cNvPr id="3" name="Oval 2"/>
            <p:cNvSpPr/>
            <p:nvPr/>
          </p:nvSpPr>
          <p:spPr>
            <a:xfrm>
              <a:off x="1016000" y="4710538"/>
              <a:ext cx="1778010" cy="311727"/>
            </a:xfrm>
            <a:prstGeom prst="ellipse">
              <a:avLst/>
            </a:prstGeom>
            <a:noFill/>
            <a:ln w="190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385053" y="4712853"/>
              <a:ext cx="2487813" cy="311727"/>
            </a:xfrm>
            <a:prstGeom prst="ellipse">
              <a:avLst/>
            </a:prstGeom>
            <a:noFill/>
            <a:ln w="190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7262089" y="4692078"/>
              <a:ext cx="1720259" cy="311727"/>
            </a:xfrm>
            <a:prstGeom prst="ellipse">
              <a:avLst/>
            </a:prstGeom>
            <a:noFill/>
            <a:ln w="190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89158561"/>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5561" y="29967"/>
            <a:ext cx="7410748" cy="1019056"/>
          </a:xfrm>
        </p:spPr>
        <p:txBody>
          <a:bodyPr>
            <a:noAutofit/>
          </a:bodyPr>
          <a:lstStyle/>
          <a:p>
            <a:r>
              <a:rPr lang="en-US" sz="3200" dirty="0" smtClean="0"/>
              <a:t>European Strategy statements</a:t>
            </a:r>
            <a:br>
              <a:rPr lang="en-US" sz="3200" dirty="0" smtClean="0"/>
            </a:br>
            <a:r>
              <a:rPr lang="en-US" sz="3200" dirty="0" smtClean="0"/>
              <a:t>=&gt; 2006/2013 CLIC-related statements</a:t>
            </a:r>
            <a:endParaRPr lang="en-US" sz="3200" dirty="0"/>
          </a:p>
        </p:txBody>
      </p:sp>
      <p:sp>
        <p:nvSpPr>
          <p:cNvPr id="4" name="Footer Placeholder 3"/>
          <p:cNvSpPr>
            <a:spLocks noGrp="1"/>
          </p:cNvSpPr>
          <p:nvPr>
            <p:ph type="ftr" sz="quarter" idx="11"/>
          </p:nvPr>
        </p:nvSpPr>
        <p:spPr/>
        <p:txBody>
          <a:bodyPr/>
          <a:lstStyle/>
          <a:p>
            <a:r>
              <a:rPr lang="sk-SK"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42</a:t>
            </a:fld>
            <a:endParaRPr lang="en-US"/>
          </a:p>
        </p:txBody>
      </p:sp>
      <p:sp>
        <p:nvSpPr>
          <p:cNvPr id="9" name="TextBox 8"/>
          <p:cNvSpPr txBox="1"/>
          <p:nvPr/>
        </p:nvSpPr>
        <p:spPr>
          <a:xfrm>
            <a:off x="409162" y="3862132"/>
            <a:ext cx="2314406" cy="400110"/>
          </a:xfrm>
          <a:prstGeom prst="rect">
            <a:avLst/>
          </a:prstGeom>
          <a:noFill/>
        </p:spPr>
        <p:txBody>
          <a:bodyPr wrap="none" rtlCol="0">
            <a:spAutoFit/>
          </a:bodyPr>
          <a:lstStyle/>
          <a:p>
            <a:r>
              <a:rPr lang="en-US" sz="2000" b="1" dirty="0" smtClean="0">
                <a:solidFill>
                  <a:srgbClr val="FF0000"/>
                </a:solidFill>
              </a:rPr>
              <a:t>2013</a:t>
            </a:r>
            <a:r>
              <a:rPr lang="en-US" sz="2000" dirty="0" smtClean="0">
                <a:solidFill>
                  <a:srgbClr val="FF0000"/>
                </a:solidFill>
              </a:rPr>
              <a:t> statement “d”:</a:t>
            </a:r>
            <a:endParaRPr lang="en-US" sz="2000" dirty="0">
              <a:solidFill>
                <a:srgbClr val="FF0000"/>
              </a:solidFill>
            </a:endParaRPr>
          </a:p>
        </p:txBody>
      </p:sp>
      <p:pic>
        <p:nvPicPr>
          <p:cNvPr id="10" name="Picture 9" descr="CLIC-Logo-Color-72.png"/>
          <p:cNvPicPr>
            <a:picLocks noChangeAspect="1"/>
          </p:cNvPicPr>
          <p:nvPr/>
        </p:nvPicPr>
        <p:blipFill rotWithShape="1">
          <a:blip r:embed="rId2" cstate="print">
            <a:extLst>
              <a:ext uri="{28A0092B-C50C-407E-A947-70E740481C1C}">
                <a14:useLocalDpi xmlns:a14="http://schemas.microsoft.com/office/drawing/2010/main"/>
              </a:ext>
            </a:extLst>
          </a:blip>
          <a:srcRect l="13983" t="14014" r="14270" b="13812"/>
          <a:stretch/>
        </p:blipFill>
        <p:spPr>
          <a:xfrm>
            <a:off x="8401177" y="0"/>
            <a:ext cx="742823" cy="747246"/>
          </a:xfrm>
          <a:prstGeom prst="rect">
            <a:avLst/>
          </a:prstGeom>
        </p:spPr>
      </p:pic>
      <p:pic>
        <p:nvPicPr>
          <p:cNvPr id="11" name="Picture 10" descr="Screen Shot 2013-11-20 at 4.56.05 PM.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0800" y="1473201"/>
            <a:ext cx="6223000" cy="2226578"/>
          </a:xfrm>
          <a:prstGeom prst="rect">
            <a:avLst/>
          </a:prstGeom>
        </p:spPr>
      </p:pic>
      <p:grpSp>
        <p:nvGrpSpPr>
          <p:cNvPr id="27" name="Group 26"/>
          <p:cNvGrpSpPr/>
          <p:nvPr/>
        </p:nvGrpSpPr>
        <p:grpSpPr>
          <a:xfrm>
            <a:off x="409162" y="1049023"/>
            <a:ext cx="5686838" cy="2037077"/>
            <a:chOff x="409162" y="1049023"/>
            <a:chExt cx="5686838" cy="2037077"/>
          </a:xfrm>
        </p:grpSpPr>
        <p:sp>
          <p:nvSpPr>
            <p:cNvPr id="14" name="TextBox 13"/>
            <p:cNvSpPr txBox="1"/>
            <p:nvPr/>
          </p:nvSpPr>
          <p:spPr>
            <a:xfrm>
              <a:off x="409162" y="1049023"/>
              <a:ext cx="2305138" cy="400110"/>
            </a:xfrm>
            <a:prstGeom prst="rect">
              <a:avLst/>
            </a:prstGeom>
            <a:noFill/>
          </p:spPr>
          <p:txBody>
            <a:bodyPr wrap="none" rtlCol="0">
              <a:spAutoFit/>
            </a:bodyPr>
            <a:lstStyle/>
            <a:p>
              <a:r>
                <a:rPr lang="en-US" sz="2000" b="1" dirty="0" smtClean="0">
                  <a:solidFill>
                    <a:srgbClr val="FF0000"/>
                  </a:solidFill>
                </a:rPr>
                <a:t>2006</a:t>
              </a:r>
              <a:r>
                <a:rPr lang="en-US" sz="2000" dirty="0" smtClean="0">
                  <a:solidFill>
                    <a:srgbClr val="FF0000"/>
                  </a:solidFill>
                </a:rPr>
                <a:t> statement “4”:</a:t>
              </a:r>
              <a:endParaRPr lang="en-US" sz="2000" dirty="0">
                <a:solidFill>
                  <a:srgbClr val="FF0000"/>
                </a:solidFill>
              </a:endParaRPr>
            </a:p>
          </p:txBody>
        </p:sp>
        <p:sp>
          <p:nvSpPr>
            <p:cNvPr id="12" name="Oval 11"/>
            <p:cNvSpPr/>
            <p:nvPr/>
          </p:nvSpPr>
          <p:spPr>
            <a:xfrm>
              <a:off x="749300" y="2660650"/>
              <a:ext cx="2451100" cy="425450"/>
            </a:xfrm>
            <a:prstGeom prst="ellipse">
              <a:avLst/>
            </a:prstGeom>
            <a:noFill/>
            <a:ln w="190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7" name="Straight Connector 16"/>
            <p:cNvCxnSpPr/>
            <p:nvPr/>
          </p:nvCxnSpPr>
          <p:spPr>
            <a:xfrm>
              <a:off x="3975100" y="1778000"/>
              <a:ext cx="2120900" cy="0"/>
            </a:xfrm>
            <a:prstGeom prst="line">
              <a:avLst/>
            </a:prstGeom>
            <a:ln w="1905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409162" y="2108200"/>
              <a:ext cx="1927638" cy="0"/>
            </a:xfrm>
            <a:prstGeom prst="line">
              <a:avLst/>
            </a:prstGeom>
            <a:ln w="19050" cmpd="sng">
              <a:solidFill>
                <a:srgbClr val="FF0000"/>
              </a:solidFill>
            </a:ln>
          </p:spPr>
          <p:style>
            <a:lnRef idx="2">
              <a:schemeClr val="accent1"/>
            </a:lnRef>
            <a:fillRef idx="0">
              <a:schemeClr val="accent1"/>
            </a:fillRef>
            <a:effectRef idx="1">
              <a:schemeClr val="accent1"/>
            </a:effectRef>
            <a:fontRef idx="minor">
              <a:schemeClr val="tx1"/>
            </a:fontRef>
          </p:style>
        </p:cxnSp>
        <p:sp>
          <p:nvSpPr>
            <p:cNvPr id="22" name="Oval 21"/>
            <p:cNvSpPr/>
            <p:nvPr/>
          </p:nvSpPr>
          <p:spPr>
            <a:xfrm>
              <a:off x="4559300" y="2413000"/>
              <a:ext cx="673100" cy="317500"/>
            </a:xfrm>
            <a:prstGeom prst="ellipse">
              <a:avLst/>
            </a:prstGeom>
            <a:noFill/>
            <a:ln w="190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8" name="Group 27"/>
          <p:cNvGrpSpPr/>
          <p:nvPr/>
        </p:nvGrpSpPr>
        <p:grpSpPr>
          <a:xfrm>
            <a:off x="152400" y="4373601"/>
            <a:ext cx="8694531" cy="2065299"/>
            <a:chOff x="152400" y="4373601"/>
            <a:chExt cx="8694531" cy="2065299"/>
          </a:xfrm>
        </p:grpSpPr>
        <p:grpSp>
          <p:nvGrpSpPr>
            <p:cNvPr id="8" name="Group 7"/>
            <p:cNvGrpSpPr/>
            <p:nvPr/>
          </p:nvGrpSpPr>
          <p:grpSpPr>
            <a:xfrm>
              <a:off x="152400" y="4373601"/>
              <a:ext cx="8694531" cy="2065299"/>
              <a:chOff x="666750" y="1498601"/>
              <a:chExt cx="8477250" cy="1742705"/>
            </a:xfrm>
          </p:grpSpPr>
          <p:pic>
            <p:nvPicPr>
              <p:cNvPr id="3" name="Picture 2" descr="Screen Shot 2013-10-28 at 3.08.10 PM.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66750" y="2781300"/>
                <a:ext cx="8477249" cy="460006"/>
              </a:xfrm>
              <a:prstGeom prst="rect">
                <a:avLst/>
              </a:prstGeom>
            </p:spPr>
          </p:pic>
          <p:pic>
            <p:nvPicPr>
              <p:cNvPr id="7" name="Picture 6" descr="Screen Shot 2013-10-28 at 3.07.59 PM.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66750" y="1498601"/>
                <a:ext cx="8477250" cy="1260768"/>
              </a:xfrm>
              <a:prstGeom prst="rect">
                <a:avLst/>
              </a:prstGeom>
            </p:spPr>
          </p:pic>
        </p:grpSp>
        <p:sp>
          <p:nvSpPr>
            <p:cNvPr id="15" name="Oval 14"/>
            <p:cNvSpPr/>
            <p:nvPr/>
          </p:nvSpPr>
          <p:spPr>
            <a:xfrm>
              <a:off x="4038600" y="5861401"/>
              <a:ext cx="1816100" cy="317500"/>
            </a:xfrm>
            <a:prstGeom prst="ellipse">
              <a:avLst/>
            </a:prstGeom>
            <a:noFill/>
            <a:ln w="190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0" name="Straight Connector 19"/>
            <p:cNvCxnSpPr/>
            <p:nvPr/>
          </p:nvCxnSpPr>
          <p:spPr>
            <a:xfrm>
              <a:off x="152400" y="4978400"/>
              <a:ext cx="4394200" cy="0"/>
            </a:xfrm>
            <a:prstGeom prst="line">
              <a:avLst/>
            </a:prstGeom>
            <a:ln w="19050" cmpd="sng">
              <a:solidFill>
                <a:srgbClr val="FF0000"/>
              </a:solidFill>
            </a:ln>
          </p:spPr>
          <p:style>
            <a:lnRef idx="2">
              <a:schemeClr val="accent1"/>
            </a:lnRef>
            <a:fillRef idx="0">
              <a:schemeClr val="accent1"/>
            </a:fillRef>
            <a:effectRef idx="1">
              <a:schemeClr val="accent1"/>
            </a:effectRef>
            <a:fontRef idx="minor">
              <a:schemeClr val="tx1"/>
            </a:fontRef>
          </p:style>
        </p:cxnSp>
        <p:sp>
          <p:nvSpPr>
            <p:cNvPr id="23" name="Oval 22"/>
            <p:cNvSpPr/>
            <p:nvPr/>
          </p:nvSpPr>
          <p:spPr>
            <a:xfrm>
              <a:off x="6273800" y="5836001"/>
              <a:ext cx="1498600" cy="317500"/>
            </a:xfrm>
            <a:prstGeom prst="ellipse">
              <a:avLst/>
            </a:prstGeom>
            <a:noFill/>
            <a:ln w="190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4" name="Straight Connector 23"/>
            <p:cNvCxnSpPr/>
            <p:nvPr/>
          </p:nvCxnSpPr>
          <p:spPr>
            <a:xfrm>
              <a:off x="1028700" y="5836001"/>
              <a:ext cx="2743200" cy="0"/>
            </a:xfrm>
            <a:prstGeom prst="line">
              <a:avLst/>
            </a:prstGeom>
            <a:ln w="19050" cmpd="sng">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26" name="TextBox 25"/>
          <p:cNvSpPr txBox="1"/>
          <p:nvPr/>
        </p:nvSpPr>
        <p:spPr>
          <a:xfrm>
            <a:off x="5966040" y="3594100"/>
            <a:ext cx="3005951" cy="707886"/>
          </a:xfrm>
          <a:prstGeom prst="rect">
            <a:avLst/>
          </a:prstGeom>
          <a:solidFill>
            <a:schemeClr val="bg1">
              <a:lumMod val="85000"/>
            </a:schemeClr>
          </a:solidFill>
          <a:ln>
            <a:solidFill>
              <a:srgbClr val="0000FF"/>
            </a:solidFill>
          </a:ln>
          <a:effectLst>
            <a:outerShdw blurRad="50800" dist="38100" dir="2700000" algn="tl" rotWithShape="0">
              <a:srgbClr val="000000">
                <a:alpha val="43000"/>
              </a:srgbClr>
            </a:outerShdw>
          </a:effectLst>
        </p:spPr>
        <p:txBody>
          <a:bodyPr wrap="none" rtlCol="0">
            <a:spAutoFit/>
          </a:bodyPr>
          <a:lstStyle/>
          <a:p>
            <a:pPr algn="ctr"/>
            <a:r>
              <a:rPr lang="en-US" sz="2000" b="1" dirty="0" err="1">
                <a:solidFill>
                  <a:srgbClr val="0000FF"/>
                </a:solidFill>
              </a:rPr>
              <a:t>p</a:t>
            </a:r>
            <a:r>
              <a:rPr lang="en-US" sz="2000" b="1" dirty="0" err="1" smtClean="0">
                <a:solidFill>
                  <a:srgbClr val="0000FF"/>
                </a:solidFill>
              </a:rPr>
              <a:t>p</a:t>
            </a:r>
            <a:r>
              <a:rPr lang="en-US" sz="2000" b="1" dirty="0" smtClean="0">
                <a:solidFill>
                  <a:srgbClr val="0000FF"/>
                </a:solidFill>
              </a:rPr>
              <a:t> or </a:t>
            </a:r>
            <a:r>
              <a:rPr lang="en-US" sz="2000" b="1" dirty="0" err="1" smtClean="0">
                <a:solidFill>
                  <a:srgbClr val="0000FF"/>
                </a:solidFill>
              </a:rPr>
              <a:t>e</a:t>
            </a:r>
            <a:r>
              <a:rPr lang="en-US" sz="2000" b="1" baseline="30000" dirty="0" err="1" smtClean="0">
                <a:solidFill>
                  <a:srgbClr val="0000FF"/>
                </a:solidFill>
              </a:rPr>
              <a:t>+</a:t>
            </a:r>
            <a:r>
              <a:rPr lang="en-US" sz="2000" b="1" dirty="0" err="1" smtClean="0">
                <a:solidFill>
                  <a:srgbClr val="0000FF"/>
                </a:solidFill>
              </a:rPr>
              <a:t>e</a:t>
            </a:r>
            <a:r>
              <a:rPr lang="en-US" sz="2000" b="1" baseline="30000" dirty="0" smtClean="0">
                <a:solidFill>
                  <a:srgbClr val="0000FF"/>
                </a:solidFill>
              </a:rPr>
              <a:t>-</a:t>
            </a:r>
            <a:endParaRPr lang="en-US" sz="2000" b="1" baseline="30000" dirty="0">
              <a:solidFill>
                <a:srgbClr val="0000FF"/>
              </a:solidFill>
            </a:endParaRPr>
          </a:p>
          <a:p>
            <a:pPr algn="ctr"/>
            <a:r>
              <a:rPr lang="en-US" sz="2000" b="1" dirty="0" smtClean="0">
                <a:solidFill>
                  <a:srgbClr val="0000FF"/>
                </a:solidFill>
                <a:latin typeface="Wingdings"/>
                <a:ea typeface="Wingdings"/>
                <a:cs typeface="Wingdings"/>
                <a:sym typeface="Wingdings"/>
              </a:rPr>
              <a:t></a:t>
            </a:r>
            <a:r>
              <a:rPr lang="en-US" sz="2000" b="1" dirty="0" smtClean="0">
                <a:solidFill>
                  <a:srgbClr val="0000FF"/>
                </a:solidFill>
              </a:rPr>
              <a:t>  at high-energy frontier</a:t>
            </a:r>
            <a:endParaRPr lang="en-US" sz="2000" b="1" dirty="0">
              <a:solidFill>
                <a:srgbClr val="0000FF"/>
              </a:solidFill>
            </a:endParaRPr>
          </a:p>
        </p:txBody>
      </p:sp>
    </p:spTree>
    <p:extLst>
      <p:ext uri="{BB962C8B-B14F-4D97-AF65-F5344CB8AC3E}">
        <p14:creationId xmlns:p14="http://schemas.microsoft.com/office/powerpoint/2010/main" val="3591994645"/>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500" y="29967"/>
            <a:ext cx="7978809" cy="727338"/>
          </a:xfrm>
        </p:spPr>
        <p:txBody>
          <a:bodyPr>
            <a:noAutofit/>
          </a:bodyPr>
          <a:lstStyle/>
          <a:p>
            <a:r>
              <a:rPr lang="en-US" sz="3200" dirty="0"/>
              <a:t>t</a:t>
            </a:r>
            <a:r>
              <a:rPr lang="en-US" sz="3200" dirty="0" smtClean="0"/>
              <a:t>imeline: (HL-)LHC and future collider options</a:t>
            </a:r>
            <a:endParaRPr lang="en-US" sz="3200" dirty="0"/>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43</a:t>
            </a:fld>
            <a:endParaRPr lang="en-US"/>
          </a:p>
        </p:txBody>
      </p:sp>
      <p:pic>
        <p:nvPicPr>
          <p:cNvPr id="6" name="Picture 5" descr="Screen Shot 2014-09-02 at 07.44.2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9381" y="757305"/>
            <a:ext cx="7388619" cy="6100695"/>
          </a:xfrm>
          <a:prstGeom prst="rect">
            <a:avLst/>
          </a:prstGeom>
        </p:spPr>
      </p:pic>
    </p:spTree>
    <p:extLst>
      <p:ext uri="{BB962C8B-B14F-4D97-AF65-F5344CB8AC3E}">
        <p14:creationId xmlns:p14="http://schemas.microsoft.com/office/powerpoint/2010/main" val="254490620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circular or linear collider ?</a:t>
            </a:r>
            <a:endParaRPr lang="en-US" dirty="0"/>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5</a:t>
            </a:fld>
            <a:endParaRPr lang="en-US"/>
          </a:p>
        </p:txBody>
      </p:sp>
      <p:sp>
        <p:nvSpPr>
          <p:cNvPr id="6" name="Rectangle 3"/>
          <p:cNvSpPr txBox="1">
            <a:spLocks noChangeArrowheads="1"/>
          </p:cNvSpPr>
          <p:nvPr/>
        </p:nvSpPr>
        <p:spPr>
          <a:xfrm>
            <a:off x="254000" y="2487238"/>
            <a:ext cx="8639175" cy="1132262"/>
          </a:xfrm>
          <a:prstGeom prst="rect">
            <a:avLst/>
          </a:prstGeom>
        </p:spPr>
        <p:txBody>
          <a:bodyPr vert="horz" lIns="90000" tIns="45720" rIns="9000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90000"/>
              </a:lnSpc>
              <a:buFontTx/>
              <a:buNone/>
              <a:defRPr/>
            </a:pPr>
            <a:r>
              <a:rPr lang="en-US" sz="1800" dirty="0" smtClean="0"/>
              <a:t>many magnets, few accelerating cavities</a:t>
            </a:r>
          </a:p>
          <a:p>
            <a:pPr algn="ctr">
              <a:lnSpc>
                <a:spcPct val="90000"/>
              </a:lnSpc>
              <a:buFontTx/>
              <a:buNone/>
              <a:defRPr/>
            </a:pPr>
            <a:r>
              <a:rPr lang="en-US" sz="1800" dirty="0" smtClean="0"/>
              <a:t>beam circulates for a long time (at 11000 turns/sec in LHC)</a:t>
            </a:r>
            <a:endParaRPr lang="en-US" sz="1800" dirty="0" smtClean="0">
              <a:cs typeface="Arial" charset="0"/>
            </a:endParaRPr>
          </a:p>
          <a:p>
            <a:pPr algn="ctr">
              <a:lnSpc>
                <a:spcPct val="90000"/>
              </a:lnSpc>
              <a:buFontTx/>
              <a:buNone/>
              <a:defRPr/>
            </a:pPr>
            <a:r>
              <a:rPr lang="en-US" sz="1800" dirty="0" smtClean="0">
                <a:cs typeface="Arial" charset="0"/>
              </a:rPr>
              <a:t>high energy → </a:t>
            </a:r>
            <a:r>
              <a:rPr lang="en-US" sz="1800" u="sng" dirty="0" smtClean="0">
                <a:cs typeface="Arial" charset="0"/>
              </a:rPr>
              <a:t>strong magnets needed </a:t>
            </a:r>
            <a:r>
              <a:rPr lang="en-US" sz="1800" dirty="0">
                <a:cs typeface="Arial" charset="0"/>
              </a:rPr>
              <a:t>	 </a:t>
            </a:r>
            <a:r>
              <a:rPr lang="en-US" sz="1800" dirty="0" smtClean="0">
                <a:cs typeface="Arial" charset="0"/>
              </a:rPr>
              <a:t>  more </a:t>
            </a:r>
            <a:r>
              <a:rPr lang="en-US" sz="1800" dirty="0" smtClean="0">
                <a:solidFill>
                  <a:srgbClr val="FF0000"/>
                </a:solidFill>
                <a:cs typeface="Arial" charset="0"/>
              </a:rPr>
              <a:t>synchrotron radiation loss</a:t>
            </a:r>
          </a:p>
        </p:txBody>
      </p:sp>
      <p:sp>
        <p:nvSpPr>
          <p:cNvPr id="7" name="Rectangle 4"/>
          <p:cNvSpPr txBox="1">
            <a:spLocks noChangeArrowheads="1"/>
          </p:cNvSpPr>
          <p:nvPr/>
        </p:nvSpPr>
        <p:spPr>
          <a:xfrm>
            <a:off x="379413" y="5070475"/>
            <a:ext cx="8512175" cy="1430338"/>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90000"/>
              </a:lnSpc>
              <a:buFontTx/>
              <a:buNone/>
              <a:defRPr/>
            </a:pPr>
            <a:r>
              <a:rPr lang="en-US" sz="1800" dirty="0" smtClean="0"/>
              <a:t>few magnets, many accelerating cavities</a:t>
            </a:r>
          </a:p>
          <a:p>
            <a:pPr algn="ctr">
              <a:lnSpc>
                <a:spcPct val="90000"/>
              </a:lnSpc>
              <a:buFontTx/>
              <a:buNone/>
              <a:defRPr/>
            </a:pPr>
            <a:r>
              <a:rPr lang="en-US" sz="1800" dirty="0" smtClean="0"/>
              <a:t>beam passes only once</a:t>
            </a:r>
          </a:p>
          <a:p>
            <a:pPr algn="ctr">
              <a:lnSpc>
                <a:spcPct val="90000"/>
              </a:lnSpc>
              <a:buFontTx/>
              <a:buNone/>
              <a:defRPr/>
            </a:pPr>
            <a:r>
              <a:rPr lang="en-US" sz="1800" dirty="0" smtClean="0">
                <a:cs typeface="Arial" charset="0"/>
              </a:rPr>
              <a:t>high energy →</a:t>
            </a:r>
            <a:r>
              <a:rPr lang="en-US" sz="1800" dirty="0" smtClean="0"/>
              <a:t> </a:t>
            </a:r>
            <a:r>
              <a:rPr lang="en-US" sz="1800" u="sng" dirty="0" smtClean="0"/>
              <a:t>high accelerating gradient needed</a:t>
            </a:r>
          </a:p>
          <a:p>
            <a:pPr algn="ctr">
              <a:lnSpc>
                <a:spcPct val="90000"/>
              </a:lnSpc>
              <a:buFontTx/>
              <a:buNone/>
              <a:defRPr/>
            </a:pPr>
            <a:r>
              <a:rPr lang="en-US" sz="1800" dirty="0" smtClean="0">
                <a:cs typeface="Arial" charset="0"/>
              </a:rPr>
              <a:t>high luminosity → high beam power (high bunch repetition)</a:t>
            </a:r>
          </a:p>
        </p:txBody>
      </p:sp>
      <p:sp>
        <p:nvSpPr>
          <p:cNvPr id="9" name="Line 6"/>
          <p:cNvSpPr>
            <a:spLocks noChangeShapeType="1"/>
          </p:cNvSpPr>
          <p:nvPr/>
        </p:nvSpPr>
        <p:spPr bwMode="auto">
          <a:xfrm>
            <a:off x="4304373" y="4125913"/>
            <a:ext cx="341450" cy="525462"/>
          </a:xfrm>
          <a:prstGeom prst="line">
            <a:avLst/>
          </a:prstGeom>
          <a:noFill/>
          <a:ln w="28575" cmpd="sng">
            <a:solidFill>
              <a:srgbClr val="99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13" name="Line 10"/>
          <p:cNvSpPr>
            <a:spLocks noChangeShapeType="1"/>
          </p:cNvSpPr>
          <p:nvPr/>
        </p:nvSpPr>
        <p:spPr bwMode="auto">
          <a:xfrm>
            <a:off x="4522725" y="4246563"/>
            <a:ext cx="121632" cy="404812"/>
          </a:xfrm>
          <a:prstGeom prst="line">
            <a:avLst/>
          </a:prstGeom>
          <a:noFill/>
          <a:ln w="28575" cmpd="sng">
            <a:solidFill>
              <a:srgbClr val="00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28" name="Rectangle 25"/>
          <p:cNvSpPr>
            <a:spLocks noChangeArrowheads="1"/>
          </p:cNvSpPr>
          <p:nvPr/>
        </p:nvSpPr>
        <p:spPr bwMode="auto">
          <a:xfrm flipH="1">
            <a:off x="7871281" y="4632325"/>
            <a:ext cx="570060" cy="39687"/>
          </a:xfrm>
          <a:prstGeom prst="rect">
            <a:avLst/>
          </a:prstGeom>
          <a:gradFill rotWithShape="0">
            <a:gsLst>
              <a:gs pos="0">
                <a:srgbClr val="CCCCFF">
                  <a:gamma/>
                  <a:shade val="46275"/>
                  <a:invGamma/>
                </a:srgbClr>
              </a:gs>
              <a:gs pos="50000">
                <a:srgbClr val="CCCCFF"/>
              </a:gs>
              <a:gs pos="100000">
                <a:srgbClr val="CCCCFF">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74" name="Group 73"/>
          <p:cNvGrpSpPr/>
          <p:nvPr/>
        </p:nvGrpSpPr>
        <p:grpSpPr>
          <a:xfrm>
            <a:off x="476768" y="4265613"/>
            <a:ext cx="8124307" cy="769124"/>
            <a:chOff x="476768" y="4265613"/>
            <a:chExt cx="8124307" cy="769124"/>
          </a:xfrm>
        </p:grpSpPr>
        <p:sp>
          <p:nvSpPr>
            <p:cNvPr id="10" name="Line 7"/>
            <p:cNvSpPr>
              <a:spLocks noChangeShapeType="1"/>
            </p:cNvSpPr>
            <p:nvPr/>
          </p:nvSpPr>
          <p:spPr bwMode="auto">
            <a:xfrm flipH="1" flipV="1">
              <a:off x="4644358" y="4651375"/>
              <a:ext cx="228610" cy="0"/>
            </a:xfrm>
            <a:prstGeom prst="line">
              <a:avLst/>
            </a:prstGeom>
            <a:noFill/>
            <a:ln w="28575" cmpd="sng">
              <a:solidFill>
                <a:srgbClr val="FF66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11" name="Line 8"/>
            <p:cNvSpPr>
              <a:spLocks noChangeShapeType="1"/>
            </p:cNvSpPr>
            <p:nvPr/>
          </p:nvSpPr>
          <p:spPr bwMode="auto">
            <a:xfrm>
              <a:off x="4396697" y="4651375"/>
              <a:ext cx="247661" cy="0"/>
            </a:xfrm>
            <a:prstGeom prst="line">
              <a:avLst/>
            </a:prstGeom>
            <a:noFill/>
            <a:ln w="28575" cmpd="sng">
              <a:solidFill>
                <a:srgbClr val="0099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12" name="Line 9"/>
            <p:cNvSpPr>
              <a:spLocks noChangeShapeType="1"/>
            </p:cNvSpPr>
            <p:nvPr/>
          </p:nvSpPr>
          <p:spPr bwMode="auto">
            <a:xfrm>
              <a:off x="4304373" y="4311650"/>
              <a:ext cx="341450" cy="339725"/>
            </a:xfrm>
            <a:prstGeom prst="line">
              <a:avLst/>
            </a:prstGeom>
            <a:noFill/>
            <a:ln w="28575" cmpd="sng">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14" name="Line 11"/>
            <p:cNvSpPr>
              <a:spLocks noChangeShapeType="1"/>
            </p:cNvSpPr>
            <p:nvPr/>
          </p:nvSpPr>
          <p:spPr bwMode="auto">
            <a:xfrm flipH="1">
              <a:off x="4522725" y="4651375"/>
              <a:ext cx="121632" cy="196850"/>
            </a:xfrm>
            <a:prstGeom prst="line">
              <a:avLst/>
            </a:prstGeom>
            <a:noFill/>
            <a:ln w="28575" cmpd="sng">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15" name="Line 12"/>
            <p:cNvSpPr>
              <a:spLocks noChangeShapeType="1"/>
            </p:cNvSpPr>
            <p:nvPr/>
          </p:nvSpPr>
          <p:spPr bwMode="auto">
            <a:xfrm>
              <a:off x="4644358" y="4651375"/>
              <a:ext cx="142149" cy="307975"/>
            </a:xfrm>
            <a:prstGeom prst="line">
              <a:avLst/>
            </a:prstGeom>
            <a:noFill/>
            <a:ln w="28575" cmpd="sng">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16" name="Line 13"/>
            <p:cNvSpPr>
              <a:spLocks noChangeShapeType="1"/>
            </p:cNvSpPr>
            <p:nvPr/>
          </p:nvSpPr>
          <p:spPr bwMode="auto">
            <a:xfrm>
              <a:off x="4644358" y="4651375"/>
              <a:ext cx="142149" cy="136525"/>
            </a:xfrm>
            <a:prstGeom prst="line">
              <a:avLst/>
            </a:prstGeom>
            <a:noFill/>
            <a:ln w="28575" cmpd="sng">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17" name="Rectangle 14"/>
            <p:cNvSpPr>
              <a:spLocks noChangeArrowheads="1"/>
            </p:cNvSpPr>
            <p:nvPr/>
          </p:nvSpPr>
          <p:spPr bwMode="auto">
            <a:xfrm>
              <a:off x="4172483" y="4632325"/>
              <a:ext cx="244730" cy="39687"/>
            </a:xfrm>
            <a:prstGeom prst="rect">
              <a:avLst/>
            </a:prstGeom>
            <a:gradFill rotWithShape="0">
              <a:gsLst>
                <a:gs pos="0">
                  <a:srgbClr val="CCCCFF">
                    <a:gamma/>
                    <a:shade val="46275"/>
                    <a:invGamma/>
                  </a:srgbClr>
                </a:gs>
                <a:gs pos="50000">
                  <a:srgbClr val="CCCCFF"/>
                </a:gs>
                <a:gs pos="100000">
                  <a:srgbClr val="CCCCFF">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8" name="Line 15"/>
            <p:cNvSpPr>
              <a:spLocks noChangeShapeType="1"/>
            </p:cNvSpPr>
            <p:nvPr/>
          </p:nvSpPr>
          <p:spPr bwMode="auto">
            <a:xfrm>
              <a:off x="1040814" y="4632325"/>
              <a:ext cx="445497" cy="0"/>
            </a:xfrm>
            <a:prstGeom prst="line">
              <a:avLst/>
            </a:prstGeom>
            <a:noFill/>
            <a:ln w="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19" name="Rectangle 16"/>
            <p:cNvSpPr>
              <a:spLocks noChangeArrowheads="1"/>
            </p:cNvSpPr>
            <p:nvPr/>
          </p:nvSpPr>
          <p:spPr bwMode="auto">
            <a:xfrm>
              <a:off x="878149" y="4632325"/>
              <a:ext cx="568595" cy="39687"/>
            </a:xfrm>
            <a:prstGeom prst="rect">
              <a:avLst/>
            </a:prstGeom>
            <a:gradFill rotWithShape="0">
              <a:gsLst>
                <a:gs pos="0">
                  <a:srgbClr val="CCCCFF">
                    <a:gamma/>
                    <a:shade val="46275"/>
                    <a:invGamma/>
                  </a:srgbClr>
                </a:gs>
                <a:gs pos="50000">
                  <a:srgbClr val="CCCCFF"/>
                </a:gs>
                <a:gs pos="100000">
                  <a:srgbClr val="CCCCFF">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0" name="AutoShape 17"/>
            <p:cNvSpPr>
              <a:spLocks noChangeArrowheads="1"/>
            </p:cNvSpPr>
            <p:nvPr/>
          </p:nvSpPr>
          <p:spPr bwMode="auto">
            <a:xfrm>
              <a:off x="4172483" y="4552950"/>
              <a:ext cx="79134" cy="201612"/>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21" name="AutoShape 18"/>
            <p:cNvSpPr>
              <a:spLocks noChangeArrowheads="1"/>
            </p:cNvSpPr>
            <p:nvPr/>
          </p:nvSpPr>
          <p:spPr bwMode="auto">
            <a:xfrm>
              <a:off x="4292650" y="4552950"/>
              <a:ext cx="82065" cy="201612"/>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22" name="AutoShape 19"/>
            <p:cNvSpPr>
              <a:spLocks noChangeArrowheads="1"/>
            </p:cNvSpPr>
            <p:nvPr/>
          </p:nvSpPr>
          <p:spPr bwMode="auto">
            <a:xfrm>
              <a:off x="1001247" y="4265613"/>
              <a:ext cx="404464" cy="406400"/>
            </a:xfrm>
            <a:custGeom>
              <a:avLst/>
              <a:gdLst>
                <a:gd name="G0" fmla="+- 2442 0 0"/>
                <a:gd name="G1" fmla="+- 21600 0 2442"/>
                <a:gd name="G2" fmla="+- 21600 0 2442"/>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442" y="10800"/>
                  </a:moveTo>
                  <a:cubicBezTo>
                    <a:pt x="2442" y="15416"/>
                    <a:pt x="6184" y="19158"/>
                    <a:pt x="10800" y="19158"/>
                  </a:cubicBezTo>
                  <a:cubicBezTo>
                    <a:pt x="15416" y="19158"/>
                    <a:pt x="19158" y="15416"/>
                    <a:pt x="19158" y="10800"/>
                  </a:cubicBezTo>
                  <a:cubicBezTo>
                    <a:pt x="19158" y="6184"/>
                    <a:pt x="15416" y="2442"/>
                    <a:pt x="10800" y="2442"/>
                  </a:cubicBezTo>
                  <a:cubicBezTo>
                    <a:pt x="6184" y="2442"/>
                    <a:pt x="2442" y="6184"/>
                    <a:pt x="2442" y="10800"/>
                  </a:cubicBezTo>
                  <a:close/>
                </a:path>
              </a:pathLst>
            </a:custGeom>
            <a:gradFill rotWithShape="1">
              <a:gsLst>
                <a:gs pos="0">
                  <a:srgbClr val="CCCCFF"/>
                </a:gs>
                <a:gs pos="50000">
                  <a:srgbClr val="CCCCFF">
                    <a:gamma/>
                    <a:shade val="41176"/>
                    <a:invGamma/>
                  </a:srgbClr>
                </a:gs>
                <a:gs pos="100000">
                  <a:srgbClr val="CCCCFF"/>
                </a:gs>
              </a:gsLst>
              <a:lin ang="2700000" scaled="1"/>
            </a:gradFill>
            <a:ln w="0">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23" name="AutoShape 20"/>
            <p:cNvSpPr>
              <a:spLocks noChangeArrowheads="1"/>
            </p:cNvSpPr>
            <p:nvPr/>
          </p:nvSpPr>
          <p:spPr bwMode="auto">
            <a:xfrm>
              <a:off x="716950" y="4552950"/>
              <a:ext cx="205163" cy="201612"/>
            </a:xfrm>
            <a:prstGeom prst="roundRect">
              <a:avLst>
                <a:gd name="adj" fmla="val 16667"/>
              </a:avLst>
            </a:prstGeom>
            <a:gradFill rotWithShape="1">
              <a:gsLst>
                <a:gs pos="0">
                  <a:srgbClr val="CCCCFF"/>
                </a:gs>
                <a:gs pos="100000">
                  <a:srgbClr val="CCCCFF">
                    <a:gamma/>
                    <a:shade val="46275"/>
                    <a:invGamma/>
                  </a:srgbClr>
                </a:gs>
              </a:gsLst>
              <a:path path="shape">
                <a:fillToRect l="50000" t="50000" r="50000" b="50000"/>
              </a:path>
            </a:gradFill>
            <a:ln w="0">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24" name="Rectangle 21"/>
            <p:cNvSpPr>
              <a:spLocks noChangeArrowheads="1"/>
            </p:cNvSpPr>
            <p:nvPr/>
          </p:nvSpPr>
          <p:spPr bwMode="auto">
            <a:xfrm>
              <a:off x="4862710" y="4632325"/>
              <a:ext cx="164130" cy="39687"/>
            </a:xfrm>
            <a:prstGeom prst="rect">
              <a:avLst/>
            </a:prstGeom>
            <a:gradFill rotWithShape="0">
              <a:gsLst>
                <a:gs pos="0">
                  <a:srgbClr val="CCCCFF">
                    <a:gamma/>
                    <a:shade val="46275"/>
                    <a:invGamma/>
                  </a:srgbClr>
                </a:gs>
                <a:gs pos="50000">
                  <a:srgbClr val="CCCCFF"/>
                </a:gs>
                <a:gs pos="100000">
                  <a:srgbClr val="CCCCFF">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5" name="AutoShape 22"/>
            <p:cNvSpPr>
              <a:spLocks noChangeArrowheads="1"/>
            </p:cNvSpPr>
            <p:nvPr/>
          </p:nvSpPr>
          <p:spPr bwMode="auto">
            <a:xfrm>
              <a:off x="5025375" y="4552950"/>
              <a:ext cx="77669" cy="201612"/>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26" name="AutoShape 23"/>
            <p:cNvSpPr>
              <a:spLocks noChangeArrowheads="1"/>
            </p:cNvSpPr>
            <p:nvPr/>
          </p:nvSpPr>
          <p:spPr bwMode="auto">
            <a:xfrm>
              <a:off x="4902277" y="4552950"/>
              <a:ext cx="80600" cy="201612"/>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27" name="Line 24"/>
            <p:cNvSpPr>
              <a:spLocks noChangeShapeType="1"/>
            </p:cNvSpPr>
            <p:nvPr/>
          </p:nvSpPr>
          <p:spPr bwMode="auto">
            <a:xfrm flipH="1">
              <a:off x="7830248" y="4632325"/>
              <a:ext cx="449893" cy="0"/>
            </a:xfrm>
            <a:prstGeom prst="line">
              <a:avLst/>
            </a:prstGeom>
            <a:noFill/>
            <a:ln w="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29" name="AutoShape 26"/>
            <p:cNvSpPr>
              <a:spLocks noChangeArrowheads="1"/>
            </p:cNvSpPr>
            <p:nvPr/>
          </p:nvSpPr>
          <p:spPr bwMode="auto">
            <a:xfrm flipH="1">
              <a:off x="7912313" y="4265613"/>
              <a:ext cx="404464" cy="406400"/>
            </a:xfrm>
            <a:custGeom>
              <a:avLst/>
              <a:gdLst>
                <a:gd name="G0" fmla="+- 2442 0 0"/>
                <a:gd name="G1" fmla="+- 21600 0 2442"/>
                <a:gd name="G2" fmla="+- 21600 0 2442"/>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442" y="10800"/>
                  </a:moveTo>
                  <a:cubicBezTo>
                    <a:pt x="2442" y="15416"/>
                    <a:pt x="6184" y="19158"/>
                    <a:pt x="10800" y="19158"/>
                  </a:cubicBezTo>
                  <a:cubicBezTo>
                    <a:pt x="15416" y="19158"/>
                    <a:pt x="19158" y="15416"/>
                    <a:pt x="19158" y="10800"/>
                  </a:cubicBezTo>
                  <a:cubicBezTo>
                    <a:pt x="19158" y="6184"/>
                    <a:pt x="15416" y="2442"/>
                    <a:pt x="10800" y="2442"/>
                  </a:cubicBezTo>
                  <a:cubicBezTo>
                    <a:pt x="6184" y="2442"/>
                    <a:pt x="2442" y="6184"/>
                    <a:pt x="2442" y="10800"/>
                  </a:cubicBezTo>
                  <a:close/>
                </a:path>
              </a:pathLst>
            </a:custGeom>
            <a:gradFill rotWithShape="1">
              <a:gsLst>
                <a:gs pos="0">
                  <a:srgbClr val="CCCCFF"/>
                </a:gs>
                <a:gs pos="50000">
                  <a:srgbClr val="CCCCFF">
                    <a:gamma/>
                    <a:shade val="41176"/>
                    <a:invGamma/>
                  </a:srgbClr>
                </a:gs>
                <a:gs pos="100000">
                  <a:srgbClr val="CCCCFF"/>
                </a:gs>
              </a:gsLst>
              <a:lin ang="2700000" scaled="1"/>
            </a:gradFill>
            <a:ln w="0">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30" name="AutoShape 27"/>
            <p:cNvSpPr>
              <a:spLocks noChangeArrowheads="1"/>
            </p:cNvSpPr>
            <p:nvPr/>
          </p:nvSpPr>
          <p:spPr bwMode="auto">
            <a:xfrm flipH="1">
              <a:off x="8398843" y="4552950"/>
              <a:ext cx="202232" cy="201612"/>
            </a:xfrm>
            <a:prstGeom prst="roundRect">
              <a:avLst>
                <a:gd name="adj" fmla="val 16667"/>
              </a:avLst>
            </a:prstGeom>
            <a:gradFill rotWithShape="1">
              <a:gsLst>
                <a:gs pos="0">
                  <a:srgbClr val="CCCCFF"/>
                </a:gs>
                <a:gs pos="100000">
                  <a:srgbClr val="CCCCFF">
                    <a:gamma/>
                    <a:shade val="46275"/>
                    <a:invGamma/>
                  </a:srgbClr>
                </a:gs>
              </a:gsLst>
              <a:path path="shape">
                <a:fillToRect l="50000" t="50000" r="50000" b="50000"/>
              </a:path>
            </a:gradFill>
            <a:ln w="0">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31" name="Rectangle 28"/>
            <p:cNvSpPr>
              <a:spLocks noChangeArrowheads="1"/>
            </p:cNvSpPr>
            <p:nvPr/>
          </p:nvSpPr>
          <p:spPr bwMode="auto">
            <a:xfrm>
              <a:off x="476768" y="4748213"/>
              <a:ext cx="60785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p>
              <a:pPr algn="ctr" eaLnBrk="0" hangingPunct="0">
                <a:defRPr/>
              </a:pPr>
              <a:r>
                <a:rPr lang="en-US" sz="1200" b="0" dirty="0">
                  <a:cs typeface="+mn-cs"/>
                </a:rPr>
                <a:t>source</a:t>
              </a:r>
            </a:p>
          </p:txBody>
        </p:sp>
        <p:sp>
          <p:nvSpPr>
            <p:cNvPr id="32" name="Rectangle 29"/>
            <p:cNvSpPr>
              <a:spLocks noChangeArrowheads="1"/>
            </p:cNvSpPr>
            <p:nvPr/>
          </p:nvSpPr>
          <p:spPr bwMode="auto">
            <a:xfrm>
              <a:off x="2389029" y="4757738"/>
              <a:ext cx="83384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spAutoFit/>
            </a:bodyPr>
            <a:lstStyle/>
            <a:p>
              <a:pPr algn="ctr" eaLnBrk="0" hangingPunct="0">
                <a:defRPr/>
              </a:pPr>
              <a:r>
                <a:rPr lang="en-US" sz="1200" b="0" dirty="0">
                  <a:cs typeface="+mn-cs"/>
                </a:rPr>
                <a:t>main </a:t>
              </a:r>
              <a:r>
                <a:rPr lang="en-US" sz="1200" b="0" dirty="0" err="1">
                  <a:cs typeface="+mn-cs"/>
                </a:rPr>
                <a:t>linac</a:t>
              </a:r>
              <a:endParaRPr lang="en-US" sz="1200" b="0" dirty="0">
                <a:cs typeface="+mn-cs"/>
              </a:endParaRPr>
            </a:p>
          </p:txBody>
        </p:sp>
        <p:grpSp>
          <p:nvGrpSpPr>
            <p:cNvPr id="33" name="Group 30"/>
            <p:cNvGrpSpPr>
              <a:grpSpLocks/>
            </p:cNvGrpSpPr>
            <p:nvPr/>
          </p:nvGrpSpPr>
          <p:grpSpPr bwMode="auto">
            <a:xfrm>
              <a:off x="1407177" y="4552950"/>
              <a:ext cx="2765306" cy="188912"/>
              <a:chOff x="619" y="2209"/>
              <a:chExt cx="1929" cy="133"/>
            </a:xfrm>
          </p:grpSpPr>
          <p:sp>
            <p:nvSpPr>
              <p:cNvPr id="54" name="Rectangle 31"/>
              <p:cNvSpPr>
                <a:spLocks noChangeArrowheads="1"/>
              </p:cNvSpPr>
              <p:nvPr/>
            </p:nvSpPr>
            <p:spPr bwMode="auto">
              <a:xfrm>
                <a:off x="619" y="2265"/>
                <a:ext cx="1929" cy="29"/>
              </a:xfrm>
              <a:prstGeom prst="rect">
                <a:avLst/>
              </a:prstGeom>
              <a:gradFill rotWithShape="0">
                <a:gsLst>
                  <a:gs pos="0">
                    <a:srgbClr val="FF9900">
                      <a:gamma/>
                      <a:shade val="46275"/>
                      <a:invGamma/>
                    </a:srgbClr>
                  </a:gs>
                  <a:gs pos="50000">
                    <a:srgbClr val="FF9900"/>
                  </a:gs>
                  <a:gs pos="100000">
                    <a:srgbClr val="FF9900">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55" name="Group 32"/>
              <p:cNvGrpSpPr>
                <a:grpSpLocks/>
              </p:cNvGrpSpPr>
              <p:nvPr/>
            </p:nvGrpSpPr>
            <p:grpSpPr bwMode="auto">
              <a:xfrm flipH="1">
                <a:off x="988" y="2209"/>
                <a:ext cx="1529" cy="133"/>
                <a:chOff x="2766" y="2443"/>
                <a:chExt cx="1529" cy="133"/>
              </a:xfrm>
            </p:grpSpPr>
            <p:grpSp>
              <p:nvGrpSpPr>
                <p:cNvPr id="59" name="Group 33"/>
                <p:cNvGrpSpPr>
                  <a:grpSpLocks/>
                </p:cNvGrpSpPr>
                <p:nvPr/>
              </p:nvGrpSpPr>
              <p:grpSpPr bwMode="auto">
                <a:xfrm>
                  <a:off x="4014" y="2443"/>
                  <a:ext cx="281" cy="133"/>
                  <a:chOff x="2737" y="1615"/>
                  <a:chExt cx="281" cy="133"/>
                </a:xfrm>
              </p:grpSpPr>
              <p:sp>
                <p:nvSpPr>
                  <p:cNvPr id="72" name="Rectangle 34"/>
                  <p:cNvSpPr>
                    <a:spLocks noChangeArrowheads="1"/>
                  </p:cNvSpPr>
                  <p:nvPr/>
                </p:nvSpPr>
                <p:spPr bwMode="auto">
                  <a:xfrm>
                    <a:off x="2737" y="1615"/>
                    <a:ext cx="281" cy="133"/>
                  </a:xfrm>
                  <a:prstGeom prst="rect">
                    <a:avLst/>
                  </a:prstGeom>
                  <a:gradFill rotWithShape="0">
                    <a:gsLst>
                      <a:gs pos="0">
                        <a:srgbClr val="FF9900">
                          <a:gamma/>
                          <a:shade val="46275"/>
                          <a:invGamma/>
                        </a:srgbClr>
                      </a:gs>
                      <a:gs pos="50000">
                        <a:srgbClr val="FF9900"/>
                      </a:gs>
                      <a:gs pos="100000">
                        <a:srgbClr val="FF9900">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3" name="Line 35"/>
                  <p:cNvSpPr>
                    <a:spLocks noChangeShapeType="1"/>
                  </p:cNvSpPr>
                  <p:nvPr/>
                </p:nvSpPr>
                <p:spPr bwMode="auto">
                  <a:xfrm flipH="1">
                    <a:off x="2774" y="1685"/>
                    <a:ext cx="208" cy="0"/>
                  </a:xfrm>
                  <a:prstGeom prst="line">
                    <a:avLst/>
                  </a:prstGeom>
                  <a:noFill/>
                  <a:ln w="9525">
                    <a:solidFill>
                      <a:srgbClr val="0000FF"/>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nvGrpSpPr>
                <p:cNvPr id="60" name="Group 36"/>
                <p:cNvGrpSpPr>
                  <a:grpSpLocks/>
                </p:cNvGrpSpPr>
                <p:nvPr/>
              </p:nvGrpSpPr>
              <p:grpSpPr bwMode="auto">
                <a:xfrm>
                  <a:off x="3078" y="2443"/>
                  <a:ext cx="281" cy="133"/>
                  <a:chOff x="2737" y="1615"/>
                  <a:chExt cx="281" cy="133"/>
                </a:xfrm>
              </p:grpSpPr>
              <p:sp>
                <p:nvSpPr>
                  <p:cNvPr id="70" name="Rectangle 37"/>
                  <p:cNvSpPr>
                    <a:spLocks noChangeArrowheads="1"/>
                  </p:cNvSpPr>
                  <p:nvPr/>
                </p:nvSpPr>
                <p:spPr bwMode="auto">
                  <a:xfrm>
                    <a:off x="2738" y="1615"/>
                    <a:ext cx="281" cy="133"/>
                  </a:xfrm>
                  <a:prstGeom prst="rect">
                    <a:avLst/>
                  </a:prstGeom>
                  <a:gradFill rotWithShape="0">
                    <a:gsLst>
                      <a:gs pos="0">
                        <a:srgbClr val="FF9900">
                          <a:gamma/>
                          <a:shade val="46275"/>
                          <a:invGamma/>
                        </a:srgbClr>
                      </a:gs>
                      <a:gs pos="50000">
                        <a:srgbClr val="FF9900"/>
                      </a:gs>
                      <a:gs pos="100000">
                        <a:srgbClr val="FF9900">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1" name="Line 38"/>
                  <p:cNvSpPr>
                    <a:spLocks noChangeShapeType="1"/>
                  </p:cNvSpPr>
                  <p:nvPr/>
                </p:nvSpPr>
                <p:spPr bwMode="auto">
                  <a:xfrm flipH="1">
                    <a:off x="2774" y="1685"/>
                    <a:ext cx="208" cy="0"/>
                  </a:xfrm>
                  <a:prstGeom prst="line">
                    <a:avLst/>
                  </a:prstGeom>
                  <a:noFill/>
                  <a:ln w="9525">
                    <a:solidFill>
                      <a:srgbClr val="0000FF"/>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nvGrpSpPr>
                <p:cNvPr id="61" name="Group 39"/>
                <p:cNvGrpSpPr>
                  <a:grpSpLocks/>
                </p:cNvGrpSpPr>
                <p:nvPr/>
              </p:nvGrpSpPr>
              <p:grpSpPr bwMode="auto">
                <a:xfrm>
                  <a:off x="2766" y="2443"/>
                  <a:ext cx="281" cy="133"/>
                  <a:chOff x="2737" y="1615"/>
                  <a:chExt cx="281" cy="133"/>
                </a:xfrm>
              </p:grpSpPr>
              <p:sp>
                <p:nvSpPr>
                  <p:cNvPr id="68" name="Rectangle 40"/>
                  <p:cNvSpPr>
                    <a:spLocks noChangeArrowheads="1"/>
                  </p:cNvSpPr>
                  <p:nvPr/>
                </p:nvSpPr>
                <p:spPr bwMode="auto">
                  <a:xfrm>
                    <a:off x="2737" y="1615"/>
                    <a:ext cx="281" cy="133"/>
                  </a:xfrm>
                  <a:prstGeom prst="rect">
                    <a:avLst/>
                  </a:prstGeom>
                  <a:gradFill rotWithShape="0">
                    <a:gsLst>
                      <a:gs pos="0">
                        <a:srgbClr val="FF9900">
                          <a:gamma/>
                          <a:shade val="46275"/>
                          <a:invGamma/>
                        </a:srgbClr>
                      </a:gs>
                      <a:gs pos="50000">
                        <a:srgbClr val="FF9900"/>
                      </a:gs>
                      <a:gs pos="100000">
                        <a:srgbClr val="FF9900">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9" name="Line 41"/>
                  <p:cNvSpPr>
                    <a:spLocks noChangeShapeType="1"/>
                  </p:cNvSpPr>
                  <p:nvPr/>
                </p:nvSpPr>
                <p:spPr bwMode="auto">
                  <a:xfrm flipH="1">
                    <a:off x="2774" y="1685"/>
                    <a:ext cx="208" cy="0"/>
                  </a:xfrm>
                  <a:prstGeom prst="line">
                    <a:avLst/>
                  </a:prstGeom>
                  <a:noFill/>
                  <a:ln w="9525">
                    <a:solidFill>
                      <a:srgbClr val="0000FF"/>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nvGrpSpPr>
                <p:cNvPr id="62" name="Group 42"/>
                <p:cNvGrpSpPr>
                  <a:grpSpLocks/>
                </p:cNvGrpSpPr>
                <p:nvPr/>
              </p:nvGrpSpPr>
              <p:grpSpPr bwMode="auto">
                <a:xfrm>
                  <a:off x="3390" y="2443"/>
                  <a:ext cx="281" cy="133"/>
                  <a:chOff x="2737" y="1615"/>
                  <a:chExt cx="281" cy="133"/>
                </a:xfrm>
              </p:grpSpPr>
              <p:sp>
                <p:nvSpPr>
                  <p:cNvPr id="66" name="Rectangle 43"/>
                  <p:cNvSpPr>
                    <a:spLocks noChangeArrowheads="1"/>
                  </p:cNvSpPr>
                  <p:nvPr/>
                </p:nvSpPr>
                <p:spPr bwMode="auto">
                  <a:xfrm>
                    <a:off x="2738" y="1615"/>
                    <a:ext cx="280" cy="133"/>
                  </a:xfrm>
                  <a:prstGeom prst="rect">
                    <a:avLst/>
                  </a:prstGeom>
                  <a:gradFill rotWithShape="0">
                    <a:gsLst>
                      <a:gs pos="0">
                        <a:srgbClr val="FF9900">
                          <a:gamma/>
                          <a:shade val="46275"/>
                          <a:invGamma/>
                        </a:srgbClr>
                      </a:gs>
                      <a:gs pos="50000">
                        <a:srgbClr val="FF9900"/>
                      </a:gs>
                      <a:gs pos="100000">
                        <a:srgbClr val="FF9900">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7" name="Line 44"/>
                  <p:cNvSpPr>
                    <a:spLocks noChangeShapeType="1"/>
                  </p:cNvSpPr>
                  <p:nvPr/>
                </p:nvSpPr>
                <p:spPr bwMode="auto">
                  <a:xfrm flipH="1">
                    <a:off x="2774" y="1685"/>
                    <a:ext cx="207" cy="0"/>
                  </a:xfrm>
                  <a:prstGeom prst="line">
                    <a:avLst/>
                  </a:prstGeom>
                  <a:noFill/>
                  <a:ln w="9525">
                    <a:solidFill>
                      <a:srgbClr val="0000FF"/>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nvGrpSpPr>
                <p:cNvPr id="63" name="Group 45"/>
                <p:cNvGrpSpPr>
                  <a:grpSpLocks/>
                </p:cNvGrpSpPr>
                <p:nvPr/>
              </p:nvGrpSpPr>
              <p:grpSpPr bwMode="auto">
                <a:xfrm>
                  <a:off x="3702" y="2443"/>
                  <a:ext cx="281" cy="133"/>
                  <a:chOff x="2737" y="1615"/>
                  <a:chExt cx="281" cy="133"/>
                </a:xfrm>
              </p:grpSpPr>
              <p:sp>
                <p:nvSpPr>
                  <p:cNvPr id="64" name="Rectangle 46"/>
                  <p:cNvSpPr>
                    <a:spLocks noChangeArrowheads="1"/>
                  </p:cNvSpPr>
                  <p:nvPr/>
                </p:nvSpPr>
                <p:spPr bwMode="auto">
                  <a:xfrm>
                    <a:off x="2737" y="1615"/>
                    <a:ext cx="281" cy="133"/>
                  </a:xfrm>
                  <a:prstGeom prst="rect">
                    <a:avLst/>
                  </a:prstGeom>
                  <a:gradFill rotWithShape="0">
                    <a:gsLst>
                      <a:gs pos="0">
                        <a:srgbClr val="FF9900">
                          <a:gamma/>
                          <a:shade val="46275"/>
                          <a:invGamma/>
                        </a:srgbClr>
                      </a:gs>
                      <a:gs pos="50000">
                        <a:srgbClr val="FF9900"/>
                      </a:gs>
                      <a:gs pos="100000">
                        <a:srgbClr val="FF9900">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5" name="Line 47"/>
                  <p:cNvSpPr>
                    <a:spLocks noChangeShapeType="1"/>
                  </p:cNvSpPr>
                  <p:nvPr/>
                </p:nvSpPr>
                <p:spPr bwMode="auto">
                  <a:xfrm flipH="1">
                    <a:off x="2774" y="1685"/>
                    <a:ext cx="208" cy="0"/>
                  </a:xfrm>
                  <a:prstGeom prst="line">
                    <a:avLst/>
                  </a:prstGeom>
                  <a:noFill/>
                  <a:ln w="9525">
                    <a:solidFill>
                      <a:srgbClr val="0000FF"/>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grpSp>
            <p:nvGrpSpPr>
              <p:cNvPr id="56" name="Group 48"/>
              <p:cNvGrpSpPr>
                <a:grpSpLocks/>
              </p:cNvGrpSpPr>
              <p:nvPr/>
            </p:nvGrpSpPr>
            <p:grpSpPr bwMode="auto">
              <a:xfrm flipH="1">
                <a:off x="676" y="2209"/>
                <a:ext cx="281" cy="133"/>
                <a:chOff x="2737" y="1615"/>
                <a:chExt cx="281" cy="133"/>
              </a:xfrm>
            </p:grpSpPr>
            <p:sp>
              <p:nvSpPr>
                <p:cNvPr id="57" name="Rectangle 49"/>
                <p:cNvSpPr>
                  <a:spLocks noChangeArrowheads="1"/>
                </p:cNvSpPr>
                <p:nvPr/>
              </p:nvSpPr>
              <p:spPr bwMode="auto">
                <a:xfrm>
                  <a:off x="2738" y="1615"/>
                  <a:ext cx="281" cy="133"/>
                </a:xfrm>
                <a:prstGeom prst="rect">
                  <a:avLst/>
                </a:prstGeom>
                <a:gradFill rotWithShape="0">
                  <a:gsLst>
                    <a:gs pos="0">
                      <a:srgbClr val="FF9900">
                        <a:gamma/>
                        <a:shade val="46275"/>
                        <a:invGamma/>
                      </a:srgbClr>
                    </a:gs>
                    <a:gs pos="50000">
                      <a:srgbClr val="FF9900"/>
                    </a:gs>
                    <a:gs pos="100000">
                      <a:srgbClr val="FF9900">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8" name="Line 50"/>
                <p:cNvSpPr>
                  <a:spLocks noChangeShapeType="1"/>
                </p:cNvSpPr>
                <p:nvPr/>
              </p:nvSpPr>
              <p:spPr bwMode="auto">
                <a:xfrm flipH="1">
                  <a:off x="2774" y="1685"/>
                  <a:ext cx="208" cy="0"/>
                </a:xfrm>
                <a:prstGeom prst="line">
                  <a:avLst/>
                </a:prstGeom>
                <a:noFill/>
                <a:ln w="9525">
                  <a:solidFill>
                    <a:srgbClr val="0000FF"/>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grpSp>
          <p:nvGrpSpPr>
            <p:cNvPr id="34" name="Group 51"/>
            <p:cNvGrpSpPr>
              <a:grpSpLocks/>
            </p:cNvGrpSpPr>
            <p:nvPr/>
          </p:nvGrpSpPr>
          <p:grpSpPr bwMode="auto">
            <a:xfrm>
              <a:off x="5107440" y="4552950"/>
              <a:ext cx="2763840" cy="188912"/>
              <a:chOff x="3200" y="2209"/>
              <a:chExt cx="1929" cy="133"/>
            </a:xfrm>
          </p:grpSpPr>
          <p:sp>
            <p:nvSpPr>
              <p:cNvPr id="35" name="Rectangle 52"/>
              <p:cNvSpPr>
                <a:spLocks noChangeArrowheads="1"/>
              </p:cNvSpPr>
              <p:nvPr/>
            </p:nvSpPr>
            <p:spPr bwMode="auto">
              <a:xfrm>
                <a:off x="3200" y="2265"/>
                <a:ext cx="1929" cy="29"/>
              </a:xfrm>
              <a:prstGeom prst="rect">
                <a:avLst/>
              </a:prstGeom>
              <a:gradFill rotWithShape="0">
                <a:gsLst>
                  <a:gs pos="0">
                    <a:srgbClr val="FF9900">
                      <a:gamma/>
                      <a:shade val="46275"/>
                      <a:invGamma/>
                    </a:srgbClr>
                  </a:gs>
                  <a:gs pos="50000">
                    <a:srgbClr val="FF9900"/>
                  </a:gs>
                  <a:gs pos="100000">
                    <a:srgbClr val="FF9900">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36" name="Group 53"/>
              <p:cNvGrpSpPr>
                <a:grpSpLocks/>
              </p:cNvGrpSpPr>
              <p:nvPr/>
            </p:nvGrpSpPr>
            <p:grpSpPr bwMode="auto">
              <a:xfrm>
                <a:off x="4477" y="2209"/>
                <a:ext cx="281" cy="133"/>
                <a:chOff x="2737" y="1615"/>
                <a:chExt cx="281" cy="133"/>
              </a:xfrm>
            </p:grpSpPr>
            <p:sp>
              <p:nvSpPr>
                <p:cNvPr id="52" name="Rectangle 54"/>
                <p:cNvSpPr>
                  <a:spLocks noChangeArrowheads="1"/>
                </p:cNvSpPr>
                <p:nvPr/>
              </p:nvSpPr>
              <p:spPr bwMode="auto">
                <a:xfrm>
                  <a:off x="2737" y="1615"/>
                  <a:ext cx="280" cy="133"/>
                </a:xfrm>
                <a:prstGeom prst="rect">
                  <a:avLst/>
                </a:prstGeom>
                <a:gradFill rotWithShape="0">
                  <a:gsLst>
                    <a:gs pos="0">
                      <a:srgbClr val="FF9900">
                        <a:gamma/>
                        <a:shade val="46275"/>
                        <a:invGamma/>
                      </a:srgbClr>
                    </a:gs>
                    <a:gs pos="50000">
                      <a:srgbClr val="FF9900"/>
                    </a:gs>
                    <a:gs pos="100000">
                      <a:srgbClr val="FF9900">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3" name="Line 55"/>
                <p:cNvSpPr>
                  <a:spLocks noChangeShapeType="1"/>
                </p:cNvSpPr>
                <p:nvPr/>
              </p:nvSpPr>
              <p:spPr bwMode="auto">
                <a:xfrm flipH="1">
                  <a:off x="2774" y="1685"/>
                  <a:ext cx="207" cy="0"/>
                </a:xfrm>
                <a:prstGeom prst="line">
                  <a:avLst/>
                </a:prstGeom>
                <a:noFill/>
                <a:ln w="9525">
                  <a:solidFill>
                    <a:srgbClr val="0000FF"/>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nvGrpSpPr>
              <p:cNvPr id="37" name="Group 56"/>
              <p:cNvGrpSpPr>
                <a:grpSpLocks/>
              </p:cNvGrpSpPr>
              <p:nvPr/>
            </p:nvGrpSpPr>
            <p:grpSpPr bwMode="auto">
              <a:xfrm>
                <a:off x="3541" y="2209"/>
                <a:ext cx="281" cy="133"/>
                <a:chOff x="2737" y="1615"/>
                <a:chExt cx="281" cy="133"/>
              </a:xfrm>
            </p:grpSpPr>
            <p:sp>
              <p:nvSpPr>
                <p:cNvPr id="50" name="Rectangle 57"/>
                <p:cNvSpPr>
                  <a:spLocks noChangeArrowheads="1"/>
                </p:cNvSpPr>
                <p:nvPr/>
              </p:nvSpPr>
              <p:spPr bwMode="auto">
                <a:xfrm>
                  <a:off x="2737" y="1615"/>
                  <a:ext cx="280" cy="133"/>
                </a:xfrm>
                <a:prstGeom prst="rect">
                  <a:avLst/>
                </a:prstGeom>
                <a:gradFill rotWithShape="0">
                  <a:gsLst>
                    <a:gs pos="0">
                      <a:srgbClr val="FF9900">
                        <a:gamma/>
                        <a:shade val="46275"/>
                        <a:invGamma/>
                      </a:srgbClr>
                    </a:gs>
                    <a:gs pos="50000">
                      <a:srgbClr val="FF9900"/>
                    </a:gs>
                    <a:gs pos="100000">
                      <a:srgbClr val="FF9900">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1" name="Line 58"/>
                <p:cNvSpPr>
                  <a:spLocks noChangeShapeType="1"/>
                </p:cNvSpPr>
                <p:nvPr/>
              </p:nvSpPr>
              <p:spPr bwMode="auto">
                <a:xfrm flipH="1">
                  <a:off x="2774" y="1685"/>
                  <a:ext cx="207" cy="0"/>
                </a:xfrm>
                <a:prstGeom prst="line">
                  <a:avLst/>
                </a:prstGeom>
                <a:noFill/>
                <a:ln w="9525">
                  <a:solidFill>
                    <a:srgbClr val="0000FF"/>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nvGrpSpPr>
              <p:cNvPr id="38" name="Group 59"/>
              <p:cNvGrpSpPr>
                <a:grpSpLocks/>
              </p:cNvGrpSpPr>
              <p:nvPr/>
            </p:nvGrpSpPr>
            <p:grpSpPr bwMode="auto">
              <a:xfrm>
                <a:off x="3229" y="2209"/>
                <a:ext cx="281" cy="133"/>
                <a:chOff x="2737" y="1615"/>
                <a:chExt cx="281" cy="133"/>
              </a:xfrm>
            </p:grpSpPr>
            <p:sp>
              <p:nvSpPr>
                <p:cNvPr id="48" name="Rectangle 60"/>
                <p:cNvSpPr>
                  <a:spLocks noChangeArrowheads="1"/>
                </p:cNvSpPr>
                <p:nvPr/>
              </p:nvSpPr>
              <p:spPr bwMode="auto">
                <a:xfrm>
                  <a:off x="2736" y="1615"/>
                  <a:ext cx="281" cy="133"/>
                </a:xfrm>
                <a:prstGeom prst="rect">
                  <a:avLst/>
                </a:prstGeom>
                <a:gradFill rotWithShape="0">
                  <a:gsLst>
                    <a:gs pos="0">
                      <a:srgbClr val="FF9900">
                        <a:gamma/>
                        <a:shade val="46275"/>
                        <a:invGamma/>
                      </a:srgbClr>
                    </a:gs>
                    <a:gs pos="50000">
                      <a:srgbClr val="FF9900"/>
                    </a:gs>
                    <a:gs pos="100000">
                      <a:srgbClr val="FF9900">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9" name="Line 61"/>
                <p:cNvSpPr>
                  <a:spLocks noChangeShapeType="1"/>
                </p:cNvSpPr>
                <p:nvPr/>
              </p:nvSpPr>
              <p:spPr bwMode="auto">
                <a:xfrm flipH="1">
                  <a:off x="2773" y="1685"/>
                  <a:ext cx="208" cy="0"/>
                </a:xfrm>
                <a:prstGeom prst="line">
                  <a:avLst/>
                </a:prstGeom>
                <a:noFill/>
                <a:ln w="9525">
                  <a:solidFill>
                    <a:srgbClr val="0000FF"/>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nvGrpSpPr>
              <p:cNvPr id="39" name="Group 62"/>
              <p:cNvGrpSpPr>
                <a:grpSpLocks/>
              </p:cNvGrpSpPr>
              <p:nvPr/>
            </p:nvGrpSpPr>
            <p:grpSpPr bwMode="auto">
              <a:xfrm>
                <a:off x="3853" y="2209"/>
                <a:ext cx="281" cy="133"/>
                <a:chOff x="2737" y="1615"/>
                <a:chExt cx="281" cy="133"/>
              </a:xfrm>
            </p:grpSpPr>
            <p:sp>
              <p:nvSpPr>
                <p:cNvPr id="46" name="Rectangle 63"/>
                <p:cNvSpPr>
                  <a:spLocks noChangeArrowheads="1"/>
                </p:cNvSpPr>
                <p:nvPr/>
              </p:nvSpPr>
              <p:spPr bwMode="auto">
                <a:xfrm>
                  <a:off x="2736" y="1615"/>
                  <a:ext cx="281" cy="133"/>
                </a:xfrm>
                <a:prstGeom prst="rect">
                  <a:avLst/>
                </a:prstGeom>
                <a:gradFill rotWithShape="0">
                  <a:gsLst>
                    <a:gs pos="0">
                      <a:srgbClr val="FF9900">
                        <a:gamma/>
                        <a:shade val="46275"/>
                        <a:invGamma/>
                      </a:srgbClr>
                    </a:gs>
                    <a:gs pos="50000">
                      <a:srgbClr val="FF9900"/>
                    </a:gs>
                    <a:gs pos="100000">
                      <a:srgbClr val="FF9900">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7" name="Line 64"/>
                <p:cNvSpPr>
                  <a:spLocks noChangeShapeType="1"/>
                </p:cNvSpPr>
                <p:nvPr/>
              </p:nvSpPr>
              <p:spPr bwMode="auto">
                <a:xfrm flipH="1">
                  <a:off x="2773" y="1685"/>
                  <a:ext cx="208" cy="0"/>
                </a:xfrm>
                <a:prstGeom prst="line">
                  <a:avLst/>
                </a:prstGeom>
                <a:noFill/>
                <a:ln w="9525">
                  <a:solidFill>
                    <a:srgbClr val="0000FF"/>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nvGrpSpPr>
              <p:cNvPr id="40" name="Group 65"/>
              <p:cNvGrpSpPr>
                <a:grpSpLocks/>
              </p:cNvGrpSpPr>
              <p:nvPr/>
            </p:nvGrpSpPr>
            <p:grpSpPr bwMode="auto">
              <a:xfrm>
                <a:off x="4165" y="2209"/>
                <a:ext cx="281" cy="133"/>
                <a:chOff x="2737" y="1615"/>
                <a:chExt cx="281" cy="133"/>
              </a:xfrm>
            </p:grpSpPr>
            <p:sp>
              <p:nvSpPr>
                <p:cNvPr id="44" name="Rectangle 66"/>
                <p:cNvSpPr>
                  <a:spLocks noChangeArrowheads="1"/>
                </p:cNvSpPr>
                <p:nvPr/>
              </p:nvSpPr>
              <p:spPr bwMode="auto">
                <a:xfrm>
                  <a:off x="2737" y="1615"/>
                  <a:ext cx="281" cy="133"/>
                </a:xfrm>
                <a:prstGeom prst="rect">
                  <a:avLst/>
                </a:prstGeom>
                <a:gradFill rotWithShape="0">
                  <a:gsLst>
                    <a:gs pos="0">
                      <a:srgbClr val="FF9900">
                        <a:gamma/>
                        <a:shade val="46275"/>
                        <a:invGamma/>
                      </a:srgbClr>
                    </a:gs>
                    <a:gs pos="50000">
                      <a:srgbClr val="FF9900"/>
                    </a:gs>
                    <a:gs pos="100000">
                      <a:srgbClr val="FF9900">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5" name="Line 67"/>
                <p:cNvSpPr>
                  <a:spLocks noChangeShapeType="1"/>
                </p:cNvSpPr>
                <p:nvPr/>
              </p:nvSpPr>
              <p:spPr bwMode="auto">
                <a:xfrm flipH="1">
                  <a:off x="2773" y="1685"/>
                  <a:ext cx="208" cy="0"/>
                </a:xfrm>
                <a:prstGeom prst="line">
                  <a:avLst/>
                </a:prstGeom>
                <a:noFill/>
                <a:ln w="9525">
                  <a:solidFill>
                    <a:srgbClr val="0000FF"/>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nvGrpSpPr>
              <p:cNvPr id="41" name="Group 68"/>
              <p:cNvGrpSpPr>
                <a:grpSpLocks/>
              </p:cNvGrpSpPr>
              <p:nvPr/>
            </p:nvGrpSpPr>
            <p:grpSpPr bwMode="auto">
              <a:xfrm>
                <a:off x="4788" y="2209"/>
                <a:ext cx="281" cy="133"/>
                <a:chOff x="2737" y="1615"/>
                <a:chExt cx="281" cy="133"/>
              </a:xfrm>
            </p:grpSpPr>
            <p:sp>
              <p:nvSpPr>
                <p:cNvPr id="42" name="Rectangle 69"/>
                <p:cNvSpPr>
                  <a:spLocks noChangeArrowheads="1"/>
                </p:cNvSpPr>
                <p:nvPr/>
              </p:nvSpPr>
              <p:spPr bwMode="auto">
                <a:xfrm>
                  <a:off x="2736" y="1615"/>
                  <a:ext cx="281" cy="133"/>
                </a:xfrm>
                <a:prstGeom prst="rect">
                  <a:avLst/>
                </a:prstGeom>
                <a:gradFill rotWithShape="0">
                  <a:gsLst>
                    <a:gs pos="0">
                      <a:srgbClr val="FF9900">
                        <a:gamma/>
                        <a:shade val="46275"/>
                        <a:invGamma/>
                      </a:srgbClr>
                    </a:gs>
                    <a:gs pos="50000">
                      <a:srgbClr val="FF9900"/>
                    </a:gs>
                    <a:gs pos="100000">
                      <a:srgbClr val="FF9900">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3" name="Line 70"/>
                <p:cNvSpPr>
                  <a:spLocks noChangeShapeType="1"/>
                </p:cNvSpPr>
                <p:nvPr/>
              </p:nvSpPr>
              <p:spPr bwMode="auto">
                <a:xfrm flipH="1">
                  <a:off x="2773" y="1685"/>
                  <a:ext cx="208" cy="0"/>
                </a:xfrm>
                <a:prstGeom prst="line">
                  <a:avLst/>
                </a:prstGeom>
                <a:noFill/>
                <a:ln w="9525">
                  <a:solidFill>
                    <a:srgbClr val="0000FF"/>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grpSp>
      <p:grpSp>
        <p:nvGrpSpPr>
          <p:cNvPr id="75" name="Group 72"/>
          <p:cNvGrpSpPr>
            <a:grpSpLocks/>
          </p:cNvGrpSpPr>
          <p:nvPr/>
        </p:nvGrpSpPr>
        <p:grpSpPr bwMode="auto">
          <a:xfrm>
            <a:off x="2709864" y="1133101"/>
            <a:ext cx="3505201" cy="1020763"/>
            <a:chOff x="1181" y="765"/>
            <a:chExt cx="2393" cy="643"/>
          </a:xfrm>
        </p:grpSpPr>
        <p:grpSp>
          <p:nvGrpSpPr>
            <p:cNvPr id="95" name="Group 73"/>
            <p:cNvGrpSpPr>
              <a:grpSpLocks/>
            </p:cNvGrpSpPr>
            <p:nvPr/>
          </p:nvGrpSpPr>
          <p:grpSpPr bwMode="auto">
            <a:xfrm>
              <a:off x="1181" y="765"/>
              <a:ext cx="2393" cy="643"/>
              <a:chOff x="1181" y="765"/>
              <a:chExt cx="2393" cy="643"/>
            </a:xfrm>
          </p:grpSpPr>
          <p:grpSp>
            <p:nvGrpSpPr>
              <p:cNvPr id="98" name="Group 74"/>
              <p:cNvGrpSpPr>
                <a:grpSpLocks/>
              </p:cNvGrpSpPr>
              <p:nvPr/>
            </p:nvGrpSpPr>
            <p:grpSpPr bwMode="auto">
              <a:xfrm>
                <a:off x="1181" y="808"/>
                <a:ext cx="2393" cy="600"/>
                <a:chOff x="1181" y="808"/>
                <a:chExt cx="2393" cy="600"/>
              </a:xfrm>
            </p:grpSpPr>
            <p:sp>
              <p:nvSpPr>
                <p:cNvPr id="101" name="Rectangle 75"/>
                <p:cNvSpPr>
                  <a:spLocks noChangeArrowheads="1"/>
                </p:cNvSpPr>
                <p:nvPr/>
              </p:nvSpPr>
              <p:spPr bwMode="auto">
                <a:xfrm>
                  <a:off x="3242" y="1242"/>
                  <a:ext cx="332" cy="112"/>
                </a:xfrm>
                <a:prstGeom prst="rect">
                  <a:avLst/>
                </a:prstGeom>
                <a:solidFill>
                  <a:srgbClr val="CCECFF"/>
                </a:solidFill>
                <a:ln w="9525">
                  <a:miter lim="800000"/>
                  <a:headEnd/>
                  <a:tailEnd/>
                </a:ln>
                <a:effectLst/>
                <a:scene3d>
                  <a:camera prst="legacyPerspectiveTopRight"/>
                  <a:lightRig rig="legacyFlat3" dir="b"/>
                </a:scene3d>
                <a:sp3d extrusionH="887400" prstMaterial="legacyMatte">
                  <a:bevelT w="13500" h="13500" prst="angle"/>
                  <a:bevelB w="13500" h="13500" prst="angle"/>
                  <a:extrusionClr>
                    <a:srgbClr val="CCECFF"/>
                  </a:extrusionClr>
                </a:sp3d>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pPr>
                    <a:defRPr/>
                  </a:pPr>
                  <a:endParaRPr lang="en-US">
                    <a:cs typeface="+mn-cs"/>
                  </a:endParaRPr>
                </a:p>
              </p:txBody>
            </p:sp>
            <p:sp>
              <p:nvSpPr>
                <p:cNvPr id="102" name="Rectangle 76"/>
                <p:cNvSpPr>
                  <a:spLocks noChangeArrowheads="1"/>
                </p:cNvSpPr>
                <p:nvPr/>
              </p:nvSpPr>
              <p:spPr bwMode="auto">
                <a:xfrm>
                  <a:off x="1181" y="1232"/>
                  <a:ext cx="355" cy="113"/>
                </a:xfrm>
                <a:prstGeom prst="rect">
                  <a:avLst/>
                </a:prstGeom>
                <a:solidFill>
                  <a:srgbClr val="CCECFF"/>
                </a:solidFill>
                <a:ln w="9525">
                  <a:miter lim="800000"/>
                  <a:headEnd/>
                  <a:tailEnd/>
                </a:ln>
                <a:effectLst/>
                <a:scene3d>
                  <a:camera prst="legacyPerspectiveTopRight"/>
                  <a:lightRig rig="legacyFlat3" dir="b"/>
                </a:scene3d>
                <a:sp3d extrusionH="887400" prstMaterial="legacyMatte">
                  <a:bevelT w="13500" h="13500" prst="angle"/>
                  <a:bevelB w="13500" h="13500" prst="angle"/>
                  <a:extrusionClr>
                    <a:srgbClr val="CCECFF"/>
                  </a:extrusionClr>
                </a:sp3d>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pPr>
                    <a:defRPr/>
                  </a:pPr>
                  <a:endParaRPr lang="en-US">
                    <a:cs typeface="+mn-cs"/>
                  </a:endParaRPr>
                </a:p>
              </p:txBody>
            </p:sp>
            <p:sp>
              <p:nvSpPr>
                <p:cNvPr id="103" name="Oval 77"/>
                <p:cNvSpPr>
                  <a:spLocks noChangeArrowheads="1"/>
                </p:cNvSpPr>
                <p:nvPr/>
              </p:nvSpPr>
              <p:spPr bwMode="auto">
                <a:xfrm>
                  <a:off x="1348" y="815"/>
                  <a:ext cx="2146" cy="593"/>
                </a:xfrm>
                <a:prstGeom prst="ellipse">
                  <a:avLst/>
                </a:prstGeom>
                <a:noFill/>
                <a:ln w="25400">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04" name="Rectangle 78"/>
                <p:cNvSpPr>
                  <a:spLocks noChangeArrowheads="1"/>
                </p:cNvSpPr>
                <p:nvPr/>
              </p:nvSpPr>
              <p:spPr bwMode="auto">
                <a:xfrm>
                  <a:off x="1181" y="808"/>
                  <a:ext cx="355" cy="113"/>
                </a:xfrm>
                <a:prstGeom prst="rect">
                  <a:avLst/>
                </a:prstGeom>
                <a:solidFill>
                  <a:srgbClr val="CCECFF"/>
                </a:solidFill>
                <a:ln w="9525">
                  <a:miter lim="800000"/>
                  <a:headEnd/>
                  <a:tailEnd/>
                </a:ln>
                <a:effectLst/>
                <a:scene3d>
                  <a:camera prst="legacyPerspectiveTopRight"/>
                  <a:lightRig rig="legacyFlat3" dir="b"/>
                </a:scene3d>
                <a:sp3d extrusionH="887400" prstMaterial="legacyMatte">
                  <a:bevelT w="13500" h="13500" prst="angle"/>
                  <a:bevelB w="13500" h="13500" prst="angle"/>
                  <a:extrusionClr>
                    <a:srgbClr val="CCECFF"/>
                  </a:extrusionClr>
                </a:sp3d>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pPr>
                    <a:defRPr/>
                  </a:pPr>
                  <a:endParaRPr lang="en-US">
                    <a:cs typeface="+mn-cs"/>
                  </a:endParaRPr>
                </a:p>
              </p:txBody>
            </p:sp>
            <p:sp>
              <p:nvSpPr>
                <p:cNvPr id="105" name="Rectangle 79"/>
                <p:cNvSpPr>
                  <a:spLocks noChangeArrowheads="1"/>
                </p:cNvSpPr>
                <p:nvPr/>
              </p:nvSpPr>
              <p:spPr bwMode="auto">
                <a:xfrm>
                  <a:off x="3242" y="817"/>
                  <a:ext cx="332" cy="113"/>
                </a:xfrm>
                <a:prstGeom prst="rect">
                  <a:avLst/>
                </a:prstGeom>
                <a:solidFill>
                  <a:srgbClr val="CCECFF"/>
                </a:solidFill>
                <a:ln w="9525">
                  <a:miter lim="800000"/>
                  <a:headEnd/>
                  <a:tailEnd/>
                </a:ln>
                <a:effectLst/>
                <a:scene3d>
                  <a:camera prst="legacyPerspectiveTopRight"/>
                  <a:lightRig rig="legacyFlat3" dir="b"/>
                </a:scene3d>
                <a:sp3d extrusionH="887400" prstMaterial="legacyMatte">
                  <a:bevelT w="13500" h="13500" prst="angle"/>
                  <a:bevelB w="13500" h="13500" prst="angle"/>
                  <a:extrusionClr>
                    <a:srgbClr val="CCECFF"/>
                  </a:extrusionClr>
                </a:sp3d>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pPr>
                    <a:defRPr/>
                  </a:pPr>
                  <a:endParaRPr lang="en-US">
                    <a:cs typeface="+mn-cs"/>
                  </a:endParaRPr>
                </a:p>
              </p:txBody>
            </p:sp>
          </p:grpSp>
          <p:sp>
            <p:nvSpPr>
              <p:cNvPr id="99" name="Rectangle 80"/>
              <p:cNvSpPr>
                <a:spLocks noChangeArrowheads="1"/>
              </p:cNvSpPr>
              <p:nvPr/>
            </p:nvSpPr>
            <p:spPr bwMode="auto">
              <a:xfrm>
                <a:off x="1263" y="765"/>
                <a:ext cx="194" cy="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defRPr/>
                </a:pPr>
                <a:r>
                  <a:rPr lang="en-US" sz="1200" dirty="0">
                    <a:cs typeface="+mn-cs"/>
                  </a:rPr>
                  <a:t>N</a:t>
                </a:r>
                <a:endParaRPr sz="1200" noProof="1">
                  <a:cs typeface="+mn-cs"/>
                </a:endParaRPr>
              </a:p>
            </p:txBody>
          </p:sp>
          <p:sp>
            <p:nvSpPr>
              <p:cNvPr id="100" name="Rectangle 81"/>
              <p:cNvSpPr>
                <a:spLocks noChangeArrowheads="1"/>
              </p:cNvSpPr>
              <p:nvPr/>
            </p:nvSpPr>
            <p:spPr bwMode="auto">
              <a:xfrm>
                <a:off x="1262" y="1189"/>
                <a:ext cx="174" cy="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defRPr/>
                </a:pPr>
                <a:r>
                  <a:rPr lang="en-US" sz="1200" dirty="0">
                    <a:solidFill>
                      <a:srgbClr val="000000"/>
                    </a:solidFill>
                    <a:cs typeface="+mn-cs"/>
                  </a:rPr>
                  <a:t>S</a:t>
                </a:r>
                <a:endParaRPr sz="1200" noProof="1">
                  <a:solidFill>
                    <a:srgbClr val="000000"/>
                  </a:solidFill>
                  <a:cs typeface="+mn-cs"/>
                </a:endParaRPr>
              </a:p>
            </p:txBody>
          </p:sp>
        </p:grpSp>
        <p:sp>
          <p:nvSpPr>
            <p:cNvPr id="96" name="Rectangle 82"/>
            <p:cNvSpPr>
              <a:spLocks noChangeArrowheads="1"/>
            </p:cNvSpPr>
            <p:nvPr/>
          </p:nvSpPr>
          <p:spPr bwMode="auto">
            <a:xfrm>
              <a:off x="3336" y="779"/>
              <a:ext cx="194" cy="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defRPr/>
              </a:pPr>
              <a:r>
                <a:rPr lang="en-US" sz="1200" dirty="0">
                  <a:solidFill>
                    <a:srgbClr val="000000"/>
                  </a:solidFill>
                  <a:cs typeface="+mn-cs"/>
                </a:rPr>
                <a:t>N</a:t>
              </a:r>
              <a:endParaRPr sz="1200" noProof="1">
                <a:solidFill>
                  <a:srgbClr val="000000"/>
                </a:solidFill>
                <a:cs typeface="+mn-cs"/>
              </a:endParaRPr>
            </a:p>
          </p:txBody>
        </p:sp>
        <p:sp>
          <p:nvSpPr>
            <p:cNvPr id="97" name="Rectangle 83"/>
            <p:cNvSpPr>
              <a:spLocks noChangeArrowheads="1"/>
            </p:cNvSpPr>
            <p:nvPr/>
          </p:nvSpPr>
          <p:spPr bwMode="auto">
            <a:xfrm>
              <a:off x="3346" y="1198"/>
              <a:ext cx="174" cy="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defRPr/>
              </a:pPr>
              <a:r>
                <a:rPr lang="en-US" sz="1200" dirty="0">
                  <a:solidFill>
                    <a:srgbClr val="000000"/>
                  </a:solidFill>
                  <a:cs typeface="+mn-cs"/>
                </a:rPr>
                <a:t>S</a:t>
              </a:r>
              <a:endParaRPr sz="1200" noProof="1">
                <a:solidFill>
                  <a:srgbClr val="000000"/>
                </a:solidFill>
                <a:cs typeface="+mn-cs"/>
              </a:endParaRPr>
            </a:p>
          </p:txBody>
        </p:sp>
      </p:grpSp>
      <p:sp>
        <p:nvSpPr>
          <p:cNvPr id="93" name="Oval 85"/>
          <p:cNvSpPr>
            <a:spLocks noChangeArrowheads="1"/>
          </p:cNvSpPr>
          <p:nvPr/>
        </p:nvSpPr>
        <p:spPr bwMode="auto">
          <a:xfrm>
            <a:off x="6048287" y="1593476"/>
            <a:ext cx="64884" cy="73025"/>
          </a:xfrm>
          <a:prstGeom prst="ellipse">
            <a:avLst/>
          </a:prstGeom>
          <a:gradFill rotWithShape="1">
            <a:gsLst>
              <a:gs pos="0">
                <a:srgbClr val="009999"/>
              </a:gs>
              <a:gs pos="100000">
                <a:srgbClr val="009999">
                  <a:gamma/>
                  <a:shade val="46275"/>
                  <a:invGamma/>
                </a:srgbClr>
              </a:gs>
            </a:gsLst>
            <a:path path="shape">
              <a:fillToRect l="50000" t="50000" r="50000" b="50000"/>
            </a:path>
          </a:gradFill>
          <a:ln w="0">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grpSp>
        <p:nvGrpSpPr>
          <p:cNvPr id="77" name="Group 87"/>
          <p:cNvGrpSpPr>
            <a:grpSpLocks/>
          </p:cNvGrpSpPr>
          <p:nvPr/>
        </p:nvGrpSpPr>
        <p:grpSpPr bwMode="auto">
          <a:xfrm>
            <a:off x="4289427" y="1680788"/>
            <a:ext cx="520700" cy="749300"/>
            <a:chOff x="2260" y="1110"/>
            <a:chExt cx="355" cy="472"/>
          </a:xfrm>
        </p:grpSpPr>
        <p:sp>
          <p:nvSpPr>
            <p:cNvPr id="83" name="Line 88"/>
            <p:cNvSpPr>
              <a:spLocks noChangeShapeType="1"/>
            </p:cNvSpPr>
            <p:nvPr/>
          </p:nvSpPr>
          <p:spPr bwMode="auto">
            <a:xfrm>
              <a:off x="2260" y="1110"/>
              <a:ext cx="185" cy="298"/>
            </a:xfrm>
            <a:prstGeom prst="line">
              <a:avLst/>
            </a:prstGeom>
            <a:noFill/>
            <a:ln w="28575" cmpd="sng">
              <a:solidFill>
                <a:srgbClr val="99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84" name="Oval 89"/>
            <p:cNvSpPr>
              <a:spLocks noChangeArrowheads="1"/>
            </p:cNvSpPr>
            <p:nvPr/>
          </p:nvSpPr>
          <p:spPr bwMode="auto">
            <a:xfrm>
              <a:off x="2266" y="1385"/>
              <a:ext cx="44" cy="45"/>
            </a:xfrm>
            <a:prstGeom prst="ellipse">
              <a:avLst/>
            </a:prstGeom>
            <a:gradFill rotWithShape="1">
              <a:gsLst>
                <a:gs pos="0">
                  <a:srgbClr val="009999"/>
                </a:gs>
                <a:gs pos="100000">
                  <a:srgbClr val="009999">
                    <a:gamma/>
                    <a:shade val="46275"/>
                    <a:invGamma/>
                  </a:srgbClr>
                </a:gs>
              </a:gsLst>
              <a:path path="shape">
                <a:fillToRect l="50000" t="50000" r="50000" b="50000"/>
              </a:path>
            </a:gradFill>
            <a:ln w="28575" cmpd="sng">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85" name="Oval 90"/>
            <p:cNvSpPr>
              <a:spLocks noChangeArrowheads="1"/>
            </p:cNvSpPr>
            <p:nvPr/>
          </p:nvSpPr>
          <p:spPr bwMode="auto">
            <a:xfrm>
              <a:off x="2571" y="1385"/>
              <a:ext cx="44" cy="45"/>
            </a:xfrm>
            <a:prstGeom prst="ellipse">
              <a:avLst/>
            </a:prstGeom>
            <a:gradFill rotWithShape="1">
              <a:gsLst>
                <a:gs pos="0">
                  <a:srgbClr val="FF6600"/>
                </a:gs>
                <a:gs pos="100000">
                  <a:srgbClr val="FF6600">
                    <a:gamma/>
                    <a:shade val="46275"/>
                    <a:invGamma/>
                  </a:srgbClr>
                </a:gs>
              </a:gsLst>
              <a:path path="shape">
                <a:fillToRect l="50000" t="50000" r="50000" b="50000"/>
              </a:path>
            </a:gradFill>
            <a:ln w="28575" cmpd="sng">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86" name="Line 91"/>
            <p:cNvSpPr>
              <a:spLocks noChangeShapeType="1"/>
            </p:cNvSpPr>
            <p:nvPr/>
          </p:nvSpPr>
          <p:spPr bwMode="auto">
            <a:xfrm flipH="1" flipV="1">
              <a:off x="2445" y="1408"/>
              <a:ext cx="126" cy="0"/>
            </a:xfrm>
            <a:prstGeom prst="line">
              <a:avLst/>
            </a:prstGeom>
            <a:noFill/>
            <a:ln w="28575" cmpd="sng">
              <a:solidFill>
                <a:srgbClr val="FF66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87" name="Line 92"/>
            <p:cNvSpPr>
              <a:spLocks noChangeShapeType="1"/>
            </p:cNvSpPr>
            <p:nvPr/>
          </p:nvSpPr>
          <p:spPr bwMode="auto">
            <a:xfrm>
              <a:off x="2311" y="1408"/>
              <a:ext cx="134" cy="0"/>
            </a:xfrm>
            <a:prstGeom prst="line">
              <a:avLst/>
            </a:prstGeom>
            <a:noFill/>
            <a:ln w="28575" cmpd="sng">
              <a:solidFill>
                <a:srgbClr val="0099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88" name="Line 93"/>
            <p:cNvSpPr>
              <a:spLocks noChangeShapeType="1"/>
            </p:cNvSpPr>
            <p:nvPr/>
          </p:nvSpPr>
          <p:spPr bwMode="auto">
            <a:xfrm>
              <a:off x="2260" y="1215"/>
              <a:ext cx="185" cy="193"/>
            </a:xfrm>
            <a:prstGeom prst="line">
              <a:avLst/>
            </a:prstGeom>
            <a:noFill/>
            <a:ln w="28575" cmpd="sng">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89" name="Line 94"/>
            <p:cNvSpPr>
              <a:spLocks noChangeShapeType="1"/>
            </p:cNvSpPr>
            <p:nvPr/>
          </p:nvSpPr>
          <p:spPr bwMode="auto">
            <a:xfrm>
              <a:off x="2379" y="1178"/>
              <a:ext cx="66" cy="230"/>
            </a:xfrm>
            <a:prstGeom prst="line">
              <a:avLst/>
            </a:prstGeom>
            <a:noFill/>
            <a:ln w="28575" cmpd="sng">
              <a:solidFill>
                <a:srgbClr val="00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90" name="Line 95"/>
            <p:cNvSpPr>
              <a:spLocks noChangeShapeType="1"/>
            </p:cNvSpPr>
            <p:nvPr/>
          </p:nvSpPr>
          <p:spPr bwMode="auto">
            <a:xfrm flipH="1">
              <a:off x="2379" y="1408"/>
              <a:ext cx="66" cy="111"/>
            </a:xfrm>
            <a:prstGeom prst="line">
              <a:avLst/>
            </a:prstGeom>
            <a:noFill/>
            <a:ln w="28575" cmpd="sng">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91" name="Line 96"/>
            <p:cNvSpPr>
              <a:spLocks noChangeShapeType="1"/>
            </p:cNvSpPr>
            <p:nvPr/>
          </p:nvSpPr>
          <p:spPr bwMode="auto">
            <a:xfrm>
              <a:off x="2445" y="1408"/>
              <a:ext cx="80" cy="174"/>
            </a:xfrm>
            <a:prstGeom prst="line">
              <a:avLst/>
            </a:prstGeom>
            <a:noFill/>
            <a:ln w="28575" cmpd="sng">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92" name="Line 97"/>
            <p:cNvSpPr>
              <a:spLocks noChangeShapeType="1"/>
            </p:cNvSpPr>
            <p:nvPr/>
          </p:nvSpPr>
          <p:spPr bwMode="auto">
            <a:xfrm>
              <a:off x="2445" y="1408"/>
              <a:ext cx="80" cy="77"/>
            </a:xfrm>
            <a:prstGeom prst="line">
              <a:avLst/>
            </a:prstGeom>
            <a:noFill/>
            <a:ln w="28575" cmpd="sng">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grpSp>
      <p:grpSp>
        <p:nvGrpSpPr>
          <p:cNvPr id="78" name="Group 98"/>
          <p:cNvGrpSpPr>
            <a:grpSpLocks/>
          </p:cNvGrpSpPr>
          <p:nvPr/>
        </p:nvGrpSpPr>
        <p:grpSpPr bwMode="auto">
          <a:xfrm>
            <a:off x="3384552" y="826713"/>
            <a:ext cx="2259013" cy="485775"/>
            <a:chOff x="1895" y="572"/>
            <a:chExt cx="1044" cy="306"/>
          </a:xfrm>
        </p:grpSpPr>
        <p:grpSp>
          <p:nvGrpSpPr>
            <p:cNvPr id="79" name="Group 99"/>
            <p:cNvGrpSpPr>
              <a:grpSpLocks/>
            </p:cNvGrpSpPr>
            <p:nvPr/>
          </p:nvGrpSpPr>
          <p:grpSpPr bwMode="auto">
            <a:xfrm>
              <a:off x="2310" y="770"/>
              <a:ext cx="220" cy="108"/>
              <a:chOff x="2737" y="1615"/>
              <a:chExt cx="281" cy="133"/>
            </a:xfrm>
          </p:grpSpPr>
          <p:sp>
            <p:nvSpPr>
              <p:cNvPr id="81" name="Rectangle 100"/>
              <p:cNvSpPr>
                <a:spLocks noChangeArrowheads="1"/>
              </p:cNvSpPr>
              <p:nvPr/>
            </p:nvSpPr>
            <p:spPr bwMode="auto">
              <a:xfrm>
                <a:off x="2737" y="1615"/>
                <a:ext cx="281" cy="133"/>
              </a:xfrm>
              <a:prstGeom prst="rect">
                <a:avLst/>
              </a:prstGeom>
              <a:gradFill rotWithShape="0">
                <a:gsLst>
                  <a:gs pos="0">
                    <a:srgbClr val="FF9900">
                      <a:gamma/>
                      <a:shade val="46275"/>
                      <a:invGamma/>
                    </a:srgbClr>
                  </a:gs>
                  <a:gs pos="50000">
                    <a:srgbClr val="FF9900"/>
                  </a:gs>
                  <a:gs pos="100000">
                    <a:srgbClr val="FF9900">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82" name="Line 101"/>
              <p:cNvSpPr>
                <a:spLocks noChangeShapeType="1"/>
              </p:cNvSpPr>
              <p:nvPr/>
            </p:nvSpPr>
            <p:spPr bwMode="auto">
              <a:xfrm flipH="1">
                <a:off x="2775" y="1685"/>
                <a:ext cx="206" cy="0"/>
              </a:xfrm>
              <a:prstGeom prst="line">
                <a:avLst/>
              </a:prstGeom>
              <a:noFill/>
              <a:ln w="9525">
                <a:solidFill>
                  <a:srgbClr val="0000FF"/>
                </a:solidFill>
                <a:round/>
                <a:headEnd type="triangle"/>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sp>
          <p:nvSpPr>
            <p:cNvPr id="80" name="Text Box 102"/>
            <p:cNvSpPr txBox="1">
              <a:spLocks noChangeArrowheads="1"/>
            </p:cNvSpPr>
            <p:nvPr/>
          </p:nvSpPr>
          <p:spPr bwMode="auto">
            <a:xfrm>
              <a:off x="1895" y="572"/>
              <a:ext cx="1044"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400" b="0" dirty="0">
                  <a:cs typeface="+mn-cs"/>
                </a:rPr>
                <a:t>accelerating cavities</a:t>
              </a:r>
            </a:p>
          </p:txBody>
        </p:sp>
      </p:grpSp>
      <p:sp>
        <p:nvSpPr>
          <p:cNvPr id="106" name="Isosceles Triangle 105"/>
          <p:cNvSpPr/>
          <p:nvPr/>
        </p:nvSpPr>
        <p:spPr>
          <a:xfrm rot="20270795">
            <a:off x="6159270" y="1590453"/>
            <a:ext cx="151345" cy="779055"/>
          </a:xfrm>
          <a:prstGeom prst="triangle">
            <a:avLst/>
          </a:prstGeom>
          <a:solidFill>
            <a:srgbClr val="FF0000"/>
          </a:solidFill>
          <a:effectLst>
            <a:outerShdw blurRad="40000" dist="23000" dir="5400000" rotWithShape="0">
              <a:srgbClr val="FF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 name="Oval 106"/>
          <p:cNvSpPr/>
          <p:nvPr/>
        </p:nvSpPr>
        <p:spPr>
          <a:xfrm>
            <a:off x="6292850" y="2276101"/>
            <a:ext cx="154800" cy="90000"/>
          </a:xfrm>
          <a:prstGeom prst="ellipse">
            <a:avLst/>
          </a:prstGeom>
          <a:ln>
            <a:solidFill>
              <a:srgbClr val="FF0000"/>
            </a:solidFill>
          </a:ln>
          <a:effectLst>
            <a:outerShdw blurRad="40000" dist="23000" dir="5400000" rotWithShape="0">
              <a:srgbClr val="FF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8" name="TextBox 107"/>
          <p:cNvSpPr txBox="1"/>
          <p:nvPr/>
        </p:nvSpPr>
        <p:spPr>
          <a:xfrm>
            <a:off x="6687269" y="1863348"/>
            <a:ext cx="2400015" cy="584776"/>
          </a:xfrm>
          <a:prstGeom prst="rect">
            <a:avLst/>
          </a:prstGeom>
          <a:noFill/>
        </p:spPr>
        <p:txBody>
          <a:bodyPr wrap="none" rtlCol="0">
            <a:spAutoFit/>
          </a:bodyPr>
          <a:lstStyle/>
          <a:p>
            <a:r>
              <a:rPr lang="en-US" sz="1600" dirty="0" smtClean="0"/>
              <a:t>Synchrotron radiation</a:t>
            </a:r>
          </a:p>
          <a:p>
            <a:r>
              <a:rPr lang="en-US" sz="1600" dirty="0" smtClean="0"/>
              <a:t>       </a:t>
            </a:r>
            <a:r>
              <a:rPr lang="en-US" sz="1600" b="1" dirty="0" smtClean="0">
                <a:solidFill>
                  <a:srgbClr val="FF0000"/>
                </a:solidFill>
              </a:rPr>
              <a:t>Energy</a:t>
            </a:r>
            <a:r>
              <a:rPr lang="en-US" sz="1600" b="1" baseline="30000" dirty="0" smtClean="0">
                <a:solidFill>
                  <a:srgbClr val="FF0000"/>
                </a:solidFill>
              </a:rPr>
              <a:t>4</a:t>
            </a:r>
            <a:r>
              <a:rPr lang="en-US" sz="1600" b="1" dirty="0" smtClean="0">
                <a:solidFill>
                  <a:srgbClr val="FF0000"/>
                </a:solidFill>
              </a:rPr>
              <a:t>/Mass</a:t>
            </a:r>
            <a:r>
              <a:rPr lang="en-US" sz="1600" b="1" baseline="30000" dirty="0" smtClean="0">
                <a:solidFill>
                  <a:srgbClr val="FF0000"/>
                </a:solidFill>
              </a:rPr>
              <a:t>4</a:t>
            </a:r>
            <a:r>
              <a:rPr lang="en-US" sz="1600" b="1" dirty="0" smtClean="0">
                <a:solidFill>
                  <a:srgbClr val="FF0000"/>
                </a:solidFill>
              </a:rPr>
              <a:t>Radius</a:t>
            </a:r>
            <a:endParaRPr lang="en-US" sz="1600" b="1" baseline="30000" dirty="0">
              <a:solidFill>
                <a:srgbClr val="FF0000"/>
              </a:solidFill>
            </a:endParaRPr>
          </a:p>
        </p:txBody>
      </p:sp>
      <p:pic>
        <p:nvPicPr>
          <p:cNvPr id="110" name="Picture 109" descr="Screen Shot 2014-11-16 at 11.55.4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18512" y="2205733"/>
            <a:ext cx="234696" cy="205359"/>
          </a:xfrm>
          <a:prstGeom prst="rect">
            <a:avLst/>
          </a:prstGeom>
        </p:spPr>
      </p:pic>
      <p:sp>
        <p:nvSpPr>
          <p:cNvPr id="112" name="TextBox 111"/>
          <p:cNvSpPr txBox="1"/>
          <p:nvPr/>
        </p:nvSpPr>
        <p:spPr>
          <a:xfrm>
            <a:off x="227013" y="1441076"/>
            <a:ext cx="2217674" cy="461665"/>
          </a:xfrm>
          <a:prstGeom prst="rect">
            <a:avLst/>
          </a:prstGeom>
          <a:noFill/>
        </p:spPr>
        <p:txBody>
          <a:bodyPr wrap="none" rtlCol="0">
            <a:spAutoFit/>
          </a:bodyPr>
          <a:lstStyle/>
          <a:p>
            <a:r>
              <a:rPr lang="en-US" sz="2400" b="1" dirty="0">
                <a:solidFill>
                  <a:srgbClr val="0000FF"/>
                </a:solidFill>
              </a:rPr>
              <a:t>Circular Collider</a:t>
            </a:r>
            <a:endParaRPr lang="en-US" sz="2400" dirty="0">
              <a:solidFill>
                <a:srgbClr val="0000FF"/>
              </a:solidFill>
            </a:endParaRPr>
          </a:p>
        </p:txBody>
      </p:sp>
      <p:sp>
        <p:nvSpPr>
          <p:cNvPr id="113" name="TextBox 112"/>
          <p:cNvSpPr txBox="1"/>
          <p:nvPr/>
        </p:nvSpPr>
        <p:spPr>
          <a:xfrm>
            <a:off x="265113" y="3771900"/>
            <a:ext cx="2026065" cy="461665"/>
          </a:xfrm>
          <a:prstGeom prst="rect">
            <a:avLst/>
          </a:prstGeom>
          <a:noFill/>
        </p:spPr>
        <p:txBody>
          <a:bodyPr wrap="none" rtlCol="0">
            <a:spAutoFit/>
          </a:bodyPr>
          <a:lstStyle/>
          <a:p>
            <a:r>
              <a:rPr lang="en-US" sz="2400" b="1" dirty="0">
                <a:solidFill>
                  <a:srgbClr val="0000FF"/>
                </a:solidFill>
              </a:rPr>
              <a:t>Linear Collider</a:t>
            </a:r>
            <a:endParaRPr lang="en-US" sz="2400" dirty="0">
              <a:solidFill>
                <a:srgbClr val="0000FF"/>
              </a:solidFill>
            </a:endParaRPr>
          </a:p>
        </p:txBody>
      </p:sp>
      <p:cxnSp>
        <p:nvCxnSpPr>
          <p:cNvPr id="115" name="Straight Arrow Connector 114"/>
          <p:cNvCxnSpPr/>
          <p:nvPr/>
        </p:nvCxnSpPr>
        <p:spPr>
          <a:xfrm flipH="1">
            <a:off x="6490015" y="2054136"/>
            <a:ext cx="235354" cy="156481"/>
          </a:xfrm>
          <a:prstGeom prst="straightConnector1">
            <a:avLst/>
          </a:prstGeom>
          <a:ln w="19050"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grpSp>
        <p:nvGrpSpPr>
          <p:cNvPr id="120" name="Group 119"/>
          <p:cNvGrpSpPr/>
          <p:nvPr/>
        </p:nvGrpSpPr>
        <p:grpSpPr>
          <a:xfrm>
            <a:off x="6935419" y="821951"/>
            <a:ext cx="1988846" cy="584776"/>
            <a:chOff x="6935419" y="821951"/>
            <a:chExt cx="1988846" cy="584776"/>
          </a:xfrm>
          <a:solidFill>
            <a:schemeClr val="bg1">
              <a:lumMod val="95000"/>
            </a:schemeClr>
          </a:solidFill>
        </p:grpSpPr>
        <p:sp>
          <p:nvSpPr>
            <p:cNvPr id="116" name="TextBox 115"/>
            <p:cNvSpPr txBox="1"/>
            <p:nvPr/>
          </p:nvSpPr>
          <p:spPr>
            <a:xfrm>
              <a:off x="6935419" y="821951"/>
              <a:ext cx="1348045" cy="584776"/>
            </a:xfrm>
            <a:prstGeom prst="rect">
              <a:avLst/>
            </a:prstGeom>
            <a:grpFill/>
            <a:ln>
              <a:noFill/>
            </a:ln>
          </p:spPr>
          <p:txBody>
            <a:bodyPr wrap="none" rtlCol="0">
              <a:spAutoFit/>
            </a:bodyPr>
            <a:lstStyle/>
            <a:p>
              <a:pPr algn="ctr"/>
              <a:r>
                <a:rPr lang="en-US" sz="1600" dirty="0" smtClean="0">
                  <a:solidFill>
                    <a:srgbClr val="008000"/>
                  </a:solidFill>
                </a:rPr>
                <a:t>proton mass</a:t>
              </a:r>
            </a:p>
            <a:p>
              <a:pPr algn="ctr"/>
              <a:r>
                <a:rPr lang="en-US" sz="1600" dirty="0" smtClean="0">
                  <a:solidFill>
                    <a:srgbClr val="008000"/>
                  </a:solidFill>
                </a:rPr>
                <a:t>electron mass</a:t>
              </a:r>
              <a:endParaRPr lang="en-US" sz="1600" dirty="0">
                <a:solidFill>
                  <a:srgbClr val="008000"/>
                </a:solidFill>
              </a:endParaRPr>
            </a:p>
          </p:txBody>
        </p:sp>
        <p:sp>
          <p:nvSpPr>
            <p:cNvPr id="117" name="TextBox 116"/>
            <p:cNvSpPr txBox="1"/>
            <p:nvPr/>
          </p:nvSpPr>
          <p:spPr>
            <a:xfrm>
              <a:off x="8174641" y="950538"/>
              <a:ext cx="749624" cy="338554"/>
            </a:xfrm>
            <a:prstGeom prst="rect">
              <a:avLst/>
            </a:prstGeom>
            <a:grpFill/>
          </p:spPr>
          <p:txBody>
            <a:bodyPr wrap="none" rtlCol="0">
              <a:spAutoFit/>
            </a:bodyPr>
            <a:lstStyle/>
            <a:p>
              <a:r>
                <a:rPr lang="en-US" sz="1600" dirty="0" smtClean="0">
                  <a:solidFill>
                    <a:srgbClr val="008000"/>
                  </a:solidFill>
                  <a:latin typeface="ＭＳ ゴシック"/>
                  <a:ea typeface="ＭＳ ゴシック"/>
                  <a:cs typeface="ＭＳ ゴシック"/>
                </a:rPr>
                <a:t>≈</a:t>
              </a:r>
              <a:r>
                <a:rPr lang="en-US" sz="1600" dirty="0" smtClean="0">
                  <a:solidFill>
                    <a:srgbClr val="008000"/>
                  </a:solidFill>
                </a:rPr>
                <a:t> 2000</a:t>
              </a:r>
              <a:endParaRPr lang="en-US" sz="1600" dirty="0">
                <a:solidFill>
                  <a:srgbClr val="008000"/>
                </a:solidFill>
              </a:endParaRPr>
            </a:p>
          </p:txBody>
        </p:sp>
        <p:cxnSp>
          <p:nvCxnSpPr>
            <p:cNvPr id="119" name="Straight Connector 118"/>
            <p:cNvCxnSpPr/>
            <p:nvPr/>
          </p:nvCxnSpPr>
          <p:spPr>
            <a:xfrm>
              <a:off x="7002818" y="1145801"/>
              <a:ext cx="1162800" cy="0"/>
            </a:xfrm>
            <a:prstGeom prst="line">
              <a:avLst/>
            </a:prstGeom>
            <a:grpFill/>
            <a:ln w="19050" cmpd="sng">
              <a:solidFill>
                <a:srgbClr val="008000"/>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1484046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3" grpId="0" animBg="1"/>
      <p:bldP spid="28" grpId="0" animBg="1"/>
      <p:bldP spid="1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a:xfrm>
            <a:off x="1258455" y="0"/>
            <a:ext cx="6193865" cy="692696"/>
          </a:xfrm>
        </p:spPr>
        <p:txBody>
          <a:bodyPr>
            <a:noAutofit/>
          </a:bodyPr>
          <a:lstStyle/>
          <a:p>
            <a:r>
              <a:rPr lang="en-US" sz="3600" dirty="0" smtClean="0"/>
              <a:t>ILC and CLIC in just a few words</a:t>
            </a:r>
            <a:endParaRPr lang="en-US" sz="3600" dirty="0"/>
          </a:p>
        </p:txBody>
      </p:sp>
      <p:sp>
        <p:nvSpPr>
          <p:cNvPr id="9" name="Footer Placeholder 4"/>
          <p:cNvSpPr>
            <a:spLocks noGrp="1"/>
          </p:cNvSpPr>
          <p:nvPr>
            <p:ph type="ftr" sz="quarter" idx="11"/>
          </p:nvPr>
        </p:nvSpPr>
        <p:spPr>
          <a:xfrm>
            <a:off x="2411760" y="6400800"/>
            <a:ext cx="5040560" cy="457200"/>
          </a:xfrm>
        </p:spPr>
        <p:txBody>
          <a:bodyPr/>
          <a:lstStyle/>
          <a:p>
            <a:r>
              <a:rPr lang="en-US" smtClean="0"/>
              <a:t>Lucie Linssen, February 5, 2015</a:t>
            </a:r>
            <a:endParaRPr lang="en-US" dirty="0">
              <a:solidFill>
                <a:schemeClr val="tx1"/>
              </a:solidFill>
              <a:latin typeface="Times" charset="0"/>
            </a:endParaRPr>
          </a:p>
        </p:txBody>
      </p:sp>
      <p:sp>
        <p:nvSpPr>
          <p:cNvPr id="10" name="Slide Number Placeholder 5"/>
          <p:cNvSpPr>
            <a:spLocks noGrp="1"/>
          </p:cNvSpPr>
          <p:nvPr>
            <p:ph type="sldNum" sz="quarter" idx="12"/>
          </p:nvPr>
        </p:nvSpPr>
        <p:spPr>
          <a:xfrm>
            <a:off x="6553200" y="6400800"/>
            <a:ext cx="1905000" cy="457200"/>
          </a:xfrm>
        </p:spPr>
        <p:txBody>
          <a:bodyPr/>
          <a:lstStyle/>
          <a:p>
            <a:fld id="{E4F6EAFB-FBBB-1748-A34E-D5B785DEA0B0}" type="slidenum">
              <a:rPr lang="en-US"/>
              <a:pPr/>
              <a:t>6</a:t>
            </a:fld>
            <a:endParaRPr lang="en-US" dirty="0">
              <a:solidFill>
                <a:schemeClr val="tx1"/>
              </a:solidFill>
            </a:endParaRPr>
          </a:p>
        </p:txBody>
      </p:sp>
      <p:pic>
        <p:nvPicPr>
          <p:cNvPr id="7" name="Picture 5" descr="ilc_04.jpg"/>
          <p:cNvPicPr>
            <a:picLocks noChangeAspect="1"/>
          </p:cNvPicPr>
          <p:nvPr/>
        </p:nvPicPr>
        <p:blipFill>
          <a:blip r:embed="rId3"/>
          <a:srcRect/>
          <a:stretch>
            <a:fillRect/>
          </a:stretch>
        </p:blipFill>
        <p:spPr bwMode="auto">
          <a:xfrm>
            <a:off x="4424631" y="2322308"/>
            <a:ext cx="4384551" cy="2191326"/>
          </a:xfrm>
          <a:prstGeom prst="rect">
            <a:avLst/>
          </a:prstGeom>
          <a:noFill/>
          <a:ln w="9525">
            <a:noFill/>
            <a:miter lim="800000"/>
            <a:headEnd/>
            <a:tailEnd/>
          </a:ln>
        </p:spPr>
      </p:pic>
      <p:pic>
        <p:nvPicPr>
          <p:cNvPr id="11" name="Picture 4"/>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72625" y="1328243"/>
            <a:ext cx="2270079" cy="3020938"/>
          </a:xfrm>
          <a:prstGeom prst="rect">
            <a:avLst/>
          </a:prstGeom>
          <a:noFill/>
          <a:ln w="0">
            <a:noFill/>
            <a:miter lim="800000"/>
            <a:headEnd/>
            <a:tailEnd/>
          </a:ln>
        </p:spPr>
      </p:pic>
      <p:sp>
        <p:nvSpPr>
          <p:cNvPr id="12" name="TextBox 7"/>
          <p:cNvSpPr txBox="1">
            <a:spLocks noChangeArrowheads="1"/>
          </p:cNvSpPr>
          <p:nvPr/>
        </p:nvSpPr>
        <p:spPr bwMode="auto">
          <a:xfrm>
            <a:off x="3527493" y="837338"/>
            <a:ext cx="4215918" cy="830997"/>
          </a:xfrm>
          <a:prstGeom prst="rect">
            <a:avLst/>
          </a:prstGeom>
          <a:noFill/>
          <a:ln w="9525">
            <a:noFill/>
            <a:miter lim="800000"/>
            <a:headEnd/>
            <a:tailEnd/>
          </a:ln>
        </p:spPr>
        <p:txBody>
          <a:bodyPr wrap="none">
            <a:prstTxWarp prst="textNoShape">
              <a:avLst/>
            </a:prstTxWarp>
            <a:spAutoFit/>
          </a:bodyPr>
          <a:lstStyle/>
          <a:p>
            <a:r>
              <a:rPr lang="en-US" sz="2400" dirty="0">
                <a:solidFill>
                  <a:srgbClr val="FF0000"/>
                </a:solidFill>
                <a:latin typeface="Arial" pitchFamily="-106" charset="0"/>
                <a:ea typeface="Arial" pitchFamily="-106" charset="0"/>
                <a:cs typeface="Arial" pitchFamily="-106" charset="0"/>
              </a:rPr>
              <a:t>L</a:t>
            </a:r>
            <a:r>
              <a:rPr lang="en-US" sz="2400" dirty="0" smtClean="0">
                <a:solidFill>
                  <a:srgbClr val="FF0000"/>
                </a:solidFill>
                <a:latin typeface="Arial" pitchFamily="-106" charset="0"/>
                <a:ea typeface="Arial" pitchFamily="-106" charset="0"/>
                <a:cs typeface="Arial" pitchFamily="-106" charset="0"/>
              </a:rPr>
              <a:t>inear </a:t>
            </a:r>
            <a:r>
              <a:rPr lang="en-US" sz="2400" dirty="0" err="1" smtClean="0">
                <a:solidFill>
                  <a:srgbClr val="FF0000"/>
                </a:solidFill>
                <a:latin typeface="Arial" pitchFamily="-106" charset="0"/>
                <a:ea typeface="Arial" pitchFamily="-106" charset="0"/>
                <a:cs typeface="Arial" pitchFamily="-106" charset="0"/>
              </a:rPr>
              <a:t>e</a:t>
            </a:r>
            <a:r>
              <a:rPr lang="en-US" sz="2400" baseline="30000" dirty="0" err="1">
                <a:solidFill>
                  <a:srgbClr val="FF0000"/>
                </a:solidFill>
                <a:latin typeface="Arial" pitchFamily="-106" charset="0"/>
                <a:ea typeface="Arial" pitchFamily="-106" charset="0"/>
                <a:cs typeface="Arial" pitchFamily="-106" charset="0"/>
              </a:rPr>
              <a:t>+</a:t>
            </a:r>
            <a:r>
              <a:rPr lang="en-US" sz="2400" dirty="0" err="1">
                <a:solidFill>
                  <a:srgbClr val="FF0000"/>
                </a:solidFill>
                <a:latin typeface="Arial" pitchFamily="-106" charset="0"/>
                <a:ea typeface="Arial" pitchFamily="-106" charset="0"/>
                <a:cs typeface="Arial" pitchFamily="-106" charset="0"/>
              </a:rPr>
              <a:t>e</a:t>
            </a:r>
            <a:r>
              <a:rPr lang="en-US" sz="2400" baseline="30000" dirty="0">
                <a:solidFill>
                  <a:srgbClr val="FF0000"/>
                </a:solidFill>
                <a:latin typeface="Arial" pitchFamily="-106" charset="0"/>
                <a:ea typeface="Arial" pitchFamily="-106" charset="0"/>
                <a:cs typeface="Arial" pitchFamily="-106" charset="0"/>
              </a:rPr>
              <a:t>-</a:t>
            </a:r>
            <a:r>
              <a:rPr lang="en-US" sz="2400" dirty="0">
                <a:solidFill>
                  <a:srgbClr val="FF0000"/>
                </a:solidFill>
                <a:latin typeface="Arial" pitchFamily="-106" charset="0"/>
                <a:ea typeface="Arial" pitchFamily="-106" charset="0"/>
                <a:cs typeface="Arial" pitchFamily="-106" charset="0"/>
              </a:rPr>
              <a:t> </a:t>
            </a:r>
            <a:r>
              <a:rPr lang="en-US" sz="2400" dirty="0" smtClean="0">
                <a:solidFill>
                  <a:srgbClr val="FF0000"/>
                </a:solidFill>
                <a:latin typeface="Arial" pitchFamily="-106" charset="0"/>
                <a:ea typeface="Arial" pitchFamily="-106" charset="0"/>
                <a:cs typeface="Arial" pitchFamily="-106" charset="0"/>
              </a:rPr>
              <a:t>colliders</a:t>
            </a:r>
          </a:p>
          <a:p>
            <a:r>
              <a:rPr lang="en-US" sz="2400" dirty="0" smtClean="0">
                <a:solidFill>
                  <a:srgbClr val="FF0000"/>
                </a:solidFill>
                <a:latin typeface="Arial" pitchFamily="-106" charset="0"/>
                <a:ea typeface="Arial" pitchFamily="-106" charset="0"/>
                <a:cs typeface="Arial" pitchFamily="-106" charset="0"/>
              </a:rPr>
              <a:t>Luminosities: few 10</a:t>
            </a:r>
            <a:r>
              <a:rPr lang="en-US" sz="2400" baseline="30000" dirty="0" smtClean="0">
                <a:solidFill>
                  <a:srgbClr val="FF0000"/>
                </a:solidFill>
                <a:latin typeface="Arial" pitchFamily="-106" charset="0"/>
                <a:ea typeface="Arial" pitchFamily="-106" charset="0"/>
                <a:cs typeface="Arial" pitchFamily="-106" charset="0"/>
              </a:rPr>
              <a:t>34</a:t>
            </a:r>
            <a:r>
              <a:rPr lang="en-US" sz="2400" dirty="0" smtClean="0">
                <a:solidFill>
                  <a:srgbClr val="FF0000"/>
                </a:solidFill>
                <a:latin typeface="Arial" pitchFamily="-106" charset="0"/>
                <a:ea typeface="Arial" pitchFamily="-106" charset="0"/>
                <a:cs typeface="Arial" pitchFamily="-106" charset="0"/>
              </a:rPr>
              <a:t> cm</a:t>
            </a:r>
            <a:r>
              <a:rPr lang="en-US" sz="2400" baseline="30000" dirty="0" smtClean="0">
                <a:solidFill>
                  <a:srgbClr val="FF0000"/>
                </a:solidFill>
                <a:latin typeface="Arial" pitchFamily="-106" charset="0"/>
                <a:ea typeface="Arial" pitchFamily="-106" charset="0"/>
                <a:cs typeface="Arial" pitchFamily="-106" charset="0"/>
              </a:rPr>
              <a:t>-2</a:t>
            </a:r>
            <a:r>
              <a:rPr lang="en-US" sz="2400" dirty="0" smtClean="0">
                <a:solidFill>
                  <a:srgbClr val="FF0000"/>
                </a:solidFill>
                <a:latin typeface="Arial" pitchFamily="-106" charset="0"/>
                <a:ea typeface="Arial" pitchFamily="-106" charset="0"/>
                <a:cs typeface="Arial" pitchFamily="-106" charset="0"/>
              </a:rPr>
              <a:t>s</a:t>
            </a:r>
            <a:r>
              <a:rPr lang="en-US" sz="2400" baseline="30000" dirty="0" smtClean="0">
                <a:solidFill>
                  <a:srgbClr val="FF0000"/>
                </a:solidFill>
                <a:latin typeface="Arial" pitchFamily="-106" charset="0"/>
                <a:ea typeface="Arial" pitchFamily="-106" charset="0"/>
                <a:cs typeface="Arial" pitchFamily="-106" charset="0"/>
              </a:rPr>
              <a:t>-1</a:t>
            </a:r>
            <a:r>
              <a:rPr lang="en-US" sz="2400" dirty="0" smtClean="0">
                <a:solidFill>
                  <a:srgbClr val="FF0000"/>
                </a:solidFill>
                <a:latin typeface="Arial" pitchFamily="-106" charset="0"/>
                <a:ea typeface="Arial" pitchFamily="-106" charset="0"/>
                <a:cs typeface="Arial" pitchFamily="-106" charset="0"/>
              </a:rPr>
              <a:t> </a:t>
            </a:r>
          </a:p>
        </p:txBody>
      </p:sp>
      <p:sp>
        <p:nvSpPr>
          <p:cNvPr id="13" name="TextBox 8"/>
          <p:cNvSpPr txBox="1">
            <a:spLocks noChangeArrowheads="1"/>
          </p:cNvSpPr>
          <p:nvPr/>
        </p:nvSpPr>
        <p:spPr bwMode="auto">
          <a:xfrm>
            <a:off x="727083" y="827857"/>
            <a:ext cx="903288" cy="538163"/>
          </a:xfrm>
          <a:prstGeom prst="rect">
            <a:avLst/>
          </a:prstGeom>
          <a:noFill/>
          <a:ln w="9525">
            <a:noFill/>
            <a:miter lim="800000"/>
            <a:headEnd/>
            <a:tailEnd/>
          </a:ln>
        </p:spPr>
        <p:txBody>
          <a:bodyPr wrap="none">
            <a:prstTxWarp prst="textNoShape">
              <a:avLst/>
            </a:prstTxWarp>
            <a:spAutoFit/>
          </a:bodyPr>
          <a:lstStyle/>
          <a:p>
            <a:r>
              <a:rPr lang="en-US" sz="2400" b="1" dirty="0">
                <a:solidFill>
                  <a:srgbClr val="FF0000"/>
                </a:solidFill>
                <a:latin typeface="Arial" pitchFamily="-106" charset="0"/>
                <a:ea typeface="Arial" pitchFamily="-106" charset="0"/>
                <a:cs typeface="Arial" pitchFamily="-106" charset="0"/>
              </a:rPr>
              <a:t>CLIC</a:t>
            </a:r>
          </a:p>
        </p:txBody>
      </p:sp>
      <p:sp>
        <p:nvSpPr>
          <p:cNvPr id="14" name="TextBox 9"/>
          <p:cNvSpPr txBox="1">
            <a:spLocks noChangeArrowheads="1"/>
          </p:cNvSpPr>
          <p:nvPr/>
        </p:nvSpPr>
        <p:spPr bwMode="auto">
          <a:xfrm>
            <a:off x="4348430" y="1833357"/>
            <a:ext cx="777751" cy="461665"/>
          </a:xfrm>
          <a:prstGeom prst="rect">
            <a:avLst/>
          </a:prstGeom>
          <a:noFill/>
          <a:ln w="9525">
            <a:noFill/>
            <a:miter lim="800000"/>
            <a:headEnd/>
            <a:tailEnd/>
          </a:ln>
        </p:spPr>
        <p:txBody>
          <a:bodyPr wrap="square">
            <a:prstTxWarp prst="textNoShape">
              <a:avLst/>
            </a:prstTxWarp>
            <a:spAutoFit/>
          </a:bodyPr>
          <a:lstStyle/>
          <a:p>
            <a:r>
              <a:rPr lang="en-US" sz="2400" b="1" dirty="0">
                <a:solidFill>
                  <a:srgbClr val="FF0000"/>
                </a:solidFill>
                <a:latin typeface="Arial" pitchFamily="-106" charset="0"/>
                <a:ea typeface="Arial" pitchFamily="-106" charset="0"/>
                <a:cs typeface="Arial" pitchFamily="-106" charset="0"/>
              </a:rPr>
              <a:t>ILC</a:t>
            </a:r>
          </a:p>
        </p:txBody>
      </p:sp>
      <p:sp>
        <p:nvSpPr>
          <p:cNvPr id="15" name="TextBox 14"/>
          <p:cNvSpPr txBox="1"/>
          <p:nvPr/>
        </p:nvSpPr>
        <p:spPr>
          <a:xfrm>
            <a:off x="161635" y="4438256"/>
            <a:ext cx="4560456" cy="1754327"/>
          </a:xfrm>
          <a:prstGeom prst="rect">
            <a:avLst/>
          </a:prstGeom>
          <a:noFill/>
        </p:spPr>
        <p:txBody>
          <a:bodyPr wrap="square">
            <a:prstTxWarp prst="textNoShape">
              <a:avLst/>
            </a:prstTxWarp>
            <a:spAutoFit/>
          </a:bodyPr>
          <a:lstStyle/>
          <a:p>
            <a:pPr>
              <a:buFont typeface="Arial" pitchFamily="-106" charset="0"/>
              <a:buChar char="•"/>
            </a:pPr>
            <a:r>
              <a:rPr lang="en-US" dirty="0" smtClean="0">
                <a:solidFill>
                  <a:srgbClr val="000000"/>
                </a:solidFill>
                <a:latin typeface="Arial" pitchFamily="-106" charset="0"/>
                <a:ea typeface="Arial" pitchFamily="-106" charset="0"/>
                <a:cs typeface="Arial" pitchFamily="-106" charset="0"/>
              </a:rPr>
              <a:t>2</a:t>
            </a:r>
            <a:r>
              <a:rPr lang="en-US" dirty="0">
                <a:solidFill>
                  <a:srgbClr val="000000"/>
                </a:solidFill>
                <a:latin typeface="Arial" pitchFamily="-106" charset="0"/>
                <a:ea typeface="Arial" pitchFamily="-106" charset="0"/>
                <a:cs typeface="Arial" pitchFamily="-106" charset="0"/>
              </a:rPr>
              <a:t>-beam acceleration </a:t>
            </a:r>
            <a:r>
              <a:rPr lang="en-US" dirty="0" smtClean="0">
                <a:solidFill>
                  <a:srgbClr val="000000"/>
                </a:solidFill>
                <a:latin typeface="Arial" pitchFamily="-106" charset="0"/>
                <a:ea typeface="Arial" pitchFamily="-106" charset="0"/>
                <a:cs typeface="Arial" pitchFamily="-106" charset="0"/>
              </a:rPr>
              <a:t>scheme,</a:t>
            </a:r>
            <a:br>
              <a:rPr lang="en-US" dirty="0" smtClean="0">
                <a:solidFill>
                  <a:srgbClr val="000000"/>
                </a:solidFill>
                <a:latin typeface="Arial" pitchFamily="-106" charset="0"/>
                <a:ea typeface="Arial" pitchFamily="-106" charset="0"/>
                <a:cs typeface="Arial" pitchFamily="-106" charset="0"/>
              </a:rPr>
            </a:br>
            <a:r>
              <a:rPr lang="en-US" dirty="0" smtClean="0">
                <a:solidFill>
                  <a:srgbClr val="000000"/>
                </a:solidFill>
                <a:latin typeface="Arial" pitchFamily="-106" charset="0"/>
                <a:ea typeface="Arial" pitchFamily="-106" charset="0"/>
                <a:cs typeface="Arial" pitchFamily="-106" charset="0"/>
              </a:rPr>
              <a:t>at room temperature</a:t>
            </a:r>
            <a:endParaRPr lang="en-US" dirty="0">
              <a:solidFill>
                <a:srgbClr val="000000"/>
              </a:solidFill>
              <a:latin typeface="Arial" pitchFamily="-106" charset="0"/>
              <a:ea typeface="Arial" pitchFamily="-106" charset="0"/>
              <a:cs typeface="Arial" pitchFamily="-106" charset="0"/>
            </a:endParaRPr>
          </a:p>
          <a:p>
            <a:pPr>
              <a:buFont typeface="Arial" pitchFamily="-106" charset="0"/>
              <a:buChar char="•"/>
            </a:pPr>
            <a:r>
              <a:rPr lang="en-US" dirty="0">
                <a:solidFill>
                  <a:srgbClr val="000000"/>
                </a:solidFill>
                <a:latin typeface="Arial" pitchFamily="-106" charset="0"/>
                <a:ea typeface="Arial" pitchFamily="-106" charset="0"/>
                <a:cs typeface="Arial" pitchFamily="-106" charset="0"/>
              </a:rPr>
              <a:t>Gradient 100 MV/m</a:t>
            </a:r>
          </a:p>
          <a:p>
            <a:pPr>
              <a:buFont typeface="Arial" pitchFamily="-106" charset="0"/>
              <a:buChar char="•"/>
            </a:pPr>
            <a:r>
              <a:rPr lang="en-US" dirty="0">
                <a:solidFill>
                  <a:srgbClr val="FF0000"/>
                </a:solidFill>
                <a:latin typeface="Arial" pitchFamily="-106" charset="0"/>
                <a:ea typeface="Arial" pitchFamily="-106" charset="0"/>
                <a:cs typeface="Arial" pitchFamily="-106" charset="0"/>
              </a:rPr>
              <a:t>√s </a:t>
            </a:r>
            <a:r>
              <a:rPr lang="en-US" dirty="0" smtClean="0">
                <a:solidFill>
                  <a:srgbClr val="FF0000"/>
                </a:solidFill>
                <a:latin typeface="Arial" pitchFamily="-106" charset="0"/>
                <a:ea typeface="Arial" pitchFamily="-106" charset="0"/>
                <a:cs typeface="Arial" pitchFamily="-106" charset="0"/>
              </a:rPr>
              <a:t>up to 3 </a:t>
            </a:r>
            <a:r>
              <a:rPr lang="en-US" dirty="0" err="1" smtClean="0">
                <a:solidFill>
                  <a:srgbClr val="FF0000"/>
                </a:solidFill>
                <a:latin typeface="Arial" pitchFamily="-106" charset="0"/>
                <a:ea typeface="Arial" pitchFamily="-106" charset="0"/>
                <a:cs typeface="Arial" pitchFamily="-106" charset="0"/>
              </a:rPr>
              <a:t>TeV</a:t>
            </a:r>
            <a:r>
              <a:rPr lang="en-US" dirty="0" smtClean="0">
                <a:solidFill>
                  <a:srgbClr val="FF0000"/>
                </a:solidFill>
                <a:latin typeface="Arial" pitchFamily="-106" charset="0"/>
                <a:ea typeface="Arial" pitchFamily="-106" charset="0"/>
                <a:cs typeface="Arial" pitchFamily="-106" charset="0"/>
              </a:rPr>
              <a:t> </a:t>
            </a:r>
          </a:p>
          <a:p>
            <a:pPr>
              <a:buFont typeface="Arial" pitchFamily="-106" charset="0"/>
              <a:buChar char="•"/>
            </a:pPr>
            <a:r>
              <a:rPr lang="en-US" dirty="0" smtClean="0">
                <a:solidFill>
                  <a:srgbClr val="000000"/>
                </a:solidFill>
                <a:latin typeface="Arial" pitchFamily="-106" charset="0"/>
                <a:ea typeface="Arial" pitchFamily="-106" charset="0"/>
                <a:cs typeface="Arial" pitchFamily="-106" charset="0"/>
              </a:rPr>
              <a:t>Physics + Detector studies</a:t>
            </a:r>
            <a:r>
              <a:rPr lang="en-US" dirty="0">
                <a:solidFill>
                  <a:srgbClr val="000000"/>
                </a:solidFill>
                <a:latin typeface="Arial" pitchFamily="-106" charset="0"/>
                <a:ea typeface="Arial" pitchFamily="-106" charset="0"/>
                <a:cs typeface="Arial" pitchFamily="-106" charset="0"/>
              </a:rPr>
              <a:t> </a:t>
            </a:r>
            <a:r>
              <a:rPr lang="en-US" dirty="0" smtClean="0">
                <a:solidFill>
                  <a:srgbClr val="000000"/>
                </a:solidFill>
                <a:latin typeface="Arial" pitchFamily="-106" charset="0"/>
                <a:ea typeface="Arial" pitchFamily="-106" charset="0"/>
                <a:cs typeface="Arial" pitchFamily="-106" charset="0"/>
              </a:rPr>
              <a:t/>
            </a:r>
            <a:br>
              <a:rPr lang="en-US" dirty="0" smtClean="0">
                <a:solidFill>
                  <a:srgbClr val="000000"/>
                </a:solidFill>
                <a:latin typeface="Arial" pitchFamily="-106" charset="0"/>
                <a:ea typeface="Arial" pitchFamily="-106" charset="0"/>
                <a:cs typeface="Arial" pitchFamily="-106" charset="0"/>
              </a:rPr>
            </a:br>
            <a:r>
              <a:rPr lang="en-US" dirty="0" smtClean="0">
                <a:solidFill>
                  <a:srgbClr val="000000"/>
                </a:solidFill>
                <a:latin typeface="Arial" pitchFamily="-106" charset="0"/>
                <a:ea typeface="Arial" pitchFamily="-106" charset="0"/>
                <a:cs typeface="Arial" pitchFamily="-106" charset="0"/>
              </a:rPr>
              <a:t>for 350 </a:t>
            </a:r>
            <a:r>
              <a:rPr lang="en-US" dirty="0" err="1" smtClean="0">
                <a:solidFill>
                  <a:srgbClr val="000000"/>
                </a:solidFill>
                <a:latin typeface="Arial" pitchFamily="-106" charset="0"/>
                <a:ea typeface="Arial" pitchFamily="-106" charset="0"/>
                <a:cs typeface="Arial" pitchFamily="-106" charset="0"/>
              </a:rPr>
              <a:t>GeV</a:t>
            </a:r>
            <a:r>
              <a:rPr lang="en-US" dirty="0" smtClean="0">
                <a:solidFill>
                  <a:srgbClr val="000000"/>
                </a:solidFill>
                <a:latin typeface="Arial" pitchFamily="-106" charset="0"/>
                <a:ea typeface="Arial" pitchFamily="-106" charset="0"/>
                <a:cs typeface="Arial" pitchFamily="-106" charset="0"/>
              </a:rPr>
              <a:t> - 3 </a:t>
            </a:r>
            <a:r>
              <a:rPr lang="en-US" dirty="0" err="1" smtClean="0">
                <a:solidFill>
                  <a:srgbClr val="000000"/>
                </a:solidFill>
                <a:latin typeface="Arial" pitchFamily="-106" charset="0"/>
                <a:ea typeface="Arial" pitchFamily="-106" charset="0"/>
                <a:cs typeface="Arial" pitchFamily="-106" charset="0"/>
              </a:rPr>
              <a:t>TeV</a:t>
            </a:r>
            <a:endParaRPr lang="en-US" dirty="0" smtClean="0">
              <a:solidFill>
                <a:srgbClr val="000000"/>
              </a:solidFill>
              <a:latin typeface="Arial" pitchFamily="-106" charset="0"/>
              <a:ea typeface="Arial" pitchFamily="-106" charset="0"/>
              <a:cs typeface="Arial" pitchFamily="-106" charset="0"/>
            </a:endParaRPr>
          </a:p>
        </p:txBody>
      </p:sp>
      <p:sp>
        <p:nvSpPr>
          <p:cNvPr id="16" name="TextBox 15"/>
          <p:cNvSpPr txBox="1"/>
          <p:nvPr/>
        </p:nvSpPr>
        <p:spPr>
          <a:xfrm>
            <a:off x="4440018" y="4562657"/>
            <a:ext cx="4536504" cy="1477328"/>
          </a:xfrm>
          <a:prstGeom prst="rect">
            <a:avLst/>
          </a:prstGeom>
          <a:solidFill>
            <a:srgbClr val="FFFFFF"/>
          </a:solidFill>
        </p:spPr>
        <p:txBody>
          <a:bodyPr wrap="square">
            <a:prstTxWarp prst="textNoShape">
              <a:avLst/>
            </a:prstTxWarp>
            <a:spAutoFit/>
          </a:bodyPr>
          <a:lstStyle/>
          <a:p>
            <a:pPr>
              <a:buFont typeface="Arial" pitchFamily="-106" charset="0"/>
              <a:buChar char="•"/>
            </a:pPr>
            <a:r>
              <a:rPr lang="en-US" dirty="0">
                <a:latin typeface="Arial" pitchFamily="-106" charset="0"/>
                <a:ea typeface="Arial" pitchFamily="-106" charset="0"/>
                <a:cs typeface="Arial" pitchFamily="-106" charset="0"/>
              </a:rPr>
              <a:t>S</a:t>
            </a:r>
            <a:r>
              <a:rPr lang="en-US" dirty="0" smtClean="0">
                <a:latin typeface="Arial" pitchFamily="-106" charset="0"/>
                <a:ea typeface="Arial" pitchFamily="-106" charset="0"/>
                <a:cs typeface="Arial" pitchFamily="-106" charset="0"/>
              </a:rPr>
              <a:t>uperconducting </a:t>
            </a:r>
            <a:r>
              <a:rPr lang="en-US" dirty="0">
                <a:latin typeface="Arial" pitchFamily="-106" charset="0"/>
                <a:ea typeface="Arial" pitchFamily="-106" charset="0"/>
                <a:cs typeface="Arial" pitchFamily="-106" charset="0"/>
              </a:rPr>
              <a:t>RF </a:t>
            </a:r>
            <a:r>
              <a:rPr lang="en-US" dirty="0" smtClean="0">
                <a:latin typeface="Arial" pitchFamily="-106" charset="0"/>
                <a:ea typeface="Arial" pitchFamily="-106" charset="0"/>
                <a:cs typeface="Arial" pitchFamily="-106" charset="0"/>
              </a:rPr>
              <a:t>cavities </a:t>
            </a:r>
          </a:p>
          <a:p>
            <a:pPr>
              <a:buFont typeface="Arial" pitchFamily="-106" charset="0"/>
              <a:buChar char="•"/>
            </a:pPr>
            <a:r>
              <a:rPr lang="en-US" dirty="0" smtClean="0">
                <a:latin typeface="Arial" pitchFamily="-106" charset="0"/>
                <a:ea typeface="Arial" pitchFamily="-106" charset="0"/>
                <a:cs typeface="Arial" pitchFamily="-106" charset="0"/>
              </a:rPr>
              <a:t>Gradient 32 </a:t>
            </a:r>
            <a:r>
              <a:rPr lang="en-US" dirty="0">
                <a:latin typeface="Arial" pitchFamily="-106" charset="0"/>
                <a:ea typeface="Arial" pitchFamily="-106" charset="0"/>
                <a:cs typeface="Arial" pitchFamily="-106" charset="0"/>
              </a:rPr>
              <a:t>MV/m</a:t>
            </a:r>
          </a:p>
          <a:p>
            <a:pPr>
              <a:buFont typeface="Arial" pitchFamily="-106" charset="0"/>
              <a:buChar char="•"/>
            </a:pPr>
            <a:r>
              <a:rPr lang="en-US" dirty="0" smtClean="0">
                <a:solidFill>
                  <a:srgbClr val="FF0000"/>
                </a:solidFill>
                <a:latin typeface="Arial" pitchFamily="-106" charset="0"/>
                <a:ea typeface="Arial" pitchFamily="-106" charset="0"/>
                <a:cs typeface="Arial" pitchFamily="-106" charset="0"/>
              </a:rPr>
              <a:t>√s ≤ 500 </a:t>
            </a:r>
            <a:r>
              <a:rPr lang="en-US" dirty="0" err="1" smtClean="0">
                <a:solidFill>
                  <a:srgbClr val="FF0000"/>
                </a:solidFill>
                <a:latin typeface="Arial" pitchFamily="-106" charset="0"/>
                <a:ea typeface="Arial" pitchFamily="-106" charset="0"/>
                <a:cs typeface="Arial" pitchFamily="-106" charset="0"/>
              </a:rPr>
              <a:t>GeV</a:t>
            </a:r>
            <a:r>
              <a:rPr lang="en-US" dirty="0" smtClean="0">
                <a:solidFill>
                  <a:srgbClr val="FF0000"/>
                </a:solidFill>
                <a:latin typeface="Arial" pitchFamily="-106" charset="0"/>
                <a:ea typeface="Arial" pitchFamily="-106" charset="0"/>
                <a:cs typeface="Arial" pitchFamily="-106" charset="0"/>
              </a:rPr>
              <a:t> </a:t>
            </a:r>
            <a:r>
              <a:rPr lang="en-US" dirty="0" smtClean="0">
                <a:latin typeface="Arial" pitchFamily="-106" charset="0"/>
                <a:ea typeface="Arial" pitchFamily="-106" charset="0"/>
                <a:cs typeface="Arial" pitchFamily="-106" charset="0"/>
              </a:rPr>
              <a:t>(1 </a:t>
            </a:r>
            <a:r>
              <a:rPr lang="en-US" dirty="0" err="1" smtClean="0">
                <a:latin typeface="Arial" pitchFamily="-106" charset="0"/>
                <a:ea typeface="Arial" pitchFamily="-106" charset="0"/>
                <a:cs typeface="Arial" pitchFamily="-106" charset="0"/>
              </a:rPr>
              <a:t>TeV</a:t>
            </a:r>
            <a:r>
              <a:rPr lang="en-US" dirty="0" smtClean="0">
                <a:latin typeface="Arial" pitchFamily="-106" charset="0"/>
                <a:ea typeface="Arial" pitchFamily="-106" charset="0"/>
                <a:cs typeface="Arial" pitchFamily="-106" charset="0"/>
              </a:rPr>
              <a:t> upgrade option)</a:t>
            </a:r>
            <a:endParaRPr lang="en-US" dirty="0">
              <a:latin typeface="Arial" pitchFamily="-106" charset="0"/>
              <a:ea typeface="Arial" pitchFamily="-106" charset="0"/>
              <a:cs typeface="Arial" pitchFamily="-106" charset="0"/>
            </a:endParaRPr>
          </a:p>
          <a:p>
            <a:pPr>
              <a:buFont typeface="Arial" pitchFamily="-106" charset="0"/>
              <a:buChar char="•"/>
            </a:pPr>
            <a:r>
              <a:rPr lang="en-US" dirty="0" smtClean="0">
                <a:latin typeface="Arial" pitchFamily="-106" charset="0"/>
                <a:ea typeface="Arial" pitchFamily="-106" charset="0"/>
                <a:cs typeface="Arial" pitchFamily="-106" charset="0"/>
              </a:rPr>
              <a:t>Focus on ≤ 500 </a:t>
            </a:r>
            <a:r>
              <a:rPr lang="en-US" dirty="0" err="1" smtClean="0">
                <a:latin typeface="Arial" pitchFamily="-106" charset="0"/>
                <a:ea typeface="Arial" pitchFamily="-106" charset="0"/>
                <a:cs typeface="Arial" pitchFamily="-106" charset="0"/>
              </a:rPr>
              <a:t>GeV</a:t>
            </a:r>
            <a:r>
              <a:rPr lang="en-US" dirty="0" smtClean="0">
                <a:latin typeface="Arial" pitchFamily="-106" charset="0"/>
                <a:ea typeface="Arial" pitchFamily="-106" charset="0"/>
                <a:cs typeface="Arial" pitchFamily="-106" charset="0"/>
              </a:rPr>
              <a:t>,</a:t>
            </a:r>
            <a:r>
              <a:rPr lang="en-US" dirty="0">
                <a:latin typeface="Arial" pitchFamily="-106" charset="0"/>
                <a:ea typeface="Arial" pitchFamily="-106" charset="0"/>
                <a:cs typeface="Arial" pitchFamily="-106" charset="0"/>
              </a:rPr>
              <a:t> p</a:t>
            </a:r>
            <a:r>
              <a:rPr lang="en-US" dirty="0" smtClean="0">
                <a:latin typeface="Arial" pitchFamily="-106" charset="0"/>
                <a:ea typeface="Arial" pitchFamily="-106" charset="0"/>
                <a:cs typeface="Arial" pitchFamily="-106" charset="0"/>
              </a:rPr>
              <a:t>hysics studies also  for 1 </a:t>
            </a:r>
            <a:r>
              <a:rPr lang="en-US" dirty="0" err="1" smtClean="0">
                <a:latin typeface="Arial" pitchFamily="-106" charset="0"/>
                <a:ea typeface="Arial" pitchFamily="-106" charset="0"/>
                <a:cs typeface="Arial" pitchFamily="-106" charset="0"/>
              </a:rPr>
              <a:t>TeV</a:t>
            </a:r>
            <a:endParaRPr lang="en-US" dirty="0">
              <a:latin typeface="Arial" pitchFamily="-106" charset="0"/>
              <a:ea typeface="Arial" pitchFamily="-106" charset="0"/>
              <a:cs typeface="Arial" pitchFamily="-106" charset="0"/>
            </a:endParaRPr>
          </a:p>
        </p:txBody>
      </p:sp>
    </p:spTree>
    <p:extLst>
      <p:ext uri="{BB962C8B-B14F-4D97-AF65-F5344CB8AC3E}">
        <p14:creationId xmlns:p14="http://schemas.microsoft.com/office/powerpoint/2010/main" val="153466595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7</a:t>
            </a:fld>
            <a:endParaRPr lang="en-US"/>
          </a:p>
        </p:txBody>
      </p:sp>
      <p:sp>
        <p:nvSpPr>
          <p:cNvPr id="6" name="TextBox 5"/>
          <p:cNvSpPr txBox="1"/>
          <p:nvPr/>
        </p:nvSpPr>
        <p:spPr>
          <a:xfrm>
            <a:off x="1454724" y="1226718"/>
            <a:ext cx="6176816" cy="461665"/>
          </a:xfrm>
          <a:prstGeom prst="rect">
            <a:avLst/>
          </a:prstGeom>
          <a:noFill/>
          <a:ln w="28575" cmpd="sng">
            <a:solidFill>
              <a:srgbClr val="FF6600"/>
            </a:solidFill>
          </a:ln>
        </p:spPr>
        <p:txBody>
          <a:bodyPr wrap="square" rtlCol="0">
            <a:spAutoFit/>
          </a:bodyPr>
          <a:lstStyle/>
          <a:p>
            <a:pPr marL="285750" indent="-285750">
              <a:spcAft>
                <a:spcPts val="600"/>
              </a:spcAft>
              <a:buFont typeface="Arial"/>
              <a:buChar char="•"/>
            </a:pPr>
            <a:r>
              <a:rPr lang="en-US" sz="2400" dirty="0">
                <a:solidFill>
                  <a:srgbClr val="0000FF"/>
                </a:solidFill>
              </a:rPr>
              <a:t>t</a:t>
            </a:r>
            <a:r>
              <a:rPr lang="en-US" sz="2400" dirty="0" smtClean="0">
                <a:solidFill>
                  <a:srgbClr val="0000FF"/>
                </a:solidFill>
              </a:rPr>
              <a:t>he CLIC accelerator</a:t>
            </a:r>
            <a:endParaRPr lang="en-US" sz="2400" dirty="0">
              <a:solidFill>
                <a:srgbClr val="0000FF"/>
              </a:solidFill>
            </a:endParaRPr>
          </a:p>
        </p:txBody>
      </p:sp>
      <p:pic>
        <p:nvPicPr>
          <p:cNvPr id="7" name="Picture 6"/>
          <p:cNvPicPr>
            <a:picLocks noChangeAspect="1"/>
          </p:cNvPicPr>
          <p:nvPr/>
        </p:nvPicPr>
        <p:blipFill>
          <a:blip r:embed="rId2"/>
          <a:stretch>
            <a:fillRect/>
          </a:stretch>
        </p:blipFill>
        <p:spPr>
          <a:xfrm>
            <a:off x="0" y="3909437"/>
            <a:ext cx="9144000" cy="1967820"/>
          </a:xfrm>
          <a:prstGeom prst="rect">
            <a:avLst/>
          </a:prstGeom>
        </p:spPr>
      </p:pic>
    </p:spTree>
    <p:extLst>
      <p:ext uri="{BB962C8B-B14F-4D97-AF65-F5344CB8AC3E}">
        <p14:creationId xmlns:p14="http://schemas.microsoft.com/office/powerpoint/2010/main" val="145615866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CLIC two-beam acceleration scheme</a:t>
            </a:r>
            <a:endParaRPr lang="en-US" sz="3600" dirty="0"/>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8</a:t>
            </a:fld>
            <a:endParaRPr lang="en-US"/>
          </a:p>
        </p:txBody>
      </p:sp>
      <p:pic>
        <p:nvPicPr>
          <p:cNvPr id="3" name="Picture 2" descr="Designcomple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292323"/>
            <a:ext cx="9144000" cy="3978216"/>
          </a:xfrm>
          <a:prstGeom prst="rect">
            <a:avLst/>
          </a:prstGeom>
        </p:spPr>
      </p:pic>
      <p:sp>
        <p:nvSpPr>
          <p:cNvPr id="6" name="Text Box 1748"/>
          <p:cNvSpPr txBox="1">
            <a:spLocks noChangeArrowheads="1"/>
          </p:cNvSpPr>
          <p:nvPr/>
        </p:nvSpPr>
        <p:spPr bwMode="auto">
          <a:xfrm>
            <a:off x="5257269" y="914936"/>
            <a:ext cx="3685624" cy="2739211"/>
          </a:xfrm>
          <a:prstGeom prst="rect">
            <a:avLst/>
          </a:prstGeom>
          <a:noFill/>
          <a:ln w="19050" cmpd="sng">
            <a:solidFill>
              <a:srgbClr val="FF6600"/>
            </a:solidFill>
            <a:miter lim="800000"/>
            <a:headEnd/>
            <a:tailEnd/>
          </a:ln>
        </p:spPr>
        <p:txBody>
          <a:bodyPr wrap="none">
            <a:prstTxWarp prst="textNoShape">
              <a:avLst/>
            </a:prstTxWarp>
            <a:spAutoFit/>
          </a:bodyPr>
          <a:lstStyle/>
          <a:p>
            <a:r>
              <a:rPr lang="en-GB" b="1" dirty="0">
                <a:latin typeface="Arial" pitchFamily="-106" charset="0"/>
                <a:ea typeface="Arial" pitchFamily="-106" charset="0"/>
                <a:cs typeface="Arial" pitchFamily="-106" charset="0"/>
              </a:rPr>
              <a:t>Two Beam Scheme:</a:t>
            </a:r>
          </a:p>
          <a:p>
            <a:endParaRPr lang="en-GB" sz="1400" dirty="0">
              <a:latin typeface="Arial" pitchFamily="-106" charset="0"/>
              <a:ea typeface="Arial" pitchFamily="-106" charset="0"/>
              <a:cs typeface="Arial" pitchFamily="-106" charset="0"/>
            </a:endParaRPr>
          </a:p>
          <a:p>
            <a:r>
              <a:rPr lang="en-GB" b="1" dirty="0">
                <a:solidFill>
                  <a:srgbClr val="0000FF"/>
                </a:solidFill>
                <a:latin typeface="Arial" pitchFamily="-106" charset="0"/>
                <a:ea typeface="Arial" pitchFamily="-106" charset="0"/>
                <a:cs typeface="Arial" pitchFamily="-106" charset="0"/>
              </a:rPr>
              <a:t>Drive Beam supplies RF power</a:t>
            </a:r>
            <a:endParaRPr lang="en-GB" dirty="0">
              <a:latin typeface="Arial" pitchFamily="-106" charset="0"/>
              <a:ea typeface="Arial" pitchFamily="-106" charset="0"/>
              <a:cs typeface="Arial" pitchFamily="-106" charset="0"/>
            </a:endParaRPr>
          </a:p>
          <a:p>
            <a:pPr>
              <a:buFontTx/>
              <a:buChar char="•"/>
            </a:pPr>
            <a:r>
              <a:rPr lang="en-GB" dirty="0">
                <a:latin typeface="Arial" pitchFamily="-106" charset="0"/>
                <a:ea typeface="Arial" pitchFamily="-106" charset="0"/>
                <a:cs typeface="Arial" pitchFamily="-106" charset="0"/>
              </a:rPr>
              <a:t>  12 GHz bunch structure</a:t>
            </a:r>
          </a:p>
          <a:p>
            <a:pPr>
              <a:buFontTx/>
              <a:buChar char="•"/>
            </a:pPr>
            <a:r>
              <a:rPr lang="en-GB" dirty="0">
                <a:latin typeface="Arial" pitchFamily="-106" charset="0"/>
                <a:ea typeface="Arial" pitchFamily="-106" charset="0"/>
                <a:cs typeface="Arial" pitchFamily="-106" charset="0"/>
              </a:rPr>
              <a:t>  low energy (2.4 </a:t>
            </a:r>
            <a:r>
              <a:rPr lang="en-GB" dirty="0" err="1">
                <a:latin typeface="Arial" pitchFamily="-106" charset="0"/>
                <a:ea typeface="Arial" pitchFamily="-106" charset="0"/>
                <a:cs typeface="Arial" pitchFamily="-106" charset="0"/>
              </a:rPr>
              <a:t>GeV</a:t>
            </a:r>
            <a:r>
              <a:rPr lang="en-GB" dirty="0">
                <a:latin typeface="Arial" pitchFamily="-106" charset="0"/>
                <a:ea typeface="Arial" pitchFamily="-106" charset="0"/>
                <a:cs typeface="Arial" pitchFamily="-106" charset="0"/>
              </a:rPr>
              <a:t> - 240 </a:t>
            </a:r>
            <a:r>
              <a:rPr lang="en-GB" dirty="0" err="1">
                <a:latin typeface="Arial" pitchFamily="-106" charset="0"/>
                <a:ea typeface="Arial" pitchFamily="-106" charset="0"/>
                <a:cs typeface="Arial" pitchFamily="-106" charset="0"/>
              </a:rPr>
              <a:t>MeV</a:t>
            </a:r>
            <a:r>
              <a:rPr lang="en-GB" dirty="0">
                <a:latin typeface="Arial" pitchFamily="-106" charset="0"/>
                <a:ea typeface="Arial" pitchFamily="-106" charset="0"/>
                <a:cs typeface="Arial" pitchFamily="-106" charset="0"/>
              </a:rPr>
              <a:t>)</a:t>
            </a:r>
          </a:p>
          <a:p>
            <a:pPr>
              <a:buFontTx/>
              <a:buChar char="•"/>
            </a:pPr>
            <a:r>
              <a:rPr lang="en-GB" dirty="0">
                <a:latin typeface="Arial" pitchFamily="-106" charset="0"/>
                <a:ea typeface="Arial" pitchFamily="-106" charset="0"/>
                <a:cs typeface="Arial" pitchFamily="-106" charset="0"/>
              </a:rPr>
              <a:t>  high current (100A</a:t>
            </a:r>
            <a:r>
              <a:rPr lang="en-GB" dirty="0" smtClean="0">
                <a:latin typeface="Arial" pitchFamily="-106" charset="0"/>
                <a:ea typeface="Arial" pitchFamily="-106" charset="0"/>
                <a:cs typeface="Arial" pitchFamily="-106" charset="0"/>
              </a:rPr>
              <a:t>)</a:t>
            </a:r>
          </a:p>
          <a:p>
            <a:endParaRPr lang="en-GB" sz="1400" dirty="0" smtClean="0">
              <a:solidFill>
                <a:srgbClr val="FF0000"/>
              </a:solidFill>
              <a:latin typeface="Arial" pitchFamily="-106" charset="0"/>
              <a:ea typeface="Arial" pitchFamily="-106" charset="0"/>
              <a:cs typeface="Arial" pitchFamily="-106" charset="0"/>
            </a:endParaRPr>
          </a:p>
          <a:p>
            <a:r>
              <a:rPr lang="en-GB" b="1" dirty="0">
                <a:solidFill>
                  <a:srgbClr val="FF0000"/>
                </a:solidFill>
                <a:latin typeface="Arial" pitchFamily="-106" charset="0"/>
                <a:ea typeface="Arial" pitchFamily="-106" charset="0"/>
                <a:cs typeface="Arial" pitchFamily="-106" charset="0"/>
              </a:rPr>
              <a:t>Main beam for physics</a:t>
            </a:r>
            <a:endParaRPr lang="en-GB" dirty="0">
              <a:solidFill>
                <a:srgbClr val="FF0000"/>
              </a:solidFill>
              <a:latin typeface="Arial" pitchFamily="-106" charset="0"/>
              <a:ea typeface="Arial" pitchFamily="-106" charset="0"/>
              <a:cs typeface="Arial" pitchFamily="-106" charset="0"/>
            </a:endParaRPr>
          </a:p>
          <a:p>
            <a:pPr>
              <a:buFontTx/>
              <a:buChar char="•"/>
            </a:pPr>
            <a:r>
              <a:rPr lang="en-GB" dirty="0">
                <a:latin typeface="Arial" pitchFamily="-106" charset="0"/>
                <a:ea typeface="Arial" pitchFamily="-106" charset="0"/>
                <a:cs typeface="Arial" pitchFamily="-106" charset="0"/>
              </a:rPr>
              <a:t>  high energy (9 </a:t>
            </a:r>
            <a:r>
              <a:rPr lang="en-GB" dirty="0" err="1">
                <a:latin typeface="Arial" pitchFamily="-106" charset="0"/>
                <a:ea typeface="Arial" pitchFamily="-106" charset="0"/>
                <a:cs typeface="Arial" pitchFamily="-106" charset="0"/>
              </a:rPr>
              <a:t>GeV</a:t>
            </a:r>
            <a:r>
              <a:rPr lang="en-GB" dirty="0">
                <a:latin typeface="Arial" pitchFamily="-106" charset="0"/>
                <a:ea typeface="Arial" pitchFamily="-106" charset="0"/>
                <a:cs typeface="Arial" pitchFamily="-106" charset="0"/>
              </a:rPr>
              <a:t> </a:t>
            </a:r>
            <a:r>
              <a:rPr lang="en-US" dirty="0">
                <a:latin typeface="Arial" pitchFamily="-106" charset="0"/>
                <a:ea typeface="Arial" pitchFamily="-106" charset="0"/>
                <a:cs typeface="Arial" pitchFamily="-106" charset="0"/>
              </a:rPr>
              <a:t>–</a:t>
            </a:r>
            <a:r>
              <a:rPr lang="en-GB" dirty="0">
                <a:latin typeface="Arial" pitchFamily="-106" charset="0"/>
                <a:ea typeface="Arial" pitchFamily="-106" charset="0"/>
                <a:cs typeface="Arial" pitchFamily="-106" charset="0"/>
              </a:rPr>
              <a:t> 1.5 </a:t>
            </a:r>
            <a:r>
              <a:rPr lang="en-GB" dirty="0" err="1">
                <a:latin typeface="Arial" pitchFamily="-106" charset="0"/>
                <a:ea typeface="Arial" pitchFamily="-106" charset="0"/>
                <a:cs typeface="Arial" pitchFamily="-106" charset="0"/>
              </a:rPr>
              <a:t>TeV</a:t>
            </a:r>
            <a:r>
              <a:rPr lang="en-GB" dirty="0">
                <a:latin typeface="Arial" pitchFamily="-106" charset="0"/>
                <a:ea typeface="Arial" pitchFamily="-106" charset="0"/>
                <a:cs typeface="Arial" pitchFamily="-106" charset="0"/>
              </a:rPr>
              <a:t>)</a:t>
            </a:r>
          </a:p>
          <a:p>
            <a:pPr>
              <a:buFontTx/>
              <a:buChar char="•"/>
            </a:pPr>
            <a:r>
              <a:rPr lang="en-GB" dirty="0">
                <a:latin typeface="Arial" pitchFamily="-106" charset="0"/>
                <a:ea typeface="Arial" pitchFamily="-106" charset="0"/>
                <a:cs typeface="Arial" pitchFamily="-106" charset="0"/>
              </a:rPr>
              <a:t>  current 1.2 </a:t>
            </a:r>
            <a:r>
              <a:rPr lang="en-GB" dirty="0" smtClean="0">
                <a:latin typeface="Arial" pitchFamily="-106" charset="0"/>
                <a:ea typeface="Arial" pitchFamily="-106" charset="0"/>
                <a:cs typeface="Arial" pitchFamily="-106" charset="0"/>
              </a:rPr>
              <a:t>A</a:t>
            </a:r>
            <a:endParaRPr lang="en-US" dirty="0">
              <a:latin typeface="Arial" pitchFamily="-106" charset="0"/>
              <a:ea typeface="Arial" pitchFamily="-106" charset="0"/>
              <a:cs typeface="Arial" pitchFamily="-106" charset="0"/>
            </a:endParaRPr>
          </a:p>
        </p:txBody>
      </p:sp>
      <p:cxnSp>
        <p:nvCxnSpPr>
          <p:cNvPr id="13" name="Straight Connector 12"/>
          <p:cNvCxnSpPr/>
          <p:nvPr/>
        </p:nvCxnSpPr>
        <p:spPr>
          <a:xfrm flipH="1" flipV="1">
            <a:off x="550333" y="4032250"/>
            <a:ext cx="635000" cy="1185333"/>
          </a:xfrm>
          <a:prstGeom prst="line">
            <a:avLst/>
          </a:prstGeom>
          <a:ln>
            <a:solidFill>
              <a:schemeClr val="tx1">
                <a:lumMod val="65000"/>
                <a:lumOff val="35000"/>
              </a:scheme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V="1">
            <a:off x="1534583" y="4243917"/>
            <a:ext cx="825500" cy="973667"/>
          </a:xfrm>
          <a:prstGeom prst="line">
            <a:avLst/>
          </a:prstGeom>
          <a:ln>
            <a:solidFill>
              <a:schemeClr val="tx1">
                <a:lumMod val="65000"/>
                <a:lumOff val="35000"/>
              </a:schemeClr>
            </a:solidFill>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H="1" flipV="1">
            <a:off x="3735917" y="3439583"/>
            <a:ext cx="539750" cy="137584"/>
          </a:xfrm>
          <a:prstGeom prst="straightConnector1">
            <a:avLst/>
          </a:prstGeom>
          <a:ln w="5715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H="1" flipV="1">
            <a:off x="3196168" y="4068233"/>
            <a:ext cx="539749" cy="175684"/>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476249" y="1788569"/>
            <a:ext cx="3546251" cy="369332"/>
          </a:xfrm>
          <a:prstGeom prst="rect">
            <a:avLst/>
          </a:prstGeom>
          <a:noFill/>
          <a:ln>
            <a:solidFill>
              <a:srgbClr val="FF6600"/>
            </a:solidFill>
          </a:ln>
        </p:spPr>
        <p:txBody>
          <a:bodyPr wrap="none" rtlCol="0">
            <a:spAutoFit/>
          </a:bodyPr>
          <a:lstStyle/>
          <a:p>
            <a:r>
              <a:rPr lang="en-US" dirty="0" smtClean="0">
                <a:latin typeface="Arial"/>
                <a:cs typeface="Arial"/>
              </a:rPr>
              <a:t>Accelerating gradient: 100 MV/m</a:t>
            </a:r>
            <a:endParaRPr lang="en-US" dirty="0">
              <a:latin typeface="Arial"/>
              <a:cs typeface="Arial"/>
            </a:endParaRPr>
          </a:p>
        </p:txBody>
      </p:sp>
    </p:spTree>
    <p:extLst>
      <p:ext uri="{BB962C8B-B14F-4D97-AF65-F5344CB8AC3E}">
        <p14:creationId xmlns:p14="http://schemas.microsoft.com/office/powerpoint/2010/main" val="305361486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CLIC layout at 3 </a:t>
            </a:r>
            <a:r>
              <a:rPr lang="en-US" sz="3600" dirty="0" err="1" smtClean="0"/>
              <a:t>TeV</a:t>
            </a:r>
            <a:endParaRPr lang="en-US" sz="3600" dirty="0"/>
          </a:p>
        </p:txBody>
      </p:sp>
      <p:sp>
        <p:nvSpPr>
          <p:cNvPr id="4" name="Footer Placeholder 3"/>
          <p:cNvSpPr>
            <a:spLocks noGrp="1"/>
          </p:cNvSpPr>
          <p:nvPr>
            <p:ph type="ftr" sz="quarter" idx="11"/>
          </p:nvPr>
        </p:nvSpPr>
        <p:spPr/>
        <p:txBody>
          <a:bodyPr/>
          <a:lstStyle/>
          <a:p>
            <a:r>
              <a:rPr lang="en-US" smtClean="0"/>
              <a:t>Lucie Linssen, February 5, 2015</a:t>
            </a:r>
            <a:endParaRPr lang="en-US"/>
          </a:p>
        </p:txBody>
      </p:sp>
      <p:sp>
        <p:nvSpPr>
          <p:cNvPr id="5" name="Slide Number Placeholder 4"/>
          <p:cNvSpPr>
            <a:spLocks noGrp="1"/>
          </p:cNvSpPr>
          <p:nvPr>
            <p:ph type="sldNum" sz="quarter" idx="12"/>
          </p:nvPr>
        </p:nvSpPr>
        <p:spPr/>
        <p:txBody>
          <a:bodyPr/>
          <a:lstStyle/>
          <a:p>
            <a:fld id="{57C39CEA-1F7B-3444-B605-6C36DF480EDC}" type="slidenum">
              <a:rPr lang="en-US" smtClean="0"/>
              <a:t>9</a:t>
            </a:fld>
            <a:endParaRPr lang="en-US"/>
          </a:p>
        </p:txBody>
      </p:sp>
      <p:pic>
        <p:nvPicPr>
          <p:cNvPr id="7" name="Picture 6" descr="Screen Shot 2012-08-19 at 9.31.0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86875"/>
            <a:ext cx="9144000" cy="5594343"/>
          </a:xfrm>
          <a:prstGeom prst="rect">
            <a:avLst/>
          </a:prstGeom>
        </p:spPr>
      </p:pic>
    </p:spTree>
    <p:extLst>
      <p:ext uri="{BB962C8B-B14F-4D97-AF65-F5344CB8AC3E}">
        <p14:creationId xmlns:p14="http://schemas.microsoft.com/office/powerpoint/2010/main" val="2971531769"/>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EXPOINT" val=""/>
  <p:tag name="SOURCE" val="\documentclass{article}\pagestyle{empty}&#10;\begin{document}&#10;&#10;$m_1^2$&#10;\end{document}&#10;"/>
  <p:tag name="EXTERNALNAME" val="TP_tmp"/>
  <p:tag name="BLEND" val="0"/>
  <p:tag name="TRANSPARENT" val="0"/>
  <p:tag name="RESOLUTION" val="1200"/>
  <p:tag name="WORKAROUNDTRANSPARENCYBUG" val="0"/>
  <p:tag name="ALLOWFONTSUBSTITUTION" val="0"/>
  <p:tag name="BITMAPFORMAT" val="pngmono"/>
  <p:tag name="ORIGWIDTH" val="14"/>
  <p:tag name="PICTUREFILESIZE" val="867"/>
</p:tagLst>
</file>

<file path=ppt/tags/tag2.xml><?xml version="1.0" encoding="utf-8"?>
<p:tagLst xmlns:a="http://schemas.openxmlformats.org/drawingml/2006/main" xmlns:r="http://schemas.openxmlformats.org/officeDocument/2006/relationships" xmlns:p="http://schemas.openxmlformats.org/presentationml/2006/main">
  <p:tag name="TEXPOINT" val=""/>
  <p:tag name="SOURCE" val="\documentclass{article}\pagestyle{empty}&#10;\begin{document}&#10;&#10;$\theta_{12}$&#10;\end{document}&#10;"/>
  <p:tag name="EXTERNALNAME" val="TP_tmp"/>
  <p:tag name="BLEND" val="0"/>
  <p:tag name="TRANSPARENT" val="0"/>
  <p:tag name="RESOLUTION" val="1200"/>
  <p:tag name="WORKAROUNDTRANSPARENCYBUG" val="0"/>
  <p:tag name="ALLOWFONTSUBSTITUTION" val="0"/>
  <p:tag name="BITMAPFORMAT" val="pngmono"/>
  <p:tag name="ORIGWIDTH" val="12"/>
  <p:tag name="PICTUREFILESIZE" val="752"/>
</p:tagLst>
</file>

<file path=ppt/tags/tag3.xml><?xml version="1.0" encoding="utf-8"?>
<p:tagLst xmlns:a="http://schemas.openxmlformats.org/drawingml/2006/main" xmlns:r="http://schemas.openxmlformats.org/officeDocument/2006/relationships" xmlns:p="http://schemas.openxmlformats.org/presentationml/2006/main">
  <p:tag name="SOURCE" val="\documentclass{article}\pagestyle{empty}&#10;\begin{document}&#10;&#10;$m_2^2$&#10;\end{document}&#10;"/>
  <p:tag name="EXTERNALNAME" val="TP_tmp"/>
  <p:tag name="BLEND" val="0"/>
  <p:tag name="TRANSPARENT" val="0"/>
  <p:tag name="RESOLUTION" val="1200"/>
  <p:tag name="WORKAROUNDTRANSPARENCYBUG" val="0"/>
  <p:tag name="ALLOWFONTSUBSTITUTION" val="0"/>
  <p:tag name="BITMAPFORMAT" val="pngmono"/>
  <p:tag name="ORIGWIDTH" val="14"/>
  <p:tag name="PICTUREFILESIZE" val="937"/>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31005</TotalTime>
  <Words>2932</Words>
  <Application>Microsoft Macintosh PowerPoint</Application>
  <PresentationFormat>On-screen Show (4:3)</PresentationFormat>
  <Paragraphs>704</Paragraphs>
  <Slides>43</Slides>
  <Notes>3</Notes>
  <HiddenSlides>0</HiddenSlides>
  <MMClips>1</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Office Theme</vt:lpstr>
      <vt:lpstr>Detectors for Future Linear Colliders</vt:lpstr>
      <vt:lpstr>PowerPoint Presentation</vt:lpstr>
      <vt:lpstr>from discovery to precision</vt:lpstr>
      <vt:lpstr>history of proton and electron colliders</vt:lpstr>
      <vt:lpstr>circular or linear collider ?</vt:lpstr>
      <vt:lpstr>ILC and CLIC in just a few words</vt:lpstr>
      <vt:lpstr>PowerPoint Presentation</vt:lpstr>
      <vt:lpstr>CLIC two-beam acceleration scheme</vt:lpstr>
      <vt:lpstr>CLIC layout at 3 TeV</vt:lpstr>
      <vt:lpstr>CLIC staged implementation</vt:lpstr>
      <vt:lpstr>PowerPoint Presentation</vt:lpstr>
      <vt:lpstr>particle detection (1)</vt:lpstr>
      <vt:lpstr>particle detection (2)</vt:lpstr>
      <vt:lpstr>CLIC detector concept (2014)</vt:lpstr>
      <vt:lpstr>Pixel detector</vt:lpstr>
      <vt:lpstr>pixel detector R&amp;D</vt:lpstr>
      <vt:lpstr>detector technology =&gt; “very heavy”</vt:lpstr>
      <vt:lpstr>PowerPoint Presentation</vt:lpstr>
      <vt:lpstr>CLIC physics programme…</vt:lpstr>
      <vt:lpstr>PowerPoint Presentation</vt:lpstr>
      <vt:lpstr>Higgs coupling to mass</vt:lpstr>
      <vt:lpstr>snapshot of other physics at CLIC</vt:lpstr>
      <vt:lpstr>PowerPoint Presentation</vt:lpstr>
      <vt:lpstr>PowerPoint Presentation</vt:lpstr>
      <vt:lpstr>PowerPoint Presentation</vt:lpstr>
      <vt:lpstr>CLIC machine environment</vt:lpstr>
      <vt:lpstr>CLIC physics aims =&gt; detector needs</vt:lpstr>
      <vt:lpstr>CLIC experimental conditions</vt:lpstr>
      <vt:lpstr>CLIC conditions =&gt; impact on detector </vt:lpstr>
      <vt:lpstr>comparison CLIC  LHC detector</vt:lpstr>
      <vt:lpstr>PowerPoint Presentation</vt:lpstr>
      <vt:lpstr>PowerPoint Presentation</vt:lpstr>
      <vt:lpstr>CLIC vertex detector R&amp;D roadmap</vt:lpstr>
      <vt:lpstr>Hybrid vertex detector with HV-CMOS </vt:lpstr>
      <vt:lpstr>Vertex detector optimisation</vt:lpstr>
      <vt:lpstr>Main silicon tracker</vt:lpstr>
      <vt:lpstr>calorimetry and PFA</vt:lpstr>
      <vt:lpstr>PFA calorimetry at CLIC</vt:lpstr>
      <vt:lpstr>Forward calorimetry</vt:lpstr>
      <vt:lpstr>CLIC detector optimisation</vt:lpstr>
      <vt:lpstr>CLIC strategy and objectives</vt:lpstr>
      <vt:lpstr>European Strategy statements =&gt; 2006/2013 CLIC-related statements</vt:lpstr>
      <vt:lpstr>timeline: (HL-)LHC and future collider options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LCD project Linear Collider Detector</dc:title>
  <dc:creator>L. Linssen</dc:creator>
  <cp:lastModifiedBy>L. Linssen</cp:lastModifiedBy>
  <cp:revision>956</cp:revision>
  <dcterms:created xsi:type="dcterms:W3CDTF">2011-11-21T07:55:02Z</dcterms:created>
  <dcterms:modified xsi:type="dcterms:W3CDTF">2015-02-05T13:21:56Z</dcterms:modified>
</cp:coreProperties>
</file>