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CC"/>
    <a:srgbClr val="FF3399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D1779C6-C800-4318-9F33-D46C82402712}" type="datetimeFigureOut">
              <a:rPr lang="ru-RU" smtClean="0"/>
              <a:pPr/>
              <a:t>11.07.2008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5250A4-408E-4208-B1F0-3A9AE2D18A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1"/>
            <a:ext cx="8429684" cy="642917"/>
          </a:xfrm>
        </p:spPr>
        <p:txBody>
          <a:bodyPr lIns="36000" rIns="36000" anchor="ctr">
            <a:noAutofit/>
          </a:bodyPr>
          <a:lstStyle/>
          <a:p>
            <a:r>
              <a:rPr lang="en-US" sz="4400" dirty="0" smtClean="0"/>
              <a:t>D</a:t>
            </a:r>
            <a:r>
              <a:rPr lang="en-US" sz="4400" cap="none" dirty="0" smtClean="0"/>
              <a:t>ata</a:t>
            </a:r>
            <a:r>
              <a:rPr lang="en-US" sz="4400" dirty="0" smtClean="0"/>
              <a:t> </a:t>
            </a:r>
            <a:r>
              <a:rPr lang="en-US" sz="4400" cap="none" dirty="0" err="1" smtClean="0"/>
              <a:t>Voluems</a:t>
            </a:r>
            <a:r>
              <a:rPr lang="en-US" sz="4400" cap="none" dirty="0" smtClean="0"/>
              <a:t> </a:t>
            </a:r>
            <a:r>
              <a:rPr lang="en-US" sz="4400" cap="none" dirty="0" err="1" smtClean="0"/>
              <a:t>Comaprisson</a:t>
            </a:r>
            <a:endParaRPr lang="ru-RU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6400800" cy="1752600"/>
          </a:xfrm>
        </p:spPr>
        <p:txBody>
          <a:bodyPr/>
          <a:lstStyle/>
          <a:p>
            <a:pPr algn="l">
              <a:buFont typeface="Wingdings" pitchFamily="2" charset="2"/>
              <a:buChar char="Ø"/>
              <a:tabLst>
                <a:tab pos="442913" algn="l"/>
              </a:tabLst>
            </a:pPr>
            <a:r>
              <a:rPr lang="en-US" dirty="0" smtClean="0"/>
              <a:t> 	</a:t>
            </a:r>
            <a:r>
              <a:rPr lang="en-US" dirty="0" smtClean="0">
                <a:hlinkClick r:id="rId2" action="ppaction://hlinksldjump"/>
              </a:rPr>
              <a:t>2001</a:t>
            </a:r>
            <a:endParaRPr lang="en-US" dirty="0" smtClean="0"/>
          </a:p>
          <a:p>
            <a:pPr algn="l">
              <a:buFont typeface="Wingdings" pitchFamily="2" charset="2"/>
              <a:buChar char="Ø"/>
              <a:tabLst>
                <a:tab pos="442913" algn="l"/>
              </a:tabLst>
            </a:pPr>
            <a:r>
              <a:rPr lang="en-US" dirty="0" smtClean="0"/>
              <a:t> 	</a:t>
            </a:r>
            <a:r>
              <a:rPr lang="en-US" dirty="0" smtClean="0">
                <a:hlinkClick r:id="rId3" action="ppaction://hlinksldjump"/>
              </a:rPr>
              <a:t>2002-2003</a:t>
            </a:r>
            <a:endParaRPr lang="en-US" dirty="0" smtClean="0"/>
          </a:p>
          <a:p>
            <a:pPr algn="l">
              <a:buFont typeface="Wingdings" pitchFamily="2" charset="2"/>
              <a:buChar char="Ø"/>
              <a:tabLst>
                <a:tab pos="442913" algn="l"/>
              </a:tabLst>
            </a:pPr>
            <a:r>
              <a:rPr lang="en-US" dirty="0" smtClean="0"/>
              <a:t> 	Summary</a:t>
            </a:r>
          </a:p>
          <a:p>
            <a:pPr algn="l">
              <a:tabLst>
                <a:tab pos="442913" algn="l"/>
              </a:tabLs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2001-sum</a:t>
            </a:r>
            <a:endParaRPr lang="ru-RU" dirty="0"/>
          </a:p>
        </p:txBody>
      </p:sp>
      <p:pic>
        <p:nvPicPr>
          <p:cNvPr id="1026" name="Picture 2" descr="C:\Documents and Settings\brekhovs\Local Settings\Temporary Internet Files\Content.IE5\6QTZKTNI\MCj03963280000[1].wmf">
            <a:hlinkClick r:id="" action="ppaction://hlinkshowjump?jump=firs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43900" y="5786454"/>
            <a:ext cx="892454" cy="914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214422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/>
              <a:t>T1</a:t>
            </a:r>
            <a:r>
              <a:rPr lang="en-US" dirty="0" smtClean="0"/>
              <a:t> runs</a:t>
            </a:r>
          </a:p>
          <a:p>
            <a:pPr marL="342900" indent="-342900">
              <a:buAutoNum type="arabicPeriod"/>
            </a:pPr>
            <a:r>
              <a:rPr lang="en-US" dirty="0" smtClean="0"/>
              <a:t>Ni not Ti</a:t>
            </a:r>
          </a:p>
          <a:p>
            <a:pPr marL="342900" indent="-342900">
              <a:buAutoNum type="arabicPeriod"/>
            </a:pPr>
            <a:r>
              <a:rPr lang="en-US" dirty="0" smtClean="0"/>
              <a:t>Bad Runs</a:t>
            </a:r>
          </a:p>
          <a:p>
            <a:pPr marL="342900" indent="-342900">
              <a:buAutoNum type="arabicPeriod"/>
            </a:pPr>
            <a:r>
              <a:rPr lang="en-US" dirty="0" smtClean="0"/>
              <a:t>No </a:t>
            </a:r>
            <a:r>
              <a:rPr lang="en-US" dirty="0" err="1" smtClean="0"/>
              <a:t>dEdX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– ON from?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ON/OFF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3786190"/>
            <a:ext cx="5000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of statistics:</a:t>
            </a:r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RUNs</a:t>
            </a:r>
            <a:r>
              <a:rPr lang="en-US" dirty="0" smtClean="0"/>
              <a:t> </a:t>
            </a:r>
            <a:r>
              <a:rPr lang="ru-RU" dirty="0" smtClean="0"/>
              <a:t>	</a:t>
            </a:r>
            <a:r>
              <a:rPr lang="en-US" dirty="0" smtClean="0"/>
              <a:t>–</a:t>
            </a:r>
            <a:r>
              <a:rPr lang="ru-RU" dirty="0" smtClean="0"/>
              <a:t>   560 </a:t>
            </a:r>
            <a:endParaRPr lang="en-US" dirty="0" smtClean="0"/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subRUNs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3773 </a:t>
            </a:r>
            <a:endParaRPr lang="en-US" dirty="0" smtClean="0"/>
          </a:p>
          <a:p>
            <a:pPr marL="342900" indent="-342900">
              <a:buFontTx/>
              <a:buAutoNum type="arabicPeriod"/>
              <a:tabLst>
                <a:tab pos="3054350" algn="l"/>
              </a:tabLst>
            </a:pPr>
            <a:r>
              <a:rPr lang="en-US" dirty="0" smtClean="0"/>
              <a:t>Number of input events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974166640 </a:t>
            </a:r>
            <a:endParaRPr lang="en-US" dirty="0" smtClean="0"/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T1</a:t>
            </a:r>
            <a:r>
              <a:rPr lang="en-US" dirty="0" smtClean="0">
                <a:sym typeface="Symbol"/>
              </a:rPr>
              <a:t>  triggers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656876648</a:t>
            </a:r>
            <a:endParaRPr lang="en-US" dirty="0" smtClean="0"/>
          </a:p>
          <a:p>
            <a:pPr marL="342900" indent="-342900">
              <a:buFontTx/>
              <a:buAutoNum type="arabicPeriod"/>
              <a:tabLst>
                <a:tab pos="3054350" algn="l"/>
              </a:tabLst>
            </a:pPr>
            <a:r>
              <a:rPr lang="en-US" dirty="0" smtClean="0"/>
              <a:t>Number of output events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257768392 </a:t>
            </a:r>
            <a:endParaRPr lang="en-US" dirty="0" smtClean="0"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2001-</a:t>
            </a:r>
            <a:r>
              <a:rPr lang="en-US" sz="4900" dirty="0" err="1" smtClean="0"/>
              <a:t>dis</a:t>
            </a:r>
            <a:endParaRPr lang="ru-RU" dirty="0"/>
          </a:p>
        </p:txBody>
      </p:sp>
      <p:pic>
        <p:nvPicPr>
          <p:cNvPr id="4" name="Picture 2" descr="C:\Documents and Settings\brekhovs\Local Settings\Temporary Internet Files\Content.IE5\6QTZKTNI\MCj03963280000[1].wmf">
            <a:hlinkClick r:id="" action="ppaction://hlinkshowjump?jump=firs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43900" y="5786454"/>
            <a:ext cx="892454" cy="91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714356"/>
            <a:ext cx="81439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/>
              <a:t>T1</a:t>
            </a:r>
            <a:r>
              <a:rPr lang="en-US" dirty="0" smtClean="0"/>
              <a:t> runs - 3542, 3554, 3581, 3602, 3603, 3608, 3631, 3652, 3653, 3656, 3677,</a:t>
            </a:r>
            <a:br>
              <a:rPr lang="en-US" dirty="0" smtClean="0"/>
            </a:br>
            <a:r>
              <a:rPr lang="en-US" dirty="0" smtClean="0"/>
              <a:t>                 3691, 3700, 3701, 3714, 3745, 3761, 3762, 3763, 3776, 3777, 3800,</a:t>
            </a:r>
            <a:br>
              <a:rPr lang="en-US" dirty="0" smtClean="0"/>
            </a:br>
            <a:r>
              <a:rPr lang="en-US" dirty="0" smtClean="0"/>
              <a:t>                 3820, 3840, 3861, 3863, 3887, 3909, 4008, 4076, 4080, 4081, 4083,</a:t>
            </a:r>
            <a:br>
              <a:rPr lang="en-US" dirty="0" smtClean="0"/>
            </a:br>
            <a:r>
              <a:rPr lang="en-US" dirty="0" smtClean="0"/>
              <a:t>                 4084, 4094, 4120, 4133, 4143, 4169, 4193, 4218, 4243, 4263.</a:t>
            </a:r>
            <a:br>
              <a:rPr lang="en-US" dirty="0" smtClean="0"/>
            </a:br>
            <a:r>
              <a:rPr lang="en-US" dirty="0" smtClean="0"/>
              <a:t>                 - </a:t>
            </a:r>
            <a:r>
              <a:rPr lang="ru-RU" dirty="0" smtClean="0"/>
              <a:t>7</a:t>
            </a:r>
            <a:r>
              <a:rPr lang="en-US" dirty="0" smtClean="0"/>
              <a:t>.5% of </a:t>
            </a:r>
            <a:r>
              <a:rPr lang="en-US" dirty="0" err="1" smtClean="0"/>
              <a:t>RUNs</a:t>
            </a:r>
            <a:r>
              <a:rPr lang="en-US" dirty="0" smtClean="0"/>
              <a:t>; 2.8% of </a:t>
            </a:r>
            <a:r>
              <a:rPr lang="en-US" dirty="0" err="1" smtClean="0"/>
              <a:t>subRUNs</a:t>
            </a:r>
            <a:r>
              <a:rPr lang="en-US" dirty="0" smtClean="0"/>
              <a:t>; 1.8% of Input events; 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                   </a:t>
            </a:r>
            <a:r>
              <a:rPr lang="en-US" b="1" dirty="0" smtClean="0">
                <a:solidFill>
                  <a:srgbClr val="FFFF00"/>
                </a:solidFill>
              </a:rPr>
              <a:t>0.2% </a:t>
            </a:r>
            <a:r>
              <a:rPr lang="en-US" dirty="0" smtClean="0"/>
              <a:t>of output events after </a:t>
            </a:r>
            <a:r>
              <a:rPr lang="en-US" dirty="0" err="1" smtClean="0"/>
              <a:t>preselection</a:t>
            </a:r>
            <a:r>
              <a:rPr lang="en-US" dirty="0" smtClean="0"/>
              <a:t>. </a:t>
            </a:r>
          </a:p>
          <a:p>
            <a:pPr marL="342900" indent="-342900">
              <a:buAutoNum type="arabicPeriod"/>
            </a:pPr>
            <a:r>
              <a:rPr lang="en-US" dirty="0" smtClean="0"/>
              <a:t>Ni not Ti – 3475, 3911, 3929, 4290 – </a:t>
            </a:r>
            <a:r>
              <a:rPr lang="en-US" b="1" dirty="0" smtClean="0">
                <a:solidFill>
                  <a:srgbClr val="FFFF00"/>
                </a:solidFill>
              </a:rPr>
              <a:t>0.3%</a:t>
            </a:r>
            <a:r>
              <a:rPr lang="en-US" dirty="0" smtClean="0"/>
              <a:t> of output events after </a:t>
            </a:r>
            <a:r>
              <a:rPr lang="en-US" dirty="0" err="1" smtClean="0"/>
              <a:t>preselection</a:t>
            </a:r>
            <a:r>
              <a:rPr lang="en-US" dirty="0" smtClean="0"/>
              <a:t>.                 </a:t>
            </a:r>
          </a:p>
          <a:p>
            <a:pPr marL="342900" indent="-342900">
              <a:buAutoNum type="arabicPeriod"/>
            </a:pPr>
            <a:r>
              <a:rPr lang="en-US" dirty="0" smtClean="0"/>
              <a:t>Bad Runs – 3533-1 (1.5 min), 3793-1 (30 min), 3976-1 (1 min), </a:t>
            </a:r>
            <a:br>
              <a:rPr lang="en-US" dirty="0" smtClean="0"/>
            </a:br>
            <a:r>
              <a:rPr lang="en-US" dirty="0" smtClean="0"/>
              <a:t>                     4014-1 (1.5 min), 4036-1 (170 min), 4061-1 (280 min),</a:t>
            </a:r>
            <a:br>
              <a:rPr lang="en-US" dirty="0" smtClean="0"/>
            </a:br>
            <a:r>
              <a:rPr lang="en-US" dirty="0" smtClean="0"/>
              <a:t>                     4062-1 (12 h), 4078-1 (140 min), 4204 (42 min) – </a:t>
            </a:r>
            <a:r>
              <a:rPr lang="en-US" b="1" dirty="0" smtClean="0">
                <a:solidFill>
                  <a:srgbClr val="FFFF00"/>
                </a:solidFill>
              </a:rPr>
              <a:t>0%</a:t>
            </a:r>
          </a:p>
          <a:p>
            <a:pPr marL="342900" indent="-342900">
              <a:buAutoNum type="arabicPeriod"/>
            </a:pPr>
            <a:r>
              <a:rPr lang="en-US" dirty="0" smtClean="0"/>
              <a:t>No </a:t>
            </a:r>
            <a:r>
              <a:rPr lang="en-US" dirty="0" err="1" smtClean="0"/>
              <a:t>dEdX</a:t>
            </a:r>
            <a:r>
              <a:rPr lang="en-US" dirty="0" smtClean="0"/>
              <a:t> – 3516-1 (3.5 min), 3517-1 (2 min), 3518-1 (? min), 3530-1 (44 min)</a:t>
            </a:r>
            <a:br>
              <a:rPr lang="en-US" dirty="0" smtClean="0"/>
            </a:br>
            <a:r>
              <a:rPr lang="en-US" dirty="0" smtClean="0"/>
              <a:t>                     – </a:t>
            </a:r>
            <a:r>
              <a:rPr lang="en-US" b="1" dirty="0" smtClean="0">
                <a:solidFill>
                  <a:srgbClr val="FFFF00"/>
                </a:solidFill>
              </a:rPr>
              <a:t>0%</a:t>
            </a:r>
          </a:p>
          <a:p>
            <a:pPr marL="342900" indent="-342900">
              <a:buAutoNum type="arabicPeriod"/>
            </a:pPr>
            <a:r>
              <a:rPr lang="en-US" dirty="0" smtClean="0"/>
              <a:t>3 </a:t>
            </a:r>
            <a:r>
              <a:rPr lang="en-US" dirty="0" err="1" smtClean="0"/>
              <a:t>MSGC</a:t>
            </a:r>
            <a:r>
              <a:rPr lang="en-US" dirty="0" smtClean="0"/>
              <a:t> not 4 – 4263, 4264, 4266, 4267, 4268, 4269, 4270, 4271, 4273, 4274,</a:t>
            </a:r>
            <a:br>
              <a:rPr lang="en-US" dirty="0" smtClean="0"/>
            </a:br>
            <a:r>
              <a:rPr lang="en-US" dirty="0" smtClean="0"/>
              <a:t>                             4276, 4277 – main item was not DARK green or LIGHT </a:t>
            </a:r>
            <a:br>
              <a:rPr lang="en-US" dirty="0" smtClean="0"/>
            </a:br>
            <a:r>
              <a:rPr lang="en-US" dirty="0" smtClean="0"/>
              <a:t>                             green, but one plane was physically out.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ON/OFF – 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143240" y="5214950"/>
          <a:ext cx="2214577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38681"/>
                <a:gridCol w="818640"/>
                <a:gridCol w="85725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22.8%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7.46%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2002-2003-sum</a:t>
            </a:r>
            <a:endParaRPr lang="ru-RU" dirty="0"/>
          </a:p>
        </p:txBody>
      </p:sp>
      <p:pic>
        <p:nvPicPr>
          <p:cNvPr id="4" name="Picture 2" descr="C:\Documents and Settings\brekhovs\Local Settings\Temporary Internet Files\Content.IE5\6QTZKTNI\MCj03963280000[1].wmf">
            <a:hlinkClick r:id="" action="ppaction://hlinkshowjump?jump=firs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43900" y="5786454"/>
            <a:ext cx="892454" cy="91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1214422"/>
            <a:ext cx="42148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/>
              <a:t>T1</a:t>
            </a:r>
            <a:r>
              <a:rPr lang="en-US" dirty="0" smtClean="0"/>
              <a:t> runs</a:t>
            </a:r>
          </a:p>
          <a:p>
            <a:pPr marL="342900" indent="-342900">
              <a:buAutoNum type="arabicPeriod"/>
            </a:pPr>
            <a:r>
              <a:rPr lang="en-US" dirty="0" smtClean="0"/>
              <a:t>Multi not Single</a:t>
            </a:r>
          </a:p>
          <a:p>
            <a:pPr marL="342900" indent="-342900">
              <a:buAutoNum type="arabicPeriod"/>
            </a:pPr>
            <a:r>
              <a:rPr lang="en-US" dirty="0" smtClean="0"/>
              <a:t>Bad Runs</a:t>
            </a:r>
          </a:p>
          <a:p>
            <a:pPr marL="342900" indent="-342900">
              <a:buAutoNum type="arabicPeriod"/>
            </a:pPr>
            <a:r>
              <a:rPr lang="en-US" dirty="0" smtClean="0"/>
              <a:t>No </a:t>
            </a:r>
            <a:r>
              <a:rPr lang="en-US" dirty="0" err="1" smtClean="0"/>
              <a:t>GOODs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tuned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ON/OFF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3429000"/>
            <a:ext cx="7215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of statistics:</a:t>
            </a:r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RUNs</a:t>
            </a:r>
            <a:r>
              <a:rPr lang="en-US" dirty="0" smtClean="0"/>
              <a:t> </a:t>
            </a:r>
            <a:r>
              <a:rPr lang="ru-RU" dirty="0" smtClean="0"/>
              <a:t>	</a:t>
            </a:r>
            <a:r>
              <a:rPr lang="en-US" dirty="0" smtClean="0"/>
              <a:t>–</a:t>
            </a:r>
            <a:r>
              <a:rPr lang="ru-RU" dirty="0" smtClean="0"/>
              <a:t>   </a:t>
            </a:r>
            <a:r>
              <a:rPr lang="en-US" dirty="0" smtClean="0"/>
              <a:t>   </a:t>
            </a:r>
            <a:r>
              <a:rPr lang="ru-RU" dirty="0" smtClean="0"/>
              <a:t>6</a:t>
            </a:r>
            <a:r>
              <a:rPr lang="en-US" dirty="0" smtClean="0"/>
              <a:t>5</a:t>
            </a:r>
            <a:r>
              <a:rPr lang="ru-RU" dirty="0" smtClean="0"/>
              <a:t>0</a:t>
            </a:r>
            <a:r>
              <a:rPr lang="en-US" dirty="0" smtClean="0"/>
              <a:t>+</a:t>
            </a:r>
            <a:r>
              <a:rPr lang="ru-RU" dirty="0" smtClean="0"/>
              <a:t>205</a:t>
            </a:r>
            <a:r>
              <a:rPr lang="en-US" dirty="0" smtClean="0"/>
              <a:t>=855</a:t>
            </a:r>
            <a:r>
              <a:rPr lang="ru-RU" dirty="0" smtClean="0"/>
              <a:t> </a:t>
            </a:r>
            <a:endParaRPr lang="en-US" dirty="0" smtClean="0"/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subRUNs</a:t>
            </a:r>
            <a:r>
              <a:rPr lang="ru-RU" dirty="0" smtClean="0"/>
              <a:t>	</a:t>
            </a:r>
            <a:r>
              <a:rPr lang="en-US" dirty="0" smtClean="0"/>
              <a:t>–  4385+</a:t>
            </a:r>
            <a:r>
              <a:rPr lang="ru-RU" dirty="0" smtClean="0"/>
              <a:t>1089</a:t>
            </a:r>
            <a:r>
              <a:rPr lang="en-US" dirty="0" smtClean="0"/>
              <a:t>=5474</a:t>
            </a:r>
            <a:r>
              <a:rPr lang="ru-RU" dirty="0" smtClean="0"/>
              <a:t> </a:t>
            </a:r>
            <a:endParaRPr lang="en-US" dirty="0" smtClean="0"/>
          </a:p>
          <a:p>
            <a:pPr marL="342900" indent="-342900">
              <a:buFontTx/>
              <a:buAutoNum type="arabicPeriod"/>
              <a:tabLst>
                <a:tab pos="3054350" algn="l"/>
              </a:tabLst>
            </a:pPr>
            <a:r>
              <a:rPr lang="en-US" dirty="0" smtClean="0"/>
              <a:t>Number of input events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 879285781</a:t>
            </a:r>
            <a:r>
              <a:rPr lang="en-US" dirty="0" smtClean="0"/>
              <a:t>+</a:t>
            </a:r>
            <a:r>
              <a:rPr lang="ru-RU" dirty="0" smtClean="0"/>
              <a:t>198850562</a:t>
            </a:r>
            <a:r>
              <a:rPr lang="en-US" dirty="0" smtClean="0"/>
              <a:t>=</a:t>
            </a:r>
            <a:r>
              <a:rPr lang="ru-RU" dirty="0" smtClean="0"/>
              <a:t>1078136343 </a:t>
            </a:r>
            <a:endParaRPr lang="en-US" dirty="0" smtClean="0"/>
          </a:p>
          <a:p>
            <a:pPr marL="342900" indent="-342900">
              <a:buAutoNum type="arabicPeriod"/>
              <a:tabLst>
                <a:tab pos="3054350" algn="l"/>
              </a:tabLst>
            </a:pPr>
            <a:r>
              <a:rPr lang="en-US" dirty="0" smtClean="0"/>
              <a:t>Number of </a:t>
            </a:r>
            <a:r>
              <a:rPr lang="en-US" dirty="0" err="1" smtClean="0"/>
              <a:t>T1</a:t>
            </a:r>
            <a:r>
              <a:rPr lang="en-US" dirty="0" smtClean="0">
                <a:sym typeface="Symbol"/>
              </a:rPr>
              <a:t>  triggers</a:t>
            </a:r>
            <a:r>
              <a:rPr lang="ru-RU" dirty="0" smtClean="0"/>
              <a:t>	</a:t>
            </a:r>
            <a:r>
              <a:rPr lang="en-US" dirty="0" smtClean="0"/>
              <a:t>–  </a:t>
            </a:r>
            <a:r>
              <a:rPr lang="ru-RU" dirty="0" smtClean="0"/>
              <a:t>711485832</a:t>
            </a:r>
            <a:r>
              <a:rPr lang="en-US" dirty="0" smtClean="0"/>
              <a:t>+</a:t>
            </a:r>
            <a:r>
              <a:rPr lang="ru-RU" dirty="0" smtClean="0"/>
              <a:t>164612159</a:t>
            </a:r>
            <a:r>
              <a:rPr lang="en-US" dirty="0" smtClean="0"/>
              <a:t>=  </a:t>
            </a:r>
            <a:r>
              <a:rPr lang="ru-RU" dirty="0" smtClean="0"/>
              <a:t>876097991</a:t>
            </a:r>
            <a:endParaRPr lang="en-US" dirty="0" smtClean="0"/>
          </a:p>
          <a:p>
            <a:pPr marL="342900" indent="-342900">
              <a:buFontTx/>
              <a:buAutoNum type="arabicPeriod"/>
              <a:tabLst>
                <a:tab pos="3054350" algn="l"/>
              </a:tabLst>
            </a:pPr>
            <a:r>
              <a:rPr lang="en-US" dirty="0" smtClean="0"/>
              <a:t>Number of output events</a:t>
            </a:r>
            <a:r>
              <a:rPr lang="ru-RU" dirty="0" smtClean="0"/>
              <a:t>	</a:t>
            </a:r>
            <a:r>
              <a:rPr lang="en-US" dirty="0" smtClean="0"/>
              <a:t>– </a:t>
            </a:r>
            <a:r>
              <a:rPr lang="ru-RU" dirty="0" smtClean="0"/>
              <a:t> 119093469</a:t>
            </a:r>
            <a:r>
              <a:rPr lang="en-US" dirty="0" smtClean="0"/>
              <a:t>+  </a:t>
            </a:r>
            <a:r>
              <a:rPr lang="ru-RU" dirty="0" smtClean="0"/>
              <a:t>26218973</a:t>
            </a:r>
            <a:r>
              <a:rPr lang="en-US" dirty="0" smtClean="0"/>
              <a:t>=  </a:t>
            </a:r>
            <a:r>
              <a:rPr lang="ru-RU" dirty="0" smtClean="0"/>
              <a:t>145312442</a:t>
            </a:r>
            <a:endParaRPr lang="en-US" dirty="0" smtClean="0">
              <a:sym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2002-2003-</a:t>
            </a:r>
            <a:r>
              <a:rPr lang="en-US" sz="4900" dirty="0" err="1" smtClean="0"/>
              <a:t>dis</a:t>
            </a:r>
            <a:endParaRPr lang="ru-RU" dirty="0"/>
          </a:p>
        </p:txBody>
      </p:sp>
      <p:pic>
        <p:nvPicPr>
          <p:cNvPr id="4" name="Picture 2" descr="C:\Documents and Settings\brekhovs\Local Settings\Temporary Internet Files\Content.IE5\6QTZKTNI\MCj03963280000[1].wmf">
            <a:hlinkClick r:id="" action="ppaction://hlinkshowjump?jump=firs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43900" y="5786454"/>
            <a:ext cx="892454" cy="91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714356"/>
            <a:ext cx="8143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/>
              <a:t>T1</a:t>
            </a:r>
            <a:r>
              <a:rPr lang="en-US" dirty="0" smtClean="0"/>
              <a:t> runs - 4649, 4672, 4673, 4699, 4751, 4774, 4799, 4822, 4847, 4872, 4899,</a:t>
            </a:r>
            <a:br>
              <a:rPr lang="en-US" dirty="0" smtClean="0"/>
            </a:br>
            <a:r>
              <a:rPr lang="en-US" dirty="0" smtClean="0"/>
              <a:t>                 4951, 4976, 5011, 5059, 5077, 5086, 5105, 5125, 5152, 5158, 5171, </a:t>
            </a:r>
            <a:br>
              <a:rPr lang="en-US" dirty="0" smtClean="0"/>
            </a:br>
            <a:r>
              <a:rPr lang="en-US" dirty="0" smtClean="0"/>
              <a:t>                 5199, 5206, 5232, 5252, 5277, 5311, 5322, 5353, 5373, 5403, 5604, </a:t>
            </a:r>
            <a:br>
              <a:rPr lang="en-US" dirty="0" smtClean="0"/>
            </a:br>
            <a:r>
              <a:rPr lang="en-US" dirty="0" smtClean="0"/>
              <a:t>                 5679, 5703, 5838, 5862, 5884, 5906, 5929, 5982, 6029, 6213, 6258, </a:t>
            </a:r>
            <a:br>
              <a:rPr lang="en-US" dirty="0" smtClean="0"/>
            </a:br>
            <a:r>
              <a:rPr lang="en-US" dirty="0" smtClean="0"/>
              <a:t>                 6311, 6362, 6406.</a:t>
            </a:r>
            <a:br>
              <a:rPr lang="en-US" dirty="0" smtClean="0"/>
            </a:br>
            <a:r>
              <a:rPr lang="en-US" dirty="0" smtClean="0"/>
              <a:t>                 - 5.7% of </a:t>
            </a:r>
            <a:r>
              <a:rPr lang="en-US" dirty="0" err="1" smtClean="0"/>
              <a:t>RUNs</a:t>
            </a:r>
            <a:r>
              <a:rPr lang="en-US" dirty="0" smtClean="0"/>
              <a:t>; 3.7% of </a:t>
            </a:r>
            <a:r>
              <a:rPr lang="en-US" dirty="0" err="1" smtClean="0"/>
              <a:t>subRUNs</a:t>
            </a:r>
            <a:r>
              <a:rPr lang="en-US" dirty="0" smtClean="0"/>
              <a:t>; 2.8% of Input events; </a:t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                   0.8% </a:t>
            </a:r>
            <a:r>
              <a:rPr lang="en-US" dirty="0" smtClean="0"/>
              <a:t>of output events after </a:t>
            </a:r>
            <a:r>
              <a:rPr lang="en-US" dirty="0" err="1" smtClean="0"/>
              <a:t>preselection</a:t>
            </a:r>
            <a:r>
              <a:rPr lang="en-US" dirty="0" smtClean="0"/>
              <a:t>. 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Multi not Single – 5423, 5425, 5426, 5427 – </a:t>
            </a:r>
            <a:r>
              <a:rPr lang="en-US" b="1" dirty="0" smtClean="0">
                <a:solidFill>
                  <a:srgbClr val="FFFF00"/>
                </a:solidFill>
              </a:rPr>
              <a:t>0.3%</a:t>
            </a:r>
            <a:r>
              <a:rPr lang="en-US" dirty="0" smtClean="0"/>
              <a:t> </a:t>
            </a:r>
            <a:r>
              <a:rPr lang="en-US" dirty="0" smtClean="0"/>
              <a:t>of output events </a:t>
            </a:r>
            <a:r>
              <a:rPr lang="en-US" dirty="0" smtClean="0"/>
              <a:t>after</a:t>
            </a:r>
            <a:br>
              <a:rPr lang="en-US" dirty="0" smtClean="0"/>
            </a:br>
            <a:r>
              <a:rPr lang="en-US" dirty="0" smtClean="0"/>
              <a:t>                                </a:t>
            </a:r>
            <a:r>
              <a:rPr lang="en-US" dirty="0" err="1" smtClean="0"/>
              <a:t>preselection</a:t>
            </a:r>
            <a:r>
              <a:rPr lang="en-US" dirty="0" smtClean="0"/>
              <a:t>.                 </a:t>
            </a:r>
          </a:p>
          <a:p>
            <a:pPr marL="342900" indent="-342900">
              <a:buAutoNum type="arabicPeriod"/>
            </a:pPr>
            <a:r>
              <a:rPr lang="en-US" dirty="0" smtClean="0"/>
              <a:t>Bad Runs – </a:t>
            </a:r>
            <a:r>
              <a:rPr lang="en-US" dirty="0" smtClean="0"/>
              <a:t>5075</a:t>
            </a:r>
            <a:r>
              <a:rPr lang="en-US" dirty="0" smtClean="0"/>
              <a:t> -1 </a:t>
            </a:r>
            <a:r>
              <a:rPr lang="en-US" dirty="0" smtClean="0"/>
              <a:t>(</a:t>
            </a:r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), 5186</a:t>
            </a:r>
            <a:r>
              <a:rPr lang="en-US" dirty="0" smtClean="0"/>
              <a:t>-1 </a:t>
            </a:r>
            <a:r>
              <a:rPr lang="en-US" dirty="0" smtClean="0"/>
              <a:t>(10 </a:t>
            </a:r>
            <a:r>
              <a:rPr lang="en-US" dirty="0" smtClean="0"/>
              <a:t>min)</a:t>
            </a:r>
            <a:r>
              <a:rPr lang="en-US" dirty="0" smtClean="0"/>
              <a:t>, 5287</a:t>
            </a:r>
            <a:r>
              <a:rPr lang="en-US" dirty="0" smtClean="0"/>
              <a:t>-1 </a:t>
            </a:r>
            <a:r>
              <a:rPr lang="en-US" dirty="0" smtClean="0"/>
              <a:t>(40 </a:t>
            </a:r>
            <a:r>
              <a:rPr lang="en-US" dirty="0" smtClean="0"/>
              <a:t>min)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                     5314-1 </a:t>
            </a:r>
            <a:r>
              <a:rPr lang="en-US" dirty="0" smtClean="0"/>
              <a:t>(</a:t>
            </a:r>
            <a:r>
              <a:rPr lang="en-US" dirty="0" smtClean="0"/>
              <a:t>35 </a:t>
            </a:r>
            <a:r>
              <a:rPr lang="en-US" dirty="0" smtClean="0"/>
              <a:t>min)</a:t>
            </a:r>
            <a:r>
              <a:rPr lang="en-US" dirty="0" smtClean="0"/>
              <a:t>, 5832-1</a:t>
            </a:r>
            <a:r>
              <a:rPr lang="en-US" dirty="0" smtClean="0"/>
              <a:t>-1 </a:t>
            </a:r>
            <a:r>
              <a:rPr lang="en-US" dirty="0" smtClean="0"/>
              <a:t>(</a:t>
            </a:r>
            <a:r>
              <a:rPr lang="en-US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r>
              <a:rPr lang="en-US" dirty="0" smtClean="0"/>
              <a:t>, 5859</a:t>
            </a:r>
            <a:r>
              <a:rPr lang="en-US" dirty="0" smtClean="0"/>
              <a:t>-1 </a:t>
            </a:r>
            <a:r>
              <a:rPr lang="en-US" dirty="0" smtClean="0"/>
              <a:t>(</a:t>
            </a:r>
            <a:r>
              <a:rPr lang="en-US" dirty="0" smtClean="0"/>
              <a:t>5</a:t>
            </a:r>
            <a:r>
              <a:rPr lang="en-US" dirty="0" smtClean="0"/>
              <a:t> </a:t>
            </a:r>
            <a:r>
              <a:rPr lang="en-US" dirty="0" smtClean="0"/>
              <a:t>min)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                     6171</a:t>
            </a:r>
            <a:r>
              <a:rPr lang="en-US" dirty="0" smtClean="0"/>
              <a:t>-1 </a:t>
            </a:r>
            <a:r>
              <a:rPr lang="en-US" dirty="0" smtClean="0"/>
              <a:t>(12 </a:t>
            </a:r>
            <a:r>
              <a:rPr lang="en-US" dirty="0" smtClean="0"/>
              <a:t>min)</a:t>
            </a:r>
            <a:r>
              <a:rPr lang="en-US" dirty="0" smtClean="0"/>
              <a:t>, 6182</a:t>
            </a:r>
            <a:r>
              <a:rPr lang="en-US" dirty="0" smtClean="0"/>
              <a:t>-1 </a:t>
            </a:r>
            <a:r>
              <a:rPr lang="en-US" dirty="0" smtClean="0"/>
              <a:t>(</a:t>
            </a:r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en-US" dirty="0" smtClean="0"/>
              <a:t>min</a:t>
            </a:r>
            <a:r>
              <a:rPr lang="en-US" dirty="0" smtClean="0"/>
              <a:t>), 6296</a:t>
            </a:r>
            <a:r>
              <a:rPr lang="en-US" dirty="0" smtClean="0"/>
              <a:t>-1 (</a:t>
            </a:r>
            <a:r>
              <a:rPr lang="en-US" dirty="0" smtClean="0"/>
              <a:t>30 min)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FFFF00"/>
                </a:solidFill>
              </a:rPr>
              <a:t>0%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No </a:t>
            </a:r>
            <a:r>
              <a:rPr lang="en-US" dirty="0" err="1" smtClean="0"/>
              <a:t>GOODs</a:t>
            </a:r>
            <a:r>
              <a:rPr lang="en-US" dirty="0" smtClean="0"/>
              <a:t> – </a:t>
            </a:r>
            <a:r>
              <a:rPr lang="en-US" dirty="0" smtClean="0"/>
              <a:t>4749, 5264, 5268, 5788, </a:t>
            </a:r>
            <a:r>
              <a:rPr lang="en-US" dirty="0" smtClean="0"/>
              <a:t>5814 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?.?%</a:t>
            </a: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tuned – </a:t>
            </a:r>
            <a:r>
              <a:rPr lang="en-US" dirty="0" smtClean="0"/>
              <a:t>4</a:t>
            </a:r>
            <a:r>
              <a:rPr lang="en-US" dirty="0" smtClean="0"/>
              <a:t>582 </a:t>
            </a:r>
            <a:r>
              <a:rPr lang="en-US" dirty="0" smtClean="0"/>
              <a:t>– 4614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err="1" smtClean="0"/>
              <a:t>MSGC</a:t>
            </a:r>
            <a:r>
              <a:rPr lang="en-US" dirty="0" smtClean="0"/>
              <a:t> ON/OFF – 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488" y="4857760"/>
          <a:ext cx="4000529" cy="1483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48475"/>
                <a:gridCol w="951723"/>
                <a:gridCol w="961666"/>
                <a:gridCol w="665822"/>
                <a:gridCol w="8728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Off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8.3%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15.4%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4.4%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Summary</a:t>
            </a:r>
            <a:endParaRPr lang="ru-RU" dirty="0"/>
          </a:p>
        </p:txBody>
      </p:sp>
      <p:pic>
        <p:nvPicPr>
          <p:cNvPr id="4" name="Picture 2" descr="C:\Documents and Settings\brekhovs\Local Settings\Temporary Internet Files\Content.IE5\6QTZKTNI\MCj03963280000[1].wmf">
            <a:hlinkClick r:id="" action="ppaction://hlinkshowjump?jump=firs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43900" y="5786454"/>
            <a:ext cx="892454" cy="91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857232"/>
            <a:ext cx="78581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2400" dirty="0" smtClean="0"/>
              <a:t>On the level of statistics discrepancy is around 1%!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sz="2400" dirty="0" smtClean="0"/>
              <a:t>Taking into account different  approaches 1% of statistics is nothing for </a:t>
            </a:r>
            <a:r>
              <a:rPr lang="en-US" sz="2400" dirty="0" smtClean="0"/>
              <a:t>final result </a:t>
            </a:r>
            <a:r>
              <a:rPr lang="en-US" sz="2400" dirty="0" smtClean="0"/>
              <a:t>discrepancy!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 What is more interesting – Not </a:t>
            </a:r>
            <a:r>
              <a:rPr lang="en-US" sz="2400" dirty="0" err="1" smtClean="0"/>
              <a:t>RUNs</a:t>
            </a:r>
            <a:r>
              <a:rPr lang="en-US" sz="2400" dirty="0" smtClean="0"/>
              <a:t> which are used by D and not S, or used by S and not by D, </a:t>
            </a:r>
            <a:r>
              <a:rPr lang="en-US" sz="2400" dirty="0" smtClean="0"/>
              <a:t>but  </a:t>
            </a:r>
            <a:r>
              <a:rPr lang="en-US" sz="2400" dirty="0" smtClean="0">
                <a:solidFill>
                  <a:srgbClr val="FFFF00"/>
                </a:solidFill>
              </a:rPr>
              <a:t>intersection</a:t>
            </a:r>
            <a:r>
              <a:rPr lang="en-US" sz="2400" dirty="0" smtClean="0"/>
              <a:t> of </a:t>
            </a:r>
            <a:r>
              <a:rPr lang="en-US" sz="2400" dirty="0" smtClean="0"/>
              <a:t>sets for runs which are used as S, so D.</a:t>
            </a:r>
            <a:endParaRPr lang="ru-RU" sz="2400" dirty="0"/>
          </a:p>
        </p:txBody>
      </p:sp>
      <p:sp>
        <p:nvSpPr>
          <p:cNvPr id="6" name="Oval 5"/>
          <p:cNvSpPr/>
          <p:nvPr/>
        </p:nvSpPr>
        <p:spPr>
          <a:xfrm>
            <a:off x="1857356" y="3500438"/>
            <a:ext cx="5000660" cy="30003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Cloud 6"/>
          <p:cNvSpPr/>
          <p:nvPr/>
        </p:nvSpPr>
        <p:spPr>
          <a:xfrm>
            <a:off x="2071670" y="3786190"/>
            <a:ext cx="3643338" cy="2286016"/>
          </a:xfrm>
          <a:prstGeom prst="cloud">
            <a:avLst/>
          </a:prstGeom>
          <a:solidFill>
            <a:srgbClr val="FF33C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Cloud 7"/>
          <p:cNvSpPr/>
          <p:nvPr/>
        </p:nvSpPr>
        <p:spPr>
          <a:xfrm>
            <a:off x="2857488" y="4071942"/>
            <a:ext cx="3786214" cy="2357454"/>
          </a:xfrm>
          <a:prstGeom prst="cloud">
            <a:avLst/>
          </a:prstGeom>
          <a:solidFill>
            <a:srgbClr val="66FF33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421481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b="1" dirty="0"/>
          </a:p>
        </p:txBody>
      </p:sp>
      <p:sp>
        <p:nvSpPr>
          <p:cNvPr id="10" name="Rectangle 9"/>
          <p:cNvSpPr/>
          <p:nvPr/>
        </p:nvSpPr>
        <p:spPr>
          <a:xfrm>
            <a:off x="5857884" y="464344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S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697</TotalTime>
  <Words>207</Words>
  <Application>Microsoft Office PowerPoint</Application>
  <PresentationFormat>On-screen Show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Data Voluems Comaprisson</vt:lpstr>
      <vt:lpstr>2001-sum</vt:lpstr>
      <vt:lpstr>2001-dis</vt:lpstr>
      <vt:lpstr>2002-2003-sum</vt:lpstr>
      <vt:lpstr>2002-2003-dis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Voluems Comaprisson</dc:title>
  <dc:creator>brekhovs</dc:creator>
  <cp:lastModifiedBy>brekhovs</cp:lastModifiedBy>
  <cp:revision>74</cp:revision>
  <dcterms:created xsi:type="dcterms:W3CDTF">2008-07-08T17:10:47Z</dcterms:created>
  <dcterms:modified xsi:type="dcterms:W3CDTF">2008-07-11T00:00:35Z</dcterms:modified>
</cp:coreProperties>
</file>