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5" r:id="rId3"/>
    <p:sldId id="313" r:id="rId4"/>
    <p:sldId id="309" r:id="rId5"/>
    <p:sldId id="311" r:id="rId6"/>
    <p:sldId id="312" r:id="rId7"/>
    <p:sldId id="320" r:id="rId8"/>
    <p:sldId id="318" r:id="rId9"/>
    <p:sldId id="287" r:id="rId10"/>
    <p:sldId id="314" r:id="rId11"/>
    <p:sldId id="319" r:id="rId12"/>
    <p:sldId id="310" r:id="rId13"/>
    <p:sldId id="315" r:id="rId14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charset="0"/>
        <a:ea typeface="ＭＳ Ｐゴシック" charset="0"/>
        <a:cs typeface="+mn-cs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Tahoma" charset="0"/>
        <a:ea typeface="ＭＳ Ｐゴシック" charset="0"/>
        <a:cs typeface="+mn-cs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Tahoma" charset="0"/>
        <a:ea typeface="ＭＳ Ｐゴシック" charset="0"/>
        <a:cs typeface="+mn-cs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Tahoma" charset="0"/>
        <a:ea typeface="ＭＳ Ｐゴシック" charset="0"/>
        <a:cs typeface="+mn-cs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Tahoma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66"/>
    <a:srgbClr val="660066"/>
    <a:srgbClr val="008000"/>
    <a:srgbClr val="FFFFCC"/>
    <a:srgbClr val="FF6600"/>
    <a:srgbClr val="00CC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 autoAdjust="0"/>
  </p:normalViewPr>
  <p:slideViewPr>
    <p:cSldViewPr>
      <p:cViewPr varScale="1">
        <p:scale>
          <a:sx n="173" d="100"/>
          <a:sy n="173" d="100"/>
        </p:scale>
        <p:origin x="-312" y="-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7" d="100"/>
        <a:sy n="137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-2560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Times New Roman" charset="0"/>
              </a:defRPr>
            </a:lvl1pPr>
          </a:lstStyle>
          <a:p>
            <a:fld id="{F9EB5DE9-4D99-EC48-9258-BB0DC94E98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691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895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136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62000"/>
            <a:ext cx="4978400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36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4953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448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fld id="{9F47D86E-4D35-6349-9987-AFD860EA6D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610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Latin for “Make haste slowly”. Proper balance of urgency and </a:t>
            </a:r>
            <a:r>
              <a:rPr lang="en-US" dirty="0" smtClean="0"/>
              <a:t>diligence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7D86E-4D35-6349-9987-AFD860EA6D4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186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Latin for “Make haste slowly”. Proper balance of urgency and </a:t>
            </a:r>
            <a:r>
              <a:rPr lang="en-US" dirty="0" smtClean="0"/>
              <a:t>diligence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7D86E-4D35-6349-9987-AFD860EA6D4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186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Latin for “Make haste slowly”. Proper balance of urgency and </a:t>
            </a:r>
            <a:r>
              <a:rPr lang="en-US" dirty="0" smtClean="0"/>
              <a:t>diligence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7D86E-4D35-6349-9987-AFD860EA6D4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186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Latin for “Make haste slowly”. Proper balance of urgency and </a:t>
            </a:r>
            <a:r>
              <a:rPr lang="en-US" dirty="0" smtClean="0"/>
              <a:t>diligence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7D86E-4D35-6349-9987-AFD860EA6D4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186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Latin for “Make haste slowly”. Proper balance of urgency and </a:t>
            </a:r>
            <a:r>
              <a:rPr lang="en-US" dirty="0" smtClean="0"/>
              <a:t>diligence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7D86E-4D35-6349-9987-AFD860EA6D4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186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Latin for “Make haste slowly”. Proper balance of urgency and </a:t>
            </a:r>
            <a:r>
              <a:rPr lang="en-US" dirty="0" smtClean="0"/>
              <a:t>diligence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7D86E-4D35-6349-9987-AFD860EA6D4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186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Latin for “Make haste slowly”. Proper balance of urgency and </a:t>
            </a:r>
            <a:r>
              <a:rPr lang="en-US" dirty="0" smtClean="0"/>
              <a:t>diligence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7D86E-4D35-6349-9987-AFD860EA6D4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186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Latin for “Make haste slowly”. Proper balance of urgency and </a:t>
            </a:r>
            <a:r>
              <a:rPr lang="en-US" dirty="0" smtClean="0"/>
              <a:t>diligence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7D86E-4D35-6349-9987-AFD860EA6D4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186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gif"/><Relationship Id="rId3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92374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31052" cy="51054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Line 13"/>
          <p:cNvSpPr>
            <a:spLocks noChangeShapeType="1"/>
          </p:cNvSpPr>
          <p:nvPr userDrawn="1"/>
        </p:nvSpPr>
        <p:spPr bwMode="auto">
          <a:xfrm>
            <a:off x="304800" y="6248400"/>
            <a:ext cx="8382000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4770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>
                <a:latin typeface="Arial Rounded MT Bold"/>
                <a:cs typeface="Arial Rounded MT Bold"/>
              </a:defRPr>
            </a:lvl1pPr>
          </a:lstStyle>
          <a:p>
            <a:r>
              <a:rPr lang="en-US" dirty="0" smtClean="0"/>
              <a:t>Mark Neubauer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4572000" cy="304800"/>
          </a:xfrm>
          <a:prstGeom prst="rect">
            <a:avLst/>
          </a:prstGeom>
        </p:spPr>
        <p:txBody>
          <a:bodyPr/>
          <a:lstStyle>
            <a:lvl1pPr>
              <a:defRPr>
                <a:latin typeface="Arial Rounded MT Bold"/>
                <a:cs typeface="Arial Rounded MT Bold"/>
              </a:defRPr>
            </a:lvl1pPr>
          </a:lstStyle>
          <a:p>
            <a:r>
              <a:rPr lang="en-US" dirty="0" smtClean="0"/>
              <a:t>ICHEP 2014 / Valencia (Spain) / July 5, 2014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477000"/>
            <a:ext cx="685800" cy="304800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Arial Rounded MT Bold"/>
                <a:cs typeface="Arial Rounded MT Bold"/>
              </a:defRPr>
            </a:lvl1pPr>
          </a:lstStyle>
          <a:p>
            <a:fld id="{9E33E80E-0A1B-3B43-8FF0-6D88CC818CA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81000" y="-37743"/>
            <a:ext cx="3623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 Rounded MT Bold"/>
                <a:cs typeface="Arial Rounded MT Bold"/>
              </a:rPr>
              <a:t>University of</a:t>
            </a:r>
            <a:r>
              <a:rPr lang="en-US" sz="2800" baseline="0" dirty="0" smtClean="0">
                <a:latin typeface="Arial Rounded MT Bold"/>
                <a:cs typeface="Arial Rounded MT Bold"/>
              </a:rPr>
              <a:t> Illinois</a:t>
            </a:r>
            <a:endParaRPr lang="en-US" sz="2800" dirty="0">
              <a:latin typeface="Arial Rounded MT Bold"/>
              <a:cs typeface="Arial Rounded MT Bold"/>
            </a:endParaRPr>
          </a:p>
        </p:txBody>
      </p:sp>
      <p:pic>
        <p:nvPicPr>
          <p:cNvPr id="9" name="Picture 8" descr="Illinois 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72" y="-13607"/>
            <a:ext cx="374711" cy="485322"/>
          </a:xfrm>
          <a:prstGeom prst="rect">
            <a:avLst/>
          </a:prstGeom>
        </p:spPr>
      </p:pic>
      <p:pic>
        <p:nvPicPr>
          <p:cNvPr id="10" name="Picture 9" descr="ATLAS_NoText_Big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5777" y="0"/>
            <a:ext cx="306039" cy="489662"/>
          </a:xfrm>
          <a:prstGeom prst="rect">
            <a:avLst/>
          </a:prstGeom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685800"/>
          </a:xfrm>
          <a:noFill/>
          <a:ln>
            <a:noFill/>
          </a:ln>
        </p:spPr>
        <p:txBody>
          <a:bodyPr/>
          <a:lstStyle>
            <a:lvl1pPr algn="ctr">
              <a:defRPr sz="3200">
                <a:latin typeface="Arial Rounded MT Bold"/>
                <a:cs typeface="Arial Rounded MT 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608181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Line 13"/>
          <p:cNvSpPr>
            <a:spLocks noChangeShapeType="1"/>
          </p:cNvSpPr>
          <p:nvPr userDrawn="1"/>
        </p:nvSpPr>
        <p:spPr bwMode="auto">
          <a:xfrm>
            <a:off x="304800" y="6248400"/>
            <a:ext cx="8382000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" name="Picture 6" descr="uiuc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656233" cy="853103"/>
          </a:xfrm>
          <a:prstGeom prst="rect">
            <a:avLst/>
          </a:prstGeom>
        </p:spPr>
      </p:pic>
      <p:pic>
        <p:nvPicPr>
          <p:cNvPr id="8" name="Picture 17" descr="ATLAS_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950" y="0"/>
            <a:ext cx="83185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4770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Mark Neubauer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477000"/>
            <a:ext cx="5257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ASPEN 2012 @ Aspen Center for Physics / Feb 14, 2012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477000"/>
            <a:ext cx="685800" cy="304800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9E33E80E-0A1B-3B43-8FF0-6D88CC818CA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636382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3"/>
          <p:cNvSpPr>
            <a:spLocks noChangeShapeType="1"/>
          </p:cNvSpPr>
          <p:nvPr userDrawn="1"/>
        </p:nvSpPr>
        <p:spPr bwMode="auto">
          <a:xfrm>
            <a:off x="304800" y="6248400"/>
            <a:ext cx="8382000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4770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Mark Neubauer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477000"/>
            <a:ext cx="5257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ASPEN 2012 @ Aspen Center for Physics / Feb 14, 2012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477000"/>
            <a:ext cx="685800" cy="304800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9E33E80E-0A1B-3B43-8FF0-6D88CC818CA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35884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313593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7162800" cy="762000"/>
          </a:xfrm>
          <a:prstGeom prst="rect">
            <a:avLst/>
          </a:prstGeom>
          <a:solidFill>
            <a:srgbClr val="FFFF00"/>
          </a:solidFill>
          <a:ln w="57150">
            <a:solidFill>
              <a:srgbClr val="336699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19200"/>
            <a:ext cx="8382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</p:sldLayoutIdLst>
  <p:transition xmlns:p14="http://schemas.microsoft.com/office/powerpoint/2010/main"/>
  <p:hf hdr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6600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8000"/>
        </a:buClr>
        <a:buFont typeface="Wingdings" charset="0"/>
        <a:buChar char="v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charset="0"/>
        <a:buChar char="Ø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o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o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o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o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o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3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609600" y="304800"/>
            <a:ext cx="80121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F6600"/>
              </a:buClr>
            </a:pPr>
            <a:endParaRPr lang="en-US" sz="1800" b="1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9029" y="4572000"/>
            <a:ext cx="6219371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FF6600"/>
              </a:buClr>
            </a:pPr>
            <a:r>
              <a:rPr lang="de-DE" sz="3600" b="1" dirty="0" smtClean="0">
                <a:solidFill>
                  <a:schemeClr val="tx2">
                    <a:lumMod val="75000"/>
                  </a:schemeClr>
                </a:solidFill>
              </a:rPr>
              <a:t>Mark Neubauer</a:t>
            </a:r>
            <a:endParaRPr lang="de-DE" sz="36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lnSpc>
                <a:spcPct val="110000"/>
              </a:lnSpc>
              <a:spcBef>
                <a:spcPct val="20000"/>
              </a:spcBef>
              <a:buClr>
                <a:srgbClr val="FF6600"/>
              </a:buClr>
            </a:pPr>
            <a:r>
              <a:rPr lang="de-DE" sz="2000" b="1" i="1" dirty="0" smtClean="0">
                <a:solidFill>
                  <a:srgbClr val="0000FF"/>
                </a:solidFill>
              </a:rPr>
              <a:t>University </a:t>
            </a:r>
            <a:r>
              <a:rPr lang="de-DE" sz="2000" b="1" i="1" dirty="0" err="1" smtClean="0">
                <a:solidFill>
                  <a:srgbClr val="0000FF"/>
                </a:solidFill>
              </a:rPr>
              <a:t>of</a:t>
            </a:r>
            <a:r>
              <a:rPr lang="de-DE" sz="2000" b="1" i="1" dirty="0" smtClean="0">
                <a:solidFill>
                  <a:srgbClr val="0000FF"/>
                </a:solidFill>
              </a:rPr>
              <a:t> Illinois </a:t>
            </a:r>
            <a:r>
              <a:rPr lang="de-DE" sz="2000" b="1" i="1" dirty="0" err="1" smtClean="0">
                <a:solidFill>
                  <a:srgbClr val="0000FF"/>
                </a:solidFill>
              </a:rPr>
              <a:t>at</a:t>
            </a:r>
            <a:r>
              <a:rPr lang="de-DE" sz="2000" b="1" i="1" dirty="0" smtClean="0">
                <a:solidFill>
                  <a:srgbClr val="0000FF"/>
                </a:solidFill>
              </a:rPr>
              <a:t> </a:t>
            </a:r>
            <a:r>
              <a:rPr lang="de-DE" sz="2000" b="1" i="1" dirty="0" err="1" smtClean="0">
                <a:solidFill>
                  <a:srgbClr val="0000FF"/>
                </a:solidFill>
              </a:rPr>
              <a:t>Urbana-Champaign</a:t>
            </a:r>
            <a:endParaRPr lang="de-DE" sz="2000" b="1" i="1" dirty="0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FF6600"/>
              </a:buClr>
            </a:pPr>
            <a:endParaRPr lang="de-DE" sz="1800" b="1" dirty="0"/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3810000" y="6553200"/>
            <a:ext cx="990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914400" y="2590800"/>
            <a:ext cx="8213369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3200" b="1" i="1" dirty="0" err="1" smtClean="0"/>
              <a:t>Chicagoland</a:t>
            </a:r>
            <a:r>
              <a:rPr lang="en-US" sz="3200" b="1" i="1" dirty="0" smtClean="0"/>
              <a:t> LHC Workshop</a:t>
            </a:r>
          </a:p>
          <a:p>
            <a:pPr algn="r"/>
            <a:r>
              <a:rPr lang="en-US" sz="2400" b="1" i="1" dirty="0" smtClean="0"/>
              <a:t>University of Illinois (UIUC)</a:t>
            </a:r>
          </a:p>
          <a:p>
            <a:pPr algn="r"/>
            <a:r>
              <a:rPr lang="en-US" sz="2400" b="1" i="1" dirty="0" smtClean="0"/>
              <a:t>Feb 11, 2015</a:t>
            </a:r>
            <a:endParaRPr lang="en-US" sz="2400" b="1" i="1" dirty="0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304800" y="457200"/>
            <a:ext cx="8534400" cy="152400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4800" dirty="0" smtClean="0">
                <a:solidFill>
                  <a:schemeClr val="tx1"/>
                </a:solidFill>
              </a:rPr>
              <a:t>LHC (and ATLAS) Status and Plans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31427" y="650021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 descr="ATLAS_NoText_Bi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038600"/>
            <a:ext cx="1647825" cy="263652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Mark Neubauer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5105400" cy="304800"/>
          </a:xfrm>
        </p:spPr>
        <p:txBody>
          <a:bodyPr/>
          <a:lstStyle/>
          <a:p>
            <a:r>
              <a:rPr lang="en-US" dirty="0" err="1"/>
              <a:t>Chicagoland</a:t>
            </a:r>
            <a:r>
              <a:rPr lang="en-US" dirty="0"/>
              <a:t> LHC Workshop / UIUC / Feb 11, 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E80E-0A1B-3B43-8FF0-6D88CC818CA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 descr="Screen Shot 2015-02-11 at 12.11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364519"/>
          </a:xfrm>
          <a:prstGeom prst="rect">
            <a:avLst/>
          </a:prstGeom>
        </p:spPr>
      </p:pic>
      <p:pic>
        <p:nvPicPr>
          <p:cNvPr id="10" name="Picture 9" descr="Screen Shot 2015-02-11 at 12.13.0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" y="1905000"/>
            <a:ext cx="9144000" cy="3868884"/>
          </a:xfrm>
          <a:prstGeom prst="rect">
            <a:avLst/>
          </a:prstGeom>
        </p:spPr>
      </p:pic>
      <p:pic>
        <p:nvPicPr>
          <p:cNvPr id="11" name="Picture 10" descr="Screen Shot 2015-02-11 at 12.13.5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685800"/>
            <a:ext cx="6908800" cy="57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6070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Mark Neubauer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5105400" cy="304800"/>
          </a:xfrm>
        </p:spPr>
        <p:txBody>
          <a:bodyPr/>
          <a:lstStyle/>
          <a:p>
            <a:r>
              <a:rPr lang="en-US" dirty="0" err="1"/>
              <a:t>Chicagoland</a:t>
            </a:r>
            <a:r>
              <a:rPr lang="en-US" dirty="0"/>
              <a:t> LHC Workshop / UIUC / Feb 11, 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E80E-0A1B-3B43-8FF0-6D88CC818CA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Screen Shot 2015-02-11 at 1.03.2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22" y="1295400"/>
            <a:ext cx="9144000" cy="4361244"/>
          </a:xfrm>
          <a:prstGeom prst="rect">
            <a:avLst/>
          </a:prstGeom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685800"/>
          </a:xfrm>
        </p:spPr>
        <p:txBody>
          <a:bodyPr/>
          <a:lstStyle/>
          <a:p>
            <a:r>
              <a:rPr lang="en-US" dirty="0" smtClean="0"/>
              <a:t>ATLAS Run I Analyses &amp; Publications…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24040" y="5638800"/>
            <a:ext cx="47196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*PC: parachute provided only in </a:t>
            </a:r>
            <a:r>
              <a:rPr lang="en-US" i="1" dirty="0" smtClean="0"/>
              <a:t>exceptional</a:t>
            </a:r>
            <a:r>
              <a:rPr lang="en-US" dirty="0" smtClean="0"/>
              <a:t> cases</a:t>
            </a:r>
            <a:endParaRPr lang="en-US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20294" y="3352800"/>
            <a:ext cx="2875306" cy="2514600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Run II preparations</a:t>
            </a:r>
          </a:p>
          <a:p>
            <a:pPr lvl="1"/>
            <a:r>
              <a:rPr lang="en-US" i="1" dirty="0" smtClean="0">
                <a:sym typeface="Wingdings"/>
              </a:rPr>
              <a:t>Trigger menu development</a:t>
            </a:r>
          </a:p>
          <a:p>
            <a:pPr lvl="1"/>
            <a:r>
              <a:rPr lang="en-US" i="1" dirty="0" smtClean="0">
                <a:sym typeface="Wingdings"/>
              </a:rPr>
              <a:t>New analysis framework, MC generation, etc..</a:t>
            </a:r>
          </a:p>
          <a:p>
            <a:pPr lvl="1"/>
            <a:r>
              <a:rPr lang="en-US" i="1" dirty="0" smtClean="0">
                <a:sym typeface="Wingdings"/>
              </a:rPr>
              <a:t>FTK ;)</a:t>
            </a:r>
            <a:endParaRPr lang="en-US" i="1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40130150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Mark Neubauer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5181600" cy="304800"/>
          </a:xfrm>
        </p:spPr>
        <p:txBody>
          <a:bodyPr/>
          <a:lstStyle/>
          <a:p>
            <a:r>
              <a:rPr lang="en-US" dirty="0" err="1"/>
              <a:t>Chicagoland</a:t>
            </a:r>
            <a:r>
              <a:rPr lang="en-US" dirty="0"/>
              <a:t> LHC Workshop / UIUC / Feb 11, 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E80E-0A1B-3B43-8FF0-6D88CC818CA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Run I results quickly superseded</a:t>
            </a:r>
            <a:endParaRPr lang="en-US" dirty="0"/>
          </a:p>
        </p:txBody>
      </p:sp>
      <p:pic>
        <p:nvPicPr>
          <p:cNvPr id="12" name="Picture 11" descr="Screen Shot 2015-02-11 at 1.09.1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21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160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Mark Neubauer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5181600" cy="304800"/>
          </a:xfrm>
        </p:spPr>
        <p:txBody>
          <a:bodyPr/>
          <a:lstStyle/>
          <a:p>
            <a:r>
              <a:rPr lang="en-US" dirty="0" err="1"/>
              <a:t>Chicagoland</a:t>
            </a:r>
            <a:r>
              <a:rPr lang="en-US" dirty="0"/>
              <a:t> LHC Workshop / UIUC / Feb 11, 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E80E-0A1B-3B43-8FF0-6D88CC818CA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10" name="Picture 9" descr="Norman-Rockwell-Freedom-from-Want-194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143000"/>
            <a:ext cx="3886200" cy="495759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 bwMode="auto">
          <a:xfrm>
            <a:off x="6705600" y="3505200"/>
            <a:ext cx="1447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0101001011110…</a:t>
            </a:r>
          </a:p>
        </p:txBody>
      </p:sp>
      <p:sp>
        <p:nvSpPr>
          <p:cNvPr id="12" name="Content Placeholder 1"/>
          <p:cNvSpPr>
            <a:spLocks noGrp="1"/>
          </p:cNvSpPr>
          <p:nvPr>
            <p:ph idx="1"/>
          </p:nvPr>
        </p:nvSpPr>
        <p:spPr>
          <a:xfrm>
            <a:off x="0" y="990600"/>
            <a:ext cx="5257800" cy="4876800"/>
          </a:xfrm>
        </p:spPr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A feast is coming…</a:t>
            </a:r>
          </a:p>
          <a:p>
            <a:r>
              <a:rPr lang="en-US" i="1" dirty="0" smtClean="0">
                <a:solidFill>
                  <a:srgbClr val="0000FF"/>
                </a:solidFill>
              </a:rPr>
              <a:t>LHC is in the midst of magnet conditioning for 13 </a:t>
            </a:r>
            <a:r>
              <a:rPr lang="en-US" i="1" dirty="0" err="1" smtClean="0">
                <a:solidFill>
                  <a:srgbClr val="0000FF"/>
                </a:solidFill>
              </a:rPr>
              <a:t>TeV</a:t>
            </a:r>
            <a:endParaRPr lang="en-US" i="1" dirty="0" smtClean="0">
              <a:solidFill>
                <a:srgbClr val="0000FF"/>
              </a:solidFill>
            </a:endParaRPr>
          </a:p>
          <a:p>
            <a:pPr lvl="1"/>
            <a:r>
              <a:rPr lang="en-US" i="1" dirty="0" smtClean="0"/>
              <a:t>Expect 1</a:t>
            </a:r>
            <a:r>
              <a:rPr lang="en-US" i="1" baseline="30000" dirty="0" smtClean="0"/>
              <a:t>st</a:t>
            </a:r>
            <a:r>
              <a:rPr lang="en-US" i="1" dirty="0" smtClean="0"/>
              <a:t> beam at on 23 March (previously 9 March)</a:t>
            </a:r>
          </a:p>
          <a:p>
            <a:pPr lvl="1"/>
            <a:r>
              <a:rPr lang="en-US" i="1" dirty="0" smtClean="0"/>
              <a:t>“Success-driven schedule”, with ~no contingency in final powering tests</a:t>
            </a:r>
          </a:p>
          <a:p>
            <a:r>
              <a:rPr lang="en-US" i="1" dirty="0" smtClean="0">
                <a:solidFill>
                  <a:srgbClr val="0000FF"/>
                </a:solidFill>
              </a:rPr>
              <a:t>ATLAS now in 24/7 shift mode</a:t>
            </a:r>
          </a:p>
          <a:p>
            <a:pPr lvl="1"/>
            <a:r>
              <a:rPr lang="en-US" i="1" dirty="0" smtClean="0">
                <a:solidFill>
                  <a:srgbClr val="000000"/>
                </a:solidFill>
              </a:rPr>
              <a:t>In midst of M8 commissioning work</a:t>
            </a:r>
          </a:p>
          <a:p>
            <a:pPr lvl="1"/>
            <a:r>
              <a:rPr lang="en-US" i="1" dirty="0" smtClean="0">
                <a:solidFill>
                  <a:srgbClr val="000000"/>
                </a:solidFill>
              </a:rPr>
              <a:t>Run I pub </a:t>
            </a:r>
            <a:r>
              <a:rPr lang="en-US" i="1" dirty="0" smtClean="0">
                <a:solidFill>
                  <a:srgbClr val="000000"/>
                </a:solidFill>
                <a:sym typeface="Wingdings"/>
              </a:rPr>
              <a:t> Run 2 prep</a:t>
            </a:r>
          </a:p>
          <a:p>
            <a:r>
              <a:rPr lang="en-US" i="1" dirty="0" smtClean="0">
                <a:solidFill>
                  <a:srgbClr val="0000FF"/>
                </a:solidFill>
                <a:sym typeface="Wingdings"/>
              </a:rPr>
              <a:t>Expect ~3 (15) fb</a:t>
            </a:r>
            <a:r>
              <a:rPr lang="en-US" i="1" baseline="30000" dirty="0" smtClean="0">
                <a:solidFill>
                  <a:srgbClr val="0000FF"/>
                </a:solidFill>
                <a:sym typeface="Wingdings"/>
              </a:rPr>
              <a:t>-1</a:t>
            </a:r>
            <a:r>
              <a:rPr lang="en-US" i="1" dirty="0" smtClean="0">
                <a:solidFill>
                  <a:srgbClr val="0000FF"/>
                </a:solidFill>
                <a:sym typeface="Wingdings"/>
              </a:rPr>
              <a:t> early Sep (Nov)</a:t>
            </a:r>
          </a:p>
          <a:p>
            <a:pPr lvl="1"/>
            <a:r>
              <a:rPr lang="en-US" i="1" dirty="0" smtClean="0">
                <a:solidFill>
                  <a:srgbClr val="000000"/>
                </a:solidFill>
                <a:sym typeface="Wingdings"/>
              </a:rPr>
              <a:t>Many analyses exceed Run 1 sensitivity with a few </a:t>
            </a:r>
            <a:r>
              <a:rPr lang="en-US" i="1" dirty="0">
                <a:solidFill>
                  <a:srgbClr val="000000"/>
                </a:solidFill>
                <a:sym typeface="Wingdings"/>
              </a:rPr>
              <a:t>fb</a:t>
            </a:r>
            <a:r>
              <a:rPr lang="en-US" i="1" baseline="30000" dirty="0">
                <a:solidFill>
                  <a:srgbClr val="000000"/>
                </a:solidFill>
                <a:sym typeface="Wingdings"/>
              </a:rPr>
              <a:t>-</a:t>
            </a:r>
            <a:r>
              <a:rPr lang="en-US" i="1" baseline="30000" dirty="0" smtClean="0">
                <a:solidFill>
                  <a:srgbClr val="000000"/>
                </a:solidFill>
                <a:sym typeface="Wingdings"/>
              </a:rPr>
              <a:t>1</a:t>
            </a:r>
            <a:r>
              <a:rPr lang="en-US" i="1" dirty="0">
                <a:solidFill>
                  <a:srgbClr val="000000"/>
                </a:solidFill>
                <a:sym typeface="Wingdings"/>
              </a:rPr>
              <a:t> </a:t>
            </a:r>
            <a:r>
              <a:rPr lang="en-US" i="1" dirty="0" smtClean="0">
                <a:solidFill>
                  <a:srgbClr val="000000"/>
                </a:solidFill>
                <a:sym typeface="Wingdings"/>
              </a:rPr>
              <a:t>(or less)</a:t>
            </a:r>
          </a:p>
          <a:p>
            <a:endParaRPr lang="en-US" i="1" dirty="0" smtClean="0">
              <a:solidFill>
                <a:srgbClr val="0000FF"/>
              </a:solidFill>
              <a:sym typeface="Wingding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3400" y="5867400"/>
            <a:ext cx="1656223" cy="338554"/>
          </a:xfrm>
          <a:prstGeom prst="rect">
            <a:avLst/>
          </a:prstGeom>
          <a:ln w="57150" cmpd="sng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b="1" i="1" dirty="0" err="1">
                <a:solidFill>
                  <a:srgbClr val="CC3300"/>
                </a:solidFill>
              </a:rPr>
              <a:t>Festina</a:t>
            </a:r>
            <a:r>
              <a:rPr lang="en-US" b="1" i="1" dirty="0">
                <a:solidFill>
                  <a:srgbClr val="CC3300"/>
                </a:solidFill>
              </a:rPr>
              <a:t> </a:t>
            </a:r>
            <a:r>
              <a:rPr lang="en-US" b="1" i="1" dirty="0" err="1" smtClean="0">
                <a:solidFill>
                  <a:srgbClr val="CC3300"/>
                </a:solidFill>
              </a:rPr>
              <a:t>Lente</a:t>
            </a:r>
            <a:r>
              <a:rPr lang="en-US" b="1" i="1" dirty="0">
                <a:solidFill>
                  <a:srgbClr val="CC3300"/>
                </a:solidFill>
              </a:rPr>
              <a:t>!</a:t>
            </a:r>
            <a:endParaRPr lang="en-US" b="1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0242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Mark Neubauer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5181600" cy="304800"/>
          </a:xfrm>
        </p:spPr>
        <p:txBody>
          <a:bodyPr/>
          <a:lstStyle/>
          <a:p>
            <a:r>
              <a:rPr lang="en-US" dirty="0" err="1" smtClean="0"/>
              <a:t>Chicagoland</a:t>
            </a:r>
            <a:r>
              <a:rPr lang="en-US" dirty="0"/>
              <a:t> </a:t>
            </a:r>
            <a:r>
              <a:rPr lang="en-US" dirty="0" smtClean="0"/>
              <a:t>LHC Workshop / UIUC / Feb 11,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E80E-0A1B-3B43-8FF0-6D88CC818CA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Dusk Till Dawn…</a:t>
            </a:r>
            <a:endParaRPr lang="en-US" dirty="0"/>
          </a:p>
        </p:txBody>
      </p:sp>
      <p:pic>
        <p:nvPicPr>
          <p:cNvPr id="9" name="Picture 8" descr="Screen Shot 2015-02-10 at 10.23.4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37822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6800" y="4191000"/>
            <a:ext cx="688674" cy="68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Screen Shot 2015-02-10 at 10.32.0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5" y="4191000"/>
            <a:ext cx="990599" cy="6706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91400" y="4191000"/>
            <a:ext cx="688674" cy="68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0000" y="4191000"/>
            <a:ext cx="688674" cy="68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48600" y="4191000"/>
            <a:ext cx="688674" cy="68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512679" y="4129314"/>
            <a:ext cx="5950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…</a:t>
            </a:r>
            <a:endParaRPr lang="en-US" sz="3200" b="1" dirty="0"/>
          </a:p>
        </p:txBody>
      </p:sp>
      <p:pic>
        <p:nvPicPr>
          <p:cNvPr id="2" name="Picture 1" descr="From-Dusk-Till-Dawn-photo-9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4191000"/>
            <a:ext cx="3581400" cy="20140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" y="1295400"/>
            <a:ext cx="1227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Run 1 Dusk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4400" y="1295400"/>
            <a:ext cx="1292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2 Dawn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743200" y="4267200"/>
            <a:ext cx="914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Present state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166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7" grpId="0"/>
      <p:bldP spid="8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Mark Neubauer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5029200" cy="304800"/>
          </a:xfrm>
        </p:spPr>
        <p:txBody>
          <a:bodyPr/>
          <a:lstStyle/>
          <a:p>
            <a:r>
              <a:rPr lang="en-US" dirty="0" err="1"/>
              <a:t>Chicagoland</a:t>
            </a:r>
            <a:r>
              <a:rPr lang="en-US" dirty="0"/>
              <a:t> LHC Workshop / UIUC / Feb 11, 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E80E-0A1B-3B43-8FF0-6D88CC818CA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2819400"/>
            <a:ext cx="9144000" cy="685800"/>
          </a:xfrm>
        </p:spPr>
        <p:txBody>
          <a:bodyPr/>
          <a:lstStyle/>
          <a:p>
            <a:r>
              <a:rPr lang="en-US" sz="4800" dirty="0" smtClean="0"/>
              <a:t>LHC Status / Plans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6803975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33400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LS = Long Shutdown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Mark Neubauer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5181600" cy="304800"/>
          </a:xfrm>
        </p:spPr>
        <p:txBody>
          <a:bodyPr/>
          <a:lstStyle/>
          <a:p>
            <a:r>
              <a:rPr lang="en-US" dirty="0" err="1"/>
              <a:t>Chicagoland</a:t>
            </a:r>
            <a:r>
              <a:rPr lang="en-US" dirty="0"/>
              <a:t> LHC Workshop / UIUC / Feb 11, 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E80E-0A1B-3B43-8FF0-6D88CC818CA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Schedule: The Big Picture</a:t>
            </a:r>
            <a:endParaRPr lang="en-US" dirty="0"/>
          </a:p>
        </p:txBody>
      </p:sp>
      <p:pic>
        <p:nvPicPr>
          <p:cNvPr id="7" name="Picture 6" descr="Screen Shot 2015-02-10 at 10.54.4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1200"/>
            <a:ext cx="9144000" cy="2593900"/>
          </a:xfrm>
          <a:prstGeom prst="rect">
            <a:avLst/>
          </a:prstGeom>
        </p:spPr>
      </p:pic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0" y="487680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charset="0"/>
              <a:buChar char="v"/>
              <a:defRPr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charset="0"/>
              <a:buChar char="Ø"/>
              <a:defRPr sz="16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o"/>
              <a:defRPr sz="1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o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o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o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o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i="1" dirty="0" smtClean="0">
                <a:solidFill>
                  <a:srgbClr val="0000FF"/>
                </a:solidFill>
              </a:rPr>
              <a:t>The HL-LHC running starts in 2025 and continues beyond LS4 until 2035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10131" y="2895600"/>
            <a:ext cx="13338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Phase-I Install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2310363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Mark Neubauer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5105400" cy="304800"/>
          </a:xfrm>
        </p:spPr>
        <p:txBody>
          <a:bodyPr/>
          <a:lstStyle/>
          <a:p>
            <a:r>
              <a:rPr lang="en-US" dirty="0" err="1"/>
              <a:t>Chicagoland</a:t>
            </a:r>
            <a:r>
              <a:rPr lang="en-US" dirty="0"/>
              <a:t> LHC Workshop / UIUC / Feb 11, 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E80E-0A1B-3B43-8FF0-6D88CC818CA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Schedule through 2015</a:t>
            </a:r>
            <a:endParaRPr lang="en-US" dirty="0"/>
          </a:p>
        </p:txBody>
      </p:sp>
      <p:pic>
        <p:nvPicPr>
          <p:cNvPr id="8" name="Picture 7" descr="Screenshot 2015-01-21 02.32.4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5181600"/>
            <a:ext cx="3258790" cy="65491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833536" y="5972507"/>
            <a:ext cx="533400" cy="198963"/>
          </a:xfrm>
          <a:prstGeom prst="rect">
            <a:avLst/>
          </a:prstGeom>
          <a:solidFill>
            <a:srgbClr val="FFE9CD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316134" y="5985667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P</a:t>
            </a:r>
            <a:r>
              <a:rPr lang="en-US" sz="800" dirty="0" smtClean="0"/>
              <a:t>hysics</a:t>
            </a:r>
            <a:endParaRPr lang="en-US" sz="900" dirty="0"/>
          </a:p>
        </p:txBody>
      </p:sp>
      <p:pic>
        <p:nvPicPr>
          <p:cNvPr id="7" name="Picture 6" descr="Screenshot 2015-01-21 02.31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5181600"/>
            <a:ext cx="2667000" cy="1033660"/>
          </a:xfrm>
          <a:prstGeom prst="rect">
            <a:avLst/>
          </a:prstGeom>
        </p:spPr>
      </p:pic>
      <p:pic>
        <p:nvPicPr>
          <p:cNvPr id="2" name="Picture 1" descr="Screen Shot 2015-02-10 at 11.43.4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44000" cy="462572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09600" y="1143000"/>
            <a:ext cx="4908192" cy="151194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40000"/>
                </a:schemeClr>
              </a:gs>
            </a:gsLst>
            <a:lin ang="16200000" scaled="0"/>
            <a:tileRect/>
          </a:gradFill>
          <a:ln>
            <a:solidFill>
              <a:schemeClr val="accent1">
                <a:shade val="95000"/>
                <a:satMod val="105000"/>
                <a:alpha val="42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772400" y="762000"/>
            <a:ext cx="12954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848600" y="533400"/>
            <a:ext cx="1054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 week slip</a:t>
            </a:r>
            <a:endParaRPr lang="en-US" sz="1200" b="1" dirty="0"/>
          </a:p>
        </p:txBody>
      </p:sp>
      <p:sp>
        <p:nvSpPr>
          <p:cNvPr id="16" name="Content Placeholder 1"/>
          <p:cNvSpPr>
            <a:spLocks noGrp="1"/>
          </p:cNvSpPr>
          <p:nvPr>
            <p:ph idx="1"/>
          </p:nvPr>
        </p:nvSpPr>
        <p:spPr>
          <a:xfrm>
            <a:off x="0" y="5105400"/>
            <a:ext cx="3124200" cy="838200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Expect 1</a:t>
            </a:r>
            <a:r>
              <a:rPr lang="en-US" i="1" baseline="30000" dirty="0" smtClean="0">
                <a:solidFill>
                  <a:srgbClr val="0000FF"/>
                </a:solidFill>
              </a:rPr>
              <a:t>st</a:t>
            </a:r>
            <a:r>
              <a:rPr lang="en-US" i="1" dirty="0" smtClean="0">
                <a:solidFill>
                  <a:srgbClr val="0000FF"/>
                </a:solidFill>
              </a:rPr>
              <a:t> beam in the week starting March 23!</a:t>
            </a:r>
            <a:endParaRPr lang="en-US" dirty="0"/>
          </a:p>
        </p:txBody>
      </p:sp>
      <p:sp>
        <p:nvSpPr>
          <p:cNvPr id="17" name="Title 5"/>
          <p:cNvSpPr txBox="1">
            <a:spLocks/>
          </p:cNvSpPr>
          <p:nvPr/>
        </p:nvSpPr>
        <p:spPr bwMode="auto">
          <a:xfrm>
            <a:off x="4038600" y="0"/>
            <a:ext cx="3886200" cy="45128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 Rounded MT Bold"/>
                <a:ea typeface="+mj-ea"/>
                <a:cs typeface="Arial Rounded MT Bold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2400" dirty="0" smtClean="0"/>
              <a:t>2015 LHC Schedule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040485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Mark Neubauer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5181600" cy="304800"/>
          </a:xfrm>
        </p:spPr>
        <p:txBody>
          <a:bodyPr/>
          <a:lstStyle/>
          <a:p>
            <a:r>
              <a:rPr lang="en-US" dirty="0" err="1"/>
              <a:t>Chicagoland</a:t>
            </a:r>
            <a:r>
              <a:rPr lang="en-US" dirty="0"/>
              <a:t> LHC Workshop / UIUC / Feb 11, 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E80E-0A1B-3B43-8FF0-6D88CC818CA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Schedule through 2015</a:t>
            </a:r>
            <a:endParaRPr lang="en-US" dirty="0"/>
          </a:p>
        </p:txBody>
      </p:sp>
      <p:pic>
        <p:nvPicPr>
          <p:cNvPr id="8" name="Picture 7" descr="Screenshot 2015-01-21 02.32.4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5181600"/>
            <a:ext cx="3258790" cy="65491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833536" y="5972507"/>
            <a:ext cx="533400" cy="198963"/>
          </a:xfrm>
          <a:prstGeom prst="rect">
            <a:avLst/>
          </a:prstGeom>
          <a:solidFill>
            <a:srgbClr val="FFE9CD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316134" y="5985667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P</a:t>
            </a:r>
            <a:r>
              <a:rPr lang="en-US" sz="800" dirty="0" smtClean="0"/>
              <a:t>hysics</a:t>
            </a:r>
            <a:endParaRPr lang="en-US" sz="900" dirty="0"/>
          </a:p>
        </p:txBody>
      </p:sp>
      <p:pic>
        <p:nvPicPr>
          <p:cNvPr id="7" name="Picture 6" descr="Screenshot 2015-01-21 02.31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5181600"/>
            <a:ext cx="2667000" cy="10336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4698"/>
            <a:ext cx="9144000" cy="4654431"/>
          </a:xfrm>
          <a:prstGeom prst="rect">
            <a:avLst/>
          </a:prstGeom>
        </p:spPr>
      </p:pic>
      <p:sp>
        <p:nvSpPr>
          <p:cNvPr id="11" name="Title 5"/>
          <p:cNvSpPr txBox="1">
            <a:spLocks/>
          </p:cNvSpPr>
          <p:nvPr/>
        </p:nvSpPr>
        <p:spPr bwMode="auto">
          <a:xfrm>
            <a:off x="4038600" y="0"/>
            <a:ext cx="4267200" cy="45128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 Rounded MT Bold"/>
                <a:ea typeface="+mj-ea"/>
                <a:cs typeface="Arial Rounded MT Bold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2400" dirty="0" smtClean="0"/>
              <a:t>2015 LHC Schedule (cont.)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67879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Mark Neubauer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5181600" cy="304800"/>
          </a:xfrm>
        </p:spPr>
        <p:txBody>
          <a:bodyPr/>
          <a:lstStyle/>
          <a:p>
            <a:r>
              <a:rPr lang="en-US" dirty="0" err="1"/>
              <a:t>Chicagoland</a:t>
            </a:r>
            <a:r>
              <a:rPr lang="en-US" dirty="0"/>
              <a:t> LHC Workshop / UIUC / Feb 11, 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E80E-0A1B-3B43-8FF0-6D88CC818CA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" y="609600"/>
            <a:ext cx="9169275" cy="5562600"/>
          </a:xfrm>
          <a:prstGeom prst="rect">
            <a:avLst/>
          </a:prstGeom>
        </p:spPr>
      </p:pic>
      <p:sp>
        <p:nvSpPr>
          <p:cNvPr id="7" name="Title 5"/>
          <p:cNvSpPr txBox="1">
            <a:spLocks/>
          </p:cNvSpPr>
          <p:nvPr/>
        </p:nvSpPr>
        <p:spPr bwMode="auto">
          <a:xfrm>
            <a:off x="4038600" y="0"/>
            <a:ext cx="4343400" cy="45128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 Rounded MT Bold"/>
                <a:ea typeface="+mj-ea"/>
                <a:cs typeface="Arial Rounded MT Bold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2400" dirty="0" smtClean="0"/>
              <a:t>LHC Magnet Powering Tests</a:t>
            </a:r>
            <a:endParaRPr lang="en-US" sz="2400" dirty="0"/>
          </a:p>
        </p:txBody>
      </p:sp>
      <p:sp>
        <p:nvSpPr>
          <p:cNvPr id="9" name="Title 5"/>
          <p:cNvSpPr txBox="1">
            <a:spLocks/>
          </p:cNvSpPr>
          <p:nvPr/>
        </p:nvSpPr>
        <p:spPr bwMode="auto">
          <a:xfrm>
            <a:off x="6157518" y="4191000"/>
            <a:ext cx="1447800" cy="22268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 Rounded MT Bold"/>
                <a:ea typeface="+mj-ea"/>
                <a:cs typeface="Arial Rounded MT Bold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200" dirty="0" smtClean="0"/>
              <a:t>NOT STARTED</a:t>
            </a:r>
            <a:endParaRPr lang="en-US" sz="1200" dirty="0"/>
          </a:p>
        </p:txBody>
      </p:sp>
      <p:sp>
        <p:nvSpPr>
          <p:cNvPr id="10" name="Title 5"/>
          <p:cNvSpPr txBox="1">
            <a:spLocks/>
          </p:cNvSpPr>
          <p:nvPr/>
        </p:nvSpPr>
        <p:spPr bwMode="auto">
          <a:xfrm>
            <a:off x="6157518" y="4380104"/>
            <a:ext cx="1447800" cy="22268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 Rounded MT Bold"/>
                <a:ea typeface="+mj-ea"/>
                <a:cs typeface="Arial Rounded MT Bold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200" dirty="0" smtClean="0"/>
              <a:t>NOT STARTED</a:t>
            </a:r>
            <a:endParaRPr lang="en-US" sz="1200" dirty="0"/>
          </a:p>
        </p:txBody>
      </p:sp>
      <p:sp>
        <p:nvSpPr>
          <p:cNvPr id="11" name="Title 5"/>
          <p:cNvSpPr txBox="1">
            <a:spLocks/>
          </p:cNvSpPr>
          <p:nvPr/>
        </p:nvSpPr>
        <p:spPr bwMode="auto">
          <a:xfrm>
            <a:off x="6160309" y="4554525"/>
            <a:ext cx="1447800" cy="22268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 Rounded MT Bold"/>
                <a:ea typeface="+mj-ea"/>
                <a:cs typeface="Arial Rounded MT Bold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200" dirty="0" smtClean="0"/>
              <a:t>NOT STARTED</a:t>
            </a:r>
            <a:endParaRPr lang="en-US" sz="1200" dirty="0"/>
          </a:p>
        </p:txBody>
      </p:sp>
      <p:sp>
        <p:nvSpPr>
          <p:cNvPr id="13" name="Title 5"/>
          <p:cNvSpPr txBox="1">
            <a:spLocks/>
          </p:cNvSpPr>
          <p:nvPr/>
        </p:nvSpPr>
        <p:spPr bwMode="auto">
          <a:xfrm>
            <a:off x="6135496" y="5013152"/>
            <a:ext cx="1447800" cy="22268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 Rounded MT Bold"/>
                <a:ea typeface="+mj-ea"/>
                <a:cs typeface="Arial Rounded MT Bold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200" dirty="0" smtClean="0"/>
              <a:t>NOT STARTED</a:t>
            </a:r>
            <a:endParaRPr lang="en-US" sz="1200" dirty="0"/>
          </a:p>
        </p:txBody>
      </p:sp>
      <p:sp>
        <p:nvSpPr>
          <p:cNvPr id="2" name="Oval 1"/>
          <p:cNvSpPr/>
          <p:nvPr/>
        </p:nvSpPr>
        <p:spPr>
          <a:xfrm>
            <a:off x="7299639" y="508584"/>
            <a:ext cx="1844361" cy="329615"/>
          </a:xfrm>
          <a:prstGeom prst="ellipse">
            <a:avLst/>
          </a:prstGeom>
          <a:noFill/>
          <a:ln w="190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49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Mark Neubauer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5257800" cy="304800"/>
          </a:xfrm>
        </p:spPr>
        <p:txBody>
          <a:bodyPr/>
          <a:lstStyle/>
          <a:p>
            <a:r>
              <a:rPr lang="en-US" dirty="0" err="1"/>
              <a:t>Chicagoland</a:t>
            </a:r>
            <a:r>
              <a:rPr lang="en-US" dirty="0"/>
              <a:t> LHC Workshop / UIUC / Feb 11, 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E80E-0A1B-3B43-8FF0-6D88CC818CA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 descr="Screen Shot 2015-02-11 at 12.22.3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124200"/>
            <a:ext cx="4648200" cy="29299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18" y="3810000"/>
            <a:ext cx="4358134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/>
              <a:t>2015 Summary (@13 </a:t>
            </a:r>
            <a:r>
              <a:rPr lang="en-US" sz="2400" b="1" dirty="0" err="1" smtClean="0"/>
              <a:t>TeV</a:t>
            </a:r>
            <a:r>
              <a:rPr lang="en-US" sz="2400" b="1" dirty="0" smtClean="0"/>
              <a:t>):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≤ 1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with 50 ns by July 5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~3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with 25 ns by Sept 6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~12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with 25 ns by Nov 3</a:t>
            </a:r>
          </a:p>
          <a:p>
            <a:endParaRPr lang="en-US" dirty="0"/>
          </a:p>
        </p:txBody>
      </p:sp>
      <p:pic>
        <p:nvPicPr>
          <p:cNvPr id="6" name="Picture 5" descr="Screen Shot 2015-02-11 at 12.54.1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2057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95600" y="2743200"/>
            <a:ext cx="527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EPS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0" y="2743200"/>
            <a:ext cx="974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LP, LHCP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00800" y="2743200"/>
            <a:ext cx="849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Council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767" y="2743200"/>
            <a:ext cx="9142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Moriond</a:t>
            </a:r>
            <a:endParaRPr lang="en-US" dirty="0"/>
          </a:p>
        </p:txBody>
      </p:sp>
      <p:sp>
        <p:nvSpPr>
          <p:cNvPr id="13" name="Title 5"/>
          <p:cNvSpPr>
            <a:spLocks noGrp="1"/>
          </p:cNvSpPr>
          <p:nvPr>
            <p:ph type="title"/>
          </p:nvPr>
        </p:nvSpPr>
        <p:spPr>
          <a:xfrm>
            <a:off x="2667000" y="457200"/>
            <a:ext cx="6477000" cy="457200"/>
          </a:xfrm>
        </p:spPr>
        <p:txBody>
          <a:bodyPr/>
          <a:lstStyle/>
          <a:p>
            <a:r>
              <a:rPr lang="en-US" sz="2800" dirty="0" smtClean="0"/>
              <a:t>Q: How much and when?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539898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Mark Neubauer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5257800" cy="304800"/>
          </a:xfrm>
        </p:spPr>
        <p:txBody>
          <a:bodyPr/>
          <a:lstStyle/>
          <a:p>
            <a:r>
              <a:rPr lang="en-US" dirty="0" err="1"/>
              <a:t>Chicagoland</a:t>
            </a:r>
            <a:r>
              <a:rPr lang="en-US" dirty="0"/>
              <a:t> LHC Workshop / UIUC / Feb 11, 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E80E-0A1B-3B43-8FF0-6D88CC818CA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2819400"/>
            <a:ext cx="9144000" cy="685800"/>
          </a:xfrm>
        </p:spPr>
        <p:txBody>
          <a:bodyPr/>
          <a:lstStyle/>
          <a:p>
            <a:r>
              <a:rPr lang="en-US" sz="4800" dirty="0" smtClean="0"/>
              <a:t>ATLAS Status / Plans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6791140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FF9900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CAA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28416</TotalTime>
  <Words>596</Words>
  <Application>Microsoft Macintosh PowerPoint</Application>
  <PresentationFormat>On-screen Show (4:3)</PresentationFormat>
  <Paragraphs>110</Paragraphs>
  <Slides>13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PowerPoint Presentation</vt:lpstr>
      <vt:lpstr>From Dusk Till Dawn…</vt:lpstr>
      <vt:lpstr>LHC Status / Plans</vt:lpstr>
      <vt:lpstr>LHC Schedule: The Big Picture</vt:lpstr>
      <vt:lpstr>LHC Schedule through 2015</vt:lpstr>
      <vt:lpstr>LHC Schedule through 2015</vt:lpstr>
      <vt:lpstr>PowerPoint Presentation</vt:lpstr>
      <vt:lpstr>Q: How much and when?</vt:lpstr>
      <vt:lpstr>ATLAS Status / Plans</vt:lpstr>
      <vt:lpstr>PowerPoint Presentation</vt:lpstr>
      <vt:lpstr>ATLAS Run I Analyses &amp; Publications…</vt:lpstr>
      <vt:lpstr>Many Run I results quickly superseded</vt:lpstr>
      <vt:lpstr>Summary</vt:lpstr>
    </vt:vector>
  </TitlesOfParts>
  <Company>Humboldt University Berlin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schwanke</dc:creator>
  <cp:lastModifiedBy>Mark Neubauer</cp:lastModifiedBy>
  <cp:revision>1169</cp:revision>
  <dcterms:created xsi:type="dcterms:W3CDTF">2002-11-21T15:58:27Z</dcterms:created>
  <dcterms:modified xsi:type="dcterms:W3CDTF">2015-02-11T17:02:05Z</dcterms:modified>
</cp:coreProperties>
</file>