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mp4" ContentType="video/unknown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handoutMasterIdLst>
    <p:handoutMasterId r:id="rId19"/>
  </p:handoutMasterIdLst>
  <p:sldIdLst>
    <p:sldId id="256" r:id="rId2"/>
    <p:sldId id="260" r:id="rId3"/>
    <p:sldId id="267" r:id="rId4"/>
    <p:sldId id="271" r:id="rId5"/>
    <p:sldId id="270" r:id="rId6"/>
    <p:sldId id="278" r:id="rId7"/>
    <p:sldId id="281" r:id="rId8"/>
    <p:sldId id="283" r:id="rId9"/>
    <p:sldId id="275" r:id="rId10"/>
    <p:sldId id="284" r:id="rId11"/>
    <p:sldId id="285" r:id="rId12"/>
    <p:sldId id="286" r:id="rId13"/>
    <p:sldId id="287" r:id="rId14"/>
    <p:sldId id="276" r:id="rId15"/>
    <p:sldId id="274" r:id="rId16"/>
    <p:sldId id="259" r:id="rId17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9200"/>
    <a:srgbClr val="5197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6" d="100"/>
          <a:sy n="96" d="100"/>
        </p:scale>
        <p:origin x="-1066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2FAC70-F179-194B-9BAC-2E429596CD40}" type="datetimeFigureOut">
              <a:rPr lang="en-US" smtClean="0"/>
              <a:t>3/31/2015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2C4154-7735-D342-82C6-591FC3C651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26542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30F758-DFBF-5B42-97CC-F2A9407354EB}" type="datetimeFigureOut">
              <a:rPr lang="en-US" smtClean="0"/>
              <a:t>3/31/2015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E29D72-7882-1E48-BB17-3EA96D8F7A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813346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6171504" y="6326591"/>
            <a:ext cx="253732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smtClean="0">
                <a:solidFill>
                  <a:srgbClr val="5197CC"/>
                </a:solidFill>
              </a:rPr>
              <a:t>http://</a:t>
            </a:r>
            <a:r>
              <a:rPr lang="en-GB" sz="1200" dirty="0" err="1" smtClean="0">
                <a:solidFill>
                  <a:srgbClr val="5197CC"/>
                </a:solidFill>
              </a:rPr>
              <a:t>indico.cern.ch</a:t>
            </a:r>
            <a:r>
              <a:rPr lang="en-GB" sz="1200" dirty="0" smtClean="0">
                <a:solidFill>
                  <a:srgbClr val="5197CC"/>
                </a:solidFill>
              </a:rPr>
              <a:t>/event/373053/</a:t>
            </a:r>
            <a:endParaRPr lang="en-GB" sz="1200" dirty="0">
              <a:solidFill>
                <a:srgbClr val="5197CC"/>
              </a:solidFill>
            </a:endParaRPr>
          </a:p>
        </p:txBody>
      </p:sp>
      <p:pic>
        <p:nvPicPr>
          <p:cNvPr id="8" name="Picture 7" descr="2015-02-19_CERN_LS1Day.pdf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191" y="5414276"/>
            <a:ext cx="4068766" cy="13368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J.Bauche</a:t>
            </a:r>
            <a:r>
              <a:rPr lang="en-US" dirty="0" smtClean="0"/>
              <a:t> TE-MSC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J.Bauche</a:t>
            </a:r>
            <a:r>
              <a:rPr lang="en-US" dirty="0" smtClean="0"/>
              <a:t> TE-MSC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4800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J.Bauche</a:t>
            </a:r>
            <a:r>
              <a:rPr lang="en-US" dirty="0" smtClean="0"/>
              <a:t> TE-MSC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J.Bauche</a:t>
            </a:r>
            <a:r>
              <a:rPr lang="en-US" dirty="0" smtClean="0"/>
              <a:t> TE-MSC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5" name="Picture 4" descr="2015-02-19_CERN_LS1Day.pdf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5236" y="2774885"/>
            <a:ext cx="4068766" cy="1336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901378" y="6356350"/>
            <a:ext cx="6055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en-US" dirty="0" err="1" smtClean="0"/>
              <a:t>J.Bauche</a:t>
            </a:r>
            <a:r>
              <a:rPr lang="en-US" dirty="0" smtClean="0"/>
              <a:t> TE-MSC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2015-02-19_CERN_LS1Day.pdf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017" y="6274206"/>
            <a:ext cx="1631884" cy="53616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5" r:id="rId3"/>
    <p:sldLayoutId id="2147483682" r:id="rId4"/>
    <p:sldLayoutId id="2147483684" r:id="rId5"/>
    <p:sldLayoutId id="2147483680" r:id="rId6"/>
    <p:sldLayoutId id="2147483676" r:id="rId7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+mj-lt"/>
          <a:ea typeface="+mj-ea"/>
          <a:cs typeface="Ubuntu Light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+mn-l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video" Target="NULL" TargetMode="External"/><Relationship Id="rId7" Type="http://schemas.openxmlformats.org/officeDocument/2006/relationships/image" Target="../media/image4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3.png"/><Relationship Id="rId5" Type="http://schemas.openxmlformats.org/officeDocument/2006/relationships/slideLayout" Target="../slideLayouts/slideLayout2.xml"/><Relationship Id="rId4" Type="http://schemas.microsoft.com/office/2007/relationships/media" Target="../media/media2.mp4"/><Relationship Id="rId9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Warm Magnets - LS1 Feedback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J. Bauche, on behalf of the TE-MSC-MNC Team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28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Feedback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J.Bauche TE-MSC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254442" y="1260000"/>
            <a:ext cx="8778240" cy="5016068"/>
          </a:xfrm>
        </p:spPr>
        <p:txBody>
          <a:bodyPr>
            <a:normAutofit/>
          </a:bodyPr>
          <a:lstStyle/>
          <a:p>
            <a:r>
              <a:rPr lang="en-US" dirty="0" smtClean="0"/>
              <a:t>Organization, coordination and planning</a:t>
            </a:r>
          </a:p>
          <a:p>
            <a:pPr marL="838200" lvl="1" indent="-381000">
              <a:lnSpc>
                <a:spcPts val="2400"/>
              </a:lnSpc>
              <a:spcBef>
                <a:spcPts val="1200"/>
              </a:spcBef>
              <a:buClr>
                <a:srgbClr val="013469"/>
              </a:buClr>
              <a:buSzPct val="95000"/>
              <a:buFont typeface="Arial" pitchFamily="34" charset="0"/>
              <a:buChar char="•"/>
              <a:defRPr/>
            </a:pPr>
            <a:r>
              <a:rPr lang="en-US" sz="2400" i="1" kern="0" dirty="0">
                <a:solidFill>
                  <a:schemeClr val="tx1"/>
                </a:solidFill>
              </a:rPr>
              <a:t>LS1 has been well prepared. </a:t>
            </a:r>
            <a:r>
              <a:rPr lang="en-US" sz="2400" i="1" kern="0" dirty="0">
                <a:solidFill>
                  <a:schemeClr val="tx1"/>
                </a:solidFill>
              </a:rPr>
              <a:t>Preparation started in appropriate time for main </a:t>
            </a:r>
            <a:r>
              <a:rPr lang="en-US" sz="2400" i="1" kern="0" dirty="0" smtClean="0">
                <a:solidFill>
                  <a:schemeClr val="tx1"/>
                </a:solidFill>
              </a:rPr>
              <a:t>activities (e.g. IEFC WS 03/12)</a:t>
            </a:r>
            <a:endParaRPr lang="en-US" sz="2400" i="1" kern="0" dirty="0">
              <a:solidFill>
                <a:schemeClr val="tx1"/>
              </a:solidFill>
            </a:endParaRPr>
          </a:p>
          <a:p>
            <a:pPr marL="838200" lvl="1" indent="-381000">
              <a:lnSpc>
                <a:spcPts val="2400"/>
              </a:lnSpc>
              <a:spcBef>
                <a:spcPts val="1200"/>
              </a:spcBef>
              <a:buClr>
                <a:srgbClr val="013469"/>
              </a:buClr>
              <a:buSzPct val="95000"/>
              <a:buFont typeface="Arial" pitchFamily="34" charset="0"/>
              <a:buChar char="•"/>
              <a:defRPr/>
            </a:pPr>
            <a:r>
              <a:rPr lang="en-US" sz="2400" i="1" kern="0" dirty="0">
                <a:solidFill>
                  <a:schemeClr val="tx1"/>
                </a:solidFill>
              </a:rPr>
              <a:t>Technical coordination very efficient in most cases</a:t>
            </a:r>
          </a:p>
          <a:p>
            <a:pPr marL="838200" lvl="1" indent="-381000">
              <a:lnSpc>
                <a:spcPts val="2400"/>
              </a:lnSpc>
              <a:spcBef>
                <a:spcPts val="1200"/>
              </a:spcBef>
              <a:buClr>
                <a:srgbClr val="013469"/>
              </a:buClr>
              <a:buSzPct val="95000"/>
              <a:buFont typeface="Arial" pitchFamily="34" charset="0"/>
              <a:buChar char="•"/>
              <a:defRPr/>
            </a:pPr>
            <a:r>
              <a:rPr lang="en-US" sz="2400" i="1" kern="0" dirty="0">
                <a:solidFill>
                  <a:schemeClr val="tx1"/>
                </a:solidFill>
              </a:rPr>
              <a:t>Prioritization of activities between machines not always obvious</a:t>
            </a:r>
          </a:p>
          <a:p>
            <a:pPr marL="838200" lvl="1" indent="-381000">
              <a:lnSpc>
                <a:spcPts val="2400"/>
              </a:lnSpc>
              <a:spcBef>
                <a:spcPts val="1200"/>
              </a:spcBef>
              <a:buClr>
                <a:srgbClr val="013469"/>
              </a:buClr>
              <a:buSzPct val="95000"/>
              <a:buFont typeface="Arial" pitchFamily="34" charset="0"/>
              <a:buChar char="•"/>
              <a:defRPr/>
            </a:pPr>
            <a:r>
              <a:rPr lang="en-US" sz="2400" i="1" kern="0" dirty="0" smtClean="0">
                <a:solidFill>
                  <a:schemeClr val="tx1"/>
                </a:solidFill>
              </a:rPr>
              <a:t>Activities </a:t>
            </a:r>
            <a:r>
              <a:rPr lang="en-US" sz="2400" i="1" kern="0" dirty="0">
                <a:solidFill>
                  <a:schemeClr val="tx1"/>
                </a:solidFill>
              </a:rPr>
              <a:t>impacting access for others </a:t>
            </a:r>
            <a:r>
              <a:rPr lang="en-US" sz="2400" i="1" kern="0" dirty="0" smtClean="0">
                <a:solidFill>
                  <a:schemeClr val="tx1"/>
                </a:solidFill>
              </a:rPr>
              <a:t>to be announced early enough</a:t>
            </a:r>
          </a:p>
          <a:p>
            <a:pPr marL="838200" lvl="1" indent="-381000">
              <a:lnSpc>
                <a:spcPts val="2400"/>
              </a:lnSpc>
              <a:spcBef>
                <a:spcPts val="1200"/>
              </a:spcBef>
              <a:buClr>
                <a:srgbClr val="013469"/>
              </a:buClr>
              <a:buSzPct val="95000"/>
              <a:buFont typeface="Arial" pitchFamily="34" charset="0"/>
              <a:buChar char="•"/>
              <a:defRPr/>
            </a:pPr>
            <a:r>
              <a:rPr lang="en-US" sz="2400" i="1" kern="0" dirty="0" smtClean="0">
                <a:solidFill>
                  <a:schemeClr val="tx1"/>
                </a:solidFill>
              </a:rPr>
              <a:t>For MNC, final workload is known after inspection/test campaigns results</a:t>
            </a:r>
          </a:p>
          <a:p>
            <a:pPr marL="838200" lvl="1" indent="-381000">
              <a:lnSpc>
                <a:spcPts val="2400"/>
              </a:lnSpc>
              <a:spcBef>
                <a:spcPts val="1200"/>
              </a:spcBef>
              <a:buClr>
                <a:srgbClr val="013469"/>
              </a:buClr>
              <a:buSzPct val="95000"/>
              <a:buFont typeface="Arial" pitchFamily="34" charset="0"/>
              <a:buChar char="•"/>
              <a:defRPr/>
            </a:pPr>
            <a:r>
              <a:rPr lang="en-US" sz="2400" i="1" kern="0" dirty="0" smtClean="0">
                <a:solidFill>
                  <a:schemeClr val="tx1"/>
                </a:solidFill>
              </a:rPr>
              <a:t>Time margin to be added for issues found during restart phase (e.g. magnet replacement impacting EPC tests)</a:t>
            </a:r>
          </a:p>
          <a:p>
            <a:pPr marL="838200" lvl="1" indent="-3810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95000"/>
              <a:buFont typeface="Arial" pitchFamily="34" charset="0"/>
              <a:buChar char="•"/>
              <a:defRPr/>
            </a:pPr>
            <a:endParaRPr lang="en-US" sz="2400" i="1" kern="0" dirty="0">
              <a:solidFill>
                <a:schemeClr val="tx1"/>
              </a:solidFill>
            </a:endParaRP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2370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Feedback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J.Bauche TE-MSC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365760" y="1260000"/>
            <a:ext cx="8539701" cy="5016068"/>
          </a:xfrm>
        </p:spPr>
        <p:txBody>
          <a:bodyPr/>
          <a:lstStyle/>
          <a:p>
            <a:r>
              <a:rPr lang="en-US" dirty="0" smtClean="0"/>
              <a:t>Support from/to other groups</a:t>
            </a:r>
          </a:p>
          <a:p>
            <a:pPr marL="838200" lvl="1" indent="-381000">
              <a:lnSpc>
                <a:spcPts val="2400"/>
              </a:lnSpc>
              <a:spcBef>
                <a:spcPts val="1200"/>
              </a:spcBef>
              <a:buClr>
                <a:srgbClr val="013469"/>
              </a:buClr>
              <a:buSzPct val="95000"/>
              <a:buFont typeface="Arial" pitchFamily="34" charset="0"/>
              <a:buChar char="•"/>
              <a:defRPr/>
            </a:pPr>
            <a:r>
              <a:rPr lang="en-US" sz="2400" i="1" kern="0" dirty="0" smtClean="0">
                <a:solidFill>
                  <a:schemeClr val="tx1"/>
                </a:solidFill>
              </a:rPr>
              <a:t>We have been fully supported by all groups during the whole LS1, including when we blocked the access with our inspections </a:t>
            </a:r>
            <a:r>
              <a:rPr lang="en-US" sz="2400" i="1" kern="0" dirty="0" smtClean="0">
                <a:solidFill>
                  <a:schemeClr val="tx1"/>
                </a:solidFill>
                <a:sym typeface="Wingdings" panose="05000000000000000000" pitchFamily="2" charset="2"/>
              </a:rPr>
              <a:t> MANY THANKS!</a:t>
            </a:r>
            <a:endParaRPr lang="en-US" sz="2400" i="1" kern="0" dirty="0">
              <a:solidFill>
                <a:schemeClr val="tx1"/>
              </a:solidFill>
            </a:endParaRPr>
          </a:p>
          <a:p>
            <a:pPr marL="838200" lvl="1" indent="-381000">
              <a:lnSpc>
                <a:spcPts val="2400"/>
              </a:lnSpc>
              <a:spcBef>
                <a:spcPts val="1200"/>
              </a:spcBef>
              <a:buClr>
                <a:srgbClr val="013469"/>
              </a:buClr>
              <a:buSzPct val="95000"/>
              <a:buFont typeface="Arial" pitchFamily="34" charset="0"/>
              <a:buChar char="•"/>
              <a:defRPr/>
            </a:pPr>
            <a:r>
              <a:rPr lang="en-US" sz="2400" i="1" kern="0" dirty="0" smtClean="0">
                <a:solidFill>
                  <a:schemeClr val="tx1"/>
                </a:solidFill>
              </a:rPr>
              <a:t>We provided full support to all activities when we were requested </a:t>
            </a:r>
            <a:r>
              <a:rPr lang="en-US" sz="2400" kern="0" dirty="0" smtClean="0">
                <a:solidFill>
                  <a:schemeClr val="tx1"/>
                </a:solidFill>
                <a:sym typeface="Wingdings" panose="05000000000000000000" pitchFamily="2" charset="2"/>
              </a:rPr>
              <a:t></a:t>
            </a:r>
          </a:p>
          <a:p>
            <a:pPr marL="838200" lvl="1" indent="-381000">
              <a:lnSpc>
                <a:spcPts val="2400"/>
              </a:lnSpc>
              <a:spcBef>
                <a:spcPts val="1200"/>
              </a:spcBef>
              <a:buClr>
                <a:srgbClr val="013469"/>
              </a:buClr>
              <a:buSzPct val="95000"/>
              <a:buFont typeface="Arial" pitchFamily="34" charset="0"/>
              <a:buChar char="•"/>
              <a:defRPr/>
            </a:pPr>
            <a:r>
              <a:rPr lang="en-US" sz="2400" i="1" kern="0" dirty="0" smtClean="0">
                <a:solidFill>
                  <a:schemeClr val="tx1"/>
                </a:solidFill>
              </a:rPr>
              <a:t>Interactions with EN/EL during cabling campaigns were well organized</a:t>
            </a:r>
            <a:endParaRPr lang="en-US" sz="2400" i="1" kern="0" dirty="0">
              <a:solidFill>
                <a:schemeClr val="tx1"/>
              </a:solidFill>
            </a:endParaRP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479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Feedback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J.Bauche TE-MSC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254442" y="968929"/>
            <a:ext cx="8778240" cy="532850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Safety</a:t>
            </a:r>
          </a:p>
          <a:p>
            <a:pPr marL="838200" lvl="1" indent="-381000">
              <a:lnSpc>
                <a:spcPts val="2400"/>
              </a:lnSpc>
              <a:spcBef>
                <a:spcPts val="1200"/>
              </a:spcBef>
              <a:buClr>
                <a:srgbClr val="013469"/>
              </a:buClr>
              <a:buSzPct val="95000"/>
              <a:buFont typeface="Arial" pitchFamily="34" charset="0"/>
              <a:buChar char="•"/>
              <a:defRPr/>
            </a:pPr>
            <a:r>
              <a:rPr lang="en-US" sz="2400" i="1" kern="0" dirty="0" smtClean="0">
                <a:solidFill>
                  <a:schemeClr val="tx1"/>
                </a:solidFill>
              </a:rPr>
              <a:t>For LSS1+ cabling campaign and TDC2 consolidation, the radiation safety has been well managed thanks to well prepared WDPs and support from DGS/RP. Interventions documented for future</a:t>
            </a:r>
          </a:p>
          <a:p>
            <a:pPr marL="838200" lvl="1" indent="-381000">
              <a:lnSpc>
                <a:spcPts val="2400"/>
              </a:lnSpc>
              <a:spcBef>
                <a:spcPts val="1200"/>
              </a:spcBef>
              <a:buClr>
                <a:srgbClr val="013469"/>
              </a:buClr>
              <a:buSzPct val="95000"/>
              <a:buFont typeface="Arial" pitchFamily="34" charset="0"/>
              <a:buChar char="•"/>
              <a:defRPr/>
            </a:pPr>
            <a:r>
              <a:rPr lang="en-US" sz="2400" i="1" kern="0" dirty="0" smtClean="0">
                <a:solidFill>
                  <a:schemeClr val="tx1"/>
                </a:solidFill>
              </a:rPr>
              <a:t>For a few activities in the PS complex and LHC, the requested granularity of some WDP for low dose activities was sometimes too high for the dose benefit </a:t>
            </a:r>
            <a:r>
              <a:rPr lang="en-US" sz="2400" i="1" kern="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sz="2400" i="1" kern="0" dirty="0" smtClean="0">
                <a:solidFill>
                  <a:schemeClr val="tx1"/>
                </a:solidFill>
              </a:rPr>
              <a:t>homogenize granularity w.r.t. ALARA </a:t>
            </a:r>
          </a:p>
          <a:p>
            <a:pPr marL="457200" lvl="1" indent="0">
              <a:lnSpc>
                <a:spcPts val="1200"/>
              </a:lnSpc>
              <a:spcBef>
                <a:spcPts val="1200"/>
              </a:spcBef>
              <a:buClr>
                <a:srgbClr val="013469"/>
              </a:buClr>
              <a:buSzPct val="95000"/>
              <a:buNone/>
              <a:defRPr/>
            </a:pPr>
            <a:r>
              <a:rPr lang="en-US" sz="2400" i="1" kern="0" dirty="0">
                <a:solidFill>
                  <a:schemeClr val="tx1"/>
                </a:solidFill>
              </a:rPr>
              <a:t> </a:t>
            </a:r>
            <a:r>
              <a:rPr lang="en-US" sz="2400" i="1" kern="0" dirty="0" smtClean="0">
                <a:solidFill>
                  <a:schemeClr val="tx1"/>
                </a:solidFill>
              </a:rPr>
              <a:t>     level of intervention</a:t>
            </a:r>
          </a:p>
          <a:p>
            <a:pPr marL="838200" lvl="1" indent="-381000">
              <a:lnSpc>
                <a:spcPts val="2400"/>
              </a:lnSpc>
              <a:spcBef>
                <a:spcPts val="1200"/>
              </a:spcBef>
              <a:buClr>
                <a:srgbClr val="013469"/>
              </a:buClr>
              <a:buSzPct val="95000"/>
              <a:buFont typeface="Arial" pitchFamily="34" charset="0"/>
              <a:buChar char="•"/>
              <a:defRPr/>
            </a:pPr>
            <a:r>
              <a:rPr lang="en-US" sz="2400" i="1" kern="0" dirty="0" smtClean="0">
                <a:solidFill>
                  <a:schemeClr val="tx1"/>
                </a:solidFill>
              </a:rPr>
              <a:t>Flexibility of RP rules helped treating non-radioactive material in radioactive workshops for specific cases (“</a:t>
            </a:r>
            <a:r>
              <a:rPr lang="en-US" sz="2400" i="1" kern="0" dirty="0" err="1" smtClean="0">
                <a:solidFill>
                  <a:schemeClr val="tx1"/>
                </a:solidFill>
              </a:rPr>
              <a:t>dérogation</a:t>
            </a:r>
            <a:r>
              <a:rPr lang="en-US" sz="2400" i="1" kern="0" dirty="0" smtClean="0">
                <a:solidFill>
                  <a:schemeClr val="tx1"/>
                </a:solidFill>
              </a:rPr>
              <a:t>”), e.g. for magnetic measurements</a:t>
            </a:r>
          </a:p>
          <a:p>
            <a:pPr marL="838200" lvl="1" indent="-381000">
              <a:lnSpc>
                <a:spcPts val="2400"/>
              </a:lnSpc>
              <a:spcBef>
                <a:spcPts val="1200"/>
              </a:spcBef>
              <a:buClr>
                <a:srgbClr val="013469"/>
              </a:buClr>
              <a:buSzPct val="95000"/>
              <a:buFont typeface="Arial" pitchFamily="34" charset="0"/>
              <a:buChar char="•"/>
              <a:defRPr/>
            </a:pPr>
            <a:r>
              <a:rPr lang="en-US" sz="2400" i="1" kern="0" dirty="0" smtClean="0">
                <a:solidFill>
                  <a:schemeClr val="tx1"/>
                </a:solidFill>
              </a:rPr>
              <a:t>Sometimes, magnet </a:t>
            </a:r>
            <a:r>
              <a:rPr lang="en-US" sz="2400" i="1" kern="0" dirty="0">
                <a:solidFill>
                  <a:schemeClr val="tx1"/>
                </a:solidFill>
              </a:rPr>
              <a:t>c</a:t>
            </a:r>
            <a:r>
              <a:rPr lang="en-US" sz="2400" i="1" kern="0" dirty="0" smtClean="0">
                <a:solidFill>
                  <a:schemeClr val="tx1"/>
                </a:solidFill>
              </a:rPr>
              <a:t>overs found open without informing us</a:t>
            </a:r>
          </a:p>
          <a:p>
            <a:pPr marL="838200" lvl="1" indent="-381000">
              <a:lnSpc>
                <a:spcPts val="2400"/>
              </a:lnSpc>
              <a:spcBef>
                <a:spcPts val="1200"/>
              </a:spcBef>
              <a:buClr>
                <a:srgbClr val="013469"/>
              </a:buClr>
              <a:buSzPct val="95000"/>
              <a:buFont typeface="Arial" pitchFamily="34" charset="0"/>
              <a:buChar char="•"/>
              <a:defRPr/>
            </a:pPr>
            <a:r>
              <a:rPr lang="en-US" sz="2400" i="1" kern="0" dirty="0" smtClean="0">
                <a:solidFill>
                  <a:schemeClr val="tx1"/>
                </a:solidFill>
              </a:rPr>
              <a:t>Safety rules changing too often in general</a:t>
            </a:r>
          </a:p>
          <a:p>
            <a:pPr marL="838200" lvl="1" indent="-381000">
              <a:lnSpc>
                <a:spcPts val="2400"/>
              </a:lnSpc>
              <a:spcBef>
                <a:spcPts val="1200"/>
              </a:spcBef>
              <a:buClr>
                <a:srgbClr val="013469"/>
              </a:buClr>
              <a:buSzPct val="95000"/>
              <a:buFont typeface="Arial" pitchFamily="34" charset="0"/>
              <a:buChar char="•"/>
              <a:defRPr/>
            </a:pPr>
            <a:r>
              <a:rPr lang="en-US" sz="2400" i="1" kern="0" dirty="0" smtClean="0">
                <a:solidFill>
                  <a:schemeClr val="tx1"/>
                </a:solidFill>
              </a:rPr>
              <a:t>Accelerated procedures for safety courses for external collaborations</a:t>
            </a:r>
          </a:p>
          <a:p>
            <a:pPr marL="838200" lvl="1" indent="-381000">
              <a:lnSpc>
                <a:spcPts val="2400"/>
              </a:lnSpc>
              <a:spcBef>
                <a:spcPts val="1200"/>
              </a:spcBef>
              <a:buClr>
                <a:srgbClr val="013469"/>
              </a:buClr>
              <a:buSzPct val="95000"/>
              <a:buFont typeface="Arial" pitchFamily="34" charset="0"/>
              <a:buChar char="•"/>
              <a:defRPr/>
            </a:pPr>
            <a:endParaRPr lang="en-US" sz="2400" i="1" kern="0" dirty="0" smtClean="0">
              <a:solidFill>
                <a:schemeClr val="tx1"/>
              </a:solidFill>
            </a:endParaRPr>
          </a:p>
          <a:p>
            <a:pPr marL="838200" lvl="1" indent="-381000">
              <a:lnSpc>
                <a:spcPts val="2400"/>
              </a:lnSpc>
              <a:spcBef>
                <a:spcPts val="1200"/>
              </a:spcBef>
              <a:buClr>
                <a:srgbClr val="013469"/>
              </a:buClr>
              <a:buSzPct val="95000"/>
              <a:buFont typeface="Arial" pitchFamily="34" charset="0"/>
              <a:buChar char="•"/>
              <a:defRPr/>
            </a:pPr>
            <a:endParaRPr lang="en-US" sz="2400" i="1" kern="0" dirty="0">
              <a:solidFill>
                <a:schemeClr val="tx1"/>
              </a:solidFill>
            </a:endParaRP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8167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Feedback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J.Bauche TE-MSC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254442" y="1260000"/>
            <a:ext cx="8778240" cy="5016068"/>
          </a:xfrm>
        </p:spPr>
        <p:txBody>
          <a:bodyPr>
            <a:normAutofit/>
          </a:bodyPr>
          <a:lstStyle/>
          <a:p>
            <a:r>
              <a:rPr lang="en-US" dirty="0" smtClean="0"/>
              <a:t>Infrastructure</a:t>
            </a:r>
          </a:p>
          <a:p>
            <a:pPr marL="838200" lvl="1" indent="-381000">
              <a:lnSpc>
                <a:spcPts val="2400"/>
              </a:lnSpc>
              <a:spcBef>
                <a:spcPts val="1200"/>
              </a:spcBef>
              <a:buClr>
                <a:srgbClr val="013469"/>
              </a:buClr>
              <a:buSzPct val="95000"/>
              <a:buFont typeface="Arial" pitchFamily="34" charset="0"/>
              <a:buChar char="•"/>
              <a:defRPr/>
            </a:pPr>
            <a:r>
              <a:rPr lang="en-US" sz="2400" i="1" kern="0" dirty="0" smtClean="0">
                <a:solidFill>
                  <a:schemeClr val="tx1"/>
                </a:solidFill>
              </a:rPr>
              <a:t>Lack of space in radioactive storage not easy to manage in LS1. To be improved!</a:t>
            </a:r>
          </a:p>
          <a:p>
            <a:pPr marL="838200" lvl="1" indent="-381000">
              <a:lnSpc>
                <a:spcPts val="2400"/>
              </a:lnSpc>
              <a:spcBef>
                <a:spcPts val="1200"/>
              </a:spcBef>
              <a:buClr>
                <a:srgbClr val="013469"/>
              </a:buClr>
              <a:buSzPct val="95000"/>
              <a:buFont typeface="Arial" pitchFamily="34" charset="0"/>
              <a:buChar char="•"/>
              <a:defRPr/>
            </a:pPr>
            <a:r>
              <a:rPr lang="en-US" sz="2400" i="1" kern="0" dirty="0" smtClean="0">
                <a:solidFill>
                  <a:schemeClr val="tx1"/>
                </a:solidFill>
              </a:rPr>
              <a:t>IMPACT system sometimes heavy (e.g. LHC: one IMPACT/point; validity of IMPACT in case of activity delays), and not always reactive (signature delay)</a:t>
            </a:r>
          </a:p>
          <a:p>
            <a:pPr marL="838200" lvl="1" indent="-381000">
              <a:lnSpc>
                <a:spcPts val="2400"/>
              </a:lnSpc>
              <a:spcBef>
                <a:spcPts val="1200"/>
              </a:spcBef>
              <a:buClr>
                <a:srgbClr val="013469"/>
              </a:buClr>
              <a:buSzPct val="95000"/>
              <a:buFont typeface="Arial" pitchFamily="34" charset="0"/>
              <a:buChar char="•"/>
              <a:defRPr/>
            </a:pPr>
            <a:r>
              <a:rPr lang="en-US" sz="2400" i="1" kern="0" dirty="0" smtClean="0">
                <a:solidFill>
                  <a:schemeClr val="tx1"/>
                </a:solidFill>
              </a:rPr>
              <a:t>MADs have driven us mad! </a:t>
            </a:r>
            <a:r>
              <a:rPr lang="en-US" sz="2400" i="1" kern="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sz="2400" i="1" kern="0" dirty="0" smtClean="0">
                <a:solidFill>
                  <a:schemeClr val="tx1"/>
                </a:solidFill>
              </a:rPr>
              <a:t>too high sensitivity. Access to an area has often required more time than the intervention itself!</a:t>
            </a:r>
          </a:p>
          <a:p>
            <a:pPr marL="838200" lvl="1" indent="-381000">
              <a:lnSpc>
                <a:spcPts val="2400"/>
              </a:lnSpc>
              <a:spcBef>
                <a:spcPts val="1200"/>
              </a:spcBef>
              <a:buClr>
                <a:srgbClr val="013469"/>
              </a:buClr>
              <a:buSzPct val="95000"/>
              <a:buFont typeface="Arial" pitchFamily="34" charset="0"/>
              <a:buChar char="•"/>
              <a:defRPr/>
            </a:pPr>
            <a:endParaRPr lang="en-US" sz="2400" i="1" kern="0" dirty="0" smtClean="0">
              <a:solidFill>
                <a:schemeClr val="tx1"/>
              </a:solidFill>
            </a:endParaRPr>
          </a:p>
          <a:p>
            <a:pPr marL="838200" lvl="1" indent="-381000">
              <a:lnSpc>
                <a:spcPts val="2400"/>
              </a:lnSpc>
              <a:spcBef>
                <a:spcPts val="1200"/>
              </a:spcBef>
              <a:buClr>
                <a:srgbClr val="013469"/>
              </a:buClr>
              <a:buSzPct val="95000"/>
              <a:buFont typeface="Arial" pitchFamily="34" charset="0"/>
              <a:buChar char="•"/>
              <a:defRPr/>
            </a:pPr>
            <a:endParaRPr lang="en-US" sz="2400" i="1" kern="0" dirty="0" smtClean="0">
              <a:solidFill>
                <a:schemeClr val="tx1"/>
              </a:solidFill>
            </a:endParaRPr>
          </a:p>
          <a:p>
            <a:pPr marL="838200" lvl="1" indent="-381000">
              <a:lnSpc>
                <a:spcPts val="2400"/>
              </a:lnSpc>
              <a:spcBef>
                <a:spcPts val="1200"/>
              </a:spcBef>
              <a:buClr>
                <a:srgbClr val="013469"/>
              </a:buClr>
              <a:buSzPct val="95000"/>
              <a:buFont typeface="Arial" pitchFamily="34" charset="0"/>
              <a:buChar char="•"/>
              <a:defRPr/>
            </a:pPr>
            <a:endParaRPr lang="en-US" sz="2400" i="1" kern="0" dirty="0">
              <a:solidFill>
                <a:schemeClr val="tx1"/>
              </a:solidFill>
            </a:endParaRP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343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J.Bauche TE-MSC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460375" y="960978"/>
            <a:ext cx="8484842" cy="5016068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TE-MSC-MNC staff and FSU</a:t>
            </a:r>
          </a:p>
          <a:p>
            <a:pPr lvl="1"/>
            <a:r>
              <a:rPr lang="en-US" sz="2400" dirty="0" smtClean="0"/>
              <a:t>Large contribution to LHC SMACC: </a:t>
            </a:r>
            <a:r>
              <a:rPr lang="en-US" sz="2400" b="1" i="1" dirty="0" smtClean="0"/>
              <a:t>5 staff + 4 FSU</a:t>
            </a:r>
          </a:p>
          <a:p>
            <a:pPr lvl="1">
              <a:lnSpc>
                <a:spcPct val="120000"/>
              </a:lnSpc>
            </a:pPr>
            <a:r>
              <a:rPr lang="en-US" sz="2400" dirty="0" smtClean="0"/>
              <a:t>Activities in IEF and on all other projects (LIUs, HIE-ISOLDE, ELENA, BASE, AWAKE, PS magnetic model, CLIC, SESAME, </a:t>
            </a:r>
            <a:r>
              <a:rPr lang="en-US" sz="2400" dirty="0" err="1" smtClean="0"/>
              <a:t>MedAustron</a:t>
            </a:r>
            <a:r>
              <a:rPr lang="en-US" sz="2400" dirty="0" smtClean="0"/>
              <a:t>) continued in parallel!</a:t>
            </a:r>
          </a:p>
          <a:p>
            <a:r>
              <a:rPr lang="en-US" dirty="0" smtClean="0"/>
              <a:t>Collaborations with external institutes</a:t>
            </a:r>
          </a:p>
          <a:p>
            <a:pPr lvl="1"/>
            <a:r>
              <a:rPr lang="en-US" sz="2400" dirty="0" smtClean="0"/>
              <a:t>National Centre for Nuclear Research, POLAND</a:t>
            </a:r>
          </a:p>
          <a:p>
            <a:pPr marL="231775" lvl="1" indent="0">
              <a:buNone/>
            </a:pPr>
            <a:r>
              <a:rPr lang="en-US" sz="2400" dirty="0" smtClean="0">
                <a:sym typeface="Wingdings" panose="05000000000000000000" pitchFamily="2" charset="2"/>
              </a:rPr>
              <a:t> </a:t>
            </a:r>
            <a:r>
              <a:rPr lang="en-US" sz="2400" b="1" i="1" dirty="0" smtClean="0">
                <a:sym typeface="Wingdings" panose="05000000000000000000" pitchFamily="2" charset="2"/>
              </a:rPr>
              <a:t>5 pers. x 6 months </a:t>
            </a:r>
            <a:r>
              <a:rPr lang="en-US" sz="2400" i="1" dirty="0" smtClean="0">
                <a:sym typeface="Wingdings" panose="05000000000000000000" pitchFamily="2" charset="2"/>
              </a:rPr>
              <a:t>for SPS hoses replacement</a:t>
            </a:r>
          </a:p>
          <a:p>
            <a:pPr lvl="1"/>
            <a:r>
              <a:rPr lang="en-US" sz="2400" dirty="0" err="1" smtClean="0"/>
              <a:t>Budker</a:t>
            </a:r>
            <a:r>
              <a:rPr lang="en-US" sz="2400" dirty="0" smtClean="0"/>
              <a:t> Institute for Nuclear Physics, RUSSIA</a:t>
            </a:r>
            <a:endParaRPr lang="en-US" sz="2400" dirty="0"/>
          </a:p>
          <a:p>
            <a:pPr lvl="1">
              <a:buFont typeface="Wingdings"/>
              <a:buChar char="à"/>
            </a:pPr>
            <a:r>
              <a:rPr lang="en-US" sz="2400" b="1" i="1" dirty="0" smtClean="0">
                <a:sym typeface="Wingdings" panose="05000000000000000000" pitchFamily="2" charset="2"/>
              </a:rPr>
              <a:t>6 pers. </a:t>
            </a:r>
            <a:r>
              <a:rPr lang="en-US" sz="2400" b="1" i="1" dirty="0">
                <a:sym typeface="Wingdings" panose="05000000000000000000" pitchFamily="2" charset="2"/>
              </a:rPr>
              <a:t>x </a:t>
            </a:r>
            <a:r>
              <a:rPr lang="en-US" sz="2400" b="1" i="1" dirty="0" smtClean="0">
                <a:sym typeface="Wingdings" panose="05000000000000000000" pitchFamily="2" charset="2"/>
              </a:rPr>
              <a:t>3 </a:t>
            </a:r>
            <a:r>
              <a:rPr lang="en-US" sz="2400" b="1" i="1" dirty="0">
                <a:sym typeface="Wingdings" panose="05000000000000000000" pitchFamily="2" charset="2"/>
              </a:rPr>
              <a:t>months </a:t>
            </a:r>
            <a:r>
              <a:rPr lang="en-US" sz="2400" i="1" dirty="0">
                <a:sym typeface="Wingdings" panose="05000000000000000000" pitchFamily="2" charset="2"/>
              </a:rPr>
              <a:t>for </a:t>
            </a:r>
            <a:r>
              <a:rPr lang="en-US" sz="2400" i="1" dirty="0" smtClean="0">
                <a:sym typeface="Wingdings" panose="05000000000000000000" pitchFamily="2" charset="2"/>
              </a:rPr>
              <a:t>PSB, PS, and TT2 magnet refurbishment</a:t>
            </a:r>
          </a:p>
          <a:p>
            <a:pPr marL="231775" lvl="1" indent="0">
              <a:buNone/>
            </a:pPr>
            <a:r>
              <a:rPr lang="en-US" sz="2800" b="1" dirty="0" smtClean="0">
                <a:sym typeface="Wingdings" panose="05000000000000000000" pitchFamily="2" charset="2"/>
              </a:rPr>
              <a:t> These resources helped recover our SMACC contribution</a:t>
            </a:r>
            <a:endParaRPr lang="en-US" sz="2800" b="1" dirty="0"/>
          </a:p>
          <a:p>
            <a:r>
              <a:rPr lang="en-US" dirty="0" smtClean="0"/>
              <a:t>BE-OP staff</a:t>
            </a:r>
          </a:p>
          <a:p>
            <a:pPr lvl="1"/>
            <a:r>
              <a:rPr lang="en-US" sz="2400" dirty="0" smtClean="0"/>
              <a:t>Operators integrated in our team during shutdown</a:t>
            </a:r>
          </a:p>
          <a:p>
            <a:pPr marL="231775" lvl="1" indent="0">
              <a:buNone/>
            </a:pPr>
            <a:r>
              <a:rPr lang="en-US" sz="2400" dirty="0" smtClean="0">
                <a:sym typeface="Wingdings" panose="05000000000000000000" pitchFamily="2" charset="2"/>
              </a:rPr>
              <a:t></a:t>
            </a:r>
            <a:r>
              <a:rPr lang="en-US" sz="2400" dirty="0"/>
              <a:t> </a:t>
            </a:r>
            <a:r>
              <a:rPr lang="en-US" sz="2400" dirty="0" smtClean="0"/>
              <a:t>Inspection </a:t>
            </a:r>
            <a:r>
              <a:rPr lang="en-US" sz="2400" dirty="0"/>
              <a:t>and </a:t>
            </a:r>
            <a:r>
              <a:rPr lang="en-US" sz="2400" dirty="0" smtClean="0"/>
              <a:t>maintenance: </a:t>
            </a:r>
            <a:r>
              <a:rPr lang="en-US" sz="2400" b="1" i="1" dirty="0" smtClean="0"/>
              <a:t>1 staff FT + 1 staff part time</a:t>
            </a:r>
            <a:endParaRPr lang="en-US" sz="2400" b="1" i="1" dirty="0"/>
          </a:p>
        </p:txBody>
      </p:sp>
    </p:spTree>
    <p:extLst>
      <p:ext uri="{BB962C8B-B14F-4D97-AF65-F5344CB8AC3E}">
        <p14:creationId xmlns:p14="http://schemas.microsoft.com/office/powerpoint/2010/main" val="1342048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85322"/>
            <a:ext cx="8226854" cy="715840"/>
          </a:xfrm>
        </p:spPr>
        <p:txBody>
          <a:bodyPr/>
          <a:lstStyle/>
          <a:p>
            <a:r>
              <a:rPr lang="en-US" dirty="0"/>
              <a:t>S</a:t>
            </a:r>
            <a:r>
              <a:rPr lang="en-US" dirty="0" smtClean="0"/>
              <a:t>ummary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J.Bauche TE-MSC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15</a:t>
            </a:fld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814441969"/>
              </p:ext>
            </p:extLst>
          </p:nvPr>
        </p:nvGraphicFramePr>
        <p:xfrm>
          <a:off x="298173" y="801163"/>
          <a:ext cx="8607288" cy="53572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3507"/>
                <a:gridCol w="2590137"/>
                <a:gridCol w="2673626"/>
                <a:gridCol w="1630018"/>
              </a:tblGrid>
              <a:tr h="36728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What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Keep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C09200"/>
                          </a:solidFill>
                        </a:rPr>
                        <a:t>Improve</a:t>
                      </a:r>
                      <a:endParaRPr lang="en-US" dirty="0">
                        <a:solidFill>
                          <a:srgbClr val="C092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C00000"/>
                          </a:solidFill>
                        </a:rPr>
                        <a:t>Change</a:t>
                      </a:r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77167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Organization, c</a:t>
                      </a:r>
                      <a:r>
                        <a:rPr lang="en-US" sz="1400" dirty="0" smtClean="0"/>
                        <a:t>oordination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&amp; planning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 smtClean="0">
                          <a:solidFill>
                            <a:srgbClr val="00B050"/>
                          </a:solidFill>
                        </a:rPr>
                        <a:t>-Dedicated</a:t>
                      </a:r>
                      <a:r>
                        <a:rPr lang="en-US" sz="1300" baseline="0" dirty="0" smtClean="0">
                          <a:solidFill>
                            <a:srgbClr val="00B050"/>
                          </a:solidFill>
                        </a:rPr>
                        <a:t> MNC inspection and test period at LS start</a:t>
                      </a:r>
                    </a:p>
                    <a:p>
                      <a:r>
                        <a:rPr lang="en-US" sz="1300" baseline="0" dirty="0" smtClean="0">
                          <a:solidFill>
                            <a:srgbClr val="00B050"/>
                          </a:solidFill>
                        </a:rPr>
                        <a:t>-Early preparation</a:t>
                      </a:r>
                      <a:endParaRPr lang="en-US" sz="13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aseline="0" dirty="0" smtClean="0">
                          <a:solidFill>
                            <a:srgbClr val="C09200"/>
                          </a:solidFill>
                        </a:rPr>
                        <a:t>-Late announcement of some activities impacting access for others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aseline="0" dirty="0" smtClean="0">
                          <a:solidFill>
                            <a:srgbClr val="C09200"/>
                          </a:solidFill>
                        </a:rPr>
                        <a:t>-Margin for restart issues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aseline="0" dirty="0" smtClean="0">
                          <a:solidFill>
                            <a:srgbClr val="C09200"/>
                          </a:solidFill>
                        </a:rPr>
                        <a:t>-Coordination between machines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3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513194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Collaboration</a:t>
                      </a:r>
                      <a:r>
                        <a:rPr lang="en-US" sz="1400" baseline="0" dirty="0" smtClean="0"/>
                        <a:t> with other groups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 smtClean="0">
                          <a:solidFill>
                            <a:srgbClr val="00B050"/>
                          </a:solidFill>
                        </a:rPr>
                        <a:t>Strong and collaborative support</a:t>
                      </a:r>
                      <a:r>
                        <a:rPr lang="en-US" sz="1300" baseline="0" dirty="0" smtClean="0">
                          <a:solidFill>
                            <a:srgbClr val="00B050"/>
                          </a:solidFill>
                        </a:rPr>
                        <a:t> from all groups!</a:t>
                      </a:r>
                      <a:endParaRPr lang="en-US" sz="13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 smtClean="0">
                          <a:solidFill>
                            <a:srgbClr val="C09200"/>
                          </a:solidFill>
                        </a:rPr>
                        <a:t>Closing magnet water valves without informing MNC</a:t>
                      </a:r>
                      <a:endParaRPr lang="en-US" sz="1300" dirty="0">
                        <a:solidFill>
                          <a:srgbClr val="C092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3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367285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Electrical safety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 smtClean="0">
                          <a:solidFill>
                            <a:srgbClr val="00B050"/>
                          </a:solidFill>
                        </a:rPr>
                        <a:t>General</a:t>
                      </a:r>
                      <a:r>
                        <a:rPr lang="en-US" sz="1300" baseline="0" dirty="0" smtClean="0">
                          <a:solidFill>
                            <a:srgbClr val="00B050"/>
                          </a:solidFill>
                        </a:rPr>
                        <a:t> respect of rules</a:t>
                      </a:r>
                      <a:endParaRPr lang="en-US" sz="13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 smtClean="0">
                          <a:solidFill>
                            <a:srgbClr val="C09200"/>
                          </a:solidFill>
                        </a:rPr>
                        <a:t>Intervention</a:t>
                      </a:r>
                      <a:r>
                        <a:rPr lang="en-US" sz="1300" baseline="0" dirty="0" smtClean="0">
                          <a:solidFill>
                            <a:srgbClr val="C09200"/>
                          </a:solidFill>
                        </a:rPr>
                        <a:t> </a:t>
                      </a:r>
                      <a:r>
                        <a:rPr lang="en-US" sz="1300" dirty="0" smtClean="0">
                          <a:solidFill>
                            <a:srgbClr val="C09200"/>
                          </a:solidFill>
                        </a:rPr>
                        <a:t>on magnets without informing MNC</a:t>
                      </a:r>
                      <a:endParaRPr lang="en-US" sz="1300" dirty="0">
                        <a:solidFill>
                          <a:srgbClr val="C092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3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52346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Radiation safety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 smtClean="0">
                          <a:solidFill>
                            <a:srgbClr val="00B050"/>
                          </a:solidFill>
                        </a:rPr>
                        <a:t>Documenting work campaigns in highly radioactive areas</a:t>
                      </a:r>
                      <a:endParaRPr lang="en-US" sz="13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 smtClean="0">
                          <a:solidFill>
                            <a:srgbClr val="C09200"/>
                          </a:solidFill>
                        </a:rPr>
                        <a:t>Inhomogeneous</a:t>
                      </a:r>
                      <a:r>
                        <a:rPr lang="en-US" sz="1300" baseline="0" dirty="0" smtClean="0">
                          <a:solidFill>
                            <a:srgbClr val="C09200"/>
                          </a:solidFill>
                        </a:rPr>
                        <a:t> WDP g</a:t>
                      </a:r>
                      <a:r>
                        <a:rPr lang="en-US" sz="1300" dirty="0" smtClean="0">
                          <a:solidFill>
                            <a:srgbClr val="C09200"/>
                          </a:solidFill>
                        </a:rPr>
                        <a:t>ranularity requested</a:t>
                      </a:r>
                      <a:endParaRPr lang="en-US" sz="1300" dirty="0">
                        <a:solidFill>
                          <a:srgbClr val="C092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3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7183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Radioactive workshops/storage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 smtClean="0">
                          <a:solidFill>
                            <a:srgbClr val="00B050"/>
                          </a:solidFill>
                        </a:rPr>
                        <a:t>Specific RP authorization to treat non-radioactive material in radioactive areas</a:t>
                      </a:r>
                      <a:endParaRPr lang="en-US" sz="13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300" dirty="0">
                        <a:solidFill>
                          <a:srgbClr val="C092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 smtClean="0">
                          <a:solidFill>
                            <a:srgbClr val="C00000"/>
                          </a:solidFill>
                        </a:rPr>
                        <a:t>Lack of radioactive storage place</a:t>
                      </a:r>
                      <a:endParaRPr lang="en-US" sz="13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72450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Access</a:t>
                      </a:r>
                      <a:r>
                        <a:rPr lang="en-US" sz="1400" baseline="0" dirty="0" smtClean="0"/>
                        <a:t> / IMPACT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 smtClean="0">
                          <a:solidFill>
                            <a:srgbClr val="00B050"/>
                          </a:solidFill>
                        </a:rPr>
                        <a:t>Simple and efficient access system like the one of SPS</a:t>
                      </a:r>
                      <a:endParaRPr lang="en-US" sz="13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 smtClean="0">
                          <a:solidFill>
                            <a:srgbClr val="C09200"/>
                          </a:solidFill>
                        </a:rPr>
                        <a:t>-Keep constantly EDH special</a:t>
                      </a:r>
                      <a:r>
                        <a:rPr lang="en-US" sz="1300" baseline="0" dirty="0" smtClean="0">
                          <a:solidFill>
                            <a:srgbClr val="C09200"/>
                          </a:solidFill>
                        </a:rPr>
                        <a:t> permit for experts</a:t>
                      </a:r>
                      <a:endParaRPr lang="en-US" sz="1300" baseline="0" dirty="0" smtClean="0">
                        <a:solidFill>
                          <a:srgbClr val="C09200"/>
                        </a:solidFill>
                        <a:sym typeface="Wingdings" panose="05000000000000000000" pitchFamily="2" charset="2"/>
                      </a:endParaRPr>
                    </a:p>
                    <a:p>
                      <a:r>
                        <a:rPr lang="en-US" sz="1300" baseline="0" dirty="0" smtClean="0">
                          <a:solidFill>
                            <a:srgbClr val="C09200"/>
                          </a:solidFill>
                          <a:sym typeface="Wingdings" panose="05000000000000000000" pitchFamily="2" charset="2"/>
                        </a:rPr>
                        <a:t>-IMPACT signature delay</a:t>
                      </a:r>
                      <a:endParaRPr lang="en-US" sz="1300" dirty="0">
                        <a:solidFill>
                          <a:srgbClr val="C092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 smtClean="0">
                          <a:solidFill>
                            <a:srgbClr val="C00000"/>
                          </a:solidFill>
                        </a:rPr>
                        <a:t>MAD systems sensitivity</a:t>
                      </a:r>
                      <a:endParaRPr lang="en-US" sz="13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93582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Resources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 smtClean="0">
                          <a:solidFill>
                            <a:srgbClr val="00B050"/>
                          </a:solidFill>
                        </a:rPr>
                        <a:t>-Budget for external collaborations in advance</a:t>
                      </a:r>
                    </a:p>
                    <a:p>
                      <a:r>
                        <a:rPr lang="en-US" sz="1300" dirty="0" smtClean="0">
                          <a:solidFill>
                            <a:srgbClr val="00B050"/>
                          </a:solidFill>
                        </a:rPr>
                        <a:t>-Integration of BE-OP staff in equipment group activities</a:t>
                      </a:r>
                      <a:endParaRPr lang="en-US" sz="13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 smtClean="0">
                          <a:solidFill>
                            <a:srgbClr val="C09200"/>
                          </a:solidFill>
                        </a:rPr>
                        <a:t>Personnel margin for additional requests</a:t>
                      </a:r>
                      <a:endParaRPr lang="en-US" sz="1300" dirty="0">
                        <a:solidFill>
                          <a:srgbClr val="C092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3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5222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37322" y="4214813"/>
            <a:ext cx="8317063" cy="1609725"/>
          </a:xfrm>
        </p:spPr>
        <p:txBody>
          <a:bodyPr/>
          <a:lstStyle/>
          <a:p>
            <a:r>
              <a:rPr lang="en-US" dirty="0" smtClean="0"/>
              <a:t>Many thanks for your support to MNC activities!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433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J. Bauche TE-MSC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381000" indent="-381000">
              <a:lnSpc>
                <a:spcPts val="2075"/>
              </a:lnSpc>
              <a:spcBef>
                <a:spcPts val="1800"/>
              </a:spcBef>
              <a:buClr>
                <a:srgbClr val="013469"/>
              </a:buClr>
              <a:buSzPct val="95000"/>
              <a:buFont typeface="Arial" pitchFamily="34" charset="0"/>
              <a:buChar char="•"/>
              <a:defRPr/>
            </a:pPr>
            <a:r>
              <a:rPr lang="en-US" sz="2800" i="1" kern="0" dirty="0">
                <a:solidFill>
                  <a:schemeClr val="tx1"/>
                </a:solidFill>
              </a:rPr>
              <a:t>Magnet maintenance program in LS</a:t>
            </a:r>
          </a:p>
          <a:p>
            <a:pPr marL="381000" indent="-381000">
              <a:lnSpc>
                <a:spcPts val="2600"/>
              </a:lnSpc>
              <a:spcBef>
                <a:spcPts val="1800"/>
              </a:spcBef>
              <a:buClr>
                <a:srgbClr val="013469"/>
              </a:buClr>
              <a:buSzPct val="95000"/>
              <a:buFont typeface="Arial" pitchFamily="34" charset="0"/>
              <a:buChar char="•"/>
              <a:defRPr/>
            </a:pPr>
            <a:r>
              <a:rPr lang="en-US" sz="2800" i="1" kern="0" dirty="0" smtClean="0">
                <a:solidFill>
                  <a:schemeClr val="tx1"/>
                </a:solidFill>
              </a:rPr>
              <a:t>TE/MSC/MNC </a:t>
            </a:r>
            <a:r>
              <a:rPr lang="en-US" sz="2800" i="1" kern="0" dirty="0">
                <a:solidFill>
                  <a:schemeClr val="tx1"/>
                </a:solidFill>
              </a:rPr>
              <a:t>activities in LS1</a:t>
            </a:r>
          </a:p>
          <a:p>
            <a:pPr marL="838200" lvl="1" indent="-3810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95000"/>
              <a:buFont typeface="Arial" pitchFamily="34" charset="0"/>
              <a:buChar char="•"/>
              <a:defRPr/>
            </a:pPr>
            <a:r>
              <a:rPr lang="en-US" sz="2400" i="1" kern="0" dirty="0" smtClean="0">
                <a:solidFill>
                  <a:schemeClr val="tx1"/>
                </a:solidFill>
              </a:rPr>
              <a:t>Baseline program</a:t>
            </a:r>
            <a:endParaRPr lang="en-US" sz="2400" i="1" kern="0" dirty="0">
              <a:solidFill>
                <a:schemeClr val="tx1"/>
              </a:solidFill>
            </a:endParaRPr>
          </a:p>
          <a:p>
            <a:pPr marL="838200" lvl="1" indent="-3810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95000"/>
              <a:buFont typeface="Arial" pitchFamily="34" charset="0"/>
              <a:buChar char="•"/>
              <a:defRPr/>
            </a:pPr>
            <a:r>
              <a:rPr lang="en-US" sz="2400" i="1" kern="0" dirty="0" smtClean="0">
                <a:solidFill>
                  <a:schemeClr val="tx1"/>
                </a:solidFill>
              </a:rPr>
              <a:t>Additional requests</a:t>
            </a:r>
            <a:endParaRPr lang="en-US" sz="2400" i="1" kern="0" dirty="0">
              <a:solidFill>
                <a:schemeClr val="tx1"/>
              </a:solidFill>
            </a:endParaRPr>
          </a:p>
          <a:p>
            <a:pPr marL="381000" indent="-381000">
              <a:lnSpc>
                <a:spcPts val="2600"/>
              </a:lnSpc>
              <a:spcBef>
                <a:spcPts val="1800"/>
              </a:spcBef>
              <a:buClr>
                <a:srgbClr val="013469"/>
              </a:buClr>
              <a:buSzPct val="95000"/>
              <a:buFont typeface="Arial" pitchFamily="34" charset="0"/>
              <a:buChar char="•"/>
              <a:defRPr/>
            </a:pPr>
            <a:r>
              <a:rPr lang="en-US" sz="2800" i="1" kern="0" dirty="0">
                <a:solidFill>
                  <a:schemeClr val="tx1"/>
                </a:solidFill>
              </a:rPr>
              <a:t>Feedback</a:t>
            </a:r>
          </a:p>
          <a:p>
            <a:pPr marL="838200" lvl="1" indent="-3810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95000"/>
              <a:buFont typeface="Arial" pitchFamily="34" charset="0"/>
              <a:buChar char="•"/>
              <a:defRPr/>
            </a:pPr>
            <a:r>
              <a:rPr lang="en-US" sz="2400" i="1" kern="0" dirty="0" smtClean="0">
                <a:solidFill>
                  <a:schemeClr val="tx1"/>
                </a:solidFill>
              </a:rPr>
              <a:t>Organization, coordination, and planning</a:t>
            </a:r>
            <a:endParaRPr lang="en-US" sz="2400" i="1" kern="0" dirty="0">
              <a:solidFill>
                <a:schemeClr val="tx1"/>
              </a:solidFill>
            </a:endParaRPr>
          </a:p>
          <a:p>
            <a:pPr marL="838200" lvl="1" indent="-3810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95000"/>
              <a:buFont typeface="Arial" pitchFamily="34" charset="0"/>
              <a:buChar char="•"/>
              <a:defRPr/>
            </a:pPr>
            <a:r>
              <a:rPr lang="en-US" sz="2400" i="1" kern="0" dirty="0">
                <a:solidFill>
                  <a:schemeClr val="tx1"/>
                </a:solidFill>
              </a:rPr>
              <a:t>Support from/to other groups</a:t>
            </a:r>
          </a:p>
          <a:p>
            <a:pPr marL="838200" lvl="1" indent="-3810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95000"/>
              <a:buFont typeface="Arial" pitchFamily="34" charset="0"/>
              <a:buChar char="•"/>
              <a:defRPr/>
            </a:pPr>
            <a:r>
              <a:rPr lang="en-US" sz="2400" i="1" kern="0" dirty="0" smtClean="0">
                <a:solidFill>
                  <a:schemeClr val="tx1"/>
                </a:solidFill>
              </a:rPr>
              <a:t>Electrical </a:t>
            </a:r>
            <a:r>
              <a:rPr lang="en-US" sz="2400" i="1" kern="0" dirty="0">
                <a:solidFill>
                  <a:schemeClr val="tx1"/>
                </a:solidFill>
              </a:rPr>
              <a:t>and radiation safety</a:t>
            </a:r>
          </a:p>
          <a:p>
            <a:pPr marL="838200" lvl="1" indent="-3810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95000"/>
              <a:buFont typeface="Arial" pitchFamily="34" charset="0"/>
              <a:buChar char="•"/>
              <a:defRPr/>
            </a:pPr>
            <a:r>
              <a:rPr lang="en-US" sz="2400" i="1" kern="0" dirty="0">
                <a:solidFill>
                  <a:schemeClr val="tx1"/>
                </a:solidFill>
              </a:rPr>
              <a:t>Infrastructure (incl. access)</a:t>
            </a:r>
          </a:p>
          <a:p>
            <a:pPr marL="381000" indent="-381000">
              <a:lnSpc>
                <a:spcPts val="2600"/>
              </a:lnSpc>
              <a:spcBef>
                <a:spcPts val="1800"/>
              </a:spcBef>
              <a:buClr>
                <a:srgbClr val="013469"/>
              </a:buClr>
              <a:buSzPct val="95000"/>
              <a:buFont typeface="Arial" pitchFamily="34" charset="0"/>
              <a:buChar char="•"/>
              <a:defRPr/>
            </a:pPr>
            <a:r>
              <a:rPr lang="en-US" sz="2800" i="1" kern="0" dirty="0">
                <a:solidFill>
                  <a:schemeClr val="tx1"/>
                </a:solidFill>
              </a:rPr>
              <a:t>Resources</a:t>
            </a:r>
          </a:p>
          <a:p>
            <a:pPr marL="323850" indent="-381000">
              <a:lnSpc>
                <a:spcPts val="2075"/>
              </a:lnSpc>
              <a:spcBef>
                <a:spcPts val="1800"/>
              </a:spcBef>
              <a:buClr>
                <a:srgbClr val="013469"/>
              </a:buClr>
              <a:buFont typeface="Arial" pitchFamily="34" charset="0"/>
              <a:buChar char="•"/>
              <a:defRPr/>
            </a:pPr>
            <a:r>
              <a:rPr lang="en-US" sz="2800" i="1" kern="0" dirty="0" smtClean="0">
                <a:solidFill>
                  <a:schemeClr val="tx1"/>
                </a:solidFill>
              </a:rPr>
              <a:t>Summary</a:t>
            </a:r>
            <a:endParaRPr lang="en-US" sz="2800" i="1" kern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8696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Magnet maintenance program in </a:t>
            </a:r>
            <a:r>
              <a:rPr lang="en-GB" dirty="0" smtClean="0"/>
              <a:t>LS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</a:t>
            </a:r>
            <a:r>
              <a:rPr lang="en-US" dirty="0" smtClean="0"/>
              <a:t>. Bauche </a:t>
            </a:r>
            <a:r>
              <a:rPr lang="en-US" dirty="0"/>
              <a:t>TE-MSC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/>
              <a:t>MNC magnet maintenance program in IEF</a:t>
            </a:r>
            <a:endParaRPr lang="en-US" sz="2400" dirty="0"/>
          </a:p>
          <a:p>
            <a:pPr lvl="1">
              <a:spcBef>
                <a:spcPts val="600"/>
              </a:spcBef>
              <a:buFont typeface="Arial" pitchFamily="34" charset="0"/>
              <a:buChar char="•"/>
            </a:pPr>
            <a:r>
              <a:rPr lang="en-US" sz="2000" u="sng" dirty="0"/>
              <a:t>Beam operation</a:t>
            </a:r>
            <a:r>
              <a:rPr lang="en-US" sz="2000" dirty="0"/>
              <a:t>: intervention 24h/24 (piquet + experts)</a:t>
            </a:r>
          </a:p>
          <a:p>
            <a:pPr lvl="1">
              <a:spcBef>
                <a:spcPts val="600"/>
              </a:spcBef>
              <a:buFont typeface="Arial" pitchFamily="34" charset="0"/>
              <a:buChar char="•"/>
            </a:pPr>
            <a:r>
              <a:rPr lang="en-US" sz="2000" u="sng" dirty="0"/>
              <a:t>Short </a:t>
            </a:r>
            <a:r>
              <a:rPr lang="en-US" sz="2000" u="sng" dirty="0" smtClean="0"/>
              <a:t>TS</a:t>
            </a:r>
            <a:r>
              <a:rPr lang="en-US" sz="2000" dirty="0" smtClean="0"/>
              <a:t>: </a:t>
            </a:r>
            <a:r>
              <a:rPr lang="en-US" sz="2000" dirty="0"/>
              <a:t>systematic visual inspections; corrective maintenance</a:t>
            </a:r>
          </a:p>
          <a:p>
            <a:pPr lvl="1">
              <a:spcBef>
                <a:spcPts val="600"/>
              </a:spcBef>
              <a:buFont typeface="Arial" pitchFamily="34" charset="0"/>
              <a:buChar char="•"/>
            </a:pPr>
            <a:r>
              <a:rPr lang="en-US" sz="2000" u="sng" dirty="0" smtClean="0"/>
              <a:t>End of Year TS</a:t>
            </a:r>
            <a:r>
              <a:rPr lang="en-US" sz="2000" dirty="0" smtClean="0"/>
              <a:t>: </a:t>
            </a:r>
            <a:r>
              <a:rPr lang="en-US" sz="2000" dirty="0"/>
              <a:t>previous + audio-visual inspection in pulsed mode; electrical tests; preventive maintenance; small consolidations</a:t>
            </a:r>
          </a:p>
          <a:p>
            <a:pPr lvl="1">
              <a:spcBef>
                <a:spcPts val="600"/>
              </a:spcBef>
              <a:buFont typeface="Arial" pitchFamily="34" charset="0"/>
              <a:buChar char="•"/>
            </a:pPr>
            <a:r>
              <a:rPr lang="en-US" sz="2000" b="1" u="sng" dirty="0"/>
              <a:t>Long </a:t>
            </a:r>
            <a:r>
              <a:rPr lang="en-US" sz="2000" b="1" u="sng" dirty="0" smtClean="0"/>
              <a:t>Shutdowns</a:t>
            </a:r>
            <a:r>
              <a:rPr lang="en-US" sz="2000" dirty="0"/>
              <a:t>: previous + </a:t>
            </a:r>
            <a:r>
              <a:rPr lang="en-US" sz="2000" b="1" dirty="0"/>
              <a:t>thermal inspections</a:t>
            </a:r>
            <a:r>
              <a:rPr lang="en-US" sz="2000" dirty="0"/>
              <a:t>; large consolidations; major activities in </a:t>
            </a:r>
            <a:r>
              <a:rPr lang="en-US" sz="2000" b="1" dirty="0"/>
              <a:t>highly radioactive </a:t>
            </a:r>
            <a:r>
              <a:rPr lang="en-US" sz="2000" dirty="0"/>
              <a:t>areas</a:t>
            </a:r>
          </a:p>
          <a:p>
            <a:r>
              <a:rPr lang="en-US" sz="2800" dirty="0"/>
              <a:t>Associated with suitable spare policy</a:t>
            </a:r>
          </a:p>
          <a:p>
            <a:pPr lvl="1">
              <a:spcBef>
                <a:spcPts val="600"/>
              </a:spcBef>
              <a:buFont typeface="Arial" pitchFamily="34" charset="0"/>
              <a:buChar char="•"/>
            </a:pPr>
            <a:r>
              <a:rPr lang="en-US" sz="2000" dirty="0"/>
              <a:t>Continuous refurbishment of large magnet families with few spares</a:t>
            </a:r>
          </a:p>
          <a:p>
            <a:pPr lvl="1">
              <a:spcBef>
                <a:spcPts val="600"/>
              </a:spcBef>
              <a:buFont typeface="Arial" pitchFamily="34" charset="0"/>
              <a:buChar char="•"/>
            </a:pPr>
            <a:r>
              <a:rPr lang="en-US" sz="2000" dirty="0"/>
              <a:t>Certification program to prepare spares “ready to install</a:t>
            </a:r>
            <a:r>
              <a:rPr lang="en-US" sz="2000" dirty="0" smtClean="0"/>
              <a:t>”</a:t>
            </a:r>
            <a:endParaRPr lang="en-US" sz="2800" i="1" dirty="0" smtClean="0"/>
          </a:p>
          <a:p>
            <a:pPr marL="0" indent="0">
              <a:buNone/>
            </a:pPr>
            <a:r>
              <a:rPr lang="en-US" sz="2800" i="1" dirty="0" smtClean="0">
                <a:sym typeface="Wingdings" pitchFamily="2" charset="2"/>
              </a:rPr>
              <a:t> </a:t>
            </a:r>
            <a:r>
              <a:rPr lang="en-US" sz="2800" i="1" dirty="0" smtClean="0">
                <a:sym typeface="Wingdings" pitchFamily="2" charset="2"/>
              </a:rPr>
              <a:t>Ultimate goal: </a:t>
            </a:r>
            <a:r>
              <a:rPr lang="en-US" sz="2800" dirty="0" smtClean="0">
                <a:sym typeface="Wingdings" pitchFamily="2" charset="2"/>
              </a:rPr>
              <a:t>mitigate MTTR and MTBF</a:t>
            </a:r>
          </a:p>
          <a:p>
            <a:pPr marL="0" lvl="1" indent="0">
              <a:lnSpc>
                <a:spcPct val="60000"/>
              </a:lnSpc>
              <a:buSzPct val="95000"/>
              <a:buNone/>
            </a:pPr>
            <a:r>
              <a:rPr lang="en-US" sz="2400" b="1" i="1" u="sng" dirty="0" smtClean="0">
                <a:sym typeface="Wingdings" pitchFamily="2" charset="2"/>
              </a:rPr>
              <a:t>Feedback</a:t>
            </a:r>
            <a:r>
              <a:rPr lang="en-US" sz="2400" b="1" i="1" dirty="0" smtClean="0">
                <a:sym typeface="Wingdings" pitchFamily="2" charset="2"/>
              </a:rPr>
              <a:t>: operation </a:t>
            </a:r>
            <a:r>
              <a:rPr lang="en-US" sz="2400" b="1" i="1" dirty="0">
                <a:sym typeface="Wingdings" pitchFamily="2" charset="2"/>
              </a:rPr>
              <a:t>mode </a:t>
            </a:r>
            <a:r>
              <a:rPr lang="en-US" sz="2400" b="1" i="1" dirty="0" smtClean="0">
                <a:sym typeface="Wingdings" pitchFamily="2" charset="2"/>
              </a:rPr>
              <a:t>with </a:t>
            </a:r>
            <a:r>
              <a:rPr lang="en-US" sz="2400" b="1" i="1" dirty="0" smtClean="0"/>
              <a:t>TS</a:t>
            </a:r>
            <a:r>
              <a:rPr lang="en-US" sz="2400" b="1" i="1" dirty="0"/>
              <a:t>, </a:t>
            </a:r>
            <a:r>
              <a:rPr lang="en-US" sz="2400" b="1" i="1" dirty="0" smtClean="0"/>
              <a:t>YETS, </a:t>
            </a:r>
            <a:r>
              <a:rPr lang="en-US" sz="2400" b="1" i="1" dirty="0"/>
              <a:t>and </a:t>
            </a:r>
            <a:r>
              <a:rPr lang="en-US" sz="2400" b="1" i="1" dirty="0" smtClean="0"/>
              <a:t>LS is </a:t>
            </a:r>
            <a:endParaRPr lang="en-US" sz="2400" b="1" i="1" dirty="0" smtClean="0"/>
          </a:p>
          <a:p>
            <a:pPr marL="0" lvl="1" indent="0">
              <a:lnSpc>
                <a:spcPct val="60000"/>
              </a:lnSpc>
              <a:buSzPct val="95000"/>
              <a:buNone/>
            </a:pPr>
            <a:r>
              <a:rPr lang="en-US" sz="2400" b="1" i="1" dirty="0"/>
              <a:t> </a:t>
            </a:r>
            <a:r>
              <a:rPr lang="en-US" sz="2400" b="1" i="1" dirty="0" smtClean="0"/>
              <a:t>                  </a:t>
            </a:r>
            <a:r>
              <a:rPr lang="en-US" sz="2400" b="1" i="1" dirty="0" smtClean="0"/>
              <a:t>convenient to magnet </a:t>
            </a:r>
            <a:r>
              <a:rPr lang="en-US" sz="2400" b="1" i="1" dirty="0"/>
              <a:t>maintenance </a:t>
            </a:r>
            <a:r>
              <a:rPr lang="en-US" sz="2400" b="1" i="1" dirty="0" smtClean="0"/>
              <a:t>rhythm!</a:t>
            </a:r>
            <a:endParaRPr lang="en-US" sz="2400" b="1" i="1" dirty="0">
              <a:sym typeface="Wingdings" pitchFamily="2" charset="2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180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952500"/>
            <a:ext cx="8686800" cy="5336982"/>
          </a:xfrm>
          <a:prstGeom prst="rect">
            <a:avLst/>
          </a:prstGeom>
        </p:spPr>
        <p:txBody>
          <a:bodyPr/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dirty="0" smtClean="0"/>
              <a:t>Inspections </a:t>
            </a:r>
            <a:r>
              <a:rPr lang="en-GB" sz="2800" dirty="0"/>
              <a:t>and tests </a:t>
            </a:r>
            <a:r>
              <a:rPr lang="en-GB" sz="2800" dirty="0" smtClean="0"/>
              <a:t>campaign at </a:t>
            </a:r>
            <a:r>
              <a:rPr lang="en-GB" sz="2800" u="sng" dirty="0"/>
              <a:t>LS start</a:t>
            </a:r>
            <a:r>
              <a:rPr lang="en-US" sz="2800" dirty="0" smtClean="0"/>
              <a:t> </a:t>
            </a:r>
            <a:r>
              <a:rPr lang="en-US" sz="2800" dirty="0" smtClean="0"/>
              <a:t>require:</a:t>
            </a:r>
            <a:endParaRPr lang="en-US" sz="2400" dirty="0" smtClean="0"/>
          </a:p>
          <a:p>
            <a:pPr lvl="1">
              <a:lnSpc>
                <a:spcPts val="1600"/>
              </a:lnSpc>
              <a:buFont typeface="Arial" pitchFamily="34" charset="0"/>
              <a:buChar char="•"/>
            </a:pPr>
            <a:r>
              <a:rPr lang="en-US" sz="2000" dirty="0" smtClean="0"/>
              <a:t>All technical services, infrastructure, power converters available</a:t>
            </a:r>
          </a:p>
          <a:p>
            <a:pPr lvl="1">
              <a:lnSpc>
                <a:spcPts val="1600"/>
              </a:lnSpc>
              <a:buFont typeface="Arial" pitchFamily="34" charset="0"/>
              <a:buChar char="•"/>
            </a:pPr>
            <a:r>
              <a:rPr lang="en-US" sz="2000" dirty="0" smtClean="0"/>
              <a:t>Support from BE/OP and other equipment groups</a:t>
            </a:r>
          </a:p>
          <a:p>
            <a:pPr lvl="1">
              <a:lnSpc>
                <a:spcPts val="1600"/>
              </a:lnSpc>
              <a:buFont typeface="Arial" pitchFamily="34" charset="0"/>
              <a:buChar char="•"/>
            </a:pPr>
            <a:r>
              <a:rPr lang="en-US" sz="2000" dirty="0" smtClean="0"/>
              <a:t>Safety: access restricted to magnet experts; consignations; EIS out of chains</a:t>
            </a:r>
          </a:p>
          <a:p>
            <a:r>
              <a:rPr lang="en-US" sz="2800" dirty="0" smtClean="0"/>
              <a:t>Planning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E.g.: SPS</a:t>
            </a:r>
          </a:p>
          <a:p>
            <a:pPr lvl="1">
              <a:buFont typeface="Arial" pitchFamily="34" charset="0"/>
              <a:buChar char="•"/>
            </a:pPr>
            <a:endParaRPr lang="en-US" sz="2000" dirty="0" smtClean="0"/>
          </a:p>
          <a:p>
            <a:pPr lvl="1">
              <a:buFont typeface="Arial" pitchFamily="34" charset="0"/>
              <a:buChar char="•"/>
            </a:pPr>
            <a:endParaRPr lang="en-US" sz="2000" dirty="0" smtClean="0"/>
          </a:p>
          <a:p>
            <a:pPr lvl="1">
              <a:buFont typeface="Arial" pitchFamily="34" charset="0"/>
              <a:buChar char="•"/>
            </a:pPr>
            <a:endParaRPr lang="en-US" sz="2000" dirty="0" smtClean="0"/>
          </a:p>
          <a:p>
            <a:pPr lvl="1">
              <a:buFont typeface="Arial" pitchFamily="34" charset="0"/>
              <a:buChar char="•"/>
            </a:pPr>
            <a:endParaRPr lang="en-US" sz="2000" dirty="0" smtClean="0"/>
          </a:p>
          <a:p>
            <a:pPr marL="457200" lvl="1" indent="0">
              <a:buFont typeface="Arial"/>
              <a:buNone/>
            </a:pPr>
            <a:r>
              <a:rPr lang="en-US" sz="2000" u="sng" dirty="0" smtClean="0"/>
              <a:t>Coordination</a:t>
            </a:r>
            <a:r>
              <a:rPr lang="en-US" sz="2000" dirty="0" smtClean="0"/>
              <a:t>: several non-MNC activities could be organized during inspections campaign</a:t>
            </a:r>
            <a:endParaRPr lang="en-US" sz="2400" dirty="0" smtClean="0">
              <a:sym typeface="Wingdings" pitchFamily="2" charset="2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Magnet </a:t>
            </a:r>
            <a:r>
              <a:rPr lang="en-GB" dirty="0" smtClean="0"/>
              <a:t>activity program during LS1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J. Bauche TE-MSC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8" name="Picture 1" descr="image00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3092" y="2922766"/>
            <a:ext cx="5646751" cy="2361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5157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Magnet </a:t>
            </a:r>
            <a:r>
              <a:rPr lang="en-GB" dirty="0" smtClean="0"/>
              <a:t>activity program during LS1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J. Bauche TE-MSC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457200" y="1098484"/>
            <a:ext cx="8226425" cy="5257865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inspections and tests performed during LS allow detecting critical issues</a:t>
            </a:r>
            <a:r>
              <a:rPr lang="en-US" dirty="0" smtClean="0"/>
              <a:t>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u="sng" dirty="0" smtClean="0">
                <a:sym typeface="Wingdings" panose="05000000000000000000" pitchFamily="2" charset="2"/>
              </a:rPr>
              <a:t>shall be kept systematic for LS</a:t>
            </a:r>
            <a:r>
              <a:rPr lang="en-US" dirty="0" smtClean="0">
                <a:sym typeface="Wingdings" panose="05000000000000000000" pitchFamily="2" charset="2"/>
              </a:rPr>
              <a:t>!</a:t>
            </a:r>
            <a:endParaRPr lang="en-US" dirty="0"/>
          </a:p>
        </p:txBody>
      </p:sp>
      <p:pic>
        <p:nvPicPr>
          <p:cNvPr id="6" name="QNL coil mvt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451406" y="3282978"/>
            <a:ext cx="4426078" cy="2489669"/>
          </a:xfrm>
          <a:prstGeom prst="rect">
            <a:avLst/>
          </a:prstGeom>
        </p:spPr>
      </p:pic>
      <p:pic>
        <p:nvPicPr>
          <p:cNvPr id="7" name="LS burning connec.mp4">
            <a:hlinkClick r:id="" action="ppaction://media"/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4">
                  <p14:trim st="2170.463" end="20822.5472"/>
                </p14:media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644302" y="2153893"/>
            <a:ext cx="4426078" cy="2489669"/>
          </a:xfrm>
          <a:prstGeom prst="rect">
            <a:avLst/>
          </a:prstGeom>
        </p:spPr>
      </p:pic>
      <p:pic>
        <p:nvPicPr>
          <p:cNvPr id="8" name="Picture 5" descr="G:\Workspaces\n\NORMA\MI\MLS\COMPLEXE SPS\LS1\Magnets Patrols\Photos thermiques\DC_1681.jpg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67" t="32838" r="26560" b="1569"/>
          <a:stretch/>
        </p:blipFill>
        <p:spPr bwMode="auto">
          <a:xfrm>
            <a:off x="1551520" y="2274072"/>
            <a:ext cx="2899886" cy="2955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G:\Workspaces\n\NORMA\MI\MLS\COMPLEXE SPS\LS1\Magnets Patrols\Photos thermiques\IR_1680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1520" y="2269640"/>
            <a:ext cx="2907816" cy="2180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1711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16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1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22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272"/>
            <a:ext cx="8226854" cy="71584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MNC activities during LS1(planned)        (1/3)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J.Bauche TE-MSC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6451469"/>
              </p:ext>
            </p:extLst>
          </p:nvPr>
        </p:nvGraphicFramePr>
        <p:xfrm>
          <a:off x="569842" y="750550"/>
          <a:ext cx="8114212" cy="5491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1838"/>
                <a:gridCol w="3586038"/>
                <a:gridCol w="1208599"/>
                <a:gridCol w="187773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Machine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Activity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Status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Remark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1" dirty="0" smtClean="0">
                          <a:solidFill>
                            <a:srgbClr val="00B0F0"/>
                          </a:solidFill>
                        </a:rPr>
                        <a:t>All CERN accelerator complex</a:t>
                      </a:r>
                      <a:endParaRPr lang="en-US" sz="1600" b="1" i="1" dirty="0" smtClean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All machines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Global inspection</a:t>
                      </a:r>
                      <a:r>
                        <a:rPr lang="en-US" sz="1600" baseline="0" dirty="0" smtClean="0"/>
                        <a:t> and test campaign, including thermal inspections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Done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&gt; 3000 magnets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All machines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Routine maintenance/Filters cleaning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Done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600" b="1" i="1" dirty="0" smtClean="0">
                          <a:solidFill>
                            <a:srgbClr val="00B0F0"/>
                          </a:solidFill>
                        </a:rPr>
                        <a:t>PSB complex</a:t>
                      </a:r>
                      <a:endParaRPr lang="en-US" sz="1600" b="1" i="1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PSB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Refurbishment of critical ancillary magnets cooling circuits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Done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AD transfer lines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Dismantling</a:t>
                      </a:r>
                      <a:r>
                        <a:rPr lang="en-US" sz="1600" baseline="0" dirty="0" smtClean="0"/>
                        <a:t> of TL 7000 and 8000 for ELENA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Done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ISOLDE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Refurbishment of GPS and HRS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Inspected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Found OK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600" b="1" i="1" dirty="0" smtClean="0">
                          <a:solidFill>
                            <a:srgbClr val="00B0F0"/>
                          </a:solidFill>
                        </a:rPr>
                        <a:t>PS complex</a:t>
                      </a:r>
                      <a:endParaRPr lang="en-US" sz="1600" b="1" i="1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Replacement of PFW on main units #55 and #75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Done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Collaboration</a:t>
                      </a:r>
                      <a:r>
                        <a:rPr lang="en-US" sz="1600" baseline="0" dirty="0" smtClean="0"/>
                        <a:t> BINP, Russia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TT2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Refurbishment of critical ancillary magnets cooling circuits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Done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Collaboration</a:t>
                      </a:r>
                      <a:r>
                        <a:rPr lang="en-US" sz="1600" baseline="0" dirty="0" smtClean="0"/>
                        <a:t> BINP, Russia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East Area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Refurb</a:t>
                      </a:r>
                      <a:r>
                        <a:rPr lang="en-US" sz="1600" dirty="0" smtClean="0"/>
                        <a:t>. 2</a:t>
                      </a:r>
                      <a:r>
                        <a:rPr lang="en-US" sz="1600" baseline="0" dirty="0" smtClean="0"/>
                        <a:t> magnets + replace SMH01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Done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0391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J.Bauche TE-MSC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200" y="106272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 fontScale="9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dirty="0" smtClean="0"/>
              <a:t>MNC activities during LS1(planned)        (2/3)</a:t>
            </a:r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3890000"/>
              </p:ext>
            </p:extLst>
          </p:nvPr>
        </p:nvGraphicFramePr>
        <p:xfrm>
          <a:off x="572588" y="822112"/>
          <a:ext cx="8114212" cy="479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1838"/>
                <a:gridCol w="3829783"/>
                <a:gridCol w="964854"/>
                <a:gridCol w="187773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Machine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Activity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Status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Remark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1" dirty="0" smtClean="0">
                          <a:solidFill>
                            <a:srgbClr val="00B0F0"/>
                          </a:solidFill>
                        </a:rPr>
                        <a:t>SPS complex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SPS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Special inspection of main magnet circuits (</a:t>
                      </a:r>
                      <a:r>
                        <a:rPr lang="en-US" sz="1600" dirty="0" err="1" smtClean="0"/>
                        <a:t>busbars</a:t>
                      </a:r>
                      <a:r>
                        <a:rPr lang="en-US" sz="1600" dirty="0" smtClean="0"/>
                        <a:t>, capacitive discharge)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Done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Collaboration</a:t>
                      </a:r>
                      <a:r>
                        <a:rPr lang="en-US" sz="1600" baseline="0" dirty="0" smtClean="0"/>
                        <a:t> NCBJ, Poland</a:t>
                      </a:r>
                      <a:endParaRPr lang="en-US" sz="16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SPS + TL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Replacement of all magnet cooling water supply hoses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Done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Collaboration</a:t>
                      </a:r>
                      <a:r>
                        <a:rPr lang="en-US" sz="1600" baseline="0" dirty="0" smtClean="0"/>
                        <a:t> NCBJ, Poland</a:t>
                      </a:r>
                      <a:endParaRPr lang="en-US" sz="16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SPS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Replacement 20 main magnet for corrective/preventive maintenance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Done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Defined</a:t>
                      </a:r>
                      <a:r>
                        <a:rPr lang="en-US" sz="1600" baseline="0" dirty="0" smtClean="0"/>
                        <a:t> after inspections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SPS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Removal/reinstallation of 30 magnets for</a:t>
                      </a:r>
                      <a:r>
                        <a:rPr lang="en-US" sz="1600" baseline="0" dirty="0" smtClean="0"/>
                        <a:t> LSS1+ irradiated cabling campaign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Done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North Area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Shunting of defective redundant interlock signals of magnet water supply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Done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North Area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Upgrade of magnet electrical and cooling water supply circuits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Partial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Prepared for LS2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North Area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Removal/reinstallation of 3 splitter magnets for TDC2/TCC2</a:t>
                      </a:r>
                      <a:r>
                        <a:rPr lang="en-US" sz="1600" baseline="0" dirty="0" smtClean="0"/>
                        <a:t> consolidation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Done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" name="Picture 2" descr="C:\Users\jbauche\AppData\Local\Microsoft\Windows\Temporary Internet Files\Content.IE5\2ZETR4UC\MC900437093[1]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4118" y="3279251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jbauche\AppData\Local\Microsoft\Windows\Temporary Internet Files\Content.IE5\2ZETR4UC\MC900437093[1]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4118" y="5008032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6989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J.Bauche TE-MSC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200" y="106272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 fontScale="9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dirty="0" smtClean="0"/>
              <a:t>MNC activities during LS1(planned)        (3/3)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4476962"/>
              </p:ext>
            </p:extLst>
          </p:nvPr>
        </p:nvGraphicFramePr>
        <p:xfrm>
          <a:off x="569842" y="1093023"/>
          <a:ext cx="8114212" cy="4008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1838"/>
                <a:gridCol w="3633746"/>
                <a:gridCol w="196037"/>
                <a:gridCol w="964854"/>
                <a:gridCol w="187773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Machine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Activity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Status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Remark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gridSpan="5">
                  <a:txBody>
                    <a:bodyPr/>
                    <a:lstStyle/>
                    <a:p>
                      <a:pPr algn="ctr"/>
                      <a:r>
                        <a:rPr lang="en-US" sz="1600" b="1" i="1" dirty="0" smtClean="0">
                          <a:solidFill>
                            <a:srgbClr val="00B0F0"/>
                          </a:solidFill>
                        </a:rPr>
                        <a:t>Activities for LIU projects</a:t>
                      </a:r>
                      <a:endParaRPr lang="en-US" sz="1600" b="1" i="1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PSB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Upgrade of </a:t>
                      </a:r>
                      <a:r>
                        <a:rPr lang="en-US" sz="1600" dirty="0" smtClean="0"/>
                        <a:t>the main magnets</a:t>
                      </a:r>
                    </a:p>
                    <a:p>
                      <a:r>
                        <a:rPr lang="en-US" sz="1600" dirty="0" smtClean="0"/>
                        <a:t>cooling circuits</a:t>
                      </a:r>
                      <a:endParaRPr lang="en-US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600" dirty="0" smtClean="0"/>
                        <a:t>Done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Collaboration</a:t>
                      </a:r>
                      <a:r>
                        <a:rPr lang="en-US" sz="1600" baseline="0" dirty="0" smtClean="0"/>
                        <a:t> BINP, Russia</a:t>
                      </a:r>
                      <a:endParaRPr lang="en-US" sz="16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PSB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Installation of new PSB injection magnet</a:t>
                      </a:r>
                      <a:endParaRPr lang="en-US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600" smtClean="0"/>
                        <a:t>Postponed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Production delay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SPS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Installation of 20 main</a:t>
                      </a:r>
                      <a:r>
                        <a:rPr lang="en-US" sz="1600" baseline="0" dirty="0" smtClean="0"/>
                        <a:t> magnets with a-C coated chambers</a:t>
                      </a:r>
                      <a:endParaRPr lang="en-US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600" dirty="0" smtClean="0"/>
                        <a:t>Done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SPS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Modification of the MDHD 11832 for injection dogleg compensation (Q20)</a:t>
                      </a:r>
                      <a:endParaRPr lang="en-US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Done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370840">
                <a:tc gridSpan="5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1" dirty="0" smtClean="0">
                          <a:solidFill>
                            <a:srgbClr val="00B0F0"/>
                          </a:solidFill>
                        </a:rPr>
                        <a:t>LHC</a:t>
                      </a:r>
                      <a:r>
                        <a:rPr lang="en-US" sz="1600" b="1" i="1" baseline="0" dirty="0" smtClean="0">
                          <a:solidFill>
                            <a:srgbClr val="00B0F0"/>
                          </a:solidFill>
                        </a:rPr>
                        <a:t> warm magnets</a:t>
                      </a:r>
                      <a:endParaRPr lang="en-US" sz="1600" b="1" i="1" dirty="0" smtClean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LHC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Tungsten shielding of MBW and MQW coils in IP7 for HL-LHC</a:t>
                      </a:r>
                      <a:endParaRPr lang="en-US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Done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6542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MNC activities </a:t>
            </a:r>
            <a:r>
              <a:rPr lang="en-US" b="1" i="1" dirty="0" smtClean="0"/>
              <a:t>added</a:t>
            </a:r>
            <a:r>
              <a:rPr lang="en-US" dirty="0" smtClean="0"/>
              <a:t> during LS1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J.Bauche TE-MSC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Support requested to TE-MSC-MNC after LS1 start</a:t>
            </a:r>
          </a:p>
          <a:p>
            <a:pPr lvl="1"/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4050835"/>
              </p:ext>
            </p:extLst>
          </p:nvPr>
        </p:nvGraphicFramePr>
        <p:xfrm>
          <a:off x="572588" y="2381135"/>
          <a:ext cx="8114212" cy="3266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1838"/>
                <a:gridCol w="4012663"/>
                <a:gridCol w="922351"/>
                <a:gridCol w="173736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Machine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Activity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Status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Remark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Installation of beam transfer line magnets for the BASE experiment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Done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 magnets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TT10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Removal/reinstallation of magnet and ancillaries for tunnel CE consolidation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Done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8 magnets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SPS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Modification of MD-H/V-W magnet circuits for IPM – BGI set-up upgrade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Done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SPS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Support for vacuum chamber insulation check and repair campaign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Done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All ring magnets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SPS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Production/installation of shims for sextants 5 and 6 realignment campaign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Done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1661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_LS1Day_warm_magnets_2015-03-31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CERN_LS1Day_Presentation_ArialFont_PDF [Read-Only]" id="{051B02DE-AE23-4CBB-95B8-6500ED18D259}" vid="{715F8B37-C983-4215-8BC1-BE7C8A570BF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CERN_LS1Day_warm_magnets_2015-03-31</Template>
  <TotalTime>978</TotalTime>
  <Words>1299</Words>
  <Application>Microsoft Office PowerPoint</Application>
  <PresentationFormat>On-screen Show (4:3)</PresentationFormat>
  <Paragraphs>271</Paragraphs>
  <Slides>16</Slides>
  <Notes>0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CERN_LS1Day_warm_magnets_2015-03-31</vt:lpstr>
      <vt:lpstr>Warm Magnets - LS1 Feedback</vt:lpstr>
      <vt:lpstr>Outline</vt:lpstr>
      <vt:lpstr>Magnet maintenance program in LS</vt:lpstr>
      <vt:lpstr>Magnet activity program during LS1</vt:lpstr>
      <vt:lpstr>Magnet activity program during LS1</vt:lpstr>
      <vt:lpstr>MNC activities during LS1(planned)        (1/3)</vt:lpstr>
      <vt:lpstr>PowerPoint Presentation</vt:lpstr>
      <vt:lpstr>PowerPoint Presentation</vt:lpstr>
      <vt:lpstr>MNC activities added during LS1</vt:lpstr>
      <vt:lpstr>Feedback</vt:lpstr>
      <vt:lpstr>Feedback</vt:lpstr>
      <vt:lpstr>Feedback</vt:lpstr>
      <vt:lpstr>Feedback</vt:lpstr>
      <vt:lpstr>Resources</vt:lpstr>
      <vt:lpstr>Summary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Warm Magnets</dc:title>
  <dc:creator>Jeremie Bauche</dc:creator>
  <cp:lastModifiedBy>Jeremie Bauche</cp:lastModifiedBy>
  <cp:revision>94</cp:revision>
  <cp:lastPrinted>2015-03-31T09:58:32Z</cp:lastPrinted>
  <dcterms:created xsi:type="dcterms:W3CDTF">2015-03-30T19:19:13Z</dcterms:created>
  <dcterms:modified xsi:type="dcterms:W3CDTF">2015-03-31T13:13:38Z</dcterms:modified>
</cp:coreProperties>
</file>