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5" r:id="rId3"/>
    <p:sldId id="266" r:id="rId4"/>
    <p:sldId id="268" r:id="rId5"/>
    <p:sldId id="267" r:id="rId6"/>
    <p:sldId id="283" r:id="rId7"/>
    <p:sldId id="270" r:id="rId8"/>
    <p:sldId id="295" r:id="rId9"/>
    <p:sldId id="271" r:id="rId10"/>
    <p:sldId id="272" r:id="rId11"/>
    <p:sldId id="284" r:id="rId12"/>
    <p:sldId id="285" r:id="rId13"/>
    <p:sldId id="273" r:id="rId14"/>
    <p:sldId id="286" r:id="rId15"/>
    <p:sldId id="282" r:id="rId16"/>
    <p:sldId id="278" r:id="rId17"/>
    <p:sldId id="288" r:id="rId18"/>
    <p:sldId id="275" r:id="rId19"/>
    <p:sldId id="279" r:id="rId20"/>
    <p:sldId id="287" r:id="rId21"/>
    <p:sldId id="290" r:id="rId22"/>
    <p:sldId id="293" r:id="rId23"/>
    <p:sldId id="289" r:id="rId24"/>
    <p:sldId id="291" r:id="rId25"/>
    <p:sldId id="294" r:id="rId26"/>
    <p:sldId id="292" r:id="rId27"/>
    <p:sldId id="259" r:id="rId2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411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w\wijnands\Desktop\EN_Safety\EN%20Safety\LS1\summary_ALARA__LS1_v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Collective personal dose </a:t>
            </a:r>
          </a:p>
          <a:p>
            <a:pPr>
              <a:defRPr/>
            </a:pPr>
            <a:r>
              <a:rPr lang="en-US" dirty="0" smtClean="0"/>
              <a:t>(person-</a:t>
            </a:r>
            <a:r>
              <a:rPr lang="en-US" baseline="0" dirty="0" err="1" smtClean="0"/>
              <a:t>mSv</a:t>
            </a:r>
            <a:r>
              <a:rPr lang="en-US" baseline="0" dirty="0" smtClean="0"/>
              <a:t>)</a:t>
            </a:r>
            <a:endParaRPr lang="en-US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5.5758971627632471E-2"/>
          <c:y val="0.1932700677915053"/>
          <c:w val="0.45524094680121108"/>
          <c:h val="0.7259962731200621"/>
        </c:manualLayout>
      </c:layout>
      <c:pieChart>
        <c:varyColors val="1"/>
        <c:ser>
          <c:idx val="0"/>
          <c:order val="0"/>
          <c:tx>
            <c:strRef>
              <c:f>OCT!$B$23</c:f>
              <c:strCache>
                <c:ptCount val="1"/>
                <c:pt idx="0">
                  <c:v>Passive dose distribution : 1st of March 2013 - 31st of July 2014</c:v>
                </c:pt>
              </c:strCache>
            </c:strRef>
          </c:tx>
          <c:explosion val="8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OCT!$C$25:$C$27</c:f>
              <c:strCache>
                <c:ptCount val="3"/>
                <c:pt idx="0">
                  <c:v>STAFF</c:v>
                </c:pt>
                <c:pt idx="1">
                  <c:v>MPA</c:v>
                </c:pt>
                <c:pt idx="2">
                  <c:v>CONTRACTORS</c:v>
                </c:pt>
              </c:strCache>
            </c:strRef>
          </c:cat>
          <c:val>
            <c:numRef>
              <c:f>OCT!$B$25:$B$27</c:f>
              <c:numCache>
                <c:formatCode>General</c:formatCode>
                <c:ptCount val="3"/>
                <c:pt idx="0">
                  <c:v>340.6</c:v>
                </c:pt>
                <c:pt idx="1">
                  <c:v>581.29999999999995</c:v>
                </c:pt>
                <c:pt idx="2">
                  <c:v>363.8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5097477531944705"/>
          <c:y val="0.39443037137795389"/>
          <c:w val="0.32266054782348219"/>
          <c:h val="0.38688012995114029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dk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sz="1400" b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Individual </a:t>
            </a:r>
            <a:r>
              <a:rPr lang="en-GB" sz="1400" b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dose distribution  </a:t>
            </a:r>
          </a:p>
          <a:p>
            <a:pPr>
              <a:defRPr>
                <a:solidFill>
                  <a:schemeClr val="dk1"/>
                </a:solidFill>
              </a:defRPr>
            </a:pPr>
            <a:r>
              <a:rPr lang="en-US" sz="1400" b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1.3.2013 </a:t>
            </a:r>
            <a:r>
              <a:rPr lang="en-US" sz="1400" b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– </a:t>
            </a:r>
            <a:r>
              <a:rPr lang="en-US" sz="1400" b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31.10.2014</a:t>
            </a:r>
            <a:endParaRPr lang="en-GB" sz="1400" b="0" dirty="0">
              <a:effectLst/>
            </a:endParaRPr>
          </a:p>
        </c:rich>
      </c:tx>
      <c:layout>
        <c:manualLayout>
          <c:xMode val="edge"/>
          <c:yMode val="edge"/>
          <c:x val="0.5709534112850142"/>
          <c:y val="0.12867666438247852"/>
        </c:manualLayout>
      </c:layout>
      <c:overlay val="1"/>
      <c:spPr>
        <a:solidFill>
          <a:schemeClr val="lt1"/>
        </a:solidFill>
        <a:ln w="19050" cap="flat" cmpd="sng" algn="ctr">
          <a:noFill/>
          <a:prstDash val="solid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dk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284358384284958"/>
          <c:y val="3.2906262499728688E-2"/>
          <c:w val="0.826792320251307"/>
          <c:h val="0.70260163879104465"/>
        </c:manualLayout>
      </c:layout>
      <c:barChart>
        <c:barDir val="col"/>
        <c:grouping val="clustered"/>
        <c:varyColors val="0"/>
        <c:ser>
          <c:idx val="0"/>
          <c:order val="0"/>
          <c:tx>
            <c:v>valeurs</c:v>
          </c:tx>
          <c:spPr>
            <a:solidFill>
              <a:schemeClr val="accent1"/>
            </a:solidFill>
            <a:ln>
              <a:noFill/>
            </a:ln>
            <a:effectLst>
              <a:glow rad="76200">
                <a:scrgbClr r="0" g="0" b="0">
                  <a:tint val="30000"/>
                  <a:shade val="95000"/>
                  <a:satMod val="300000"/>
                  <a:alpha val="50000"/>
                </a:sc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crgbClr r="0" g="0" b="0">
                  <a:shade val="30000"/>
                  <a:satMod val="200000"/>
                </a:scrgbClr>
              </a:contourClr>
            </a:sp3d>
          </c:spPr>
          <c:invertIfNegative val="0"/>
          <c:dPt>
            <c:idx val="28"/>
            <c:invertIfNegative val="0"/>
            <c:bubble3D val="0"/>
          </c:dPt>
          <c:dLbls>
            <c:dLbl>
              <c:idx val="0"/>
              <c:layout>
                <c:manualLayout>
                  <c:x val="7.7453340482309474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MAR13OCT14!$C$5:$C$38</c:f>
              <c:numCache>
                <c:formatCode>General</c:formatCode>
                <c:ptCount val="34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3.2</c:v>
                </c:pt>
                <c:pt idx="31">
                  <c:v>3.6</c:v>
                </c:pt>
                <c:pt idx="32">
                  <c:v>4</c:v>
                </c:pt>
                <c:pt idx="33">
                  <c:v>4.5999999999999996</c:v>
                </c:pt>
              </c:numCache>
            </c:numRef>
          </c:cat>
          <c:val>
            <c:numRef>
              <c:f>MAR13OCT14!$A$5:$A$38</c:f>
              <c:numCache>
                <c:formatCode>General</c:formatCode>
                <c:ptCount val="34"/>
                <c:pt idx="0">
                  <c:v>6821</c:v>
                </c:pt>
                <c:pt idx="1">
                  <c:v>977</c:v>
                </c:pt>
                <c:pt idx="2">
                  <c:v>557</c:v>
                </c:pt>
                <c:pt idx="3">
                  <c:v>288</c:v>
                </c:pt>
                <c:pt idx="4">
                  <c:v>229</c:v>
                </c:pt>
                <c:pt idx="5">
                  <c:v>150</c:v>
                </c:pt>
                <c:pt idx="6">
                  <c:v>125</c:v>
                </c:pt>
                <c:pt idx="7">
                  <c:v>113</c:v>
                </c:pt>
                <c:pt idx="8">
                  <c:v>86</c:v>
                </c:pt>
                <c:pt idx="9">
                  <c:v>73</c:v>
                </c:pt>
                <c:pt idx="10">
                  <c:v>71</c:v>
                </c:pt>
                <c:pt idx="11">
                  <c:v>46</c:v>
                </c:pt>
                <c:pt idx="12">
                  <c:v>39</c:v>
                </c:pt>
                <c:pt idx="13">
                  <c:v>33</c:v>
                </c:pt>
                <c:pt idx="14">
                  <c:v>36</c:v>
                </c:pt>
                <c:pt idx="15">
                  <c:v>24</c:v>
                </c:pt>
                <c:pt idx="16">
                  <c:v>19</c:v>
                </c:pt>
                <c:pt idx="17">
                  <c:v>20</c:v>
                </c:pt>
                <c:pt idx="18">
                  <c:v>11</c:v>
                </c:pt>
                <c:pt idx="19">
                  <c:v>15</c:v>
                </c:pt>
                <c:pt idx="20">
                  <c:v>10</c:v>
                </c:pt>
                <c:pt idx="21">
                  <c:v>12</c:v>
                </c:pt>
                <c:pt idx="22">
                  <c:v>4</c:v>
                </c:pt>
                <c:pt idx="23">
                  <c:v>9</c:v>
                </c:pt>
                <c:pt idx="24">
                  <c:v>5</c:v>
                </c:pt>
                <c:pt idx="25">
                  <c:v>4</c:v>
                </c:pt>
                <c:pt idx="26">
                  <c:v>2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44502448"/>
        <c:axId val="144502840"/>
      </c:barChart>
      <c:catAx>
        <c:axId val="1445024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cap="none" baseline="0" dirty="0">
                    <a:solidFill>
                      <a:schemeClr val="tx1"/>
                    </a:solidFill>
                  </a:rPr>
                  <a:t>Dose </a:t>
                </a:r>
                <a:r>
                  <a:rPr lang="en-GB" cap="none" baseline="0" dirty="0" smtClean="0">
                    <a:solidFill>
                      <a:schemeClr val="tx1"/>
                    </a:solidFill>
                  </a:rPr>
                  <a:t>Interval [</a:t>
                </a:r>
                <a:r>
                  <a:rPr lang="en-GB" cap="none" baseline="0" dirty="0" err="1" smtClean="0">
                    <a:solidFill>
                      <a:schemeClr val="tx1"/>
                    </a:solidFill>
                  </a:rPr>
                  <a:t>mSv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]</a:t>
                </a:r>
                <a:endParaRPr lang="en-GB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39846999236829828"/>
              <c:y val="0.914237908014399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502840"/>
        <c:crosses val="autoZero"/>
        <c:auto val="1"/>
        <c:lblAlgn val="ctr"/>
        <c:lblOffset val="100"/>
        <c:noMultiLvlLbl val="0"/>
      </c:catAx>
      <c:valAx>
        <c:axId val="14450284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>
                    <a:solidFill>
                      <a:schemeClr val="tx1"/>
                    </a:solidFill>
                  </a:rPr>
                  <a:t>Number of persons </a:t>
                </a:r>
                <a:br>
                  <a:rPr lang="en-GB">
                    <a:solidFill>
                      <a:schemeClr val="tx1"/>
                    </a:solidFill>
                  </a:rPr>
                </a:br>
                <a:r>
                  <a:rPr lang="en-GB">
                    <a:solidFill>
                      <a:schemeClr val="tx1"/>
                    </a:solidFill>
                  </a:rPr>
                  <a:t>per dose interval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502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chemeClr val="accent1"/>
            </a:solidFill>
          </c:spPr>
          <c:invertIfNegative val="0"/>
          <c:val>
            <c:numRef>
              <c:f>Sheet1!$B$50:$B$60</c:f>
              <c:numCache>
                <c:formatCode>General</c:formatCode>
                <c:ptCount val="11"/>
                <c:pt idx="0">
                  <c:v>65.8</c:v>
                </c:pt>
                <c:pt idx="1">
                  <c:v>4.2</c:v>
                </c:pt>
                <c:pt idx="2">
                  <c:v>48.523000000000003</c:v>
                </c:pt>
                <c:pt idx="3">
                  <c:v>5.2</c:v>
                </c:pt>
                <c:pt idx="4">
                  <c:v>33</c:v>
                </c:pt>
                <c:pt idx="5">
                  <c:v>141.80000000000001</c:v>
                </c:pt>
                <c:pt idx="6">
                  <c:v>31.8</c:v>
                </c:pt>
                <c:pt idx="7">
                  <c:v>170</c:v>
                </c:pt>
                <c:pt idx="8">
                  <c:v>88.5</c:v>
                </c:pt>
                <c:pt idx="9">
                  <c:v>16</c:v>
                </c:pt>
                <c:pt idx="10">
                  <c:v>236</c:v>
                </c:pt>
              </c:numCache>
            </c:numRef>
          </c:val>
        </c:ser>
        <c:ser>
          <c:idx val="2"/>
          <c:order val="1"/>
          <c:spPr>
            <a:solidFill>
              <a:srgbClr val="C00000"/>
            </a:solidFill>
          </c:spPr>
          <c:invertIfNegative val="0"/>
          <c:val>
            <c:numRef>
              <c:f>Sheet1!$C$50:$C$60</c:f>
              <c:numCache>
                <c:formatCode>General</c:formatCode>
                <c:ptCount val="11"/>
                <c:pt idx="0">
                  <c:v>10.02</c:v>
                </c:pt>
                <c:pt idx="1">
                  <c:v>4.2</c:v>
                </c:pt>
                <c:pt idx="2">
                  <c:v>27.6</c:v>
                </c:pt>
                <c:pt idx="3">
                  <c:v>2.8</c:v>
                </c:pt>
                <c:pt idx="4">
                  <c:v>21</c:v>
                </c:pt>
                <c:pt idx="5">
                  <c:v>76.599999999999994</c:v>
                </c:pt>
                <c:pt idx="6">
                  <c:v>24.3</c:v>
                </c:pt>
                <c:pt idx="7">
                  <c:v>85</c:v>
                </c:pt>
                <c:pt idx="8">
                  <c:v>53.4</c:v>
                </c:pt>
                <c:pt idx="9">
                  <c:v>6.4</c:v>
                </c:pt>
                <c:pt idx="10">
                  <c:v>111.8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1148496"/>
        <c:axId val="191148888"/>
      </c:barChart>
      <c:catAx>
        <c:axId val="191148496"/>
        <c:scaling>
          <c:orientation val="minMax"/>
        </c:scaling>
        <c:delete val="0"/>
        <c:axPos val="b"/>
        <c:majorTickMark val="out"/>
        <c:minorTickMark val="none"/>
        <c:tickLblPos val="nextTo"/>
        <c:crossAx val="191148888"/>
        <c:crosses val="autoZero"/>
        <c:auto val="1"/>
        <c:lblAlgn val="ctr"/>
        <c:lblOffset val="100"/>
        <c:noMultiLvlLbl val="0"/>
      </c:catAx>
      <c:valAx>
        <c:axId val="191148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1148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activities</c:v>
                </c:pt>
              </c:strCache>
            </c:strRef>
          </c:tx>
          <c:spPr>
            <a:solidFill>
              <a:srgbClr val="0055A0"/>
            </a:solidFill>
            <a:ln>
              <a:solidFill>
                <a:schemeClr val="accent3"/>
              </a:solidFill>
            </a:ln>
          </c:spPr>
          <c:invertIfNegative val="0"/>
          <c:dLbls>
            <c:delete val="1"/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7519</c:v>
                </c:pt>
                <c:pt idx="1">
                  <c:v>11343</c:v>
                </c:pt>
                <c:pt idx="2">
                  <c:v>13095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RP approval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6.1895543715799056E-3"/>
                  <c:y val="-9.00774302398621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1895543715799056E-3"/>
                  <c:y val="-0.12385646657981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2379108743159811E-2"/>
                  <c:y val="-0.12385646657981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  <a:latin typeface="+mj-lt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151</c:v>
                </c:pt>
                <c:pt idx="1">
                  <c:v>1710</c:v>
                </c:pt>
                <c:pt idx="2">
                  <c:v>2615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4859872"/>
        <c:axId val="194860264"/>
        <c:axId val="0"/>
      </c:bar3DChart>
      <c:catAx>
        <c:axId val="194859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94860264"/>
        <c:crosses val="autoZero"/>
        <c:auto val="1"/>
        <c:lblAlgn val="ctr"/>
        <c:lblOffset val="100"/>
        <c:noMultiLvlLbl val="0"/>
      </c:catAx>
      <c:valAx>
        <c:axId val="194860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9485987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>
                <a:solidFill>
                  <a:srgbClr val="C00000"/>
                </a:solidFill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 baseline="0">
                <a:solidFill>
                  <a:schemeClr val="tx1">
                    <a:lumMod val="75000"/>
                  </a:schemeClr>
                </a:solidFill>
              </a:defRPr>
            </a:pPr>
            <a:endParaRPr lang="en-US"/>
          </a:p>
        </c:txPr>
      </c:legendEntry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solidFill>
        <a:schemeClr val="tx2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rAngAx val="0"/>
      <c:perspective val="0"/>
    </c:view3D>
    <c:floor>
      <c:thickness val="0"/>
    </c:floor>
    <c:sideWall>
      <c:thickness val="0"/>
      <c:spPr>
        <a:ln>
          <a:solidFill>
            <a:srgbClr val="0B387C"/>
          </a:solidFill>
        </a:ln>
      </c:spPr>
    </c:sideWall>
    <c:backWall>
      <c:thickness val="0"/>
      <c:spPr>
        <a:ln>
          <a:solidFill>
            <a:srgbClr val="0B387C"/>
          </a:solidFill>
        </a:ln>
      </c:spPr>
    </c:backWall>
    <c:plotArea>
      <c:layout>
        <c:manualLayout>
          <c:layoutTarget val="inner"/>
          <c:xMode val="edge"/>
          <c:yMode val="edge"/>
          <c:x val="0.10848239119363801"/>
          <c:y val="0.20622437398027901"/>
          <c:w val="0.74631927378504404"/>
          <c:h val="0.70345275590551204"/>
        </c:manualLayout>
      </c:layout>
      <c:bar3DChart>
        <c:barDir val="col"/>
        <c:grouping val="clustered"/>
        <c:varyColors val="0"/>
        <c:ser>
          <c:idx val="1"/>
          <c:order val="0"/>
          <c:tx>
            <c:v>masse (T)</c:v>
          </c:tx>
          <c:invertIfNegative val="0"/>
          <c:cat>
            <c:numRef>
              <c:f>'C:\Users\lulrici\AppData\Local\Microsoft\Windows\Temporary Internet Files\Content.Outlook\FDQO13Y2\[dechets_entrants_2014.xlsx]Sheet1'!$A$24:$A$28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'C:\Users\lulrici\AppData\Local\Microsoft\Windows\Temporary Internet Files\Content.Outlook\FDQO13Y2\[dechets_entrants_2014.xlsx]Sheet1'!$B$24:$B$28</c:f>
              <c:numCache>
                <c:formatCode>General</c:formatCode>
                <c:ptCount val="5"/>
                <c:pt idx="0">
                  <c:v>193.11799999999999</c:v>
                </c:pt>
                <c:pt idx="1">
                  <c:v>126.211</c:v>
                </c:pt>
                <c:pt idx="2">
                  <c:v>357.99099999999987</c:v>
                </c:pt>
                <c:pt idx="3">
                  <c:v>427</c:v>
                </c:pt>
                <c:pt idx="4">
                  <c:v>294.89999999999992</c:v>
                </c:pt>
              </c:numCache>
            </c:numRef>
          </c:val>
        </c:ser>
        <c:ser>
          <c:idx val="2"/>
          <c:order val="1"/>
          <c:tx>
            <c:v>Volume (m3)</c:v>
          </c:tx>
          <c:invertIfNegative val="0"/>
          <c:cat>
            <c:numRef>
              <c:f>'C:\Users\lulrici\AppData\Local\Microsoft\Windows\Temporary Internet Files\Content.Outlook\FDQO13Y2\[dechets_entrants_2014.xlsx]Sheet1'!$A$24:$A$28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'C:\Users\lulrici\AppData\Local\Microsoft\Windows\Temporary Internet Files\Content.Outlook\FDQO13Y2\[dechets_entrants_2014.xlsx]Sheet1'!$C$24:$C$28</c:f>
              <c:numCache>
                <c:formatCode>General</c:formatCode>
                <c:ptCount val="5"/>
                <c:pt idx="0">
                  <c:v>445.03</c:v>
                </c:pt>
                <c:pt idx="1">
                  <c:v>398.71</c:v>
                </c:pt>
                <c:pt idx="2">
                  <c:v>521.303</c:v>
                </c:pt>
                <c:pt idx="3">
                  <c:v>1030</c:v>
                </c:pt>
                <c:pt idx="4">
                  <c:v>792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5926976"/>
        <c:axId val="194861048"/>
        <c:axId val="0"/>
      </c:bar3DChart>
      <c:catAx>
        <c:axId val="145926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94861048"/>
        <c:crosses val="autoZero"/>
        <c:auto val="1"/>
        <c:lblAlgn val="ctr"/>
        <c:lblOffset val="100"/>
        <c:noMultiLvlLbl val="0"/>
      </c:catAx>
      <c:valAx>
        <c:axId val="194861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45926976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14145233330288765"/>
          <c:y val="0.23763250641212177"/>
          <c:w val="0.40845684640751057"/>
          <c:h val="9.587497606102062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zero"/>
    <c:showDLblsOverMax val="0"/>
  </c:chart>
  <c:spPr>
    <a:scene3d>
      <a:camera prst="orthographicFront"/>
      <a:lightRig rig="threePt" dir="t"/>
    </a:scene3d>
  </c:sp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0.40444</cdr:x>
      <cdr:y>0.84792</cdr:y>
    </cdr:from>
    <cdr:to>
      <cdr:x>0.72455</cdr:x>
      <cdr:y>0.96746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67780" y="2317641"/>
          <a:ext cx="1399195" cy="3267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2000" b="1" dirty="0" smtClean="0"/>
            <a:t>Total:  1286 person-</a:t>
          </a:r>
          <a:r>
            <a:rPr lang="en-GB" sz="2000" b="1" dirty="0" err="1" smtClean="0"/>
            <a:t>mSv</a:t>
          </a:r>
          <a:endParaRPr lang="en-GB" sz="2000" b="1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0" y="0"/>
          <a:ext cx="5361362" cy="273333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0.87761</cdr:x>
      <cdr:y>0.39396</cdr:y>
    </cdr:from>
    <cdr:to>
      <cdr:x>1</cdr:x>
      <cdr:y>0.79589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96552" y="89628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0.35505</cdr:x>
      <cdr:y>0.06771</cdr:y>
    </cdr:from>
    <cdr:to>
      <cdr:x>0.35602</cdr:x>
      <cdr:y>0.87217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2652723" y="174706"/>
          <a:ext cx="7259" cy="207554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5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0.83535</cdr:x>
      <cdr:y>0.60058</cdr:y>
    </cdr:from>
    <cdr:to>
      <cdr:x>0.94802</cdr:x>
      <cdr:y>0.76654</cdr:y>
    </cdr:to>
    <cdr:sp macro="" textlink="">
      <cdr:nvSpPr>
        <cdr:cNvPr id="9" name="Oval 8"/>
        <cdr:cNvSpPr/>
      </cdr:nvSpPr>
      <cdr:spPr>
        <a:xfrm xmlns:a="http://schemas.openxmlformats.org/drawingml/2006/main">
          <a:off x="6241254" y="1549542"/>
          <a:ext cx="841829" cy="428171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5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0.14585</cdr:x>
      <cdr:y>0.02814</cdr:y>
    </cdr:from>
    <cdr:to>
      <cdr:x>0.41974</cdr:x>
      <cdr:y>0.32814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44641" y="79351"/>
          <a:ext cx="1398318" cy="8458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b="1" dirty="0"/>
            <a:t>I</a:t>
          </a:r>
          <a:r>
            <a:rPr lang="en-GB" sz="1600" b="1" baseline="0" dirty="0" smtClean="0"/>
            <a:t>ncoming waste</a:t>
          </a:r>
          <a:endParaRPr lang="en-GB" sz="1600" b="1" dirty="0"/>
        </a:p>
      </cdr:txBody>
    </cdr:sp>
  </cdr:relSizeAnchor>
  <cdr:relSizeAnchor xmlns:cdr="http://schemas.openxmlformats.org/drawingml/2006/chartDrawing">
    <cdr:from>
      <cdr:x>0.58031</cdr:x>
      <cdr:y>0.50053</cdr:y>
    </cdr:from>
    <cdr:to>
      <cdr:x>0.80844</cdr:x>
      <cdr:y>0.72877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79008" y="1278035"/>
          <a:ext cx="1249779" cy="5827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800" b="1" dirty="0" smtClean="0">
              <a:solidFill>
                <a:schemeClr val="accent2"/>
              </a:solidFill>
            </a:rPr>
            <a:t>LS1: 722 t </a:t>
          </a:r>
          <a:endParaRPr lang="en-GB" sz="1800" b="1" dirty="0">
            <a:solidFill>
              <a:schemeClr val="accent2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3/31/2015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3/31/2015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2605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904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735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420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930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/event/373053/</a:t>
            </a:r>
            <a:endParaRPr lang="en-GB" sz="1200" dirty="0">
              <a:solidFill>
                <a:srgbClr val="5197CC"/>
              </a:solidFill>
            </a:endParaRPr>
          </a:p>
        </p:txBody>
      </p:sp>
      <p:pic>
        <p:nvPicPr>
          <p:cNvPr id="8" name="Picture 7" descr="2015-02-19_CERN_LS1Day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1" y="5414276"/>
            <a:ext cx="4068766" cy="1336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420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176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 Otto, TE DSO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2DDA3-E13C-4296-A07F-16FEEF1AEF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075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4800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2-19_CERN_LS1Day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236" y="2774885"/>
            <a:ext cx="4068766" cy="133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653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875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01378" y="6356350"/>
            <a:ext cx="6055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5-02-19_CERN_LS1Day.pdf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7" y="6274206"/>
            <a:ext cx="1631884" cy="5361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in LS1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LS1 – ALARA Committees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EF1C489-F5ED-4BBD-A539-B677F579F83E}" type="slidenum">
              <a:rPr lang="fr-FR" smtClean="0"/>
              <a:t>10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553200" y="2255842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b</a:t>
            </a:r>
            <a:r>
              <a:rPr lang="en-US" b="1" dirty="0" smtClean="0">
                <a:solidFill>
                  <a:schemeClr val="accent1"/>
                </a:solidFill>
              </a:rPr>
              <a:t>efore optimization</a:t>
            </a:r>
          </a:p>
          <a:p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fter optimization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325826"/>
            <a:ext cx="861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Total </a:t>
            </a:r>
            <a:r>
              <a:rPr lang="en-US" sz="2000" dirty="0"/>
              <a:t>e</a:t>
            </a:r>
            <a:r>
              <a:rPr lang="en-US" sz="2000" dirty="0" smtClean="0"/>
              <a:t>stimated </a:t>
            </a:r>
            <a:r>
              <a:rPr lang="en-US" sz="2000" dirty="0"/>
              <a:t>c</a:t>
            </a:r>
            <a:r>
              <a:rPr lang="en-US" sz="2000" dirty="0" smtClean="0"/>
              <a:t>ollective </a:t>
            </a:r>
            <a:r>
              <a:rPr lang="en-US" sz="2000" dirty="0"/>
              <a:t>d</a:t>
            </a:r>
            <a:r>
              <a:rPr lang="en-US" sz="2000" dirty="0" smtClean="0"/>
              <a:t>ose for ALARA 3 interventions in LS1:</a:t>
            </a:r>
            <a:endParaRPr lang="en-US" sz="2000" dirty="0"/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before </a:t>
            </a:r>
            <a:r>
              <a:rPr lang="en-US" sz="2000" dirty="0">
                <a:solidFill>
                  <a:srgbClr val="002060"/>
                </a:solidFill>
              </a:rPr>
              <a:t>optimization : </a:t>
            </a:r>
            <a:r>
              <a:rPr lang="en-US" sz="2000" b="1" dirty="0" smtClean="0">
                <a:solidFill>
                  <a:srgbClr val="002060"/>
                </a:solidFill>
              </a:rPr>
              <a:t>840 </a:t>
            </a:r>
            <a:r>
              <a:rPr lang="en-US" sz="2000" b="1" dirty="0" err="1" smtClean="0">
                <a:solidFill>
                  <a:srgbClr val="002060"/>
                </a:solidFill>
              </a:rPr>
              <a:t>mSv</a:t>
            </a:r>
            <a:r>
              <a:rPr lang="en-US" sz="2000" b="1" dirty="0" smtClean="0">
                <a:solidFill>
                  <a:srgbClr val="002060"/>
                </a:solidFill>
              </a:rPr>
              <a:t>  </a:t>
            </a:r>
            <a:r>
              <a:rPr lang="en-US" sz="2000" b="1" dirty="0" smtClean="0"/>
              <a:t>- </a:t>
            </a:r>
            <a:r>
              <a:rPr lang="en-US" sz="2000" dirty="0" smtClean="0">
                <a:solidFill>
                  <a:srgbClr val="FF0000"/>
                </a:solidFill>
              </a:rPr>
              <a:t>after </a:t>
            </a:r>
            <a:r>
              <a:rPr lang="en-US" sz="2000" dirty="0">
                <a:solidFill>
                  <a:srgbClr val="FF0000"/>
                </a:solidFill>
              </a:rPr>
              <a:t>optimization : </a:t>
            </a:r>
            <a:r>
              <a:rPr lang="en-US" sz="2000" b="1" dirty="0" smtClean="0">
                <a:solidFill>
                  <a:srgbClr val="FF0000"/>
                </a:solidFill>
              </a:rPr>
              <a:t>423mSv</a:t>
            </a:r>
          </a:p>
          <a:p>
            <a:pPr algn="ctr"/>
            <a:r>
              <a:rPr lang="en-US" sz="2000" b="1" dirty="0" smtClean="0">
                <a:solidFill>
                  <a:schemeClr val="accent3"/>
                </a:solidFill>
              </a:rPr>
              <a:t>Effectively taken: 240 </a:t>
            </a:r>
            <a:r>
              <a:rPr lang="en-US" sz="2000" b="1" dirty="0" err="1" smtClean="0">
                <a:solidFill>
                  <a:schemeClr val="accent3"/>
                </a:solidFill>
              </a:rPr>
              <a:t>mSv</a:t>
            </a:r>
            <a:endParaRPr lang="en-US" sz="2000" dirty="0" smtClean="0">
              <a:solidFill>
                <a:schemeClr val="accent3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52507" y="574575"/>
            <a:ext cx="6089038" cy="4681889"/>
            <a:chOff x="427178" y="1192751"/>
            <a:chExt cx="6089038" cy="4681889"/>
          </a:xfrm>
        </p:grpSpPr>
        <p:graphicFrame>
          <p:nvGraphicFramePr>
            <p:cNvPr id="9" name="Chart 8"/>
            <p:cNvGraphicFramePr>
              <a:graphicFrameLocks/>
            </p:cNvGraphicFramePr>
            <p:nvPr>
              <p:extLst/>
            </p:nvPr>
          </p:nvGraphicFramePr>
          <p:xfrm>
            <a:off x="629816" y="1933639"/>
            <a:ext cx="5886400" cy="39410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 rot="16200000">
              <a:off x="-1296368" y="2916297"/>
              <a:ext cx="38164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Collective dose [</a:t>
              </a:r>
              <a:r>
                <a:rPr lang="en-US" dirty="0" err="1" smtClean="0"/>
                <a:t>mSv</a:t>
              </a:r>
              <a:r>
                <a:rPr lang="en-US" dirty="0" smtClean="0"/>
                <a:t>]</a:t>
              </a:r>
              <a:endParaRPr lang="en-GB" dirty="0"/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826776" y="4086787"/>
              <a:ext cx="10081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ISOLDE</a:t>
              </a:r>
              <a:endParaRPr lang="en-GB" sz="1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840691" y="4468745"/>
              <a:ext cx="18741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Cabling LHC IR 3-7</a:t>
              </a:r>
              <a:endParaRPr lang="en-GB" sz="1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1738248" y="4239001"/>
              <a:ext cx="10081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PS CV</a:t>
              </a:r>
              <a:endParaRPr lang="en-GB" sz="1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2014259" y="4605579"/>
              <a:ext cx="15121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PS Beam Dump</a:t>
              </a:r>
              <a:endParaRPr lang="en-GB" sz="1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2256723" y="4042290"/>
              <a:ext cx="201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SPS –LSS1 phase 1</a:t>
              </a:r>
              <a:endParaRPr lang="en-GB" sz="14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3227422" y="4026474"/>
              <a:ext cx="201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PS Magnets</a:t>
              </a:r>
              <a:endParaRPr lang="en-GB" sz="14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3905886" y="3034071"/>
              <a:ext cx="17444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TCC2/TDC2 works </a:t>
              </a:r>
              <a:endParaRPr lang="en-GB" sz="1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4260379" y="3568842"/>
              <a:ext cx="201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SPS –LSS1 phase 3</a:t>
              </a:r>
              <a:endParaRPr lang="en-GB" sz="14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5295225" y="4859902"/>
              <a:ext cx="8895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ISOLDE</a:t>
              </a:r>
              <a:endParaRPr lang="en-GB" sz="1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5230708" y="2771745"/>
              <a:ext cx="201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TCC2/TDC2 Cabling </a:t>
              </a:r>
              <a:endParaRPr lang="en-GB" sz="14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532046" y="1399292"/>
            <a:ext cx="24882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11 jobs for approval</a:t>
            </a:r>
            <a:endParaRPr lang="en-GB" sz="22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6887076" y="3919023"/>
            <a:ext cx="401449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From T. </a:t>
            </a:r>
            <a:r>
              <a:rPr lang="en-US" dirty="0" err="1" smtClean="0"/>
              <a:t>Wijnands</a:t>
            </a:r>
            <a:r>
              <a:rPr lang="en-US" dirty="0" smtClean="0"/>
              <a:t> &amp; A. Pardons, </a:t>
            </a:r>
            <a:r>
              <a:rPr lang="en-US" dirty="0" smtClean="0"/>
              <a:t>EN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2810458" y="2700504"/>
            <a:ext cx="1840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SPS –LSS1 phase 2</a:t>
            </a:r>
            <a:endParaRPr lang="en-GB" sz="1400" b="1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1378" y="6356350"/>
            <a:ext cx="6055545" cy="365125"/>
          </a:xfrm>
        </p:spPr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24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for Technical Preparation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/>
                </a:solidFill>
              </a:rPr>
              <a:t>Most accidents suffered during activities on the surface</a:t>
            </a:r>
          </a:p>
          <a:p>
            <a:r>
              <a:rPr lang="en-GB" dirty="0" smtClean="0"/>
              <a:t>Technical + Safety documentation and on-the-job training instrumental for accident prevention</a:t>
            </a:r>
          </a:p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Extend the model to LS2 subprojects</a:t>
            </a:r>
            <a:endParaRPr lang="en-GB" dirty="0"/>
          </a:p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ALARA process will be key to radiation protection performance in LS2 (Injectors !)</a:t>
            </a:r>
            <a:endParaRPr lang="en-GB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254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Training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25425" lvl="1" indent="-225425">
              <a:buClr>
                <a:schemeClr val="accent1"/>
              </a:buClr>
            </a:pPr>
            <a:r>
              <a:rPr lang="en-GB" dirty="0"/>
              <a:t>LS1 </a:t>
            </a:r>
            <a:r>
              <a:rPr lang="en-GB" dirty="0" err="1"/>
              <a:t>sensibilisation</a:t>
            </a:r>
            <a:r>
              <a:rPr lang="en-GB" dirty="0"/>
              <a:t> on SIR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GB" dirty="0" smtClean="0"/>
              <a:t>Classroom training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GB" dirty="0" smtClean="0"/>
              <a:t>2-level </a:t>
            </a:r>
            <a:r>
              <a:rPr lang="en-GB" dirty="0"/>
              <a:t>RP </a:t>
            </a:r>
            <a:r>
              <a:rPr lang="en-GB" dirty="0" smtClean="0"/>
              <a:t>training</a:t>
            </a:r>
          </a:p>
          <a:p>
            <a:pPr marL="225425" lvl="1" indent="-225425">
              <a:buClr>
                <a:schemeClr val="accent1"/>
              </a:buClr>
            </a:pPr>
            <a:r>
              <a:rPr lang="en-GB" dirty="0" smtClean="0"/>
              <a:t>Training infrastructure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0509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LS1 Safety Training Matrix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57200" y="1152845"/>
          <a:ext cx="8125253" cy="4130181"/>
        </p:xfrm>
        <a:graphic>
          <a:graphicData uri="http://schemas.openxmlformats.org/drawingml/2006/table">
            <a:tbl>
              <a:tblPr firstRow="1" bandRow="1"/>
              <a:tblGrid>
                <a:gridCol w="1522906"/>
                <a:gridCol w="1419077"/>
                <a:gridCol w="1341782"/>
                <a:gridCol w="1247626"/>
                <a:gridCol w="1037556"/>
                <a:gridCol w="1556306"/>
              </a:tblGrid>
              <a:tr h="90280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Work Area</a:t>
                      </a:r>
                      <a:endParaRPr kumimoji="0"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Safety Introduction / Safety during LS1</a:t>
                      </a:r>
                      <a:endParaRPr lang="en-GB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Accelerator Safety </a:t>
                      </a:r>
                    </a:p>
                    <a:p>
                      <a:pPr marL="0" algn="ctr" rtl="0" eaLnBrk="1" latinLnBrk="0" hangingPunct="1"/>
                      <a:r>
                        <a:rPr kumimoji="0" lang="en-US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0" lang="en-GB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Electrical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Safety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 Awareness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Self-Rescue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Mask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Radiation Protection</a:t>
                      </a:r>
                      <a:endParaRPr lang="en-GB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GB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/>
                    </a:solidFill>
                  </a:tcPr>
                </a:tc>
              </a:tr>
              <a:tr h="1607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600" dirty="0" smtClean="0"/>
                        <a:t>LHC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</a:tr>
              <a:tr h="1607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600" dirty="0" smtClean="0"/>
                        <a:t>SPS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</a:tr>
              <a:tr h="65546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600" dirty="0" smtClean="0"/>
                        <a:t>PS and other injectors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</a:tr>
              <a:tr h="53178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600" dirty="0" smtClean="0"/>
                        <a:t>Experimental areas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Where existing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</a:tr>
              <a:tr h="284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600" dirty="0" smtClean="0"/>
                        <a:t>Workshops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40000"/>
                      </a:srgbClr>
                    </a:solidFill>
                  </a:tcPr>
                </a:tc>
              </a:tr>
              <a:tr h="77913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r>
                        <a:rPr lang="en-US" sz="1600" dirty="0" smtClean="0"/>
                        <a:t>Work with radioactive objects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omic Sans MS"/>
                          <a:ea typeface="ヒラギノ角ゴ ProN W3"/>
                          <a:cs typeface="ヒラギノ角ゴ ProN W3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X</a:t>
                      </a:r>
                      <a:endParaRPr lang="en-GB" sz="16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8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78691" y="5424208"/>
            <a:ext cx="8081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As a professional electrician, an “electrical habilitation” from the group leader is required</a:t>
            </a:r>
          </a:p>
        </p:txBody>
      </p:sp>
    </p:spTree>
    <p:extLst>
      <p:ext uri="{BB962C8B-B14F-4D97-AF65-F5344CB8AC3E}">
        <p14:creationId xmlns:p14="http://schemas.microsoft.com/office/powerpoint/2010/main" val="14283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itle 2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Classroom Safety Training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48" name="Content Placeholder 247"/>
          <p:cNvSpPr>
            <a:spLocks noGrp="1"/>
          </p:cNvSpPr>
          <p:nvPr>
            <p:ph sz="quarter" idx="13"/>
          </p:nvPr>
        </p:nvSpPr>
        <p:spPr>
          <a:xfrm>
            <a:off x="5459899" y="1655343"/>
            <a:ext cx="3618367" cy="3769463"/>
          </a:xfrm>
          <a:ln w="15875">
            <a:noFill/>
          </a:ln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8750 “very urgent” training requests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Training not targeted to CERN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Language barrier 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786451" y="1405618"/>
            <a:ext cx="4317998" cy="4619388"/>
            <a:chOff x="192090" y="1034099"/>
            <a:chExt cx="4317998" cy="4150252"/>
          </a:xfrm>
        </p:grpSpPr>
        <p:sp>
          <p:nvSpPr>
            <p:cNvPr id="5" name="Rectangle 4"/>
            <p:cNvSpPr/>
            <p:nvPr/>
          </p:nvSpPr>
          <p:spPr>
            <a:xfrm>
              <a:off x="192090" y="3920702"/>
              <a:ext cx="3906837" cy="420687"/>
            </a:xfrm>
            <a:prstGeom prst="rect">
              <a:avLst/>
            </a:prstGeom>
            <a:solidFill>
              <a:srgbClr val="E8B95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0227" y="4049288"/>
              <a:ext cx="320601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50" b="1" spc="-50" dirty="0">
                  <a:solidFill>
                    <a:srgbClr val="404040"/>
                  </a:solidFill>
                  <a:latin typeface="Helvetica Neue"/>
                  <a:cs typeface="Helvetica Neue"/>
                </a:rPr>
                <a:t>2009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2862" y="4049288"/>
              <a:ext cx="312290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50" b="1" spc="-50" dirty="0">
                  <a:solidFill>
                    <a:srgbClr val="404040"/>
                  </a:solidFill>
                  <a:latin typeface="Helvetica Neue"/>
                  <a:cs typeface="Helvetica Neue"/>
                </a:rPr>
                <a:t>2010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32137" y="4049288"/>
              <a:ext cx="312290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50" b="1" spc="-50" dirty="0">
                  <a:solidFill>
                    <a:srgbClr val="404040"/>
                  </a:solidFill>
                  <a:latin typeface="Helvetica Neue"/>
                  <a:cs typeface="Helvetica Neue"/>
                </a:rPr>
                <a:t>2011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80618" y="4049288"/>
              <a:ext cx="312290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50" b="1" spc="-50" dirty="0">
                  <a:solidFill>
                    <a:srgbClr val="404040"/>
                  </a:solidFill>
                  <a:latin typeface="Helvetica Neue"/>
                  <a:cs typeface="Helvetica Neue"/>
                </a:rPr>
                <a:t>2012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25739" y="4049288"/>
              <a:ext cx="320601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50" b="1" spc="-50" dirty="0">
                  <a:solidFill>
                    <a:srgbClr val="404040"/>
                  </a:solidFill>
                  <a:latin typeface="Helvetica Neue"/>
                  <a:cs typeface="Helvetica Neue"/>
                </a:rPr>
                <a:t>2013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76602" y="4049288"/>
              <a:ext cx="320601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50" b="1" spc="-50" dirty="0">
                  <a:solidFill>
                    <a:srgbClr val="404040"/>
                  </a:solidFill>
                  <a:latin typeface="Helvetica Neue"/>
                  <a:cs typeface="Helvetica Neue"/>
                </a:rPr>
                <a:t>2014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27464" y="4049288"/>
              <a:ext cx="320601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50" b="1" spc="-50" dirty="0">
                  <a:solidFill>
                    <a:srgbClr val="404040"/>
                  </a:solidFill>
                  <a:latin typeface="Helvetica Neue"/>
                  <a:cs typeface="Helvetica Neue"/>
                </a:rPr>
                <a:t>2015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87350" y="3920701"/>
              <a:ext cx="0" cy="12858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941388" y="3920701"/>
              <a:ext cx="0" cy="12858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490663" y="3920701"/>
              <a:ext cx="0" cy="12858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041525" y="3920701"/>
              <a:ext cx="0" cy="12858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590800" y="3920701"/>
              <a:ext cx="0" cy="12858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140075" y="3920701"/>
              <a:ext cx="0" cy="12858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689350" y="3920701"/>
              <a:ext cx="0" cy="12858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61988" y="3920700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4291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9688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524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0642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175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7152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82708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826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211263" y="3920700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9218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4616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10172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5728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26682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32080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37636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43192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760538" y="3920700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54146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59702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65100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70656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81610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187166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92563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98120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311400" y="3920700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09073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14630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20027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25583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36537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42093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47650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53047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860675" y="3920700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64001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69557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75113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80511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29146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297021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02577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0797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409950" y="3920700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19087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2448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30041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335438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46551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51948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5750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363061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3959225" y="3920700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7401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79412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84968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9052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01478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070350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219075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274638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328613" y="3920700"/>
              <a:ext cx="0" cy="57151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387350" y="4211214"/>
              <a:ext cx="0" cy="130175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941388" y="4211214"/>
              <a:ext cx="0" cy="130175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1490663" y="4211214"/>
              <a:ext cx="0" cy="130175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2041525" y="4211214"/>
              <a:ext cx="0" cy="130175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2590800" y="4211214"/>
              <a:ext cx="0" cy="130175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3140075" y="4211214"/>
              <a:ext cx="0" cy="130175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3689350" y="4211214"/>
              <a:ext cx="0" cy="130175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661988" y="4247726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44291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49688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5524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60642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7175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77152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82708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V="1">
              <a:off x="8826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1211263" y="4247726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99218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104616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110172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V="1">
              <a:off x="115728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126682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132080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137636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143192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1760538" y="4247726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154146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159702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165100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V="1">
              <a:off x="170656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181610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187166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192563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198120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2311400" y="4247726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V="1">
              <a:off x="209073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214630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220027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225583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236537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242093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V="1">
              <a:off x="247650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253047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V="1">
              <a:off x="2860675" y="4247726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flipV="1">
              <a:off x="264001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269557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V="1">
              <a:off x="275113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280511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29146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V="1">
              <a:off x="297021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V="1">
              <a:off x="302577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V="1">
              <a:off x="30797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3409950" y="4247726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flipV="1">
              <a:off x="319087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32448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V="1">
              <a:off x="330041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V="1">
              <a:off x="335438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346551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351948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35750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V="1">
              <a:off x="363061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V="1">
              <a:off x="3959225" y="4247726"/>
              <a:ext cx="0" cy="93663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V="1">
              <a:off x="37401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379412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384968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39052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401478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4070350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219075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V="1">
              <a:off x="274638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328613" y="4282651"/>
              <a:ext cx="0" cy="58737"/>
            </a:xfrm>
            <a:prstGeom prst="line">
              <a:avLst/>
            </a:prstGeom>
            <a:ln w="6350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TextBox 154"/>
            <p:cNvSpPr txBox="1"/>
            <p:nvPr/>
          </p:nvSpPr>
          <p:spPr>
            <a:xfrm>
              <a:off x="4076739" y="4049288"/>
              <a:ext cx="320601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en-US" sz="1050" b="1" spc="-50" dirty="0">
                  <a:solidFill>
                    <a:srgbClr val="404040"/>
                  </a:solidFill>
                  <a:latin typeface="Helvetica Neue"/>
                  <a:cs typeface="Helvetica Neue"/>
                </a:rPr>
                <a:t>2016</a:t>
              </a: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4238625" y="3920701"/>
              <a:ext cx="0" cy="128587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4124325" y="3920700"/>
              <a:ext cx="0" cy="57151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4179888" y="3920700"/>
              <a:ext cx="0" cy="57151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4510088" y="3920700"/>
              <a:ext cx="0" cy="93663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4289425" y="3920700"/>
              <a:ext cx="0" cy="57151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4344988" y="3920700"/>
              <a:ext cx="0" cy="57151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4398963" y="3920700"/>
              <a:ext cx="0" cy="57151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4454525" y="3920700"/>
              <a:ext cx="0" cy="57151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flipV="1">
              <a:off x="4238625" y="4211214"/>
              <a:ext cx="0" cy="130175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4124325" y="4282651"/>
              <a:ext cx="0" cy="58737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4179888" y="4282651"/>
              <a:ext cx="0" cy="58737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4510088" y="4247726"/>
              <a:ext cx="0" cy="93663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 flipV="1">
              <a:off x="4289425" y="4282651"/>
              <a:ext cx="0" cy="58737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4344988" y="4282651"/>
              <a:ext cx="0" cy="58737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V="1">
              <a:off x="4398963" y="4282651"/>
              <a:ext cx="0" cy="58737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V="1">
              <a:off x="4454525" y="4282651"/>
              <a:ext cx="0" cy="58737"/>
            </a:xfrm>
            <a:prstGeom prst="line">
              <a:avLst/>
            </a:prstGeom>
            <a:ln w="6350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>
              <a:grpSpLocks/>
            </p:cNvGrpSpPr>
            <p:nvPr/>
          </p:nvGrpSpPr>
          <p:grpSpPr bwMode="auto">
            <a:xfrm>
              <a:off x="219077" y="4558876"/>
              <a:ext cx="3630613" cy="625475"/>
              <a:chOff x="218988" y="3539874"/>
              <a:chExt cx="3630805" cy="625894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827033" y="3539874"/>
                <a:ext cx="1759043" cy="625894"/>
              </a:xfrm>
              <a:prstGeom prst="rect">
                <a:avLst/>
              </a:prstGeom>
              <a:solidFill>
                <a:srgbClr val="49B09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1400" dirty="0">
                    <a:solidFill>
                      <a:schemeClr val="bg1"/>
                    </a:solidFill>
                    <a:latin typeface="Helvetica Neue"/>
                  </a:rPr>
                  <a:t>Run 1</a:t>
                </a:r>
                <a:r>
                  <a:rPr lang="en-US" sz="4400" dirty="0">
                    <a:solidFill>
                      <a:schemeClr val="bg1"/>
                    </a:solidFill>
                    <a:latin typeface="Helvetica Neue"/>
                  </a:rPr>
                  <a:t/>
                </a:r>
                <a:br>
                  <a:rPr lang="en-US" sz="4400" dirty="0">
                    <a:solidFill>
                      <a:schemeClr val="bg1"/>
                    </a:solidFill>
                    <a:latin typeface="Helvetica Neue"/>
                  </a:rPr>
                </a:br>
                <a:r>
                  <a:rPr lang="en-US" sz="500" dirty="0">
                    <a:solidFill>
                      <a:schemeClr val="bg1"/>
                    </a:solidFill>
                    <a:latin typeface="Helvetica Neue"/>
                  </a:rPr>
                  <a:t> </a:t>
                </a:r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218988" y="3539874"/>
                <a:ext cx="608045" cy="625894"/>
              </a:xfrm>
              <a:prstGeom prst="rect">
                <a:avLst/>
              </a:prstGeom>
              <a:solidFill>
                <a:srgbClr val="DD49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1400" spc="-20" dirty="0">
                    <a:solidFill>
                      <a:schemeClr val="bg1"/>
                    </a:solidFill>
                    <a:latin typeface="Helvetica Neue"/>
                  </a:rPr>
                  <a:t>Repair</a:t>
                </a:r>
                <a:r>
                  <a:rPr lang="en-US" sz="1600" dirty="0">
                    <a:solidFill>
                      <a:schemeClr val="bg1"/>
                    </a:solidFill>
                    <a:latin typeface="Helvetica Neue"/>
                  </a:rPr>
                  <a:t/>
                </a:r>
                <a:br>
                  <a:rPr lang="en-US" sz="1600" dirty="0">
                    <a:solidFill>
                      <a:schemeClr val="bg1"/>
                    </a:solidFill>
                    <a:latin typeface="Helvetica Neue"/>
                  </a:rPr>
                </a:br>
                <a:r>
                  <a:rPr lang="en-US" sz="500" dirty="0">
                    <a:solidFill>
                      <a:schemeClr val="bg1"/>
                    </a:solidFill>
                    <a:latin typeface="Helvetica Neue"/>
                  </a:rPr>
                  <a:t> </a:t>
                </a:r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2582901" y="3539874"/>
                <a:ext cx="1101783" cy="625894"/>
              </a:xfrm>
              <a:prstGeom prst="rect">
                <a:avLst/>
              </a:prstGeom>
              <a:solidFill>
                <a:srgbClr val="DD494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sz="1400" spc="100" dirty="0">
                    <a:solidFill>
                      <a:schemeClr val="bg1"/>
                    </a:solidFill>
                    <a:latin typeface="Helvetica Neue"/>
                  </a:rPr>
                  <a:t>LS</a:t>
                </a:r>
                <a:r>
                  <a:rPr lang="en-US" sz="1400" dirty="0">
                    <a:solidFill>
                      <a:schemeClr val="bg1"/>
                    </a:solidFill>
                    <a:latin typeface="Helvetica Neue"/>
                  </a:rPr>
                  <a:t> 1</a:t>
                </a:r>
                <a:r>
                  <a:rPr lang="en-US" sz="4400" dirty="0">
                    <a:solidFill>
                      <a:schemeClr val="bg1"/>
                    </a:solidFill>
                    <a:latin typeface="Helvetica Neue"/>
                  </a:rPr>
                  <a:t/>
                </a:r>
                <a:br>
                  <a:rPr lang="en-US" sz="4400" dirty="0">
                    <a:solidFill>
                      <a:schemeClr val="bg1"/>
                    </a:solidFill>
                    <a:latin typeface="Helvetica Neue"/>
                  </a:rPr>
                </a:br>
                <a:r>
                  <a:rPr lang="en-US" sz="500" dirty="0">
                    <a:solidFill>
                      <a:schemeClr val="bg1"/>
                    </a:solidFill>
                    <a:latin typeface="Helvetica Neue"/>
                  </a:rPr>
                  <a:t>Long Shutdown</a:t>
                </a:r>
              </a:p>
            </p:txBody>
          </p:sp>
          <p:sp>
            <p:nvSpPr>
              <p:cNvPr id="245" name="Rectangle 244"/>
              <p:cNvSpPr/>
              <p:nvPr/>
            </p:nvSpPr>
            <p:spPr>
              <a:xfrm>
                <a:off x="3681509" y="3539874"/>
                <a:ext cx="168284" cy="625894"/>
              </a:xfrm>
              <a:prstGeom prst="rect">
                <a:avLst/>
              </a:prstGeom>
              <a:solidFill>
                <a:srgbClr val="EEC4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US" sz="500" dirty="0">
                  <a:solidFill>
                    <a:schemeClr val="bg1"/>
                  </a:solidFill>
                  <a:latin typeface="Helvetica Neue"/>
                </a:endParaRPr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823858" y="3539874"/>
                <a:ext cx="117481" cy="625894"/>
              </a:xfrm>
              <a:prstGeom prst="rect">
                <a:avLst/>
              </a:prstGeom>
              <a:solidFill>
                <a:srgbClr val="EEC45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US" sz="500" dirty="0">
                  <a:solidFill>
                    <a:schemeClr val="bg1"/>
                  </a:solidFill>
                  <a:latin typeface="Helvetica Neue"/>
                </a:endParaRPr>
              </a:p>
            </p:txBody>
          </p:sp>
        </p:grpSp>
        <p:grpSp>
          <p:nvGrpSpPr>
            <p:cNvPr id="173" name="Group 481"/>
            <p:cNvGrpSpPr>
              <a:grpSpLocks/>
            </p:cNvGrpSpPr>
            <p:nvPr/>
          </p:nvGrpSpPr>
          <p:grpSpPr bwMode="auto">
            <a:xfrm>
              <a:off x="323850" y="1123525"/>
              <a:ext cx="3919624" cy="2678112"/>
              <a:chOff x="323528" y="629564"/>
              <a:chExt cx="3920232" cy="2678117"/>
            </a:xfrm>
          </p:grpSpPr>
          <p:sp>
            <p:nvSpPr>
              <p:cNvPr id="219" name="Rectangle 218"/>
              <p:cNvSpPr/>
              <p:nvPr/>
            </p:nvSpPr>
            <p:spPr>
              <a:xfrm>
                <a:off x="2590830" y="720051"/>
                <a:ext cx="493790" cy="25860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3140190" y="1147090"/>
                <a:ext cx="493790" cy="21590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1" name="Rectangle 220"/>
              <p:cNvSpPr/>
              <p:nvPr/>
            </p:nvSpPr>
            <p:spPr>
              <a:xfrm>
                <a:off x="2041469" y="1650328"/>
                <a:ext cx="493790" cy="165576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2" name="Rectangle 221"/>
              <p:cNvSpPr/>
              <p:nvPr/>
            </p:nvSpPr>
            <p:spPr>
              <a:xfrm>
                <a:off x="1490522" y="2082129"/>
                <a:ext cx="495377" cy="12239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941162" y="2158329"/>
                <a:ext cx="495377" cy="11477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4" name="Rectangle 223"/>
              <p:cNvSpPr/>
              <p:nvPr/>
            </p:nvSpPr>
            <p:spPr>
              <a:xfrm>
                <a:off x="387038" y="2204367"/>
                <a:ext cx="495377" cy="1101727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25" name="Straight Connector 224"/>
              <p:cNvCxnSpPr/>
              <p:nvPr/>
            </p:nvCxnSpPr>
            <p:spPr>
              <a:xfrm>
                <a:off x="391802" y="2947318"/>
                <a:ext cx="328981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391802" y="2586955"/>
                <a:ext cx="328981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>
                <a:off x="391802" y="2226592"/>
                <a:ext cx="328981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>
                <a:off x="391802" y="3307681"/>
                <a:ext cx="3289810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391802" y="1867816"/>
                <a:ext cx="328981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391802" y="1507453"/>
                <a:ext cx="328981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>
                <a:off x="391802" y="1147090"/>
                <a:ext cx="3289810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>
                <a:off x="323528" y="764501"/>
                <a:ext cx="3339031" cy="2381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TextBox 232"/>
              <p:cNvSpPr txBox="1"/>
              <p:nvPr/>
            </p:nvSpPr>
            <p:spPr>
              <a:xfrm>
                <a:off x="3706780" y="2845717"/>
                <a:ext cx="286030" cy="1692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algn="r">
                  <a:defRPr/>
                </a:pPr>
                <a:r>
                  <a:rPr lang="en-US" sz="1100" spc="-30" dirty="0">
                    <a:solidFill>
                      <a:srgbClr val="404040"/>
                    </a:solidFill>
                  </a:rPr>
                  <a:t>1000</a:t>
                </a:r>
              </a:p>
            </p:txBody>
          </p:sp>
          <p:sp>
            <p:nvSpPr>
              <p:cNvPr id="234" name="TextBox 233"/>
              <p:cNvSpPr txBox="1"/>
              <p:nvPr/>
            </p:nvSpPr>
            <p:spPr>
              <a:xfrm>
                <a:off x="3706780" y="1059777"/>
                <a:ext cx="286030" cy="1692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algn="r">
                  <a:defRPr/>
                </a:pPr>
                <a:r>
                  <a:rPr lang="en-US" sz="1100" spc="-30" dirty="0">
                    <a:solidFill>
                      <a:srgbClr val="404040"/>
                    </a:solidFill>
                  </a:rPr>
                  <a:t>6000</a:t>
                </a:r>
              </a:p>
            </p:txBody>
          </p:sp>
          <p:sp>
            <p:nvSpPr>
              <p:cNvPr id="235" name="TextBox 234"/>
              <p:cNvSpPr txBox="1"/>
              <p:nvPr/>
            </p:nvSpPr>
            <p:spPr>
              <a:xfrm>
                <a:off x="3706780" y="1416965"/>
                <a:ext cx="286030" cy="1692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algn="r">
                  <a:defRPr/>
                </a:pPr>
                <a:r>
                  <a:rPr lang="en-US" sz="1100" spc="-30" dirty="0">
                    <a:solidFill>
                      <a:srgbClr val="404040"/>
                    </a:solidFill>
                  </a:rPr>
                  <a:t>5000</a:t>
                </a:r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3706780" y="1774153"/>
                <a:ext cx="286030" cy="1692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algn="r">
                  <a:defRPr/>
                </a:pPr>
                <a:r>
                  <a:rPr lang="en-US" sz="1100" spc="-30" dirty="0">
                    <a:solidFill>
                      <a:srgbClr val="404040"/>
                    </a:solidFill>
                  </a:rPr>
                  <a:t>4000</a:t>
                </a:r>
              </a:p>
            </p:txBody>
          </p:sp>
          <p:sp>
            <p:nvSpPr>
              <p:cNvPr id="237" name="TextBox 236"/>
              <p:cNvSpPr txBox="1"/>
              <p:nvPr/>
            </p:nvSpPr>
            <p:spPr>
              <a:xfrm>
                <a:off x="3706780" y="2131341"/>
                <a:ext cx="286030" cy="1692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algn="r">
                  <a:defRPr/>
                </a:pPr>
                <a:r>
                  <a:rPr lang="en-US" sz="1100" spc="-30" dirty="0">
                    <a:solidFill>
                      <a:srgbClr val="404040"/>
                    </a:solidFill>
                  </a:rPr>
                  <a:t>3000</a:t>
                </a:r>
              </a:p>
            </p:txBody>
          </p:sp>
          <p:sp>
            <p:nvSpPr>
              <p:cNvPr id="238" name="TextBox 237"/>
              <p:cNvSpPr txBox="1"/>
              <p:nvPr/>
            </p:nvSpPr>
            <p:spPr>
              <a:xfrm>
                <a:off x="3706780" y="2488529"/>
                <a:ext cx="286030" cy="1692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/>
              <a:p>
                <a:pPr algn="r">
                  <a:defRPr/>
                </a:pPr>
                <a:r>
                  <a:rPr lang="en-US" sz="1100" spc="-30" dirty="0">
                    <a:solidFill>
                      <a:srgbClr val="404040"/>
                    </a:solidFill>
                  </a:rPr>
                  <a:t>2000</a:t>
                </a:r>
              </a:p>
            </p:txBody>
          </p:sp>
          <p:sp>
            <p:nvSpPr>
              <p:cNvPr id="239" name="TextBox 478"/>
              <p:cNvSpPr txBox="1">
                <a:spLocks noChangeArrowheads="1"/>
              </p:cNvSpPr>
              <p:nvPr/>
            </p:nvSpPr>
            <p:spPr bwMode="auto">
              <a:xfrm>
                <a:off x="3692241" y="629564"/>
                <a:ext cx="551519" cy="3354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r>
                  <a:rPr lang="en-US" sz="1200">
                    <a:solidFill>
                      <a:srgbClr val="404040"/>
                    </a:solidFill>
                  </a:rPr>
                  <a:t>persons</a:t>
                </a:r>
                <a:endParaRPr lang="en-US" sz="1200" b="1">
                  <a:solidFill>
                    <a:srgbClr val="404040"/>
                  </a:solidFill>
                </a:endParaRP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sz="1200">
                    <a:solidFill>
                      <a:srgbClr val="404040"/>
                    </a:solidFill>
                  </a:rPr>
                  <a:t>trained</a:t>
                </a:r>
              </a:p>
            </p:txBody>
          </p:sp>
        </p:grpSp>
        <p:grpSp>
          <p:nvGrpSpPr>
            <p:cNvPr id="174" name="Group 173"/>
            <p:cNvGrpSpPr/>
            <p:nvPr/>
          </p:nvGrpSpPr>
          <p:grpSpPr>
            <a:xfrm>
              <a:off x="346077" y="1034099"/>
              <a:ext cx="511175" cy="1479551"/>
              <a:chOff x="346075" y="1038225"/>
              <a:chExt cx="511175" cy="1479550"/>
            </a:xfrm>
          </p:grpSpPr>
          <p:sp>
            <p:nvSpPr>
              <p:cNvPr id="175" name="Freeform 43"/>
              <p:cNvSpPr>
                <a:spLocks noEditPoints="1"/>
              </p:cNvSpPr>
              <p:nvPr/>
            </p:nvSpPr>
            <p:spPr bwMode="auto">
              <a:xfrm flipH="1">
                <a:off x="346075" y="1046163"/>
                <a:ext cx="511175" cy="1471612"/>
              </a:xfrm>
              <a:custGeom>
                <a:avLst/>
                <a:gdLst>
                  <a:gd name="T0" fmla="*/ 94 w 1262"/>
                  <a:gd name="T1" fmla="*/ 3341 h 3626"/>
                  <a:gd name="T2" fmla="*/ 175 w 1262"/>
                  <a:gd name="T3" fmla="*/ 3151 h 3626"/>
                  <a:gd name="T4" fmla="*/ 195 w 1262"/>
                  <a:gd name="T5" fmla="*/ 2676 h 3626"/>
                  <a:gd name="T6" fmla="*/ 201 w 1262"/>
                  <a:gd name="T7" fmla="*/ 2461 h 3626"/>
                  <a:gd name="T8" fmla="*/ 199 w 1262"/>
                  <a:gd name="T9" fmla="*/ 2047 h 3626"/>
                  <a:gd name="T10" fmla="*/ 176 w 1262"/>
                  <a:gd name="T11" fmla="*/ 1977 h 3626"/>
                  <a:gd name="T12" fmla="*/ 165 w 1262"/>
                  <a:gd name="T13" fmla="*/ 2044 h 3626"/>
                  <a:gd name="T14" fmla="*/ 176 w 1262"/>
                  <a:gd name="T15" fmla="*/ 2097 h 3626"/>
                  <a:gd name="T16" fmla="*/ 145 w 1262"/>
                  <a:gd name="T17" fmla="*/ 2114 h 3626"/>
                  <a:gd name="T18" fmla="*/ 93 w 1262"/>
                  <a:gd name="T19" fmla="*/ 2061 h 3626"/>
                  <a:gd name="T20" fmla="*/ 68 w 1262"/>
                  <a:gd name="T21" fmla="*/ 2039 h 3626"/>
                  <a:gd name="T22" fmla="*/ 38 w 1262"/>
                  <a:gd name="T23" fmla="*/ 1950 h 3626"/>
                  <a:gd name="T24" fmla="*/ 32 w 1262"/>
                  <a:gd name="T25" fmla="*/ 1795 h 3626"/>
                  <a:gd name="T26" fmla="*/ 20 w 1262"/>
                  <a:gd name="T27" fmla="*/ 1243 h 3626"/>
                  <a:gd name="T28" fmla="*/ 72 w 1262"/>
                  <a:gd name="T29" fmla="*/ 1134 h 3626"/>
                  <a:gd name="T30" fmla="*/ 116 w 1262"/>
                  <a:gd name="T31" fmla="*/ 955 h 3626"/>
                  <a:gd name="T32" fmla="*/ 276 w 1262"/>
                  <a:gd name="T33" fmla="*/ 657 h 3626"/>
                  <a:gd name="T34" fmla="*/ 354 w 1262"/>
                  <a:gd name="T35" fmla="*/ 601 h 3626"/>
                  <a:gd name="T36" fmla="*/ 522 w 1262"/>
                  <a:gd name="T37" fmla="*/ 518 h 3626"/>
                  <a:gd name="T38" fmla="*/ 461 w 1262"/>
                  <a:gd name="T39" fmla="*/ 253 h 3626"/>
                  <a:gd name="T40" fmla="*/ 770 w 1262"/>
                  <a:gd name="T41" fmla="*/ 87 h 3626"/>
                  <a:gd name="T42" fmla="*/ 797 w 1262"/>
                  <a:gd name="T43" fmla="*/ 267 h 3626"/>
                  <a:gd name="T44" fmla="*/ 762 w 1262"/>
                  <a:gd name="T45" fmla="*/ 421 h 3626"/>
                  <a:gd name="T46" fmla="*/ 927 w 1262"/>
                  <a:gd name="T47" fmla="*/ 601 h 3626"/>
                  <a:gd name="T48" fmla="*/ 1145 w 1262"/>
                  <a:gd name="T49" fmla="*/ 793 h 3626"/>
                  <a:gd name="T50" fmla="*/ 1235 w 1262"/>
                  <a:gd name="T51" fmla="*/ 1172 h 3626"/>
                  <a:gd name="T52" fmla="*/ 1258 w 1262"/>
                  <a:gd name="T53" fmla="*/ 1260 h 3626"/>
                  <a:gd name="T54" fmla="*/ 1207 w 1262"/>
                  <a:gd name="T55" fmla="*/ 1866 h 3626"/>
                  <a:gd name="T56" fmla="*/ 1180 w 1262"/>
                  <a:gd name="T57" fmla="*/ 1935 h 3626"/>
                  <a:gd name="T58" fmla="*/ 1142 w 1262"/>
                  <a:gd name="T59" fmla="*/ 2089 h 3626"/>
                  <a:gd name="T60" fmla="*/ 1114 w 1262"/>
                  <a:gd name="T61" fmla="*/ 2116 h 3626"/>
                  <a:gd name="T62" fmla="*/ 1062 w 1262"/>
                  <a:gd name="T63" fmla="*/ 2153 h 3626"/>
                  <a:gd name="T64" fmla="*/ 1021 w 1262"/>
                  <a:gd name="T65" fmla="*/ 2174 h 3626"/>
                  <a:gd name="T66" fmla="*/ 1034 w 1262"/>
                  <a:gd name="T67" fmla="*/ 2123 h 3626"/>
                  <a:gd name="T68" fmla="*/ 1041 w 1262"/>
                  <a:gd name="T69" fmla="*/ 2016 h 3626"/>
                  <a:gd name="T70" fmla="*/ 1012 w 1262"/>
                  <a:gd name="T71" fmla="*/ 2092 h 3626"/>
                  <a:gd name="T72" fmla="*/ 1063 w 1262"/>
                  <a:gd name="T73" fmla="*/ 2734 h 3626"/>
                  <a:gd name="T74" fmla="*/ 1079 w 1262"/>
                  <a:gd name="T75" fmla="*/ 3290 h 3626"/>
                  <a:gd name="T76" fmla="*/ 1017 w 1262"/>
                  <a:gd name="T77" fmla="*/ 3486 h 3626"/>
                  <a:gd name="T78" fmla="*/ 775 w 1262"/>
                  <a:gd name="T79" fmla="*/ 3605 h 3626"/>
                  <a:gd name="T80" fmla="*/ 819 w 1262"/>
                  <a:gd name="T81" fmla="*/ 3481 h 3626"/>
                  <a:gd name="T82" fmla="*/ 847 w 1262"/>
                  <a:gd name="T83" fmla="*/ 3361 h 3626"/>
                  <a:gd name="T84" fmla="*/ 832 w 1262"/>
                  <a:gd name="T85" fmla="*/ 2965 h 3626"/>
                  <a:gd name="T86" fmla="*/ 798 w 1262"/>
                  <a:gd name="T87" fmla="*/ 2775 h 3626"/>
                  <a:gd name="T88" fmla="*/ 675 w 1262"/>
                  <a:gd name="T89" fmla="*/ 2274 h 3626"/>
                  <a:gd name="T90" fmla="*/ 601 w 1262"/>
                  <a:gd name="T91" fmla="*/ 2145 h 3626"/>
                  <a:gd name="T92" fmla="*/ 455 w 1262"/>
                  <a:gd name="T93" fmla="*/ 2571 h 3626"/>
                  <a:gd name="T94" fmla="*/ 434 w 1262"/>
                  <a:gd name="T95" fmla="*/ 2672 h 3626"/>
                  <a:gd name="T96" fmla="*/ 357 w 1262"/>
                  <a:gd name="T97" fmla="*/ 3242 h 3626"/>
                  <a:gd name="T98" fmla="*/ 351 w 1262"/>
                  <a:gd name="T99" fmla="*/ 3350 h 3626"/>
                  <a:gd name="T100" fmla="*/ 265 w 1262"/>
                  <a:gd name="T101" fmla="*/ 3391 h 3626"/>
                  <a:gd name="T102" fmla="*/ 9 w 1262"/>
                  <a:gd name="T103" fmla="*/ 3500 h 3626"/>
                  <a:gd name="T104" fmla="*/ 978 w 1262"/>
                  <a:gd name="T105" fmla="*/ 1375 h 3626"/>
                  <a:gd name="T106" fmla="*/ 1037 w 1262"/>
                  <a:gd name="T107" fmla="*/ 1891 h 3626"/>
                  <a:gd name="T108" fmla="*/ 1056 w 1262"/>
                  <a:gd name="T109" fmla="*/ 1827 h 3626"/>
                  <a:gd name="T110" fmla="*/ 1077 w 1262"/>
                  <a:gd name="T111" fmla="*/ 1515 h 3626"/>
                  <a:gd name="T112" fmla="*/ 1015 w 1262"/>
                  <a:gd name="T113" fmla="*/ 1169 h 3626"/>
                  <a:gd name="T114" fmla="*/ 193 w 1262"/>
                  <a:gd name="T115" fmla="*/ 1461 h 3626"/>
                  <a:gd name="T116" fmla="*/ 179 w 1262"/>
                  <a:gd name="T117" fmla="*/ 1773 h 3626"/>
                  <a:gd name="T118" fmla="*/ 192 w 1262"/>
                  <a:gd name="T119" fmla="*/ 1838 h 3626"/>
                  <a:gd name="T120" fmla="*/ 307 w 1262"/>
                  <a:gd name="T121" fmla="*/ 1336 h 3626"/>
                  <a:gd name="T122" fmla="*/ 252 w 1262"/>
                  <a:gd name="T123" fmla="*/ 1256 h 3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62" h="3626">
                    <a:moveTo>
                      <a:pt x="2" y="3472"/>
                    </a:moveTo>
                    <a:cubicBezTo>
                      <a:pt x="3" y="3451"/>
                      <a:pt x="31" y="3410"/>
                      <a:pt x="38" y="3398"/>
                    </a:cubicBezTo>
                    <a:cubicBezTo>
                      <a:pt x="44" y="3388"/>
                      <a:pt x="89" y="3349"/>
                      <a:pt x="94" y="3341"/>
                    </a:cubicBezTo>
                    <a:cubicBezTo>
                      <a:pt x="100" y="3335"/>
                      <a:pt x="158" y="3263"/>
                      <a:pt x="158" y="3263"/>
                    </a:cubicBezTo>
                    <a:cubicBezTo>
                      <a:pt x="158" y="3263"/>
                      <a:pt x="159" y="3234"/>
                      <a:pt x="161" y="3216"/>
                    </a:cubicBezTo>
                    <a:cubicBezTo>
                      <a:pt x="162" y="3198"/>
                      <a:pt x="175" y="3151"/>
                      <a:pt x="175" y="3151"/>
                    </a:cubicBezTo>
                    <a:cubicBezTo>
                      <a:pt x="175" y="3151"/>
                      <a:pt x="166" y="3087"/>
                      <a:pt x="165" y="3056"/>
                    </a:cubicBezTo>
                    <a:cubicBezTo>
                      <a:pt x="163" y="3024"/>
                      <a:pt x="188" y="2719"/>
                      <a:pt x="188" y="2711"/>
                    </a:cubicBezTo>
                    <a:cubicBezTo>
                      <a:pt x="188" y="2704"/>
                      <a:pt x="191" y="2691"/>
                      <a:pt x="195" y="2676"/>
                    </a:cubicBezTo>
                    <a:cubicBezTo>
                      <a:pt x="199" y="2660"/>
                      <a:pt x="199" y="2647"/>
                      <a:pt x="196" y="2636"/>
                    </a:cubicBezTo>
                    <a:cubicBezTo>
                      <a:pt x="193" y="2624"/>
                      <a:pt x="206" y="2523"/>
                      <a:pt x="206" y="2523"/>
                    </a:cubicBezTo>
                    <a:cubicBezTo>
                      <a:pt x="206" y="2523"/>
                      <a:pt x="206" y="2499"/>
                      <a:pt x="201" y="2461"/>
                    </a:cubicBezTo>
                    <a:cubicBezTo>
                      <a:pt x="196" y="2424"/>
                      <a:pt x="204" y="2284"/>
                      <a:pt x="204" y="2253"/>
                    </a:cubicBezTo>
                    <a:cubicBezTo>
                      <a:pt x="203" y="2243"/>
                      <a:pt x="205" y="2204"/>
                      <a:pt x="208" y="2160"/>
                    </a:cubicBezTo>
                    <a:cubicBezTo>
                      <a:pt x="208" y="2160"/>
                      <a:pt x="195" y="2076"/>
                      <a:pt x="199" y="2047"/>
                    </a:cubicBezTo>
                    <a:cubicBezTo>
                      <a:pt x="197" y="2045"/>
                      <a:pt x="196" y="2043"/>
                      <a:pt x="195" y="2041"/>
                    </a:cubicBezTo>
                    <a:cubicBezTo>
                      <a:pt x="186" y="2030"/>
                      <a:pt x="180" y="1999"/>
                      <a:pt x="180" y="1999"/>
                    </a:cubicBezTo>
                    <a:cubicBezTo>
                      <a:pt x="180" y="1999"/>
                      <a:pt x="178" y="1981"/>
                      <a:pt x="176" y="1977"/>
                    </a:cubicBezTo>
                    <a:cubicBezTo>
                      <a:pt x="175" y="1973"/>
                      <a:pt x="174" y="1961"/>
                      <a:pt x="174" y="1961"/>
                    </a:cubicBezTo>
                    <a:cubicBezTo>
                      <a:pt x="174" y="1961"/>
                      <a:pt x="166" y="1996"/>
                      <a:pt x="165" y="2000"/>
                    </a:cubicBezTo>
                    <a:cubicBezTo>
                      <a:pt x="162" y="2004"/>
                      <a:pt x="165" y="2038"/>
                      <a:pt x="165" y="2044"/>
                    </a:cubicBezTo>
                    <a:cubicBezTo>
                      <a:pt x="163" y="2049"/>
                      <a:pt x="168" y="2069"/>
                      <a:pt x="168" y="2069"/>
                    </a:cubicBezTo>
                    <a:cubicBezTo>
                      <a:pt x="168" y="2069"/>
                      <a:pt x="180" y="2083"/>
                      <a:pt x="180" y="2087"/>
                    </a:cubicBezTo>
                    <a:cubicBezTo>
                      <a:pt x="182" y="2090"/>
                      <a:pt x="176" y="2097"/>
                      <a:pt x="176" y="2097"/>
                    </a:cubicBezTo>
                    <a:cubicBezTo>
                      <a:pt x="176" y="2097"/>
                      <a:pt x="179" y="2118"/>
                      <a:pt x="176" y="2122"/>
                    </a:cubicBezTo>
                    <a:cubicBezTo>
                      <a:pt x="175" y="2127"/>
                      <a:pt x="170" y="2132"/>
                      <a:pt x="162" y="2132"/>
                    </a:cubicBezTo>
                    <a:cubicBezTo>
                      <a:pt x="155" y="2131"/>
                      <a:pt x="145" y="2114"/>
                      <a:pt x="145" y="2114"/>
                    </a:cubicBezTo>
                    <a:cubicBezTo>
                      <a:pt x="145" y="2114"/>
                      <a:pt x="145" y="2114"/>
                      <a:pt x="138" y="2096"/>
                    </a:cubicBezTo>
                    <a:cubicBezTo>
                      <a:pt x="138" y="2096"/>
                      <a:pt x="110" y="2076"/>
                      <a:pt x="104" y="2072"/>
                    </a:cubicBezTo>
                    <a:cubicBezTo>
                      <a:pt x="100" y="2069"/>
                      <a:pt x="93" y="2065"/>
                      <a:pt x="93" y="2061"/>
                    </a:cubicBezTo>
                    <a:cubicBezTo>
                      <a:pt x="91" y="2057"/>
                      <a:pt x="90" y="2054"/>
                      <a:pt x="90" y="2054"/>
                    </a:cubicBezTo>
                    <a:cubicBezTo>
                      <a:pt x="90" y="2054"/>
                      <a:pt x="77" y="2054"/>
                      <a:pt x="73" y="2049"/>
                    </a:cubicBezTo>
                    <a:cubicBezTo>
                      <a:pt x="70" y="2045"/>
                      <a:pt x="68" y="2040"/>
                      <a:pt x="68" y="2039"/>
                    </a:cubicBezTo>
                    <a:cubicBezTo>
                      <a:pt x="68" y="2038"/>
                      <a:pt x="66" y="2025"/>
                      <a:pt x="66" y="2025"/>
                    </a:cubicBezTo>
                    <a:cubicBezTo>
                      <a:pt x="66" y="2025"/>
                      <a:pt x="57" y="2018"/>
                      <a:pt x="56" y="2010"/>
                    </a:cubicBezTo>
                    <a:cubicBezTo>
                      <a:pt x="55" y="2001"/>
                      <a:pt x="38" y="1955"/>
                      <a:pt x="38" y="1950"/>
                    </a:cubicBezTo>
                    <a:cubicBezTo>
                      <a:pt x="38" y="1943"/>
                      <a:pt x="45" y="1867"/>
                      <a:pt x="45" y="1867"/>
                    </a:cubicBezTo>
                    <a:cubicBezTo>
                      <a:pt x="45" y="1867"/>
                      <a:pt x="45" y="1867"/>
                      <a:pt x="51" y="1828"/>
                    </a:cubicBezTo>
                    <a:cubicBezTo>
                      <a:pt x="51" y="1828"/>
                      <a:pt x="51" y="1828"/>
                      <a:pt x="32" y="1795"/>
                    </a:cubicBezTo>
                    <a:cubicBezTo>
                      <a:pt x="32" y="1795"/>
                      <a:pt x="28" y="1800"/>
                      <a:pt x="26" y="1795"/>
                    </a:cubicBezTo>
                    <a:cubicBezTo>
                      <a:pt x="22" y="1789"/>
                      <a:pt x="20" y="1782"/>
                      <a:pt x="20" y="1782"/>
                    </a:cubicBezTo>
                    <a:cubicBezTo>
                      <a:pt x="20" y="1782"/>
                      <a:pt x="17" y="1260"/>
                      <a:pt x="20" y="1243"/>
                    </a:cubicBezTo>
                    <a:cubicBezTo>
                      <a:pt x="26" y="1226"/>
                      <a:pt x="36" y="1201"/>
                      <a:pt x="41" y="1187"/>
                    </a:cubicBezTo>
                    <a:cubicBezTo>
                      <a:pt x="47" y="1173"/>
                      <a:pt x="48" y="1168"/>
                      <a:pt x="57" y="1161"/>
                    </a:cubicBezTo>
                    <a:cubicBezTo>
                      <a:pt x="66" y="1155"/>
                      <a:pt x="73" y="1148"/>
                      <a:pt x="72" y="1134"/>
                    </a:cubicBezTo>
                    <a:cubicBezTo>
                      <a:pt x="72" y="1120"/>
                      <a:pt x="69" y="1110"/>
                      <a:pt x="75" y="1102"/>
                    </a:cubicBezTo>
                    <a:cubicBezTo>
                      <a:pt x="82" y="1095"/>
                      <a:pt x="89" y="1064"/>
                      <a:pt x="89" y="1053"/>
                    </a:cubicBezTo>
                    <a:cubicBezTo>
                      <a:pt x="89" y="1041"/>
                      <a:pt x="111" y="966"/>
                      <a:pt x="116" y="955"/>
                    </a:cubicBezTo>
                    <a:cubicBezTo>
                      <a:pt x="145" y="880"/>
                      <a:pt x="171" y="788"/>
                      <a:pt x="207" y="736"/>
                    </a:cubicBezTo>
                    <a:cubicBezTo>
                      <a:pt x="220" y="718"/>
                      <a:pt x="234" y="694"/>
                      <a:pt x="237" y="688"/>
                    </a:cubicBezTo>
                    <a:cubicBezTo>
                      <a:pt x="238" y="686"/>
                      <a:pt x="255" y="673"/>
                      <a:pt x="276" y="657"/>
                    </a:cubicBezTo>
                    <a:cubicBezTo>
                      <a:pt x="279" y="653"/>
                      <a:pt x="282" y="650"/>
                      <a:pt x="284" y="650"/>
                    </a:cubicBezTo>
                    <a:cubicBezTo>
                      <a:pt x="286" y="650"/>
                      <a:pt x="288" y="650"/>
                      <a:pt x="289" y="648"/>
                    </a:cubicBezTo>
                    <a:cubicBezTo>
                      <a:pt x="319" y="625"/>
                      <a:pt x="354" y="601"/>
                      <a:pt x="354" y="601"/>
                    </a:cubicBezTo>
                    <a:cubicBezTo>
                      <a:pt x="354" y="601"/>
                      <a:pt x="485" y="577"/>
                      <a:pt x="520" y="570"/>
                    </a:cubicBezTo>
                    <a:cubicBezTo>
                      <a:pt x="547" y="566"/>
                      <a:pt x="543" y="552"/>
                      <a:pt x="535" y="536"/>
                    </a:cubicBezTo>
                    <a:cubicBezTo>
                      <a:pt x="538" y="542"/>
                      <a:pt x="526" y="522"/>
                      <a:pt x="522" y="518"/>
                    </a:cubicBezTo>
                    <a:cubicBezTo>
                      <a:pt x="517" y="511"/>
                      <a:pt x="504" y="475"/>
                      <a:pt x="500" y="456"/>
                    </a:cubicBezTo>
                    <a:cubicBezTo>
                      <a:pt x="496" y="436"/>
                      <a:pt x="474" y="355"/>
                      <a:pt x="474" y="355"/>
                    </a:cubicBezTo>
                    <a:cubicBezTo>
                      <a:pt x="474" y="355"/>
                      <a:pt x="474" y="355"/>
                      <a:pt x="461" y="253"/>
                    </a:cubicBezTo>
                    <a:cubicBezTo>
                      <a:pt x="461" y="253"/>
                      <a:pt x="453" y="186"/>
                      <a:pt x="455" y="151"/>
                    </a:cubicBezTo>
                    <a:cubicBezTo>
                      <a:pt x="459" y="115"/>
                      <a:pt x="471" y="84"/>
                      <a:pt x="552" y="41"/>
                    </a:cubicBezTo>
                    <a:cubicBezTo>
                      <a:pt x="635" y="0"/>
                      <a:pt x="753" y="45"/>
                      <a:pt x="770" y="87"/>
                    </a:cubicBezTo>
                    <a:cubicBezTo>
                      <a:pt x="779" y="113"/>
                      <a:pt x="789" y="162"/>
                      <a:pt x="787" y="205"/>
                    </a:cubicBezTo>
                    <a:cubicBezTo>
                      <a:pt x="784" y="234"/>
                      <a:pt x="791" y="257"/>
                      <a:pt x="791" y="257"/>
                    </a:cubicBezTo>
                    <a:cubicBezTo>
                      <a:pt x="791" y="257"/>
                      <a:pt x="793" y="258"/>
                      <a:pt x="797" y="267"/>
                    </a:cubicBezTo>
                    <a:cubicBezTo>
                      <a:pt x="802" y="276"/>
                      <a:pt x="805" y="319"/>
                      <a:pt x="800" y="345"/>
                    </a:cubicBezTo>
                    <a:cubicBezTo>
                      <a:pt x="794" y="369"/>
                      <a:pt x="766" y="389"/>
                      <a:pt x="766" y="389"/>
                    </a:cubicBezTo>
                    <a:cubicBezTo>
                      <a:pt x="766" y="389"/>
                      <a:pt x="763" y="403"/>
                      <a:pt x="762" y="421"/>
                    </a:cubicBezTo>
                    <a:cubicBezTo>
                      <a:pt x="760" y="439"/>
                      <a:pt x="770" y="517"/>
                      <a:pt x="770" y="517"/>
                    </a:cubicBezTo>
                    <a:cubicBezTo>
                      <a:pt x="770" y="517"/>
                      <a:pt x="775" y="522"/>
                      <a:pt x="790" y="558"/>
                    </a:cubicBezTo>
                    <a:cubicBezTo>
                      <a:pt x="790" y="558"/>
                      <a:pt x="898" y="589"/>
                      <a:pt x="927" y="601"/>
                    </a:cubicBezTo>
                    <a:cubicBezTo>
                      <a:pt x="957" y="612"/>
                      <a:pt x="1016" y="644"/>
                      <a:pt x="1016" y="644"/>
                    </a:cubicBezTo>
                    <a:cubicBezTo>
                      <a:pt x="1016" y="644"/>
                      <a:pt x="1118" y="736"/>
                      <a:pt x="1121" y="743"/>
                    </a:cubicBezTo>
                    <a:cubicBezTo>
                      <a:pt x="1123" y="749"/>
                      <a:pt x="1135" y="775"/>
                      <a:pt x="1145" y="793"/>
                    </a:cubicBezTo>
                    <a:cubicBezTo>
                      <a:pt x="1174" y="850"/>
                      <a:pt x="1190" y="943"/>
                      <a:pt x="1211" y="1022"/>
                    </a:cubicBezTo>
                    <a:cubicBezTo>
                      <a:pt x="1215" y="1033"/>
                      <a:pt x="1228" y="1110"/>
                      <a:pt x="1227" y="1121"/>
                    </a:cubicBezTo>
                    <a:cubicBezTo>
                      <a:pt x="1225" y="1133"/>
                      <a:pt x="1229" y="1164"/>
                      <a:pt x="1235" y="1172"/>
                    </a:cubicBezTo>
                    <a:cubicBezTo>
                      <a:pt x="1240" y="1181"/>
                      <a:pt x="1237" y="1190"/>
                      <a:pt x="1235" y="1204"/>
                    </a:cubicBezTo>
                    <a:cubicBezTo>
                      <a:pt x="1233" y="1218"/>
                      <a:pt x="1237" y="1226"/>
                      <a:pt x="1246" y="1232"/>
                    </a:cubicBezTo>
                    <a:cubicBezTo>
                      <a:pt x="1255" y="1240"/>
                      <a:pt x="1255" y="1245"/>
                      <a:pt x="1258" y="1260"/>
                    </a:cubicBezTo>
                    <a:cubicBezTo>
                      <a:pt x="1262" y="1275"/>
                      <a:pt x="1250" y="1667"/>
                      <a:pt x="1250" y="1687"/>
                    </a:cubicBezTo>
                    <a:cubicBezTo>
                      <a:pt x="1252" y="1707"/>
                      <a:pt x="1214" y="1853"/>
                      <a:pt x="1214" y="1853"/>
                    </a:cubicBezTo>
                    <a:cubicBezTo>
                      <a:pt x="1214" y="1853"/>
                      <a:pt x="1211" y="1860"/>
                      <a:pt x="1207" y="1866"/>
                    </a:cubicBezTo>
                    <a:cubicBezTo>
                      <a:pt x="1204" y="1871"/>
                      <a:pt x="1200" y="1864"/>
                      <a:pt x="1200" y="1864"/>
                    </a:cubicBezTo>
                    <a:cubicBezTo>
                      <a:pt x="1200" y="1864"/>
                      <a:pt x="1200" y="1864"/>
                      <a:pt x="1178" y="1897"/>
                    </a:cubicBezTo>
                    <a:cubicBezTo>
                      <a:pt x="1178" y="1897"/>
                      <a:pt x="1178" y="1897"/>
                      <a:pt x="1180" y="1935"/>
                    </a:cubicBezTo>
                    <a:cubicBezTo>
                      <a:pt x="1180" y="1935"/>
                      <a:pt x="1178" y="2012"/>
                      <a:pt x="1178" y="2018"/>
                    </a:cubicBezTo>
                    <a:cubicBezTo>
                      <a:pt x="1177" y="2025"/>
                      <a:pt x="1155" y="2069"/>
                      <a:pt x="1153" y="2076"/>
                    </a:cubicBezTo>
                    <a:cubicBezTo>
                      <a:pt x="1151" y="2085"/>
                      <a:pt x="1142" y="2089"/>
                      <a:pt x="1142" y="2089"/>
                    </a:cubicBezTo>
                    <a:cubicBezTo>
                      <a:pt x="1142" y="2089"/>
                      <a:pt x="1138" y="2102"/>
                      <a:pt x="1138" y="2103"/>
                    </a:cubicBezTo>
                    <a:cubicBezTo>
                      <a:pt x="1138" y="2105"/>
                      <a:pt x="1135" y="2110"/>
                      <a:pt x="1131" y="2114"/>
                    </a:cubicBezTo>
                    <a:cubicBezTo>
                      <a:pt x="1127" y="2118"/>
                      <a:pt x="1114" y="2116"/>
                      <a:pt x="1114" y="2116"/>
                    </a:cubicBezTo>
                    <a:cubicBezTo>
                      <a:pt x="1114" y="2116"/>
                      <a:pt x="1113" y="2120"/>
                      <a:pt x="1111" y="2123"/>
                    </a:cubicBezTo>
                    <a:cubicBezTo>
                      <a:pt x="1110" y="2127"/>
                      <a:pt x="1102" y="2129"/>
                      <a:pt x="1097" y="2133"/>
                    </a:cubicBezTo>
                    <a:cubicBezTo>
                      <a:pt x="1093" y="2136"/>
                      <a:pt x="1062" y="2153"/>
                      <a:pt x="1062" y="2153"/>
                    </a:cubicBezTo>
                    <a:cubicBezTo>
                      <a:pt x="1062" y="2153"/>
                      <a:pt x="1062" y="2153"/>
                      <a:pt x="1052" y="2169"/>
                    </a:cubicBezTo>
                    <a:cubicBezTo>
                      <a:pt x="1052" y="2169"/>
                      <a:pt x="1041" y="2186"/>
                      <a:pt x="1034" y="2185"/>
                    </a:cubicBezTo>
                    <a:cubicBezTo>
                      <a:pt x="1026" y="2185"/>
                      <a:pt x="1022" y="2180"/>
                      <a:pt x="1021" y="2174"/>
                    </a:cubicBezTo>
                    <a:cubicBezTo>
                      <a:pt x="1018" y="2169"/>
                      <a:pt x="1024" y="2150"/>
                      <a:pt x="1024" y="2150"/>
                    </a:cubicBezTo>
                    <a:cubicBezTo>
                      <a:pt x="1024" y="2150"/>
                      <a:pt x="1020" y="2143"/>
                      <a:pt x="1021" y="2140"/>
                    </a:cubicBezTo>
                    <a:cubicBezTo>
                      <a:pt x="1022" y="2134"/>
                      <a:pt x="1034" y="2123"/>
                      <a:pt x="1034" y="2123"/>
                    </a:cubicBezTo>
                    <a:cubicBezTo>
                      <a:pt x="1034" y="2123"/>
                      <a:pt x="1041" y="2105"/>
                      <a:pt x="1042" y="2098"/>
                    </a:cubicBezTo>
                    <a:cubicBezTo>
                      <a:pt x="1042" y="2092"/>
                      <a:pt x="1047" y="2058"/>
                      <a:pt x="1046" y="2054"/>
                    </a:cubicBezTo>
                    <a:cubicBezTo>
                      <a:pt x="1045" y="2050"/>
                      <a:pt x="1041" y="2016"/>
                      <a:pt x="1041" y="2016"/>
                    </a:cubicBezTo>
                    <a:cubicBezTo>
                      <a:pt x="1041" y="2016"/>
                      <a:pt x="1039" y="2026"/>
                      <a:pt x="1037" y="2030"/>
                    </a:cubicBezTo>
                    <a:cubicBezTo>
                      <a:pt x="1035" y="2034"/>
                      <a:pt x="1030" y="2052"/>
                      <a:pt x="1030" y="2052"/>
                    </a:cubicBezTo>
                    <a:cubicBezTo>
                      <a:pt x="1030" y="2052"/>
                      <a:pt x="1021" y="2081"/>
                      <a:pt x="1012" y="2092"/>
                    </a:cubicBezTo>
                    <a:cubicBezTo>
                      <a:pt x="1011" y="2094"/>
                      <a:pt x="1009" y="2096"/>
                      <a:pt x="1007" y="2097"/>
                    </a:cubicBezTo>
                    <a:cubicBezTo>
                      <a:pt x="1011" y="2196"/>
                      <a:pt x="1020" y="2499"/>
                      <a:pt x="1018" y="2514"/>
                    </a:cubicBezTo>
                    <a:cubicBezTo>
                      <a:pt x="1017" y="2534"/>
                      <a:pt x="1054" y="2712"/>
                      <a:pt x="1063" y="2734"/>
                    </a:cubicBezTo>
                    <a:cubicBezTo>
                      <a:pt x="1073" y="2757"/>
                      <a:pt x="1077" y="3040"/>
                      <a:pt x="1068" y="3100"/>
                    </a:cubicBezTo>
                    <a:cubicBezTo>
                      <a:pt x="1060" y="3159"/>
                      <a:pt x="1067" y="3172"/>
                      <a:pt x="1067" y="3172"/>
                    </a:cubicBezTo>
                    <a:cubicBezTo>
                      <a:pt x="1067" y="3172"/>
                      <a:pt x="1088" y="3254"/>
                      <a:pt x="1079" y="3290"/>
                    </a:cubicBezTo>
                    <a:cubicBezTo>
                      <a:pt x="1068" y="3326"/>
                      <a:pt x="1032" y="3358"/>
                      <a:pt x="1032" y="3358"/>
                    </a:cubicBezTo>
                    <a:cubicBezTo>
                      <a:pt x="1032" y="3358"/>
                      <a:pt x="1032" y="3429"/>
                      <a:pt x="1030" y="3442"/>
                    </a:cubicBezTo>
                    <a:cubicBezTo>
                      <a:pt x="1028" y="3455"/>
                      <a:pt x="1017" y="3486"/>
                      <a:pt x="1017" y="3486"/>
                    </a:cubicBezTo>
                    <a:cubicBezTo>
                      <a:pt x="1017" y="3486"/>
                      <a:pt x="1012" y="3538"/>
                      <a:pt x="1008" y="3551"/>
                    </a:cubicBezTo>
                    <a:cubicBezTo>
                      <a:pt x="1005" y="3565"/>
                      <a:pt x="956" y="3622"/>
                      <a:pt x="876" y="3624"/>
                    </a:cubicBezTo>
                    <a:cubicBezTo>
                      <a:pt x="796" y="3626"/>
                      <a:pt x="780" y="3622"/>
                      <a:pt x="775" y="3605"/>
                    </a:cubicBezTo>
                    <a:cubicBezTo>
                      <a:pt x="771" y="3588"/>
                      <a:pt x="781" y="3542"/>
                      <a:pt x="785" y="3537"/>
                    </a:cubicBezTo>
                    <a:cubicBezTo>
                      <a:pt x="788" y="3530"/>
                      <a:pt x="805" y="3499"/>
                      <a:pt x="805" y="3499"/>
                    </a:cubicBezTo>
                    <a:cubicBezTo>
                      <a:pt x="805" y="3499"/>
                      <a:pt x="805" y="3499"/>
                      <a:pt x="819" y="3481"/>
                    </a:cubicBezTo>
                    <a:cubicBezTo>
                      <a:pt x="819" y="3481"/>
                      <a:pt x="832" y="3450"/>
                      <a:pt x="834" y="3445"/>
                    </a:cubicBezTo>
                    <a:cubicBezTo>
                      <a:pt x="835" y="3440"/>
                      <a:pt x="859" y="3363"/>
                      <a:pt x="859" y="3363"/>
                    </a:cubicBezTo>
                    <a:cubicBezTo>
                      <a:pt x="859" y="3363"/>
                      <a:pt x="859" y="3363"/>
                      <a:pt x="847" y="3361"/>
                    </a:cubicBezTo>
                    <a:cubicBezTo>
                      <a:pt x="847" y="3361"/>
                      <a:pt x="814" y="3266"/>
                      <a:pt x="817" y="3246"/>
                    </a:cubicBezTo>
                    <a:cubicBezTo>
                      <a:pt x="821" y="3225"/>
                      <a:pt x="821" y="3114"/>
                      <a:pt x="819" y="3097"/>
                    </a:cubicBezTo>
                    <a:cubicBezTo>
                      <a:pt x="818" y="3082"/>
                      <a:pt x="831" y="2982"/>
                      <a:pt x="832" y="2965"/>
                    </a:cubicBezTo>
                    <a:cubicBezTo>
                      <a:pt x="834" y="2949"/>
                      <a:pt x="827" y="2920"/>
                      <a:pt x="826" y="2910"/>
                    </a:cubicBezTo>
                    <a:cubicBezTo>
                      <a:pt x="823" y="2899"/>
                      <a:pt x="817" y="2843"/>
                      <a:pt x="809" y="2827"/>
                    </a:cubicBezTo>
                    <a:cubicBezTo>
                      <a:pt x="801" y="2813"/>
                      <a:pt x="804" y="2790"/>
                      <a:pt x="798" y="2775"/>
                    </a:cubicBezTo>
                    <a:cubicBezTo>
                      <a:pt x="794" y="2761"/>
                      <a:pt x="792" y="2753"/>
                      <a:pt x="791" y="2746"/>
                    </a:cubicBezTo>
                    <a:cubicBezTo>
                      <a:pt x="789" y="2738"/>
                      <a:pt x="741" y="2570"/>
                      <a:pt x="738" y="2554"/>
                    </a:cubicBezTo>
                    <a:cubicBezTo>
                      <a:pt x="734" y="2538"/>
                      <a:pt x="683" y="2295"/>
                      <a:pt x="675" y="2274"/>
                    </a:cubicBezTo>
                    <a:cubicBezTo>
                      <a:pt x="667" y="2252"/>
                      <a:pt x="660" y="2237"/>
                      <a:pt x="648" y="2217"/>
                    </a:cubicBezTo>
                    <a:cubicBezTo>
                      <a:pt x="639" y="2202"/>
                      <a:pt x="615" y="2172"/>
                      <a:pt x="601" y="2145"/>
                    </a:cubicBezTo>
                    <a:cubicBezTo>
                      <a:pt x="601" y="2145"/>
                      <a:pt x="601" y="2145"/>
                      <a:pt x="601" y="2145"/>
                    </a:cubicBezTo>
                    <a:cubicBezTo>
                      <a:pt x="593" y="2154"/>
                      <a:pt x="580" y="2209"/>
                      <a:pt x="576" y="2221"/>
                    </a:cubicBezTo>
                    <a:cubicBezTo>
                      <a:pt x="572" y="2231"/>
                      <a:pt x="483" y="2490"/>
                      <a:pt x="483" y="2492"/>
                    </a:cubicBezTo>
                    <a:cubicBezTo>
                      <a:pt x="483" y="2522"/>
                      <a:pt x="475" y="2549"/>
                      <a:pt x="455" y="2571"/>
                    </a:cubicBezTo>
                    <a:cubicBezTo>
                      <a:pt x="450" y="2576"/>
                      <a:pt x="446" y="2593"/>
                      <a:pt x="446" y="2604"/>
                    </a:cubicBezTo>
                    <a:cubicBezTo>
                      <a:pt x="446" y="2614"/>
                      <a:pt x="432" y="2632"/>
                      <a:pt x="430" y="2638"/>
                    </a:cubicBezTo>
                    <a:cubicBezTo>
                      <a:pt x="430" y="2646"/>
                      <a:pt x="438" y="2660"/>
                      <a:pt x="434" y="2672"/>
                    </a:cubicBezTo>
                    <a:cubicBezTo>
                      <a:pt x="430" y="2684"/>
                      <a:pt x="434" y="2744"/>
                      <a:pt x="437" y="2772"/>
                    </a:cubicBezTo>
                    <a:cubicBezTo>
                      <a:pt x="438" y="2797"/>
                      <a:pt x="425" y="3017"/>
                      <a:pt x="421" y="3061"/>
                    </a:cubicBezTo>
                    <a:cubicBezTo>
                      <a:pt x="417" y="3106"/>
                      <a:pt x="357" y="3242"/>
                      <a:pt x="357" y="3242"/>
                    </a:cubicBezTo>
                    <a:cubicBezTo>
                      <a:pt x="357" y="3242"/>
                      <a:pt x="356" y="3264"/>
                      <a:pt x="358" y="3272"/>
                    </a:cubicBezTo>
                    <a:cubicBezTo>
                      <a:pt x="361" y="3281"/>
                      <a:pt x="366" y="3327"/>
                      <a:pt x="366" y="3327"/>
                    </a:cubicBezTo>
                    <a:cubicBezTo>
                      <a:pt x="366" y="3327"/>
                      <a:pt x="365" y="3338"/>
                      <a:pt x="351" y="3350"/>
                    </a:cubicBezTo>
                    <a:cubicBezTo>
                      <a:pt x="337" y="3363"/>
                      <a:pt x="285" y="3389"/>
                      <a:pt x="285" y="3389"/>
                    </a:cubicBezTo>
                    <a:cubicBezTo>
                      <a:pt x="285" y="3389"/>
                      <a:pt x="285" y="3389"/>
                      <a:pt x="277" y="3387"/>
                    </a:cubicBezTo>
                    <a:cubicBezTo>
                      <a:pt x="277" y="3387"/>
                      <a:pt x="272" y="3385"/>
                      <a:pt x="265" y="3391"/>
                    </a:cubicBezTo>
                    <a:cubicBezTo>
                      <a:pt x="258" y="3397"/>
                      <a:pt x="235" y="3434"/>
                      <a:pt x="225" y="3450"/>
                    </a:cubicBezTo>
                    <a:cubicBezTo>
                      <a:pt x="214" y="3464"/>
                      <a:pt x="168" y="3504"/>
                      <a:pt x="110" y="3521"/>
                    </a:cubicBezTo>
                    <a:cubicBezTo>
                      <a:pt x="49" y="3537"/>
                      <a:pt x="9" y="3500"/>
                      <a:pt x="9" y="3500"/>
                    </a:cubicBezTo>
                    <a:cubicBezTo>
                      <a:pt x="9" y="3500"/>
                      <a:pt x="0" y="3491"/>
                      <a:pt x="2" y="3472"/>
                    </a:cubicBezTo>
                    <a:close/>
                    <a:moveTo>
                      <a:pt x="986" y="999"/>
                    </a:moveTo>
                    <a:cubicBezTo>
                      <a:pt x="986" y="999"/>
                      <a:pt x="974" y="1289"/>
                      <a:pt x="978" y="1375"/>
                    </a:cubicBezTo>
                    <a:cubicBezTo>
                      <a:pt x="982" y="1460"/>
                      <a:pt x="1007" y="1521"/>
                      <a:pt x="1005" y="1537"/>
                    </a:cubicBezTo>
                    <a:cubicBezTo>
                      <a:pt x="1004" y="1553"/>
                      <a:pt x="1026" y="1782"/>
                      <a:pt x="1026" y="1782"/>
                    </a:cubicBezTo>
                    <a:cubicBezTo>
                      <a:pt x="1026" y="1782"/>
                      <a:pt x="1026" y="1782"/>
                      <a:pt x="1037" y="1891"/>
                    </a:cubicBezTo>
                    <a:cubicBezTo>
                      <a:pt x="1037" y="1891"/>
                      <a:pt x="1037" y="1891"/>
                      <a:pt x="1052" y="1870"/>
                    </a:cubicBezTo>
                    <a:cubicBezTo>
                      <a:pt x="1052" y="1870"/>
                      <a:pt x="1055" y="1853"/>
                      <a:pt x="1055" y="1849"/>
                    </a:cubicBezTo>
                    <a:cubicBezTo>
                      <a:pt x="1056" y="1844"/>
                      <a:pt x="1062" y="1831"/>
                      <a:pt x="1056" y="1827"/>
                    </a:cubicBezTo>
                    <a:cubicBezTo>
                      <a:pt x="1052" y="1822"/>
                      <a:pt x="1054" y="1813"/>
                      <a:pt x="1056" y="1806"/>
                    </a:cubicBezTo>
                    <a:cubicBezTo>
                      <a:pt x="1058" y="1798"/>
                      <a:pt x="1067" y="1647"/>
                      <a:pt x="1070" y="1632"/>
                    </a:cubicBezTo>
                    <a:cubicBezTo>
                      <a:pt x="1073" y="1616"/>
                      <a:pt x="1077" y="1530"/>
                      <a:pt x="1077" y="1515"/>
                    </a:cubicBezTo>
                    <a:cubicBezTo>
                      <a:pt x="1077" y="1501"/>
                      <a:pt x="1064" y="1395"/>
                      <a:pt x="1059" y="1378"/>
                    </a:cubicBezTo>
                    <a:cubicBezTo>
                      <a:pt x="1054" y="1363"/>
                      <a:pt x="1050" y="1325"/>
                      <a:pt x="1042" y="1306"/>
                    </a:cubicBezTo>
                    <a:cubicBezTo>
                      <a:pt x="1035" y="1287"/>
                      <a:pt x="1018" y="1190"/>
                      <a:pt x="1015" y="1169"/>
                    </a:cubicBezTo>
                    <a:cubicBezTo>
                      <a:pt x="1011" y="1147"/>
                      <a:pt x="986" y="999"/>
                      <a:pt x="986" y="999"/>
                    </a:cubicBezTo>
                    <a:close/>
                    <a:moveTo>
                      <a:pt x="227" y="1327"/>
                    </a:moveTo>
                    <a:cubicBezTo>
                      <a:pt x="221" y="1342"/>
                      <a:pt x="196" y="1447"/>
                      <a:pt x="193" y="1461"/>
                    </a:cubicBezTo>
                    <a:cubicBezTo>
                      <a:pt x="192" y="1475"/>
                      <a:pt x="187" y="1562"/>
                      <a:pt x="188" y="1577"/>
                    </a:cubicBezTo>
                    <a:cubicBezTo>
                      <a:pt x="189" y="1593"/>
                      <a:pt x="182" y="1744"/>
                      <a:pt x="183" y="1752"/>
                    </a:cubicBezTo>
                    <a:cubicBezTo>
                      <a:pt x="184" y="1758"/>
                      <a:pt x="184" y="1769"/>
                      <a:pt x="179" y="1773"/>
                    </a:cubicBezTo>
                    <a:cubicBezTo>
                      <a:pt x="175" y="1776"/>
                      <a:pt x="178" y="1789"/>
                      <a:pt x="178" y="1793"/>
                    </a:cubicBezTo>
                    <a:cubicBezTo>
                      <a:pt x="178" y="1798"/>
                      <a:pt x="179" y="1815"/>
                      <a:pt x="179" y="1815"/>
                    </a:cubicBezTo>
                    <a:cubicBezTo>
                      <a:pt x="179" y="1815"/>
                      <a:pt x="179" y="1815"/>
                      <a:pt x="192" y="1838"/>
                    </a:cubicBezTo>
                    <a:cubicBezTo>
                      <a:pt x="192" y="1838"/>
                      <a:pt x="192" y="1838"/>
                      <a:pt x="216" y="1731"/>
                    </a:cubicBezTo>
                    <a:cubicBezTo>
                      <a:pt x="216" y="1731"/>
                      <a:pt x="261" y="1506"/>
                      <a:pt x="263" y="1490"/>
                    </a:cubicBezTo>
                    <a:cubicBezTo>
                      <a:pt x="264" y="1474"/>
                      <a:pt x="293" y="1419"/>
                      <a:pt x="307" y="1336"/>
                    </a:cubicBezTo>
                    <a:cubicBezTo>
                      <a:pt x="323" y="1182"/>
                      <a:pt x="330" y="1058"/>
                      <a:pt x="333" y="989"/>
                    </a:cubicBezTo>
                    <a:cubicBezTo>
                      <a:pt x="320" y="1033"/>
                      <a:pt x="299" y="1108"/>
                      <a:pt x="294" y="1123"/>
                    </a:cubicBezTo>
                    <a:cubicBezTo>
                      <a:pt x="288" y="1143"/>
                      <a:pt x="261" y="1238"/>
                      <a:pt x="252" y="1256"/>
                    </a:cubicBezTo>
                    <a:cubicBezTo>
                      <a:pt x="243" y="1275"/>
                      <a:pt x="234" y="1311"/>
                      <a:pt x="227" y="132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76" name="Freeform 13"/>
              <p:cNvSpPr>
                <a:spLocks/>
              </p:cNvSpPr>
              <p:nvPr/>
            </p:nvSpPr>
            <p:spPr bwMode="auto">
              <a:xfrm flipH="1">
                <a:off x="531813" y="1647825"/>
                <a:ext cx="230187" cy="46038"/>
              </a:xfrm>
              <a:custGeom>
                <a:avLst/>
                <a:gdLst>
                  <a:gd name="T0" fmla="*/ 27 w 500"/>
                  <a:gd name="T1" fmla="*/ 0 h 122"/>
                  <a:gd name="T2" fmla="*/ 457 w 500"/>
                  <a:gd name="T3" fmla="*/ 31 h 122"/>
                  <a:gd name="T4" fmla="*/ 476 w 500"/>
                  <a:gd name="T5" fmla="*/ 122 h 122"/>
                  <a:gd name="T6" fmla="*/ 21 w 500"/>
                  <a:gd name="T7" fmla="*/ 84 h 122"/>
                  <a:gd name="T8" fmla="*/ 27 w 500"/>
                  <a:gd name="T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122">
                    <a:moveTo>
                      <a:pt x="27" y="0"/>
                    </a:moveTo>
                    <a:cubicBezTo>
                      <a:pt x="27" y="0"/>
                      <a:pt x="301" y="65"/>
                      <a:pt x="457" y="31"/>
                    </a:cubicBezTo>
                    <a:cubicBezTo>
                      <a:pt x="500" y="21"/>
                      <a:pt x="476" y="122"/>
                      <a:pt x="476" y="122"/>
                    </a:cubicBezTo>
                    <a:cubicBezTo>
                      <a:pt x="476" y="122"/>
                      <a:pt x="59" y="108"/>
                      <a:pt x="21" y="84"/>
                    </a:cubicBezTo>
                    <a:cubicBezTo>
                      <a:pt x="10" y="78"/>
                      <a:pt x="0" y="15"/>
                      <a:pt x="2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177" name="Group 176"/>
              <p:cNvGrpSpPr/>
              <p:nvPr/>
            </p:nvGrpSpPr>
            <p:grpSpPr bwMode="auto">
              <a:xfrm flipH="1">
                <a:off x="444431" y="1604095"/>
                <a:ext cx="104744" cy="147508"/>
                <a:chOff x="5710208" y="4653355"/>
                <a:chExt cx="493415" cy="69386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10" name="Freeform 14"/>
                <p:cNvSpPr>
                  <a:spLocks/>
                </p:cNvSpPr>
                <p:nvPr/>
              </p:nvSpPr>
              <p:spPr bwMode="auto">
                <a:xfrm>
                  <a:off x="5906803" y="4921649"/>
                  <a:ext cx="296820" cy="196595"/>
                </a:xfrm>
                <a:custGeom>
                  <a:avLst/>
                  <a:gdLst>
                    <a:gd name="T0" fmla="*/ 129 w 163"/>
                    <a:gd name="T1" fmla="*/ 0 h 108"/>
                    <a:gd name="T2" fmla="*/ 35 w 163"/>
                    <a:gd name="T3" fmla="*/ 15 h 108"/>
                    <a:gd name="T4" fmla="*/ 36 w 163"/>
                    <a:gd name="T5" fmla="*/ 108 h 108"/>
                    <a:gd name="T6" fmla="*/ 159 w 163"/>
                    <a:gd name="T7" fmla="*/ 80 h 108"/>
                    <a:gd name="T8" fmla="*/ 129 w 163"/>
                    <a:gd name="T9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08">
                      <a:moveTo>
                        <a:pt x="129" y="0"/>
                      </a:moveTo>
                      <a:cubicBezTo>
                        <a:pt x="129" y="0"/>
                        <a:pt x="71" y="21"/>
                        <a:pt x="35" y="15"/>
                      </a:cubicBezTo>
                      <a:cubicBezTo>
                        <a:pt x="0" y="10"/>
                        <a:pt x="36" y="108"/>
                        <a:pt x="36" y="108"/>
                      </a:cubicBezTo>
                      <a:cubicBezTo>
                        <a:pt x="36" y="108"/>
                        <a:pt x="154" y="91"/>
                        <a:pt x="159" y="80"/>
                      </a:cubicBezTo>
                      <a:cubicBezTo>
                        <a:pt x="163" y="69"/>
                        <a:pt x="153" y="11"/>
                        <a:pt x="12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1" name="Freeform 15"/>
                <p:cNvSpPr>
                  <a:spLocks/>
                </p:cNvSpPr>
                <p:nvPr/>
              </p:nvSpPr>
              <p:spPr bwMode="auto">
                <a:xfrm>
                  <a:off x="5710208" y="4653355"/>
                  <a:ext cx="451783" cy="693865"/>
                </a:xfrm>
                <a:custGeom>
                  <a:avLst/>
                  <a:gdLst>
                    <a:gd name="T0" fmla="*/ 205 w 248"/>
                    <a:gd name="T1" fmla="*/ 366 h 381"/>
                    <a:gd name="T2" fmla="*/ 34 w 248"/>
                    <a:gd name="T3" fmla="*/ 380 h 381"/>
                    <a:gd name="T4" fmla="*/ 10 w 248"/>
                    <a:gd name="T5" fmla="*/ 370 h 381"/>
                    <a:gd name="T6" fmla="*/ 7 w 248"/>
                    <a:gd name="T7" fmla="*/ 366 h 381"/>
                    <a:gd name="T8" fmla="*/ 0 w 248"/>
                    <a:gd name="T9" fmla="*/ 349 h 381"/>
                    <a:gd name="T10" fmla="*/ 0 w 248"/>
                    <a:gd name="T11" fmla="*/ 76 h 381"/>
                    <a:gd name="T12" fmla="*/ 5 w 248"/>
                    <a:gd name="T13" fmla="*/ 62 h 381"/>
                    <a:gd name="T14" fmla="*/ 34 w 248"/>
                    <a:gd name="T15" fmla="*/ 14 h 381"/>
                    <a:gd name="T16" fmla="*/ 61 w 248"/>
                    <a:gd name="T17" fmla="*/ 1 h 381"/>
                    <a:gd name="T18" fmla="*/ 196 w 248"/>
                    <a:gd name="T19" fmla="*/ 20 h 381"/>
                    <a:gd name="T20" fmla="*/ 216 w 248"/>
                    <a:gd name="T21" fmla="*/ 34 h 381"/>
                    <a:gd name="T22" fmla="*/ 245 w 248"/>
                    <a:gd name="T23" fmla="*/ 88 h 381"/>
                    <a:gd name="T24" fmla="*/ 248 w 248"/>
                    <a:gd name="T25" fmla="*/ 102 h 381"/>
                    <a:gd name="T26" fmla="*/ 240 w 248"/>
                    <a:gd name="T27" fmla="*/ 327 h 381"/>
                    <a:gd name="T28" fmla="*/ 234 w 248"/>
                    <a:gd name="T29" fmla="*/ 342 h 381"/>
                    <a:gd name="T30" fmla="*/ 224 w 248"/>
                    <a:gd name="T31" fmla="*/ 355 h 381"/>
                    <a:gd name="T32" fmla="*/ 205 w 248"/>
                    <a:gd name="T33" fmla="*/ 366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8" h="381">
                      <a:moveTo>
                        <a:pt x="205" y="366"/>
                      </a:moveTo>
                      <a:cubicBezTo>
                        <a:pt x="34" y="380"/>
                        <a:pt x="34" y="380"/>
                        <a:pt x="34" y="380"/>
                      </a:cubicBezTo>
                      <a:cubicBezTo>
                        <a:pt x="25" y="381"/>
                        <a:pt x="16" y="377"/>
                        <a:pt x="10" y="370"/>
                      </a:cubicBezTo>
                      <a:cubicBezTo>
                        <a:pt x="7" y="366"/>
                        <a:pt x="7" y="366"/>
                        <a:pt x="7" y="366"/>
                      </a:cubicBezTo>
                      <a:cubicBezTo>
                        <a:pt x="3" y="361"/>
                        <a:pt x="0" y="355"/>
                        <a:pt x="0" y="349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1"/>
                        <a:pt x="2" y="66"/>
                        <a:pt x="5" y="62"/>
                      </a:cubicBezTo>
                      <a:cubicBezTo>
                        <a:pt x="34" y="14"/>
                        <a:pt x="34" y="14"/>
                        <a:pt x="34" y="14"/>
                      </a:cubicBezTo>
                      <a:cubicBezTo>
                        <a:pt x="40" y="5"/>
                        <a:pt x="51" y="0"/>
                        <a:pt x="61" y="1"/>
                      </a:cubicBezTo>
                      <a:cubicBezTo>
                        <a:pt x="196" y="20"/>
                        <a:pt x="196" y="20"/>
                        <a:pt x="196" y="20"/>
                      </a:cubicBezTo>
                      <a:cubicBezTo>
                        <a:pt x="205" y="21"/>
                        <a:pt x="212" y="26"/>
                        <a:pt x="216" y="34"/>
                      </a:cubicBezTo>
                      <a:cubicBezTo>
                        <a:pt x="245" y="88"/>
                        <a:pt x="245" y="88"/>
                        <a:pt x="245" y="88"/>
                      </a:cubicBezTo>
                      <a:cubicBezTo>
                        <a:pt x="247" y="92"/>
                        <a:pt x="248" y="97"/>
                        <a:pt x="248" y="102"/>
                      </a:cubicBezTo>
                      <a:cubicBezTo>
                        <a:pt x="240" y="327"/>
                        <a:pt x="240" y="327"/>
                        <a:pt x="240" y="327"/>
                      </a:cubicBezTo>
                      <a:cubicBezTo>
                        <a:pt x="239" y="332"/>
                        <a:pt x="238" y="337"/>
                        <a:pt x="234" y="342"/>
                      </a:cubicBezTo>
                      <a:cubicBezTo>
                        <a:pt x="224" y="355"/>
                        <a:pt x="224" y="355"/>
                        <a:pt x="224" y="355"/>
                      </a:cubicBezTo>
                      <a:cubicBezTo>
                        <a:pt x="220" y="362"/>
                        <a:pt x="212" y="366"/>
                        <a:pt x="205" y="36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2" name="Freeform 16"/>
                <p:cNvSpPr>
                  <a:spLocks/>
                </p:cNvSpPr>
                <p:nvPr/>
              </p:nvSpPr>
              <p:spPr bwMode="auto">
                <a:xfrm>
                  <a:off x="5724856" y="4653355"/>
                  <a:ext cx="451783" cy="693865"/>
                </a:xfrm>
                <a:custGeom>
                  <a:avLst/>
                  <a:gdLst>
                    <a:gd name="T0" fmla="*/ 204 w 248"/>
                    <a:gd name="T1" fmla="*/ 366 h 381"/>
                    <a:gd name="T2" fmla="*/ 33 w 248"/>
                    <a:gd name="T3" fmla="*/ 380 h 381"/>
                    <a:gd name="T4" fmla="*/ 10 w 248"/>
                    <a:gd name="T5" fmla="*/ 370 h 381"/>
                    <a:gd name="T6" fmla="*/ 6 w 248"/>
                    <a:gd name="T7" fmla="*/ 366 h 381"/>
                    <a:gd name="T8" fmla="*/ 0 w 248"/>
                    <a:gd name="T9" fmla="*/ 349 h 381"/>
                    <a:gd name="T10" fmla="*/ 0 w 248"/>
                    <a:gd name="T11" fmla="*/ 76 h 381"/>
                    <a:gd name="T12" fmla="*/ 4 w 248"/>
                    <a:gd name="T13" fmla="*/ 62 h 381"/>
                    <a:gd name="T14" fmla="*/ 34 w 248"/>
                    <a:gd name="T15" fmla="*/ 14 h 381"/>
                    <a:gd name="T16" fmla="*/ 61 w 248"/>
                    <a:gd name="T17" fmla="*/ 1 h 381"/>
                    <a:gd name="T18" fmla="*/ 196 w 248"/>
                    <a:gd name="T19" fmla="*/ 20 h 381"/>
                    <a:gd name="T20" fmla="*/ 225 w 248"/>
                    <a:gd name="T21" fmla="*/ 40 h 381"/>
                    <a:gd name="T22" fmla="*/ 245 w 248"/>
                    <a:gd name="T23" fmla="*/ 88 h 381"/>
                    <a:gd name="T24" fmla="*/ 248 w 248"/>
                    <a:gd name="T25" fmla="*/ 102 h 381"/>
                    <a:gd name="T26" fmla="*/ 239 w 248"/>
                    <a:gd name="T27" fmla="*/ 327 h 381"/>
                    <a:gd name="T28" fmla="*/ 234 w 248"/>
                    <a:gd name="T29" fmla="*/ 342 h 381"/>
                    <a:gd name="T30" fmla="*/ 224 w 248"/>
                    <a:gd name="T31" fmla="*/ 355 h 381"/>
                    <a:gd name="T32" fmla="*/ 204 w 248"/>
                    <a:gd name="T33" fmla="*/ 366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8" h="381">
                      <a:moveTo>
                        <a:pt x="204" y="366"/>
                      </a:moveTo>
                      <a:cubicBezTo>
                        <a:pt x="33" y="380"/>
                        <a:pt x="33" y="380"/>
                        <a:pt x="33" y="380"/>
                      </a:cubicBezTo>
                      <a:cubicBezTo>
                        <a:pt x="24" y="381"/>
                        <a:pt x="15" y="377"/>
                        <a:pt x="10" y="370"/>
                      </a:cubicBezTo>
                      <a:cubicBezTo>
                        <a:pt x="6" y="366"/>
                        <a:pt x="6" y="366"/>
                        <a:pt x="6" y="366"/>
                      </a:cubicBezTo>
                      <a:cubicBezTo>
                        <a:pt x="2" y="361"/>
                        <a:pt x="0" y="355"/>
                        <a:pt x="0" y="349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1"/>
                        <a:pt x="2" y="66"/>
                        <a:pt x="4" y="62"/>
                      </a:cubicBezTo>
                      <a:cubicBezTo>
                        <a:pt x="34" y="14"/>
                        <a:pt x="34" y="14"/>
                        <a:pt x="34" y="14"/>
                      </a:cubicBezTo>
                      <a:cubicBezTo>
                        <a:pt x="40" y="5"/>
                        <a:pt x="50" y="0"/>
                        <a:pt x="61" y="1"/>
                      </a:cubicBezTo>
                      <a:cubicBezTo>
                        <a:pt x="196" y="20"/>
                        <a:pt x="196" y="20"/>
                        <a:pt x="196" y="20"/>
                      </a:cubicBezTo>
                      <a:cubicBezTo>
                        <a:pt x="204" y="21"/>
                        <a:pt x="221" y="32"/>
                        <a:pt x="225" y="40"/>
                      </a:cubicBezTo>
                      <a:cubicBezTo>
                        <a:pt x="245" y="88"/>
                        <a:pt x="245" y="88"/>
                        <a:pt x="245" y="88"/>
                      </a:cubicBezTo>
                      <a:cubicBezTo>
                        <a:pt x="247" y="92"/>
                        <a:pt x="248" y="97"/>
                        <a:pt x="248" y="102"/>
                      </a:cubicBezTo>
                      <a:cubicBezTo>
                        <a:pt x="239" y="327"/>
                        <a:pt x="239" y="327"/>
                        <a:pt x="239" y="327"/>
                      </a:cubicBezTo>
                      <a:cubicBezTo>
                        <a:pt x="239" y="332"/>
                        <a:pt x="237" y="337"/>
                        <a:pt x="234" y="342"/>
                      </a:cubicBezTo>
                      <a:cubicBezTo>
                        <a:pt x="224" y="355"/>
                        <a:pt x="224" y="355"/>
                        <a:pt x="224" y="355"/>
                      </a:cubicBezTo>
                      <a:cubicBezTo>
                        <a:pt x="219" y="362"/>
                        <a:pt x="212" y="366"/>
                        <a:pt x="204" y="3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3" name="Freeform 17"/>
                <p:cNvSpPr>
                  <a:spLocks/>
                </p:cNvSpPr>
                <p:nvPr/>
              </p:nvSpPr>
              <p:spPr bwMode="auto">
                <a:xfrm>
                  <a:off x="5767259" y="4673400"/>
                  <a:ext cx="427884" cy="670736"/>
                </a:xfrm>
                <a:custGeom>
                  <a:avLst/>
                  <a:gdLst>
                    <a:gd name="T0" fmla="*/ 193 w 235"/>
                    <a:gd name="T1" fmla="*/ 354 h 368"/>
                    <a:gd name="T2" fmla="*/ 31 w 235"/>
                    <a:gd name="T3" fmla="*/ 368 h 368"/>
                    <a:gd name="T4" fmla="*/ 10 w 235"/>
                    <a:gd name="T5" fmla="*/ 351 h 368"/>
                    <a:gd name="T6" fmla="*/ 6 w 235"/>
                    <a:gd name="T7" fmla="*/ 347 h 368"/>
                    <a:gd name="T8" fmla="*/ 0 w 235"/>
                    <a:gd name="T9" fmla="*/ 331 h 368"/>
                    <a:gd name="T10" fmla="*/ 0 w 235"/>
                    <a:gd name="T11" fmla="*/ 73 h 368"/>
                    <a:gd name="T12" fmla="*/ 4 w 235"/>
                    <a:gd name="T13" fmla="*/ 59 h 368"/>
                    <a:gd name="T14" fmla="*/ 33 w 235"/>
                    <a:gd name="T15" fmla="*/ 13 h 368"/>
                    <a:gd name="T16" fmla="*/ 58 w 235"/>
                    <a:gd name="T17" fmla="*/ 1 h 368"/>
                    <a:gd name="T18" fmla="*/ 186 w 235"/>
                    <a:gd name="T19" fmla="*/ 19 h 368"/>
                    <a:gd name="T20" fmla="*/ 205 w 235"/>
                    <a:gd name="T21" fmla="*/ 33 h 368"/>
                    <a:gd name="T22" fmla="*/ 232 w 235"/>
                    <a:gd name="T23" fmla="*/ 84 h 368"/>
                    <a:gd name="T24" fmla="*/ 235 w 235"/>
                    <a:gd name="T25" fmla="*/ 97 h 368"/>
                    <a:gd name="T26" fmla="*/ 227 w 235"/>
                    <a:gd name="T27" fmla="*/ 310 h 368"/>
                    <a:gd name="T28" fmla="*/ 222 w 235"/>
                    <a:gd name="T29" fmla="*/ 324 h 368"/>
                    <a:gd name="T30" fmla="*/ 213 w 235"/>
                    <a:gd name="T31" fmla="*/ 337 h 368"/>
                    <a:gd name="T32" fmla="*/ 193 w 235"/>
                    <a:gd name="T33" fmla="*/ 354 h 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5" h="368">
                      <a:moveTo>
                        <a:pt x="193" y="354"/>
                      </a:moveTo>
                      <a:cubicBezTo>
                        <a:pt x="31" y="368"/>
                        <a:pt x="31" y="368"/>
                        <a:pt x="31" y="368"/>
                      </a:cubicBezTo>
                      <a:cubicBezTo>
                        <a:pt x="22" y="368"/>
                        <a:pt x="15" y="358"/>
                        <a:pt x="10" y="351"/>
                      </a:cubicBezTo>
                      <a:cubicBezTo>
                        <a:pt x="6" y="347"/>
                        <a:pt x="6" y="347"/>
                        <a:pt x="6" y="347"/>
                      </a:cubicBezTo>
                      <a:cubicBezTo>
                        <a:pt x="2" y="343"/>
                        <a:pt x="0" y="337"/>
                        <a:pt x="0" y="331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68"/>
                        <a:pt x="2" y="63"/>
                        <a:pt x="4" y="59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8" y="5"/>
                        <a:pt x="48" y="0"/>
                        <a:pt x="58" y="1"/>
                      </a:cubicBezTo>
                      <a:cubicBezTo>
                        <a:pt x="186" y="19"/>
                        <a:pt x="186" y="19"/>
                        <a:pt x="186" y="19"/>
                      </a:cubicBezTo>
                      <a:cubicBezTo>
                        <a:pt x="194" y="20"/>
                        <a:pt x="201" y="25"/>
                        <a:pt x="205" y="33"/>
                      </a:cubicBezTo>
                      <a:cubicBezTo>
                        <a:pt x="232" y="84"/>
                        <a:pt x="232" y="84"/>
                        <a:pt x="232" y="84"/>
                      </a:cubicBezTo>
                      <a:cubicBezTo>
                        <a:pt x="234" y="88"/>
                        <a:pt x="235" y="92"/>
                        <a:pt x="235" y="97"/>
                      </a:cubicBezTo>
                      <a:cubicBezTo>
                        <a:pt x="227" y="310"/>
                        <a:pt x="227" y="310"/>
                        <a:pt x="227" y="310"/>
                      </a:cubicBezTo>
                      <a:cubicBezTo>
                        <a:pt x="227" y="315"/>
                        <a:pt x="225" y="320"/>
                        <a:pt x="222" y="324"/>
                      </a:cubicBezTo>
                      <a:cubicBezTo>
                        <a:pt x="213" y="337"/>
                        <a:pt x="213" y="337"/>
                        <a:pt x="213" y="337"/>
                      </a:cubicBezTo>
                      <a:cubicBezTo>
                        <a:pt x="208" y="343"/>
                        <a:pt x="200" y="354"/>
                        <a:pt x="193" y="35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4" name="Freeform 18"/>
                <p:cNvSpPr>
                  <a:spLocks/>
                </p:cNvSpPr>
                <p:nvPr/>
              </p:nvSpPr>
              <p:spPr bwMode="auto">
                <a:xfrm>
                  <a:off x="5909116" y="4805235"/>
                  <a:ext cx="249021" cy="515002"/>
                </a:xfrm>
                <a:custGeom>
                  <a:avLst/>
                  <a:gdLst>
                    <a:gd name="T0" fmla="*/ 104 w 137"/>
                    <a:gd name="T1" fmla="*/ 276 h 283"/>
                    <a:gd name="T2" fmla="*/ 20 w 137"/>
                    <a:gd name="T3" fmla="*/ 283 h 283"/>
                    <a:gd name="T4" fmla="*/ 3 w 137"/>
                    <a:gd name="T5" fmla="*/ 275 h 283"/>
                    <a:gd name="T6" fmla="*/ 3 w 137"/>
                    <a:gd name="T7" fmla="*/ 275 h 283"/>
                    <a:gd name="T8" fmla="*/ 0 w 137"/>
                    <a:gd name="T9" fmla="*/ 267 h 283"/>
                    <a:gd name="T10" fmla="*/ 0 w 137"/>
                    <a:gd name="T11" fmla="*/ 266 h 283"/>
                    <a:gd name="T12" fmla="*/ 7 w 137"/>
                    <a:gd name="T13" fmla="*/ 246 h 283"/>
                    <a:gd name="T14" fmla="*/ 8 w 137"/>
                    <a:gd name="T15" fmla="*/ 239 h 283"/>
                    <a:gd name="T16" fmla="*/ 8 w 137"/>
                    <a:gd name="T17" fmla="*/ 41 h 283"/>
                    <a:gd name="T18" fmla="*/ 11 w 137"/>
                    <a:gd name="T19" fmla="*/ 31 h 283"/>
                    <a:gd name="T20" fmla="*/ 23 w 137"/>
                    <a:gd name="T21" fmla="*/ 10 h 283"/>
                    <a:gd name="T22" fmla="*/ 43 w 137"/>
                    <a:gd name="T23" fmla="*/ 1 h 283"/>
                    <a:gd name="T24" fmla="*/ 107 w 137"/>
                    <a:gd name="T25" fmla="*/ 10 h 283"/>
                    <a:gd name="T26" fmla="*/ 121 w 137"/>
                    <a:gd name="T27" fmla="*/ 20 h 283"/>
                    <a:gd name="T28" fmla="*/ 135 w 137"/>
                    <a:gd name="T29" fmla="*/ 46 h 283"/>
                    <a:gd name="T30" fmla="*/ 137 w 137"/>
                    <a:gd name="T31" fmla="*/ 53 h 283"/>
                    <a:gd name="T32" fmla="*/ 133 w 137"/>
                    <a:gd name="T33" fmla="*/ 240 h 283"/>
                    <a:gd name="T34" fmla="*/ 129 w 137"/>
                    <a:gd name="T35" fmla="*/ 251 h 283"/>
                    <a:gd name="T36" fmla="*/ 128 w 137"/>
                    <a:gd name="T37" fmla="*/ 253 h 283"/>
                    <a:gd name="T38" fmla="*/ 121 w 137"/>
                    <a:gd name="T39" fmla="*/ 263 h 283"/>
                    <a:gd name="T40" fmla="*/ 118 w 137"/>
                    <a:gd name="T41" fmla="*/ 268 h 283"/>
                    <a:gd name="T42" fmla="*/ 104 w 137"/>
                    <a:gd name="T43" fmla="*/ 276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37" h="283">
                      <a:moveTo>
                        <a:pt x="104" y="276"/>
                      </a:moveTo>
                      <a:cubicBezTo>
                        <a:pt x="20" y="283"/>
                        <a:pt x="20" y="283"/>
                        <a:pt x="20" y="283"/>
                      </a:cubicBezTo>
                      <a:cubicBezTo>
                        <a:pt x="13" y="283"/>
                        <a:pt x="7" y="281"/>
                        <a:pt x="3" y="275"/>
                      </a:cubicBezTo>
                      <a:cubicBezTo>
                        <a:pt x="3" y="275"/>
                        <a:pt x="3" y="275"/>
                        <a:pt x="3" y="275"/>
                      </a:cubicBezTo>
                      <a:cubicBezTo>
                        <a:pt x="1" y="273"/>
                        <a:pt x="0" y="270"/>
                        <a:pt x="0" y="267"/>
                      </a:cubicBezTo>
                      <a:cubicBezTo>
                        <a:pt x="0" y="267"/>
                        <a:pt x="0" y="266"/>
                        <a:pt x="0" y="266"/>
                      </a:cubicBezTo>
                      <a:cubicBezTo>
                        <a:pt x="7" y="246"/>
                        <a:pt x="7" y="246"/>
                        <a:pt x="7" y="246"/>
                      </a:cubicBezTo>
                      <a:cubicBezTo>
                        <a:pt x="7" y="244"/>
                        <a:pt x="8" y="241"/>
                        <a:pt x="8" y="239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38"/>
                        <a:pt x="9" y="34"/>
                        <a:pt x="11" y="3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8" y="4"/>
                        <a:pt x="35" y="0"/>
                        <a:pt x="43" y="1"/>
                      </a:cubicBezTo>
                      <a:cubicBezTo>
                        <a:pt x="107" y="10"/>
                        <a:pt x="107" y="10"/>
                        <a:pt x="107" y="10"/>
                      </a:cubicBezTo>
                      <a:cubicBezTo>
                        <a:pt x="113" y="11"/>
                        <a:pt x="118" y="15"/>
                        <a:pt x="121" y="20"/>
                      </a:cubicBezTo>
                      <a:cubicBezTo>
                        <a:pt x="135" y="46"/>
                        <a:pt x="135" y="46"/>
                        <a:pt x="135" y="46"/>
                      </a:cubicBezTo>
                      <a:cubicBezTo>
                        <a:pt x="136" y="48"/>
                        <a:pt x="137" y="50"/>
                        <a:pt x="137" y="53"/>
                      </a:cubicBezTo>
                      <a:cubicBezTo>
                        <a:pt x="133" y="240"/>
                        <a:pt x="133" y="240"/>
                        <a:pt x="133" y="240"/>
                      </a:cubicBezTo>
                      <a:cubicBezTo>
                        <a:pt x="133" y="244"/>
                        <a:pt x="131" y="248"/>
                        <a:pt x="129" y="251"/>
                      </a:cubicBezTo>
                      <a:cubicBezTo>
                        <a:pt x="128" y="253"/>
                        <a:pt x="128" y="253"/>
                        <a:pt x="128" y="253"/>
                      </a:cubicBezTo>
                      <a:cubicBezTo>
                        <a:pt x="126" y="256"/>
                        <a:pt x="123" y="261"/>
                        <a:pt x="121" y="263"/>
                      </a:cubicBezTo>
                      <a:cubicBezTo>
                        <a:pt x="118" y="268"/>
                        <a:pt x="118" y="268"/>
                        <a:pt x="118" y="268"/>
                      </a:cubicBezTo>
                      <a:cubicBezTo>
                        <a:pt x="114" y="273"/>
                        <a:pt x="109" y="275"/>
                        <a:pt x="104" y="27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5" name="Freeform 19"/>
                <p:cNvSpPr>
                  <a:spLocks/>
                </p:cNvSpPr>
                <p:nvPr/>
              </p:nvSpPr>
              <p:spPr bwMode="auto">
                <a:xfrm>
                  <a:off x="5768801" y="4801380"/>
                  <a:ext cx="147254" cy="480309"/>
                </a:xfrm>
                <a:custGeom>
                  <a:avLst/>
                  <a:gdLst>
                    <a:gd name="T0" fmla="*/ 0 w 191"/>
                    <a:gd name="T1" fmla="*/ 0 h 623"/>
                    <a:gd name="T2" fmla="*/ 191 w 191"/>
                    <a:gd name="T3" fmla="*/ 120 h 623"/>
                    <a:gd name="T4" fmla="*/ 191 w 191"/>
                    <a:gd name="T5" fmla="*/ 423 h 623"/>
                    <a:gd name="T6" fmla="*/ 0 w 191"/>
                    <a:gd name="T7" fmla="*/ 623 h 623"/>
                    <a:gd name="T8" fmla="*/ 0 w 191"/>
                    <a:gd name="T9" fmla="*/ 0 h 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1" h="623">
                      <a:moveTo>
                        <a:pt x="0" y="0"/>
                      </a:moveTo>
                      <a:lnTo>
                        <a:pt x="191" y="120"/>
                      </a:lnTo>
                      <a:lnTo>
                        <a:pt x="191" y="423"/>
                      </a:lnTo>
                      <a:lnTo>
                        <a:pt x="0" y="6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6" name="Freeform 20"/>
                <p:cNvSpPr>
                  <a:spLocks/>
                </p:cNvSpPr>
                <p:nvPr/>
              </p:nvSpPr>
              <p:spPr bwMode="auto">
                <a:xfrm>
                  <a:off x="6171243" y="4850721"/>
                  <a:ext cx="23900" cy="387794"/>
                </a:xfrm>
                <a:custGeom>
                  <a:avLst/>
                  <a:gdLst>
                    <a:gd name="T0" fmla="*/ 31 w 31"/>
                    <a:gd name="T1" fmla="*/ 0 h 503"/>
                    <a:gd name="T2" fmla="*/ 5 w 31"/>
                    <a:gd name="T3" fmla="*/ 63 h 503"/>
                    <a:gd name="T4" fmla="*/ 0 w 31"/>
                    <a:gd name="T5" fmla="*/ 368 h 503"/>
                    <a:gd name="T6" fmla="*/ 12 w 31"/>
                    <a:gd name="T7" fmla="*/ 503 h 503"/>
                    <a:gd name="T8" fmla="*/ 31 w 31"/>
                    <a:gd name="T9" fmla="*/ 0 h 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503">
                      <a:moveTo>
                        <a:pt x="31" y="0"/>
                      </a:moveTo>
                      <a:lnTo>
                        <a:pt x="5" y="63"/>
                      </a:lnTo>
                      <a:lnTo>
                        <a:pt x="0" y="368"/>
                      </a:lnTo>
                      <a:lnTo>
                        <a:pt x="12" y="503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7" name="Freeform 21"/>
                <p:cNvSpPr>
                  <a:spLocks/>
                </p:cNvSpPr>
                <p:nvPr/>
              </p:nvSpPr>
              <p:spPr bwMode="auto">
                <a:xfrm>
                  <a:off x="5958457" y="4899292"/>
                  <a:ext cx="161902" cy="114873"/>
                </a:xfrm>
                <a:custGeom>
                  <a:avLst/>
                  <a:gdLst>
                    <a:gd name="T0" fmla="*/ 0 w 89"/>
                    <a:gd name="T1" fmla="*/ 10 h 63"/>
                    <a:gd name="T2" fmla="*/ 0 w 89"/>
                    <a:gd name="T3" fmla="*/ 53 h 63"/>
                    <a:gd name="T4" fmla="*/ 10 w 89"/>
                    <a:gd name="T5" fmla="*/ 63 h 63"/>
                    <a:gd name="T6" fmla="*/ 80 w 89"/>
                    <a:gd name="T7" fmla="*/ 61 h 63"/>
                    <a:gd name="T8" fmla="*/ 89 w 89"/>
                    <a:gd name="T9" fmla="*/ 51 h 63"/>
                    <a:gd name="T10" fmla="*/ 89 w 89"/>
                    <a:gd name="T11" fmla="*/ 15 h 63"/>
                    <a:gd name="T12" fmla="*/ 80 w 89"/>
                    <a:gd name="T13" fmla="*/ 5 h 63"/>
                    <a:gd name="T14" fmla="*/ 10 w 89"/>
                    <a:gd name="T15" fmla="*/ 1 h 63"/>
                    <a:gd name="T16" fmla="*/ 0 w 89"/>
                    <a:gd name="T17" fmla="*/ 1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" h="63">
                      <a:moveTo>
                        <a:pt x="0" y="10"/>
                      </a:move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59"/>
                        <a:pt x="4" y="63"/>
                        <a:pt x="10" y="63"/>
                      </a:cubicBezTo>
                      <a:cubicBezTo>
                        <a:pt x="80" y="61"/>
                        <a:pt x="80" y="61"/>
                        <a:pt x="80" y="61"/>
                      </a:cubicBezTo>
                      <a:cubicBezTo>
                        <a:pt x="85" y="61"/>
                        <a:pt x="89" y="56"/>
                        <a:pt x="89" y="51"/>
                      </a:cubicBezTo>
                      <a:cubicBezTo>
                        <a:pt x="89" y="15"/>
                        <a:pt x="89" y="15"/>
                        <a:pt x="89" y="15"/>
                      </a:cubicBezTo>
                      <a:cubicBezTo>
                        <a:pt x="89" y="10"/>
                        <a:pt x="85" y="5"/>
                        <a:pt x="80" y="5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5" y="0"/>
                        <a:pt x="0" y="5"/>
                        <a:pt x="0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18" name="Freeform 22"/>
                <p:cNvSpPr>
                  <a:spLocks/>
                </p:cNvSpPr>
                <p:nvPr/>
              </p:nvSpPr>
              <p:spPr bwMode="auto">
                <a:xfrm>
                  <a:off x="5930703" y="5028813"/>
                  <a:ext cx="189656" cy="307614"/>
                </a:xfrm>
                <a:custGeom>
                  <a:avLst/>
                  <a:gdLst>
                    <a:gd name="T0" fmla="*/ 15 w 104"/>
                    <a:gd name="T1" fmla="*/ 11 h 169"/>
                    <a:gd name="T2" fmla="*/ 13 w 104"/>
                    <a:gd name="T3" fmla="*/ 125 h 169"/>
                    <a:gd name="T4" fmla="*/ 5 w 104"/>
                    <a:gd name="T5" fmla="*/ 169 h 169"/>
                    <a:gd name="T6" fmla="*/ 80 w 104"/>
                    <a:gd name="T7" fmla="*/ 162 h 169"/>
                    <a:gd name="T8" fmla="*/ 99 w 104"/>
                    <a:gd name="T9" fmla="*/ 133 h 169"/>
                    <a:gd name="T10" fmla="*/ 104 w 104"/>
                    <a:gd name="T11" fmla="*/ 9 h 169"/>
                    <a:gd name="T12" fmla="*/ 95 w 104"/>
                    <a:gd name="T13" fmla="*/ 0 h 169"/>
                    <a:gd name="T14" fmla="*/ 24 w 104"/>
                    <a:gd name="T15" fmla="*/ 2 h 169"/>
                    <a:gd name="T16" fmla="*/ 15 w 104"/>
                    <a:gd name="T17" fmla="*/ 11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4" h="169">
                      <a:moveTo>
                        <a:pt x="15" y="11"/>
                      </a:moveTo>
                      <a:cubicBezTo>
                        <a:pt x="13" y="125"/>
                        <a:pt x="13" y="125"/>
                        <a:pt x="13" y="125"/>
                      </a:cubicBezTo>
                      <a:cubicBezTo>
                        <a:pt x="13" y="130"/>
                        <a:pt x="0" y="169"/>
                        <a:pt x="5" y="169"/>
                      </a:cubicBezTo>
                      <a:cubicBezTo>
                        <a:pt x="80" y="162"/>
                        <a:pt x="80" y="162"/>
                        <a:pt x="80" y="162"/>
                      </a:cubicBezTo>
                      <a:cubicBezTo>
                        <a:pt x="85" y="161"/>
                        <a:pt x="99" y="137"/>
                        <a:pt x="99" y="133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4" y="4"/>
                        <a:pt x="100" y="0"/>
                        <a:pt x="95" y="0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19" y="2"/>
                        <a:pt x="15" y="6"/>
                        <a:pt x="15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cxnSp>
            <p:nvCxnSpPr>
              <p:cNvPr id="178" name="Straight Connector 177"/>
              <p:cNvCxnSpPr/>
              <p:nvPr/>
            </p:nvCxnSpPr>
            <p:spPr bwMode="gray">
              <a:xfrm rot="120000" flipH="1">
                <a:off x="471488" y="1412875"/>
                <a:ext cx="77787" cy="6350"/>
              </a:xfrm>
              <a:prstGeom prst="line">
                <a:avLst/>
              </a:prstGeom>
              <a:ln w="6350" cap="rnd" cmpd="sng">
                <a:solidFill>
                  <a:srgbClr val="8B95A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9" name="Freeform 57"/>
              <p:cNvSpPr>
                <a:spLocks/>
              </p:cNvSpPr>
              <p:nvPr/>
            </p:nvSpPr>
            <p:spPr bwMode="auto">
              <a:xfrm flipH="1">
                <a:off x="590550" y="1274763"/>
                <a:ext cx="60325" cy="190500"/>
              </a:xfrm>
              <a:custGeom>
                <a:avLst/>
                <a:gdLst>
                  <a:gd name="T0" fmla="*/ 0 w 162"/>
                  <a:gd name="T1" fmla="*/ 3 h 464"/>
                  <a:gd name="T2" fmla="*/ 6 w 162"/>
                  <a:gd name="T3" fmla="*/ 1 h 464"/>
                  <a:gd name="T4" fmla="*/ 15 w 162"/>
                  <a:gd name="T5" fmla="*/ 0 h 464"/>
                  <a:gd name="T6" fmla="*/ 81 w 162"/>
                  <a:gd name="T7" fmla="*/ 223 h 464"/>
                  <a:gd name="T8" fmla="*/ 162 w 162"/>
                  <a:gd name="T9" fmla="*/ 464 h 464"/>
                  <a:gd name="T10" fmla="*/ 147 w 162"/>
                  <a:gd name="T11" fmla="*/ 463 h 464"/>
                  <a:gd name="T12" fmla="*/ 66 w 162"/>
                  <a:gd name="T13" fmla="*/ 228 h 464"/>
                  <a:gd name="T14" fmla="*/ 0 w 162"/>
                  <a:gd name="T15" fmla="*/ 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464">
                    <a:moveTo>
                      <a:pt x="0" y="3"/>
                    </a:moveTo>
                    <a:cubicBezTo>
                      <a:pt x="0" y="3"/>
                      <a:pt x="3" y="2"/>
                      <a:pt x="6" y="1"/>
                    </a:cubicBezTo>
                    <a:cubicBezTo>
                      <a:pt x="10" y="0"/>
                      <a:pt x="15" y="0"/>
                      <a:pt x="15" y="0"/>
                    </a:cubicBezTo>
                    <a:cubicBezTo>
                      <a:pt x="15" y="0"/>
                      <a:pt x="69" y="190"/>
                      <a:pt x="81" y="223"/>
                    </a:cubicBezTo>
                    <a:cubicBezTo>
                      <a:pt x="93" y="255"/>
                      <a:pt x="162" y="464"/>
                      <a:pt x="162" y="464"/>
                    </a:cubicBezTo>
                    <a:cubicBezTo>
                      <a:pt x="147" y="463"/>
                      <a:pt x="147" y="463"/>
                      <a:pt x="147" y="463"/>
                    </a:cubicBezTo>
                    <a:cubicBezTo>
                      <a:pt x="147" y="463"/>
                      <a:pt x="73" y="247"/>
                      <a:pt x="66" y="228"/>
                    </a:cubicBezTo>
                    <a:cubicBezTo>
                      <a:pt x="59" y="210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9AA5BB"/>
              </a:solidFill>
              <a:ln w="3175" cmpd="sng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sp>
            <p:nvSpPr>
              <p:cNvPr id="180" name="Freeform 63"/>
              <p:cNvSpPr>
                <a:spLocks/>
              </p:cNvSpPr>
              <p:nvPr/>
            </p:nvSpPr>
            <p:spPr bwMode="auto">
              <a:xfrm flipH="1">
                <a:off x="530225" y="1271588"/>
                <a:ext cx="65088" cy="193675"/>
              </a:xfrm>
              <a:custGeom>
                <a:avLst/>
                <a:gdLst>
                  <a:gd name="T0" fmla="*/ 175 w 175"/>
                  <a:gd name="T1" fmla="*/ 6 h 472"/>
                  <a:gd name="T2" fmla="*/ 166 w 175"/>
                  <a:gd name="T3" fmla="*/ 0 h 472"/>
                  <a:gd name="T4" fmla="*/ 157 w 175"/>
                  <a:gd name="T5" fmla="*/ 1 h 472"/>
                  <a:gd name="T6" fmla="*/ 106 w 175"/>
                  <a:gd name="T7" fmla="*/ 226 h 472"/>
                  <a:gd name="T8" fmla="*/ 0 w 175"/>
                  <a:gd name="T9" fmla="*/ 471 h 472"/>
                  <a:gd name="T10" fmla="*/ 15 w 175"/>
                  <a:gd name="T11" fmla="*/ 472 h 472"/>
                  <a:gd name="T12" fmla="*/ 118 w 175"/>
                  <a:gd name="T13" fmla="*/ 232 h 472"/>
                  <a:gd name="T14" fmla="*/ 175 w 175"/>
                  <a:gd name="T15" fmla="*/ 6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" h="472">
                    <a:moveTo>
                      <a:pt x="175" y="6"/>
                    </a:moveTo>
                    <a:cubicBezTo>
                      <a:pt x="175" y="6"/>
                      <a:pt x="172" y="2"/>
                      <a:pt x="166" y="0"/>
                    </a:cubicBezTo>
                    <a:cubicBezTo>
                      <a:pt x="162" y="0"/>
                      <a:pt x="157" y="1"/>
                      <a:pt x="157" y="1"/>
                    </a:cubicBezTo>
                    <a:cubicBezTo>
                      <a:pt x="157" y="1"/>
                      <a:pt x="120" y="181"/>
                      <a:pt x="106" y="226"/>
                    </a:cubicBezTo>
                    <a:cubicBezTo>
                      <a:pt x="91" y="271"/>
                      <a:pt x="0" y="471"/>
                      <a:pt x="0" y="471"/>
                    </a:cubicBezTo>
                    <a:cubicBezTo>
                      <a:pt x="15" y="472"/>
                      <a:pt x="15" y="472"/>
                      <a:pt x="15" y="472"/>
                    </a:cubicBezTo>
                    <a:cubicBezTo>
                      <a:pt x="15" y="472"/>
                      <a:pt x="106" y="270"/>
                      <a:pt x="118" y="232"/>
                    </a:cubicBezTo>
                    <a:cubicBezTo>
                      <a:pt x="131" y="194"/>
                      <a:pt x="175" y="6"/>
                      <a:pt x="175" y="6"/>
                    </a:cubicBezTo>
                    <a:close/>
                  </a:path>
                </a:pathLst>
              </a:custGeom>
              <a:solidFill>
                <a:srgbClr val="A6B1C3"/>
              </a:solidFill>
              <a:ln w="3175" cmpd="sng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de-DE"/>
              </a:p>
            </p:txBody>
          </p:sp>
          <p:grpSp>
            <p:nvGrpSpPr>
              <p:cNvPr id="181" name="Group 180"/>
              <p:cNvGrpSpPr>
                <a:grpSpLocks noChangeAspect="1"/>
              </p:cNvGrpSpPr>
              <p:nvPr/>
            </p:nvGrpSpPr>
            <p:grpSpPr bwMode="auto">
              <a:xfrm flipH="1">
                <a:off x="574294" y="1464631"/>
                <a:ext cx="45787" cy="132921"/>
                <a:chOff x="1545638" y="2853837"/>
                <a:chExt cx="890304" cy="2580872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89" name="Freeform 58"/>
                <p:cNvSpPr>
                  <a:spLocks noEditPoints="1"/>
                </p:cNvSpPr>
                <p:nvPr/>
              </p:nvSpPr>
              <p:spPr bwMode="auto">
                <a:xfrm>
                  <a:off x="1955776" y="3023894"/>
                  <a:ext cx="186728" cy="310104"/>
                </a:xfrm>
                <a:custGeom>
                  <a:avLst/>
                  <a:gdLst>
                    <a:gd name="T0" fmla="*/ 23 w 24"/>
                    <a:gd name="T1" fmla="*/ 22 h 39"/>
                    <a:gd name="T2" fmla="*/ 18 w 24"/>
                    <a:gd name="T3" fmla="*/ 2 h 39"/>
                    <a:gd name="T4" fmla="*/ 15 w 24"/>
                    <a:gd name="T5" fmla="*/ 0 h 39"/>
                    <a:gd name="T6" fmla="*/ 9 w 24"/>
                    <a:gd name="T7" fmla="*/ 0 h 39"/>
                    <a:gd name="T8" fmla="*/ 6 w 24"/>
                    <a:gd name="T9" fmla="*/ 2 h 39"/>
                    <a:gd name="T10" fmla="*/ 1 w 24"/>
                    <a:gd name="T11" fmla="*/ 22 h 39"/>
                    <a:gd name="T12" fmla="*/ 1 w 24"/>
                    <a:gd name="T13" fmla="*/ 22 h 39"/>
                    <a:gd name="T14" fmla="*/ 12 w 24"/>
                    <a:gd name="T15" fmla="*/ 36 h 39"/>
                    <a:gd name="T16" fmla="*/ 23 w 24"/>
                    <a:gd name="T17" fmla="*/ 23 h 39"/>
                    <a:gd name="T18" fmla="*/ 23 w 24"/>
                    <a:gd name="T19" fmla="*/ 22 h 39"/>
                    <a:gd name="T20" fmla="*/ 6 w 24"/>
                    <a:gd name="T21" fmla="*/ 19 h 39"/>
                    <a:gd name="T22" fmla="*/ 16 w 24"/>
                    <a:gd name="T23" fmla="*/ 14 h 39"/>
                    <a:gd name="T24" fmla="*/ 18 w 24"/>
                    <a:gd name="T25" fmla="*/ 16 h 39"/>
                    <a:gd name="T26" fmla="*/ 20 w 24"/>
                    <a:gd name="T27" fmla="*/ 25 h 39"/>
                    <a:gd name="T28" fmla="*/ 20 w 24"/>
                    <a:gd name="T29" fmla="*/ 26 h 39"/>
                    <a:gd name="T30" fmla="*/ 6 w 24"/>
                    <a:gd name="T31" fmla="*/ 1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4" h="39">
                      <a:moveTo>
                        <a:pt x="23" y="22"/>
                      </a:move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1"/>
                        <a:pt x="17" y="0"/>
                        <a:pt x="15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7" y="1"/>
                        <a:pt x="6" y="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4"/>
                        <a:pt x="0" y="36"/>
                        <a:pt x="12" y="36"/>
                      </a:cubicBezTo>
                      <a:cubicBezTo>
                        <a:pt x="24" y="36"/>
                        <a:pt x="23" y="24"/>
                        <a:pt x="23" y="23"/>
                      </a:cubicBezTo>
                      <a:cubicBezTo>
                        <a:pt x="23" y="23"/>
                        <a:pt x="23" y="23"/>
                        <a:pt x="23" y="22"/>
                      </a:cubicBezTo>
                      <a:close/>
                      <a:moveTo>
                        <a:pt x="6" y="19"/>
                      </a:moveTo>
                      <a:cubicBezTo>
                        <a:pt x="10" y="13"/>
                        <a:pt x="14" y="13"/>
                        <a:pt x="16" y="14"/>
                      </a:cubicBezTo>
                      <a:cubicBezTo>
                        <a:pt x="17" y="14"/>
                        <a:pt x="18" y="15"/>
                        <a:pt x="18" y="16"/>
                      </a:cubicBezTo>
                      <a:cubicBezTo>
                        <a:pt x="18" y="17"/>
                        <a:pt x="19" y="20"/>
                        <a:pt x="20" y="25"/>
                      </a:cubicBezTo>
                      <a:cubicBezTo>
                        <a:pt x="20" y="25"/>
                        <a:pt x="20" y="25"/>
                        <a:pt x="20" y="26"/>
                      </a:cubicBezTo>
                      <a:cubicBezTo>
                        <a:pt x="17" y="39"/>
                        <a:pt x="0" y="30"/>
                        <a:pt x="6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0" name="Freeform 59"/>
                <p:cNvSpPr>
                  <a:spLocks/>
                </p:cNvSpPr>
                <p:nvPr/>
              </p:nvSpPr>
              <p:spPr bwMode="auto">
                <a:xfrm>
                  <a:off x="2002461" y="3010556"/>
                  <a:ext cx="93367" cy="23343"/>
                </a:xfrm>
                <a:custGeom>
                  <a:avLst/>
                  <a:gdLst>
                    <a:gd name="T0" fmla="*/ 12 w 12"/>
                    <a:gd name="T1" fmla="*/ 2 h 3"/>
                    <a:gd name="T2" fmla="*/ 10 w 12"/>
                    <a:gd name="T3" fmla="*/ 0 h 3"/>
                    <a:gd name="T4" fmla="*/ 2 w 12"/>
                    <a:gd name="T5" fmla="*/ 0 h 3"/>
                    <a:gd name="T6" fmla="*/ 0 w 12"/>
                    <a:gd name="T7" fmla="*/ 2 h 3"/>
                    <a:gd name="T8" fmla="*/ 0 w 12"/>
                    <a:gd name="T9" fmla="*/ 2 h 3"/>
                    <a:gd name="T10" fmla="*/ 2 w 12"/>
                    <a:gd name="T11" fmla="*/ 3 h 3"/>
                    <a:gd name="T12" fmla="*/ 10 w 12"/>
                    <a:gd name="T13" fmla="*/ 3 h 3"/>
                    <a:gd name="T14" fmla="*/ 12 w 12"/>
                    <a:gd name="T15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" h="3">
                      <a:moveTo>
                        <a:pt x="12" y="2"/>
                      </a:moveTo>
                      <a:cubicBezTo>
                        <a:pt x="12" y="1"/>
                        <a:pt x="11" y="0"/>
                        <a:pt x="1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1" y="3"/>
                        <a:pt x="12" y="3"/>
                        <a:pt x="1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1" name="Freeform 60"/>
                <p:cNvSpPr>
                  <a:spLocks noEditPoints="1"/>
                </p:cNvSpPr>
                <p:nvPr/>
              </p:nvSpPr>
              <p:spPr bwMode="auto">
                <a:xfrm>
                  <a:off x="1969114" y="2853837"/>
                  <a:ext cx="173390" cy="116710"/>
                </a:xfrm>
                <a:custGeom>
                  <a:avLst/>
                  <a:gdLst>
                    <a:gd name="T0" fmla="*/ 10 w 22"/>
                    <a:gd name="T1" fmla="*/ 15 h 15"/>
                    <a:gd name="T2" fmla="*/ 0 w 22"/>
                    <a:gd name="T3" fmla="*/ 6 h 15"/>
                    <a:gd name="T4" fmla="*/ 1 w 22"/>
                    <a:gd name="T5" fmla="*/ 2 h 15"/>
                    <a:gd name="T6" fmla="*/ 6 w 22"/>
                    <a:gd name="T7" fmla="*/ 0 h 15"/>
                    <a:gd name="T8" fmla="*/ 16 w 22"/>
                    <a:gd name="T9" fmla="*/ 0 h 15"/>
                    <a:gd name="T10" fmla="*/ 21 w 22"/>
                    <a:gd name="T11" fmla="*/ 2 h 15"/>
                    <a:gd name="T12" fmla="*/ 21 w 22"/>
                    <a:gd name="T13" fmla="*/ 6 h 15"/>
                    <a:gd name="T14" fmla="*/ 10 w 22"/>
                    <a:gd name="T15" fmla="*/ 15 h 15"/>
                    <a:gd name="T16" fmla="*/ 6 w 22"/>
                    <a:gd name="T17" fmla="*/ 2 h 15"/>
                    <a:gd name="T18" fmla="*/ 3 w 22"/>
                    <a:gd name="T19" fmla="*/ 3 h 15"/>
                    <a:gd name="T20" fmla="*/ 2 w 22"/>
                    <a:gd name="T21" fmla="*/ 5 h 15"/>
                    <a:gd name="T22" fmla="*/ 10 w 22"/>
                    <a:gd name="T23" fmla="*/ 13 h 15"/>
                    <a:gd name="T24" fmla="*/ 19 w 22"/>
                    <a:gd name="T25" fmla="*/ 6 h 15"/>
                    <a:gd name="T26" fmla="*/ 19 w 22"/>
                    <a:gd name="T27" fmla="*/ 4 h 15"/>
                    <a:gd name="T28" fmla="*/ 16 w 22"/>
                    <a:gd name="T29" fmla="*/ 2 h 15"/>
                    <a:gd name="T30" fmla="*/ 6 w 22"/>
                    <a:gd name="T31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15">
                      <a:moveTo>
                        <a:pt x="10" y="15"/>
                      </a:moveTo>
                      <a:cubicBezTo>
                        <a:pt x="6" y="15"/>
                        <a:pt x="2" y="12"/>
                        <a:pt x="0" y="6"/>
                      </a:cubicBezTo>
                      <a:cubicBezTo>
                        <a:pt x="0" y="5"/>
                        <a:pt x="0" y="3"/>
                        <a:pt x="1" y="2"/>
                      </a:cubicBez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8" y="0"/>
                        <a:pt x="20" y="1"/>
                        <a:pt x="21" y="2"/>
                      </a:cubicBezTo>
                      <a:cubicBezTo>
                        <a:pt x="22" y="4"/>
                        <a:pt x="22" y="5"/>
                        <a:pt x="21" y="6"/>
                      </a:cubicBezTo>
                      <a:cubicBezTo>
                        <a:pt x="19" y="12"/>
                        <a:pt x="15" y="15"/>
                        <a:pt x="10" y="15"/>
                      </a:cubicBezTo>
                      <a:close/>
                      <a:moveTo>
                        <a:pt x="6" y="2"/>
                      </a:moveTo>
                      <a:cubicBezTo>
                        <a:pt x="5" y="2"/>
                        <a:pt x="3" y="3"/>
                        <a:pt x="3" y="3"/>
                      </a:cubicBezTo>
                      <a:cubicBezTo>
                        <a:pt x="2" y="4"/>
                        <a:pt x="2" y="4"/>
                        <a:pt x="2" y="5"/>
                      </a:cubicBezTo>
                      <a:cubicBezTo>
                        <a:pt x="3" y="8"/>
                        <a:pt x="6" y="13"/>
                        <a:pt x="10" y="13"/>
                      </a:cubicBezTo>
                      <a:cubicBezTo>
                        <a:pt x="16" y="13"/>
                        <a:pt x="18" y="8"/>
                        <a:pt x="19" y="6"/>
                      </a:cubicBezTo>
                      <a:cubicBezTo>
                        <a:pt x="20" y="5"/>
                        <a:pt x="19" y="4"/>
                        <a:pt x="19" y="4"/>
                      </a:cubicBezTo>
                      <a:cubicBezTo>
                        <a:pt x="18" y="3"/>
                        <a:pt x="17" y="2"/>
                        <a:pt x="16" y="2"/>
                      </a:cubicBezTo>
                      <a:lnTo>
                        <a:pt x="6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2" name="Rectangle 61"/>
                <p:cNvSpPr>
                  <a:spLocks noChangeArrowheads="1"/>
                </p:cNvSpPr>
                <p:nvPr/>
              </p:nvSpPr>
              <p:spPr bwMode="auto">
                <a:xfrm>
                  <a:off x="2042476" y="2947204"/>
                  <a:ext cx="23338" cy="6335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3" name="Freeform 62"/>
                <p:cNvSpPr>
                  <a:spLocks/>
                </p:cNvSpPr>
                <p:nvPr/>
              </p:nvSpPr>
              <p:spPr bwMode="auto">
                <a:xfrm>
                  <a:off x="2025804" y="2947204"/>
                  <a:ext cx="56686" cy="30009"/>
                </a:xfrm>
                <a:custGeom>
                  <a:avLst/>
                  <a:gdLst>
                    <a:gd name="T0" fmla="*/ 7 w 7"/>
                    <a:gd name="T1" fmla="*/ 2 h 4"/>
                    <a:gd name="T2" fmla="*/ 5 w 7"/>
                    <a:gd name="T3" fmla="*/ 0 h 4"/>
                    <a:gd name="T4" fmla="*/ 2 w 7"/>
                    <a:gd name="T5" fmla="*/ 0 h 4"/>
                    <a:gd name="T6" fmla="*/ 0 w 7"/>
                    <a:gd name="T7" fmla="*/ 2 h 4"/>
                    <a:gd name="T8" fmla="*/ 0 w 7"/>
                    <a:gd name="T9" fmla="*/ 2 h 4"/>
                    <a:gd name="T10" fmla="*/ 2 w 7"/>
                    <a:gd name="T11" fmla="*/ 4 h 4"/>
                    <a:gd name="T12" fmla="*/ 5 w 7"/>
                    <a:gd name="T13" fmla="*/ 4 h 4"/>
                    <a:gd name="T14" fmla="*/ 7 w 7"/>
                    <a:gd name="T15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4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6" y="4"/>
                        <a:pt x="7" y="3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4" name="Freeform 64"/>
                <p:cNvSpPr>
                  <a:spLocks noEditPoints="1"/>
                </p:cNvSpPr>
                <p:nvPr/>
              </p:nvSpPr>
              <p:spPr bwMode="auto">
                <a:xfrm>
                  <a:off x="1552310" y="3480717"/>
                  <a:ext cx="883632" cy="953656"/>
                </a:xfrm>
                <a:custGeom>
                  <a:avLst/>
                  <a:gdLst>
                    <a:gd name="T0" fmla="*/ 77 w 112"/>
                    <a:gd name="T1" fmla="*/ 1 h 121"/>
                    <a:gd name="T2" fmla="*/ 37 w 112"/>
                    <a:gd name="T3" fmla="*/ 0 h 121"/>
                    <a:gd name="T4" fmla="*/ 1 w 112"/>
                    <a:gd name="T5" fmla="*/ 35 h 121"/>
                    <a:gd name="T6" fmla="*/ 0 w 112"/>
                    <a:gd name="T7" fmla="*/ 84 h 121"/>
                    <a:gd name="T8" fmla="*/ 35 w 112"/>
                    <a:gd name="T9" fmla="*/ 120 h 121"/>
                    <a:gd name="T10" fmla="*/ 75 w 112"/>
                    <a:gd name="T11" fmla="*/ 120 h 121"/>
                    <a:gd name="T12" fmla="*/ 111 w 112"/>
                    <a:gd name="T13" fmla="*/ 86 h 121"/>
                    <a:gd name="T14" fmla="*/ 112 w 112"/>
                    <a:gd name="T15" fmla="*/ 37 h 121"/>
                    <a:gd name="T16" fmla="*/ 77 w 112"/>
                    <a:gd name="T17" fmla="*/ 1 h 121"/>
                    <a:gd name="T18" fmla="*/ 72 w 112"/>
                    <a:gd name="T19" fmla="*/ 12 h 121"/>
                    <a:gd name="T20" fmla="*/ 41 w 112"/>
                    <a:gd name="T21" fmla="*/ 12 h 121"/>
                    <a:gd name="T22" fmla="*/ 41 w 112"/>
                    <a:gd name="T23" fmla="*/ 7 h 121"/>
                    <a:gd name="T24" fmla="*/ 72 w 112"/>
                    <a:gd name="T25" fmla="*/ 7 h 121"/>
                    <a:gd name="T26" fmla="*/ 72 w 112"/>
                    <a:gd name="T27" fmla="*/ 12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2" h="121">
                      <a:moveTo>
                        <a:pt x="77" y="1"/>
                      </a:move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17" y="0"/>
                        <a:pt x="1" y="15"/>
                        <a:pt x="1" y="35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0" y="103"/>
                        <a:pt x="15" y="119"/>
                        <a:pt x="35" y="120"/>
                      </a:cubicBezTo>
                      <a:cubicBezTo>
                        <a:pt x="75" y="120"/>
                        <a:pt x="75" y="120"/>
                        <a:pt x="75" y="120"/>
                      </a:cubicBezTo>
                      <a:cubicBezTo>
                        <a:pt x="95" y="121"/>
                        <a:pt x="111" y="105"/>
                        <a:pt x="111" y="86"/>
                      </a:cubicBezTo>
                      <a:cubicBezTo>
                        <a:pt x="112" y="37"/>
                        <a:pt x="112" y="37"/>
                        <a:pt x="112" y="37"/>
                      </a:cubicBezTo>
                      <a:cubicBezTo>
                        <a:pt x="112" y="17"/>
                        <a:pt x="97" y="1"/>
                        <a:pt x="77" y="1"/>
                      </a:cubicBezTo>
                      <a:close/>
                      <a:moveTo>
                        <a:pt x="72" y="12"/>
                      </a:moveTo>
                      <a:cubicBezTo>
                        <a:pt x="41" y="12"/>
                        <a:pt x="41" y="12"/>
                        <a:pt x="41" y="12"/>
                      </a:cubicBezTo>
                      <a:cubicBezTo>
                        <a:pt x="41" y="7"/>
                        <a:pt x="41" y="7"/>
                        <a:pt x="41" y="7"/>
                      </a:cubicBezTo>
                      <a:cubicBezTo>
                        <a:pt x="72" y="7"/>
                        <a:pt x="72" y="7"/>
                        <a:pt x="72" y="7"/>
                      </a:cubicBezTo>
                      <a:lnTo>
                        <a:pt x="72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5" name="Freeform 65"/>
                <p:cNvSpPr>
                  <a:spLocks/>
                </p:cNvSpPr>
                <p:nvPr/>
              </p:nvSpPr>
              <p:spPr bwMode="auto">
                <a:xfrm>
                  <a:off x="1725700" y="3577412"/>
                  <a:ext cx="0" cy="16671"/>
                </a:xfrm>
                <a:custGeom>
                  <a:avLst/>
                  <a:gdLst>
                    <a:gd name="T0" fmla="*/ 2 h 2"/>
                    <a:gd name="T1" fmla="*/ 1 h 2"/>
                    <a:gd name="T2" fmla="*/ 0 h 2"/>
                    <a:gd name="T3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6" name="Freeform 66"/>
                <p:cNvSpPr>
                  <a:spLocks/>
                </p:cNvSpPr>
                <p:nvPr/>
              </p:nvSpPr>
              <p:spPr bwMode="auto">
                <a:xfrm>
                  <a:off x="2279223" y="3584083"/>
                  <a:ext cx="0" cy="16671"/>
                </a:xfrm>
                <a:custGeom>
                  <a:avLst/>
                  <a:gdLst>
                    <a:gd name="T0" fmla="*/ 0 h 2"/>
                    <a:gd name="T1" fmla="*/ 1 h 2"/>
                    <a:gd name="T2" fmla="*/ 2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1725700" y="3497388"/>
                  <a:ext cx="553518" cy="206738"/>
                </a:xfrm>
                <a:custGeom>
                  <a:avLst/>
                  <a:gdLst>
                    <a:gd name="T0" fmla="*/ 48 w 70"/>
                    <a:gd name="T1" fmla="*/ 2 h 26"/>
                    <a:gd name="T2" fmla="*/ 22 w 70"/>
                    <a:gd name="T3" fmla="*/ 2 h 26"/>
                    <a:gd name="T4" fmla="*/ 0 w 70"/>
                    <a:gd name="T5" fmla="*/ 11 h 26"/>
                    <a:gd name="T6" fmla="*/ 22 w 70"/>
                    <a:gd name="T7" fmla="*/ 25 h 26"/>
                    <a:gd name="T8" fmla="*/ 47 w 70"/>
                    <a:gd name="T9" fmla="*/ 25 h 26"/>
                    <a:gd name="T10" fmla="*/ 70 w 70"/>
                    <a:gd name="T11" fmla="*/ 12 h 26"/>
                    <a:gd name="T12" fmla="*/ 48 w 70"/>
                    <a:gd name="T13" fmla="*/ 2 h 26"/>
                    <a:gd name="T14" fmla="*/ 50 w 70"/>
                    <a:gd name="T15" fmla="*/ 11 h 26"/>
                    <a:gd name="T16" fmla="*/ 19 w 70"/>
                    <a:gd name="T17" fmla="*/ 10 h 26"/>
                    <a:gd name="T18" fmla="*/ 19 w 70"/>
                    <a:gd name="T19" fmla="*/ 5 h 26"/>
                    <a:gd name="T20" fmla="*/ 50 w 70"/>
                    <a:gd name="T21" fmla="*/ 6 h 26"/>
                    <a:gd name="T22" fmla="*/ 50 w 70"/>
                    <a:gd name="T23" fmla="*/ 1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0" h="26">
                      <a:moveTo>
                        <a:pt x="48" y="2"/>
                      </a:move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10" y="2"/>
                        <a:pt x="1" y="0"/>
                        <a:pt x="0" y="11"/>
                      </a:cubicBezTo>
                      <a:cubicBezTo>
                        <a:pt x="0" y="22"/>
                        <a:pt x="10" y="25"/>
                        <a:pt x="22" y="25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59" y="26"/>
                        <a:pt x="69" y="23"/>
                        <a:pt x="70" y="12"/>
                      </a:cubicBezTo>
                      <a:cubicBezTo>
                        <a:pt x="69" y="1"/>
                        <a:pt x="59" y="2"/>
                        <a:pt x="48" y="2"/>
                      </a:cubicBezTo>
                      <a:close/>
                      <a:moveTo>
                        <a:pt x="50" y="11"/>
                      </a:move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50" y="6"/>
                        <a:pt x="50" y="6"/>
                        <a:pt x="50" y="6"/>
                      </a:cubicBezTo>
                      <a:lnTo>
                        <a:pt x="50" y="1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8" name="Freeform 68"/>
                <p:cNvSpPr>
                  <a:spLocks/>
                </p:cNvSpPr>
                <p:nvPr/>
              </p:nvSpPr>
              <p:spPr bwMode="auto">
                <a:xfrm>
                  <a:off x="1545638" y="3734136"/>
                  <a:ext cx="890299" cy="953656"/>
                </a:xfrm>
                <a:custGeom>
                  <a:avLst/>
                  <a:gdLst>
                    <a:gd name="T0" fmla="*/ 267 w 267"/>
                    <a:gd name="T1" fmla="*/ 5 h 286"/>
                    <a:gd name="T2" fmla="*/ 5 w 267"/>
                    <a:gd name="T3" fmla="*/ 0 h 286"/>
                    <a:gd name="T4" fmla="*/ 0 w 267"/>
                    <a:gd name="T5" fmla="*/ 281 h 286"/>
                    <a:gd name="T6" fmla="*/ 262 w 267"/>
                    <a:gd name="T7" fmla="*/ 286 h 286"/>
                    <a:gd name="T8" fmla="*/ 267 w 267"/>
                    <a:gd name="T9" fmla="*/ 5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7" h="286">
                      <a:moveTo>
                        <a:pt x="267" y="5"/>
                      </a:moveTo>
                      <a:lnTo>
                        <a:pt x="5" y="0"/>
                      </a:lnTo>
                      <a:lnTo>
                        <a:pt x="0" y="281"/>
                      </a:lnTo>
                      <a:lnTo>
                        <a:pt x="262" y="286"/>
                      </a:lnTo>
                      <a:lnTo>
                        <a:pt x="267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199" name="Freeform 69"/>
                <p:cNvSpPr>
                  <a:spLocks/>
                </p:cNvSpPr>
                <p:nvPr/>
              </p:nvSpPr>
              <p:spPr bwMode="auto">
                <a:xfrm>
                  <a:off x="1725700" y="3567412"/>
                  <a:ext cx="0" cy="26676"/>
                </a:xfrm>
                <a:custGeom>
                  <a:avLst/>
                  <a:gdLst>
                    <a:gd name="T0" fmla="*/ 3 h 3"/>
                    <a:gd name="T1" fmla="*/ 1 h 3"/>
                    <a:gd name="T2" fmla="*/ 0 h 3"/>
                    <a:gd name="T3" fmla="*/ 3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0" name="Freeform 70"/>
                <p:cNvSpPr>
                  <a:spLocks/>
                </p:cNvSpPr>
                <p:nvPr/>
              </p:nvSpPr>
              <p:spPr bwMode="auto">
                <a:xfrm>
                  <a:off x="2279223" y="3577412"/>
                  <a:ext cx="0" cy="23343"/>
                </a:xfrm>
                <a:custGeom>
                  <a:avLst/>
                  <a:gdLst>
                    <a:gd name="T0" fmla="*/ 0 h 3"/>
                    <a:gd name="T1" fmla="*/ 2 h 3"/>
                    <a:gd name="T2" fmla="*/ 3 h 3"/>
                    <a:gd name="T3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1" name="Freeform 71"/>
                <p:cNvSpPr>
                  <a:spLocks noEditPoints="1"/>
                </p:cNvSpPr>
                <p:nvPr/>
              </p:nvSpPr>
              <p:spPr bwMode="auto">
                <a:xfrm>
                  <a:off x="1725700" y="3490717"/>
                  <a:ext cx="553518" cy="203405"/>
                </a:xfrm>
                <a:custGeom>
                  <a:avLst/>
                  <a:gdLst>
                    <a:gd name="T0" fmla="*/ 48 w 70"/>
                    <a:gd name="T1" fmla="*/ 3 h 26"/>
                    <a:gd name="T2" fmla="*/ 22 w 70"/>
                    <a:gd name="T3" fmla="*/ 2 h 26"/>
                    <a:gd name="T4" fmla="*/ 0 w 70"/>
                    <a:gd name="T5" fmla="*/ 11 h 26"/>
                    <a:gd name="T6" fmla="*/ 22 w 70"/>
                    <a:gd name="T7" fmla="*/ 26 h 26"/>
                    <a:gd name="T8" fmla="*/ 47 w 70"/>
                    <a:gd name="T9" fmla="*/ 26 h 26"/>
                    <a:gd name="T10" fmla="*/ 70 w 70"/>
                    <a:gd name="T11" fmla="*/ 13 h 26"/>
                    <a:gd name="T12" fmla="*/ 48 w 70"/>
                    <a:gd name="T13" fmla="*/ 3 h 26"/>
                    <a:gd name="T14" fmla="*/ 50 w 70"/>
                    <a:gd name="T15" fmla="*/ 11 h 26"/>
                    <a:gd name="T16" fmla="*/ 19 w 70"/>
                    <a:gd name="T17" fmla="*/ 11 h 26"/>
                    <a:gd name="T18" fmla="*/ 19 w 70"/>
                    <a:gd name="T19" fmla="*/ 6 h 26"/>
                    <a:gd name="T20" fmla="*/ 50 w 70"/>
                    <a:gd name="T21" fmla="*/ 6 h 26"/>
                    <a:gd name="T22" fmla="*/ 50 w 70"/>
                    <a:gd name="T23" fmla="*/ 1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0" h="26">
                      <a:moveTo>
                        <a:pt x="48" y="3"/>
                      </a:move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10" y="2"/>
                        <a:pt x="1" y="0"/>
                        <a:pt x="0" y="11"/>
                      </a:cubicBezTo>
                      <a:cubicBezTo>
                        <a:pt x="0" y="23"/>
                        <a:pt x="10" y="25"/>
                        <a:pt x="22" y="26"/>
                      </a:cubicBezTo>
                      <a:cubicBezTo>
                        <a:pt x="47" y="26"/>
                        <a:pt x="47" y="26"/>
                        <a:pt x="47" y="26"/>
                      </a:cubicBezTo>
                      <a:cubicBezTo>
                        <a:pt x="59" y="26"/>
                        <a:pt x="69" y="24"/>
                        <a:pt x="70" y="13"/>
                      </a:cubicBezTo>
                      <a:cubicBezTo>
                        <a:pt x="69" y="1"/>
                        <a:pt x="59" y="3"/>
                        <a:pt x="48" y="3"/>
                      </a:cubicBezTo>
                      <a:close/>
                      <a:moveTo>
                        <a:pt x="50" y="11"/>
                      </a:move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lnTo>
                        <a:pt x="5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2" name="Freeform 72"/>
                <p:cNvSpPr>
                  <a:spLocks/>
                </p:cNvSpPr>
                <p:nvPr/>
              </p:nvSpPr>
              <p:spPr bwMode="auto">
                <a:xfrm>
                  <a:off x="1845743" y="3624098"/>
                  <a:ext cx="0" cy="6667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3" name="Freeform 73"/>
                <p:cNvSpPr>
                  <a:spLocks/>
                </p:cNvSpPr>
                <p:nvPr/>
              </p:nvSpPr>
              <p:spPr bwMode="auto">
                <a:xfrm>
                  <a:off x="2152514" y="3630764"/>
                  <a:ext cx="0" cy="10005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4" name="Freeform 77"/>
                <p:cNvSpPr>
                  <a:spLocks/>
                </p:cNvSpPr>
                <p:nvPr/>
              </p:nvSpPr>
              <p:spPr bwMode="auto">
                <a:xfrm>
                  <a:off x="1568981" y="4064244"/>
                  <a:ext cx="843618" cy="623547"/>
                </a:xfrm>
                <a:custGeom>
                  <a:avLst/>
                  <a:gdLst>
                    <a:gd name="T0" fmla="*/ 101 w 107"/>
                    <a:gd name="T1" fmla="*/ 79 h 79"/>
                    <a:gd name="T2" fmla="*/ 106 w 107"/>
                    <a:gd name="T3" fmla="*/ 36 h 79"/>
                    <a:gd name="T4" fmla="*/ 106 w 107"/>
                    <a:gd name="T5" fmla="*/ 28 h 79"/>
                    <a:gd name="T6" fmla="*/ 54 w 107"/>
                    <a:gd name="T7" fmla="*/ 0 h 79"/>
                    <a:gd name="T8" fmla="*/ 0 w 107"/>
                    <a:gd name="T9" fmla="*/ 26 h 79"/>
                    <a:gd name="T10" fmla="*/ 0 w 107"/>
                    <a:gd name="T11" fmla="*/ 34 h 79"/>
                    <a:gd name="T12" fmla="*/ 3 w 107"/>
                    <a:gd name="T13" fmla="*/ 78 h 79"/>
                    <a:gd name="T14" fmla="*/ 101 w 107"/>
                    <a:gd name="T15" fmla="*/ 7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79">
                      <a:moveTo>
                        <a:pt x="101" y="79"/>
                      </a:moveTo>
                      <a:cubicBezTo>
                        <a:pt x="105" y="65"/>
                        <a:pt x="106" y="47"/>
                        <a:pt x="106" y="36"/>
                      </a:cubicBezTo>
                      <a:cubicBezTo>
                        <a:pt x="106" y="28"/>
                        <a:pt x="106" y="28"/>
                        <a:pt x="106" y="28"/>
                      </a:cubicBezTo>
                      <a:cubicBezTo>
                        <a:pt x="107" y="3"/>
                        <a:pt x="83" y="1"/>
                        <a:pt x="54" y="0"/>
                      </a:cubicBezTo>
                      <a:cubicBezTo>
                        <a:pt x="24" y="0"/>
                        <a:pt x="1" y="2"/>
                        <a:pt x="0" y="26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45"/>
                        <a:pt x="0" y="66"/>
                        <a:pt x="3" y="78"/>
                      </a:cubicBezTo>
                      <a:lnTo>
                        <a:pt x="101" y="7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5" name="Freeform 78"/>
                <p:cNvSpPr>
                  <a:spLocks/>
                </p:cNvSpPr>
                <p:nvPr/>
              </p:nvSpPr>
              <p:spPr bwMode="auto">
                <a:xfrm>
                  <a:off x="1575647" y="4167616"/>
                  <a:ext cx="803604" cy="1267093"/>
                </a:xfrm>
                <a:custGeom>
                  <a:avLst/>
                  <a:gdLst>
                    <a:gd name="T0" fmla="*/ 98 w 102"/>
                    <a:gd name="T1" fmla="*/ 159 h 161"/>
                    <a:gd name="T2" fmla="*/ 97 w 102"/>
                    <a:gd name="T3" fmla="*/ 160 h 161"/>
                    <a:gd name="T4" fmla="*/ 92 w 102"/>
                    <a:gd name="T5" fmla="*/ 161 h 161"/>
                    <a:gd name="T6" fmla="*/ 8 w 102"/>
                    <a:gd name="T7" fmla="*/ 160 h 161"/>
                    <a:gd name="T8" fmla="*/ 3 w 102"/>
                    <a:gd name="T9" fmla="*/ 158 h 161"/>
                    <a:gd name="T10" fmla="*/ 2 w 102"/>
                    <a:gd name="T11" fmla="*/ 157 h 161"/>
                    <a:gd name="T12" fmla="*/ 0 w 102"/>
                    <a:gd name="T13" fmla="*/ 152 h 161"/>
                    <a:gd name="T14" fmla="*/ 3 w 102"/>
                    <a:gd name="T15" fmla="*/ 10 h 161"/>
                    <a:gd name="T16" fmla="*/ 4 w 102"/>
                    <a:gd name="T17" fmla="*/ 6 h 161"/>
                    <a:gd name="T18" fmla="*/ 6 w 102"/>
                    <a:gd name="T19" fmla="*/ 3 h 161"/>
                    <a:gd name="T20" fmla="*/ 12 w 102"/>
                    <a:gd name="T21" fmla="*/ 0 h 161"/>
                    <a:gd name="T22" fmla="*/ 93 w 102"/>
                    <a:gd name="T23" fmla="*/ 1 h 161"/>
                    <a:gd name="T24" fmla="*/ 99 w 102"/>
                    <a:gd name="T25" fmla="*/ 4 h 161"/>
                    <a:gd name="T26" fmla="*/ 101 w 102"/>
                    <a:gd name="T27" fmla="*/ 7 h 161"/>
                    <a:gd name="T28" fmla="*/ 102 w 102"/>
                    <a:gd name="T29" fmla="*/ 11 h 161"/>
                    <a:gd name="T30" fmla="*/ 100 w 102"/>
                    <a:gd name="T31" fmla="*/ 154 h 161"/>
                    <a:gd name="T32" fmla="*/ 98 w 102"/>
                    <a:gd name="T33" fmla="*/ 159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2" h="161">
                      <a:moveTo>
                        <a:pt x="98" y="159"/>
                      </a:moveTo>
                      <a:cubicBezTo>
                        <a:pt x="97" y="160"/>
                        <a:pt x="97" y="160"/>
                        <a:pt x="97" y="160"/>
                      </a:cubicBezTo>
                      <a:cubicBezTo>
                        <a:pt x="95" y="161"/>
                        <a:pt x="94" y="161"/>
                        <a:pt x="92" y="161"/>
                      </a:cubicBezTo>
                      <a:cubicBezTo>
                        <a:pt x="8" y="160"/>
                        <a:pt x="8" y="160"/>
                        <a:pt x="8" y="160"/>
                      </a:cubicBezTo>
                      <a:cubicBezTo>
                        <a:pt x="6" y="160"/>
                        <a:pt x="5" y="159"/>
                        <a:pt x="3" y="158"/>
                      </a:cubicBezTo>
                      <a:cubicBezTo>
                        <a:pt x="2" y="157"/>
                        <a:pt x="2" y="157"/>
                        <a:pt x="2" y="157"/>
                      </a:cubicBezTo>
                      <a:cubicBezTo>
                        <a:pt x="1" y="156"/>
                        <a:pt x="0" y="154"/>
                        <a:pt x="0" y="152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3" y="8"/>
                        <a:pt x="3" y="7"/>
                        <a:pt x="4" y="6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7" y="1"/>
                        <a:pt x="9" y="0"/>
                        <a:pt x="12" y="0"/>
                      </a:cubicBezTo>
                      <a:cubicBezTo>
                        <a:pt x="93" y="1"/>
                        <a:pt x="93" y="1"/>
                        <a:pt x="93" y="1"/>
                      </a:cubicBezTo>
                      <a:cubicBezTo>
                        <a:pt x="96" y="1"/>
                        <a:pt x="98" y="2"/>
                        <a:pt x="99" y="4"/>
                      </a:cubicBezTo>
                      <a:cubicBezTo>
                        <a:pt x="101" y="7"/>
                        <a:pt x="101" y="7"/>
                        <a:pt x="101" y="7"/>
                      </a:cubicBezTo>
                      <a:cubicBezTo>
                        <a:pt x="102" y="8"/>
                        <a:pt x="102" y="10"/>
                        <a:pt x="102" y="11"/>
                      </a:cubicBezTo>
                      <a:cubicBezTo>
                        <a:pt x="100" y="154"/>
                        <a:pt x="100" y="154"/>
                        <a:pt x="100" y="154"/>
                      </a:cubicBezTo>
                      <a:cubicBezTo>
                        <a:pt x="100" y="156"/>
                        <a:pt x="99" y="157"/>
                        <a:pt x="98" y="15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6" name="Freeform 79"/>
                <p:cNvSpPr>
                  <a:spLocks/>
                </p:cNvSpPr>
                <p:nvPr/>
              </p:nvSpPr>
              <p:spPr bwMode="auto">
                <a:xfrm>
                  <a:off x="1632338" y="4227739"/>
                  <a:ext cx="706904" cy="436714"/>
                </a:xfrm>
                <a:custGeom>
                  <a:avLst/>
                  <a:gdLst>
                    <a:gd name="T0" fmla="*/ 210 w 212"/>
                    <a:gd name="T1" fmla="*/ 137 h 137"/>
                    <a:gd name="T2" fmla="*/ 0 w 212"/>
                    <a:gd name="T3" fmla="*/ 132 h 137"/>
                    <a:gd name="T4" fmla="*/ 2 w 212"/>
                    <a:gd name="T5" fmla="*/ 0 h 137"/>
                    <a:gd name="T6" fmla="*/ 212 w 212"/>
                    <a:gd name="T7" fmla="*/ 2 h 137"/>
                    <a:gd name="T8" fmla="*/ 210 w 212"/>
                    <a:gd name="T9" fmla="*/ 137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137">
                      <a:moveTo>
                        <a:pt x="210" y="137"/>
                      </a:moveTo>
                      <a:lnTo>
                        <a:pt x="0" y="132"/>
                      </a:lnTo>
                      <a:lnTo>
                        <a:pt x="2" y="0"/>
                      </a:lnTo>
                      <a:lnTo>
                        <a:pt x="212" y="2"/>
                      </a:lnTo>
                      <a:lnTo>
                        <a:pt x="210" y="1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7" name="Freeform 85"/>
                <p:cNvSpPr>
                  <a:spLocks/>
                </p:cNvSpPr>
                <p:nvPr/>
              </p:nvSpPr>
              <p:spPr bwMode="auto">
                <a:xfrm>
                  <a:off x="1662343" y="4767820"/>
                  <a:ext cx="630214" cy="556856"/>
                </a:xfrm>
                <a:custGeom>
                  <a:avLst/>
                  <a:gdLst>
                    <a:gd name="T0" fmla="*/ 0 w 80"/>
                    <a:gd name="T1" fmla="*/ 62 h 71"/>
                    <a:gd name="T2" fmla="*/ 8 w 80"/>
                    <a:gd name="T3" fmla="*/ 70 h 71"/>
                    <a:gd name="T4" fmla="*/ 71 w 80"/>
                    <a:gd name="T5" fmla="*/ 71 h 71"/>
                    <a:gd name="T6" fmla="*/ 79 w 80"/>
                    <a:gd name="T7" fmla="*/ 63 h 71"/>
                    <a:gd name="T8" fmla="*/ 80 w 80"/>
                    <a:gd name="T9" fmla="*/ 9 h 71"/>
                    <a:gd name="T10" fmla="*/ 72 w 80"/>
                    <a:gd name="T11" fmla="*/ 1 h 71"/>
                    <a:gd name="T12" fmla="*/ 9 w 80"/>
                    <a:gd name="T13" fmla="*/ 0 h 71"/>
                    <a:gd name="T14" fmla="*/ 1 w 80"/>
                    <a:gd name="T15" fmla="*/ 8 h 71"/>
                    <a:gd name="T16" fmla="*/ 0 w 80"/>
                    <a:gd name="T17" fmla="*/ 62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" h="71">
                      <a:moveTo>
                        <a:pt x="0" y="62"/>
                      </a:moveTo>
                      <a:cubicBezTo>
                        <a:pt x="0" y="66"/>
                        <a:pt x="3" y="70"/>
                        <a:pt x="8" y="70"/>
                      </a:cubicBezTo>
                      <a:cubicBezTo>
                        <a:pt x="71" y="71"/>
                        <a:pt x="71" y="71"/>
                        <a:pt x="71" y="71"/>
                      </a:cubicBezTo>
                      <a:cubicBezTo>
                        <a:pt x="75" y="71"/>
                        <a:pt x="79" y="67"/>
                        <a:pt x="79" y="63"/>
                      </a:cubicBezTo>
                      <a:cubicBezTo>
                        <a:pt x="80" y="9"/>
                        <a:pt x="80" y="9"/>
                        <a:pt x="80" y="9"/>
                      </a:cubicBezTo>
                      <a:cubicBezTo>
                        <a:pt x="80" y="4"/>
                        <a:pt x="76" y="1"/>
                        <a:pt x="72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1" y="3"/>
                        <a:pt x="1" y="8"/>
                      </a:cubicBezTo>
                      <a:lnTo>
                        <a:pt x="0" y="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8" name="Freeform 86"/>
                <p:cNvSpPr>
                  <a:spLocks/>
                </p:cNvSpPr>
                <p:nvPr/>
              </p:nvSpPr>
              <p:spPr bwMode="auto">
                <a:xfrm>
                  <a:off x="1672347" y="4774486"/>
                  <a:ext cx="606871" cy="533513"/>
                </a:xfrm>
                <a:custGeom>
                  <a:avLst/>
                  <a:gdLst>
                    <a:gd name="T0" fmla="*/ 0 w 77"/>
                    <a:gd name="T1" fmla="*/ 59 h 68"/>
                    <a:gd name="T2" fmla="*/ 8 w 77"/>
                    <a:gd name="T3" fmla="*/ 67 h 68"/>
                    <a:gd name="T4" fmla="*/ 69 w 77"/>
                    <a:gd name="T5" fmla="*/ 68 h 68"/>
                    <a:gd name="T6" fmla="*/ 76 w 77"/>
                    <a:gd name="T7" fmla="*/ 61 h 68"/>
                    <a:gd name="T8" fmla="*/ 77 w 77"/>
                    <a:gd name="T9" fmla="*/ 9 h 68"/>
                    <a:gd name="T10" fmla="*/ 70 w 77"/>
                    <a:gd name="T11" fmla="*/ 1 h 68"/>
                    <a:gd name="T12" fmla="*/ 9 w 77"/>
                    <a:gd name="T13" fmla="*/ 0 h 68"/>
                    <a:gd name="T14" fmla="*/ 1 w 77"/>
                    <a:gd name="T15" fmla="*/ 8 h 68"/>
                    <a:gd name="T16" fmla="*/ 0 w 77"/>
                    <a:gd name="T17" fmla="*/ 59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7" h="68">
                      <a:moveTo>
                        <a:pt x="0" y="59"/>
                      </a:moveTo>
                      <a:cubicBezTo>
                        <a:pt x="0" y="64"/>
                        <a:pt x="4" y="67"/>
                        <a:pt x="8" y="67"/>
                      </a:cubicBezTo>
                      <a:cubicBezTo>
                        <a:pt x="69" y="68"/>
                        <a:pt x="69" y="68"/>
                        <a:pt x="69" y="68"/>
                      </a:cubicBezTo>
                      <a:cubicBezTo>
                        <a:pt x="73" y="68"/>
                        <a:pt x="76" y="65"/>
                        <a:pt x="76" y="61"/>
                      </a:cubicBezTo>
                      <a:cubicBezTo>
                        <a:pt x="77" y="9"/>
                        <a:pt x="77" y="9"/>
                        <a:pt x="77" y="9"/>
                      </a:cubicBezTo>
                      <a:cubicBezTo>
                        <a:pt x="77" y="5"/>
                        <a:pt x="74" y="1"/>
                        <a:pt x="70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5" y="0"/>
                        <a:pt x="1" y="3"/>
                        <a:pt x="1" y="8"/>
                      </a:cubicBezTo>
                      <a:lnTo>
                        <a:pt x="0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sp>
              <p:nvSpPr>
                <p:cNvPr id="209" name="Freeform 87"/>
                <p:cNvSpPr>
                  <a:spLocks/>
                </p:cNvSpPr>
                <p:nvPr/>
              </p:nvSpPr>
              <p:spPr bwMode="auto">
                <a:xfrm>
                  <a:off x="2009128" y="3270646"/>
                  <a:ext cx="73357" cy="283428"/>
                </a:xfrm>
                <a:custGeom>
                  <a:avLst/>
                  <a:gdLst>
                    <a:gd name="T0" fmla="*/ 22 w 22"/>
                    <a:gd name="T1" fmla="*/ 0 h 85"/>
                    <a:gd name="T2" fmla="*/ 3 w 22"/>
                    <a:gd name="T3" fmla="*/ 0 h 85"/>
                    <a:gd name="T4" fmla="*/ 0 w 22"/>
                    <a:gd name="T5" fmla="*/ 85 h 85"/>
                    <a:gd name="T6" fmla="*/ 19 w 22"/>
                    <a:gd name="T7" fmla="*/ 85 h 85"/>
                    <a:gd name="T8" fmla="*/ 22 w 22"/>
                    <a:gd name="T9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85">
                      <a:moveTo>
                        <a:pt x="22" y="0"/>
                      </a:moveTo>
                      <a:lnTo>
                        <a:pt x="3" y="0"/>
                      </a:lnTo>
                      <a:lnTo>
                        <a:pt x="0" y="85"/>
                      </a:lnTo>
                      <a:lnTo>
                        <a:pt x="19" y="85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</p:grpSp>
          <p:sp>
            <p:nvSpPr>
              <p:cNvPr id="182" name="Rounded Rectangle 181"/>
              <p:cNvSpPr/>
              <p:nvPr/>
            </p:nvSpPr>
            <p:spPr bwMode="auto">
              <a:xfrm rot="21480000">
                <a:off x="485775" y="1401763"/>
                <a:ext cx="50800" cy="10795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183" name="Group 429"/>
              <p:cNvGrpSpPr>
                <a:grpSpLocks/>
              </p:cNvGrpSpPr>
              <p:nvPr/>
            </p:nvGrpSpPr>
            <p:grpSpPr bwMode="auto">
              <a:xfrm>
                <a:off x="524367" y="1038225"/>
                <a:ext cx="161929" cy="113204"/>
                <a:chOff x="759983" y="138289"/>
                <a:chExt cx="162087" cy="113152"/>
              </a:xfrm>
            </p:grpSpPr>
            <p:sp>
              <p:nvSpPr>
                <p:cNvPr id="184" name="Freeform 44"/>
                <p:cNvSpPr>
                  <a:spLocks/>
                </p:cNvSpPr>
                <p:nvPr/>
              </p:nvSpPr>
              <p:spPr bwMode="auto">
                <a:xfrm flipH="1">
                  <a:off x="759491" y="138289"/>
                  <a:ext cx="162083" cy="112661"/>
                </a:xfrm>
                <a:custGeom>
                  <a:avLst/>
                  <a:gdLst>
                    <a:gd name="T0" fmla="*/ 33 w 400"/>
                    <a:gd name="T1" fmla="*/ 277 h 279"/>
                    <a:gd name="T2" fmla="*/ 196 w 400"/>
                    <a:gd name="T3" fmla="*/ 244 h 279"/>
                    <a:gd name="T4" fmla="*/ 340 w 400"/>
                    <a:gd name="T5" fmla="*/ 237 h 279"/>
                    <a:gd name="T6" fmla="*/ 370 w 400"/>
                    <a:gd name="T7" fmla="*/ 244 h 279"/>
                    <a:gd name="T8" fmla="*/ 382 w 400"/>
                    <a:gd name="T9" fmla="*/ 243 h 279"/>
                    <a:gd name="T10" fmla="*/ 400 w 400"/>
                    <a:gd name="T11" fmla="*/ 207 h 279"/>
                    <a:gd name="T12" fmla="*/ 380 w 400"/>
                    <a:gd name="T13" fmla="*/ 193 h 279"/>
                    <a:gd name="T14" fmla="*/ 373 w 400"/>
                    <a:gd name="T15" fmla="*/ 184 h 279"/>
                    <a:gd name="T16" fmla="*/ 349 w 400"/>
                    <a:gd name="T17" fmla="*/ 119 h 279"/>
                    <a:gd name="T18" fmla="*/ 259 w 400"/>
                    <a:gd name="T19" fmla="*/ 19 h 279"/>
                    <a:gd name="T20" fmla="*/ 214 w 400"/>
                    <a:gd name="T21" fmla="*/ 13 h 279"/>
                    <a:gd name="T22" fmla="*/ 207 w 400"/>
                    <a:gd name="T23" fmla="*/ 11 h 279"/>
                    <a:gd name="T24" fmla="*/ 190 w 400"/>
                    <a:gd name="T25" fmla="*/ 2 h 279"/>
                    <a:gd name="T26" fmla="*/ 183 w 400"/>
                    <a:gd name="T27" fmla="*/ 0 h 279"/>
                    <a:gd name="T28" fmla="*/ 144 w 400"/>
                    <a:gd name="T29" fmla="*/ 3 h 279"/>
                    <a:gd name="T30" fmla="*/ 139 w 400"/>
                    <a:gd name="T31" fmla="*/ 14 h 279"/>
                    <a:gd name="T32" fmla="*/ 130 w 400"/>
                    <a:gd name="T33" fmla="*/ 25 h 279"/>
                    <a:gd name="T34" fmla="*/ 113 w 400"/>
                    <a:gd name="T35" fmla="*/ 31 h 279"/>
                    <a:gd name="T36" fmla="*/ 37 w 400"/>
                    <a:gd name="T37" fmla="*/ 105 h 279"/>
                    <a:gd name="T38" fmla="*/ 9 w 400"/>
                    <a:gd name="T39" fmla="*/ 242 h 279"/>
                    <a:gd name="T40" fmla="*/ 8 w 400"/>
                    <a:gd name="T41" fmla="*/ 244 h 279"/>
                    <a:gd name="T42" fmla="*/ 0 w 400"/>
                    <a:gd name="T43" fmla="*/ 266 h 279"/>
                    <a:gd name="T44" fmla="*/ 14 w 400"/>
                    <a:gd name="T45" fmla="*/ 279 h 279"/>
                    <a:gd name="T46" fmla="*/ 33 w 400"/>
                    <a:gd name="T47" fmla="*/ 277 h 279"/>
                    <a:gd name="T48" fmla="*/ 33 w 400"/>
                    <a:gd name="T49" fmla="*/ 277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00" h="279">
                      <a:moveTo>
                        <a:pt x="33" y="277"/>
                      </a:moveTo>
                      <a:cubicBezTo>
                        <a:pt x="33" y="277"/>
                        <a:pt x="115" y="256"/>
                        <a:pt x="196" y="244"/>
                      </a:cubicBezTo>
                      <a:cubicBezTo>
                        <a:pt x="276" y="233"/>
                        <a:pt x="327" y="235"/>
                        <a:pt x="340" y="237"/>
                      </a:cubicBezTo>
                      <a:cubicBezTo>
                        <a:pt x="351" y="239"/>
                        <a:pt x="353" y="237"/>
                        <a:pt x="370" y="244"/>
                      </a:cubicBezTo>
                      <a:cubicBezTo>
                        <a:pt x="374" y="246"/>
                        <a:pt x="378" y="245"/>
                        <a:pt x="382" y="243"/>
                      </a:cubicBezTo>
                      <a:cubicBezTo>
                        <a:pt x="397" y="233"/>
                        <a:pt x="400" y="214"/>
                        <a:pt x="400" y="207"/>
                      </a:cubicBezTo>
                      <a:cubicBezTo>
                        <a:pt x="399" y="203"/>
                        <a:pt x="387" y="196"/>
                        <a:pt x="380" y="193"/>
                      </a:cubicBezTo>
                      <a:cubicBezTo>
                        <a:pt x="376" y="191"/>
                        <a:pt x="374" y="188"/>
                        <a:pt x="373" y="184"/>
                      </a:cubicBezTo>
                      <a:cubicBezTo>
                        <a:pt x="371" y="176"/>
                        <a:pt x="366" y="158"/>
                        <a:pt x="349" y="119"/>
                      </a:cubicBezTo>
                      <a:cubicBezTo>
                        <a:pt x="323" y="59"/>
                        <a:pt x="275" y="27"/>
                        <a:pt x="259" y="19"/>
                      </a:cubicBezTo>
                      <a:cubicBezTo>
                        <a:pt x="247" y="12"/>
                        <a:pt x="223" y="13"/>
                        <a:pt x="214" y="13"/>
                      </a:cubicBezTo>
                      <a:cubicBezTo>
                        <a:pt x="211" y="13"/>
                        <a:pt x="209" y="13"/>
                        <a:pt x="207" y="11"/>
                      </a:cubicBezTo>
                      <a:cubicBezTo>
                        <a:pt x="190" y="2"/>
                        <a:pt x="190" y="2"/>
                        <a:pt x="190" y="2"/>
                      </a:cubicBezTo>
                      <a:cubicBezTo>
                        <a:pt x="188" y="0"/>
                        <a:pt x="185" y="0"/>
                        <a:pt x="183" y="0"/>
                      </a:cubicBezTo>
                      <a:cubicBezTo>
                        <a:pt x="173" y="1"/>
                        <a:pt x="148" y="3"/>
                        <a:pt x="144" y="3"/>
                      </a:cubicBezTo>
                      <a:cubicBezTo>
                        <a:pt x="141" y="3"/>
                        <a:pt x="140" y="9"/>
                        <a:pt x="139" y="14"/>
                      </a:cubicBezTo>
                      <a:cubicBezTo>
                        <a:pt x="138" y="19"/>
                        <a:pt x="135" y="24"/>
                        <a:pt x="130" y="25"/>
                      </a:cubicBezTo>
                      <a:cubicBezTo>
                        <a:pt x="113" y="31"/>
                        <a:pt x="113" y="31"/>
                        <a:pt x="113" y="31"/>
                      </a:cubicBezTo>
                      <a:cubicBezTo>
                        <a:pt x="88" y="41"/>
                        <a:pt x="52" y="77"/>
                        <a:pt x="37" y="105"/>
                      </a:cubicBezTo>
                      <a:cubicBezTo>
                        <a:pt x="21" y="134"/>
                        <a:pt x="20" y="215"/>
                        <a:pt x="9" y="242"/>
                      </a:cubicBezTo>
                      <a:cubicBezTo>
                        <a:pt x="9" y="243"/>
                        <a:pt x="8" y="243"/>
                        <a:pt x="8" y="244"/>
                      </a:cubicBezTo>
                      <a:cubicBezTo>
                        <a:pt x="2" y="253"/>
                        <a:pt x="0" y="260"/>
                        <a:pt x="0" y="266"/>
                      </a:cubicBezTo>
                      <a:cubicBezTo>
                        <a:pt x="0" y="273"/>
                        <a:pt x="6" y="279"/>
                        <a:pt x="14" y="279"/>
                      </a:cubicBezTo>
                      <a:cubicBezTo>
                        <a:pt x="33" y="277"/>
                        <a:pt x="33" y="277"/>
                        <a:pt x="33" y="277"/>
                      </a:cubicBezTo>
                      <a:cubicBezTo>
                        <a:pt x="33" y="277"/>
                        <a:pt x="33" y="277"/>
                        <a:pt x="33" y="27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bg1">
                      <a:lumMod val="50000"/>
                    </a:schemeClr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de-DE"/>
                </a:p>
              </p:txBody>
            </p:sp>
            <p:grpSp>
              <p:nvGrpSpPr>
                <p:cNvPr id="185" name="Group 431"/>
                <p:cNvGrpSpPr>
                  <a:grpSpLocks/>
                </p:cNvGrpSpPr>
                <p:nvPr/>
              </p:nvGrpSpPr>
              <p:grpSpPr bwMode="auto">
                <a:xfrm>
                  <a:off x="769532" y="201292"/>
                  <a:ext cx="143080" cy="34295"/>
                  <a:chOff x="952090" y="208852"/>
                  <a:chExt cx="143080" cy="34295"/>
                </a:xfrm>
              </p:grpSpPr>
              <p:sp>
                <p:nvSpPr>
                  <p:cNvPr id="186" name="Freeform 13"/>
                  <p:cNvSpPr>
                    <a:spLocks/>
                  </p:cNvSpPr>
                  <p:nvPr/>
                </p:nvSpPr>
                <p:spPr bwMode="auto">
                  <a:xfrm flipH="1">
                    <a:off x="951583" y="209320"/>
                    <a:ext cx="143014" cy="28562"/>
                  </a:xfrm>
                  <a:custGeom>
                    <a:avLst/>
                    <a:gdLst>
                      <a:gd name="T0" fmla="*/ 3 w 164"/>
                      <a:gd name="T1" fmla="*/ 26 h 35"/>
                      <a:gd name="T2" fmla="*/ 107 w 164"/>
                      <a:gd name="T3" fmla="*/ 33 h 35"/>
                      <a:gd name="T4" fmla="*/ 164 w 164"/>
                      <a:gd name="T5" fmla="*/ 14 h 35"/>
                      <a:gd name="T6" fmla="*/ 159 w 164"/>
                      <a:gd name="T7" fmla="*/ 2 h 35"/>
                      <a:gd name="T8" fmla="*/ 103 w 164"/>
                      <a:gd name="T9" fmla="*/ 21 h 35"/>
                      <a:gd name="T10" fmla="*/ 5 w 164"/>
                      <a:gd name="T11" fmla="*/ 13 h 35"/>
                      <a:gd name="T12" fmla="*/ 3 w 164"/>
                      <a:gd name="T13" fmla="*/ 26 h 35"/>
                      <a:gd name="connsiteX0" fmla="*/ 28 w 9899"/>
                      <a:gd name="connsiteY0" fmla="*/ 10700 h 10700"/>
                      <a:gd name="connsiteX1" fmla="*/ 6423 w 9899"/>
                      <a:gd name="connsiteY1" fmla="*/ 8914 h 10700"/>
                      <a:gd name="connsiteX2" fmla="*/ 9899 w 9899"/>
                      <a:gd name="connsiteY2" fmla="*/ 3485 h 10700"/>
                      <a:gd name="connsiteX3" fmla="*/ 9594 w 9899"/>
                      <a:gd name="connsiteY3" fmla="*/ 56 h 10700"/>
                      <a:gd name="connsiteX4" fmla="*/ 6179 w 9899"/>
                      <a:gd name="connsiteY4" fmla="*/ 5485 h 10700"/>
                      <a:gd name="connsiteX5" fmla="*/ 204 w 9899"/>
                      <a:gd name="connsiteY5" fmla="*/ 3199 h 10700"/>
                      <a:gd name="connsiteX6" fmla="*/ 28 w 9899"/>
                      <a:gd name="connsiteY6" fmla="*/ 10700 h 10700"/>
                      <a:gd name="connsiteX0" fmla="*/ 488 w 10460"/>
                      <a:gd name="connsiteY0" fmla="*/ 10000 h 10155"/>
                      <a:gd name="connsiteX1" fmla="*/ 6949 w 10460"/>
                      <a:gd name="connsiteY1" fmla="*/ 8331 h 10155"/>
                      <a:gd name="connsiteX2" fmla="*/ 10460 w 10460"/>
                      <a:gd name="connsiteY2" fmla="*/ 3257 h 10155"/>
                      <a:gd name="connsiteX3" fmla="*/ 10152 w 10460"/>
                      <a:gd name="connsiteY3" fmla="*/ 52 h 10155"/>
                      <a:gd name="connsiteX4" fmla="*/ 6702 w 10460"/>
                      <a:gd name="connsiteY4" fmla="*/ 5126 h 10155"/>
                      <a:gd name="connsiteX5" fmla="*/ 666 w 10460"/>
                      <a:gd name="connsiteY5" fmla="*/ 4163 h 10155"/>
                      <a:gd name="connsiteX6" fmla="*/ 488 w 10460"/>
                      <a:gd name="connsiteY6" fmla="*/ 10000 h 10155"/>
                      <a:gd name="connsiteX0" fmla="*/ 537 w 10346"/>
                      <a:gd name="connsiteY0" fmla="*/ 10881 h 10994"/>
                      <a:gd name="connsiteX1" fmla="*/ 6835 w 10346"/>
                      <a:gd name="connsiteY1" fmla="*/ 8331 h 10994"/>
                      <a:gd name="connsiteX2" fmla="*/ 10346 w 10346"/>
                      <a:gd name="connsiteY2" fmla="*/ 3257 h 10994"/>
                      <a:gd name="connsiteX3" fmla="*/ 10038 w 10346"/>
                      <a:gd name="connsiteY3" fmla="*/ 52 h 10994"/>
                      <a:gd name="connsiteX4" fmla="*/ 6588 w 10346"/>
                      <a:gd name="connsiteY4" fmla="*/ 5126 h 10994"/>
                      <a:gd name="connsiteX5" fmla="*/ 552 w 10346"/>
                      <a:gd name="connsiteY5" fmla="*/ 4163 h 10994"/>
                      <a:gd name="connsiteX6" fmla="*/ 537 w 10346"/>
                      <a:gd name="connsiteY6" fmla="*/ 10881 h 10994"/>
                      <a:gd name="connsiteX0" fmla="*/ 303 w 10112"/>
                      <a:gd name="connsiteY0" fmla="*/ 10881 h 11174"/>
                      <a:gd name="connsiteX1" fmla="*/ 6601 w 10112"/>
                      <a:gd name="connsiteY1" fmla="*/ 8331 h 11174"/>
                      <a:gd name="connsiteX2" fmla="*/ 10112 w 10112"/>
                      <a:gd name="connsiteY2" fmla="*/ 3257 h 11174"/>
                      <a:gd name="connsiteX3" fmla="*/ 9804 w 10112"/>
                      <a:gd name="connsiteY3" fmla="*/ 52 h 11174"/>
                      <a:gd name="connsiteX4" fmla="*/ 6354 w 10112"/>
                      <a:gd name="connsiteY4" fmla="*/ 5126 h 11174"/>
                      <a:gd name="connsiteX5" fmla="*/ 318 w 10112"/>
                      <a:gd name="connsiteY5" fmla="*/ 4163 h 11174"/>
                      <a:gd name="connsiteX6" fmla="*/ 303 w 10112"/>
                      <a:gd name="connsiteY6" fmla="*/ 10881 h 11174"/>
                      <a:gd name="connsiteX0" fmla="*/ 303 w 10192"/>
                      <a:gd name="connsiteY0" fmla="*/ 10834 h 11127"/>
                      <a:gd name="connsiteX1" fmla="*/ 6601 w 10192"/>
                      <a:gd name="connsiteY1" fmla="*/ 8284 h 11127"/>
                      <a:gd name="connsiteX2" fmla="*/ 10112 w 10192"/>
                      <a:gd name="connsiteY2" fmla="*/ 4094 h 11127"/>
                      <a:gd name="connsiteX3" fmla="*/ 9804 w 10192"/>
                      <a:gd name="connsiteY3" fmla="*/ 5 h 11127"/>
                      <a:gd name="connsiteX4" fmla="*/ 6354 w 10192"/>
                      <a:gd name="connsiteY4" fmla="*/ 5079 h 11127"/>
                      <a:gd name="connsiteX5" fmla="*/ 318 w 10192"/>
                      <a:gd name="connsiteY5" fmla="*/ 4116 h 11127"/>
                      <a:gd name="connsiteX6" fmla="*/ 303 w 10192"/>
                      <a:gd name="connsiteY6" fmla="*/ 10834 h 11127"/>
                      <a:gd name="connsiteX0" fmla="*/ 528 w 10647"/>
                      <a:gd name="connsiteY0" fmla="*/ 10836 h 11085"/>
                      <a:gd name="connsiteX1" fmla="*/ 6717 w 10647"/>
                      <a:gd name="connsiteY1" fmla="*/ 9459 h 11085"/>
                      <a:gd name="connsiteX2" fmla="*/ 10337 w 10647"/>
                      <a:gd name="connsiteY2" fmla="*/ 4096 h 11085"/>
                      <a:gd name="connsiteX3" fmla="*/ 10029 w 10647"/>
                      <a:gd name="connsiteY3" fmla="*/ 7 h 11085"/>
                      <a:gd name="connsiteX4" fmla="*/ 6579 w 10647"/>
                      <a:gd name="connsiteY4" fmla="*/ 5081 h 11085"/>
                      <a:gd name="connsiteX5" fmla="*/ 543 w 10647"/>
                      <a:gd name="connsiteY5" fmla="*/ 4118 h 11085"/>
                      <a:gd name="connsiteX6" fmla="*/ 528 w 10647"/>
                      <a:gd name="connsiteY6" fmla="*/ 10836 h 11085"/>
                      <a:gd name="connsiteX0" fmla="*/ 296 w 10415"/>
                      <a:gd name="connsiteY0" fmla="*/ 10836 h 11440"/>
                      <a:gd name="connsiteX1" fmla="*/ 6485 w 10415"/>
                      <a:gd name="connsiteY1" fmla="*/ 9459 h 11440"/>
                      <a:gd name="connsiteX2" fmla="*/ 10105 w 10415"/>
                      <a:gd name="connsiteY2" fmla="*/ 4096 h 11440"/>
                      <a:gd name="connsiteX3" fmla="*/ 9797 w 10415"/>
                      <a:gd name="connsiteY3" fmla="*/ 7 h 11440"/>
                      <a:gd name="connsiteX4" fmla="*/ 6347 w 10415"/>
                      <a:gd name="connsiteY4" fmla="*/ 5081 h 11440"/>
                      <a:gd name="connsiteX5" fmla="*/ 311 w 10415"/>
                      <a:gd name="connsiteY5" fmla="*/ 4118 h 11440"/>
                      <a:gd name="connsiteX6" fmla="*/ 296 w 10415"/>
                      <a:gd name="connsiteY6" fmla="*/ 10836 h 11440"/>
                      <a:gd name="connsiteX0" fmla="*/ 296 w 10415"/>
                      <a:gd name="connsiteY0" fmla="*/ 10836 h 10889"/>
                      <a:gd name="connsiteX1" fmla="*/ 6485 w 10415"/>
                      <a:gd name="connsiteY1" fmla="*/ 9459 h 10889"/>
                      <a:gd name="connsiteX2" fmla="*/ 10105 w 10415"/>
                      <a:gd name="connsiteY2" fmla="*/ 4096 h 10889"/>
                      <a:gd name="connsiteX3" fmla="*/ 9797 w 10415"/>
                      <a:gd name="connsiteY3" fmla="*/ 7 h 10889"/>
                      <a:gd name="connsiteX4" fmla="*/ 6347 w 10415"/>
                      <a:gd name="connsiteY4" fmla="*/ 5081 h 10889"/>
                      <a:gd name="connsiteX5" fmla="*/ 311 w 10415"/>
                      <a:gd name="connsiteY5" fmla="*/ 4118 h 10889"/>
                      <a:gd name="connsiteX6" fmla="*/ 296 w 10415"/>
                      <a:gd name="connsiteY6" fmla="*/ 10836 h 10889"/>
                      <a:gd name="connsiteX0" fmla="*/ 189 w 10308"/>
                      <a:gd name="connsiteY0" fmla="*/ 10836 h 10889"/>
                      <a:gd name="connsiteX1" fmla="*/ 6378 w 10308"/>
                      <a:gd name="connsiteY1" fmla="*/ 9459 h 10889"/>
                      <a:gd name="connsiteX2" fmla="*/ 9998 w 10308"/>
                      <a:gd name="connsiteY2" fmla="*/ 4096 h 10889"/>
                      <a:gd name="connsiteX3" fmla="*/ 9690 w 10308"/>
                      <a:gd name="connsiteY3" fmla="*/ 7 h 10889"/>
                      <a:gd name="connsiteX4" fmla="*/ 6240 w 10308"/>
                      <a:gd name="connsiteY4" fmla="*/ 5081 h 10889"/>
                      <a:gd name="connsiteX5" fmla="*/ 204 w 10308"/>
                      <a:gd name="connsiteY5" fmla="*/ 4118 h 10889"/>
                      <a:gd name="connsiteX6" fmla="*/ 189 w 10308"/>
                      <a:gd name="connsiteY6" fmla="*/ 10836 h 10889"/>
                      <a:gd name="connsiteX0" fmla="*/ 189 w 10124"/>
                      <a:gd name="connsiteY0" fmla="*/ 10836 h 10889"/>
                      <a:gd name="connsiteX1" fmla="*/ 6378 w 10124"/>
                      <a:gd name="connsiteY1" fmla="*/ 9459 h 10889"/>
                      <a:gd name="connsiteX2" fmla="*/ 9998 w 10124"/>
                      <a:gd name="connsiteY2" fmla="*/ 4096 h 10889"/>
                      <a:gd name="connsiteX3" fmla="*/ 9690 w 10124"/>
                      <a:gd name="connsiteY3" fmla="*/ 7 h 10889"/>
                      <a:gd name="connsiteX4" fmla="*/ 6240 w 10124"/>
                      <a:gd name="connsiteY4" fmla="*/ 5081 h 10889"/>
                      <a:gd name="connsiteX5" fmla="*/ 204 w 10124"/>
                      <a:gd name="connsiteY5" fmla="*/ 4118 h 10889"/>
                      <a:gd name="connsiteX6" fmla="*/ 189 w 10124"/>
                      <a:gd name="connsiteY6" fmla="*/ 10836 h 10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124" h="10889">
                        <a:moveTo>
                          <a:pt x="189" y="10836"/>
                        </a:moveTo>
                        <a:cubicBezTo>
                          <a:pt x="892" y="11150"/>
                          <a:pt x="3237" y="9992"/>
                          <a:pt x="6378" y="9459"/>
                        </a:cubicBezTo>
                        <a:cubicBezTo>
                          <a:pt x="7179" y="9192"/>
                          <a:pt x="9446" y="5671"/>
                          <a:pt x="9998" y="4096"/>
                        </a:cubicBezTo>
                        <a:cubicBezTo>
                          <a:pt x="10115" y="2521"/>
                          <a:pt x="10316" y="-157"/>
                          <a:pt x="9690" y="7"/>
                        </a:cubicBezTo>
                        <a:cubicBezTo>
                          <a:pt x="9064" y="171"/>
                          <a:pt x="6240" y="5081"/>
                          <a:pt x="6240" y="5081"/>
                        </a:cubicBezTo>
                        <a:cubicBezTo>
                          <a:pt x="6240" y="5081"/>
                          <a:pt x="3284" y="7055"/>
                          <a:pt x="204" y="4118"/>
                        </a:cubicBezTo>
                        <a:cubicBezTo>
                          <a:pt x="-104" y="3851"/>
                          <a:pt x="-25" y="8489"/>
                          <a:pt x="189" y="1083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87" name="Freeform 11"/>
                  <p:cNvSpPr>
                    <a:spLocks/>
                  </p:cNvSpPr>
                  <p:nvPr/>
                </p:nvSpPr>
                <p:spPr bwMode="auto">
                  <a:xfrm flipH="1">
                    <a:off x="1010724" y="212540"/>
                    <a:ext cx="35770" cy="3060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EF1F6"/>
                      </a:gs>
                      <a:gs pos="100000">
                        <a:srgbClr val="9EAFCA"/>
                      </a:gs>
                    </a:gsLst>
                    <a:lin ang="27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11"/>
                  <p:cNvSpPr>
                    <a:spLocks/>
                  </p:cNvSpPr>
                  <p:nvPr/>
                </p:nvSpPr>
                <p:spPr bwMode="auto">
                  <a:xfrm flipH="1">
                    <a:off x="1017730" y="218440"/>
                    <a:ext cx="25076" cy="2138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49" name="TextBox 248"/>
          <p:cNvSpPr txBox="1"/>
          <p:nvPr/>
        </p:nvSpPr>
        <p:spPr>
          <a:xfrm rot="16200000">
            <a:off x="-623802" y="4742318"/>
            <a:ext cx="222476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From C. Balle, HSE</a:t>
            </a:r>
            <a:endParaRPr lang="en-GB" dirty="0"/>
          </a:p>
        </p:txBody>
      </p:sp>
      <p:sp>
        <p:nvSpPr>
          <p:cNvPr id="250" name="Footer Placeholder 2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52721" y="859254"/>
            <a:ext cx="5053069" cy="540701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982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 rot="16200000">
            <a:off x="7369069" y="4863163"/>
            <a:ext cx="29821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From D. Forkel-Wirth, HSE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85800" y="211770"/>
            <a:ext cx="8153400" cy="9906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RP Training</a:t>
            </a:r>
            <a:endParaRPr lang="en-GB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030583"/>
              </p:ext>
            </p:extLst>
          </p:nvPr>
        </p:nvGraphicFramePr>
        <p:xfrm>
          <a:off x="662722" y="1922297"/>
          <a:ext cx="5832648" cy="81730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80320"/>
                <a:gridCol w="2952328"/>
              </a:tblGrid>
              <a:tr h="323786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alibri" panose="020F0502020204030204" pitchFamily="34" charset="0"/>
                        </a:rPr>
                        <a:t>SOFRANEXT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alibri" panose="020F0502020204030204" pitchFamily="34" charset="0"/>
                        </a:rPr>
                        <a:t>1401 (FR)</a:t>
                      </a:r>
                      <a:endParaRPr lang="en-GB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51546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alibri" panose="020F0502020204030204" pitchFamily="34" charset="0"/>
                        </a:rPr>
                        <a:t>241 FR +</a:t>
                      </a:r>
                      <a:r>
                        <a:rPr lang="en-US" b="0" baseline="0" dirty="0" smtClean="0">
                          <a:latin typeface="Calibri" panose="020F0502020204030204" pitchFamily="34" charset="0"/>
                        </a:rPr>
                        <a:t> 582 EN</a:t>
                      </a:r>
                      <a:endParaRPr lang="en-GB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588720" y="1286835"/>
            <a:ext cx="8333372" cy="1504419"/>
            <a:chOff x="588720" y="1286835"/>
            <a:chExt cx="8333372" cy="1504419"/>
          </a:xfrm>
        </p:grpSpPr>
        <p:sp>
          <p:nvSpPr>
            <p:cNvPr id="9" name="TextBox 8"/>
            <p:cNvSpPr txBox="1"/>
            <p:nvPr/>
          </p:nvSpPr>
          <p:spPr>
            <a:xfrm>
              <a:off x="6710332" y="1929480"/>
              <a:ext cx="2211760" cy="861774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2224 persons</a:t>
              </a:r>
            </a:p>
            <a:p>
              <a:pPr algn="ctr"/>
              <a:r>
                <a:rPr lang="en-US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(1884 during LS1)</a:t>
              </a:r>
            </a:p>
            <a:p>
              <a:pPr algn="ctr"/>
              <a:r>
                <a:rPr lang="en-US" sz="1400" i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(2</a:t>
              </a:r>
              <a:r>
                <a:rPr lang="en-US" sz="1400" i="1" baseline="30000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nd</a:t>
              </a:r>
              <a:r>
                <a:rPr lang="en-US" sz="1400" i="1" dirty="0" smtClean="0">
                  <a:solidFill>
                    <a:srgbClr val="C00000"/>
                  </a:solidFill>
                  <a:latin typeface="Calibri" panose="020F0502020204030204" pitchFamily="34" charset="0"/>
                </a:rPr>
                <a:t> October 2014)</a:t>
              </a:r>
              <a:endParaRPr lang="en-GB" sz="1400" i="1" dirty="0">
                <a:solidFill>
                  <a:srgbClr val="C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588720" y="1286835"/>
              <a:ext cx="8333371" cy="275533"/>
            </a:xfrm>
            <a:prstGeom prst="rect">
              <a:avLst/>
            </a:prstGeom>
          </p:spPr>
          <p:txBody>
            <a:bodyPr vert="horz">
              <a:noAutofit/>
            </a:bodyPr>
            <a:lstStyle>
              <a:lvl1pPr marL="320040" indent="-320040" algn="l" rtl="0" eaLnBrk="1" latinLnBrk="0" hangingPunct="1">
                <a:spcBef>
                  <a:spcPts val="700"/>
                </a:spcBef>
                <a:buClr>
                  <a:schemeClr val="accent2"/>
                </a:buClr>
                <a:buSzPct val="60000"/>
                <a:buFont typeface="Wingdings"/>
                <a:buChar char=""/>
                <a:defRPr kumimoji="0" sz="2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40080" indent="-274320" algn="l" rtl="0" eaLnBrk="1" latinLnBrk="0" hangingPunct="1">
                <a:spcBef>
                  <a:spcPts val="550"/>
                </a:spcBef>
                <a:buClr>
                  <a:schemeClr val="accent1"/>
                </a:buClr>
                <a:buSzPct val="70000"/>
                <a:buFont typeface="Wingdings 2"/>
                <a:buChar char="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-228600" algn="l" rtl="0" eaLnBrk="1" latinLnBrk="0" hangingPunct="1">
                <a:spcBef>
                  <a:spcPts val="500"/>
                </a:spcBef>
                <a:buClr>
                  <a:schemeClr val="accent2"/>
                </a:buClr>
                <a:buSzPct val="75000"/>
                <a:buFont typeface="Wingdings"/>
                <a:buChar char=""/>
                <a:defRPr kumimoji="0"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-228600" algn="l" rtl="0" eaLnBrk="1" latinLnBrk="0" hangingPunct="1">
                <a:spcBef>
                  <a:spcPts val="400"/>
                </a:spcBef>
                <a:buClr>
                  <a:schemeClr val="accent3"/>
                </a:buClr>
                <a:buSzPct val="75000"/>
                <a:buFont typeface="Wingdings"/>
                <a:buChar char="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-228600" algn="l" rtl="0" eaLnBrk="1" latinLnBrk="0" hangingPunct="1">
                <a:spcBef>
                  <a:spcPts val="400"/>
                </a:spcBef>
                <a:buClr>
                  <a:schemeClr val="accent4"/>
                </a:buClr>
                <a:buSzPct val="65000"/>
                <a:buFont typeface="Wingdings"/>
                <a:buChar char="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03120" indent="-2286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Wingdings"/>
                <a:buChar char="§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77440" indent="-2286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Font typeface="Wingdings"/>
                <a:buChar char="§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651760" indent="-2286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Wingdings"/>
                <a:buChar char="§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26080" indent="-2286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Wingdings"/>
                <a:buChar char="§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/>
                <a:buNone/>
              </a:pPr>
              <a:r>
                <a:rPr lang="en-US" sz="2200" b="1" dirty="0" smtClean="0">
                  <a:latin typeface="Calibri" panose="020F0502020204030204" pitchFamily="34" charset="0"/>
                </a:rPr>
                <a:t>Radiation Protection Training for Controlled Rad. Area (Face2Face):</a:t>
              </a:r>
              <a:endParaRPr lang="en-GB" sz="2200" b="1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85800" y="3003461"/>
            <a:ext cx="8697291" cy="2926801"/>
            <a:chOff x="464207" y="2858434"/>
            <a:chExt cx="8697291" cy="2926801"/>
          </a:xfrm>
        </p:grpSpPr>
        <p:grpSp>
          <p:nvGrpSpPr>
            <p:cNvPr id="14" name="Group 13"/>
            <p:cNvGrpSpPr/>
            <p:nvPr/>
          </p:nvGrpSpPr>
          <p:grpSpPr>
            <a:xfrm>
              <a:off x="464207" y="3458252"/>
              <a:ext cx="7607343" cy="2326983"/>
              <a:chOff x="228600" y="1981200"/>
              <a:chExt cx="7607343" cy="2326983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8600" y="1981200"/>
                <a:ext cx="7130898" cy="2326983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784193" y="3378806"/>
                <a:ext cx="2051750" cy="58477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5978 persons</a:t>
                </a:r>
              </a:p>
              <a:p>
                <a:pPr algn="ctr"/>
                <a:r>
                  <a:rPr lang="en-US" sz="1400" i="1" dirty="0" smtClean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(5</a:t>
                </a:r>
                <a:r>
                  <a:rPr lang="en-US" sz="1400" i="1" baseline="30000" dirty="0" smtClean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th</a:t>
                </a:r>
                <a:r>
                  <a:rPr lang="en-US" sz="1400" i="1" dirty="0" smtClean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 January 2015</a:t>
                </a:r>
                <a:r>
                  <a:rPr lang="en-US" sz="1400" dirty="0" smtClean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)</a:t>
                </a:r>
                <a:endParaRPr lang="en-GB" sz="1400" dirty="0">
                  <a:solidFill>
                    <a:srgbClr val="C00000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464208" y="2858434"/>
              <a:ext cx="86972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solidFill>
                    <a:srgbClr val="0055A0"/>
                  </a:solidFill>
                  <a:latin typeface="Calibri" panose="020F0502020204030204" pitchFamily="34" charset="0"/>
                </a:rPr>
                <a:t>Radiation Protection Training for Supervised Radiation Areas (e-learning)</a:t>
              </a:r>
              <a:endParaRPr lang="en-GB" sz="2200" b="1" dirty="0">
                <a:solidFill>
                  <a:srgbClr val="0055A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0805" y="6356350"/>
            <a:ext cx="2895600" cy="365125"/>
          </a:xfrm>
        </p:spPr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42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33493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Safety Training: Lessons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CERN is a World-Laboratory</a:t>
            </a:r>
          </a:p>
          <a:p>
            <a:r>
              <a:rPr lang="en-GB" dirty="0" smtClean="0"/>
              <a:t>Safety Training shall be targeted to CERN</a:t>
            </a:r>
          </a:p>
          <a:p>
            <a:pPr lvl="1"/>
            <a:r>
              <a:rPr lang="en-GB" dirty="0" smtClean="0"/>
              <a:t>Content</a:t>
            </a:r>
          </a:p>
          <a:p>
            <a:pPr lvl="1"/>
            <a:r>
              <a:rPr lang="en-GB" dirty="0" smtClean="0"/>
              <a:t>Language</a:t>
            </a:r>
          </a:p>
          <a:p>
            <a:r>
              <a:rPr lang="en-GB" dirty="0" smtClean="0"/>
              <a:t>HSE </a:t>
            </a:r>
            <a:r>
              <a:rPr lang="en-GB" dirty="0"/>
              <a:t>freezes </a:t>
            </a:r>
            <a:r>
              <a:rPr lang="en-GB" dirty="0" smtClean="0"/>
              <a:t>requirements and course types</a:t>
            </a:r>
          </a:p>
          <a:p>
            <a:r>
              <a:rPr lang="en-GB" dirty="0" smtClean="0"/>
              <a:t>Departments evaluate training needs</a:t>
            </a:r>
          </a:p>
          <a:p>
            <a:pPr lvl="1"/>
            <a:r>
              <a:rPr lang="en-GB" dirty="0" smtClean="0"/>
              <a:t>Number of arrivals during LS</a:t>
            </a:r>
          </a:p>
          <a:p>
            <a:pPr lvl="1"/>
            <a:r>
              <a:rPr lang="en-GB" dirty="0" smtClean="0"/>
              <a:t>Technical Documentation → Risk </a:t>
            </a:r>
            <a:r>
              <a:rPr lang="en-GB" dirty="0"/>
              <a:t>Assessment →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Safety training requirement</a:t>
            </a:r>
          </a:p>
        </p:txBody>
      </p:sp>
    </p:spTree>
    <p:extLst>
      <p:ext uri="{BB962C8B-B14F-4D97-AF65-F5344CB8AC3E}">
        <p14:creationId xmlns:p14="http://schemas.microsoft.com/office/powerpoint/2010/main" val="166979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Training Infrastructure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To deliver, Safety training needs</a:t>
            </a:r>
          </a:p>
          <a:p>
            <a:pPr lvl="1"/>
            <a:r>
              <a:rPr lang="en-GB" dirty="0" smtClean="0"/>
              <a:t>Trainers and </a:t>
            </a:r>
            <a:r>
              <a:rPr lang="en-GB" dirty="0" smtClean="0">
                <a:solidFill>
                  <a:schemeClr val="accent5"/>
                </a:solidFill>
              </a:rPr>
              <a:t>technical personnel</a:t>
            </a:r>
          </a:p>
          <a:p>
            <a:pPr lvl="1"/>
            <a:r>
              <a:rPr lang="en-GB" dirty="0" smtClean="0">
                <a:solidFill>
                  <a:schemeClr val="accent5"/>
                </a:solidFill>
              </a:rPr>
              <a:t>Infrastructure</a:t>
            </a:r>
            <a:r>
              <a:rPr lang="en-GB" dirty="0" smtClean="0"/>
              <a:t> (Safety Training Centre)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The present solutions must be </a:t>
            </a:r>
            <a:br>
              <a:rPr lang="en-GB" dirty="0" smtClean="0"/>
            </a:br>
            <a:r>
              <a:rPr lang="en-GB" dirty="0" smtClean="0"/>
              <a:t>consolidated until the “rush” </a:t>
            </a:r>
            <a:br>
              <a:rPr lang="en-GB" dirty="0" smtClean="0"/>
            </a:br>
            <a:r>
              <a:rPr lang="en-GB" dirty="0" smtClean="0"/>
              <a:t>during LS2</a:t>
            </a:r>
          </a:p>
          <a:p>
            <a:pPr lvl="1"/>
            <a:endParaRPr lang="en-GB" dirty="0"/>
          </a:p>
        </p:txBody>
      </p:sp>
      <p:pic>
        <p:nvPicPr>
          <p:cNvPr id="7" name="Picture 6" descr="Centre-Entrainement_027P.png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16"/>
          <a:stretch/>
        </p:blipFill>
        <p:spPr>
          <a:xfrm>
            <a:off x="2244009" y="4520724"/>
            <a:ext cx="2884238" cy="1674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7733684" y="4886972"/>
            <a:ext cx="224653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From C. Balle, HSE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23345">
            <a:off x="5881901" y="2234270"/>
            <a:ext cx="2758098" cy="4108470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4041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Safe solutions for unforeseen issues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1200" smtClean="0">
                <a:solidFill>
                  <a:schemeClr val="tx1">
                    <a:tint val="75000"/>
                  </a:schemeClr>
                </a:solidFill>
              </a:rPr>
              <a:t>Thomas Otto, TE DSO</a:t>
            </a:r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z="1200">
                <a:solidFill>
                  <a:schemeClr val="tx1">
                    <a:tint val="75000"/>
                  </a:schemeClr>
                </a:solidFill>
              </a:rPr>
              <a:pPr/>
              <a:t>18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8784">
            <a:off x="413533" y="1147834"/>
            <a:ext cx="3218597" cy="4526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3587524" y="1043441"/>
            <a:ext cx="5491162" cy="5139645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Safety Bulletin October 2013</a:t>
            </a:r>
          </a:p>
          <a:p>
            <a:pPr lvl="1"/>
            <a:r>
              <a:rPr lang="en-US" dirty="0" smtClean="0"/>
              <a:t>HSE </a:t>
            </a:r>
            <a:r>
              <a:rPr lang="en-US" dirty="0" err="1" smtClean="0"/>
              <a:t>Formalisation</a:t>
            </a:r>
            <a:r>
              <a:rPr lang="en-US" dirty="0" smtClean="0"/>
              <a:t> of the “bump-cap” policy of A&amp;T DSOs at workplaces without the hazard of falling objects. </a:t>
            </a:r>
          </a:p>
          <a:p>
            <a:pPr lvl="1"/>
            <a:endParaRPr lang="en-US" dirty="0"/>
          </a:p>
          <a:p>
            <a:r>
              <a:rPr lang="en-US" b="1" dirty="0" smtClean="0"/>
              <a:t>Others:</a:t>
            </a:r>
          </a:p>
          <a:p>
            <a:pPr lvl="1"/>
            <a:r>
              <a:rPr lang="en-US" dirty="0" smtClean="0"/>
              <a:t>Self-Rescue Mask and Helmet not on the persons, but in reach </a:t>
            </a:r>
          </a:p>
          <a:p>
            <a:pPr lvl="1"/>
            <a:r>
              <a:rPr lang="en-US" dirty="0" smtClean="0"/>
              <a:t>Recognition of electrical safety training under different legislations from France (e.g. Poland)</a:t>
            </a:r>
          </a:p>
          <a:p>
            <a:pPr lvl="1"/>
            <a:r>
              <a:rPr lang="en-GB" dirty="0"/>
              <a:t>Ventilation speed for </a:t>
            </a:r>
            <a:r>
              <a:rPr lang="en-GB" dirty="0" smtClean="0"/>
              <a:t>geometers</a:t>
            </a:r>
          </a:p>
          <a:p>
            <a:pPr lvl="1"/>
            <a:r>
              <a:rPr lang="en-GB" dirty="0" smtClean="0"/>
              <a:t>Work-around </a:t>
            </a:r>
            <a:r>
              <a:rPr lang="en-GB" dirty="0"/>
              <a:t>to failing LHC lifts (means of evacuation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Co-activities during equipment </a:t>
            </a:r>
            <a:r>
              <a:rPr lang="en-GB" dirty="0" smtClean="0"/>
              <a:t>check-out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60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298807"/>
            <a:ext cx="8226854" cy="71584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Safety </a:t>
            </a:r>
            <a:r>
              <a:rPr lang="en-GB" dirty="0" smtClean="0">
                <a:solidFill>
                  <a:schemeClr val="accent1"/>
                </a:solidFill>
              </a:rPr>
              <a:t>Rules and Regulations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Last-minute Safety measures, after budgets have been allocated 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</a:rPr>
              <a:t>e.g. Special vacuum cleaners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</a:rPr>
              <a:t>Electrical “</a:t>
            </a:r>
            <a:r>
              <a:rPr lang="en-GB" dirty="0" err="1" smtClean="0">
                <a:solidFill>
                  <a:schemeClr val="accent2"/>
                </a:solidFill>
              </a:rPr>
              <a:t>habilitation</a:t>
            </a:r>
            <a:r>
              <a:rPr lang="en-GB" dirty="0" smtClean="0">
                <a:solidFill>
                  <a:schemeClr val="accent2"/>
                </a:solidFill>
              </a:rPr>
              <a:t>” instead of electrical safety awareness </a:t>
            </a:r>
          </a:p>
          <a:p>
            <a:r>
              <a:rPr lang="en-GB" dirty="0" smtClean="0"/>
              <a:t>Recommendation:</a:t>
            </a:r>
          </a:p>
          <a:p>
            <a:pPr lvl="1"/>
            <a:r>
              <a:rPr lang="en-GB" dirty="0" smtClean="0"/>
              <a:t>Freeze all Safety measures well before LS</a:t>
            </a:r>
          </a:p>
          <a:p>
            <a:pPr lvl="1"/>
            <a:r>
              <a:rPr lang="en-GB" dirty="0" smtClean="0"/>
              <a:t>Allows consideration in budget allocation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nd inclusion in contractual documents </a:t>
            </a:r>
          </a:p>
        </p:txBody>
      </p:sp>
    </p:spTree>
    <p:extLst>
      <p:ext uri="{BB962C8B-B14F-4D97-AF65-F5344CB8AC3E}">
        <p14:creationId xmlns:p14="http://schemas.microsoft.com/office/powerpoint/2010/main" val="15079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Safety Performance in LS1</a:t>
            </a:r>
          </a:p>
          <a:p>
            <a:endParaRPr lang="en-GB" dirty="0" smtClean="0"/>
          </a:p>
          <a:p>
            <a:r>
              <a:rPr lang="en-GB" dirty="0" smtClean="0"/>
              <a:t>Technical Preparation</a:t>
            </a:r>
          </a:p>
          <a:p>
            <a:r>
              <a:rPr lang="en-GB" dirty="0" smtClean="0"/>
              <a:t>Safety Training</a:t>
            </a:r>
          </a:p>
          <a:p>
            <a:r>
              <a:rPr lang="en-GB" dirty="0" smtClean="0"/>
              <a:t>Coordination and Follow-Up</a:t>
            </a:r>
          </a:p>
          <a:p>
            <a:r>
              <a:rPr lang="en-GB" dirty="0" smtClean="0"/>
              <a:t>Management and Communication</a:t>
            </a:r>
          </a:p>
          <a:p>
            <a:r>
              <a:rPr lang="en-GB" dirty="0" smtClean="0"/>
              <a:t>Clean-up and Waste</a:t>
            </a:r>
          </a:p>
          <a:p>
            <a:endParaRPr lang="en-GB" dirty="0"/>
          </a:p>
          <a:p>
            <a:r>
              <a:rPr lang="en-GB" dirty="0" smtClean="0"/>
              <a:t>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3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Coordination and Follow-Up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Team of coordinators </a:t>
            </a:r>
          </a:p>
          <a:p>
            <a:pPr lvl="1"/>
            <a:r>
              <a:rPr lang="en-GB" dirty="0" smtClean="0"/>
              <a:t>Sufficient number</a:t>
            </a:r>
          </a:p>
          <a:p>
            <a:pPr lvl="1"/>
            <a:r>
              <a:rPr lang="en-GB" dirty="0" smtClean="0"/>
              <a:t>Sufficient authority</a:t>
            </a:r>
          </a:p>
          <a:p>
            <a:r>
              <a:rPr lang="en-GB" dirty="0" smtClean="0"/>
              <a:t>Cooperation of Safety Officers in A&amp;T </a:t>
            </a:r>
            <a:r>
              <a:rPr lang="en-GB" dirty="0"/>
              <a:t>sector, GS and </a:t>
            </a:r>
            <a:r>
              <a:rPr lang="en-GB" dirty="0" smtClean="0"/>
              <a:t>PH</a:t>
            </a:r>
          </a:p>
          <a:p>
            <a:r>
              <a:rPr lang="en-GB" dirty="0" smtClean="0"/>
              <a:t>Technical tools</a:t>
            </a:r>
          </a:p>
          <a:p>
            <a:pPr lvl="1"/>
            <a:r>
              <a:rPr lang="en-GB" dirty="0" smtClean="0"/>
              <a:t>IMPACT </a:t>
            </a:r>
            <a:r>
              <a:rPr lang="en-GB" dirty="0"/>
              <a:t>for activity planning</a:t>
            </a:r>
          </a:p>
          <a:p>
            <a:pPr lvl="1"/>
            <a:r>
              <a:rPr lang="en-GB" dirty="0" err="1" smtClean="0"/>
              <a:t>Automatisation</a:t>
            </a:r>
            <a:r>
              <a:rPr lang="en-GB" dirty="0" smtClean="0"/>
              <a:t> of operational dosimetry</a:t>
            </a:r>
          </a:p>
          <a:p>
            <a:pPr lvl="1"/>
            <a:r>
              <a:rPr lang="en-GB" dirty="0" smtClean="0"/>
              <a:t>TREC </a:t>
            </a:r>
            <a:r>
              <a:rPr lang="en-GB" dirty="0"/>
              <a:t>for equipment from accelerator areas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771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731" y="11390"/>
            <a:ext cx="8229600" cy="893977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Calibri" panose="020F0502020204030204" pitchFamily="34" charset="0"/>
              </a:rPr>
              <a:t>Operational Dosimetry and IMPACT</a:t>
            </a:r>
            <a:endParaRPr lang="en-GB" sz="4400" dirty="0">
              <a:latin typeface="Calibri" panose="020F050202020403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307419" y="3221863"/>
            <a:ext cx="4104000" cy="414824"/>
          </a:xfrm>
        </p:spPr>
        <p:txBody>
          <a:bodyPr>
            <a:normAutofit/>
          </a:bodyPr>
          <a:lstStyle/>
          <a:p>
            <a:pPr algn="ctr"/>
            <a:r>
              <a:rPr lang="fr-FR" sz="2000" dirty="0" smtClean="0">
                <a:latin typeface="Calibri" panose="020F0502020204030204" pitchFamily="34" charset="0"/>
              </a:rPr>
              <a:t>Radiation dose reports in IMPACT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44" name="Text Placeholder 43"/>
          <p:cNvSpPr>
            <a:spLocks noGrp="1"/>
          </p:cNvSpPr>
          <p:nvPr>
            <p:ph type="body" sz="half" idx="3"/>
          </p:nvPr>
        </p:nvSpPr>
        <p:spPr>
          <a:xfrm>
            <a:off x="4583112" y="3199308"/>
            <a:ext cx="4104000" cy="400349"/>
          </a:xfrm>
        </p:spPr>
        <p:txBody>
          <a:bodyPr>
            <a:normAutofit/>
          </a:bodyPr>
          <a:lstStyle/>
          <a:p>
            <a:pPr algn="ctr"/>
            <a:r>
              <a:rPr lang="fr-FR" sz="2000" dirty="0" smtClean="0">
                <a:latin typeface="Calibri" panose="020F0502020204030204" pitchFamily="34" charset="0"/>
              </a:rPr>
              <a:t>Extensive use of IMPACT in 2014</a:t>
            </a:r>
            <a:endParaRPr lang="en-GB" sz="2000" dirty="0">
              <a:latin typeface="Calibri" panose="020F0502020204030204" pitchFamily="34" charset="0"/>
            </a:endParaRPr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31" y="3693800"/>
            <a:ext cx="4103688" cy="206804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46" name="Content Placeholder 45"/>
          <p:cNvGraphicFramePr>
            <a:graphicFrameLocks noGrp="1"/>
          </p:cNvGraphicFramePr>
          <p:nvPr>
            <p:ph sz="quarter" idx="4"/>
            <p:extLst/>
          </p:nvPr>
        </p:nvGraphicFramePr>
        <p:xfrm>
          <a:off x="4583112" y="3654983"/>
          <a:ext cx="4103688" cy="2085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72137" y="635586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Thomas Otto, TE DSO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7419" y="5740959"/>
            <a:ext cx="4103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92199"/>
                </a:solidFill>
                <a:latin typeface="Calibri" panose="020F0502020204030204" pitchFamily="34" charset="0"/>
              </a:rPr>
              <a:t>8686 reports generated </a:t>
            </a:r>
            <a:r>
              <a:rPr lang="en-US" sz="2000" b="1" dirty="0" smtClean="0">
                <a:solidFill>
                  <a:srgbClr val="092199"/>
                </a:solidFill>
                <a:latin typeface="Calibri" panose="020F0502020204030204" pitchFamily="34" charset="0"/>
              </a:rPr>
              <a:t>in 2014</a:t>
            </a:r>
            <a:endParaRPr lang="en-GB" sz="2000" b="1" dirty="0">
              <a:solidFill>
                <a:srgbClr val="092199"/>
              </a:solidFill>
              <a:latin typeface="Calibri" panose="020F0502020204030204" pitchFamily="34" charset="0"/>
            </a:endParaRPr>
          </a:p>
        </p:txBody>
      </p:sp>
      <p:pic>
        <p:nvPicPr>
          <p:cNvPr id="9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137" y="1051555"/>
            <a:ext cx="360997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284060" y="1051555"/>
            <a:ext cx="2241285" cy="1706997"/>
            <a:chOff x="1490154" y="3655871"/>
            <a:chExt cx="2801606" cy="2133746"/>
          </a:xfrm>
        </p:grpSpPr>
        <p:pic>
          <p:nvPicPr>
            <p:cNvPr id="26" name="Picture 10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92052" y="3655871"/>
              <a:ext cx="1699708" cy="2041413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grpSp>
          <p:nvGrpSpPr>
            <p:cNvPr id="27" name="Group 26"/>
            <p:cNvGrpSpPr/>
            <p:nvPr/>
          </p:nvGrpSpPr>
          <p:grpSpPr>
            <a:xfrm>
              <a:off x="1490154" y="4124175"/>
              <a:ext cx="1391321" cy="1665442"/>
              <a:chOff x="5428129" y="3334870"/>
              <a:chExt cx="1739152" cy="2081802"/>
            </a:xfrm>
          </p:grpSpPr>
          <p:pic>
            <p:nvPicPr>
              <p:cNvPr id="28" name="Picture 14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428129" y="3334870"/>
                <a:ext cx="1739152" cy="1346947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</p:spPr>
          </p:pic>
          <p:sp>
            <p:nvSpPr>
              <p:cNvPr id="29" name="Rectangle 13"/>
              <p:cNvSpPr>
                <a:spLocks/>
              </p:cNvSpPr>
              <p:nvPr/>
            </p:nvSpPr>
            <p:spPr bwMode="auto">
              <a:xfrm>
                <a:off x="6297704" y="4262510"/>
                <a:ext cx="685802" cy="1154162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6000" dirty="0">
                    <a:solidFill>
                      <a:prstClr val="black"/>
                    </a:solidFill>
                    <a:ea typeface="Gill Sans" charset="0"/>
                    <a:cs typeface="Gill Sans" charset="0"/>
                  </a:rPr>
                  <a:t>+</a:t>
                </a:r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2895560" y="1680890"/>
            <a:ext cx="1951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alibri" panose="020F0502020204030204" pitchFamily="34" charset="0"/>
              </a:rPr>
              <a:t>+ </a:t>
            </a:r>
            <a:r>
              <a:rPr lang="en-US" sz="3200" dirty="0" smtClean="0">
                <a:latin typeface="Calibri" panose="020F0502020204030204" pitchFamily="34" charset="0"/>
              </a:rPr>
              <a:t>IMPACT</a:t>
            </a:r>
            <a:endParaRPr lang="en-GB" sz="3200" dirty="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7380383" y="4816219"/>
            <a:ext cx="29821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From D. Forkel-Wirth, HSE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74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44" grpId="0" build="p"/>
      <p:bldGraphic spid="46" grpId="0">
        <p:bldAsOne/>
      </p:bldGraphic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.qwant.com/thumbr/?u=http%3A%2F%2Fthumbs.dreamstime.com%2Fz%2Favertissement-radioactif-de-plaquette-8931237.jpg&amp;h=601.2&amp;w=6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8" t="4197" r="4731" b="9394"/>
          <a:stretch/>
        </p:blipFill>
        <p:spPr bwMode="auto">
          <a:xfrm>
            <a:off x="7203109" y="1986488"/>
            <a:ext cx="1692219" cy="172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TREC &amp; Transport of radioactive goods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1379" y="6356350"/>
            <a:ext cx="4484908" cy="365125"/>
          </a:xfrm>
        </p:spPr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410177"/>
              </p:ext>
            </p:extLst>
          </p:nvPr>
        </p:nvGraphicFramePr>
        <p:xfrm>
          <a:off x="4570627" y="4026214"/>
          <a:ext cx="4261492" cy="2204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364"/>
                <a:gridCol w="2624128"/>
              </a:tblGrid>
              <a:tr h="455239">
                <a:tc>
                  <a:txBody>
                    <a:bodyPr/>
                    <a:lstStyle/>
                    <a:p>
                      <a:r>
                        <a:rPr lang="en-US" dirty="0" smtClean="0"/>
                        <a:t>Departure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Radioactive Transports</a:t>
                      </a:r>
                      <a:endParaRPr lang="en-GB" dirty="0"/>
                    </a:p>
                  </a:txBody>
                  <a:tcPr/>
                </a:tc>
              </a:tr>
              <a:tr h="381217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Meyrin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1248 (part on-site)</a:t>
                      </a:r>
                      <a:endParaRPr lang="en-GB" dirty="0"/>
                    </a:p>
                  </a:txBody>
                  <a:tcPr/>
                </a:tc>
              </a:tr>
              <a:tr h="381217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Prévessin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683 (part on site)</a:t>
                      </a:r>
                      <a:endParaRPr lang="en-GB" dirty="0"/>
                    </a:p>
                  </a:txBody>
                  <a:tcPr/>
                </a:tc>
              </a:tr>
              <a:tr h="4205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SPS and LHC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2"/>
                          </a:solidFill>
                        </a:rPr>
                        <a:t>875 (public</a:t>
                      </a:r>
                      <a:r>
                        <a:rPr lang="en-US" baseline="0" dirty="0" smtClean="0">
                          <a:solidFill>
                            <a:schemeClr val="accent2"/>
                          </a:solidFill>
                        </a:rPr>
                        <a:t> roads)</a:t>
                      </a:r>
                      <a:endParaRPr lang="en-GB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121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2806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8" name="Group 37"/>
          <p:cNvGrpSpPr/>
          <p:nvPr/>
        </p:nvGrpSpPr>
        <p:grpSpPr>
          <a:xfrm>
            <a:off x="4516418" y="962156"/>
            <a:ext cx="2686691" cy="2786503"/>
            <a:chOff x="1814286" y="379361"/>
            <a:chExt cx="6872514" cy="570870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4286" y="379361"/>
              <a:ext cx="6872514" cy="5708701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/>
            <p:nvPr/>
          </p:nvCxnSpPr>
          <p:spPr>
            <a:xfrm>
              <a:off x="2198914" y="4245431"/>
              <a:ext cx="6001657" cy="1797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055257" y="3233712"/>
              <a:ext cx="5145314" cy="947049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577771" y="4332877"/>
              <a:ext cx="4622800" cy="1168039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527205" y="3219017"/>
              <a:ext cx="738681" cy="892268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4484914" y="2810554"/>
              <a:ext cx="3664857" cy="1347428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6006059" y="2755773"/>
              <a:ext cx="2194512" cy="1355512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7411090" y="4379573"/>
              <a:ext cx="854796" cy="110568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517405"/>
              </p:ext>
            </p:extLst>
          </p:nvPr>
        </p:nvGraphicFramePr>
        <p:xfrm>
          <a:off x="524280" y="1146176"/>
          <a:ext cx="3127251" cy="3230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84383"/>
                <a:gridCol w="1042868"/>
              </a:tblGrid>
              <a:tr h="35696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TREC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</a:tr>
              <a:tr h="60389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RP checks</a:t>
                      </a:r>
                      <a:r>
                        <a:rPr lang="en-US" sz="1800" baseline="0" dirty="0" smtClean="0">
                          <a:latin typeface="+mj-lt"/>
                        </a:rPr>
                        <a:t> of components</a:t>
                      </a:r>
                      <a:endParaRPr lang="en-GB" sz="1800" dirty="0"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39395</a:t>
                      </a:r>
                      <a:endParaRPr lang="en-GB" sz="1800" dirty="0"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</a:tr>
              <a:tr h="345084">
                <a:tc>
                  <a:txBody>
                    <a:bodyPr/>
                    <a:lstStyle/>
                    <a:p>
                      <a:endParaRPr lang="en-GB" sz="1800" dirty="0"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</a:tr>
              <a:tr h="60389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components measured</a:t>
                      </a:r>
                      <a:endParaRPr lang="en-GB" sz="1800" dirty="0"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3373</a:t>
                      </a:r>
                      <a:r>
                        <a:rPr lang="en-US" sz="1800" baseline="0" dirty="0" smtClean="0">
                          <a:latin typeface="+mj-lt"/>
                        </a:rPr>
                        <a:t> t</a:t>
                      </a:r>
                      <a:endParaRPr lang="en-GB" sz="1800" dirty="0"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</a:tr>
              <a:tr h="60389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accent2"/>
                          </a:solidFill>
                          <a:latin typeface="+mj-lt"/>
                        </a:rPr>
                        <a:t>radioactive components</a:t>
                      </a:r>
                      <a:endParaRPr lang="en-GB" sz="1800" dirty="0">
                        <a:solidFill>
                          <a:schemeClr val="accent2"/>
                        </a:solidFill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accent2"/>
                          </a:solidFill>
                          <a:latin typeface="+mj-lt"/>
                        </a:rPr>
                        <a:t>2618 t</a:t>
                      </a:r>
                      <a:endParaRPr lang="en-GB" sz="1800" dirty="0">
                        <a:solidFill>
                          <a:schemeClr val="accent2"/>
                        </a:solidFill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</a:tr>
              <a:tr h="3450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j-lt"/>
                        </a:rPr>
                        <a:t>of which radioactive</a:t>
                      </a:r>
                      <a:r>
                        <a:rPr lang="en-US" sz="1600" baseline="0" dirty="0" smtClean="0">
                          <a:latin typeface="+mj-lt"/>
                        </a:rPr>
                        <a:t> waste</a:t>
                      </a:r>
                      <a:endParaRPr lang="en-GB" sz="1600" dirty="0"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dirty="0" smtClean="0">
                          <a:latin typeface="+mj-lt"/>
                        </a:rPr>
                        <a:t>722 t</a:t>
                      </a:r>
                      <a:endParaRPr lang="en-GB" sz="1600" i="0" dirty="0" smtClean="0">
                        <a:latin typeface="+mj-lt"/>
                        <a:cs typeface="Lucida Sans Unicode" panose="020B0602030504020204" pitchFamily="34" charset="0"/>
                      </a:endParaRPr>
                    </a:p>
                    <a:p>
                      <a:pPr algn="ctr"/>
                      <a:endParaRPr lang="en-GB" sz="1600" dirty="0">
                        <a:latin typeface="+mj-lt"/>
                        <a:cs typeface="Lucida Sans Unicode" panose="020B0602030504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55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Coordination and </a:t>
            </a:r>
            <a:r>
              <a:rPr lang="en-GB" dirty="0" smtClean="0"/>
              <a:t>Follow-Up: Lessons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Preserve force and authority of coordinators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Too </a:t>
            </a:r>
            <a:r>
              <a:rPr lang="en-GB" dirty="0">
                <a:solidFill>
                  <a:schemeClr val="accent2"/>
                </a:solidFill>
              </a:rPr>
              <a:t>many last minute </a:t>
            </a:r>
            <a:r>
              <a:rPr lang="en-GB" dirty="0" smtClean="0">
                <a:solidFill>
                  <a:schemeClr val="accent2"/>
                </a:solidFill>
              </a:rPr>
              <a:t>activities:</a:t>
            </a:r>
          </a:p>
          <a:p>
            <a:pPr lvl="1"/>
            <a:r>
              <a:rPr lang="en-GB" dirty="0" smtClean="0"/>
              <a:t> Improve planning in the last months before start-up</a:t>
            </a:r>
          </a:p>
          <a:p>
            <a:pPr lvl="1"/>
            <a:endParaRPr lang="en-GB" dirty="0"/>
          </a:p>
          <a:p>
            <a:r>
              <a:rPr lang="en-GB" dirty="0" smtClean="0"/>
              <a:t>IMPACT tool integrates most Safety aspects related to the activity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</a:rPr>
              <a:t>IMPACT does not replace Supervisor responsibility</a:t>
            </a:r>
          </a:p>
          <a:p>
            <a:pPr lvl="1"/>
            <a:r>
              <a:rPr lang="en-GB" dirty="0" smtClean="0">
                <a:solidFill>
                  <a:schemeClr val="accent2"/>
                </a:solidFill>
              </a:rPr>
              <a:t>IMPACT not suitable to grant conditional access</a:t>
            </a:r>
          </a:p>
          <a:p>
            <a:pPr lvl="1"/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Electrical Lock-Outs: </a:t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dirty="0" smtClean="0">
                <a:solidFill>
                  <a:schemeClr val="accent2"/>
                </a:solidFill>
              </a:rPr>
              <a:t>reproduce good LHC example in injectors</a:t>
            </a:r>
          </a:p>
          <a:p>
            <a:pPr marL="231775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63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 and Communication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“Safety First” was </a:t>
            </a:r>
            <a:r>
              <a:rPr lang="en-GB" dirty="0" smtClean="0"/>
              <a:t>one </a:t>
            </a:r>
            <a:r>
              <a:rPr lang="en-GB" dirty="0"/>
              <a:t>motto for the LS1</a:t>
            </a:r>
          </a:p>
          <a:p>
            <a:r>
              <a:rPr lang="en-GB" dirty="0"/>
              <a:t>Safety officer representation in all LS1-related management- and coordination meetings </a:t>
            </a:r>
            <a:endParaRPr lang="en-GB" dirty="0" smtClean="0"/>
          </a:p>
          <a:p>
            <a:pPr lvl="1"/>
            <a:r>
              <a:rPr lang="en-GB" dirty="0" smtClean="0"/>
              <a:t>Close collaboration with coordination</a:t>
            </a:r>
            <a:endParaRPr lang="en-GB" dirty="0"/>
          </a:p>
          <a:p>
            <a:r>
              <a:rPr lang="en-GB" dirty="0"/>
              <a:t>Regular contributions on Safety matters in LSC and Subproject-Committees</a:t>
            </a:r>
          </a:p>
          <a:p>
            <a:r>
              <a:rPr lang="en-GB" dirty="0"/>
              <a:t>Safety coordinators and officers present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on-site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63782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Clean-Up and Waste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6478439" y="949333"/>
            <a:ext cx="2581994" cy="519021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Better discipline during pre-sorting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Temporary waste storage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Waste elimination to host state repositories 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>Conventional waste is also an issue !</a:t>
            </a:r>
            <a:endParaRPr lang="en-GB" b="1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7200" y="1024404"/>
            <a:ext cx="5856514" cy="2546886"/>
            <a:chOff x="174784" y="3430084"/>
            <a:chExt cx="6483984" cy="2978276"/>
          </a:xfrm>
        </p:grpSpPr>
        <p:grpSp>
          <p:nvGrpSpPr>
            <p:cNvPr id="9" name="Group 8"/>
            <p:cNvGrpSpPr/>
            <p:nvPr/>
          </p:nvGrpSpPr>
          <p:grpSpPr>
            <a:xfrm>
              <a:off x="174784" y="3430084"/>
              <a:ext cx="6483984" cy="2978276"/>
              <a:chOff x="174784" y="3430084"/>
              <a:chExt cx="6483984" cy="2978276"/>
            </a:xfrm>
          </p:grpSpPr>
          <p:pic>
            <p:nvPicPr>
              <p:cNvPr id="11" name="Picture 2" descr="C:\Users\lulrici\AppData\Local\Microsoft\Windows\Temporary Internet Files\Content.Outlook\FDQO13Y2\P1050019 (3)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4528" y="4297680"/>
                <a:ext cx="2814240" cy="21106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Curved Down Arrow 11"/>
              <p:cNvSpPr/>
              <p:nvPr/>
            </p:nvSpPr>
            <p:spPr>
              <a:xfrm>
                <a:off x="2971800" y="3430084"/>
                <a:ext cx="1707356" cy="731520"/>
              </a:xfrm>
              <a:prstGeom prst="curvedDownArrow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pic>
            <p:nvPicPr>
              <p:cNvPr id="13" name="Picture 12" descr="\\cern.ch\dfs\Users\f\flvial\Desktop\photo reconditionnement\sacs non conforme (1).jpg"/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784" y="4297680"/>
                <a:ext cx="3033078" cy="210312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0" name="TextBox 9"/>
            <p:cNvSpPr txBox="1"/>
            <p:nvPr/>
          </p:nvSpPr>
          <p:spPr>
            <a:xfrm rot="21114596">
              <a:off x="183037" y="3732278"/>
              <a:ext cx="1911721" cy="63108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B387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CH" sz="1400" dirty="0" err="1" smtClean="0">
                  <a:solidFill>
                    <a:srgbClr val="0B387C"/>
                  </a:solidFill>
                </a:rPr>
                <a:t>Incinerable</a:t>
              </a:r>
              <a:r>
                <a:rPr lang="fr-CH" sz="1400" dirty="0" smtClean="0">
                  <a:solidFill>
                    <a:srgbClr val="0B387C"/>
                  </a:solidFill>
                </a:rPr>
                <a:t> </a:t>
              </a:r>
              <a:r>
                <a:rPr lang="fr-CH" sz="1400" dirty="0" err="1" smtClean="0">
                  <a:solidFill>
                    <a:srgbClr val="0B387C"/>
                  </a:solidFill>
                </a:rPr>
                <a:t>waste</a:t>
              </a:r>
              <a:r>
                <a:rPr lang="fr-CH" sz="1400" dirty="0" smtClean="0">
                  <a:solidFill>
                    <a:srgbClr val="0B387C"/>
                  </a:solidFill>
                </a:rPr>
                <a:t>,</a:t>
              </a:r>
            </a:p>
            <a:p>
              <a:r>
                <a:rPr lang="fr-CH" sz="1400" dirty="0" err="1" smtClean="0">
                  <a:solidFill>
                    <a:srgbClr val="0B387C"/>
                  </a:solidFill>
                </a:rPr>
                <a:t>Before</a:t>
              </a:r>
              <a:r>
                <a:rPr lang="fr-CH" sz="1400" dirty="0" smtClean="0">
                  <a:solidFill>
                    <a:srgbClr val="0B387C"/>
                  </a:solidFill>
                </a:rPr>
                <a:t> </a:t>
              </a:r>
              <a:r>
                <a:rPr lang="fr-CH" sz="1400" dirty="0" err="1" smtClean="0">
                  <a:solidFill>
                    <a:srgbClr val="0B387C"/>
                  </a:solidFill>
                </a:rPr>
                <a:t>sorting</a:t>
              </a:r>
              <a:endParaRPr lang="en-GB" sz="1400" dirty="0">
                <a:solidFill>
                  <a:srgbClr val="0B387C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21114596">
            <a:off x="4904785" y="1186485"/>
            <a:ext cx="1780829" cy="738664"/>
          </a:xfrm>
          <a:prstGeom prst="rect">
            <a:avLst/>
          </a:prstGeom>
          <a:solidFill>
            <a:schemeClr val="bg1"/>
          </a:solidFill>
          <a:ln w="19050">
            <a:solidFill>
              <a:srgbClr val="0B387C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err="1" smtClean="0">
                <a:solidFill>
                  <a:srgbClr val="0B387C"/>
                </a:solidFill>
              </a:rPr>
              <a:t>After</a:t>
            </a:r>
            <a:r>
              <a:rPr lang="fr-CH" sz="1400" dirty="0" smtClean="0">
                <a:solidFill>
                  <a:srgbClr val="0B387C"/>
                </a:solidFill>
              </a:rPr>
              <a:t> </a:t>
            </a:r>
            <a:r>
              <a:rPr lang="fr-CH" sz="1400" dirty="0" err="1" smtClean="0">
                <a:solidFill>
                  <a:srgbClr val="0B387C"/>
                </a:solidFill>
              </a:rPr>
              <a:t>sorting</a:t>
            </a:r>
            <a:r>
              <a:rPr lang="fr-CH" sz="1400" dirty="0" smtClean="0">
                <a:solidFill>
                  <a:srgbClr val="0B387C"/>
                </a:solidFill>
              </a:rPr>
              <a:t> and </a:t>
            </a:r>
            <a:r>
              <a:rPr lang="fr-CH" sz="1400" dirty="0" err="1" smtClean="0">
                <a:solidFill>
                  <a:srgbClr val="0B387C"/>
                </a:solidFill>
              </a:rPr>
              <a:t>measurement</a:t>
            </a:r>
            <a:r>
              <a:rPr lang="fr-CH" sz="1400" dirty="0" smtClean="0">
                <a:solidFill>
                  <a:srgbClr val="0B387C"/>
                </a:solidFill>
              </a:rPr>
              <a:t>, </a:t>
            </a:r>
          </a:p>
          <a:p>
            <a:r>
              <a:rPr lang="fr-CH" sz="1400" dirty="0" err="1" smtClean="0">
                <a:solidFill>
                  <a:srgbClr val="0B387C"/>
                </a:solidFill>
              </a:rPr>
              <a:t>ready</a:t>
            </a:r>
            <a:r>
              <a:rPr lang="fr-CH" sz="1400" dirty="0" smtClean="0">
                <a:solidFill>
                  <a:srgbClr val="0B387C"/>
                </a:solidFill>
              </a:rPr>
              <a:t> for clearance</a:t>
            </a:r>
            <a:endParaRPr lang="en-GB" sz="1400" dirty="0">
              <a:solidFill>
                <a:srgbClr val="0B387C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2626476"/>
              </p:ext>
            </p:extLst>
          </p:nvPr>
        </p:nvGraphicFramePr>
        <p:xfrm>
          <a:off x="592806" y="3689476"/>
          <a:ext cx="5478165" cy="2553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 rot="16200000">
            <a:off x="-1251475" y="4463794"/>
            <a:ext cx="29821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From D. Forkel-Wirth, HSE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6518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574"/>
            <a:ext cx="8226854" cy="715840"/>
          </a:xfrm>
        </p:spPr>
        <p:txBody>
          <a:bodyPr/>
          <a:lstStyle/>
          <a:p>
            <a:r>
              <a:rPr lang="en-US" dirty="0" smtClean="0"/>
              <a:t>Safety Summary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332594"/>
              </p:ext>
            </p:extLst>
          </p:nvPr>
        </p:nvGraphicFramePr>
        <p:xfrm>
          <a:off x="330097" y="827414"/>
          <a:ext cx="8481060" cy="5746416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169263"/>
                <a:gridCol w="2071267"/>
                <a:gridCol w="2167382"/>
                <a:gridCol w="2073148"/>
              </a:tblGrid>
              <a:tr h="2925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what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 - keep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II - improve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III – change</a:t>
                      </a:r>
                      <a:endParaRPr lang="en-GB" sz="1400" dirty="0"/>
                    </a:p>
                  </a:txBody>
                  <a:tcPr/>
                </a:tc>
              </a:tr>
              <a:tr h="526667">
                <a:tc>
                  <a:txBody>
                    <a:bodyPr/>
                    <a:lstStyle/>
                    <a:p>
                      <a:pPr marL="0" algn="just" rtl="0" eaLnBrk="1" latinLnBrk="0" hangingPunct="1"/>
                      <a:r>
                        <a:rPr kumimoji="0" lang="en-US" sz="10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List the</a:t>
                      </a:r>
                      <a:r>
                        <a:rPr kumimoji="0" lang="en-US" sz="10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different aspects in the management of the work carried out during the LS1</a:t>
                      </a:r>
                      <a:endParaRPr kumimoji="0" lang="en-GB" sz="10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dirty="0" smtClean="0">
                          <a:solidFill>
                            <a:schemeClr val="accent3"/>
                          </a:solidFill>
                        </a:rPr>
                        <a:t>Define what should be kept and was an added value</a:t>
                      </a:r>
                      <a:r>
                        <a:rPr lang="en-US" sz="1000" baseline="0" dirty="0" smtClean="0">
                          <a:solidFill>
                            <a:schemeClr val="accent3"/>
                          </a:solidFill>
                        </a:rPr>
                        <a:t> during the LS1</a:t>
                      </a:r>
                      <a:endParaRPr lang="en-GB" sz="100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dirty="0" smtClean="0">
                          <a:solidFill>
                            <a:srgbClr val="FF6600"/>
                          </a:solidFill>
                        </a:rPr>
                        <a:t>Define what you propose</a:t>
                      </a:r>
                      <a:r>
                        <a:rPr lang="en-US" sz="1000" baseline="0" dirty="0" smtClean="0">
                          <a:solidFill>
                            <a:srgbClr val="FF6600"/>
                          </a:solidFill>
                        </a:rPr>
                        <a:t> to improve in order to better manage the LS2</a:t>
                      </a:r>
                      <a:endParaRPr lang="en-GB" sz="1000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dirty="0" smtClean="0">
                          <a:solidFill>
                            <a:schemeClr val="accent2"/>
                          </a:solidFill>
                        </a:rPr>
                        <a:t>Define what was a bottleneck </a:t>
                      </a:r>
                      <a:r>
                        <a:rPr lang="en-US" sz="1000" baseline="0" dirty="0" smtClean="0">
                          <a:solidFill>
                            <a:schemeClr val="accent2"/>
                          </a:solidFill>
                        </a:rPr>
                        <a:t>to carry out the work during the LS1 and needs to be changed for LS2</a:t>
                      </a:r>
                      <a:endParaRPr lang="en-GB" sz="10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55926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Safety Training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LS specific safety training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Training targeted to risk profile of person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solidFill>
                            <a:schemeClr val="accent3"/>
                          </a:solidFill>
                        </a:rPr>
                        <a:t> Freeze access and</a:t>
                      </a:r>
                      <a:r>
                        <a:rPr lang="en-GB" sz="1400" baseline="0" dirty="0" smtClean="0">
                          <a:solidFill>
                            <a:schemeClr val="accent3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accent3"/>
                          </a:solidFill>
                        </a:rPr>
                        <a:t>training </a:t>
                      </a:r>
                      <a:r>
                        <a:rPr lang="en-GB" sz="1400" dirty="0" err="1" smtClean="0">
                          <a:solidFill>
                            <a:schemeClr val="accent3"/>
                          </a:solidFill>
                        </a:rPr>
                        <a:t>req’s</a:t>
                      </a:r>
                      <a:r>
                        <a:rPr lang="en-GB" sz="1400" dirty="0" smtClean="0">
                          <a:solidFill>
                            <a:schemeClr val="accent3"/>
                          </a:solidFill>
                        </a:rPr>
                        <a:t> early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solidFill>
                            <a:schemeClr val="accent3"/>
                          </a:solidFill>
                        </a:rPr>
                        <a:t>Assess training needs</a:t>
                      </a:r>
                      <a:endParaRPr lang="en-GB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Electrical  training for electricians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Safety training centre</a:t>
                      </a:r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2185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GB" sz="1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Safety Rules</a:t>
                      </a:r>
                      <a:endParaRPr kumimoji="0" lang="en-GB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3"/>
                          </a:solidFill>
                        </a:rPr>
                        <a:t>Freeze well before LS</a:t>
                      </a:r>
                      <a:endParaRPr lang="en-GB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27796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Procedures &amp; Accident prevention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3"/>
                          </a:solidFill>
                        </a:rPr>
                        <a:t>Extend to all subprojects</a:t>
                      </a:r>
                      <a:endParaRPr lang="en-GB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27796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Inspections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3"/>
                          </a:solidFill>
                        </a:rPr>
                        <a:t>Announce</a:t>
                      </a:r>
                      <a:r>
                        <a:rPr lang="en-GB" sz="1400" baseline="0" dirty="0" smtClean="0">
                          <a:solidFill>
                            <a:schemeClr val="accent3"/>
                          </a:solidFill>
                        </a:rPr>
                        <a:t> and plan early</a:t>
                      </a:r>
                      <a:endParaRPr lang="en-GB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555926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ALARA approach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Worked well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Take</a:t>
                      </a:r>
                      <a:r>
                        <a:rPr lang="en-GB" sz="1400" baseline="0" dirty="0" smtClean="0">
                          <a:solidFill>
                            <a:schemeClr val="accent2"/>
                          </a:solidFill>
                        </a:rPr>
                        <a:t> preparatory work into account </a:t>
                      </a:r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6144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</a:rPr>
                        <a:t>(radioactive) waste &amp; material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3"/>
                          </a:solidFill>
                        </a:rPr>
                        <a:t>Better discipline</a:t>
                      </a:r>
                      <a:endParaRPr lang="en-GB" sz="140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Storage</a:t>
                      </a:r>
                      <a:r>
                        <a:rPr lang="en-GB" sz="1400" baseline="0" dirty="0" smtClean="0">
                          <a:solidFill>
                            <a:schemeClr val="accent2"/>
                          </a:solidFill>
                        </a:rPr>
                        <a:t> space </a:t>
                      </a:r>
                    </a:p>
                    <a:p>
                      <a:r>
                        <a:rPr lang="en-GB" sz="1400" baseline="0" dirty="0" smtClean="0">
                          <a:solidFill>
                            <a:schemeClr val="accent2"/>
                          </a:solidFill>
                        </a:rPr>
                        <a:t>(in progress)</a:t>
                      </a:r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614444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0000"/>
                          </a:solidFill>
                        </a:rPr>
                        <a:t>Radioactive work areas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2"/>
                          </a:solidFill>
                        </a:rPr>
                        <a:t>Need to be identified and (temporarily) classified (in progress)</a:t>
                      </a:r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51111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0000"/>
                          </a:solidFill>
                        </a:rPr>
                        <a:t>Coordination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Keep at similar level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 smtClean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5198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</a:rPr>
                        <a:t>Last minute jobs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3"/>
                          </a:solidFill>
                        </a:rPr>
                        <a:t>Only with serious justification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/>
          <a:lstStyle/>
          <a:p>
            <a:fld id="{9EF1C489-F5ED-4BBD-A539-B677F579F83E}" type="slidenum">
              <a:rPr lang="fr-FR" smtClean="0"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168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Safety Performance: Accidents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Approximately 3.4 million hours of LS1 work </a:t>
            </a:r>
          </a:p>
          <a:p>
            <a:r>
              <a:rPr lang="en-US" dirty="0"/>
              <a:t>6</a:t>
            </a:r>
            <a:r>
              <a:rPr lang="en-US" dirty="0" smtClean="0"/>
              <a:t>4 minor accidents (no absence)</a:t>
            </a:r>
          </a:p>
          <a:p>
            <a:r>
              <a:rPr lang="en-US" dirty="0" smtClean="0"/>
              <a:t>31 accidents with 273 days of absence</a:t>
            </a:r>
          </a:p>
          <a:p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80291" y="3321045"/>
          <a:ext cx="7474902" cy="3306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Document" r:id="rId3" imgW="6391991" imgH="2828674" progId="Word.Document.12">
                  <p:embed/>
                </p:oleObj>
              </mc:Choice>
              <mc:Fallback>
                <p:oleObj name="Document" r:id="rId3" imgW="6391991" imgH="28286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0291" y="3321045"/>
                        <a:ext cx="7474902" cy="33064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678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5591" y="233493"/>
            <a:ext cx="8226854" cy="715840"/>
          </a:xfrm>
        </p:spPr>
        <p:txBody>
          <a:bodyPr>
            <a:normAutofit/>
          </a:bodyPr>
          <a:lstStyle/>
          <a:p>
            <a:r>
              <a:rPr lang="en-US" dirty="0"/>
              <a:t>LS1 Accidents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230091"/>
              </p:ext>
            </p:extLst>
          </p:nvPr>
        </p:nvGraphicFramePr>
        <p:xfrm>
          <a:off x="2706914" y="1104393"/>
          <a:ext cx="5109029" cy="22267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0122"/>
                <a:gridCol w="894959"/>
                <a:gridCol w="805026"/>
                <a:gridCol w="947212"/>
                <a:gridCol w="1081710"/>
              </a:tblGrid>
              <a:tr h="562527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Facility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Minor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With </a:t>
                      </a:r>
                      <a:r>
                        <a:rPr lang="en-US" sz="1400" b="0" dirty="0" smtClean="0">
                          <a:solidFill>
                            <a:schemeClr val="bg1"/>
                          </a:solidFill>
                          <a:effectLst/>
                        </a:rPr>
                        <a:t>absence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Total </a:t>
                      </a:r>
                      <a:r>
                        <a:rPr lang="en-US" sz="1400" b="0" dirty="0" smtClean="0">
                          <a:solidFill>
                            <a:schemeClr val="bg1"/>
                          </a:solidFill>
                          <a:effectLst/>
                        </a:rPr>
                        <a:t>days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649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PS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649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SPS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7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649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LHC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93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649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accent5"/>
                          </a:solidFill>
                          <a:effectLst/>
                        </a:rPr>
                        <a:t>Surface</a:t>
                      </a:r>
                      <a:endParaRPr lang="en-GB" sz="1100" b="0" dirty="0">
                        <a:solidFill>
                          <a:schemeClr val="accent5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34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16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151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649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bg1"/>
                          </a:solidFill>
                          <a:effectLst/>
                        </a:rPr>
                        <a:t>Exp. Areas*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20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649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95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64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3</a:t>
                      </a:r>
                      <a:r>
                        <a:rPr lang="en-US" sz="1400" b="1" dirty="0" smtClean="0">
                          <a:effectLst/>
                        </a:rPr>
                        <a:t>1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273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2074"/>
              </p:ext>
            </p:extLst>
          </p:nvPr>
        </p:nvGraphicFramePr>
        <p:xfrm>
          <a:off x="145591" y="4071257"/>
          <a:ext cx="5340809" cy="16551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2013"/>
                <a:gridCol w="818053"/>
                <a:gridCol w="827315"/>
                <a:gridCol w="783771"/>
                <a:gridCol w="689429"/>
                <a:gridCol w="740228"/>
              </a:tblGrid>
              <a:tr h="731239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FF0000"/>
                          </a:solidFill>
                          <a:effectLst/>
                        </a:rPr>
                        <a:t>ENTC</a:t>
                      </a:r>
                      <a:endParaRPr lang="en-GB" sz="1100" b="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STAFF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COAS</a:t>
                      </a:r>
                      <a:r>
                        <a:rPr lang="en-US" sz="1400" b="0" dirty="0" smtClean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br>
                        <a:rPr lang="en-US" sz="1400" b="0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400" b="0" dirty="0" smtClean="0">
                          <a:solidFill>
                            <a:schemeClr val="bg1"/>
                          </a:solidFill>
                          <a:effectLst/>
                        </a:rPr>
                        <a:t>USAS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FELL/</a:t>
                      </a:r>
                    </a:p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TRNE</a:t>
                      </a:r>
                      <a:endParaRPr kumimoji="0" lang="en-GB" sz="14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68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Minor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49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68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effectLst/>
                        </a:rPr>
                        <a:t>With absence</a:t>
                      </a:r>
                      <a:endParaRPr lang="en-GB" sz="1100" b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en-GB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31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68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95</a:t>
                      </a:r>
                      <a:endParaRPr lang="en-GB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14699" y="3317026"/>
            <a:ext cx="2277587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en-US" sz="1400" b="1" dirty="0" smtClean="0"/>
              <a:t>* (Only </a:t>
            </a:r>
            <a:r>
              <a:rPr lang="en-US" sz="1400" b="1" dirty="0"/>
              <a:t>A&amp;T </a:t>
            </a:r>
            <a:r>
              <a:rPr lang="en-US" sz="1400" b="1" dirty="0" smtClean="0"/>
              <a:t>personnel)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67943" y="4172857"/>
            <a:ext cx="2844977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Near misses included: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Electrical lock-out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Unauthorised crossing of safety barriers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216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16016" y="1837703"/>
            <a:ext cx="4320000" cy="4281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Safety Performance: Personal Dose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9EF1C489-F5ED-4BBD-A539-B677F579F83E}" type="slidenum">
              <a:rPr lang="fr-FR" smtClean="0"/>
              <a:t>5</a:t>
            </a:fld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479715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9468544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97830" y="2749541"/>
            <a:ext cx="2263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DIS: </a:t>
            </a:r>
          </a:p>
          <a:p>
            <a:r>
              <a:rPr lang="en-US" sz="1600" dirty="0" smtClean="0"/>
              <a:t>13345 assignments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7305219" y="2051538"/>
            <a:ext cx="29821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From D. Forkel-Wirth, HSE</a:t>
            </a:r>
            <a:endParaRPr lang="en-GB" dirty="0"/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97822"/>
              </p:ext>
            </p:extLst>
          </p:nvPr>
        </p:nvGraphicFramePr>
        <p:xfrm>
          <a:off x="2733581" y="949522"/>
          <a:ext cx="5361362" cy="2733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2" name="Picture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91526">
            <a:off x="1135698" y="826940"/>
            <a:ext cx="1031633" cy="2141095"/>
          </a:xfrm>
          <a:prstGeom prst="rect">
            <a:avLst/>
          </a:prstGeom>
          <a:noFill/>
          <a:ln>
            <a:noFill/>
          </a:ln>
          <a:effectLst>
            <a:outerShdw blurRad="127000" dist="76199" dir="3300009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" name="Chart 22" title="Dose class in mSv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1214895"/>
              </p:ext>
            </p:extLst>
          </p:nvPr>
        </p:nvGraphicFramePr>
        <p:xfrm>
          <a:off x="765391" y="3682857"/>
          <a:ext cx="7471466" cy="2580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>
            <a:off x="3088806" y="4050359"/>
            <a:ext cx="6766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78355" y="385756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58 %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699066" y="386569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42 %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148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Preparation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Procedures incl. Safety measures</a:t>
            </a:r>
          </a:p>
          <a:p>
            <a:r>
              <a:rPr lang="en-GB" dirty="0"/>
              <a:t>EC / EU-conformity of mechanical equipment</a:t>
            </a:r>
          </a:p>
          <a:p>
            <a:r>
              <a:rPr lang="en-GB" dirty="0"/>
              <a:t>Pre-LS1 Training on the job</a:t>
            </a:r>
          </a:p>
          <a:p>
            <a:r>
              <a:rPr lang="en-GB" dirty="0"/>
              <a:t>ALARA approach for radiation protection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874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Technical procedures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27138" y="1914676"/>
            <a:ext cx="2824492" cy="379650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Several 1000 pages of procedures for SMACC</a:t>
            </a:r>
          </a:p>
          <a:p>
            <a:r>
              <a:rPr lang="en-US" sz="2400" dirty="0" smtClean="0"/>
              <a:t>Pictorial guide</a:t>
            </a:r>
          </a:p>
          <a:p>
            <a:r>
              <a:rPr lang="en-US" sz="2400" dirty="0" smtClean="0"/>
              <a:t>Safety requirements for every process step</a:t>
            </a:r>
            <a:endParaRPr lang="en-GB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339803" y="1602341"/>
            <a:ext cx="5410008" cy="3977435"/>
            <a:chOff x="-351281" y="1772865"/>
            <a:chExt cx="5410008" cy="397743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63896">
              <a:off x="-351281" y="2070998"/>
              <a:ext cx="2339100" cy="3279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21130389">
              <a:off x="679260" y="1914981"/>
              <a:ext cx="2430740" cy="3427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4120">
              <a:off x="1399801" y="1836925"/>
              <a:ext cx="2639159" cy="3747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98237">
              <a:off x="2246773" y="1772865"/>
              <a:ext cx="2811954" cy="397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0074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080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Chemical Safety Highlights during LS1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594" y="1606983"/>
            <a:ext cx="3097689" cy="2200270"/>
          </a:xfrm>
          <a:prstGeom prst="rect">
            <a:avLst/>
          </a:prstGeom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590143" y="1606982"/>
            <a:ext cx="3389236" cy="4503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 smtClean="0">
                <a:solidFill>
                  <a:schemeClr val="tx1"/>
                </a:solidFill>
              </a:rPr>
              <a:t>Exposure monitoring</a:t>
            </a:r>
          </a:p>
          <a:p>
            <a:pPr algn="l">
              <a:spcBef>
                <a:spcPts val="264"/>
              </a:spcBef>
            </a:pPr>
            <a:r>
              <a:rPr lang="en-GB" sz="2000" dirty="0" smtClean="0">
                <a:solidFill>
                  <a:schemeClr val="tx1"/>
                </a:solidFill>
                <a:ea typeface="Calibri"/>
                <a:cs typeface="Times New Roman"/>
              </a:rPr>
              <a:t>Chemical exposure monitoring campaigns were organized with external laboratories, to determine the degree of exposure to various Hazardous Chemical Agents </a:t>
            </a:r>
          </a:p>
          <a:p>
            <a:pPr marL="285750" indent="-285750" algn="l">
              <a:spcBef>
                <a:spcPts val="264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ea typeface="Calibri"/>
                <a:cs typeface="Times New Roman"/>
              </a:rPr>
              <a:t>fibreglass in building 927; </a:t>
            </a:r>
          </a:p>
          <a:p>
            <a:pPr marL="285750" indent="-285750" algn="l">
              <a:spcBef>
                <a:spcPts val="264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ea typeface="Calibri"/>
                <a:cs typeface="Times New Roman"/>
              </a:rPr>
              <a:t>welding fume in building 100 and the LHC Tunnel; </a:t>
            </a:r>
          </a:p>
          <a:p>
            <a:pPr marL="285750" indent="-285750" algn="l">
              <a:spcBef>
                <a:spcPts val="264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ea typeface="Calibri"/>
                <a:cs typeface="Times New Roman"/>
              </a:rPr>
              <a:t>organic vapours in building 101</a:t>
            </a:r>
          </a:p>
          <a:p>
            <a:pPr algn="l">
              <a:spcBef>
                <a:spcPts val="264"/>
              </a:spcBef>
            </a:pPr>
            <a:endParaRPr lang="en-GB" sz="2000" dirty="0" smtClean="0">
              <a:ea typeface="Calibri"/>
              <a:cs typeface="Times New Roman"/>
            </a:endParaRPr>
          </a:p>
          <a:p>
            <a:pPr marL="342900" indent="-342900" algn="l">
              <a:buFontTx/>
              <a:buChar char="-"/>
            </a:pPr>
            <a:endParaRPr lang="en-US" sz="4300" dirty="0" smtClean="0">
              <a:solidFill>
                <a:schemeClr val="tx1"/>
              </a:solidFill>
              <a:cs typeface="Times New Roman"/>
            </a:endParaRPr>
          </a:p>
          <a:p>
            <a:pPr marL="342900" indent="-342900" algn="l">
              <a:buFontTx/>
              <a:buChar char="-"/>
            </a:pPr>
            <a:endParaRPr lang="en-US" sz="43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en-US" sz="43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en-GB" sz="4300" dirty="0" smtClean="0">
              <a:solidFill>
                <a:schemeClr val="tx1"/>
              </a:solidFill>
            </a:endParaRPr>
          </a:p>
          <a:p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594" y="4073468"/>
            <a:ext cx="2881605" cy="23896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7669315" y="4701263"/>
            <a:ext cx="245002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From J. Gulley, HSE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Thomas Otto, TE DSO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2DDA3-E13C-4296-A07F-16FEEF1AEF8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747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Job-related training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Otto, TE DSO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Thorough training of all </a:t>
            </a:r>
            <a:br>
              <a:rPr lang="en-US" dirty="0" smtClean="0"/>
            </a:br>
            <a:r>
              <a:rPr lang="en-US" dirty="0" smtClean="0"/>
              <a:t>workers on mock-ups </a:t>
            </a:r>
            <a:br>
              <a:rPr lang="en-US" dirty="0" smtClean="0"/>
            </a:br>
            <a:r>
              <a:rPr lang="en-US" dirty="0" smtClean="0"/>
              <a:t>in Bld. 180</a:t>
            </a:r>
            <a:endParaRPr lang="en-GB" dirty="0"/>
          </a:p>
        </p:txBody>
      </p:sp>
      <p:sp>
        <p:nvSpPr>
          <p:cNvPr id="7" name="AutoShape 2" descr="http://cds.cern.ch/stats/customevent_register?event_id=media_download&amp;arg=CERN-HI-1303056%2009,photo,Medium,WEBSTAT_IP&amp;url=https%3A//mediastream.cern.ch/MediaArchive/Photo/Public/2013/1303056/1303056_09/1303056_09-A5-at-72-dpi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064" y="1251715"/>
            <a:ext cx="3173990" cy="211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542" y="2857574"/>
            <a:ext cx="4080162" cy="313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745" y="3492070"/>
            <a:ext cx="3157055" cy="2500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55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LS1Day_Presentation_ArialFont_PDF [Read-Only]" id="{825CB1E3-F441-4619-B23C-CC79279AF467}" vid="{DCFD05CF-70B2-4C0C-BB74-A377898871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CERN_LS1Day_Presentation_ArialFont_PDF</Template>
  <TotalTime>270</TotalTime>
  <Words>1367</Words>
  <Application>Microsoft Office PowerPoint</Application>
  <PresentationFormat>On-screen Show (4:3)</PresentationFormat>
  <Paragraphs>405</Paragraphs>
  <Slides>27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1" baseType="lpstr">
      <vt:lpstr>ＭＳ Ｐゴシック</vt:lpstr>
      <vt:lpstr>Arial</vt:lpstr>
      <vt:lpstr>Calibri</vt:lpstr>
      <vt:lpstr>Comic Sans MS</vt:lpstr>
      <vt:lpstr>Gill Sans</vt:lpstr>
      <vt:lpstr>Helvetica Neue</vt:lpstr>
      <vt:lpstr>Lucida Sans Unicode</vt:lpstr>
      <vt:lpstr>Times New Roman</vt:lpstr>
      <vt:lpstr>Ubuntu</vt:lpstr>
      <vt:lpstr>Ubuntu Light</vt:lpstr>
      <vt:lpstr>Wingdings</vt:lpstr>
      <vt:lpstr>ヒラギノ角ゴ ProN W3</vt:lpstr>
      <vt:lpstr>CERN_ENdept_Presentation_ArialFont copy</vt:lpstr>
      <vt:lpstr>Document</vt:lpstr>
      <vt:lpstr>Safety in LS1</vt:lpstr>
      <vt:lpstr>Contents</vt:lpstr>
      <vt:lpstr>Safety Performance: Accidents</vt:lpstr>
      <vt:lpstr>LS1 Accidents</vt:lpstr>
      <vt:lpstr>Safety Performance: Personal Dose</vt:lpstr>
      <vt:lpstr>Technical Preparation</vt:lpstr>
      <vt:lpstr>Technical procedures</vt:lpstr>
      <vt:lpstr>Chemical Safety Highlights during LS1</vt:lpstr>
      <vt:lpstr>Job-related training</vt:lpstr>
      <vt:lpstr>LS1 – ALARA Committees</vt:lpstr>
      <vt:lpstr>Lessons for Technical Preparation</vt:lpstr>
      <vt:lpstr>Safety Training</vt:lpstr>
      <vt:lpstr>LS1 Safety Training Matrix</vt:lpstr>
      <vt:lpstr>Classroom Safety Training</vt:lpstr>
      <vt:lpstr>RP Training</vt:lpstr>
      <vt:lpstr>Safety Training: Lessons</vt:lpstr>
      <vt:lpstr>Safety Training Infrastructure</vt:lpstr>
      <vt:lpstr>Safe solutions for unforeseen issues</vt:lpstr>
      <vt:lpstr>Safety Rules and Regulations</vt:lpstr>
      <vt:lpstr>Coordination and Follow-Up</vt:lpstr>
      <vt:lpstr>Operational Dosimetry and IMPACT</vt:lpstr>
      <vt:lpstr>TREC &amp; Transport of radioactive goods</vt:lpstr>
      <vt:lpstr>Coordination and Follow-Up: Lessons</vt:lpstr>
      <vt:lpstr>Management and Communication</vt:lpstr>
      <vt:lpstr>Clean-Up and Waste</vt:lpstr>
      <vt:lpstr>Safety 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Otto</dc:creator>
  <cp:lastModifiedBy>Thomas Otto</cp:lastModifiedBy>
  <cp:revision>38</cp:revision>
  <cp:lastPrinted>2015-03-13T11:40:55Z</cp:lastPrinted>
  <dcterms:created xsi:type="dcterms:W3CDTF">2015-03-13T11:04:46Z</dcterms:created>
  <dcterms:modified xsi:type="dcterms:W3CDTF">2015-03-31T06:34:43Z</dcterms:modified>
</cp:coreProperties>
</file>