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84" r:id="rId3"/>
    <p:sldId id="268" r:id="rId4"/>
    <p:sldId id="260" r:id="rId5"/>
    <p:sldId id="262" r:id="rId6"/>
    <p:sldId id="264" r:id="rId7"/>
    <p:sldId id="265" r:id="rId8"/>
    <p:sldId id="266" r:id="rId9"/>
    <p:sldId id="271" r:id="rId10"/>
    <p:sldId id="283" r:id="rId11"/>
    <p:sldId id="270" r:id="rId12"/>
    <p:sldId id="285" r:id="rId13"/>
    <p:sldId id="276" r:id="rId14"/>
    <p:sldId id="277" r:id="rId15"/>
    <p:sldId id="278" r:id="rId16"/>
    <p:sldId id="279" r:id="rId17"/>
    <p:sldId id="281" r:id="rId18"/>
    <p:sldId id="282" r:id="rId19"/>
    <p:sldId id="25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97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6" autoAdjust="0"/>
    <p:restoredTop sz="94660"/>
  </p:normalViewPr>
  <p:slideViewPr>
    <p:cSldViewPr snapToGrid="0" snapToObjects="1">
      <p:cViewPr>
        <p:scale>
          <a:sx n="80" d="100"/>
          <a:sy n="80" d="100"/>
        </p:scale>
        <p:origin x="-2514" y="-7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FAC70-F179-194B-9BAC-2E429596CD40}" type="datetimeFigureOut">
              <a:rPr lang="en-US" smtClean="0"/>
              <a:t>3/31/2015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C4154-7735-D342-82C6-591FC3C65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65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0F758-DFBF-5B42-97CC-F2A9407354EB}" type="datetimeFigureOut">
              <a:rPr lang="en-US" smtClean="0"/>
              <a:t>3/31/2015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29D72-7882-1E48-BB17-3EA96D8F7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133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6171504" y="6326591"/>
            <a:ext cx="25373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5197CC"/>
                </a:solidFill>
              </a:rPr>
              <a:t>http://</a:t>
            </a:r>
            <a:r>
              <a:rPr lang="en-GB" sz="1200" dirty="0" err="1" smtClean="0">
                <a:solidFill>
                  <a:srgbClr val="5197CC"/>
                </a:solidFill>
              </a:rPr>
              <a:t>indico.cern.ch</a:t>
            </a:r>
            <a:r>
              <a:rPr lang="en-GB" sz="1200" dirty="0" smtClean="0">
                <a:solidFill>
                  <a:srgbClr val="5197CC"/>
                </a:solidFill>
              </a:rPr>
              <a:t>/event/373053/</a:t>
            </a:r>
            <a:endParaRPr lang="en-GB" sz="1200" dirty="0">
              <a:solidFill>
                <a:srgbClr val="5197CC"/>
              </a:solidFill>
            </a:endParaRPr>
          </a:p>
        </p:txBody>
      </p:sp>
      <p:pic>
        <p:nvPicPr>
          <p:cNvPr id="8" name="Picture 7" descr="2015-02-19_CERN_LS1Day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91" y="5414276"/>
            <a:ext cx="4068766" cy="1336816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 rot="16200000">
            <a:off x="-621646" y="5419459"/>
            <a:ext cx="14895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algn="l" defTabSz="914400" rtl="0" eaLnBrk="1" latinLnBrk="0" hangingPunct="1"/>
            <a:r>
              <a:rPr lang="en-GB" sz="1000" kern="1200" dirty="0" smtClean="0">
                <a:solidFill>
                  <a:srgbClr val="5197CC"/>
                </a:solidFill>
                <a:latin typeface="+mn-lt"/>
                <a:ea typeface="+mn-ea"/>
                <a:cs typeface="+mn-cs"/>
              </a:rPr>
              <a:t>EDMS N° 1501918 V.1</a:t>
            </a:r>
            <a:endParaRPr lang="en-GB" sz="1000" kern="1200" dirty="0">
              <a:solidFill>
                <a:srgbClr val="5197CC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V. Montabonnet TE-EPC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621646" y="5419459"/>
            <a:ext cx="14895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algn="l" defTabSz="914400" rtl="0" eaLnBrk="1" latinLnBrk="0" hangingPunct="1"/>
            <a:r>
              <a:rPr lang="en-GB" sz="1000" kern="1200" dirty="0" smtClean="0">
                <a:solidFill>
                  <a:srgbClr val="5197CC"/>
                </a:solidFill>
                <a:latin typeface="+mn-lt"/>
                <a:ea typeface="+mn-ea"/>
                <a:cs typeface="+mn-cs"/>
              </a:rPr>
              <a:t>EDMS N° 1501918 V.1</a:t>
            </a:r>
            <a:endParaRPr lang="en-GB" sz="1000" kern="1200" dirty="0">
              <a:solidFill>
                <a:srgbClr val="5197CC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V. Montabonnet TE-EPC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4800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621646" y="5419459"/>
            <a:ext cx="14895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algn="l" defTabSz="914400" rtl="0" eaLnBrk="1" latinLnBrk="0" hangingPunct="1"/>
            <a:r>
              <a:rPr lang="en-GB" sz="1000" kern="1200" dirty="0" smtClean="0">
                <a:solidFill>
                  <a:srgbClr val="5197CC"/>
                </a:solidFill>
                <a:latin typeface="+mn-lt"/>
                <a:ea typeface="+mn-ea"/>
                <a:cs typeface="+mn-cs"/>
              </a:rPr>
              <a:t>EDMS N° 1501918 V.1</a:t>
            </a:r>
            <a:endParaRPr lang="en-GB" sz="1000" kern="1200" dirty="0">
              <a:solidFill>
                <a:srgbClr val="5197CC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V. Montabonnet TE-EPC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 rot="16200000">
            <a:off x="-621646" y="5419459"/>
            <a:ext cx="14895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algn="l" defTabSz="914400" rtl="0" eaLnBrk="1" latinLnBrk="0" hangingPunct="1"/>
            <a:r>
              <a:rPr lang="en-GB" sz="1000" kern="1200" dirty="0" smtClean="0">
                <a:solidFill>
                  <a:srgbClr val="5197CC"/>
                </a:solidFill>
                <a:latin typeface="+mn-lt"/>
                <a:ea typeface="+mn-ea"/>
                <a:cs typeface="+mn-cs"/>
              </a:rPr>
              <a:t>EDMS N° 1501918 V.1</a:t>
            </a:r>
            <a:endParaRPr lang="en-GB" sz="1000" kern="1200" dirty="0">
              <a:solidFill>
                <a:srgbClr val="5197CC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V. Montabonnet TE-EPC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 rot="16200000">
            <a:off x="-621646" y="5419459"/>
            <a:ext cx="14895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algn="l" defTabSz="914400" rtl="0" eaLnBrk="1" latinLnBrk="0" hangingPunct="1"/>
            <a:r>
              <a:rPr lang="en-GB" sz="1000" kern="1200" dirty="0" smtClean="0">
                <a:solidFill>
                  <a:srgbClr val="5197CC"/>
                </a:solidFill>
                <a:latin typeface="+mn-lt"/>
                <a:ea typeface="+mn-ea"/>
                <a:cs typeface="+mn-cs"/>
              </a:rPr>
              <a:t>EDMS N° 1501918 V.1</a:t>
            </a:r>
            <a:endParaRPr lang="en-GB" sz="1000" kern="1200" dirty="0">
              <a:solidFill>
                <a:srgbClr val="5197CC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  <p:pic>
        <p:nvPicPr>
          <p:cNvPr id="5" name="Picture 4" descr="2015-02-19_CERN_LS1Day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236" y="2774885"/>
            <a:ext cx="4068766" cy="1336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901378" y="6356350"/>
            <a:ext cx="6055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dirty="0" smtClean="0"/>
              <a:t>V. Montabonnet TE-EPC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2015-02-19_CERN_LS1Day.pdf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7" y="6274206"/>
            <a:ext cx="1631884" cy="5361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pex-sso.cern.ch/pls/htmldb_edmsdb/f?p=273:145:6420477462748::NO" TargetMode="External"/><Relationship Id="rId2" Type="http://schemas.openxmlformats.org/officeDocument/2006/relationships/hyperlink" Target="https://service-access-data.web.cern.ch/service-access-data/lhc_access_persons.asp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TE-EPC Activities during LS1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V. Montabonnet [TE-EPC]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TE-EPC Organisation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 vert="horz">
            <a:normAutofit lnSpcReduction="10000"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What worked well</a:t>
            </a:r>
          </a:p>
          <a:p>
            <a:pPr lvl="2"/>
            <a:r>
              <a:rPr lang="en-GB" dirty="0"/>
              <a:t>Organisation</a:t>
            </a:r>
          </a:p>
          <a:p>
            <a:pPr lvl="3"/>
            <a:r>
              <a:rPr lang="en-GB" dirty="0"/>
              <a:t>New FSUs resource allocation </a:t>
            </a:r>
            <a:r>
              <a:rPr lang="en-GB" dirty="0" smtClean="0"/>
              <a:t>(x2 for BE-09 and TE-05)</a:t>
            </a:r>
            <a:endParaRPr lang="en-GB" dirty="0"/>
          </a:p>
          <a:p>
            <a:pPr lvl="3"/>
            <a:r>
              <a:rPr lang="en-GB" dirty="0"/>
              <a:t>Setting of internal group priorities </a:t>
            </a:r>
          </a:p>
          <a:p>
            <a:pPr lvl="3"/>
            <a:r>
              <a:rPr lang="en-GB" dirty="0"/>
              <a:t>Mobilisation  of TE-EPC different teams with a dynamic allocation (FSUs, staff …)</a:t>
            </a:r>
          </a:p>
          <a:p>
            <a:pPr lvl="3"/>
            <a:r>
              <a:rPr lang="en-GB" dirty="0"/>
              <a:t>Accountability &amp; </a:t>
            </a:r>
            <a:r>
              <a:rPr lang="en-GB" dirty="0" smtClean="0"/>
              <a:t>engagement </a:t>
            </a:r>
            <a:r>
              <a:rPr lang="en-GB" dirty="0"/>
              <a:t>of the teams</a:t>
            </a:r>
          </a:p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Lessons learned</a:t>
            </a:r>
          </a:p>
          <a:p>
            <a:pPr lvl="2"/>
            <a:r>
              <a:rPr lang="en-GB" dirty="0"/>
              <a:t>Keep points </a:t>
            </a:r>
          </a:p>
          <a:p>
            <a:pPr lvl="3"/>
            <a:r>
              <a:rPr lang="en-GB" dirty="0"/>
              <a:t>Anticipation &amp; Preparation</a:t>
            </a:r>
          </a:p>
          <a:p>
            <a:pPr lvl="2"/>
            <a:r>
              <a:rPr lang="en-GB" dirty="0"/>
              <a:t>Limitation</a:t>
            </a:r>
          </a:p>
          <a:p>
            <a:pPr lvl="3"/>
            <a:r>
              <a:rPr lang="en-GB" dirty="0"/>
              <a:t>Manpower during installation/maintenance &amp; tests </a:t>
            </a:r>
            <a:r>
              <a:rPr lang="en-GB" dirty="0" smtClean="0"/>
              <a:t>phases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Footer Placeholder 2"/>
          <p:cNvSpPr txBox="1">
            <a:spLocks/>
          </p:cNvSpPr>
          <p:nvPr/>
        </p:nvSpPr>
        <p:spPr>
          <a:xfrm>
            <a:off x="1901378" y="6356350"/>
            <a:ext cx="6055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V. Montabonnet TE-EPC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76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TE-EPC &amp; LS1 Coordination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What worked well</a:t>
            </a:r>
          </a:p>
          <a:p>
            <a:pPr lvl="1"/>
            <a:r>
              <a:rPr lang="en-GB" dirty="0" smtClean="0"/>
              <a:t>Work package </a:t>
            </a:r>
            <a:r>
              <a:rPr lang="en-GB" dirty="0"/>
              <a:t>Analysis </a:t>
            </a:r>
            <a:r>
              <a:rPr lang="en-GB" dirty="0" smtClean="0"/>
              <a:t>- Useful </a:t>
            </a:r>
            <a:r>
              <a:rPr lang="en-GB" dirty="0"/>
              <a:t>for co-activity, constraints </a:t>
            </a:r>
            <a:r>
              <a:rPr lang="en-GB" dirty="0" smtClean="0"/>
              <a:t>and service support identification</a:t>
            </a:r>
            <a:endParaRPr lang="en-GB" dirty="0"/>
          </a:p>
          <a:p>
            <a:pPr lvl="1"/>
            <a:r>
              <a:rPr lang="en-GB" dirty="0" smtClean="0"/>
              <a:t>Flexibility </a:t>
            </a:r>
            <a:r>
              <a:rPr lang="en-GB" dirty="0"/>
              <a:t>given by </a:t>
            </a:r>
            <a:r>
              <a:rPr lang="en-GB" dirty="0" smtClean="0"/>
              <a:t>the </a:t>
            </a:r>
            <a:r>
              <a:rPr lang="en-GB" dirty="0"/>
              <a:t>C</a:t>
            </a:r>
            <a:r>
              <a:rPr lang="en-GB" dirty="0" smtClean="0"/>
              <a:t>oordination Team </a:t>
            </a:r>
            <a:r>
              <a:rPr lang="en-GB" dirty="0"/>
              <a:t>- Useful to manage priority all around CERN </a:t>
            </a:r>
            <a:r>
              <a:rPr lang="en-GB" dirty="0" smtClean="0"/>
              <a:t>complex and access constraints</a:t>
            </a:r>
            <a:endParaRPr lang="en-GB" dirty="0"/>
          </a:p>
          <a:p>
            <a:pPr lvl="1"/>
            <a:r>
              <a:rPr lang="en-GB" dirty="0"/>
              <a:t>T</a:t>
            </a:r>
            <a:r>
              <a:rPr lang="en-GB" dirty="0" smtClean="0"/>
              <a:t>rust </a:t>
            </a:r>
            <a:r>
              <a:rPr lang="en-GB" dirty="0"/>
              <a:t>and very good c</a:t>
            </a:r>
            <a:r>
              <a:rPr lang="en-GB" dirty="0" smtClean="0"/>
              <a:t>ommunication </a:t>
            </a:r>
            <a:r>
              <a:rPr lang="en-GB" dirty="0"/>
              <a:t>with the </a:t>
            </a:r>
            <a:r>
              <a:rPr lang="en-GB" dirty="0" smtClean="0"/>
              <a:t>Coordination Team</a:t>
            </a:r>
            <a:endParaRPr lang="en-GB" dirty="0"/>
          </a:p>
          <a:p>
            <a:endParaRPr lang="en-GB" dirty="0"/>
          </a:p>
        </p:txBody>
      </p:sp>
      <p:sp>
        <p:nvSpPr>
          <p:cNvPr id="6" name="Footer Placeholder 2"/>
          <p:cNvSpPr txBox="1">
            <a:spLocks/>
          </p:cNvSpPr>
          <p:nvPr/>
        </p:nvSpPr>
        <p:spPr>
          <a:xfrm>
            <a:off x="1901378" y="6356350"/>
            <a:ext cx="6055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V. Montabonnet TE-EPC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9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TE-EPC &amp; LS1 Coordination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 Montabonnet TE-EPC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What could be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improved</a:t>
            </a:r>
          </a:p>
          <a:p>
            <a:pPr lvl="1"/>
            <a:r>
              <a:rPr lang="en-GB" dirty="0"/>
              <a:t>Don’t forget to plan</a:t>
            </a:r>
          </a:p>
          <a:p>
            <a:pPr lvl="2"/>
            <a:r>
              <a:rPr lang="en-GB" dirty="0"/>
              <a:t>Infrastructure Maintenance for TE-EPC Test Beds</a:t>
            </a:r>
          </a:p>
          <a:p>
            <a:pPr lvl="2"/>
            <a:r>
              <a:rPr lang="en-GB" dirty="0"/>
              <a:t>Maintenance of SVC’s related to the ‘</a:t>
            </a:r>
            <a:r>
              <a:rPr lang="en-GB" dirty="0" err="1" smtClean="0"/>
              <a:t>Réseau</a:t>
            </a:r>
            <a:r>
              <a:rPr lang="en-GB" dirty="0" smtClean="0"/>
              <a:t> </a:t>
            </a:r>
            <a:r>
              <a:rPr lang="en-GB" dirty="0"/>
              <a:t>Stable</a:t>
            </a:r>
            <a:r>
              <a:rPr lang="en-GB" dirty="0" smtClean="0"/>
              <a:t>’</a:t>
            </a:r>
          </a:p>
          <a:p>
            <a:pPr lvl="2"/>
            <a:r>
              <a:rPr lang="en-GB" dirty="0" smtClean="0"/>
              <a:t>Cleaning Activities at the end of LS1</a:t>
            </a:r>
          </a:p>
          <a:p>
            <a:pPr lvl="2"/>
            <a:r>
              <a:rPr lang="en-GB" dirty="0" smtClean="0"/>
              <a:t>Access constraints to be reported in the </a:t>
            </a:r>
            <a:r>
              <a:rPr lang="en-GB" dirty="0" smtClean="0">
                <a:hlinkClick r:id="rId2"/>
              </a:rPr>
              <a:t>Access Conditions Web </a:t>
            </a:r>
            <a:r>
              <a:rPr lang="en-GB" smtClean="0">
                <a:hlinkClick r:id="rId2"/>
              </a:rPr>
              <a:t>Page</a:t>
            </a:r>
            <a:r>
              <a:rPr lang="en-GB" smtClean="0"/>
              <a:t> and/or  </a:t>
            </a:r>
            <a:r>
              <a:rPr lang="en-GB" dirty="0" smtClean="0"/>
              <a:t>ADAMS’s database (</a:t>
            </a:r>
            <a:r>
              <a:rPr lang="en-GB" dirty="0" smtClean="0">
                <a:hlinkClick r:id="rId3"/>
              </a:rPr>
              <a:t>Access to Accelerators</a:t>
            </a:r>
            <a:r>
              <a:rPr lang="en-GB" dirty="0" smtClean="0"/>
              <a:t>)</a:t>
            </a:r>
            <a:endParaRPr lang="en-GB" dirty="0"/>
          </a:p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4670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Electrical</a:t>
            </a:r>
            <a:r>
              <a:rPr lang="fr-FR" dirty="0" smtClean="0"/>
              <a:t> Safety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853" cy="5014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What worked well</a:t>
            </a:r>
          </a:p>
          <a:p>
            <a:pPr lvl="1"/>
            <a:r>
              <a:rPr lang="en-US" dirty="0" err="1" smtClean="0"/>
              <a:t>Centralisation</a:t>
            </a:r>
            <a:r>
              <a:rPr lang="en-US" dirty="0" smtClean="0"/>
              <a:t> </a:t>
            </a:r>
            <a:r>
              <a:rPr lang="en-US" dirty="0"/>
              <a:t>of the </a:t>
            </a:r>
            <a:r>
              <a:rPr lang="en-US" dirty="0" err="1"/>
              <a:t>Demande</a:t>
            </a:r>
            <a:r>
              <a:rPr lang="en-US" dirty="0"/>
              <a:t> de </a:t>
            </a:r>
            <a:r>
              <a:rPr lang="en-US" dirty="0" err="1" smtClean="0"/>
              <a:t>Travaux</a:t>
            </a:r>
            <a:r>
              <a:rPr lang="en-US" dirty="0" smtClean="0"/>
              <a:t> on LHC circuit DC side</a:t>
            </a:r>
          </a:p>
          <a:p>
            <a:pPr lvl="1"/>
            <a:r>
              <a:rPr lang="en-US" dirty="0" smtClean="0"/>
              <a:t>Identification of the different types of hazards and risk assessment (procedure, VIC …)  </a:t>
            </a:r>
          </a:p>
          <a:p>
            <a:pPr lvl="1"/>
            <a:r>
              <a:rPr lang="en-US" dirty="0" smtClean="0"/>
              <a:t>Central </a:t>
            </a:r>
            <a:r>
              <a:rPr lang="en-US" dirty="0" err="1" smtClean="0"/>
              <a:t>planification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439622" y="4070835"/>
            <a:ext cx="4906102" cy="116058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4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4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/>
              <a:t>Role appointment clearly identified for LHC circuit consignation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7111" y="3362266"/>
            <a:ext cx="3761305" cy="2912534"/>
          </a:xfrm>
          <a:prstGeom prst="rect">
            <a:avLst/>
          </a:prstGeom>
        </p:spPr>
      </p:pic>
      <p:sp>
        <p:nvSpPr>
          <p:cNvPr id="13" name="Footer Placeholder 2"/>
          <p:cNvSpPr txBox="1">
            <a:spLocks/>
          </p:cNvSpPr>
          <p:nvPr/>
        </p:nvSpPr>
        <p:spPr>
          <a:xfrm>
            <a:off x="1901378" y="6356350"/>
            <a:ext cx="6055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V. Montabonnet TE-EPC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4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Electrical</a:t>
            </a:r>
            <a:r>
              <a:rPr lang="fr-FR" dirty="0"/>
              <a:t> Safety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What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could be improved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dirty="0" smtClean="0"/>
              <a:t>LHC Electrical Safety </a:t>
            </a:r>
            <a:r>
              <a:rPr lang="en-US" dirty="0" err="1" smtClean="0"/>
              <a:t>Organisation</a:t>
            </a:r>
            <a:r>
              <a:rPr lang="en-US" dirty="0" smtClean="0"/>
              <a:t> not well known by everybody at the beginning of LS1</a:t>
            </a:r>
            <a:r>
              <a:rPr lang="en-GB" dirty="0" smtClean="0"/>
              <a:t>. </a:t>
            </a:r>
          </a:p>
          <a:p>
            <a:pPr lvl="2"/>
            <a:r>
              <a:rPr lang="en-GB" dirty="0" smtClean="0"/>
              <a:t>Could be part of a SIR training module</a:t>
            </a:r>
          </a:p>
          <a:p>
            <a:pPr marL="460375" lvl="2" indent="0">
              <a:buNone/>
            </a:pPr>
            <a:endParaRPr lang="en-GB" dirty="0" smtClean="0"/>
          </a:p>
          <a:p>
            <a:pPr lvl="1"/>
            <a:r>
              <a:rPr lang="fr-FR" dirty="0" smtClean="0"/>
              <a:t>In </a:t>
            </a:r>
            <a:r>
              <a:rPr lang="fr-FR" dirty="0" err="1" smtClean="0"/>
              <a:t>Injector</a:t>
            </a:r>
            <a:r>
              <a:rPr lang="fr-FR" dirty="0" smtClean="0"/>
              <a:t> </a:t>
            </a:r>
            <a:r>
              <a:rPr lang="fr-FR" dirty="0" err="1" smtClean="0"/>
              <a:t>complex</a:t>
            </a:r>
            <a:r>
              <a:rPr lang="fr-FR" dirty="0" smtClean="0"/>
              <a:t>, r</a:t>
            </a:r>
            <a:r>
              <a:rPr lang="en-US" dirty="0" smtClean="0"/>
              <a:t>ole </a:t>
            </a:r>
            <a:r>
              <a:rPr lang="en-US" dirty="0"/>
              <a:t>appointment for </a:t>
            </a:r>
            <a:r>
              <a:rPr lang="en-US" dirty="0" smtClean="0"/>
              <a:t>Circuit Consignation not clearly identified</a:t>
            </a:r>
          </a:p>
          <a:p>
            <a:pPr lvl="2"/>
            <a:r>
              <a:rPr lang="fr-FR" dirty="0" err="1" smtClean="0"/>
              <a:t>Need</a:t>
            </a:r>
            <a:r>
              <a:rPr lang="fr-FR" dirty="0" smtClean="0"/>
              <a:t> a </a:t>
            </a:r>
            <a:r>
              <a:rPr lang="fr-FR" dirty="0" err="1"/>
              <a:t>same</a:t>
            </a:r>
            <a:r>
              <a:rPr lang="fr-FR" dirty="0"/>
              <a:t> organisation </a:t>
            </a:r>
            <a:r>
              <a:rPr lang="fr-FR" dirty="0" smtClean="0"/>
              <a:t>as for the LHC ? </a:t>
            </a:r>
            <a:endParaRPr lang="fr-FR" dirty="0"/>
          </a:p>
        </p:txBody>
      </p:sp>
      <p:sp>
        <p:nvSpPr>
          <p:cNvPr id="6" name="Footer Placeholder 2"/>
          <p:cNvSpPr txBox="1">
            <a:spLocks/>
          </p:cNvSpPr>
          <p:nvPr/>
        </p:nvSpPr>
        <p:spPr>
          <a:xfrm>
            <a:off x="1901378" y="6356350"/>
            <a:ext cx="6055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V. Montabonnet TE-EPC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05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Tests &amp; Organisation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What could be improved</a:t>
            </a:r>
          </a:p>
          <a:p>
            <a:pPr lvl="1"/>
            <a:r>
              <a:rPr lang="en-US" dirty="0" smtClean="0"/>
              <a:t>Some tests </a:t>
            </a:r>
            <a:r>
              <a:rPr lang="en-GB" dirty="0" smtClean="0"/>
              <a:t>requesting </a:t>
            </a:r>
            <a:r>
              <a:rPr lang="en-GB" dirty="0"/>
              <a:t>power converters </a:t>
            </a:r>
            <a:r>
              <a:rPr lang="en-GB" dirty="0" smtClean="0"/>
              <a:t>arrived very late (LHC </a:t>
            </a:r>
            <a:r>
              <a:rPr lang="en-GB" dirty="0"/>
              <a:t>Energy Extraction </a:t>
            </a:r>
            <a:r>
              <a:rPr lang="en-GB" dirty="0" smtClean="0"/>
              <a:t>System Test</a:t>
            </a:r>
            <a:r>
              <a:rPr lang="en-GB" dirty="0"/>
              <a:t>, </a:t>
            </a:r>
            <a:r>
              <a:rPr lang="en-GB" dirty="0" smtClean="0"/>
              <a:t>Access &amp; EIS validation …)  </a:t>
            </a:r>
            <a:endParaRPr lang="en-GB" dirty="0"/>
          </a:p>
          <a:p>
            <a:pPr lvl="2"/>
            <a:r>
              <a:rPr lang="fr-FR" dirty="0" err="1" smtClean="0"/>
              <a:t>Need</a:t>
            </a:r>
            <a:r>
              <a:rPr lang="fr-FR" dirty="0" smtClean="0"/>
              <a:t> a </a:t>
            </a:r>
            <a:r>
              <a:rPr lang="fr-FR" dirty="0" err="1" smtClean="0"/>
              <a:t>clear</a:t>
            </a:r>
            <a:r>
              <a:rPr lang="fr-FR" dirty="0" smtClean="0"/>
              <a:t> </a:t>
            </a:r>
            <a:r>
              <a:rPr lang="en-GB" dirty="0" smtClean="0"/>
              <a:t>list </a:t>
            </a:r>
            <a:r>
              <a:rPr lang="en-GB" dirty="0"/>
              <a:t>of tests </a:t>
            </a:r>
            <a:endParaRPr lang="en-GB" dirty="0" smtClean="0"/>
          </a:p>
          <a:p>
            <a:pPr lvl="2"/>
            <a:r>
              <a:rPr lang="en-GB" dirty="0" smtClean="0"/>
              <a:t>Need for each test:</a:t>
            </a:r>
          </a:p>
          <a:p>
            <a:pPr lvl="3"/>
            <a:r>
              <a:rPr lang="en-GB" dirty="0" smtClean="0"/>
              <a:t>T</a:t>
            </a:r>
            <a:r>
              <a:rPr lang="fr-FR" dirty="0" err="1" smtClean="0"/>
              <a:t>estpackage</a:t>
            </a:r>
            <a:r>
              <a:rPr lang="fr-FR" dirty="0" smtClean="0"/>
              <a:t> </a:t>
            </a:r>
            <a:r>
              <a:rPr lang="fr-FR" dirty="0" err="1" smtClean="0"/>
              <a:t>Analysis</a:t>
            </a:r>
            <a:r>
              <a:rPr lang="fr-FR" dirty="0" smtClean="0"/>
              <a:t> to </a:t>
            </a:r>
            <a:r>
              <a:rPr lang="fr-FR" dirty="0" err="1" smtClean="0"/>
              <a:t>identify</a:t>
            </a:r>
            <a:r>
              <a:rPr lang="fr-FR" dirty="0" smtClean="0"/>
              <a:t> </a:t>
            </a:r>
            <a:r>
              <a:rPr lang="fr-FR" dirty="0" err="1" smtClean="0"/>
              <a:t>safety</a:t>
            </a:r>
            <a:r>
              <a:rPr lang="fr-FR" dirty="0" smtClean="0"/>
              <a:t> issue, the contribution of the </a:t>
            </a:r>
            <a:r>
              <a:rPr lang="fr-FR" dirty="0" err="1" smtClean="0"/>
              <a:t>different</a:t>
            </a:r>
            <a:r>
              <a:rPr lang="fr-FR" dirty="0" smtClean="0"/>
              <a:t> groups/services, the time </a:t>
            </a:r>
            <a:r>
              <a:rPr lang="fr-FR" dirty="0" err="1" smtClean="0"/>
              <a:t>needed</a:t>
            </a:r>
            <a:endParaRPr lang="fr-FR" dirty="0"/>
          </a:p>
          <a:p>
            <a:pPr lvl="3"/>
            <a:r>
              <a:rPr lang="fr-FR" dirty="0" err="1" smtClean="0"/>
              <a:t>Procedures</a:t>
            </a:r>
            <a:r>
              <a:rPr lang="fr-FR" dirty="0" smtClean="0"/>
              <a:t> in </a:t>
            </a:r>
            <a:r>
              <a:rPr lang="fr-FR" dirty="0" err="1" smtClean="0"/>
              <a:t>advance</a:t>
            </a:r>
            <a:endParaRPr lang="fr-FR" dirty="0" smtClean="0"/>
          </a:p>
          <a:p>
            <a:pPr lvl="3"/>
            <a:r>
              <a:rPr lang="en-GB" dirty="0" smtClean="0"/>
              <a:t>Assignment of Coordination Work</a:t>
            </a:r>
            <a:endParaRPr lang="en-GB" dirty="0"/>
          </a:p>
        </p:txBody>
      </p:sp>
      <p:sp>
        <p:nvSpPr>
          <p:cNvPr id="6" name="Footer Placeholder 2"/>
          <p:cNvSpPr txBox="1">
            <a:spLocks/>
          </p:cNvSpPr>
          <p:nvPr/>
        </p:nvSpPr>
        <p:spPr>
          <a:xfrm>
            <a:off x="1901378" y="6356350"/>
            <a:ext cx="6055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V. Montabonnet TE-EPC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26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Test &amp; </a:t>
            </a:r>
            <a:r>
              <a:rPr lang="fr-FR" dirty="0" err="1" smtClean="0"/>
              <a:t>Quality</a:t>
            </a:r>
            <a:r>
              <a:rPr lang="fr-FR" dirty="0" smtClean="0"/>
              <a:t> Assurance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What could be improved</a:t>
            </a:r>
          </a:p>
          <a:p>
            <a:pPr lvl="1"/>
            <a:r>
              <a:rPr lang="en-US" dirty="0" smtClean="0"/>
              <a:t>For LHC Normal Conducting Magnet Circuit &amp; Injector Circuit, develop Automatic Test Sequences as for the LHC Cold Circuits for Quality Assurance</a:t>
            </a:r>
          </a:p>
          <a:p>
            <a:pPr marL="231775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endParaRPr lang="en-GB" dirty="0"/>
          </a:p>
        </p:txBody>
      </p:sp>
      <p:sp>
        <p:nvSpPr>
          <p:cNvPr id="6" name="Footer Placeholder 2"/>
          <p:cNvSpPr txBox="1">
            <a:spLocks/>
          </p:cNvSpPr>
          <p:nvPr/>
        </p:nvSpPr>
        <p:spPr>
          <a:xfrm>
            <a:off x="1901378" y="6356350"/>
            <a:ext cx="6055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V. Montabonnet TE-EPC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216" y="3209021"/>
            <a:ext cx="4139660" cy="2306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092" y="4412661"/>
            <a:ext cx="3666458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4"/>
          <p:cNvSpPr txBox="1">
            <a:spLocks/>
          </p:cNvSpPr>
          <p:nvPr/>
        </p:nvSpPr>
        <p:spPr>
          <a:xfrm>
            <a:off x="473037" y="3035117"/>
            <a:ext cx="4670463" cy="26546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4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4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dirty="0" smtClean="0"/>
              <a:t>Same tests every year</a:t>
            </a:r>
          </a:p>
          <a:p>
            <a:pPr lvl="2"/>
            <a:r>
              <a:rPr lang="en-US" dirty="0" smtClean="0"/>
              <a:t>Better traceability of the tests and their results</a:t>
            </a:r>
          </a:p>
          <a:p>
            <a:pPr lvl="2"/>
            <a:r>
              <a:rPr lang="en-US" dirty="0" smtClean="0"/>
              <a:t>Better detection of performance deviation</a:t>
            </a:r>
          </a:p>
          <a:p>
            <a:endParaRPr lang="en-US" dirty="0" smtClean="0"/>
          </a:p>
          <a:p>
            <a:pPr marL="231775" lvl="1" indent="0">
              <a:buFont typeface="Arial"/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002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Tests &amp; </a:t>
            </a:r>
            <a:r>
              <a:rPr lang="en-GB" dirty="0" err="1" smtClean="0"/>
              <a:t>Planification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5400675" cy="5014800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What worked well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GB" dirty="0" smtClean="0"/>
              <a:t>Test </a:t>
            </a:r>
            <a:r>
              <a:rPr lang="en-GB" dirty="0"/>
              <a:t>Levelling (machine by machine) - very useful for manpower </a:t>
            </a:r>
            <a:r>
              <a:rPr lang="en-GB" dirty="0" smtClean="0"/>
              <a:t>issue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Time for tests. </a:t>
            </a:r>
            <a:r>
              <a:rPr lang="en-GB" dirty="0"/>
              <a:t>Their duration cannot be shrunk.</a:t>
            </a:r>
          </a:p>
          <a:p>
            <a:endParaRPr lang="en-GB" dirty="0"/>
          </a:p>
        </p:txBody>
      </p:sp>
      <p:sp>
        <p:nvSpPr>
          <p:cNvPr id="6" name="Footer Placeholder 2"/>
          <p:cNvSpPr txBox="1">
            <a:spLocks/>
          </p:cNvSpPr>
          <p:nvPr/>
        </p:nvSpPr>
        <p:spPr>
          <a:xfrm>
            <a:off x="1901378" y="6356350"/>
            <a:ext cx="6055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V. Montabonnet TE-EPC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648" y="1543048"/>
            <a:ext cx="3638356" cy="4505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842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0"/>
            <a:r>
              <a:rPr lang="en-GB" sz="3200" dirty="0" smtClean="0"/>
              <a:t>LS1 was successful with 100</a:t>
            </a:r>
            <a:r>
              <a:rPr lang="en-GB" sz="3200" dirty="0"/>
              <a:t>% of the baseline </a:t>
            </a:r>
            <a:r>
              <a:rPr lang="en-GB" sz="3200" dirty="0" smtClean="0"/>
              <a:t>completed</a:t>
            </a:r>
            <a:endParaRPr lang="en-GB" sz="3200" dirty="0"/>
          </a:p>
          <a:p>
            <a:pPr lvl="0"/>
            <a:r>
              <a:rPr lang="en-GB" sz="3200" dirty="0"/>
              <a:t>Good </a:t>
            </a:r>
            <a:r>
              <a:rPr lang="en-GB" sz="3200" dirty="0" smtClean="0"/>
              <a:t>and </a:t>
            </a:r>
            <a:r>
              <a:rPr lang="en-GB" sz="3200" dirty="0"/>
              <a:t>effective organisation  </a:t>
            </a:r>
          </a:p>
          <a:p>
            <a:pPr lvl="0"/>
            <a:r>
              <a:rPr lang="en-GB" sz="3200" dirty="0"/>
              <a:t>Positive feedback and very good collaboration with coordination </a:t>
            </a:r>
            <a:r>
              <a:rPr lang="en-GB" sz="3200" dirty="0" smtClean="0"/>
              <a:t>team &amp; services</a:t>
            </a:r>
            <a:endParaRPr lang="en-GB" sz="3200" dirty="0"/>
          </a:p>
          <a:p>
            <a:pPr lvl="0"/>
            <a:r>
              <a:rPr lang="en-GB" sz="3200" dirty="0"/>
              <a:t>Safety and </a:t>
            </a:r>
            <a:r>
              <a:rPr lang="en-GB" sz="3200" dirty="0" smtClean="0"/>
              <a:t>tests </a:t>
            </a:r>
            <a:r>
              <a:rPr lang="en-GB" sz="3200" dirty="0"/>
              <a:t>issues </a:t>
            </a:r>
            <a:r>
              <a:rPr lang="en-GB" sz="3200" dirty="0" smtClean="0"/>
              <a:t>could be improved</a:t>
            </a:r>
            <a:endParaRPr lang="en-GB" sz="3200" dirty="0"/>
          </a:p>
          <a:p>
            <a:endParaRPr lang="en-GB" dirty="0"/>
          </a:p>
        </p:txBody>
      </p:sp>
      <p:sp>
        <p:nvSpPr>
          <p:cNvPr id="6" name="Footer Placeholder 2"/>
          <p:cNvSpPr txBox="1">
            <a:spLocks/>
          </p:cNvSpPr>
          <p:nvPr/>
        </p:nvSpPr>
        <p:spPr>
          <a:xfrm>
            <a:off x="1901378" y="6356350"/>
            <a:ext cx="6055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V. Montabonnet TE-EPC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29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Scope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 Montabonnet TE-EPC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r-FR" dirty="0" smtClean="0"/>
              <a:t>LS1 &amp; TE-EPC </a:t>
            </a:r>
            <a:r>
              <a:rPr lang="fr-FR" dirty="0" err="1" smtClean="0"/>
              <a:t>Activities</a:t>
            </a:r>
            <a:endParaRPr lang="fr-FR" dirty="0" smtClean="0"/>
          </a:p>
          <a:p>
            <a:r>
              <a:rPr lang="fr-FR" dirty="0" smtClean="0"/>
              <a:t>TE-EPC Organisation</a:t>
            </a:r>
          </a:p>
          <a:p>
            <a:r>
              <a:rPr lang="fr-FR" dirty="0" smtClean="0"/>
              <a:t>TE-EPC Feedbacks</a:t>
            </a:r>
            <a:endParaRPr lang="fr-FR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7662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LS1 TE-EPC Activities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V. Montabonnet TE-EPC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LS1 = 94x group activities as defined in PLAN </a:t>
            </a:r>
          </a:p>
          <a:p>
            <a:r>
              <a:rPr lang="en-GB" dirty="0" smtClean="0"/>
              <a:t>LS1 was mainly LHC and SPS in term of activity volume. </a:t>
            </a:r>
          </a:p>
          <a:p>
            <a:r>
              <a:rPr lang="en-GB" dirty="0" smtClean="0"/>
              <a:t>LS2 will have more activities and more scattered around the different machines</a:t>
            </a:r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pPr marL="231775" lvl="1" indent="0">
              <a:buNone/>
            </a:pPr>
            <a:endParaRPr lang="en-GB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4552" y="4057650"/>
            <a:ext cx="2563418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020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LS1 &amp; SPS Consolidation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V. Montabonnet TE-EPC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7" name="Picture 2" descr="\\cern.ch\dfs\Departments\TE\Groups\EPC\Administration\TEMB\EPC_report_26-05-2014\DSC029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491" y="1051689"/>
            <a:ext cx="336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\\cern.ch\dfs\Departments\TE\Groups\EPC\Administration\TEMB\EPC_report_26-05-2014\DSC029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3012" y="1051689"/>
            <a:ext cx="336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\\cern.ch\dfs\Departments\TE\Groups\EPC\Administration\TEMB\EPC_report_26-05-2014\DSC0294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491" y="3733800"/>
            <a:ext cx="189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485416" y="3220207"/>
            <a:ext cx="3381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Transformers</a:t>
            </a:r>
            <a:endParaRPr lang="en-US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61162" y="3187843"/>
            <a:ext cx="1803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Earth switches</a:t>
            </a:r>
            <a:endParaRPr lang="en-US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1029" y="5656730"/>
            <a:ext cx="1988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Thyristor</a:t>
            </a:r>
            <a:r>
              <a:rPr lang="en-US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stacks</a:t>
            </a:r>
            <a:endParaRPr lang="en-US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24" name="Picture 23" descr="Photos au 070312 (15)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8194" y="4093800"/>
            <a:ext cx="2880000" cy="21600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637258" y="5656730"/>
            <a:ext cx="1449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18kV cables</a:t>
            </a:r>
            <a:endParaRPr lang="en-US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690" y="4123264"/>
            <a:ext cx="2429470" cy="213053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381265" y="4989134"/>
            <a:ext cx="68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</a:schemeClr>
                </a:solidFill>
                <a:latin typeface="Comic Sans MS" panose="030F0702030302020204" pitchFamily="66" charset="0"/>
              </a:rPr>
              <a:t>SPS</a:t>
            </a:r>
            <a:endParaRPr lang="en-US" dirty="0">
              <a:solidFill>
                <a:schemeClr val="tx1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69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LS1 &amp; Static </a:t>
            </a:r>
            <a:r>
              <a:rPr lang="en-GB" dirty="0" err="1" smtClean="0"/>
              <a:t>Var</a:t>
            </a:r>
            <a:r>
              <a:rPr lang="en-GB" dirty="0" smtClean="0"/>
              <a:t> Compensators 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V. Montabonnet TE-EPC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7685" y="1129300"/>
            <a:ext cx="8729141" cy="314014"/>
          </a:xfrm>
          <a:prstGeom prst="rect">
            <a:avLst/>
          </a:prstGeom>
        </p:spPr>
        <p:txBody>
          <a:bodyPr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1200" dirty="0" smtClean="0">
                <a:latin typeface="Comic Sans MS" panose="030F0702030302020204" pitchFamily="66" charset="0"/>
              </a:rPr>
              <a:t>New 400V double-source          	Cooling plant  consolidation		New Coils</a:t>
            </a:r>
            <a:endParaRPr lang="en-US" sz="1200" dirty="0">
              <a:latin typeface="Comic Sans MS" panose="030F0702030302020204" pitchFamily="66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25297" y="4055143"/>
            <a:ext cx="2880000" cy="21600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\\cern.ch\dfs\Departments\TE\Groups\EPC\Sections\HPC\SVCs\SVCsAREVA(4SEQ LHC-PSBMeyrin)\SVC_LHC\Photos Verrouillage SVC LHC\Sectionneur Terre SE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454" y="4055143"/>
            <a:ext cx="162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57685" y="3695816"/>
            <a:ext cx="8729141" cy="31401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1200" dirty="0" smtClean="0">
                <a:latin typeface="Comic Sans MS" panose="030F0702030302020204" pitchFamily="66" charset="0"/>
              </a:rPr>
              <a:t>New </a:t>
            </a:r>
            <a:r>
              <a:rPr lang="en-US" sz="1200" dirty="0" err="1" smtClean="0">
                <a:latin typeface="Comic Sans MS" panose="030F0702030302020204" pitchFamily="66" charset="0"/>
              </a:rPr>
              <a:t>earthing</a:t>
            </a:r>
            <a:r>
              <a:rPr lang="en-US" sz="1200" dirty="0" smtClean="0">
                <a:latin typeface="Comic Sans MS" panose="030F0702030302020204" pitchFamily="66" charset="0"/>
              </a:rPr>
              <a:t> switches	  		New Capacitors		Maintenance of resistors</a:t>
            </a:r>
            <a:endParaRPr lang="en-US" sz="1200" dirty="0">
              <a:latin typeface="Comic Sans MS" panose="030F0702030302020204" pitchFamily="66" charset="0"/>
            </a:endParaRPr>
          </a:p>
        </p:txBody>
      </p:sp>
      <p:pic>
        <p:nvPicPr>
          <p:cNvPr id="9" name="Picture 4" descr="G:\Departments\TE\Groups\EPC\Sections\HPC\SVCs\SVCsABB(BEQ2,3 SPS)\BEQ2\Maintenance 2014-15\les RésistancesBEQ2(et3)\Photo223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9640" y="4024524"/>
            <a:ext cx="162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G:\Departments\TE\Groups\EPC\Sections\HPC\SVCs\Photos\LHC\NOKIA_coils\2014\IMG_674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5297" y="1387182"/>
            <a:ext cx="2880107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" descr="P102000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7101" y="1387182"/>
            <a:ext cx="2878235" cy="21600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2" name="Picture 2" descr="\\cernhomeA.cern.ch\A\abessonn\Public\Photos SVC\Inverseur de source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454" y="1387182"/>
            <a:ext cx="162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368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\\cern.ch\dfs\Departments\TE\Groups\EPC\Sections\OMS\Integration\UL14 Installation\IMG_048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79240" y="4071859"/>
            <a:ext cx="1935151" cy="2066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\\cern.ch\dfs\Departments\TE\Groups\EPC\Sections\OMS\Integration\UL557 Installation\IMG_076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589" y="4067174"/>
            <a:ext cx="2756026" cy="2066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800350" y="-271332"/>
            <a:ext cx="8226854" cy="71584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endParaRPr lang="en-GB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LS1 &amp; LHC 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47676" y="1260000"/>
            <a:ext cx="7715249" cy="2188050"/>
          </a:xfrm>
        </p:spPr>
        <p:txBody>
          <a:bodyPr vert="horz">
            <a:normAutofit/>
          </a:bodyPr>
          <a:lstStyle/>
          <a:p>
            <a:r>
              <a:rPr lang="en-GB" dirty="0"/>
              <a:t>Some </a:t>
            </a:r>
            <a:r>
              <a:rPr lang="en-GB" dirty="0" smtClean="0"/>
              <a:t>Figures</a:t>
            </a:r>
          </a:p>
          <a:p>
            <a:pPr lvl="1"/>
            <a:r>
              <a:rPr lang="en-GB" dirty="0" smtClean="0"/>
              <a:t>61 converters relocated [R2E Project]</a:t>
            </a:r>
          </a:p>
          <a:p>
            <a:pPr lvl="1"/>
            <a:r>
              <a:rPr lang="en-GB" dirty="0" smtClean="0"/>
              <a:t>2600 </a:t>
            </a:r>
            <a:r>
              <a:rPr lang="en-GB" dirty="0"/>
              <a:t>DC cable </a:t>
            </a:r>
            <a:r>
              <a:rPr lang="en-GB" dirty="0" smtClean="0"/>
              <a:t>disconnection </a:t>
            </a:r>
            <a:r>
              <a:rPr lang="en-GB" dirty="0"/>
              <a:t>for ELQA </a:t>
            </a:r>
            <a:r>
              <a:rPr lang="en-GB" dirty="0" smtClean="0"/>
              <a:t>tests</a:t>
            </a:r>
          </a:p>
          <a:p>
            <a:pPr lvl="1"/>
            <a:r>
              <a:rPr lang="en-GB" dirty="0" smtClean="0"/>
              <a:t>1892 </a:t>
            </a:r>
            <a:r>
              <a:rPr lang="en-GB" dirty="0"/>
              <a:t>Lock-outs</a:t>
            </a:r>
          </a:p>
          <a:p>
            <a:endParaRPr lang="en-GB" dirty="0"/>
          </a:p>
        </p:txBody>
      </p:sp>
      <p:pic>
        <p:nvPicPr>
          <p:cNvPr id="2" name="Picture 2" descr="\\cern.ch\dfs\Departments\TE\Groups\EPC\Sections\OMS\Integration\UL557 Installation\Convertisseur Point4 to UJ53\20140228_14545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7325" y="4067174"/>
            <a:ext cx="3407204" cy="207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1378" y="6356350"/>
            <a:ext cx="6055545" cy="365125"/>
          </a:xfrm>
        </p:spPr>
        <p:txBody>
          <a:bodyPr/>
          <a:lstStyle/>
          <a:p>
            <a:r>
              <a:rPr lang="en-US" dirty="0" smtClean="0"/>
              <a:t>V. Montabonnet TE-EPC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25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LS1 &amp; LHC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8226425" cy="2235675"/>
          </a:xfrm>
        </p:spPr>
        <p:txBody>
          <a:bodyPr vert="horz">
            <a:normAutofit fontScale="92500" lnSpcReduction="10000"/>
          </a:bodyPr>
          <a:lstStyle/>
          <a:p>
            <a:r>
              <a:rPr lang="en-US" sz="2600" dirty="0"/>
              <a:t>14500 </a:t>
            </a:r>
            <a:r>
              <a:rPr lang="en-US" sz="2600" dirty="0" smtClean="0"/>
              <a:t>Output Module diodes </a:t>
            </a:r>
            <a:r>
              <a:rPr lang="en-US" sz="2600" dirty="0"/>
              <a:t>replaced</a:t>
            </a:r>
          </a:p>
          <a:p>
            <a:r>
              <a:rPr lang="en-US" sz="2600" dirty="0"/>
              <a:t>4725 crimped hoses replaced (4.3km)</a:t>
            </a:r>
          </a:p>
          <a:p>
            <a:r>
              <a:rPr lang="en-US" sz="2600" dirty="0"/>
              <a:t>2500 fans installed</a:t>
            </a:r>
          </a:p>
          <a:p>
            <a:r>
              <a:rPr lang="en-US" sz="2600" dirty="0"/>
              <a:t>750 PSU upgraded (60A)</a:t>
            </a:r>
          </a:p>
          <a:p>
            <a:r>
              <a:rPr lang="en-US" sz="2600" dirty="0"/>
              <a:t>460 PSU upgraded for R2E (600A)</a:t>
            </a:r>
          </a:p>
          <a:p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38" y="3547265"/>
            <a:ext cx="1561683" cy="1177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37" y="4813777"/>
            <a:ext cx="1561683" cy="1426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333" y="3230092"/>
            <a:ext cx="1018012" cy="1004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3317" y="858835"/>
            <a:ext cx="2090737" cy="202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826" y="4519897"/>
            <a:ext cx="3929492" cy="1715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367" y="3372967"/>
            <a:ext cx="2047875" cy="285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1378" y="6356350"/>
            <a:ext cx="6055545" cy="365125"/>
          </a:xfrm>
        </p:spPr>
        <p:txBody>
          <a:bodyPr/>
          <a:lstStyle/>
          <a:p>
            <a:r>
              <a:rPr lang="en-US" dirty="0" smtClean="0"/>
              <a:t>V. Montabonnet TE-EPC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95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&amp; CSCM Tests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sz="2400" dirty="0" smtClean="0"/>
              <a:t>Heavy </a:t>
            </a:r>
            <a:r>
              <a:rPr lang="en-GB" sz="2400" dirty="0"/>
              <a:t>modifications of the RB converters for the </a:t>
            </a:r>
            <a:r>
              <a:rPr lang="en-GB" sz="2400" dirty="0" smtClean="0"/>
              <a:t>tests</a:t>
            </a:r>
          </a:p>
          <a:p>
            <a:pPr lvl="1"/>
            <a:r>
              <a:rPr lang="en-GB" sz="2400" dirty="0" smtClean="0"/>
              <a:t>6 </a:t>
            </a:r>
            <a:r>
              <a:rPr lang="en-GB" sz="2400" dirty="0"/>
              <a:t>months	</a:t>
            </a:r>
            <a:r>
              <a:rPr lang="en-GB" sz="2400" dirty="0" smtClean="0"/>
              <a:t>of preparation </a:t>
            </a:r>
            <a:r>
              <a:rPr lang="en-GB" sz="2400" dirty="0"/>
              <a:t>and </a:t>
            </a:r>
            <a:r>
              <a:rPr lang="en-GB" sz="2400" dirty="0" smtClean="0"/>
              <a:t>tests</a:t>
            </a:r>
          </a:p>
          <a:p>
            <a:pPr lvl="1"/>
            <a:r>
              <a:rPr lang="en-GB" sz="2400" dirty="0" smtClean="0"/>
              <a:t>1 Engineer [Part Time], 1 Technician and 2 </a:t>
            </a:r>
            <a:r>
              <a:rPr lang="en-GB" sz="2400" dirty="0"/>
              <a:t>electromechanical technicians </a:t>
            </a:r>
            <a:r>
              <a:rPr lang="en-GB" sz="2400" dirty="0" smtClean="0"/>
              <a:t>at full time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3749" y="4156866"/>
            <a:ext cx="1465456" cy="19539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235" y="4156866"/>
            <a:ext cx="2119520" cy="15896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0845" y="4156866"/>
            <a:ext cx="1465454" cy="19539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871" y="4156866"/>
            <a:ext cx="1465454" cy="1953938"/>
          </a:xfrm>
          <a:prstGeom prst="rect">
            <a:avLst/>
          </a:prstGeom>
        </p:spPr>
      </p:pic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1378" y="6356350"/>
            <a:ext cx="6055545" cy="365125"/>
          </a:xfrm>
        </p:spPr>
        <p:txBody>
          <a:bodyPr/>
          <a:lstStyle/>
          <a:p>
            <a:r>
              <a:rPr lang="en-US" dirty="0" smtClean="0"/>
              <a:t>V. Montabonnet TE-EPC</a:t>
            </a:r>
            <a:endParaRPr lang="en-US" dirty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26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TE-EPC Organisation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8226854" cy="50148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What worked well</a:t>
            </a:r>
          </a:p>
          <a:p>
            <a:pPr lvl="1"/>
            <a:r>
              <a:rPr lang="en-GB" dirty="0" smtClean="0"/>
              <a:t>Preparation</a:t>
            </a:r>
          </a:p>
          <a:p>
            <a:pPr lvl="2"/>
            <a:r>
              <a:rPr lang="en-GB" dirty="0" smtClean="0"/>
              <a:t>Work breakdown structure   </a:t>
            </a:r>
          </a:p>
          <a:p>
            <a:pPr lvl="2"/>
            <a:r>
              <a:rPr lang="en-GB" dirty="0" smtClean="0"/>
              <a:t>Work package analysis (scope, person responsible, resource requirements, procedures, time and cost estimation, status/reporting, dead line) </a:t>
            </a:r>
          </a:p>
          <a:p>
            <a:pPr lvl="2"/>
            <a:endParaRPr lang="en-GB" dirty="0"/>
          </a:p>
          <a:p>
            <a:pPr lvl="2"/>
            <a:endParaRPr lang="en-GB" dirty="0"/>
          </a:p>
          <a:p>
            <a:endParaRPr lang="en-GB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935" y="4016384"/>
            <a:ext cx="3662006" cy="2165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4"/>
          <p:cNvSpPr txBox="1">
            <a:spLocks/>
          </p:cNvSpPr>
          <p:nvPr/>
        </p:nvSpPr>
        <p:spPr>
          <a:xfrm>
            <a:off x="450421" y="4025908"/>
            <a:ext cx="4769279" cy="1784342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4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4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GB" dirty="0"/>
              <a:t>Workload &amp; </a:t>
            </a:r>
            <a:r>
              <a:rPr lang="en-GB" dirty="0" smtClean="0"/>
              <a:t>planning </a:t>
            </a:r>
            <a:r>
              <a:rPr lang="en-GB" dirty="0"/>
              <a:t>for internal </a:t>
            </a:r>
            <a:r>
              <a:rPr lang="en-GB" dirty="0" smtClean="0"/>
              <a:t>support resources </a:t>
            </a:r>
            <a:endParaRPr lang="en-GB" dirty="0"/>
          </a:p>
          <a:p>
            <a:pPr lvl="2"/>
            <a:endParaRPr lang="en-GB" dirty="0" smtClean="0"/>
          </a:p>
          <a:p>
            <a:endParaRPr lang="en-GB" sz="2400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1378" y="6356350"/>
            <a:ext cx="6055545" cy="365125"/>
          </a:xfrm>
        </p:spPr>
        <p:txBody>
          <a:bodyPr/>
          <a:lstStyle/>
          <a:p>
            <a:r>
              <a:rPr lang="en-US" dirty="0" smtClean="0"/>
              <a:t>V. Montabonnet TE-EPC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07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CERN_LS1Day_Presentation_ArialFont_PDF [Read-Only]" id="{051B02DE-AE23-4CBB-95B8-6500ED18D259}" vid="{715F8B37-C983-4215-8BC1-BE7C8A570B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1565</TotalTime>
  <Words>693</Words>
  <Application>Microsoft Office PowerPoint</Application>
  <PresentationFormat>On-screen Show (4:3)</PresentationFormat>
  <Paragraphs>140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CERN_ENdept_Presentation_ArialFont copy</vt:lpstr>
      <vt:lpstr>TE-EPC Activities during LS1</vt:lpstr>
      <vt:lpstr>Scope</vt:lpstr>
      <vt:lpstr>LS1 TE-EPC Activities</vt:lpstr>
      <vt:lpstr>LS1 &amp; SPS Consolidation</vt:lpstr>
      <vt:lpstr>LS1 &amp; Static Var Compensators  </vt:lpstr>
      <vt:lpstr>LS1 &amp; LHC </vt:lpstr>
      <vt:lpstr>LS1 &amp; LHC </vt:lpstr>
      <vt:lpstr>LHC &amp; CSCM Tests </vt:lpstr>
      <vt:lpstr>TE-EPC Organisation</vt:lpstr>
      <vt:lpstr>TE-EPC Organisation</vt:lpstr>
      <vt:lpstr>TE-EPC &amp; LS1 Coordination</vt:lpstr>
      <vt:lpstr>TE-EPC &amp; LS1 Coordination</vt:lpstr>
      <vt:lpstr>Electrical Safety</vt:lpstr>
      <vt:lpstr>Electrical Safety</vt:lpstr>
      <vt:lpstr>Tests &amp; Organisation</vt:lpstr>
      <vt:lpstr>Test &amp; Quality Assurance</vt:lpstr>
      <vt:lpstr>Tests &amp; Planification </vt:lpstr>
      <vt:lpstr>Conclusions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LS1_debriefing_day -20150331-PowerPoint Presentation</dc:title>
  <dc:creator>Pierre Bonnal;Sonia Bartolome Jimenez</dc:creator>
  <cp:lastModifiedBy>Valerie Montabonnet</cp:lastModifiedBy>
  <cp:revision>113</cp:revision>
  <dcterms:created xsi:type="dcterms:W3CDTF">2014-04-09T15:49:20Z</dcterms:created>
  <dcterms:modified xsi:type="dcterms:W3CDTF">2015-03-31T10:35:10Z</dcterms:modified>
</cp:coreProperties>
</file>