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62" r:id="rId3"/>
    <p:sldId id="266" r:id="rId4"/>
    <p:sldId id="271" r:id="rId5"/>
    <p:sldId id="272" r:id="rId6"/>
    <p:sldId id="273" r:id="rId7"/>
    <p:sldId id="288" r:id="rId8"/>
    <p:sldId id="289" r:id="rId9"/>
    <p:sldId id="290" r:id="rId10"/>
    <p:sldId id="269" r:id="rId11"/>
    <p:sldId id="270" r:id="rId12"/>
    <p:sldId id="279" r:id="rId13"/>
    <p:sldId id="284" r:id="rId14"/>
    <p:sldId id="285" r:id="rId15"/>
    <p:sldId id="293" r:id="rId16"/>
    <p:sldId id="278" r:id="rId17"/>
    <p:sldId id="282" r:id="rId18"/>
    <p:sldId id="280" r:id="rId19"/>
    <p:sldId id="291" r:id="rId20"/>
    <p:sldId id="283" r:id="rId21"/>
    <p:sldId id="292" r:id="rId22"/>
    <p:sldId id="26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0078"/>
    <a:srgbClr val="5197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4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4" d="100"/>
          <a:sy n="64" d="100"/>
        </p:scale>
        <p:origin x="-2968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3/31/15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3/31/15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448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6171504" y="6326591"/>
            <a:ext cx="25373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5197CC"/>
                </a:solidFill>
              </a:rPr>
              <a:t>http://</a:t>
            </a:r>
            <a:r>
              <a:rPr lang="en-GB" sz="1200" dirty="0" err="1" smtClean="0">
                <a:solidFill>
                  <a:srgbClr val="5197CC"/>
                </a:solidFill>
              </a:rPr>
              <a:t>indico.cern.ch</a:t>
            </a:r>
            <a:r>
              <a:rPr lang="en-GB" sz="1200" dirty="0" smtClean="0">
                <a:solidFill>
                  <a:srgbClr val="5197CC"/>
                </a:solidFill>
              </a:rPr>
              <a:t>/event/373053/</a:t>
            </a:r>
            <a:endParaRPr lang="en-GB" sz="1200" dirty="0">
              <a:solidFill>
                <a:srgbClr val="5197CC"/>
              </a:solidFill>
            </a:endParaRPr>
          </a:p>
        </p:txBody>
      </p:sp>
      <p:pic>
        <p:nvPicPr>
          <p:cNvPr id="8" name="Picture 7" descr="2015-02-19_CERN_LS1Day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191" y="5414276"/>
            <a:ext cx="4068766" cy="13368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pic>
        <p:nvPicPr>
          <p:cNvPr id="12" name="Picture 11" descr="ATLAS_Drawing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8698" y="6276189"/>
            <a:ext cx="972814" cy="524049"/>
          </a:xfrm>
          <a:prstGeom prst="rect">
            <a:avLst/>
          </a:prstGeom>
        </p:spPr>
      </p:pic>
      <p:pic>
        <p:nvPicPr>
          <p:cNvPr id="13" name="Picture 12" descr="alicedet2.gif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1633" y="6310707"/>
            <a:ext cx="799221" cy="547293"/>
          </a:xfrm>
          <a:prstGeom prst="rect">
            <a:avLst/>
          </a:prstGeom>
        </p:spPr>
      </p:pic>
      <p:pic>
        <p:nvPicPr>
          <p:cNvPr id="14" name="Picture 13" descr="CMS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1570" y="6295678"/>
            <a:ext cx="844933" cy="562322"/>
          </a:xfrm>
          <a:prstGeom prst="rect">
            <a:avLst/>
          </a:prstGeom>
        </p:spPr>
      </p:pic>
      <p:pic>
        <p:nvPicPr>
          <p:cNvPr id="15" name="Picture 14" descr="LHCb.jp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4681" y="6310706"/>
            <a:ext cx="785642" cy="523761"/>
          </a:xfrm>
          <a:prstGeom prst="rect">
            <a:avLst/>
          </a:prstGeom>
        </p:spPr>
      </p:pic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ATLAS_Drawing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8698" y="6276189"/>
            <a:ext cx="972814" cy="524049"/>
          </a:xfrm>
          <a:prstGeom prst="rect">
            <a:avLst/>
          </a:prstGeom>
        </p:spPr>
      </p:pic>
      <p:pic>
        <p:nvPicPr>
          <p:cNvPr id="13" name="Picture 12" descr="alicedet2.gif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1633" y="6310707"/>
            <a:ext cx="799221" cy="547293"/>
          </a:xfrm>
          <a:prstGeom prst="rect">
            <a:avLst/>
          </a:prstGeom>
        </p:spPr>
      </p:pic>
      <p:pic>
        <p:nvPicPr>
          <p:cNvPr id="14" name="Picture 13" descr="CMS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1570" y="6295678"/>
            <a:ext cx="844933" cy="562322"/>
          </a:xfrm>
          <a:prstGeom prst="rect">
            <a:avLst/>
          </a:prstGeom>
        </p:spPr>
      </p:pic>
      <p:pic>
        <p:nvPicPr>
          <p:cNvPr id="15" name="Picture 14" descr="LHCb.jp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4681" y="6310706"/>
            <a:ext cx="785642" cy="523761"/>
          </a:xfrm>
          <a:prstGeom prst="rect">
            <a:avLst/>
          </a:prstGeom>
        </p:spPr>
      </p:pic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ATLAS_Drawing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8698" y="6276189"/>
            <a:ext cx="972814" cy="524049"/>
          </a:xfrm>
          <a:prstGeom prst="rect">
            <a:avLst/>
          </a:prstGeom>
        </p:spPr>
      </p:pic>
      <p:pic>
        <p:nvPicPr>
          <p:cNvPr id="11" name="Picture 10" descr="alicedet2.gif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1633" y="6310707"/>
            <a:ext cx="799221" cy="547293"/>
          </a:xfrm>
          <a:prstGeom prst="rect">
            <a:avLst/>
          </a:prstGeom>
        </p:spPr>
      </p:pic>
      <p:pic>
        <p:nvPicPr>
          <p:cNvPr id="12" name="Picture 11" descr="CMS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1570" y="6295678"/>
            <a:ext cx="844933" cy="562322"/>
          </a:xfrm>
          <a:prstGeom prst="rect">
            <a:avLst/>
          </a:prstGeom>
        </p:spPr>
      </p:pic>
      <p:pic>
        <p:nvPicPr>
          <p:cNvPr id="13" name="Picture 12" descr="LHCb.jp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4681" y="6310706"/>
            <a:ext cx="785642" cy="523761"/>
          </a:xfrm>
          <a:prstGeom prst="rect">
            <a:avLst/>
          </a:prstGeom>
        </p:spPr>
      </p:pic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ATLAS_Drawing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8698" y="6276189"/>
            <a:ext cx="972814" cy="524049"/>
          </a:xfrm>
          <a:prstGeom prst="rect">
            <a:avLst/>
          </a:prstGeom>
        </p:spPr>
      </p:pic>
      <p:pic>
        <p:nvPicPr>
          <p:cNvPr id="7" name="Picture 6" descr="alicedet2.gif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1633" y="6310707"/>
            <a:ext cx="799221" cy="547293"/>
          </a:xfrm>
          <a:prstGeom prst="rect">
            <a:avLst/>
          </a:prstGeom>
        </p:spPr>
      </p:pic>
      <p:pic>
        <p:nvPicPr>
          <p:cNvPr id="8" name="Picture 7" descr="CMS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1570" y="6295678"/>
            <a:ext cx="844933" cy="562322"/>
          </a:xfrm>
          <a:prstGeom prst="rect">
            <a:avLst/>
          </a:prstGeom>
        </p:spPr>
      </p:pic>
      <p:pic>
        <p:nvPicPr>
          <p:cNvPr id="9" name="Picture 8" descr="LHCb.jp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4681" y="6310706"/>
            <a:ext cx="785642" cy="523761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2-19_CERN_LS1Day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236" y="2774885"/>
            <a:ext cx="4068766" cy="133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393220"/>
      </p:ext>
    </p:extLst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D0DEF-63DD-2645-9F4F-A40D2EA38D1E}" type="slidenum">
              <a:rPr lang="en-GB">
                <a:latin typeface="Calibri"/>
              </a:rPr>
              <a:pPr>
                <a:defRPr/>
              </a:pPr>
              <a:t>‹#›</a:t>
            </a:fld>
            <a:endParaRPr lang="en-GB">
              <a:latin typeface="Calibri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895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emf"/><Relationship Id="rId12" Type="http://schemas.openxmlformats.org/officeDocument/2006/relationships/image" Target="../media/image2.jpeg"/><Relationship Id="rId13" Type="http://schemas.openxmlformats.org/officeDocument/2006/relationships/image" Target="../media/image3.gif"/><Relationship Id="rId14" Type="http://schemas.openxmlformats.org/officeDocument/2006/relationships/image" Target="../media/image4.jpeg"/><Relationship Id="rId15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2015-02-19_CERN_LS1Day.pdf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17" y="6274206"/>
            <a:ext cx="1631884" cy="536165"/>
          </a:xfrm>
          <a:prstGeom prst="rect">
            <a:avLst/>
          </a:prstGeom>
        </p:spPr>
      </p:pic>
      <p:pic>
        <p:nvPicPr>
          <p:cNvPr id="21" name="Picture 20" descr="ATLAS_Drawing.jpg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8698" y="6276189"/>
            <a:ext cx="972814" cy="524049"/>
          </a:xfrm>
          <a:prstGeom prst="rect">
            <a:avLst/>
          </a:prstGeom>
        </p:spPr>
      </p:pic>
      <p:pic>
        <p:nvPicPr>
          <p:cNvPr id="22" name="Picture 21" descr="alicedet2.gif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1633" y="6310707"/>
            <a:ext cx="799221" cy="547293"/>
          </a:xfrm>
          <a:prstGeom prst="rect">
            <a:avLst/>
          </a:prstGeom>
        </p:spPr>
      </p:pic>
      <p:pic>
        <p:nvPicPr>
          <p:cNvPr id="23" name="Picture 22" descr="CMS.jpg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1570" y="6295678"/>
            <a:ext cx="844933" cy="562322"/>
          </a:xfrm>
          <a:prstGeom prst="rect">
            <a:avLst/>
          </a:prstGeom>
        </p:spPr>
      </p:pic>
      <p:pic>
        <p:nvPicPr>
          <p:cNvPr id="24" name="Picture 23" descr="LHCb.jpg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4681" y="6310706"/>
            <a:ext cx="785642" cy="523761"/>
          </a:xfrm>
          <a:prstGeom prst="rect">
            <a:avLst/>
          </a:prstGeom>
        </p:spPr>
      </p:pic>
      <p:sp>
        <p:nvSpPr>
          <p:cNvPr id="2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  <p:sldLayoutId id="2147483686" r:id="rId8"/>
    <p:sldLayoutId id="2147483687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2.png"/><Relationship Id="rId12" Type="http://schemas.openxmlformats.org/officeDocument/2006/relationships/image" Target="../media/image33.jpeg"/><Relationship Id="rId13" Type="http://schemas.openxmlformats.org/officeDocument/2006/relationships/image" Target="../media/image34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jpe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image" Target="../media/image30.jpeg"/><Relationship Id="rId10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4.jpeg"/><Relationship Id="rId12" Type="http://schemas.microsoft.com/office/2007/relationships/hdphoto" Target="../media/hdphoto2.wdp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jpeg"/><Relationship Id="rId5" Type="http://schemas.openxmlformats.org/officeDocument/2006/relationships/image" Target="../media/image38.jpeg"/><Relationship Id="rId6" Type="http://schemas.openxmlformats.org/officeDocument/2006/relationships/image" Target="../media/image39.jpeg"/><Relationship Id="rId7" Type="http://schemas.openxmlformats.org/officeDocument/2006/relationships/image" Target="../media/image40.jpeg"/><Relationship Id="rId8" Type="http://schemas.openxmlformats.org/officeDocument/2006/relationships/image" Target="../media/image41.png"/><Relationship Id="rId9" Type="http://schemas.openxmlformats.org/officeDocument/2006/relationships/image" Target="../media/image42.png"/><Relationship Id="rId10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jpeg"/><Relationship Id="rId5" Type="http://schemas.openxmlformats.org/officeDocument/2006/relationships/image" Target="../media/image48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4" Type="http://schemas.openxmlformats.org/officeDocument/2006/relationships/image" Target="../media/image51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microsoft.com/office/2007/relationships/hdphoto" Target="../media/hdphoto3.wdp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4" Type="http://schemas.openxmlformats.org/officeDocument/2006/relationships/image" Target="../media/image56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jpeg"/><Relationship Id="rId9" Type="http://schemas.openxmlformats.org/officeDocument/2006/relationships/image" Target="../media/image20.png"/><Relationship Id="rId10" Type="http://schemas.openxmlformats.org/officeDocument/2006/relationships/image" Target="../media/image21.png"/><Relationship Id="rId11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Experiments in LS1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the Technical </a:t>
            </a:r>
            <a:r>
              <a:rPr lang="en-US" dirty="0"/>
              <a:t>C</a:t>
            </a:r>
            <a:r>
              <a:rPr lang="en-US" dirty="0" smtClean="0"/>
              <a:t>oordinators of:</a:t>
            </a:r>
          </a:p>
          <a:p>
            <a:r>
              <a:rPr lang="en-US" dirty="0" smtClean="0"/>
              <a:t>ALICE (</a:t>
            </a:r>
            <a:r>
              <a:rPr lang="en-US" dirty="0"/>
              <a:t>W</a:t>
            </a:r>
            <a:r>
              <a:rPr lang="en-US" dirty="0" smtClean="0"/>
              <a:t>erner </a:t>
            </a:r>
            <a:r>
              <a:rPr lang="en-US" dirty="0" err="1" smtClean="0"/>
              <a:t>Riegler</a:t>
            </a:r>
            <a:r>
              <a:rPr lang="en-US" dirty="0" smtClean="0"/>
              <a:t>), </a:t>
            </a:r>
          </a:p>
          <a:p>
            <a:r>
              <a:rPr lang="en-US" dirty="0" smtClean="0"/>
              <a:t>ATLAS (</a:t>
            </a:r>
            <a:r>
              <a:rPr lang="en-US" dirty="0" err="1" smtClean="0"/>
              <a:t>Beniamino</a:t>
            </a:r>
            <a:r>
              <a:rPr lang="en-US" dirty="0" smtClean="0"/>
              <a:t> Di </a:t>
            </a:r>
            <a:r>
              <a:rPr lang="en-US" dirty="0" err="1" smtClean="0"/>
              <a:t>Girolamo</a:t>
            </a:r>
            <a:r>
              <a:rPr lang="en-US" dirty="0" smtClean="0"/>
              <a:t>)</a:t>
            </a:r>
          </a:p>
          <a:p>
            <a:r>
              <a:rPr lang="en-US" dirty="0" smtClean="0"/>
              <a:t>CMS (Austin Ball –presenter))</a:t>
            </a:r>
          </a:p>
          <a:p>
            <a:r>
              <a:rPr lang="en-US" dirty="0" err="1" smtClean="0"/>
              <a:t>LHCb</a:t>
            </a:r>
            <a:r>
              <a:rPr lang="en-US" dirty="0" smtClean="0"/>
              <a:t> (Rolf Lindner)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CMS LS1: overview (1)</a:t>
            </a:r>
          </a:p>
        </p:txBody>
      </p:sp>
      <p:pic>
        <p:nvPicPr>
          <p:cNvPr id="16387" name="Picture 16" descr="CMSETA.tif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692" y="3962400"/>
            <a:ext cx="3594589" cy="270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 bwMode="auto">
          <a:xfrm>
            <a:off x="2117481" y="5641975"/>
            <a:ext cx="422031" cy="603250"/>
          </a:xfrm>
          <a:prstGeom prst="ellipse">
            <a:avLst/>
          </a:prstGeom>
          <a:solidFill>
            <a:schemeClr val="accent2">
              <a:lumMod val="40000"/>
              <a:lumOff val="60000"/>
              <a:alpha val="39000"/>
            </a:schemeClr>
          </a:solidFill>
          <a:ln w="34925" cap="flat" cmpd="sng" algn="ctr">
            <a:solidFill>
              <a:srgbClr val="A40000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 bwMode="auto">
          <a:xfrm>
            <a:off x="640374" y="4041775"/>
            <a:ext cx="206619" cy="2006600"/>
          </a:xfrm>
          <a:prstGeom prst="ellipse">
            <a:avLst/>
          </a:prstGeom>
          <a:solidFill>
            <a:schemeClr val="accent2">
              <a:lumMod val="40000"/>
              <a:lumOff val="60000"/>
              <a:alpha val="19000"/>
            </a:schemeClr>
          </a:solidFill>
          <a:ln w="34925" cap="flat" cmpd="sng" algn="ctr">
            <a:solidFill>
              <a:schemeClr val="accent6">
                <a:lumMod val="75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6390" name="Oval 20"/>
          <p:cNvSpPr>
            <a:spLocks noChangeArrowheads="1"/>
          </p:cNvSpPr>
          <p:nvPr/>
        </p:nvSpPr>
        <p:spPr bwMode="auto">
          <a:xfrm>
            <a:off x="351692" y="4043363"/>
            <a:ext cx="288681" cy="1979612"/>
          </a:xfrm>
          <a:prstGeom prst="ellipse">
            <a:avLst/>
          </a:prstGeom>
          <a:solidFill>
            <a:srgbClr val="C00000">
              <a:alpha val="14902"/>
            </a:srgbClr>
          </a:solidFill>
          <a:ln w="34925" algn="ctr">
            <a:solidFill>
              <a:srgbClr val="C00000"/>
            </a:solidFill>
            <a:prstDash val="sysDash"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 flipV="1">
            <a:off x="700454" y="5867400"/>
            <a:ext cx="282820" cy="7620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393" name="Straight Arrow Connector 42"/>
          <p:cNvCxnSpPr>
            <a:cxnSpLocks noChangeShapeType="1"/>
          </p:cNvCxnSpPr>
          <p:nvPr/>
        </p:nvCxnSpPr>
        <p:spPr bwMode="auto">
          <a:xfrm flipV="1">
            <a:off x="228600" y="5472113"/>
            <a:ext cx="145074" cy="76200"/>
          </a:xfrm>
          <a:prstGeom prst="straightConnector1">
            <a:avLst/>
          </a:prstGeom>
          <a:noFill/>
          <a:ln w="12700" algn="ctr">
            <a:solidFill>
              <a:srgbClr val="C00000"/>
            </a:solidFill>
            <a:round/>
            <a:headEnd type="none" w="sm" len="sm"/>
            <a:tailEnd type="arrow" w="med" len="med"/>
          </a:ln>
        </p:spPr>
      </p:cxnSp>
      <p:pic>
        <p:nvPicPr>
          <p:cNvPr id="16394" name="Picture 16" descr="LayersMod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92" y="3616326"/>
            <a:ext cx="1959220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Content Placeholder 6" descr="cms_pixel_upgrad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23" r="-3323"/>
          <a:stretch>
            <a:fillRect/>
          </a:stretch>
        </p:blipFill>
        <p:spPr bwMode="auto">
          <a:xfrm>
            <a:off x="0" y="1447800"/>
            <a:ext cx="4314092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0462" y="1524001"/>
            <a:ext cx="257321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7" name="Rectangle 1"/>
          <p:cNvSpPr>
            <a:spLocks noChangeArrowheads="1"/>
          </p:cNvSpPr>
          <p:nvPr/>
        </p:nvSpPr>
        <p:spPr bwMode="auto">
          <a:xfrm>
            <a:off x="4720004" y="4964114"/>
            <a:ext cx="633046" cy="530225"/>
          </a:xfrm>
          <a:prstGeom prst="rec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r>
              <a:rPr lang="en-GB" sz="800"/>
              <a:t>HCAL HF</a:t>
            </a:r>
          </a:p>
        </p:txBody>
      </p:sp>
      <p:pic>
        <p:nvPicPr>
          <p:cNvPr id="16398" name="Picture 2" descr="C:\SaveStuff\April2012Plots\MayUpdate\all4m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32077" y="1447800"/>
            <a:ext cx="1611923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Picture 19" descr="h1.pd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35313" y="3937001"/>
            <a:ext cx="1954823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616" y="2862263"/>
            <a:ext cx="3755781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1" name="Picture 4" descr="L:\Shutdown_pics\LS1_pics\DSC0895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0647" y="2438400"/>
            <a:ext cx="1587012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2" name="Picture 1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6281" y="5840414"/>
            <a:ext cx="1441938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3" name="Picture 1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4500" y="5641976"/>
            <a:ext cx="131152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4" name="Content Placeholder 6" descr="Plant_open_door_3.jp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83"/>
          <a:stretch>
            <a:fillRect/>
          </a:stretch>
        </p:blipFill>
        <p:spPr bwMode="auto">
          <a:xfrm>
            <a:off x="3938954" y="1066801"/>
            <a:ext cx="101258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5" name="Content Placeholder 7" descr="Manifold_open_door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5385" y="1143001"/>
            <a:ext cx="1157654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8" name="Oval 7"/>
          <p:cNvSpPr>
            <a:spLocks noChangeArrowheads="1"/>
          </p:cNvSpPr>
          <p:nvPr/>
        </p:nvSpPr>
        <p:spPr bwMode="auto">
          <a:xfrm>
            <a:off x="2385646" y="5641976"/>
            <a:ext cx="153866" cy="606425"/>
          </a:xfrm>
          <a:prstGeom prst="ellipse">
            <a:avLst/>
          </a:prstGeom>
          <a:solidFill>
            <a:schemeClr val="accent1">
              <a:alpha val="18823"/>
            </a:schemeClr>
          </a:solidFill>
          <a:ln w="12700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GB"/>
          </a:p>
        </p:txBody>
      </p:sp>
      <p:sp>
        <p:nvSpPr>
          <p:cNvPr id="16411" name="TextBox 9"/>
          <p:cNvSpPr txBox="1">
            <a:spLocks noChangeArrowheads="1"/>
          </p:cNvSpPr>
          <p:nvPr/>
        </p:nvSpPr>
        <p:spPr bwMode="auto">
          <a:xfrm>
            <a:off x="-64477" y="3736975"/>
            <a:ext cx="4337412" cy="369304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11" tIns="45706" rIns="91411" bIns="45706">
            <a:spAutoFit/>
          </a:bodyPr>
          <a:lstStyle/>
          <a:p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err="1" smtClean="0"/>
              <a:t>muon</a:t>
            </a:r>
            <a:r>
              <a:rPr lang="en-GB" dirty="0" smtClean="0"/>
              <a:t> station &amp; disk YE4</a:t>
            </a:r>
            <a:r>
              <a:rPr lang="en-GB" dirty="0"/>
              <a:t>, CSC4/RE 4</a:t>
            </a:r>
          </a:p>
        </p:txBody>
      </p:sp>
      <p:sp>
        <p:nvSpPr>
          <p:cNvPr id="16412" name="TextBox 10"/>
          <p:cNvSpPr txBox="1">
            <a:spLocks noChangeArrowheads="1"/>
          </p:cNvSpPr>
          <p:nvPr/>
        </p:nvSpPr>
        <p:spPr bwMode="auto">
          <a:xfrm>
            <a:off x="896482" y="5272672"/>
            <a:ext cx="3148009" cy="369304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11" tIns="45706" rIns="91411" bIns="45706">
            <a:spAutoFit/>
          </a:bodyPr>
          <a:lstStyle/>
          <a:p>
            <a:r>
              <a:rPr lang="en-GB" dirty="0" err="1" smtClean="0"/>
              <a:t>Ist</a:t>
            </a:r>
            <a:r>
              <a:rPr lang="en-GB" dirty="0" smtClean="0"/>
              <a:t> </a:t>
            </a:r>
            <a:r>
              <a:rPr lang="en-GB" dirty="0" err="1" smtClean="0"/>
              <a:t>muon</a:t>
            </a:r>
            <a:r>
              <a:rPr lang="en-GB" dirty="0" smtClean="0"/>
              <a:t> station (ME1</a:t>
            </a:r>
            <a:r>
              <a:rPr lang="en-GB" dirty="0"/>
              <a:t>/</a:t>
            </a:r>
            <a:r>
              <a:rPr lang="en-GB" dirty="0" smtClean="0"/>
              <a:t>1) refit</a:t>
            </a:r>
            <a:endParaRPr lang="en-GB" dirty="0"/>
          </a:p>
        </p:txBody>
      </p:sp>
      <p:sp>
        <p:nvSpPr>
          <p:cNvPr id="16413" name="TextBox 28"/>
          <p:cNvSpPr txBox="1">
            <a:spLocks noChangeArrowheads="1"/>
          </p:cNvSpPr>
          <p:nvPr/>
        </p:nvSpPr>
        <p:spPr bwMode="auto">
          <a:xfrm>
            <a:off x="228600" y="974733"/>
            <a:ext cx="3503612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" tIns="45706" rIns="91411" bIns="45706">
            <a:spAutoFit/>
          </a:bodyPr>
          <a:lstStyle/>
          <a:p>
            <a:r>
              <a:rPr lang="en-US" dirty="0" smtClean="0"/>
              <a:t>For Pixel upgrade in YETS16-17</a:t>
            </a:r>
            <a:endParaRPr lang="en-US" dirty="0"/>
          </a:p>
        </p:txBody>
      </p:sp>
      <p:sp>
        <p:nvSpPr>
          <p:cNvPr id="16414" name="TextBox 29"/>
          <p:cNvSpPr txBox="1">
            <a:spLocks noChangeArrowheads="1"/>
          </p:cNvSpPr>
          <p:nvPr/>
        </p:nvSpPr>
        <p:spPr bwMode="auto">
          <a:xfrm>
            <a:off x="703385" y="2743200"/>
            <a:ext cx="2481322" cy="369304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11" tIns="45706" rIns="91411" bIns="45706">
            <a:spAutoFit/>
          </a:bodyPr>
          <a:lstStyle/>
          <a:p>
            <a:r>
              <a:rPr lang="en-US" dirty="0" smtClean="0"/>
              <a:t>New central </a:t>
            </a:r>
            <a:r>
              <a:rPr lang="en-US" dirty="0" err="1" smtClean="0"/>
              <a:t>beampipe</a:t>
            </a:r>
            <a:endParaRPr lang="en-US" dirty="0"/>
          </a:p>
        </p:txBody>
      </p:sp>
      <p:sp>
        <p:nvSpPr>
          <p:cNvPr id="16415" name="TextBox 30"/>
          <p:cNvSpPr txBox="1">
            <a:spLocks noChangeArrowheads="1"/>
          </p:cNvSpPr>
          <p:nvPr/>
        </p:nvSpPr>
        <p:spPr bwMode="auto">
          <a:xfrm>
            <a:off x="7104185" y="2362200"/>
            <a:ext cx="1172408" cy="369304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11" tIns="45706" rIns="91411" bIns="45706">
            <a:spAutoFit/>
          </a:bodyPr>
          <a:lstStyle/>
          <a:p>
            <a:r>
              <a:rPr lang="en-US" dirty="0"/>
              <a:t>TK colder</a:t>
            </a:r>
          </a:p>
        </p:txBody>
      </p:sp>
      <p:sp>
        <p:nvSpPr>
          <p:cNvPr id="16416" name="TextBox 31"/>
          <p:cNvSpPr txBox="1">
            <a:spLocks noChangeArrowheads="1"/>
          </p:cNvSpPr>
          <p:nvPr/>
        </p:nvSpPr>
        <p:spPr bwMode="auto">
          <a:xfrm>
            <a:off x="6260123" y="4876800"/>
            <a:ext cx="1261900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" tIns="45706" rIns="91411" bIns="45706">
            <a:spAutoFit/>
          </a:bodyPr>
          <a:lstStyle/>
          <a:p>
            <a:r>
              <a:rPr lang="en-US" dirty="0"/>
              <a:t>HB,</a:t>
            </a:r>
            <a:r>
              <a:rPr lang="en-US" dirty="0" smtClean="0"/>
              <a:t>HE.HF </a:t>
            </a:r>
            <a:endParaRPr lang="en-US" dirty="0"/>
          </a:p>
        </p:txBody>
      </p:sp>
      <p:sp>
        <p:nvSpPr>
          <p:cNvPr id="16417" name="TextBox 32"/>
          <p:cNvSpPr txBox="1">
            <a:spLocks noChangeArrowheads="1"/>
          </p:cNvSpPr>
          <p:nvPr/>
        </p:nvSpPr>
        <p:spPr bwMode="auto">
          <a:xfrm>
            <a:off x="4360985" y="6280734"/>
            <a:ext cx="4298113" cy="369304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11" tIns="45706" rIns="91411" bIns="45706">
            <a:spAutoFit/>
          </a:bodyPr>
          <a:lstStyle/>
          <a:p>
            <a:r>
              <a:rPr lang="en-US" sz="1800" dirty="0" err="1" smtClean="0"/>
              <a:t>Muon</a:t>
            </a:r>
            <a:r>
              <a:rPr lang="en-US" sz="1800" dirty="0" smtClean="0"/>
              <a:t> DT: TRB, sector collectors to USC</a:t>
            </a:r>
            <a:endParaRPr lang="en-US" sz="1800" dirty="0"/>
          </a:p>
        </p:txBody>
      </p:sp>
      <p:sp>
        <p:nvSpPr>
          <p:cNvPr id="34" name="TextBox 33"/>
          <p:cNvSpPr txBox="1"/>
          <p:nvPr/>
        </p:nvSpPr>
        <p:spPr>
          <a:xfrm>
            <a:off x="4360985" y="1905000"/>
            <a:ext cx="1454921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CO2 cooling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5275385" y="2667000"/>
            <a:ext cx="979956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Dry gas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5143879" y="3862388"/>
            <a:ext cx="3837709" cy="3385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HCAL </a:t>
            </a:r>
            <a:r>
              <a:rPr lang="en-US" sz="1600" dirty="0" err="1" smtClean="0"/>
              <a:t>Phototransducers</a:t>
            </a:r>
            <a:r>
              <a:rPr lang="en-US" sz="1600" dirty="0" smtClean="0"/>
              <a:t>, cabling, CCMs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1939527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CMS LS1: overview (2)</a:t>
            </a:r>
            <a:endParaRPr lang="en-GB" dirty="0" smtClean="0"/>
          </a:p>
        </p:txBody>
      </p:sp>
      <p:pic>
        <p:nvPicPr>
          <p:cNvPr id="17411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708" y="1354138"/>
            <a:ext cx="170570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2" name="Group 14"/>
          <p:cNvGrpSpPr>
            <a:grpSpLocks/>
          </p:cNvGrpSpPr>
          <p:nvPr/>
        </p:nvGrpSpPr>
        <p:grpSpPr bwMode="auto">
          <a:xfrm>
            <a:off x="2567354" y="1346200"/>
            <a:ext cx="2290397" cy="2217848"/>
            <a:chOff x="2649" y="169"/>
            <a:chExt cx="2814" cy="2404"/>
          </a:xfrm>
        </p:grpSpPr>
        <p:grpSp>
          <p:nvGrpSpPr>
            <p:cNvPr id="17427" name="Group 9"/>
            <p:cNvGrpSpPr>
              <a:grpSpLocks/>
            </p:cNvGrpSpPr>
            <p:nvPr/>
          </p:nvGrpSpPr>
          <p:grpSpPr bwMode="auto">
            <a:xfrm>
              <a:off x="2649" y="169"/>
              <a:ext cx="2814" cy="2404"/>
              <a:chOff x="2649" y="169"/>
              <a:chExt cx="2814" cy="2404"/>
            </a:xfrm>
          </p:grpSpPr>
          <p:pic>
            <p:nvPicPr>
              <p:cNvPr id="17430" name="Picture 3"/>
              <p:cNvPicPr>
                <a:picLocks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649" y="169"/>
                <a:ext cx="2157" cy="2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7431" name="Rectangle 6"/>
              <p:cNvSpPr>
                <a:spLocks/>
              </p:cNvSpPr>
              <p:nvPr/>
            </p:nvSpPr>
            <p:spPr bwMode="auto">
              <a:xfrm>
                <a:off x="4759" y="1150"/>
                <a:ext cx="648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40639" bIns="0"/>
              <a:lstStyle/>
              <a:p>
                <a:pPr marL="26988" algn="ctr" eaLnBrk="0" hangingPunct="0"/>
                <a:r>
                  <a:rPr lang="en-US" sz="1300">
                    <a:solidFill>
                      <a:srgbClr val="FF0000"/>
                    </a:solidFill>
                    <a:latin typeface="Helvetica" pitchFamily="34" charset="0"/>
                    <a:cs typeface="Helvetica" pitchFamily="34" charset="0"/>
                    <a:sym typeface="Helvetica" pitchFamily="34" charset="0"/>
                  </a:rPr>
                  <a:t>Layer 1</a:t>
                </a:r>
              </a:p>
            </p:txBody>
          </p:sp>
          <p:sp>
            <p:nvSpPr>
              <p:cNvPr id="17432" name="Rectangle 7"/>
              <p:cNvSpPr>
                <a:spLocks/>
              </p:cNvSpPr>
              <p:nvPr/>
            </p:nvSpPr>
            <p:spPr bwMode="auto">
              <a:xfrm>
                <a:off x="4799" y="1580"/>
                <a:ext cx="664" cy="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40639" bIns="0"/>
              <a:lstStyle/>
              <a:p>
                <a:pPr marL="26988" algn="ctr" eaLnBrk="0" hangingPunct="0"/>
                <a:r>
                  <a:rPr lang="en-US" sz="1300">
                    <a:solidFill>
                      <a:srgbClr val="0000FF"/>
                    </a:solidFill>
                    <a:latin typeface="Helvetica" pitchFamily="34" charset="0"/>
                    <a:cs typeface="Helvetica" pitchFamily="34" charset="0"/>
                    <a:sym typeface="Helvetica" pitchFamily="34" charset="0"/>
                  </a:rPr>
                  <a:t>Layer 2</a:t>
                </a:r>
              </a:p>
            </p:txBody>
          </p:sp>
          <p:sp>
            <p:nvSpPr>
              <p:cNvPr id="17433" name="Rectangle 8"/>
              <p:cNvSpPr>
                <a:spLocks/>
              </p:cNvSpPr>
              <p:nvPr/>
            </p:nvSpPr>
            <p:spPr bwMode="auto">
              <a:xfrm>
                <a:off x="4122" y="2117"/>
                <a:ext cx="763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40639" bIns="0"/>
              <a:lstStyle/>
              <a:p>
                <a:pPr marL="26988" algn="ctr" eaLnBrk="0" hangingPunct="0"/>
                <a:r>
                  <a:rPr lang="en-US" sz="1300" dirty="0" err="1">
                    <a:solidFill>
                      <a:srgbClr val="800000"/>
                    </a:solidFill>
                    <a:latin typeface="Helvetica" pitchFamily="34" charset="0"/>
                    <a:cs typeface="Helvetica" pitchFamily="34" charset="0"/>
                    <a:sym typeface="Helvetica" pitchFamily="34" charset="0"/>
                  </a:rPr>
                  <a:t>Demux</a:t>
                </a:r>
                <a:endParaRPr lang="en-US" sz="1300" dirty="0">
                  <a:solidFill>
                    <a:srgbClr val="80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endParaRPr>
              </a:p>
            </p:txBody>
          </p:sp>
        </p:grpSp>
        <p:sp>
          <p:nvSpPr>
            <p:cNvPr id="17428" name="Rectangle 11"/>
            <p:cNvSpPr>
              <a:spLocks/>
            </p:cNvSpPr>
            <p:nvPr/>
          </p:nvSpPr>
          <p:spPr bwMode="auto">
            <a:xfrm>
              <a:off x="2829" y="1195"/>
              <a:ext cx="1896" cy="26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endParaRPr lang="en-US"/>
            </a:p>
          </p:txBody>
        </p:sp>
        <p:sp>
          <p:nvSpPr>
            <p:cNvPr id="17429" name="Rectangle 13"/>
            <p:cNvSpPr>
              <a:spLocks/>
            </p:cNvSpPr>
            <p:nvPr/>
          </p:nvSpPr>
          <p:spPr bwMode="auto">
            <a:xfrm>
              <a:off x="2845" y="1413"/>
              <a:ext cx="1896" cy="560"/>
            </a:xfrm>
            <a:prstGeom prst="rect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endParaRPr lang="en-US"/>
            </a:p>
          </p:txBody>
        </p:sp>
      </p:grpSp>
      <p:pic>
        <p:nvPicPr>
          <p:cNvPr id="17414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4238" y="1373188"/>
            <a:ext cx="2350477" cy="190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2" descr="L:\Shutdown_pics\LS1_pics\DSC0895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1406526"/>
            <a:ext cx="25908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3" descr="L:\DCIM\101MSDCF\DSC0889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8120" y="3070225"/>
            <a:ext cx="181268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7" descr="CMS_cryo_schem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354" y="4343401"/>
            <a:ext cx="2674741" cy="2185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9"/>
          <p:cNvPicPr>
            <a:picLocks noChangeAspect="1" noChangeArrowheads="1"/>
          </p:cNvPicPr>
          <p:nvPr/>
        </p:nvPicPr>
        <p:blipFill>
          <a:blip r:embed="rId8" cstate="print">
            <a:lum bright="-24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197" y="3563938"/>
            <a:ext cx="2124808" cy="175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6185" y="4953000"/>
            <a:ext cx="2727081" cy="200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0" name="TextBox 18"/>
          <p:cNvSpPr txBox="1">
            <a:spLocks noChangeArrowheads="1"/>
          </p:cNvSpPr>
          <p:nvPr/>
        </p:nvSpPr>
        <p:spPr bwMode="auto">
          <a:xfrm>
            <a:off x="1828800" y="2362200"/>
            <a:ext cx="671858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" tIns="45706" rIns="91411" bIns="45706">
            <a:spAutoFit/>
          </a:bodyPr>
          <a:lstStyle/>
          <a:p>
            <a:r>
              <a:rPr lang="en-US"/>
              <a:t>TRG</a:t>
            </a:r>
          </a:p>
        </p:txBody>
      </p:sp>
      <p:sp>
        <p:nvSpPr>
          <p:cNvPr id="20" name="TextBox 19"/>
          <p:cNvSpPr txBox="1"/>
          <p:nvPr/>
        </p:nvSpPr>
        <p:spPr bwMode="auto">
          <a:xfrm>
            <a:off x="6049108" y="2971800"/>
            <a:ext cx="1723903" cy="3693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wrap="none" lIns="91411" tIns="45706" rIns="91411" bIns="45706">
            <a:spAutoFit/>
          </a:bodyPr>
          <a:lstStyle/>
          <a:p>
            <a:pPr>
              <a:defRPr/>
            </a:pPr>
            <a:r>
              <a:rPr lang="en-US" dirty="0" smtClean="0"/>
              <a:t>Moving system</a:t>
            </a:r>
            <a:endParaRPr lang="en-US" dirty="0"/>
          </a:p>
        </p:txBody>
      </p:sp>
      <p:sp>
        <p:nvSpPr>
          <p:cNvPr id="17422" name="TextBox 20"/>
          <p:cNvSpPr txBox="1">
            <a:spLocks noChangeArrowheads="1"/>
          </p:cNvSpPr>
          <p:nvPr/>
        </p:nvSpPr>
        <p:spPr bwMode="auto">
          <a:xfrm>
            <a:off x="6400800" y="4953000"/>
            <a:ext cx="2797815" cy="369304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11" tIns="45706" rIns="91411" bIns="45706">
            <a:spAutoFit/>
          </a:bodyPr>
          <a:lstStyle/>
          <a:p>
            <a:r>
              <a:rPr lang="en-US" dirty="0" smtClean="0"/>
              <a:t>Future RP Shielding tests</a:t>
            </a:r>
            <a:endParaRPr lang="en-US" dirty="0"/>
          </a:p>
        </p:txBody>
      </p:sp>
      <p:sp>
        <p:nvSpPr>
          <p:cNvPr id="17423" name="TextBox 21"/>
          <p:cNvSpPr txBox="1">
            <a:spLocks noChangeArrowheads="1"/>
          </p:cNvSpPr>
          <p:nvPr/>
        </p:nvSpPr>
        <p:spPr bwMode="auto">
          <a:xfrm>
            <a:off x="5620910" y="5500688"/>
            <a:ext cx="1864580" cy="338526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91411" tIns="45706" rIns="91411" bIns="45706">
            <a:spAutoFit/>
          </a:bodyPr>
          <a:lstStyle/>
          <a:p>
            <a:r>
              <a:rPr lang="en-US" sz="1600" dirty="0"/>
              <a:t>Power </a:t>
            </a:r>
            <a:r>
              <a:rPr lang="en-US" sz="1600" dirty="0" err="1"/>
              <a:t>distr</a:t>
            </a:r>
            <a:r>
              <a:rPr lang="en-US" sz="1600" dirty="0"/>
              <a:t>/UPS</a:t>
            </a:r>
          </a:p>
        </p:txBody>
      </p:sp>
      <p:sp>
        <p:nvSpPr>
          <p:cNvPr id="17425" name="TextBox 23"/>
          <p:cNvSpPr txBox="1">
            <a:spLocks noChangeArrowheads="1"/>
          </p:cNvSpPr>
          <p:nvPr/>
        </p:nvSpPr>
        <p:spPr bwMode="auto">
          <a:xfrm>
            <a:off x="8299938" y="5638801"/>
            <a:ext cx="844062" cy="1169523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91411" tIns="45706" rIns="91411" bIns="45706">
            <a:spAutoFit/>
          </a:bodyPr>
          <a:lstStyle/>
          <a:p>
            <a:r>
              <a:rPr lang="en-US" sz="1400" dirty="0" smtClean="0"/>
              <a:t>Beam/</a:t>
            </a:r>
          </a:p>
          <a:p>
            <a:r>
              <a:rPr lang="en-US" sz="1400" dirty="0" err="1" smtClean="0"/>
              <a:t>Lumi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Mon</a:t>
            </a:r>
            <a:endParaRPr lang="en-US" sz="1400" dirty="0"/>
          </a:p>
          <a:p>
            <a:r>
              <a:rPr lang="en-US" sz="1400" dirty="0" smtClean="0"/>
              <a:t>BCM/PLT</a:t>
            </a:r>
            <a:endParaRPr lang="en-US" sz="1400" dirty="0"/>
          </a:p>
        </p:txBody>
      </p:sp>
      <p:pic>
        <p:nvPicPr>
          <p:cNvPr id="17426" name="Picture 2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5201" y="5500688"/>
            <a:ext cx="92319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366112" y="3479687"/>
            <a:ext cx="4269092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Trigger : L1 upgrade cabling &amp; splitters</a:t>
            </a:r>
            <a:endParaRPr lang="en-US" dirty="0"/>
          </a:p>
        </p:txBody>
      </p:sp>
      <p:pic>
        <p:nvPicPr>
          <p:cNvPr id="27" name="Picture 26" descr="DSC00358.JPG"/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33987" y="3886716"/>
            <a:ext cx="3178184" cy="2035167"/>
          </a:xfrm>
          <a:prstGeom prst="rect">
            <a:avLst/>
          </a:prstGeom>
        </p:spPr>
      </p:pic>
      <p:sp>
        <p:nvSpPr>
          <p:cNvPr id="17424" name="TextBox 22"/>
          <p:cNvSpPr txBox="1">
            <a:spLocks noChangeArrowheads="1"/>
          </p:cNvSpPr>
          <p:nvPr/>
        </p:nvSpPr>
        <p:spPr bwMode="auto">
          <a:xfrm>
            <a:off x="0" y="4343401"/>
            <a:ext cx="4545965" cy="369304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11" tIns="45706" rIns="91411" bIns="45706">
            <a:spAutoFit/>
          </a:bodyPr>
          <a:lstStyle/>
          <a:p>
            <a:r>
              <a:rPr lang="en-US" dirty="0" smtClean="0"/>
              <a:t>Mag/</a:t>
            </a:r>
            <a:r>
              <a:rPr lang="en-US" dirty="0" err="1" smtClean="0"/>
              <a:t>cryo</a:t>
            </a:r>
            <a:r>
              <a:rPr lang="en-US" dirty="0" smtClean="0"/>
              <a:t> (power, compressors, He dryers)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6356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LS1: surface facilities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 descr="OSC_SX5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250" y="1017757"/>
            <a:ext cx="3745203" cy="2601743"/>
          </a:xfrm>
          <a:prstGeom prst="rect">
            <a:avLst/>
          </a:prstGeom>
        </p:spPr>
      </p:pic>
      <p:pic>
        <p:nvPicPr>
          <p:cNvPr id="6" name="Picture 5" descr="Pix_cooling plan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250" y="3619500"/>
            <a:ext cx="4067175" cy="26179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 bwMode="auto">
          <a:xfrm>
            <a:off x="273643" y="1017757"/>
            <a:ext cx="4059504" cy="3693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wrap="none" lIns="91411" tIns="45706" rIns="91411" bIns="45706">
            <a:spAutoFit/>
          </a:bodyPr>
          <a:lstStyle/>
          <a:p>
            <a:pPr>
              <a:defRPr/>
            </a:pPr>
            <a:r>
              <a:rPr lang="en-US" dirty="0" smtClean="0"/>
              <a:t>SX5 Operational support </a:t>
            </a:r>
            <a:r>
              <a:rPr lang="en-US" dirty="0" err="1" smtClean="0"/>
              <a:t>centre</a:t>
            </a:r>
            <a:r>
              <a:rPr lang="en-US" dirty="0" smtClean="0"/>
              <a:t> (labs)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 bwMode="auto">
          <a:xfrm>
            <a:off x="457200" y="3806825"/>
            <a:ext cx="1595976" cy="3693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wrap="none" lIns="91411" tIns="45706" rIns="91411" bIns="45706">
            <a:spAutoFit/>
          </a:bodyPr>
          <a:lstStyle/>
          <a:p>
            <a:pPr>
              <a:defRPr/>
            </a:pPr>
            <a:r>
              <a:rPr lang="en-US" dirty="0" smtClean="0"/>
              <a:t>Pixel cold lab</a:t>
            </a:r>
            <a:endParaRPr lang="en-US" dirty="0"/>
          </a:p>
        </p:txBody>
      </p:sp>
      <p:pic>
        <p:nvPicPr>
          <p:cNvPr id="13" name="Picture 5" descr="F:\Images\Image0283.jpg"/>
          <p:cNvPicPr>
            <a:picLocks noChangeAspect="1" noChangeArrowheads="1"/>
          </p:cNvPicPr>
          <p:nvPr/>
        </p:nvPicPr>
        <p:blipFill>
          <a:blip r:embed="rId4" cstate="print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6600" y="1017757"/>
            <a:ext cx="3987016" cy="2847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 bwMode="auto">
          <a:xfrm>
            <a:off x="5417282" y="1017757"/>
            <a:ext cx="2622549" cy="3693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wrap="none" lIns="91411" tIns="45706" rIns="91411" bIns="45706">
            <a:spAutoFit/>
          </a:bodyPr>
          <a:lstStyle/>
          <a:p>
            <a:pPr>
              <a:defRPr/>
            </a:pPr>
            <a:r>
              <a:rPr lang="en-US" dirty="0" err="1" smtClean="0"/>
              <a:t>Bldg</a:t>
            </a:r>
            <a:r>
              <a:rPr lang="en-US" dirty="0" smtClean="0"/>
              <a:t> 904 assembly labs</a:t>
            </a:r>
            <a:endParaRPr lang="en-US" dirty="0"/>
          </a:p>
        </p:txBody>
      </p:sp>
      <p:pic>
        <p:nvPicPr>
          <p:cNvPr id="14" name="Picture 13" descr="SL53_complete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3600" y="4263074"/>
            <a:ext cx="3860016" cy="197437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 bwMode="auto">
          <a:xfrm>
            <a:off x="3780090" y="3991477"/>
            <a:ext cx="5363910" cy="3693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wrap="none" lIns="91411" tIns="45706" rIns="91411" bIns="45706">
            <a:spAutoFit/>
          </a:bodyPr>
          <a:lstStyle/>
          <a:p>
            <a:pPr>
              <a:defRPr/>
            </a:pPr>
            <a:r>
              <a:rPr lang="en-US" dirty="0" smtClean="0"/>
              <a:t>SL53 : visitor reception, meeting rooms and offices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623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err="1" smtClean="0">
                <a:latin typeface="Times New Roman" charset="0"/>
                <a:ea typeface="MS PGothic" charset="0"/>
              </a:rPr>
              <a:t>LHCb</a:t>
            </a:r>
            <a:r>
              <a:rPr lang="en-US" dirty="0" smtClean="0">
                <a:latin typeface="Times New Roman" charset="0"/>
                <a:ea typeface="MS PGothic" charset="0"/>
              </a:rPr>
              <a:t> LS1: main projects</a:t>
            </a:r>
            <a:endParaRPr lang="en-US" dirty="0">
              <a:latin typeface="Times New Roman" charset="0"/>
              <a:ea typeface="MS PGothic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7503" y="4669313"/>
            <a:ext cx="4584471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Upgrade</a:t>
            </a:r>
            <a:r>
              <a:rPr lang="en-US" dirty="0" smtClean="0"/>
              <a:t> (</a:t>
            </a:r>
            <a:r>
              <a:rPr lang="en-US" sz="1400" i="1" dirty="0" smtClean="0"/>
              <a:t>Full </a:t>
            </a:r>
            <a:r>
              <a:rPr lang="en-US" sz="1400" i="1" dirty="0" err="1" smtClean="0"/>
              <a:t>LHCb</a:t>
            </a:r>
            <a:r>
              <a:rPr lang="en-US" sz="1400" i="1" dirty="0" smtClean="0"/>
              <a:t> upgrade installation </a:t>
            </a:r>
          </a:p>
          <a:p>
            <a:r>
              <a:rPr lang="en-US" sz="1400" i="1" dirty="0" smtClean="0"/>
              <a:t>scheduled for 2018/19</a:t>
            </a:r>
            <a:r>
              <a:rPr lang="en-US" dirty="0" smtClean="0"/>
              <a:t>)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First preparation of infrastructure, cable trays for optical fibers  and their support structure from the underground to the surface, 330m.</a:t>
            </a:r>
          </a:p>
          <a:p>
            <a:r>
              <a:rPr lang="en-US" sz="1600" i="1" dirty="0" smtClean="0"/>
              <a:t>Groups involved EN/EL</a:t>
            </a:r>
            <a:r>
              <a:rPr lang="en-US" sz="1600" i="1" dirty="0"/>
              <a:t>, </a:t>
            </a:r>
            <a:r>
              <a:rPr lang="en-US" sz="1600" i="1" dirty="0" smtClean="0"/>
              <a:t>EN/MEF, GS</a:t>
            </a:r>
            <a:endParaRPr lang="en-US" sz="1600" i="1" dirty="0"/>
          </a:p>
        </p:txBody>
      </p:sp>
      <p:sp>
        <p:nvSpPr>
          <p:cNvPr id="13" name="Rectangle 12"/>
          <p:cNvSpPr/>
          <p:nvPr/>
        </p:nvSpPr>
        <p:spPr>
          <a:xfrm>
            <a:off x="-20913" y="1286985"/>
            <a:ext cx="596467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Beam pipe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/>
              <a:t>Exchange of the </a:t>
            </a:r>
            <a:r>
              <a:rPr lang="en-US" sz="1600" dirty="0" err="1" smtClean="0"/>
              <a:t>LHCb</a:t>
            </a:r>
            <a:r>
              <a:rPr lang="en-US" sz="1600" dirty="0" smtClean="0"/>
              <a:t> beam pipe section UX85/3.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/>
              <a:t>New and much lighter support structure of the beam pipe section UX85/2 and /3.</a:t>
            </a:r>
          </a:p>
          <a:p>
            <a:r>
              <a:rPr lang="en-US" sz="1600" b="1" i="1" dirty="0"/>
              <a:t> </a:t>
            </a:r>
            <a:r>
              <a:rPr lang="en-US" sz="1600" b="1" i="1" dirty="0" smtClean="0"/>
              <a:t>       Required the dismounting of section 2,3 and 4 (16.5 m)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211232" y="2406172"/>
            <a:ext cx="216024" cy="144016"/>
          </a:xfrm>
          <a:prstGeom prst="right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/>
          <p:cNvGrpSpPr/>
          <p:nvPr/>
        </p:nvGrpSpPr>
        <p:grpSpPr>
          <a:xfrm>
            <a:off x="6081094" y="1249305"/>
            <a:ext cx="2932481" cy="1726184"/>
            <a:chOff x="3690042" y="4222327"/>
            <a:chExt cx="5244551" cy="3374586"/>
          </a:xfrm>
        </p:grpSpPr>
        <p:pic>
          <p:nvPicPr>
            <p:cNvPr id="16" name="Picture 2" descr="I:\pictures sorted\December 2011\DSC_012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0042" y="4222327"/>
              <a:ext cx="5039771" cy="33471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3752342" y="5352458"/>
              <a:ext cx="8867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00"/>
                  </a:solidFill>
                </a:rPr>
                <a:t>UX85/2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012160" y="5465116"/>
              <a:ext cx="8723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00"/>
                  </a:solidFill>
                </a:rPr>
                <a:t>UX85/3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547118" y="7064930"/>
              <a:ext cx="2387475" cy="531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C00000"/>
                  </a:solidFill>
                </a:rPr>
                <a:t>Support structure</a:t>
              </a:r>
              <a:endParaRPr lang="en-GB" sz="14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H="1" flipV="1">
              <a:off x="6306828" y="5834448"/>
              <a:ext cx="577687" cy="123048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 flipV="1">
              <a:off x="4639123" y="5950519"/>
              <a:ext cx="2001261" cy="134836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2945" y="3204905"/>
            <a:ext cx="523293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LHCb</a:t>
            </a:r>
            <a:r>
              <a:rPr lang="en-US" sz="2000" b="1" dirty="0" smtClean="0"/>
              <a:t> Dipole: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1600" dirty="0" smtClean="0"/>
              <a:t>Replacing of mechanical protection between magnet coils and support structure.</a:t>
            </a:r>
          </a:p>
          <a:p>
            <a:pPr lvl="1"/>
            <a:endParaRPr lang="en-US" i="1" dirty="0"/>
          </a:p>
        </p:txBody>
      </p:sp>
      <p:grpSp>
        <p:nvGrpSpPr>
          <p:cNvPr id="23" name="Group 22"/>
          <p:cNvGrpSpPr/>
          <p:nvPr/>
        </p:nvGrpSpPr>
        <p:grpSpPr>
          <a:xfrm>
            <a:off x="6015681" y="3139873"/>
            <a:ext cx="2594159" cy="1616317"/>
            <a:chOff x="5411931" y="206054"/>
            <a:chExt cx="3696400" cy="2801808"/>
          </a:xfrm>
        </p:grpSpPr>
        <p:pic>
          <p:nvPicPr>
            <p:cNvPr id="24" name="Picture 23" descr="magnet-21-oct-04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11931" y="206054"/>
              <a:ext cx="3696400" cy="2801808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6640619" y="2075668"/>
              <a:ext cx="1188723" cy="369332"/>
            </a:xfrm>
            <a:prstGeom prst="rect">
              <a:avLst/>
            </a:prstGeom>
            <a:solidFill>
              <a:srgbClr val="000000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20EC20"/>
                  </a:solidFill>
                </a:rPr>
                <a:t>Lower Coil</a:t>
              </a:r>
              <a:endParaRPr lang="en-GB" dirty="0">
                <a:solidFill>
                  <a:srgbClr val="20EC2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751626" y="460584"/>
              <a:ext cx="1179105" cy="369332"/>
            </a:xfrm>
            <a:prstGeom prst="rect">
              <a:avLst/>
            </a:prstGeom>
            <a:solidFill>
              <a:srgbClr val="000000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20EC20"/>
                  </a:solidFill>
                </a:rPr>
                <a:t>Upper Coil</a:t>
              </a:r>
              <a:endParaRPr lang="en-GB" dirty="0">
                <a:solidFill>
                  <a:srgbClr val="20EC2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872899" y="1422292"/>
              <a:ext cx="9557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Support</a:t>
              </a:r>
              <a:endParaRPr lang="en-GB" dirty="0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V="1">
              <a:off x="7668344" y="1268760"/>
              <a:ext cx="432048" cy="21602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7668344" y="1691983"/>
              <a:ext cx="432048" cy="8502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6601713" y="1287784"/>
              <a:ext cx="589552" cy="1970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 flipV="1">
              <a:off x="6601713" y="1606958"/>
              <a:ext cx="466646" cy="17005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251520" y="4149080"/>
            <a:ext cx="5524553" cy="517220"/>
            <a:chOff x="283836" y="4452294"/>
            <a:chExt cx="4698078" cy="338554"/>
          </a:xfrm>
        </p:grpSpPr>
        <p:sp>
          <p:nvSpPr>
            <p:cNvPr id="33" name="Right Arrow 32"/>
            <p:cNvSpPr/>
            <p:nvPr/>
          </p:nvSpPr>
          <p:spPr>
            <a:xfrm>
              <a:off x="310444" y="4495348"/>
              <a:ext cx="216024" cy="144016"/>
            </a:xfrm>
            <a:prstGeom prst="rightArrow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83836" y="4452294"/>
              <a:ext cx="469807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i="1" dirty="0"/>
                <a:t> </a:t>
              </a:r>
              <a:r>
                <a:rPr lang="en-US" sz="1600" b="1" i="1" dirty="0" smtClean="0"/>
                <a:t>     Required </a:t>
              </a:r>
              <a:r>
                <a:rPr lang="en-US" sz="1600" b="1" i="1" dirty="0"/>
                <a:t>displacing </a:t>
              </a:r>
              <a:r>
                <a:rPr lang="en-US" sz="1600" b="1" i="1" dirty="0" smtClean="0"/>
                <a:t>of </a:t>
              </a:r>
              <a:r>
                <a:rPr lang="en-US" sz="1600" b="1" i="1" dirty="0"/>
                <a:t>both coils, </a:t>
              </a:r>
              <a:r>
                <a:rPr lang="en-US" sz="1600" b="1" i="1" dirty="0" smtClean="0"/>
                <a:t>each </a:t>
              </a:r>
              <a:r>
                <a:rPr lang="en-US" sz="1600" b="1" i="1" dirty="0"/>
                <a:t>25tons.</a:t>
              </a:r>
            </a:p>
          </p:txBody>
        </p:sp>
      </p:grpSp>
      <p:cxnSp>
        <p:nvCxnSpPr>
          <p:cNvPr id="35" name="Straight Connector 34"/>
          <p:cNvCxnSpPr/>
          <p:nvPr/>
        </p:nvCxnSpPr>
        <p:spPr>
          <a:xfrm>
            <a:off x="36512" y="1249305"/>
            <a:ext cx="529503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07504" y="3108602"/>
            <a:ext cx="9013576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 descr="G:\Experiments\Lhcb\Infrastructure\2014-05-27 Heschel-and Fibers\Heschel-and Fibers 00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6132" y="4801784"/>
            <a:ext cx="2494779" cy="1459462"/>
          </a:xfrm>
          <a:prstGeom prst="rect">
            <a:avLst/>
          </a:prstGeom>
          <a:noFill/>
          <a:extLst/>
        </p:spPr>
      </p:pic>
      <p:cxnSp>
        <p:nvCxnSpPr>
          <p:cNvPr id="38" name="Straight Connector 37"/>
          <p:cNvCxnSpPr/>
          <p:nvPr/>
        </p:nvCxnSpPr>
        <p:spPr>
          <a:xfrm>
            <a:off x="0" y="4756190"/>
            <a:ext cx="9088512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11232" y="2699751"/>
            <a:ext cx="37476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/>
              <a:t>Groups involved </a:t>
            </a:r>
            <a:r>
              <a:rPr lang="en-US" sz="1600" i="1" dirty="0" smtClean="0"/>
              <a:t>TE/VSC,</a:t>
            </a:r>
            <a:r>
              <a:rPr lang="en-US" sz="1600" i="1" dirty="0"/>
              <a:t> EN/MEF/SU</a:t>
            </a:r>
            <a:r>
              <a:rPr lang="en-US" sz="1600" i="1" dirty="0" smtClean="0"/>
              <a:t> </a:t>
            </a:r>
            <a:endParaRPr lang="en-US" sz="1600" i="1" dirty="0"/>
          </a:p>
        </p:txBody>
      </p:sp>
      <p:sp>
        <p:nvSpPr>
          <p:cNvPr id="39" name="Rectangle 38"/>
          <p:cNvSpPr/>
          <p:nvPr/>
        </p:nvSpPr>
        <p:spPr>
          <a:xfrm>
            <a:off x="363632" y="4407690"/>
            <a:ext cx="36074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/>
              <a:t>Groups involved </a:t>
            </a:r>
            <a:r>
              <a:rPr lang="en-US" sz="1600" i="1" dirty="0" smtClean="0"/>
              <a:t>PH/DT, </a:t>
            </a:r>
            <a:r>
              <a:rPr lang="en-US" sz="1600" i="1" dirty="0"/>
              <a:t>EN/MEF/SU</a:t>
            </a:r>
            <a:r>
              <a:rPr lang="en-US" sz="1600" i="1" dirty="0" smtClean="0"/>
              <a:t> </a:t>
            </a:r>
            <a:endParaRPr lang="en-US" sz="1600" i="1" dirty="0"/>
          </a:p>
        </p:txBody>
      </p:sp>
      <p:sp>
        <p:nvSpPr>
          <p:cNvPr id="4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2169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LHCb</a:t>
            </a:r>
            <a:r>
              <a:rPr lang="en-US" dirty="0" smtClean="0"/>
              <a:t> LS1: infrastructure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869"/>
          <a:stretch/>
        </p:blipFill>
        <p:spPr bwMode="auto">
          <a:xfrm>
            <a:off x="6895526" y="772363"/>
            <a:ext cx="2122794" cy="272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32107" y="772363"/>
            <a:ext cx="63124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Consolidation of electrical power network: UPS</a:t>
            </a:r>
          </a:p>
          <a:p>
            <a:r>
              <a:rPr lang="en-US" b="1" dirty="0" smtClean="0"/>
              <a:t>INTRODUCE </a:t>
            </a:r>
            <a:r>
              <a:rPr lang="en-US" b="1" u="sng" dirty="0" smtClean="0"/>
              <a:t>REDUNDANCY</a:t>
            </a:r>
            <a:r>
              <a:rPr lang="en-US" b="1" dirty="0" smtClean="0"/>
              <a:t> </a:t>
            </a:r>
            <a:r>
              <a:rPr lang="en-US" b="1" u="sng" dirty="0"/>
              <a:t>AT ALL LEVELS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At the </a:t>
            </a:r>
            <a:r>
              <a:rPr lang="en-US" dirty="0"/>
              <a:t>s</a:t>
            </a:r>
            <a:r>
              <a:rPr lang="en-US" dirty="0" smtClean="0"/>
              <a:t>urface </a:t>
            </a:r>
            <a:r>
              <a:rPr lang="en-US" dirty="0"/>
              <a:t>for online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UX85-D2 Control PCs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UX85-PZ MSS and DSS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/>
              <a:t>13,5 T of hardware installed (+new metallic structures and lifting tools</a:t>
            </a:r>
            <a:r>
              <a:rPr lang="en-US" dirty="0" smtClean="0"/>
              <a:t>)</a:t>
            </a:r>
          </a:p>
          <a:p>
            <a:r>
              <a:rPr lang="en-US" sz="1600" i="1" dirty="0" smtClean="0"/>
              <a:t>Groups involved: EN/EL, EN/HE, EN/MEF</a:t>
            </a:r>
            <a:endParaRPr lang="en-US" sz="1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381284" y="3031976"/>
            <a:ext cx="30633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Additional shielding </a:t>
            </a:r>
          </a:p>
          <a:p>
            <a:r>
              <a:rPr lang="en-GB" sz="2000" b="1" dirty="0" smtClean="0"/>
              <a:t>downstream of the </a:t>
            </a:r>
            <a:r>
              <a:rPr lang="en-GB" sz="2000" b="1" dirty="0" err="1" smtClean="0"/>
              <a:t>expt</a:t>
            </a:r>
            <a:endParaRPr lang="en-GB" sz="2000" b="1" dirty="0"/>
          </a:p>
        </p:txBody>
      </p:sp>
      <p:pic>
        <p:nvPicPr>
          <p:cNvPr id="9" name="Picture 4" descr="G:\Experiments\Lhcb\Infrastructure\New folder\000_85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631" y="3031975"/>
            <a:ext cx="3173851" cy="1866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41631" y="4851409"/>
            <a:ext cx="49171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/>
              <a:t>Extensive magnetic </a:t>
            </a:r>
            <a:r>
              <a:rPr lang="en-GB" sz="2000" b="1" dirty="0"/>
              <a:t>field measurement</a:t>
            </a:r>
            <a:endParaRPr lang="en-GB" sz="2000" dirty="0"/>
          </a:p>
        </p:txBody>
      </p:sp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507" y="4330599"/>
            <a:ext cx="2787253" cy="184184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32107" y="5190587"/>
            <a:ext cx="587853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Installation of measurement bench.</a:t>
            </a:r>
          </a:p>
          <a:p>
            <a:r>
              <a:rPr lang="en-GB" dirty="0"/>
              <a:t>S</a:t>
            </a:r>
            <a:r>
              <a:rPr lang="en-GB" dirty="0" smtClean="0"/>
              <a:t>urveying all position, before, during &amp; after magnet on.</a:t>
            </a:r>
          </a:p>
          <a:p>
            <a:r>
              <a:rPr lang="en-GB" dirty="0" smtClean="0"/>
              <a:t>4680 measurement points inside dipole volume.</a:t>
            </a:r>
          </a:p>
          <a:p>
            <a:r>
              <a:rPr lang="en-US" sz="1600" i="1" dirty="0"/>
              <a:t>Groups involved: </a:t>
            </a:r>
            <a:r>
              <a:rPr lang="en-US" sz="1600" i="1" dirty="0" smtClean="0"/>
              <a:t>EN/MEF/SU, PH/DT</a:t>
            </a:r>
            <a:endParaRPr lang="en-US" sz="16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381284" y="3740786"/>
            <a:ext cx="2916183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2100 iron bricks, ~30 Tons</a:t>
            </a:r>
          </a:p>
          <a:p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installed in a confined and </a:t>
            </a:r>
          </a:p>
          <a:p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difficult accessible area</a:t>
            </a:r>
            <a:r>
              <a:rPr lang="en-US" dirty="0" smtClean="0">
                <a:solidFill>
                  <a:srgbClr val="00B0F0"/>
                </a:solidFill>
              </a:rPr>
              <a:t>.</a:t>
            </a:r>
          </a:p>
        </p:txBody>
      </p:sp>
      <p:sp>
        <p:nvSpPr>
          <p:cNvPr id="8" name="Rectangle 7"/>
          <p:cNvSpPr/>
          <p:nvPr/>
        </p:nvSpPr>
        <p:spPr>
          <a:xfrm>
            <a:off x="3288350" y="4608240"/>
            <a:ext cx="24641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/>
              <a:t>Groups involved: </a:t>
            </a:r>
            <a:r>
              <a:rPr lang="en-US" sz="1600" i="1" dirty="0" smtClean="0"/>
              <a:t>EN/HE </a:t>
            </a:r>
            <a:endParaRPr lang="en-GB" sz="1600" i="1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3037090"/>
            <a:ext cx="6781190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0" y="4912932"/>
            <a:ext cx="6101941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4129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LHCb</a:t>
            </a:r>
            <a:r>
              <a:rPr lang="en-US" dirty="0" smtClean="0"/>
              <a:t>: LS1 infrastructure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-31583" y="2731137"/>
            <a:ext cx="9144000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707904" y="980728"/>
            <a:ext cx="4276753" cy="1231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b="1" dirty="0" smtClean="0"/>
              <a:t>Visitor Platform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 smtClean="0"/>
              <a:t>New gangway for increased number of visitors and improved safety with easy access.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96062" y="928967"/>
            <a:ext cx="3293299" cy="1802170"/>
            <a:chOff x="4679504" y="620688"/>
            <a:chExt cx="4278164" cy="2606237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9504" y="620688"/>
              <a:ext cx="4278164" cy="2606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Oval 8"/>
            <p:cNvSpPr/>
            <p:nvPr/>
          </p:nvSpPr>
          <p:spPr>
            <a:xfrm rot="19771839">
              <a:off x="4804767" y="1280623"/>
              <a:ext cx="2232248" cy="79208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AutoShape 2" descr="imap://rlindner41%40gmail%2Ecom@imap.googlemail.com:993/fetch%3EUID%3E/INBOX%3E5466?part=1.2&amp;type=image/jpeg&amp;filename=IMG_20150324_09084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3" name="Picture 7" descr="C:\Users\rlindner\AppData\Local\Temp\IMG_20150324_09084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945" y="2842155"/>
            <a:ext cx="3053039" cy="2289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0" y="2850173"/>
            <a:ext cx="47733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New building for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Control rooms for LHCb and LHC cryogenics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Conference room and office space.</a:t>
            </a:r>
          </a:p>
          <a:p>
            <a:r>
              <a:rPr lang="en-GB" sz="1600" i="1" dirty="0" smtClean="0"/>
              <a:t>Groups involved: EN/CV, EN/EL, GS, HSE, IT</a:t>
            </a:r>
            <a:endParaRPr lang="en-GB" sz="1600" i="1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31583" y="5163090"/>
            <a:ext cx="9144000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5575" y="5329232"/>
            <a:ext cx="8956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All sub detectors had been opened for service repair, maintenance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and consolidation!</a:t>
            </a:r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907320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Technical departments: specialist support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5991" y="964885"/>
            <a:ext cx="8379217" cy="6124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Transport – movement between sites, specialist rigging on sites</a:t>
            </a:r>
          </a:p>
          <a:p>
            <a:r>
              <a:rPr lang="en-US" dirty="0"/>
              <a:t>	</a:t>
            </a:r>
            <a:r>
              <a:rPr lang="en-US" dirty="0" smtClean="0"/>
              <a:t>	     crane &amp; lift maintenance &amp; improvement                       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  <a:endParaRPr lang="en-US" dirty="0" smtClean="0"/>
          </a:p>
          <a:p>
            <a:endParaRPr lang="en-US" sz="1000" dirty="0"/>
          </a:p>
          <a:p>
            <a:r>
              <a:rPr lang="en-US" dirty="0" smtClean="0"/>
              <a:t>Safety – safety coordinators (with field </a:t>
            </a:r>
            <a:r>
              <a:rPr lang="en-US" dirty="0" err="1" smtClean="0"/>
              <a:t>exp</a:t>
            </a:r>
            <a:r>
              <a:rPr lang="en-US" dirty="0" smtClean="0"/>
              <a:t>) -present at every VIC                 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</a:p>
          <a:p>
            <a:r>
              <a:rPr lang="en-US" dirty="0"/>
              <a:t>	</a:t>
            </a:r>
            <a:r>
              <a:rPr lang="en-US" dirty="0" smtClean="0"/>
              <a:t>	(also DG units for RP  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  <a:r>
              <a:rPr lang="en-US" dirty="0" smtClean="0"/>
              <a:t> ; depends on </a:t>
            </a:r>
            <a:r>
              <a:rPr lang="en-US" dirty="0" err="1" smtClean="0"/>
              <a:t>expt</a:t>
            </a:r>
            <a:r>
              <a:rPr lang="en-US" dirty="0" smtClean="0"/>
              <a:t>  RPE/RPA)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/>
              <a:t> </a:t>
            </a:r>
            <a:r>
              <a:rPr lang="en-US" dirty="0" smtClean="0"/>
              <a:t> HSE certification – </a:t>
            </a:r>
            <a:r>
              <a:rPr lang="en-US" dirty="0" smtClean="0">
                <a:solidFill>
                  <a:srgbClr val="FF0000"/>
                </a:solidFill>
              </a:rPr>
              <a:t>lacking pragmatism</a:t>
            </a:r>
            <a:r>
              <a:rPr lang="en-US" dirty="0" smtClean="0"/>
              <a:t>)</a:t>
            </a:r>
          </a:p>
          <a:p>
            <a:endParaRPr lang="en-US" sz="1000" dirty="0"/>
          </a:p>
          <a:p>
            <a:r>
              <a:rPr lang="en-US" dirty="0" smtClean="0"/>
              <a:t>Survey – at times almost half critical path task are survey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</a:p>
          <a:p>
            <a:r>
              <a:rPr lang="en-US" dirty="0"/>
              <a:t>	</a:t>
            </a:r>
            <a:r>
              <a:rPr lang="en-US" dirty="0" smtClean="0"/>
              <a:t>	status quo at opening &amp; alignment when closing</a:t>
            </a:r>
          </a:p>
          <a:p>
            <a:r>
              <a:rPr lang="en-US" dirty="0"/>
              <a:t>	</a:t>
            </a:r>
            <a:r>
              <a:rPr lang="en-US" dirty="0" smtClean="0"/>
              <a:t>	geometry of existing/new elements</a:t>
            </a:r>
          </a:p>
          <a:p>
            <a:r>
              <a:rPr lang="en-US" dirty="0"/>
              <a:t>	</a:t>
            </a:r>
            <a:r>
              <a:rPr lang="en-US" dirty="0" smtClean="0"/>
              <a:t>	reference to </a:t>
            </a:r>
            <a:r>
              <a:rPr lang="en-US" dirty="0" err="1" smtClean="0"/>
              <a:t>beamline</a:t>
            </a:r>
            <a:r>
              <a:rPr lang="en-US" dirty="0"/>
              <a:t> </a:t>
            </a:r>
            <a:r>
              <a:rPr lang="en-US" dirty="0" smtClean="0"/>
              <a:t>&amp; cavern movements</a:t>
            </a:r>
          </a:p>
          <a:p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Asst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surveyors from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expts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vital:   but M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&amp;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O paying for a host lab function?</a:t>
            </a:r>
          </a:p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		         - is likely to become harder in future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Access and general </a:t>
            </a:r>
            <a:r>
              <a:rPr lang="en-US" dirty="0" smtClean="0"/>
              <a:t>safety/alarm </a:t>
            </a:r>
            <a:r>
              <a:rPr lang="en-US" dirty="0"/>
              <a:t>systems		</a:t>
            </a:r>
            <a:r>
              <a:rPr lang="en-US" dirty="0" smtClean="0"/>
              <a:t>		      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                            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issues of costs &amp; “host-lab” responsibility boundaries</a:t>
            </a:r>
          </a:p>
          <a:p>
            <a:endParaRPr lang="en-US" sz="1000" dirty="0"/>
          </a:p>
          <a:p>
            <a:r>
              <a:rPr lang="en-US" dirty="0" err="1" smtClean="0"/>
              <a:t>Beampipe</a:t>
            </a:r>
            <a:r>
              <a:rPr lang="en-US" dirty="0" smtClean="0"/>
              <a:t> &amp; Vacuum -  removal/ re-installation of vacuum chambers             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</a:p>
          <a:p>
            <a:r>
              <a:rPr lang="en-US" dirty="0"/>
              <a:t>	</a:t>
            </a:r>
            <a:r>
              <a:rPr lang="en-US" dirty="0" smtClean="0"/>
              <a:t>	          </a:t>
            </a:r>
            <a:r>
              <a:rPr lang="en-US" dirty="0" err="1" smtClean="0"/>
              <a:t>bakeout</a:t>
            </a:r>
            <a:r>
              <a:rPr lang="en-US" dirty="0" smtClean="0"/>
              <a:t>/inert gas fill/</a:t>
            </a:r>
            <a:r>
              <a:rPr lang="en-US" dirty="0" err="1" smtClean="0"/>
              <a:t>pumpdown</a:t>
            </a:r>
            <a:r>
              <a:rPr lang="en-US" dirty="0"/>
              <a:t>	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</a:t>
            </a: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 smtClean="0">
                <a:solidFill>
                  <a:srgbClr val="3B7404"/>
                </a:solidFill>
              </a:rPr>
              <a:t>concerns about fragmentation/contact person/expertise </a:t>
            </a:r>
            <a:r>
              <a:rPr lang="en-US" dirty="0">
                <a:solidFill>
                  <a:srgbClr val="3B7404"/>
                </a:solidFill>
              </a:rPr>
              <a:t> </a:t>
            </a:r>
            <a:r>
              <a:rPr lang="en-US" dirty="0" smtClean="0">
                <a:solidFill>
                  <a:srgbClr val="3B7404"/>
                </a:solidFill>
              </a:rPr>
              <a:t>continuity</a:t>
            </a:r>
          </a:p>
          <a:p>
            <a:endParaRPr lang="en-US" sz="1000" dirty="0"/>
          </a:p>
          <a:p>
            <a:r>
              <a:rPr lang="en-US" dirty="0" smtClean="0"/>
              <a:t>DSS – consolidation/update : </a:t>
            </a:r>
            <a:r>
              <a:rPr lang="en-US" dirty="0" smtClean="0">
                <a:solidFill>
                  <a:srgbClr val="3B7404"/>
                </a:solidFill>
              </a:rPr>
              <a:t>concerns: s/w support accessibility/backup      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</a:p>
          <a:p>
            <a:endParaRPr lang="en-US" sz="1000" dirty="0"/>
          </a:p>
          <a:p>
            <a:r>
              <a:rPr lang="en-US" dirty="0" smtClean="0"/>
              <a:t>	</a:t>
            </a:r>
          </a:p>
          <a:p>
            <a:r>
              <a:rPr lang="en-US" dirty="0"/>
              <a:t>	</a:t>
            </a:r>
            <a:endParaRPr lang="en-US" dirty="0" smtClean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137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Technical departments: specialist support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1857" y="1166398"/>
            <a:ext cx="8917826" cy="5109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Electrical supply – maintenance of power </a:t>
            </a:r>
            <a:r>
              <a:rPr lang="en-US" dirty="0" smtClean="0"/>
              <a:t>converters</a:t>
            </a:r>
            <a:r>
              <a:rPr lang="en-US" dirty="0"/>
              <a:t> </a:t>
            </a:r>
            <a:r>
              <a:rPr lang="en-US" dirty="0" smtClean="0"/>
              <a:t>				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/>
              <a:t>	</a:t>
            </a:r>
            <a:r>
              <a:rPr lang="en-US" dirty="0" smtClean="0"/>
              <a:t>		             transformers</a:t>
            </a:r>
            <a:r>
              <a:rPr lang="en-US" dirty="0"/>
              <a:t>, </a:t>
            </a:r>
            <a:r>
              <a:rPr lang="en-US" dirty="0" smtClean="0"/>
              <a:t>switchboards </a:t>
            </a:r>
            <a:r>
              <a:rPr lang="en-US" dirty="0" err="1" smtClean="0"/>
              <a:t>etc</a:t>
            </a:r>
            <a:r>
              <a:rPr lang="en-US" dirty="0" smtClean="0"/>
              <a:t>		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sz="1000" dirty="0">
              <a:solidFill>
                <a:srgbClr val="FF0000"/>
              </a:solidFill>
            </a:endParaRPr>
          </a:p>
          <a:p>
            <a:r>
              <a:rPr lang="en-US" dirty="0" smtClean="0"/>
              <a:t>IT infrastructure: Maintenance and update (</a:t>
            </a:r>
            <a:r>
              <a:rPr lang="en-US" dirty="0" err="1" smtClean="0"/>
              <a:t>eg</a:t>
            </a:r>
            <a:r>
              <a:rPr lang="en-US" dirty="0" smtClean="0"/>
              <a:t> </a:t>
            </a:r>
            <a:r>
              <a:rPr lang="en-US" dirty="0" err="1" smtClean="0"/>
              <a:t>starpoints</a:t>
            </a:r>
            <a:r>
              <a:rPr lang="en-US" dirty="0" smtClean="0"/>
              <a:t>). </a:t>
            </a:r>
            <a:r>
              <a:rPr lang="en-US" dirty="0" smtClean="0">
                <a:solidFill>
                  <a:srgbClr val="800000"/>
                </a:solidFill>
              </a:rPr>
              <a:t>New items costs?         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	          </a:t>
            </a:r>
            <a:endParaRPr lang="en-US" dirty="0"/>
          </a:p>
          <a:p>
            <a:r>
              <a:rPr lang="en-US" dirty="0" smtClean="0"/>
              <a:t>Cooling </a:t>
            </a:r>
            <a:r>
              <a:rPr lang="en-US" dirty="0"/>
              <a:t>systems  - maintenance of cooling towers, chillers, pumps, filters </a:t>
            </a:r>
            <a:r>
              <a:rPr lang="en-US" dirty="0" err="1" smtClean="0"/>
              <a:t>etc</a:t>
            </a:r>
            <a:r>
              <a:rPr lang="en-US" dirty="0" smtClean="0"/>
              <a:t> </a:t>
            </a:r>
          </a:p>
          <a:p>
            <a:r>
              <a:rPr lang="en-US" dirty="0"/>
              <a:t>	 </a:t>
            </a:r>
            <a:r>
              <a:rPr lang="en-US" dirty="0" smtClean="0"/>
              <a:t>             - provision of temporary cooling  was well handled                      </a:t>
            </a:r>
            <a:r>
              <a:rPr lang="en-US" dirty="0"/>
              <a:t>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/>
              <a:t>	</a:t>
            </a:r>
            <a:r>
              <a:rPr lang="en-US" dirty="0" smtClean="0"/>
              <a:t>	  	            </a:t>
            </a:r>
            <a:r>
              <a:rPr lang="en-US" dirty="0" smtClean="0">
                <a:solidFill>
                  <a:srgbClr val="800000"/>
                </a:solidFill>
              </a:rPr>
              <a:t>   procedures/communications to improve</a:t>
            </a:r>
            <a:endParaRPr lang="en-US" dirty="0">
              <a:solidFill>
                <a:srgbClr val="800000"/>
              </a:solidFill>
            </a:endParaRPr>
          </a:p>
          <a:p>
            <a:endParaRPr lang="en-US" sz="1000" dirty="0"/>
          </a:p>
          <a:p>
            <a:r>
              <a:rPr lang="en-US" dirty="0" smtClean="0"/>
              <a:t>Compressed </a:t>
            </a:r>
            <a:r>
              <a:rPr lang="en-US" dirty="0"/>
              <a:t>air systems - maintenance of compressors &amp; pneumatic </a:t>
            </a:r>
            <a:r>
              <a:rPr lang="en-US" dirty="0" smtClean="0"/>
              <a:t>control       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/>
              <a:t>	</a:t>
            </a:r>
            <a:r>
              <a:rPr lang="en-US" dirty="0" smtClean="0"/>
              <a:t>                                            within current limits of supply</a:t>
            </a:r>
          </a:p>
          <a:p>
            <a:r>
              <a:rPr lang="en-US" dirty="0" smtClean="0"/>
              <a:t>Cryogenics  </a:t>
            </a:r>
            <a:r>
              <a:rPr lang="en-US" dirty="0"/>
              <a:t>- shutdown, routine maintenance and </a:t>
            </a:r>
            <a:r>
              <a:rPr lang="en-US" dirty="0" smtClean="0"/>
              <a:t>startup 			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</a:p>
          <a:p>
            <a:r>
              <a:rPr lang="en-US" dirty="0"/>
              <a:t>	</a:t>
            </a:r>
            <a:r>
              <a:rPr lang="en-US" dirty="0" smtClean="0"/>
              <a:t>			</a:t>
            </a:r>
            <a:r>
              <a:rPr lang="en-US" dirty="0" smtClean="0">
                <a:solidFill>
                  <a:srgbClr val="800000"/>
                </a:solidFill>
              </a:rPr>
              <a:t>under-resourced</a:t>
            </a:r>
            <a:endParaRPr lang="en-US" dirty="0"/>
          </a:p>
          <a:p>
            <a:r>
              <a:rPr lang="en-US" dirty="0" smtClean="0"/>
              <a:t>Gas supply  - maintenance/revision of delivery points, bottle status indicators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                       </a:t>
            </a:r>
            <a:r>
              <a:rPr lang="en-US" dirty="0"/>
              <a:t>	</a:t>
            </a:r>
            <a:r>
              <a:rPr lang="en-US" dirty="0" smtClean="0"/>
              <a:t>		improve procedures EN/</a:t>
            </a:r>
            <a:r>
              <a:rPr lang="en-US" dirty="0" err="1" smtClean="0"/>
              <a:t>expts</a:t>
            </a:r>
            <a:r>
              <a:rPr lang="en-US" dirty="0" smtClean="0"/>
              <a:t>/PH-DT</a:t>
            </a:r>
            <a:r>
              <a:rPr lang="en-US" dirty="0"/>
              <a:t> </a:t>
            </a:r>
            <a:r>
              <a:rPr lang="en-US" dirty="0" smtClean="0"/>
              <a:t>           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FSU – important source of manpower for electrical, mechanical techs </a:t>
            </a:r>
          </a:p>
          <a:p>
            <a:r>
              <a:rPr lang="en-US" dirty="0"/>
              <a:t>	</a:t>
            </a:r>
            <a:r>
              <a:rPr lang="en-US" dirty="0" smtClean="0"/>
              <a:t>             some prompt hires for LS1 not of highest quality		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631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Projects (1)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30250" y="997040"/>
            <a:ext cx="8413750" cy="5232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Beampipe</a:t>
            </a:r>
            <a:r>
              <a:rPr lang="en-US" dirty="0" smtClean="0"/>
              <a:t> &amp; vacuum                        					      </a:t>
            </a:r>
            <a:r>
              <a:rPr lang="en-US" dirty="0" smtClean="0">
                <a:solidFill>
                  <a:srgbClr val="FF0000"/>
                </a:solidFill>
              </a:rPr>
              <a:t>  OK</a:t>
            </a:r>
          </a:p>
          <a:p>
            <a:r>
              <a:rPr lang="en-US" dirty="0"/>
              <a:t>	</a:t>
            </a:r>
            <a:r>
              <a:rPr lang="en-US" dirty="0" smtClean="0"/>
              <a:t>			new chambers:    joint design</a:t>
            </a:r>
          </a:p>
          <a:p>
            <a:r>
              <a:rPr lang="en-US" dirty="0"/>
              <a:t>	</a:t>
            </a:r>
            <a:r>
              <a:rPr lang="en-US" dirty="0" smtClean="0"/>
              <a:t>					procurement</a:t>
            </a:r>
          </a:p>
          <a:p>
            <a:r>
              <a:rPr lang="en-US" dirty="0"/>
              <a:t>	</a:t>
            </a:r>
            <a:r>
              <a:rPr lang="en-US" dirty="0" smtClean="0"/>
              <a:t>					reception, flanges, supports</a:t>
            </a:r>
          </a:p>
          <a:p>
            <a:r>
              <a:rPr lang="en-US" dirty="0"/>
              <a:t>	</a:t>
            </a:r>
            <a:r>
              <a:rPr lang="en-US" dirty="0" smtClean="0"/>
              <a:t>					testing, coating</a:t>
            </a:r>
          </a:p>
          <a:p>
            <a:r>
              <a:rPr lang="en-US" dirty="0"/>
              <a:t>	</a:t>
            </a:r>
            <a:r>
              <a:rPr lang="en-US" dirty="0" smtClean="0"/>
              <a:t>			consolidation of gas injection &amp; evacuation</a:t>
            </a:r>
          </a:p>
          <a:p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B70078"/>
                </a:solidFill>
              </a:rPr>
              <a:t>concerns about engineering continuity</a:t>
            </a:r>
            <a:r>
              <a:rPr lang="en-US" dirty="0" smtClean="0"/>
              <a:t>.</a:t>
            </a:r>
          </a:p>
          <a:p>
            <a:endParaRPr lang="en-US" sz="1000" dirty="0" smtClean="0"/>
          </a:p>
          <a:p>
            <a:r>
              <a:rPr lang="en-US" dirty="0" smtClean="0"/>
              <a:t>Electrical systems</a:t>
            </a:r>
            <a:r>
              <a:rPr lang="en-US" dirty="0"/>
              <a:t> </a:t>
            </a:r>
            <a:r>
              <a:rPr lang="en-US" dirty="0" smtClean="0"/>
              <a:t>consolidation to   prepare for new subsystems (extra load)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  <a:r>
              <a:rPr lang="en-US" dirty="0" smtClean="0"/>
              <a:t>				reduce vulnerability to glitches</a:t>
            </a:r>
          </a:p>
          <a:p>
            <a:r>
              <a:rPr lang="en-US" dirty="0"/>
              <a:t>	</a:t>
            </a:r>
            <a:r>
              <a:rPr lang="en-US" dirty="0" smtClean="0"/>
              <a:t>			protect sensitive, unique equipment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Expts had to step in:  to fill gaps in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proj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definition and supervision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		      to coordinate across sections &amp; groups</a:t>
            </a:r>
          </a:p>
          <a:p>
            <a:r>
              <a:rPr lang="en-US" dirty="0"/>
              <a:t>		      </a:t>
            </a:r>
            <a:r>
              <a:rPr lang="en-US" dirty="0" smtClean="0"/>
              <a:t>      	</a:t>
            </a:r>
            <a:r>
              <a:rPr lang="en-US" dirty="0" smtClean="0">
                <a:solidFill>
                  <a:srgbClr val="B70078"/>
                </a:solidFill>
              </a:rPr>
              <a:t>missing </a:t>
            </a:r>
            <a:r>
              <a:rPr lang="en-US" dirty="0">
                <a:solidFill>
                  <a:srgbClr val="B70078"/>
                </a:solidFill>
              </a:rPr>
              <a:t>host lab </a:t>
            </a:r>
            <a:r>
              <a:rPr lang="en-US" dirty="0" err="1">
                <a:solidFill>
                  <a:srgbClr val="B70078"/>
                </a:solidFill>
              </a:rPr>
              <a:t>proj</a:t>
            </a:r>
            <a:r>
              <a:rPr lang="en-US" dirty="0">
                <a:solidFill>
                  <a:srgbClr val="B70078"/>
                </a:solidFill>
              </a:rPr>
              <a:t> engineer function </a:t>
            </a:r>
          </a:p>
          <a:p>
            <a:endParaRPr lang="en-US" dirty="0"/>
          </a:p>
          <a:p>
            <a:r>
              <a:rPr lang="en-US" dirty="0" smtClean="0"/>
              <a:t>Cooling systems consolidation to	prepare colder operation of Si systems  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</a:p>
          <a:p>
            <a:r>
              <a:rPr lang="en-US" dirty="0"/>
              <a:t>	</a:t>
            </a:r>
            <a:r>
              <a:rPr lang="en-US" dirty="0" smtClean="0"/>
              <a:t>			make provision for new detectors</a:t>
            </a:r>
          </a:p>
          <a:p>
            <a:r>
              <a:rPr lang="en-US" dirty="0"/>
              <a:t>	</a:t>
            </a:r>
            <a:r>
              <a:rPr lang="en-US" dirty="0" smtClean="0"/>
              <a:t>			improve diagnostics &amp; robustness</a:t>
            </a:r>
          </a:p>
          <a:p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B70078"/>
                </a:solidFill>
              </a:rPr>
              <a:t>room to improve procedures/ communications</a:t>
            </a:r>
          </a:p>
        </p:txBody>
      </p:sp>
    </p:spTree>
    <p:extLst>
      <p:ext uri="{BB962C8B-B14F-4D97-AF65-F5344CB8AC3E}">
        <p14:creationId xmlns:p14="http://schemas.microsoft.com/office/powerpoint/2010/main" val="3944453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Projects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(2)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5854" y="1393651"/>
            <a:ext cx="9751475" cy="5078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Dry gas </a:t>
            </a:r>
            <a:r>
              <a:rPr lang="en-US" dirty="0" smtClean="0"/>
              <a:t>systems upgrade</a:t>
            </a:r>
            <a:r>
              <a:rPr lang="en-US" dirty="0"/>
              <a:t>		improved control of detector </a:t>
            </a:r>
            <a:r>
              <a:rPr lang="en-US" dirty="0" smtClean="0"/>
              <a:t>environment   	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Expt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equipment in LSS</a:t>
            </a:r>
            <a:r>
              <a:rPr lang="en-US" dirty="0" smtClean="0">
                <a:solidFill>
                  <a:srgbClr val="FF0000"/>
                </a:solidFill>
              </a:rPr>
              <a:t>		</a:t>
            </a:r>
            <a:r>
              <a:rPr lang="en-US" dirty="0" smtClean="0">
                <a:solidFill>
                  <a:srgbClr val="09295C"/>
                </a:solidFill>
              </a:rPr>
              <a:t>issues during  transition LTEX to TREX</a:t>
            </a:r>
          </a:p>
          <a:p>
            <a:r>
              <a:rPr lang="en-US" dirty="0">
                <a:solidFill>
                  <a:srgbClr val="09295C"/>
                </a:solidFill>
              </a:rPr>
              <a:t>	</a:t>
            </a:r>
            <a:r>
              <a:rPr lang="en-US" dirty="0" smtClean="0">
                <a:solidFill>
                  <a:srgbClr val="09295C"/>
                </a:solidFill>
              </a:rPr>
              <a:t>			-- uncertainty in scope of support</a:t>
            </a:r>
            <a:endParaRPr lang="en-US" dirty="0">
              <a:solidFill>
                <a:srgbClr val="09295C"/>
              </a:solidFill>
            </a:endParaRPr>
          </a:p>
          <a:p>
            <a:endParaRPr lang="en-US" dirty="0"/>
          </a:p>
          <a:p>
            <a:r>
              <a:rPr lang="en-US" dirty="0"/>
              <a:t>Surface facilities			</a:t>
            </a:r>
            <a:r>
              <a:rPr lang="en-US" dirty="0" smtClean="0"/>
              <a:t>					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  <a:r>
              <a:rPr lang="en-US" dirty="0" smtClean="0"/>
              <a:t>	</a:t>
            </a:r>
          </a:p>
          <a:p>
            <a:r>
              <a:rPr lang="en-US" dirty="0"/>
              <a:t>	</a:t>
            </a:r>
            <a:r>
              <a:rPr lang="en-US" dirty="0" smtClean="0"/>
              <a:t>			detector </a:t>
            </a:r>
            <a:r>
              <a:rPr lang="en-US" dirty="0"/>
              <a:t>assembly labs</a:t>
            </a:r>
          </a:p>
          <a:p>
            <a:r>
              <a:rPr lang="en-US" dirty="0"/>
              <a:t>				new meeting/reception/office/control </a:t>
            </a:r>
            <a:r>
              <a:rPr lang="en-US" dirty="0" err="1"/>
              <a:t>bldgs</a:t>
            </a:r>
            <a:endParaRPr lang="en-US" dirty="0"/>
          </a:p>
          <a:p>
            <a:r>
              <a:rPr lang="en-US" dirty="0"/>
              <a:t>				storage buildings	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			</a:t>
            </a:r>
            <a:r>
              <a:rPr lang="en-US" dirty="0" smtClean="0">
                <a:solidFill>
                  <a:srgbClr val="B70078"/>
                </a:solidFill>
              </a:rPr>
              <a:t>needed </a:t>
            </a:r>
            <a:r>
              <a:rPr lang="en-US" dirty="0" err="1" smtClean="0">
                <a:solidFill>
                  <a:srgbClr val="B70078"/>
                </a:solidFill>
              </a:rPr>
              <a:t>expts</a:t>
            </a:r>
            <a:r>
              <a:rPr lang="en-US" dirty="0" smtClean="0">
                <a:solidFill>
                  <a:srgbClr val="B70078"/>
                </a:solidFill>
              </a:rPr>
              <a:t> to coordinate </a:t>
            </a:r>
            <a:r>
              <a:rPr lang="en-US" dirty="0">
                <a:solidFill>
                  <a:srgbClr val="B70078"/>
                </a:solidFill>
              </a:rPr>
              <a:t>between EN/GS/IT </a:t>
            </a:r>
            <a:r>
              <a:rPr lang="en-US" dirty="0" err="1">
                <a:solidFill>
                  <a:srgbClr val="B70078"/>
                </a:solidFill>
              </a:rPr>
              <a:t>etc</a:t>
            </a:r>
            <a:endParaRPr lang="en-US" dirty="0">
              <a:solidFill>
                <a:srgbClr val="B70078"/>
              </a:solidFill>
            </a:endParaRPr>
          </a:p>
          <a:p>
            <a:r>
              <a:rPr lang="en-US" dirty="0">
                <a:solidFill>
                  <a:srgbClr val="B70078"/>
                </a:solidFill>
              </a:rPr>
              <a:t>          </a:t>
            </a:r>
            <a:r>
              <a:rPr lang="en-US" dirty="0" smtClean="0">
                <a:solidFill>
                  <a:srgbClr val="B70078"/>
                </a:solidFill>
              </a:rPr>
              <a:t>			different tech </a:t>
            </a:r>
            <a:r>
              <a:rPr lang="en-US" dirty="0">
                <a:solidFill>
                  <a:srgbClr val="B70078"/>
                </a:solidFill>
              </a:rPr>
              <a:t>specs between EN/GS/</a:t>
            </a:r>
            <a:r>
              <a:rPr lang="en-US" dirty="0" smtClean="0">
                <a:solidFill>
                  <a:srgbClr val="B70078"/>
                </a:solidFill>
              </a:rPr>
              <a:t>IT – source of friction</a:t>
            </a:r>
          </a:p>
          <a:p>
            <a:r>
              <a:rPr lang="en-US" dirty="0">
                <a:solidFill>
                  <a:srgbClr val="B70078"/>
                </a:solidFill>
              </a:rPr>
              <a:t>	</a:t>
            </a:r>
            <a:r>
              <a:rPr lang="en-US" dirty="0" smtClean="0">
                <a:solidFill>
                  <a:srgbClr val="B70078"/>
                </a:solidFill>
              </a:rPr>
              <a:t>		machine/tertiary definition/confusion not helpful</a:t>
            </a:r>
            <a:endParaRPr lang="en-US" dirty="0">
              <a:solidFill>
                <a:srgbClr val="B70078"/>
              </a:solidFill>
            </a:endParaRPr>
          </a:p>
          <a:p>
            <a:r>
              <a:rPr lang="en-US" dirty="0">
                <a:solidFill>
                  <a:srgbClr val="B70078"/>
                </a:solidFill>
              </a:rPr>
              <a:t>          </a:t>
            </a:r>
            <a:r>
              <a:rPr lang="en-US" dirty="0" smtClean="0">
                <a:solidFill>
                  <a:srgbClr val="B70078"/>
                </a:solidFill>
              </a:rPr>
              <a:t>			limited </a:t>
            </a:r>
            <a:r>
              <a:rPr lang="en-US" dirty="0">
                <a:solidFill>
                  <a:srgbClr val="B70078"/>
                </a:solidFill>
              </a:rPr>
              <a:t>cost control </a:t>
            </a:r>
            <a:r>
              <a:rPr lang="en-US" dirty="0" smtClean="0">
                <a:solidFill>
                  <a:srgbClr val="B70078"/>
                </a:solidFill>
              </a:rPr>
              <a:t>scrutiny unless by </a:t>
            </a:r>
            <a:r>
              <a:rPr lang="en-US" dirty="0" err="1" smtClean="0">
                <a:solidFill>
                  <a:srgbClr val="B70078"/>
                </a:solidFill>
              </a:rPr>
              <a:t>expts</a:t>
            </a:r>
            <a:r>
              <a:rPr lang="en-US" dirty="0" smtClean="0">
                <a:solidFill>
                  <a:srgbClr val="B70078"/>
                </a:solidFill>
              </a:rPr>
              <a:t>.</a:t>
            </a:r>
          </a:p>
          <a:p>
            <a:endParaRPr lang="en-US" dirty="0">
              <a:solidFill>
                <a:srgbClr val="B70078"/>
              </a:solidFill>
            </a:endParaRP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Special shielding preparation</a:t>
            </a:r>
            <a:r>
              <a:rPr lang="en-US" dirty="0" smtClean="0">
                <a:solidFill>
                  <a:srgbClr val="B70078"/>
                </a:solidFill>
              </a:rPr>
              <a:t>						OK</a:t>
            </a:r>
          </a:p>
          <a:p>
            <a:endParaRPr lang="en-US" dirty="0">
              <a:solidFill>
                <a:srgbClr val="B70078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639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409051" y="1654683"/>
            <a:ext cx="8394771" cy="446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2200" b="1" dirty="0">
                <a:solidFill>
                  <a:srgbClr val="0330D8"/>
                </a:solidFill>
              </a:rPr>
              <a:t>Scope of LS1 </a:t>
            </a:r>
            <a:r>
              <a:rPr lang="en-US" sz="2200" b="1" dirty="0" err="1">
                <a:solidFill>
                  <a:srgbClr val="0330D8"/>
                </a:solidFill>
              </a:rPr>
              <a:t>programmes</a:t>
            </a:r>
            <a:r>
              <a:rPr lang="en-US" sz="2200" b="1" dirty="0">
                <a:solidFill>
                  <a:srgbClr val="0330D8"/>
                </a:solidFill>
              </a:rPr>
              <a:t> in the 4 </a:t>
            </a:r>
            <a:r>
              <a:rPr lang="en-US" sz="2200" b="1" dirty="0" smtClean="0">
                <a:solidFill>
                  <a:srgbClr val="0330D8"/>
                </a:solidFill>
              </a:rPr>
              <a:t>experiments</a:t>
            </a:r>
          </a:p>
          <a:p>
            <a:pPr eaLnBrk="1" hangingPunct="1"/>
            <a:r>
              <a:rPr lang="en-US" sz="2200" b="1" dirty="0">
                <a:solidFill>
                  <a:srgbClr val="0330D8"/>
                </a:solidFill>
              </a:rPr>
              <a:t>	</a:t>
            </a:r>
            <a:r>
              <a:rPr lang="en-US" sz="2200" b="1" dirty="0" smtClean="0">
                <a:solidFill>
                  <a:srgbClr val="0330D8"/>
                </a:solidFill>
              </a:rPr>
              <a:t>		-scale and type of LS1 </a:t>
            </a:r>
            <a:r>
              <a:rPr lang="en-US" sz="2200" b="1" dirty="0">
                <a:solidFill>
                  <a:srgbClr val="0330D8"/>
                </a:solidFill>
              </a:rPr>
              <a:t>a</a:t>
            </a:r>
            <a:r>
              <a:rPr lang="en-US" sz="2200" b="1" dirty="0" smtClean="0">
                <a:solidFill>
                  <a:srgbClr val="0330D8"/>
                </a:solidFill>
              </a:rPr>
              <a:t>ctivities</a:t>
            </a:r>
          </a:p>
          <a:p>
            <a:pPr eaLnBrk="1" hangingPunct="1"/>
            <a:r>
              <a:rPr lang="en-US" sz="2200" b="1" dirty="0">
                <a:solidFill>
                  <a:srgbClr val="0330D8"/>
                </a:solidFill>
              </a:rPr>
              <a:t>	</a:t>
            </a:r>
            <a:r>
              <a:rPr lang="en-US" sz="2200" b="1" dirty="0" smtClean="0">
                <a:solidFill>
                  <a:srgbClr val="0330D8"/>
                </a:solidFill>
              </a:rPr>
              <a:t>		-overview from each experiment</a:t>
            </a:r>
            <a:endParaRPr lang="en-US" sz="2200" b="1" dirty="0">
              <a:solidFill>
                <a:srgbClr val="0330D8"/>
              </a:solidFill>
            </a:endParaRPr>
          </a:p>
          <a:p>
            <a:pPr eaLnBrk="1" hangingPunct="1"/>
            <a:r>
              <a:rPr lang="en-US" sz="2200" b="1" dirty="0">
                <a:solidFill>
                  <a:srgbClr val="0330D8"/>
                </a:solidFill>
              </a:rPr>
              <a:t>		</a:t>
            </a:r>
          </a:p>
          <a:p>
            <a:pPr eaLnBrk="1" hangingPunct="1"/>
            <a:r>
              <a:rPr lang="en-US" sz="2200" b="1" dirty="0" smtClean="0">
                <a:solidFill>
                  <a:srgbClr val="0330D8"/>
                </a:solidFill>
              </a:rPr>
              <a:t>Technical Sector</a:t>
            </a:r>
            <a:r>
              <a:rPr lang="en-US" sz="2200" b="1" dirty="0">
                <a:solidFill>
                  <a:srgbClr val="0330D8"/>
                </a:solidFill>
              </a:rPr>
              <a:t> </a:t>
            </a:r>
            <a:r>
              <a:rPr lang="en-US" sz="2200" b="1" dirty="0" smtClean="0">
                <a:solidFill>
                  <a:srgbClr val="0330D8"/>
                </a:solidFill>
              </a:rPr>
              <a:t>(</a:t>
            </a:r>
            <a:r>
              <a:rPr lang="en-US" sz="2200" b="1" dirty="0">
                <a:solidFill>
                  <a:srgbClr val="0330D8"/>
                </a:solidFill>
              </a:rPr>
              <a:t>GS,TE,EN,IT, </a:t>
            </a:r>
            <a:r>
              <a:rPr lang="en-US" sz="2200" b="1" dirty="0" smtClean="0">
                <a:solidFill>
                  <a:srgbClr val="0330D8"/>
                </a:solidFill>
              </a:rPr>
              <a:t>BE </a:t>
            </a:r>
            <a:r>
              <a:rPr lang="en-US" sz="2200" b="1" dirty="0" err="1" smtClean="0">
                <a:solidFill>
                  <a:srgbClr val="0330D8"/>
                </a:solidFill>
              </a:rPr>
              <a:t>depts</a:t>
            </a:r>
            <a:r>
              <a:rPr lang="en-US" sz="2200" b="1" dirty="0" smtClean="0">
                <a:solidFill>
                  <a:srgbClr val="0330D8"/>
                </a:solidFill>
              </a:rPr>
              <a:t>) activities for experiments</a:t>
            </a:r>
          </a:p>
          <a:p>
            <a:pPr eaLnBrk="1" hangingPunct="1"/>
            <a:r>
              <a:rPr lang="en-US" sz="2200" b="1" dirty="0">
                <a:solidFill>
                  <a:srgbClr val="0330D8"/>
                </a:solidFill>
              </a:rPr>
              <a:t>	</a:t>
            </a:r>
            <a:r>
              <a:rPr lang="en-US" sz="2200" b="1" dirty="0" smtClean="0">
                <a:solidFill>
                  <a:srgbClr val="0330D8"/>
                </a:solidFill>
              </a:rPr>
              <a:t>		- specialist support</a:t>
            </a:r>
          </a:p>
          <a:p>
            <a:pPr eaLnBrk="1" hangingPunct="1"/>
            <a:r>
              <a:rPr lang="en-US" sz="2200" b="1" dirty="0">
                <a:solidFill>
                  <a:srgbClr val="0330D8"/>
                </a:solidFill>
              </a:rPr>
              <a:t>	</a:t>
            </a:r>
            <a:r>
              <a:rPr lang="en-US" sz="2200" b="1" dirty="0" smtClean="0">
                <a:solidFill>
                  <a:srgbClr val="0330D8"/>
                </a:solidFill>
              </a:rPr>
              <a:t>		- projects</a:t>
            </a:r>
          </a:p>
          <a:p>
            <a:pPr eaLnBrk="1" hangingPunct="1"/>
            <a:r>
              <a:rPr lang="en-US" sz="2200" b="1" dirty="0">
                <a:solidFill>
                  <a:srgbClr val="0330D8"/>
                </a:solidFill>
              </a:rPr>
              <a:t> </a:t>
            </a:r>
            <a:r>
              <a:rPr lang="en-US" sz="2200" b="1" dirty="0" smtClean="0">
                <a:solidFill>
                  <a:srgbClr val="0330D8"/>
                </a:solidFill>
              </a:rPr>
              <a:t>               </a:t>
            </a:r>
            <a:r>
              <a:rPr lang="en-US" sz="2200" b="1" i="1" dirty="0" smtClean="0">
                <a:solidFill>
                  <a:srgbClr val="0330D8"/>
                </a:solidFill>
              </a:rPr>
              <a:t>with some comments on issues for discussion</a:t>
            </a:r>
          </a:p>
          <a:p>
            <a:pPr eaLnBrk="1" hangingPunct="1"/>
            <a:endParaRPr lang="en-US" sz="2200" b="1" dirty="0">
              <a:solidFill>
                <a:srgbClr val="0330D8"/>
              </a:solidFill>
            </a:endParaRPr>
          </a:p>
          <a:p>
            <a:pPr eaLnBrk="1" hangingPunct="1"/>
            <a:r>
              <a:rPr lang="en-US" sz="2200" b="1" dirty="0" smtClean="0">
                <a:solidFill>
                  <a:srgbClr val="0330D8"/>
                </a:solidFill>
              </a:rPr>
              <a:t>Main themes arising from LS1 experience</a:t>
            </a:r>
          </a:p>
          <a:p>
            <a:pPr eaLnBrk="1" hangingPunct="1"/>
            <a:endParaRPr lang="en-US" sz="2200" b="1" dirty="0">
              <a:solidFill>
                <a:srgbClr val="0330D8"/>
              </a:solidFill>
            </a:endParaRPr>
          </a:p>
          <a:p>
            <a:pPr eaLnBrk="1" hangingPunct="1"/>
            <a:r>
              <a:rPr lang="en-US" sz="2200" b="1" dirty="0" smtClean="0">
                <a:solidFill>
                  <a:srgbClr val="0330D8"/>
                </a:solidFill>
              </a:rPr>
              <a:t>Conclusions</a:t>
            </a:r>
            <a:endParaRPr lang="en-US" sz="2200" b="1" dirty="0">
              <a:solidFill>
                <a:srgbClr val="0330D8"/>
              </a:solidFill>
            </a:endParaRPr>
          </a:p>
          <a:p>
            <a:pPr eaLnBrk="1" hangingPunct="1"/>
            <a:endParaRPr lang="en-US" b="1" dirty="0">
              <a:solidFill>
                <a:srgbClr val="0330D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685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&amp; workflow management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3528" y="1196752"/>
            <a:ext cx="8742485" cy="5078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PLAN</a:t>
            </a:r>
            <a:r>
              <a:rPr lang="en-US" dirty="0" smtClean="0"/>
              <a:t> 	          worked – though not transparent how and why?</a:t>
            </a:r>
            <a:r>
              <a:rPr lang="en-US" dirty="0" smtClean="0">
                <a:solidFill>
                  <a:srgbClr val="FF0000"/>
                </a:solidFill>
              </a:rPr>
              <a:t>                          OK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 - service groups filled in the request on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expts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behalf.</a:t>
            </a:r>
          </a:p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	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       - but tracing how they appeared was a mystery (to us!)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                     - other documents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agredd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with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depts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/groups were the reference for us</a:t>
            </a:r>
          </a:p>
          <a:p>
            <a:r>
              <a:rPr lang="en-US" dirty="0" smtClean="0"/>
              <a:t>  flexibility to accommodate new requests throughout LS1 was maintained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0000FF"/>
                </a:solidFill>
              </a:rPr>
              <a:t>IMPACT</a:t>
            </a:r>
            <a:r>
              <a:rPr lang="en-US" dirty="0" smtClean="0"/>
              <a:t>: common use satisfactory 					          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</a:p>
          <a:p>
            <a:r>
              <a:rPr lang="en-US" dirty="0"/>
              <a:t>	 </a:t>
            </a:r>
            <a:r>
              <a:rPr lang="en-US" dirty="0" smtClean="0"/>
              <a:t>       </a:t>
            </a:r>
            <a:r>
              <a:rPr lang="en-US" dirty="0" smtClean="0">
                <a:solidFill>
                  <a:srgbClr val="B70078"/>
                </a:solidFill>
              </a:rPr>
              <a:t> -  simplify user</a:t>
            </a:r>
            <a:r>
              <a:rPr lang="en-US" dirty="0">
                <a:solidFill>
                  <a:srgbClr val="B70078"/>
                </a:solidFill>
              </a:rPr>
              <a:t> </a:t>
            </a:r>
            <a:r>
              <a:rPr lang="en-US" dirty="0" smtClean="0">
                <a:solidFill>
                  <a:srgbClr val="B70078"/>
                </a:solidFill>
              </a:rPr>
              <a:t>interface?</a:t>
            </a:r>
          </a:p>
          <a:p>
            <a:r>
              <a:rPr lang="en-US" dirty="0" smtClean="0"/>
              <a:t>		</a:t>
            </a:r>
            <a:endParaRPr lang="en-US" dirty="0"/>
          </a:p>
          <a:p>
            <a:r>
              <a:rPr lang="en-US" dirty="0" smtClean="0">
                <a:solidFill>
                  <a:srgbClr val="B70078"/>
                </a:solidFill>
              </a:rPr>
              <a:t>Experimental Area management</a:t>
            </a:r>
          </a:p>
          <a:p>
            <a:r>
              <a:rPr lang="en-US" dirty="0"/>
              <a:t>	 </a:t>
            </a:r>
            <a:r>
              <a:rPr lang="en-US" dirty="0" smtClean="0"/>
              <a:t>    </a:t>
            </a:r>
            <a:r>
              <a:rPr lang="en-US" dirty="0" smtClean="0">
                <a:solidFill>
                  <a:srgbClr val="B70078"/>
                </a:solidFill>
              </a:rPr>
              <a:t>   - vital function for </a:t>
            </a:r>
            <a:r>
              <a:rPr lang="en-US" dirty="0" err="1" smtClean="0">
                <a:solidFill>
                  <a:srgbClr val="B70078"/>
                </a:solidFill>
              </a:rPr>
              <a:t>expt</a:t>
            </a:r>
            <a:r>
              <a:rPr lang="en-US" dirty="0" smtClean="0">
                <a:solidFill>
                  <a:srgbClr val="B70078"/>
                </a:solidFill>
              </a:rPr>
              <a:t>- tech sector liaison &amp; interface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/>
              <a:t> </a:t>
            </a:r>
            <a:r>
              <a:rPr lang="en-US" dirty="0" smtClean="0"/>
              <a:t>      disengaged from technical sector over last few years</a:t>
            </a:r>
          </a:p>
          <a:p>
            <a:r>
              <a:rPr lang="en-US" dirty="0"/>
              <a:t>	</a:t>
            </a:r>
            <a:r>
              <a:rPr lang="en-US" dirty="0" smtClean="0"/>
              <a:t>	         </a:t>
            </a:r>
            <a:r>
              <a:rPr lang="en-US" i="1" dirty="0" smtClean="0">
                <a:solidFill>
                  <a:srgbClr val="B70078"/>
                </a:solidFill>
              </a:rPr>
              <a:t> </a:t>
            </a:r>
            <a:r>
              <a:rPr lang="en-US" i="1" dirty="0" smtClean="0">
                <a:solidFill>
                  <a:srgbClr val="B70078"/>
                </a:solidFill>
                <a:sym typeface="Wingdings"/>
              </a:rPr>
              <a:t> </a:t>
            </a:r>
            <a:r>
              <a:rPr lang="en-US" i="1" dirty="0" smtClean="0">
                <a:solidFill>
                  <a:srgbClr val="B70078"/>
                </a:solidFill>
              </a:rPr>
              <a:t>must be fully &amp; formally taken over by PH.</a:t>
            </a:r>
          </a:p>
          <a:p>
            <a:r>
              <a:rPr lang="en-US" dirty="0"/>
              <a:t>	</a:t>
            </a:r>
            <a:r>
              <a:rPr lang="en-US" dirty="0" smtClean="0"/>
              <a:t>		</a:t>
            </a:r>
          </a:p>
          <a:p>
            <a:r>
              <a:rPr lang="en-US" dirty="0"/>
              <a:t>	 </a:t>
            </a:r>
            <a:r>
              <a:rPr lang="en-US" dirty="0" smtClean="0"/>
              <a:t>       - all experiments found short-term ways to cope satisfactorily in LS1</a:t>
            </a:r>
          </a:p>
          <a:p>
            <a:r>
              <a:rPr lang="en-US" dirty="0"/>
              <a:t> </a:t>
            </a:r>
            <a:r>
              <a:rPr lang="en-US" dirty="0" smtClean="0"/>
              <a:t>     		as the situation was clear from the outset.</a:t>
            </a:r>
          </a:p>
          <a:p>
            <a:r>
              <a:rPr lang="en-US" dirty="0"/>
              <a:t>	 </a:t>
            </a:r>
            <a:r>
              <a:rPr lang="en-US" dirty="0" smtClean="0"/>
              <a:t>       </a:t>
            </a:r>
            <a:r>
              <a:rPr lang="en-US" dirty="0" smtClean="0">
                <a:solidFill>
                  <a:srgbClr val="B70078"/>
                </a:solidFill>
              </a:rPr>
              <a:t>- clear shortfall in host lab function </a:t>
            </a:r>
          </a:p>
          <a:p>
            <a:r>
              <a:rPr lang="en-US" dirty="0"/>
              <a:t> </a:t>
            </a:r>
            <a:r>
              <a:rPr lang="en-US" dirty="0" smtClean="0"/>
              <a:t>      		</a:t>
            </a:r>
            <a:r>
              <a:rPr lang="en-US" i="1" dirty="0" err="1" smtClean="0"/>
              <a:t>expt</a:t>
            </a:r>
            <a:r>
              <a:rPr lang="en-US" i="1" dirty="0" smtClean="0"/>
              <a:t> budgets cannot be expected to compensate this in future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779389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 themes arising from LS1 experience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9875" y="1196308"/>
            <a:ext cx="8895307" cy="5478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B70078"/>
                </a:solidFill>
              </a:rPr>
              <a:t>project </a:t>
            </a:r>
            <a:r>
              <a:rPr lang="en-US" sz="2000" b="1" dirty="0">
                <a:solidFill>
                  <a:srgbClr val="B70078"/>
                </a:solidFill>
              </a:rPr>
              <a:t>engineering/supervision resources </a:t>
            </a:r>
            <a:r>
              <a:rPr lang="en-US" sz="2000" b="1" dirty="0" smtClean="0">
                <a:solidFill>
                  <a:srgbClr val="B70078"/>
                </a:solidFill>
              </a:rPr>
              <a:t>insufficient</a:t>
            </a:r>
          </a:p>
          <a:p>
            <a:r>
              <a:rPr lang="en-US" sz="2000" b="1" dirty="0">
                <a:solidFill>
                  <a:srgbClr val="0330D8"/>
                </a:solidFill>
              </a:rPr>
              <a:t> </a:t>
            </a:r>
            <a:r>
              <a:rPr lang="en-US" sz="2000" b="1" dirty="0" smtClean="0">
                <a:solidFill>
                  <a:srgbClr val="0330D8"/>
                </a:solidFill>
              </a:rPr>
              <a:t>                    from tech spec to completion on site</a:t>
            </a:r>
            <a:r>
              <a:rPr lang="en-US" sz="2000" b="1" dirty="0">
                <a:solidFill>
                  <a:srgbClr val="0330D8"/>
                </a:solidFill>
              </a:rPr>
              <a:t>	</a:t>
            </a:r>
            <a:r>
              <a:rPr lang="en-US" sz="2000" b="1" dirty="0" smtClean="0">
                <a:solidFill>
                  <a:srgbClr val="0330D8"/>
                </a:solidFill>
              </a:rPr>
              <a:t>	           </a:t>
            </a:r>
            <a:endParaRPr lang="en-US" sz="2000" b="1" dirty="0">
              <a:solidFill>
                <a:srgbClr val="0330D8"/>
              </a:solidFill>
            </a:endParaRPr>
          </a:p>
          <a:p>
            <a:r>
              <a:rPr lang="en-US" sz="2000" b="1" dirty="0">
                <a:solidFill>
                  <a:srgbClr val="0330D8"/>
                </a:solidFill>
              </a:rPr>
              <a:t>		</a:t>
            </a:r>
            <a:endParaRPr lang="en-US" sz="2000" b="1" dirty="0" smtClean="0">
              <a:solidFill>
                <a:srgbClr val="0330D8"/>
              </a:solidFill>
            </a:endParaRPr>
          </a:p>
          <a:p>
            <a:r>
              <a:rPr lang="en-US" sz="2000" b="1" dirty="0" smtClean="0">
                <a:solidFill>
                  <a:srgbClr val="B70078"/>
                </a:solidFill>
              </a:rPr>
              <a:t>shortfall </a:t>
            </a:r>
            <a:r>
              <a:rPr lang="en-US" sz="2000" b="1" dirty="0">
                <a:solidFill>
                  <a:srgbClr val="B70078"/>
                </a:solidFill>
              </a:rPr>
              <a:t>in </a:t>
            </a:r>
            <a:r>
              <a:rPr lang="en-US" sz="2000" b="1" dirty="0" smtClean="0">
                <a:solidFill>
                  <a:srgbClr val="B70078"/>
                </a:solidFill>
              </a:rPr>
              <a:t>provision </a:t>
            </a:r>
            <a:r>
              <a:rPr lang="en-US" sz="2000" b="1" dirty="0">
                <a:solidFill>
                  <a:srgbClr val="B70078"/>
                </a:solidFill>
              </a:rPr>
              <a:t>for “host </a:t>
            </a:r>
            <a:r>
              <a:rPr lang="en-US" sz="2000" b="1" dirty="0" smtClean="0">
                <a:solidFill>
                  <a:srgbClr val="B70078"/>
                </a:solidFill>
              </a:rPr>
              <a:t>lab” responsibilities</a:t>
            </a:r>
          </a:p>
          <a:p>
            <a:r>
              <a:rPr lang="en-US" sz="2000" b="1" dirty="0">
                <a:solidFill>
                  <a:srgbClr val="0330D8"/>
                </a:solidFill>
              </a:rPr>
              <a:t>	</a:t>
            </a:r>
            <a:r>
              <a:rPr lang="en-US" sz="2000" b="1" dirty="0" smtClean="0">
                <a:solidFill>
                  <a:srgbClr val="0330D8"/>
                </a:solidFill>
              </a:rPr>
              <a:t>        will not work to expect </a:t>
            </a:r>
            <a:r>
              <a:rPr lang="en-US" sz="2000" b="1" dirty="0" err="1" smtClean="0">
                <a:solidFill>
                  <a:srgbClr val="0330D8"/>
                </a:solidFill>
              </a:rPr>
              <a:t>expt</a:t>
            </a:r>
            <a:r>
              <a:rPr lang="en-US" sz="2000" b="1" dirty="0" smtClean="0">
                <a:solidFill>
                  <a:srgbClr val="0330D8"/>
                </a:solidFill>
              </a:rPr>
              <a:t> collaborations to compensate</a:t>
            </a:r>
          </a:p>
          <a:p>
            <a:r>
              <a:rPr lang="en-US" sz="2000" b="1" dirty="0" smtClean="0">
                <a:solidFill>
                  <a:srgbClr val="0330D8"/>
                </a:solidFill>
              </a:rPr>
              <a:t>	        re-examine definitions/provision with Tech sector &amp; PH</a:t>
            </a:r>
          </a:p>
          <a:p>
            <a:r>
              <a:rPr lang="en-US" sz="2000" b="1" dirty="0">
                <a:solidFill>
                  <a:srgbClr val="0330D8"/>
                </a:solidFill>
              </a:rPr>
              <a:t>	</a:t>
            </a:r>
            <a:r>
              <a:rPr lang="en-US" sz="2000" b="1" dirty="0" smtClean="0">
                <a:solidFill>
                  <a:srgbClr val="0330D8"/>
                </a:solidFill>
              </a:rPr>
              <a:t>        </a:t>
            </a:r>
            <a:r>
              <a:rPr lang="en-US" sz="2000" b="1" dirty="0">
                <a:solidFill>
                  <a:srgbClr val="0330D8"/>
                </a:solidFill>
              </a:rPr>
              <a:t>	</a:t>
            </a:r>
          </a:p>
          <a:p>
            <a:r>
              <a:rPr lang="en-US" sz="2000" b="1" dirty="0" smtClean="0">
                <a:solidFill>
                  <a:srgbClr val="B70078"/>
                </a:solidFill>
              </a:rPr>
              <a:t>“limits </a:t>
            </a:r>
            <a:r>
              <a:rPr lang="en-US" sz="2000" b="1" dirty="0">
                <a:solidFill>
                  <a:srgbClr val="B70078"/>
                </a:solidFill>
              </a:rPr>
              <a:t>of </a:t>
            </a:r>
            <a:r>
              <a:rPr lang="en-US" sz="2000" b="1" dirty="0" smtClean="0">
                <a:solidFill>
                  <a:srgbClr val="B70078"/>
                </a:solidFill>
              </a:rPr>
              <a:t>supply” </a:t>
            </a:r>
            <a:r>
              <a:rPr lang="en-US" sz="2000" b="1" dirty="0">
                <a:solidFill>
                  <a:srgbClr val="B70078"/>
                </a:solidFill>
              </a:rPr>
              <a:t>of </a:t>
            </a:r>
            <a:r>
              <a:rPr lang="en-US" sz="2000" b="1" dirty="0" smtClean="0">
                <a:solidFill>
                  <a:srgbClr val="B70078"/>
                </a:solidFill>
              </a:rPr>
              <a:t>tech </a:t>
            </a:r>
            <a:r>
              <a:rPr lang="en-US" sz="2000" b="1" dirty="0" err="1" smtClean="0">
                <a:solidFill>
                  <a:srgbClr val="B70078"/>
                </a:solidFill>
              </a:rPr>
              <a:t>depts</a:t>
            </a:r>
            <a:r>
              <a:rPr lang="en-US" sz="2000" b="1" dirty="0" smtClean="0">
                <a:solidFill>
                  <a:srgbClr val="B70078"/>
                </a:solidFill>
              </a:rPr>
              <a:t> to be re-discussed/re-</a:t>
            </a:r>
            <a:r>
              <a:rPr lang="en-US" sz="2000" b="1" dirty="0" err="1" smtClean="0">
                <a:solidFill>
                  <a:srgbClr val="B70078"/>
                </a:solidFill>
              </a:rPr>
              <a:t>optimised</a:t>
            </a:r>
            <a:r>
              <a:rPr lang="en-US" sz="2000" b="1" dirty="0" smtClean="0">
                <a:solidFill>
                  <a:srgbClr val="B70078"/>
                </a:solidFill>
              </a:rPr>
              <a:t>.</a:t>
            </a:r>
          </a:p>
          <a:p>
            <a:r>
              <a:rPr lang="en-US" sz="2000" b="1" dirty="0">
                <a:solidFill>
                  <a:srgbClr val="0330D8"/>
                </a:solidFill>
              </a:rPr>
              <a:t>	</a:t>
            </a:r>
            <a:r>
              <a:rPr lang="en-US" sz="2000" b="1" dirty="0" smtClean="0">
                <a:solidFill>
                  <a:srgbClr val="0330D8"/>
                </a:solidFill>
              </a:rPr>
              <a:t>	(tech sector + </a:t>
            </a:r>
            <a:r>
              <a:rPr lang="en-US" sz="2000" b="1" dirty="0" err="1" smtClean="0">
                <a:solidFill>
                  <a:srgbClr val="0330D8"/>
                </a:solidFill>
              </a:rPr>
              <a:t>expts</a:t>
            </a:r>
            <a:r>
              <a:rPr lang="en-US" sz="2000" b="1" dirty="0" smtClean="0">
                <a:solidFill>
                  <a:srgbClr val="0330D8"/>
                </a:solidFill>
              </a:rPr>
              <a:t> + PH)</a:t>
            </a:r>
          </a:p>
          <a:p>
            <a:endParaRPr lang="en-US" sz="1000" b="1" dirty="0" smtClean="0">
              <a:solidFill>
                <a:srgbClr val="0330D8"/>
              </a:solidFill>
            </a:endParaRPr>
          </a:p>
          <a:p>
            <a:r>
              <a:rPr lang="en-US" sz="2000" i="1" dirty="0" smtClean="0">
                <a:solidFill>
                  <a:srgbClr val="0330D8"/>
                </a:solidFill>
              </a:rPr>
              <a:t>[More resources must be found </a:t>
            </a:r>
            <a:r>
              <a:rPr lang="en-US" sz="2000" b="1" i="1" dirty="0" smtClean="0">
                <a:solidFill>
                  <a:srgbClr val="0330D8"/>
                </a:solidFill>
              </a:rPr>
              <a:t>within CERN</a:t>
            </a:r>
          </a:p>
          <a:p>
            <a:r>
              <a:rPr lang="en-US" sz="2000" i="1" dirty="0">
                <a:solidFill>
                  <a:srgbClr val="0330D8"/>
                </a:solidFill>
              </a:rPr>
              <a:t> </a:t>
            </a:r>
            <a:r>
              <a:rPr lang="en-US" sz="2000" i="1" dirty="0" smtClean="0">
                <a:solidFill>
                  <a:srgbClr val="0330D8"/>
                </a:solidFill>
              </a:rPr>
              <a:t>         option </a:t>
            </a:r>
            <a:r>
              <a:rPr lang="en-US" sz="2000" i="1" dirty="0" smtClean="0">
                <a:solidFill>
                  <a:srgbClr val="0330D8"/>
                </a:solidFill>
                <a:sym typeface="Wingdings"/>
              </a:rPr>
              <a:t> </a:t>
            </a:r>
            <a:r>
              <a:rPr lang="en-US" sz="2000" i="1" dirty="0" smtClean="0">
                <a:solidFill>
                  <a:srgbClr val="0330D8"/>
                </a:solidFill>
              </a:rPr>
              <a:t>increase in PH </a:t>
            </a:r>
            <a:r>
              <a:rPr lang="en-US" sz="2000" i="1" dirty="0" err="1" smtClean="0">
                <a:solidFill>
                  <a:srgbClr val="0330D8"/>
                </a:solidFill>
              </a:rPr>
              <a:t>dept</a:t>
            </a:r>
            <a:r>
              <a:rPr lang="en-US" sz="2000" i="1" dirty="0" smtClean="0">
                <a:solidFill>
                  <a:srgbClr val="0330D8"/>
                </a:solidFill>
              </a:rPr>
              <a:t>  technical </a:t>
            </a:r>
            <a:r>
              <a:rPr lang="en-US" sz="2000" i="1" dirty="0" err="1" smtClean="0">
                <a:solidFill>
                  <a:srgbClr val="0330D8"/>
                </a:solidFill>
              </a:rPr>
              <a:t>reponsibilities</a:t>
            </a:r>
            <a:r>
              <a:rPr lang="en-US" sz="2000" i="1" dirty="0" smtClean="0">
                <a:solidFill>
                  <a:srgbClr val="0330D8"/>
                </a:solidFill>
              </a:rPr>
              <a:t>/resources?]</a:t>
            </a:r>
          </a:p>
          <a:p>
            <a:endParaRPr lang="en-US" sz="2000" b="1" dirty="0">
              <a:solidFill>
                <a:srgbClr val="0330D8"/>
              </a:solidFill>
            </a:endParaRPr>
          </a:p>
          <a:p>
            <a:r>
              <a:rPr lang="en-US" sz="2000" b="1" dirty="0" smtClean="0">
                <a:solidFill>
                  <a:srgbClr val="B70078"/>
                </a:solidFill>
              </a:rPr>
              <a:t>cost </a:t>
            </a:r>
            <a:r>
              <a:rPr lang="en-US" sz="2000" b="1" dirty="0">
                <a:solidFill>
                  <a:srgbClr val="B70078"/>
                </a:solidFill>
              </a:rPr>
              <a:t>control scrutiny and oversight </a:t>
            </a:r>
            <a:r>
              <a:rPr lang="en-US" sz="2000" b="1" dirty="0" smtClean="0">
                <a:solidFill>
                  <a:srgbClr val="B70078"/>
                </a:solidFill>
              </a:rPr>
              <a:t>could/must be improved</a:t>
            </a:r>
            <a:endParaRPr lang="en-US" sz="2000" b="1" dirty="0" smtClean="0">
              <a:solidFill>
                <a:srgbClr val="0330D8"/>
              </a:solidFill>
            </a:endParaRPr>
          </a:p>
          <a:p>
            <a:r>
              <a:rPr lang="en-US" sz="2000" b="1" dirty="0" smtClean="0">
                <a:solidFill>
                  <a:srgbClr val="0330D8"/>
                </a:solidFill>
              </a:rPr>
              <a:t>	experiment budgets (from outside CERN) keenly </a:t>
            </a:r>
            <a:r>
              <a:rPr lang="en-US" sz="2000" b="1" dirty="0" err="1" smtClean="0">
                <a:solidFill>
                  <a:srgbClr val="0330D8"/>
                </a:solidFill>
              </a:rPr>
              <a:t>scrutinised</a:t>
            </a:r>
            <a:endParaRPr lang="en-US" sz="2000" b="1" dirty="0" smtClean="0">
              <a:solidFill>
                <a:srgbClr val="0330D8"/>
              </a:solidFill>
            </a:endParaRPr>
          </a:p>
          <a:p>
            <a:r>
              <a:rPr lang="en-US" sz="2000" b="1" dirty="0">
                <a:solidFill>
                  <a:srgbClr val="0330D8"/>
                </a:solidFill>
              </a:rPr>
              <a:t>	</a:t>
            </a:r>
            <a:r>
              <a:rPr lang="en-US" sz="2000" b="1" dirty="0" smtClean="0">
                <a:solidFill>
                  <a:srgbClr val="0330D8"/>
                </a:solidFill>
              </a:rPr>
              <a:t>frame contract system &amp; internal (monopoly) market flawed</a:t>
            </a:r>
          </a:p>
          <a:p>
            <a:r>
              <a:rPr lang="en-US" sz="2000" b="1" dirty="0">
                <a:solidFill>
                  <a:srgbClr val="0330D8"/>
                </a:solidFill>
              </a:rPr>
              <a:t>	</a:t>
            </a:r>
            <a:r>
              <a:rPr lang="en-US" sz="2000" b="1" dirty="0" smtClean="0">
                <a:solidFill>
                  <a:srgbClr val="0330D8"/>
                </a:solidFill>
              </a:rPr>
              <a:t>(award of contracts still under-weights technical advice)</a:t>
            </a:r>
          </a:p>
          <a:p>
            <a:r>
              <a:rPr lang="en-US" sz="2000" b="1" dirty="0">
                <a:solidFill>
                  <a:srgbClr val="0330D8"/>
                </a:solidFill>
              </a:rPr>
              <a:t>	</a:t>
            </a:r>
            <a:r>
              <a:rPr lang="en-US" sz="2000" b="1" dirty="0" smtClean="0">
                <a:solidFill>
                  <a:srgbClr val="0330D8"/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3305420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718" y="233493"/>
            <a:ext cx="7636797" cy="715840"/>
          </a:xfrm>
        </p:spPr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3203" y="1700182"/>
            <a:ext cx="8690003" cy="3724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330D8"/>
                </a:solidFill>
              </a:rPr>
              <a:t>	 </a:t>
            </a:r>
            <a:r>
              <a:rPr lang="en-US" b="1" dirty="0" smtClean="0">
                <a:solidFill>
                  <a:srgbClr val="0330D8"/>
                </a:solidFill>
              </a:rPr>
              <a:t>            </a:t>
            </a:r>
            <a:r>
              <a:rPr lang="en-US" sz="2000" b="1" dirty="0" smtClean="0">
                <a:solidFill>
                  <a:srgbClr val="0330D8"/>
                </a:solidFill>
              </a:rPr>
              <a:t>Technical </a:t>
            </a:r>
            <a:r>
              <a:rPr lang="en-US" sz="2000" b="1" dirty="0" err="1" smtClean="0">
                <a:solidFill>
                  <a:srgbClr val="0330D8"/>
                </a:solidFill>
              </a:rPr>
              <a:t>Depts</a:t>
            </a:r>
            <a:r>
              <a:rPr lang="en-US" sz="2000" b="1" dirty="0" smtClean="0">
                <a:solidFill>
                  <a:srgbClr val="0330D8"/>
                </a:solidFill>
              </a:rPr>
              <a:t> delivered on all tasks requested</a:t>
            </a:r>
          </a:p>
          <a:p>
            <a:r>
              <a:rPr lang="en-US" sz="2000" b="1" dirty="0">
                <a:solidFill>
                  <a:srgbClr val="0330D8"/>
                </a:solidFill>
              </a:rPr>
              <a:t> </a:t>
            </a:r>
            <a:r>
              <a:rPr lang="en-US" sz="2000" b="1" dirty="0" smtClean="0">
                <a:solidFill>
                  <a:srgbClr val="0330D8"/>
                </a:solidFill>
              </a:rPr>
              <a:t>                 </a:t>
            </a:r>
            <a:r>
              <a:rPr lang="en-US" sz="2000" b="1" dirty="0">
                <a:solidFill>
                  <a:srgbClr val="0330D8"/>
                </a:solidFill>
              </a:rPr>
              <a:t>&amp;</a:t>
            </a:r>
            <a:r>
              <a:rPr lang="en-US" sz="2000" b="1" dirty="0" smtClean="0">
                <a:solidFill>
                  <a:srgbClr val="0330D8"/>
                </a:solidFill>
              </a:rPr>
              <a:t> collaborative atmosphere </a:t>
            </a:r>
            <a:r>
              <a:rPr lang="en-US" sz="2000" b="1" dirty="0" smtClean="0">
                <a:solidFill>
                  <a:srgbClr val="0330D8"/>
                </a:solidFill>
              </a:rPr>
              <a:t>was very generally very good</a:t>
            </a:r>
            <a:endParaRPr lang="en-US" sz="2000" b="1" dirty="0">
              <a:solidFill>
                <a:srgbClr val="0330D8"/>
              </a:solidFill>
            </a:endParaRPr>
          </a:p>
          <a:p>
            <a:r>
              <a:rPr lang="en-US" sz="2000" b="1" dirty="0">
                <a:solidFill>
                  <a:srgbClr val="0330D8"/>
                </a:solidFill>
              </a:rPr>
              <a:t> </a:t>
            </a:r>
            <a:r>
              <a:rPr lang="en-US" sz="2000" b="1" dirty="0" smtClean="0">
                <a:solidFill>
                  <a:srgbClr val="0330D8"/>
                </a:solidFill>
              </a:rPr>
              <a:t>                </a:t>
            </a:r>
          </a:p>
          <a:p>
            <a:r>
              <a:rPr lang="en-US" sz="2000" b="1" dirty="0">
                <a:solidFill>
                  <a:srgbClr val="0330D8"/>
                </a:solidFill>
              </a:rPr>
              <a:t> </a:t>
            </a:r>
            <a:r>
              <a:rPr lang="en-US" sz="2000" b="1" dirty="0" smtClean="0">
                <a:solidFill>
                  <a:srgbClr val="0330D8"/>
                </a:solidFill>
              </a:rPr>
              <a:t>                      </a:t>
            </a:r>
            <a:r>
              <a:rPr lang="en-US" sz="2000" b="1" dirty="0" smtClean="0">
                <a:solidFill>
                  <a:srgbClr val="FF0000"/>
                </a:solidFill>
              </a:rPr>
              <a:t>a very big THANK YOU from all the experiments!!</a:t>
            </a:r>
            <a:endParaRPr lang="en-US" sz="2000" b="1" dirty="0">
              <a:solidFill>
                <a:srgbClr val="FF0000"/>
              </a:solidFill>
            </a:endParaRPr>
          </a:p>
          <a:p>
            <a:endParaRPr lang="en-US" sz="2000" b="1" dirty="0" smtClean="0">
              <a:solidFill>
                <a:srgbClr val="0330D8"/>
              </a:solidFill>
            </a:endParaRPr>
          </a:p>
          <a:p>
            <a:endParaRPr lang="en-US" sz="2000" b="1" dirty="0">
              <a:solidFill>
                <a:srgbClr val="0330D8"/>
              </a:solidFill>
            </a:endParaRPr>
          </a:p>
          <a:p>
            <a:r>
              <a:rPr lang="en-US" sz="2000" b="1" dirty="0">
                <a:solidFill>
                  <a:srgbClr val="0330D8"/>
                </a:solidFill>
              </a:rPr>
              <a:t>				    </a:t>
            </a:r>
            <a:r>
              <a:rPr lang="en-US" sz="2000" b="1" i="1" dirty="0">
                <a:solidFill>
                  <a:srgbClr val="0330D8"/>
                </a:solidFill>
              </a:rPr>
              <a:t> </a:t>
            </a:r>
            <a:r>
              <a:rPr lang="en-US" sz="2000" b="1" i="1" dirty="0" smtClean="0">
                <a:solidFill>
                  <a:srgbClr val="0330D8"/>
                </a:solidFill>
              </a:rPr>
              <a:t>   but</a:t>
            </a:r>
            <a:endParaRPr lang="en-US" sz="2000" b="1" i="1" dirty="0" smtClean="0">
              <a:solidFill>
                <a:srgbClr val="0330D8"/>
              </a:solidFill>
            </a:endParaRPr>
          </a:p>
          <a:p>
            <a:endParaRPr lang="en-US" sz="2000" b="1" i="1" dirty="0">
              <a:solidFill>
                <a:srgbClr val="0330D8"/>
              </a:solidFill>
            </a:endParaRPr>
          </a:p>
          <a:p>
            <a:r>
              <a:rPr lang="en-US" sz="2000" b="1" dirty="0" smtClean="0">
                <a:solidFill>
                  <a:srgbClr val="0330D8"/>
                </a:solidFill>
              </a:rPr>
              <a:t>              </a:t>
            </a:r>
            <a:r>
              <a:rPr lang="en-US" sz="2000" b="1" dirty="0" err="1" smtClean="0">
                <a:solidFill>
                  <a:srgbClr val="0330D8"/>
                </a:solidFill>
              </a:rPr>
              <a:t>expt</a:t>
            </a:r>
            <a:r>
              <a:rPr lang="en-US" sz="2000" b="1" dirty="0" smtClean="0">
                <a:solidFill>
                  <a:srgbClr val="0330D8"/>
                </a:solidFill>
              </a:rPr>
              <a:t> collaborations will not be able to provide </a:t>
            </a:r>
            <a:r>
              <a:rPr lang="en-US" sz="2000" b="1" dirty="0">
                <a:solidFill>
                  <a:srgbClr val="0330D8"/>
                </a:solidFill>
              </a:rPr>
              <a:t>a similar level </a:t>
            </a:r>
            <a:r>
              <a:rPr lang="en-US" sz="2000" b="1" dirty="0" smtClean="0">
                <a:solidFill>
                  <a:srgbClr val="0330D8"/>
                </a:solidFill>
              </a:rPr>
              <a:t>	of engineering &amp; supervisory </a:t>
            </a:r>
            <a:r>
              <a:rPr lang="en-US" sz="2000" b="1" dirty="0">
                <a:solidFill>
                  <a:srgbClr val="0330D8"/>
                </a:solidFill>
              </a:rPr>
              <a:t>resources in future </a:t>
            </a:r>
            <a:r>
              <a:rPr lang="en-US" sz="2000" b="1" dirty="0" smtClean="0">
                <a:solidFill>
                  <a:srgbClr val="0330D8"/>
                </a:solidFill>
              </a:rPr>
              <a:t>shutdowns</a:t>
            </a:r>
          </a:p>
          <a:p>
            <a:endParaRPr lang="en-US" b="1" dirty="0">
              <a:solidFill>
                <a:srgbClr val="0330D8"/>
              </a:solidFill>
            </a:endParaRPr>
          </a:p>
          <a:p>
            <a:endParaRPr lang="en-US" b="1" dirty="0" smtClean="0">
              <a:solidFill>
                <a:srgbClr val="0330D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840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</a:t>
            </a:r>
            <a:r>
              <a:rPr lang="en-US" dirty="0" err="1" smtClean="0"/>
              <a:t>expts</a:t>
            </a:r>
            <a:r>
              <a:rPr lang="en-US" dirty="0" smtClean="0"/>
              <a:t>: scale &amp; type of LS1 activity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973836"/>
            <a:ext cx="8883599" cy="56938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Typically &gt;1000 distinct (underground) work-packages for each experiment</a:t>
            </a:r>
          </a:p>
          <a:p>
            <a:r>
              <a:rPr lang="en-US" dirty="0"/>
              <a:t>	</a:t>
            </a:r>
            <a:r>
              <a:rPr lang="en-US" dirty="0" smtClean="0"/>
              <a:t>	(note: could be 1hr to few days, definitions not identical)</a:t>
            </a:r>
          </a:p>
          <a:p>
            <a:r>
              <a:rPr lang="en-US" dirty="0"/>
              <a:t>	</a:t>
            </a:r>
            <a:r>
              <a:rPr lang="en-US" dirty="0" smtClean="0"/>
              <a:t>-this will likely be the case in LS2 and LS3 also</a:t>
            </a:r>
          </a:p>
          <a:p>
            <a:endParaRPr lang="en-US" sz="1000" dirty="0"/>
          </a:p>
          <a:p>
            <a:r>
              <a:rPr lang="en-US" dirty="0" smtClean="0"/>
              <a:t>Main </a:t>
            </a:r>
            <a:r>
              <a:rPr lang="en-US" dirty="0" err="1" smtClean="0"/>
              <a:t>workstreams</a:t>
            </a:r>
            <a:r>
              <a:rPr lang="en-US" dirty="0" smtClean="0"/>
              <a:t>:</a:t>
            </a:r>
          </a:p>
          <a:p>
            <a:r>
              <a:rPr lang="en-US" dirty="0" smtClean="0"/>
              <a:t>	Preparation of detector assembly &amp; maintenance areas (from 2009!!)</a:t>
            </a:r>
          </a:p>
          <a:p>
            <a:r>
              <a:rPr lang="en-US" dirty="0"/>
              <a:t>	</a:t>
            </a:r>
            <a:r>
              <a:rPr lang="en-US" dirty="0" smtClean="0"/>
              <a:t>Refurbishment/improvement of surface facilities &amp; control rooms</a:t>
            </a:r>
            <a:endParaRPr lang="en-US" dirty="0"/>
          </a:p>
          <a:p>
            <a:endParaRPr lang="en-US" sz="1000" dirty="0"/>
          </a:p>
          <a:p>
            <a:r>
              <a:rPr lang="en-US" dirty="0"/>
              <a:t>	</a:t>
            </a:r>
            <a:r>
              <a:rPr lang="en-US" dirty="0" smtClean="0"/>
              <a:t>Maintenance/re-fit of detectors after attrition/experience in Run 1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all experiments went through major opening/closing sequences</a:t>
            </a:r>
          </a:p>
          <a:p>
            <a:r>
              <a:rPr lang="en-US" dirty="0"/>
              <a:t>	</a:t>
            </a:r>
            <a:r>
              <a:rPr lang="en-US" dirty="0" smtClean="0"/>
              <a:t>Completion </a:t>
            </a:r>
            <a:r>
              <a:rPr lang="en-US" dirty="0"/>
              <a:t>of nominal </a:t>
            </a:r>
            <a:r>
              <a:rPr lang="en-US" dirty="0" smtClean="0"/>
              <a:t>configurations</a:t>
            </a:r>
          </a:p>
          <a:p>
            <a:r>
              <a:rPr lang="en-US" dirty="0"/>
              <a:t>	F</a:t>
            </a:r>
            <a:r>
              <a:rPr lang="en-US" dirty="0" smtClean="0"/>
              <a:t>irst </a:t>
            </a:r>
            <a:r>
              <a:rPr lang="en-US" dirty="0"/>
              <a:t>stages of </a:t>
            </a:r>
            <a:r>
              <a:rPr lang="en-US" dirty="0" smtClean="0"/>
              <a:t>detector upgrade</a:t>
            </a:r>
          </a:p>
          <a:p>
            <a:r>
              <a:rPr lang="en-US" dirty="0"/>
              <a:t>	</a:t>
            </a:r>
            <a:r>
              <a:rPr lang="en-US" dirty="0" smtClean="0"/>
              <a:t>Provision for future detector upgrades</a:t>
            </a:r>
          </a:p>
          <a:p>
            <a:endParaRPr lang="en-US" sz="1000" dirty="0"/>
          </a:p>
          <a:p>
            <a:r>
              <a:rPr lang="en-US" dirty="0" smtClean="0"/>
              <a:t>	“10-year maintenance” of service infrastructure</a:t>
            </a:r>
          </a:p>
          <a:p>
            <a:r>
              <a:rPr lang="en-US" dirty="0"/>
              <a:t>	</a:t>
            </a:r>
            <a:r>
              <a:rPr lang="en-US" dirty="0" smtClean="0"/>
              <a:t>Consolidation of magnets and infrastructure based on Run 1 experience</a:t>
            </a:r>
          </a:p>
          <a:p>
            <a:r>
              <a:rPr lang="en-US" dirty="0"/>
              <a:t>	</a:t>
            </a:r>
            <a:r>
              <a:rPr lang="en-US" dirty="0" smtClean="0"/>
              <a:t>New service infrastructure for detector upgrades in LS1 or LS2.</a:t>
            </a:r>
            <a:endParaRPr lang="en-US" dirty="0"/>
          </a:p>
          <a:p>
            <a:endParaRPr lang="en-US" sz="1000" dirty="0"/>
          </a:p>
          <a:p>
            <a:r>
              <a:rPr lang="en-US" b="1" dirty="0">
                <a:solidFill>
                  <a:srgbClr val="0330D8"/>
                </a:solidFill>
              </a:rPr>
              <a:t> </a:t>
            </a:r>
            <a:r>
              <a:rPr lang="en-US" b="1" dirty="0" smtClean="0">
                <a:solidFill>
                  <a:srgbClr val="0330D8"/>
                </a:solidFill>
              </a:rPr>
              <a:t>Coordinated work by teams </a:t>
            </a:r>
            <a:r>
              <a:rPr lang="en-US" b="1" dirty="0">
                <a:solidFill>
                  <a:srgbClr val="0330D8"/>
                </a:solidFill>
              </a:rPr>
              <a:t>from </a:t>
            </a:r>
            <a:r>
              <a:rPr lang="en-US" b="1" dirty="0" smtClean="0">
                <a:solidFill>
                  <a:srgbClr val="0000FF"/>
                </a:solidFill>
              </a:rPr>
              <a:t>Collaboration</a:t>
            </a:r>
            <a:r>
              <a:rPr lang="en-US" b="1" dirty="0" smtClean="0">
                <a:solidFill>
                  <a:srgbClr val="0330D8"/>
                </a:solidFill>
              </a:rPr>
              <a:t>, PH</a:t>
            </a:r>
            <a:r>
              <a:rPr lang="en-US" b="1" dirty="0">
                <a:solidFill>
                  <a:srgbClr val="0330D8"/>
                </a:solidFill>
              </a:rPr>
              <a:t>, </a:t>
            </a:r>
            <a:r>
              <a:rPr lang="en-US" b="1" dirty="0" smtClean="0">
                <a:solidFill>
                  <a:srgbClr val="0330D8"/>
                </a:solidFill>
              </a:rPr>
              <a:t>contractors</a:t>
            </a:r>
            <a:r>
              <a:rPr lang="en-US" b="1" dirty="0">
                <a:solidFill>
                  <a:srgbClr val="0330D8"/>
                </a:solidFill>
              </a:rPr>
              <a:t>, FSU </a:t>
            </a:r>
            <a:r>
              <a:rPr lang="en-US" b="1" dirty="0" smtClean="0">
                <a:solidFill>
                  <a:srgbClr val="0330D8"/>
                </a:solidFill>
              </a:rPr>
              <a:t>and</a:t>
            </a:r>
          </a:p>
          <a:p>
            <a:r>
              <a:rPr lang="en-US" b="1" dirty="0">
                <a:solidFill>
                  <a:srgbClr val="0330D8"/>
                </a:solidFill>
              </a:rPr>
              <a:t> </a:t>
            </a:r>
            <a:r>
              <a:rPr lang="en-US" b="1" dirty="0" smtClean="0">
                <a:solidFill>
                  <a:srgbClr val="0330D8"/>
                </a:solidFill>
              </a:rPr>
              <a:t>very importantly, </a:t>
            </a:r>
            <a:r>
              <a:rPr lang="en-US" b="1" dirty="0" smtClean="0">
                <a:solidFill>
                  <a:srgbClr val="FF0000"/>
                </a:solidFill>
              </a:rPr>
              <a:t>the Technical Departments.</a:t>
            </a:r>
          </a:p>
          <a:p>
            <a:r>
              <a:rPr lang="en-US" b="1" dirty="0" smtClean="0">
                <a:solidFill>
                  <a:schemeClr val="tx1">
                    <a:lumMod val="75000"/>
                  </a:schemeClr>
                </a:solidFill>
              </a:rPr>
              <a:t>             </a:t>
            </a:r>
            <a:r>
              <a:rPr lang="en-US" b="1" dirty="0" smtClean="0">
                <a:solidFill>
                  <a:srgbClr val="0000FF"/>
                </a:solidFill>
              </a:rPr>
              <a:t>  – heavy reliance on them </a:t>
            </a:r>
            <a:r>
              <a:rPr lang="en-US" dirty="0" smtClean="0">
                <a:solidFill>
                  <a:srgbClr val="0000FF"/>
                </a:solidFill>
              </a:rPr>
              <a:t>for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maintenance</a:t>
            </a:r>
            <a:r>
              <a:rPr lang="en-US" dirty="0">
                <a:solidFill>
                  <a:srgbClr val="0000FF"/>
                </a:solidFill>
              </a:rPr>
              <a:t>, consolidation &amp;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upgrade </a:t>
            </a:r>
            <a:r>
              <a:rPr lang="en-US" dirty="0" smtClean="0">
                <a:solidFill>
                  <a:srgbClr val="0000FF"/>
                </a:solidFill>
              </a:rPr>
              <a:t>work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.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346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A70A2CEB-6B6F-2E41-8016-A6F20BD4F1DC}" type="slidenum">
              <a:rPr lang="en-US" smtClean="0">
                <a:solidFill>
                  <a:srgbClr val="333399"/>
                </a:solidFill>
                <a:latin typeface="Arial"/>
              </a:rPr>
              <a:pPr/>
              <a:t>4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233363"/>
            <a:ext cx="8226425" cy="71596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ALICE LS1:detector upgrade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6285" y="1182210"/>
            <a:ext cx="3270574" cy="3300371"/>
          </a:xfrm>
          <a:prstGeom prst="rect">
            <a:avLst/>
          </a:prstGeom>
        </p:spPr>
      </p:pic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218696" y="1182210"/>
            <a:ext cx="3536896" cy="3494567"/>
            <a:chOff x="9976" y="4270102"/>
            <a:chExt cx="2161880" cy="2149870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76" y="4270102"/>
              <a:ext cx="2161880" cy="2149870"/>
            </a:xfrm>
            <a:prstGeom prst="rect">
              <a:avLst/>
            </a:prstGeom>
          </p:spPr>
        </p:pic>
        <p:sp>
          <p:nvSpPr>
            <p:cNvPr id="19" name="Trapezoid 18"/>
            <p:cNvSpPr/>
            <p:nvPr/>
          </p:nvSpPr>
          <p:spPr>
            <a:xfrm rot="9579542">
              <a:off x="776644" y="4665561"/>
              <a:ext cx="214702" cy="139465"/>
            </a:xfrm>
            <a:prstGeom prst="trapezoid">
              <a:avLst>
                <a:gd name="adj" fmla="val 18608"/>
              </a:avLst>
            </a:prstGeom>
            <a:solidFill>
              <a:schemeClr val="bg1">
                <a:lumMod val="95000"/>
              </a:schemeClr>
            </a:solidFill>
            <a:ln w="9525" cmpd="sng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 w="19050" cmpd="sng">
                  <a:solidFill>
                    <a:srgbClr val="000000"/>
                  </a:solidFill>
                </a:ln>
                <a:solidFill>
                  <a:srgbClr val="000090"/>
                </a:solidFill>
              </a:endParaRPr>
            </a:p>
          </p:txBody>
        </p:sp>
        <p:sp>
          <p:nvSpPr>
            <p:cNvPr id="20" name="Trapezoid 19"/>
            <p:cNvSpPr/>
            <p:nvPr/>
          </p:nvSpPr>
          <p:spPr>
            <a:xfrm rot="10800000">
              <a:off x="976669" y="4631158"/>
              <a:ext cx="214702" cy="139465"/>
            </a:xfrm>
            <a:prstGeom prst="trapezoid">
              <a:avLst>
                <a:gd name="adj" fmla="val 18608"/>
              </a:avLst>
            </a:prstGeom>
            <a:solidFill>
              <a:schemeClr val="bg1">
                <a:lumMod val="95000"/>
              </a:schemeClr>
            </a:solidFill>
            <a:ln w="9525" cmpd="sng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 w="19050" cmpd="sng">
                  <a:solidFill>
                    <a:srgbClr val="000000"/>
                  </a:solidFill>
                </a:ln>
                <a:solidFill>
                  <a:srgbClr val="000090"/>
                </a:solidFill>
              </a:endParaRPr>
            </a:p>
          </p:txBody>
        </p:sp>
        <p:sp>
          <p:nvSpPr>
            <p:cNvPr id="21" name="Trapezoid 20"/>
            <p:cNvSpPr/>
            <p:nvPr/>
          </p:nvSpPr>
          <p:spPr>
            <a:xfrm rot="11971483" flipV="1">
              <a:off x="776643" y="5752942"/>
              <a:ext cx="214702" cy="139465"/>
            </a:xfrm>
            <a:prstGeom prst="trapezoid">
              <a:avLst>
                <a:gd name="adj" fmla="val 18608"/>
              </a:avLst>
            </a:prstGeom>
            <a:solidFill>
              <a:schemeClr val="bg1">
                <a:lumMod val="95000"/>
              </a:schemeClr>
            </a:solidFill>
            <a:ln w="9525" cmpd="sng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 w="19050" cmpd="sng">
                  <a:solidFill>
                    <a:srgbClr val="000000"/>
                  </a:solidFill>
                </a:ln>
                <a:solidFill>
                  <a:srgbClr val="000090"/>
                </a:solidFill>
              </a:endParaRPr>
            </a:p>
          </p:txBody>
        </p:sp>
        <p:sp>
          <p:nvSpPr>
            <p:cNvPr id="22" name="Trapezoid 21"/>
            <p:cNvSpPr/>
            <p:nvPr/>
          </p:nvSpPr>
          <p:spPr>
            <a:xfrm rot="10800000" flipV="1">
              <a:off x="970318" y="5789919"/>
              <a:ext cx="214702" cy="139465"/>
            </a:xfrm>
            <a:prstGeom prst="trapezoid">
              <a:avLst>
                <a:gd name="adj" fmla="val 18608"/>
              </a:avLst>
            </a:prstGeom>
            <a:solidFill>
              <a:schemeClr val="bg1">
                <a:lumMod val="95000"/>
              </a:schemeClr>
            </a:solidFill>
            <a:ln w="9525" cmpd="sng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 w="19050" cmpd="sng">
                  <a:solidFill>
                    <a:srgbClr val="000000"/>
                  </a:solidFill>
                </a:ln>
                <a:solidFill>
                  <a:srgbClr val="000090"/>
                </a:solidFill>
              </a:endParaRPr>
            </a:p>
          </p:txBody>
        </p:sp>
        <p:sp>
          <p:nvSpPr>
            <p:cNvPr id="23" name="Trapezoid 22"/>
            <p:cNvSpPr/>
            <p:nvPr/>
          </p:nvSpPr>
          <p:spPr>
            <a:xfrm rot="9621244" flipH="1" flipV="1">
              <a:off x="1167272" y="5756266"/>
              <a:ext cx="214702" cy="139465"/>
            </a:xfrm>
            <a:prstGeom prst="trapezoid">
              <a:avLst>
                <a:gd name="adj" fmla="val 18608"/>
              </a:avLst>
            </a:prstGeom>
            <a:solidFill>
              <a:schemeClr val="bg1">
                <a:lumMod val="95000"/>
              </a:schemeClr>
            </a:solidFill>
            <a:ln w="9525" cmpd="sng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 w="19050" cmpd="sng">
                  <a:solidFill>
                    <a:srgbClr val="000000"/>
                  </a:solidFill>
                </a:ln>
                <a:solidFill>
                  <a:srgbClr val="000090"/>
                </a:solidFill>
              </a:endParaRPr>
            </a:p>
          </p:txBody>
        </p:sp>
      </p:grpSp>
      <p:sp>
        <p:nvSpPr>
          <p:cNvPr id="24" name="Right Arrow 23"/>
          <p:cNvSpPr/>
          <p:nvPr/>
        </p:nvSpPr>
        <p:spPr>
          <a:xfrm>
            <a:off x="3755592" y="2169647"/>
            <a:ext cx="1197408" cy="4858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4293" y="812878"/>
            <a:ext cx="1339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Before LS1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17041" y="764667"/>
            <a:ext cx="115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After LS1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647699" y="4702931"/>
            <a:ext cx="82740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 smtClean="0">
                <a:solidFill>
                  <a:srgbClr val="000090"/>
                </a:solidFill>
                <a:latin typeface="Arial"/>
                <a:ea typeface="MS PGothic" pitchFamily="34" charset="-128"/>
                <a:cs typeface="Arial"/>
              </a:rPr>
              <a:t>Key activities:</a:t>
            </a:r>
            <a:endParaRPr lang="en-US" sz="1200" dirty="0">
              <a:solidFill>
                <a:srgbClr val="000090"/>
              </a:solidFill>
              <a:latin typeface="Arial"/>
              <a:ea typeface="MS PGothic" pitchFamily="34" charset="-128"/>
              <a:cs typeface="Arial"/>
            </a:endParaRPr>
          </a:p>
          <a:p>
            <a:pPr marL="285750" lvl="1" indent="-285750">
              <a:buFont typeface="Arial"/>
              <a:buChar char="•"/>
              <a:defRPr/>
            </a:pPr>
            <a:endParaRPr lang="en-US" sz="800" dirty="0">
              <a:solidFill>
                <a:srgbClr val="000090"/>
              </a:solidFill>
              <a:latin typeface="Arial"/>
              <a:ea typeface="MS PGothic" pitchFamily="34" charset="-128"/>
              <a:cs typeface="Arial"/>
            </a:endParaRPr>
          </a:p>
          <a:p>
            <a:pPr marL="285750" lvl="1" indent="-285750">
              <a:buFont typeface="Arial"/>
              <a:buChar char="•"/>
              <a:defRPr/>
            </a:pPr>
            <a:r>
              <a:rPr lang="en-US" dirty="0">
                <a:solidFill>
                  <a:srgbClr val="000090"/>
                </a:solidFill>
                <a:latin typeface="Arial"/>
                <a:ea typeface="MS PGothic" pitchFamily="34" charset="-128"/>
                <a:cs typeface="Arial"/>
              </a:rPr>
              <a:t>The final 5/18 TRD modules were installed</a:t>
            </a:r>
          </a:p>
          <a:p>
            <a:pPr marL="285750" lvl="1" indent="-285750">
              <a:buFont typeface="Arial"/>
              <a:buChar char="•"/>
              <a:defRPr/>
            </a:pPr>
            <a:r>
              <a:rPr lang="en-US" dirty="0">
                <a:solidFill>
                  <a:srgbClr val="008000"/>
                </a:solidFill>
                <a:latin typeface="Arial"/>
                <a:ea typeface="MS PGothic" pitchFamily="34" charset="-128"/>
                <a:cs typeface="Arial"/>
              </a:rPr>
              <a:t>A fourth PHOS </a:t>
            </a:r>
            <a:r>
              <a:rPr lang="en-US" dirty="0" smtClean="0">
                <a:solidFill>
                  <a:srgbClr val="008000"/>
                </a:solidFill>
                <a:latin typeface="Arial"/>
                <a:ea typeface="MS PGothic" pitchFamily="34" charset="-128"/>
                <a:cs typeface="Arial"/>
              </a:rPr>
              <a:t>module </a:t>
            </a:r>
            <a:r>
              <a:rPr lang="en-US" dirty="0">
                <a:solidFill>
                  <a:srgbClr val="008000"/>
                </a:solidFill>
                <a:latin typeface="Arial"/>
                <a:ea typeface="MS PGothic" pitchFamily="34" charset="-128"/>
                <a:cs typeface="Arial"/>
              </a:rPr>
              <a:t>was installed</a:t>
            </a:r>
          </a:p>
          <a:p>
            <a:pPr marL="285750" lvl="1" indent="-285750">
              <a:buFont typeface="Arial"/>
              <a:buChar char="•"/>
              <a:defRPr/>
            </a:pPr>
            <a:r>
              <a:rPr lang="en-US" dirty="0">
                <a:solidFill>
                  <a:srgbClr val="000090"/>
                </a:solidFill>
                <a:latin typeface="Arial"/>
                <a:ea typeface="MS PGothic" pitchFamily="34" charset="-128"/>
                <a:cs typeface="Arial"/>
              </a:rPr>
              <a:t>The Dijet Calorimeter (DCAL) consisting of 6+2x1/3 modules was </a:t>
            </a:r>
            <a:r>
              <a:rPr lang="en-US" dirty="0" smtClean="0">
                <a:solidFill>
                  <a:srgbClr val="000090"/>
                </a:solidFill>
                <a:latin typeface="Arial"/>
                <a:ea typeface="MS PGothic" pitchFamily="34" charset="-128"/>
                <a:cs typeface="Arial"/>
              </a:rPr>
              <a:t>installed</a:t>
            </a:r>
          </a:p>
          <a:p>
            <a:pPr marL="285750" lvl="1" indent="-285750">
              <a:buFont typeface="Arial"/>
              <a:buChar char="•"/>
              <a:defRPr/>
            </a:pPr>
            <a:r>
              <a:rPr lang="en-US" dirty="0" smtClean="0">
                <a:solidFill>
                  <a:srgbClr val="008000"/>
                </a:solidFill>
                <a:latin typeface="Arial"/>
                <a:ea typeface="MS PGothic" pitchFamily="34" charset="-128"/>
                <a:cs typeface="Arial"/>
              </a:rPr>
              <a:t>Shower counters (AD) were installed in the LHC tunnel</a:t>
            </a:r>
            <a:endParaRPr lang="en-US" dirty="0">
              <a:solidFill>
                <a:srgbClr val="008000"/>
              </a:solidFill>
              <a:latin typeface="Arial"/>
              <a:ea typeface="MS PGothic" pitchFamily="34" charset="-128"/>
              <a:cs typeface="Arial"/>
            </a:endParaRPr>
          </a:p>
        </p:txBody>
      </p:sp>
      <p:sp>
        <p:nvSpPr>
          <p:cNvPr id="1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65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IMG_5296.jpg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569" y="3988167"/>
            <a:ext cx="1777939" cy="238038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ALICE LS1: infrastructure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A70A2CEB-6B6F-2E41-8016-A6F20BD4F1DC}" type="slidenum">
              <a:rPr lang="en-US" smtClean="0">
                <a:solidFill>
                  <a:srgbClr val="333399"/>
                </a:solidFill>
                <a:latin typeface="Arial"/>
              </a:rPr>
              <a:pPr/>
              <a:t>5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/>
          <a:p>
            <a:endParaRPr lang="en-US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Austin Ball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 descr="P817018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407" y="1248198"/>
            <a:ext cx="1749101" cy="2077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 bwMode="auto">
          <a:xfrm>
            <a:off x="2343091" y="1173029"/>
            <a:ext cx="3004272" cy="2215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000090"/>
                </a:solidFill>
                <a:latin typeface="Arial"/>
                <a:ea typeface="MS PGothic" pitchFamily="34" charset="-128"/>
                <a:cs typeface="Arial"/>
              </a:rPr>
              <a:t>UPS </a:t>
            </a:r>
            <a:r>
              <a:rPr lang="en-US" sz="1600" b="1" dirty="0" smtClean="0">
                <a:solidFill>
                  <a:srgbClr val="000090"/>
                </a:solidFill>
                <a:latin typeface="Arial"/>
                <a:ea typeface="MS PGothic" pitchFamily="34" charset="-128"/>
                <a:cs typeface="Arial"/>
              </a:rPr>
              <a:t>upgrade</a:t>
            </a:r>
          </a:p>
          <a:p>
            <a:pPr>
              <a:defRPr/>
            </a:pPr>
            <a:r>
              <a:rPr lang="en-US" sz="1600" b="1" dirty="0" smtClean="0">
                <a:solidFill>
                  <a:srgbClr val="000090"/>
                </a:solidFill>
                <a:latin typeface="Arial"/>
                <a:ea typeface="MS PGothic" pitchFamily="34" charset="-128"/>
                <a:cs typeface="Arial"/>
              </a:rPr>
              <a:t>(EN-EL-BT)</a:t>
            </a:r>
            <a:r>
              <a:rPr lang="en-US" sz="1600" dirty="0" smtClean="0">
                <a:solidFill>
                  <a:srgbClr val="000090"/>
                </a:solidFill>
                <a:latin typeface="Arial"/>
                <a:ea typeface="MS PGothic" pitchFamily="34" charset="-128"/>
                <a:cs typeface="Arial"/>
              </a:rPr>
              <a:t>:</a:t>
            </a:r>
            <a:endParaRPr lang="en-US" sz="1200" dirty="0">
              <a:solidFill>
                <a:srgbClr val="000090"/>
              </a:solidFill>
              <a:latin typeface="Arial"/>
              <a:ea typeface="MS PGothic" pitchFamily="34" charset="-128"/>
              <a:cs typeface="Arial"/>
            </a:endParaRPr>
          </a:p>
          <a:p>
            <a:pPr marL="285750" lvl="1" indent="-285750">
              <a:buFont typeface="Arial"/>
              <a:buChar char="•"/>
              <a:defRPr/>
            </a:pPr>
            <a:endParaRPr lang="en-US" sz="800" dirty="0">
              <a:solidFill>
                <a:srgbClr val="000090"/>
              </a:solidFill>
              <a:latin typeface="Arial"/>
              <a:ea typeface="MS PGothic" pitchFamily="34" charset="-128"/>
              <a:cs typeface="Arial"/>
            </a:endParaRPr>
          </a:p>
          <a:p>
            <a:pPr marL="285750" lvl="1" indent="-285750">
              <a:buFont typeface="Arial"/>
              <a:buChar char="•"/>
              <a:defRPr/>
            </a:pPr>
            <a:r>
              <a:rPr lang="en-US" sz="1400" b="1" dirty="0">
                <a:solidFill>
                  <a:srgbClr val="008000"/>
                </a:solidFill>
                <a:latin typeface="Arial"/>
                <a:ea typeface="MS PGothic" pitchFamily="34" charset="-128"/>
                <a:cs typeface="Arial"/>
              </a:rPr>
              <a:t>Replacement of old units (from LEP times)</a:t>
            </a:r>
          </a:p>
          <a:p>
            <a:pPr marL="285750" lvl="1" indent="-285750">
              <a:buFont typeface="Arial"/>
              <a:buChar char="•"/>
              <a:defRPr/>
            </a:pPr>
            <a:r>
              <a:rPr lang="en-US" sz="1400" b="1" dirty="0">
                <a:solidFill>
                  <a:srgbClr val="008000"/>
                </a:solidFill>
                <a:latin typeface="Arial"/>
                <a:ea typeface="MS PGothic" pitchFamily="34" charset="-128"/>
                <a:cs typeface="Arial"/>
              </a:rPr>
              <a:t>Consolidation of electrical </a:t>
            </a:r>
            <a:br>
              <a:rPr lang="en-US" sz="1400" b="1" dirty="0">
                <a:solidFill>
                  <a:srgbClr val="008000"/>
                </a:solidFill>
                <a:latin typeface="Arial"/>
                <a:ea typeface="MS PGothic" pitchFamily="34" charset="-128"/>
                <a:cs typeface="Arial"/>
              </a:rPr>
            </a:br>
            <a:r>
              <a:rPr lang="en-US" sz="1400" b="1" dirty="0">
                <a:solidFill>
                  <a:srgbClr val="008000"/>
                </a:solidFill>
                <a:latin typeface="Arial"/>
                <a:ea typeface="MS PGothic" pitchFamily="34" charset="-128"/>
                <a:cs typeface="Arial"/>
              </a:rPr>
              <a:t>network</a:t>
            </a:r>
          </a:p>
          <a:p>
            <a:pPr marL="285750" lvl="1" indent="-285750">
              <a:buFont typeface="Arial"/>
              <a:buChar char="•"/>
              <a:defRPr/>
            </a:pPr>
            <a:r>
              <a:rPr lang="en-US" sz="1400" dirty="0" smtClean="0">
                <a:solidFill>
                  <a:srgbClr val="000090"/>
                </a:solidFill>
                <a:latin typeface="Arial"/>
                <a:ea typeface="MS PGothic" pitchFamily="34" charset="-128"/>
                <a:cs typeface="Arial"/>
              </a:rPr>
              <a:t>UPS </a:t>
            </a:r>
            <a:r>
              <a:rPr lang="en-US" sz="1400" dirty="0">
                <a:solidFill>
                  <a:srgbClr val="000090"/>
                </a:solidFill>
                <a:latin typeface="Arial"/>
                <a:ea typeface="MS PGothic" pitchFamily="34" charset="-128"/>
                <a:cs typeface="Arial"/>
              </a:rPr>
              <a:t>power increased </a:t>
            </a:r>
            <a:br>
              <a:rPr lang="en-US" sz="1400" dirty="0">
                <a:solidFill>
                  <a:srgbClr val="000090"/>
                </a:solidFill>
                <a:latin typeface="Arial"/>
                <a:ea typeface="MS PGothic" pitchFamily="34" charset="-128"/>
                <a:cs typeface="Arial"/>
              </a:rPr>
            </a:br>
            <a:r>
              <a:rPr lang="en-US" sz="1400" dirty="0">
                <a:solidFill>
                  <a:srgbClr val="000090"/>
                </a:solidFill>
                <a:latin typeface="Arial"/>
                <a:ea typeface="MS PGothic" pitchFamily="34" charset="-128"/>
                <a:cs typeface="Arial"/>
              </a:rPr>
              <a:t>(X5) from </a:t>
            </a:r>
            <a:r>
              <a:rPr lang="en-US" sz="1400" b="1" dirty="0">
                <a:solidFill>
                  <a:srgbClr val="FF0000"/>
                </a:solidFill>
                <a:latin typeface="Arial"/>
                <a:ea typeface="MS PGothic" pitchFamily="34" charset="-128"/>
                <a:cs typeface="Arial"/>
              </a:rPr>
              <a:t>160kVA </a:t>
            </a:r>
            <a:r>
              <a:rPr lang="en-US" sz="1400" b="1" dirty="0" smtClean="0">
                <a:solidFill>
                  <a:srgbClr val="FF0000"/>
                </a:solidFill>
                <a:latin typeface="Arial"/>
                <a:ea typeface="MS PGothic" pitchFamily="34" charset="-128"/>
                <a:cs typeface="Arial"/>
              </a:rPr>
              <a:t>to </a:t>
            </a:r>
            <a:r>
              <a:rPr lang="en-US" sz="1400" b="1" dirty="0">
                <a:solidFill>
                  <a:srgbClr val="FF0000"/>
                </a:solidFill>
                <a:latin typeface="Arial"/>
                <a:ea typeface="MS PGothic" pitchFamily="34" charset="-128"/>
                <a:cs typeface="Arial"/>
              </a:rPr>
              <a:t>800kVA</a:t>
            </a:r>
          </a:p>
          <a:p>
            <a:pPr marL="0" lvl="1">
              <a:defRPr/>
            </a:pPr>
            <a:endParaRPr lang="en-US" sz="1400" dirty="0">
              <a:solidFill>
                <a:srgbClr val="000090"/>
              </a:solidFill>
              <a:latin typeface="Arial"/>
              <a:ea typeface="MS PGothic" pitchFamily="34" charset="-128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5724976" y="3820573"/>
            <a:ext cx="3355523" cy="15696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000090"/>
                </a:solidFill>
                <a:latin typeface="Arial"/>
                <a:ea typeface="MS PGothic" pitchFamily="34" charset="-128"/>
                <a:cs typeface="Arial"/>
              </a:rPr>
              <a:t>Chilled water </a:t>
            </a:r>
            <a:r>
              <a:rPr lang="en-US" sz="1600" b="1" dirty="0" smtClean="0">
                <a:solidFill>
                  <a:srgbClr val="000090"/>
                </a:solidFill>
                <a:latin typeface="Arial"/>
                <a:ea typeface="MS PGothic" pitchFamily="34" charset="-128"/>
                <a:cs typeface="Arial"/>
              </a:rPr>
              <a:t>upgrade</a:t>
            </a:r>
          </a:p>
          <a:p>
            <a:pPr>
              <a:defRPr/>
            </a:pPr>
            <a:r>
              <a:rPr lang="en-US" sz="1600" b="1" dirty="0" smtClean="0">
                <a:solidFill>
                  <a:srgbClr val="000090"/>
                </a:solidFill>
                <a:latin typeface="Arial"/>
                <a:ea typeface="MS PGothic" pitchFamily="34" charset="-128"/>
                <a:cs typeface="Arial"/>
              </a:rPr>
              <a:t>(EN-CV):</a:t>
            </a:r>
            <a:endParaRPr lang="en-US" sz="1200" b="1" dirty="0">
              <a:solidFill>
                <a:srgbClr val="000090"/>
              </a:solidFill>
              <a:latin typeface="Arial"/>
              <a:ea typeface="MS PGothic" pitchFamily="34" charset="-128"/>
              <a:cs typeface="Arial"/>
            </a:endParaRPr>
          </a:p>
          <a:p>
            <a:pPr marL="285750" lvl="1" indent="-285750">
              <a:buFont typeface="Arial"/>
              <a:buChar char="•"/>
              <a:defRPr/>
            </a:pPr>
            <a:endParaRPr lang="en-US" sz="800" dirty="0">
              <a:solidFill>
                <a:srgbClr val="000090"/>
              </a:solidFill>
              <a:latin typeface="Arial"/>
              <a:ea typeface="MS PGothic" pitchFamily="34" charset="-128"/>
              <a:cs typeface="Arial"/>
            </a:endParaRPr>
          </a:p>
          <a:p>
            <a:pPr marL="285750" lvl="1" indent="-285750">
              <a:buFont typeface="Arial"/>
              <a:buChar char="•"/>
              <a:defRPr/>
            </a:pPr>
            <a:r>
              <a:rPr lang="en-US" sz="1400" b="1" dirty="0">
                <a:solidFill>
                  <a:srgbClr val="008000"/>
                </a:solidFill>
                <a:latin typeface="Arial"/>
                <a:ea typeface="MS PGothic" pitchFamily="34" charset="-128"/>
                <a:cs typeface="Arial"/>
              </a:rPr>
              <a:t>Installation of 5 </a:t>
            </a:r>
            <a:r>
              <a:rPr lang="en-US" sz="1400" b="1" dirty="0" smtClean="0">
                <a:solidFill>
                  <a:srgbClr val="008000"/>
                </a:solidFill>
                <a:latin typeface="Arial"/>
                <a:ea typeface="MS PGothic" pitchFamily="34" charset="-128"/>
                <a:cs typeface="Arial"/>
              </a:rPr>
              <a:t>chillers,</a:t>
            </a:r>
            <a:r>
              <a:rPr lang="en-US" sz="1400" b="1" dirty="0">
                <a:solidFill>
                  <a:srgbClr val="008000"/>
                </a:solidFill>
                <a:latin typeface="Arial"/>
                <a:ea typeface="MS PGothic" pitchFamily="34" charset="-128"/>
                <a:cs typeface="Arial"/>
              </a:rPr>
              <a:t/>
            </a:r>
            <a:br>
              <a:rPr lang="en-US" sz="1400" b="1" dirty="0">
                <a:solidFill>
                  <a:srgbClr val="008000"/>
                </a:solidFill>
                <a:latin typeface="Arial"/>
                <a:ea typeface="MS PGothic" pitchFamily="34" charset="-128"/>
                <a:cs typeface="Arial"/>
              </a:rPr>
            </a:br>
            <a:r>
              <a:rPr lang="en-US" sz="1400" b="1" dirty="0">
                <a:solidFill>
                  <a:srgbClr val="008000"/>
                </a:solidFill>
                <a:latin typeface="Arial"/>
                <a:ea typeface="MS PGothic" pitchFamily="34" charset="-128"/>
                <a:cs typeface="Arial"/>
              </a:rPr>
              <a:t>new pumps and heat exchangers</a:t>
            </a:r>
          </a:p>
          <a:p>
            <a:pPr marL="285750" lvl="1" indent="-285750">
              <a:buFont typeface="Arial"/>
              <a:buChar char="•"/>
              <a:defRPr/>
            </a:pPr>
            <a:r>
              <a:rPr lang="en-US" sz="1400" dirty="0" smtClean="0">
                <a:solidFill>
                  <a:srgbClr val="000090"/>
                </a:solidFill>
                <a:latin typeface="Arial"/>
                <a:ea typeface="MS PGothic" pitchFamily="34" charset="-128"/>
                <a:cs typeface="Arial"/>
              </a:rPr>
              <a:t>Increase P2 primary cooling </a:t>
            </a:r>
            <a:r>
              <a:rPr lang="en-US" sz="1400" dirty="0">
                <a:solidFill>
                  <a:srgbClr val="000090"/>
                </a:solidFill>
                <a:latin typeface="Arial"/>
                <a:ea typeface="MS PGothic" pitchFamily="34" charset="-128"/>
                <a:cs typeface="Arial"/>
              </a:rPr>
              <a:t>power </a:t>
            </a:r>
            <a:r>
              <a:rPr lang="en-US" sz="1400" dirty="0" smtClean="0">
                <a:solidFill>
                  <a:srgbClr val="000090"/>
                </a:solidFill>
                <a:latin typeface="Arial"/>
                <a:ea typeface="MS PGothic" pitchFamily="34" charset="-128"/>
                <a:cs typeface="Arial"/>
              </a:rPr>
              <a:t>by </a:t>
            </a:r>
            <a:r>
              <a:rPr lang="en-US" sz="1400" b="1" dirty="0">
                <a:solidFill>
                  <a:srgbClr val="FF0000"/>
                </a:solidFill>
                <a:latin typeface="Arial"/>
                <a:ea typeface="MS PGothic" pitchFamily="34" charset="-128"/>
                <a:cs typeface="Arial"/>
              </a:rPr>
              <a:t>60</a:t>
            </a:r>
            <a:r>
              <a:rPr lang="en-US" sz="1400" b="1" dirty="0" smtClean="0">
                <a:solidFill>
                  <a:srgbClr val="FF0000"/>
                </a:solidFill>
                <a:latin typeface="Arial"/>
                <a:ea typeface="MS PGothic" pitchFamily="34" charset="-128"/>
                <a:cs typeface="Arial"/>
              </a:rPr>
              <a:t>%</a:t>
            </a:r>
            <a:endParaRPr lang="en-US" sz="1400" dirty="0">
              <a:solidFill>
                <a:srgbClr val="000090"/>
              </a:solidFill>
              <a:latin typeface="Arial"/>
              <a:ea typeface="MS PGothic" pitchFamily="34" charset="-128"/>
              <a:cs typeface="Arial"/>
            </a:endParaRPr>
          </a:p>
        </p:txBody>
      </p:sp>
      <p:sp>
        <p:nvSpPr>
          <p:cNvPr id="21" name="Right Arrow 20"/>
          <p:cNvSpPr/>
          <p:nvPr/>
        </p:nvSpPr>
        <p:spPr>
          <a:xfrm rot="1127153">
            <a:off x="781109" y="4849168"/>
            <a:ext cx="917575" cy="30783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10129" y="3820573"/>
            <a:ext cx="2957555" cy="2215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0090"/>
                </a:solidFill>
                <a:latin typeface="Arial"/>
                <a:cs typeface="Arial"/>
              </a:rPr>
              <a:t>L3 ventilation </a:t>
            </a:r>
            <a:r>
              <a:rPr lang="en-US" sz="1600" b="1" dirty="0" smtClean="0">
                <a:solidFill>
                  <a:srgbClr val="000090"/>
                </a:solidFill>
                <a:latin typeface="Arial"/>
                <a:cs typeface="Arial"/>
              </a:rPr>
              <a:t>upgrade</a:t>
            </a:r>
          </a:p>
          <a:p>
            <a:r>
              <a:rPr lang="en-US" sz="1600" b="1" dirty="0" smtClean="0">
                <a:solidFill>
                  <a:srgbClr val="000090"/>
                </a:solidFill>
                <a:latin typeface="Arial"/>
                <a:cs typeface="Arial"/>
              </a:rPr>
              <a:t>(EN-CV-PJ)</a:t>
            </a:r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:</a:t>
            </a:r>
            <a:endParaRPr lang="en-US" sz="1100" dirty="0">
              <a:solidFill>
                <a:srgbClr val="000090"/>
              </a:solidFill>
              <a:latin typeface="Arial"/>
              <a:cs typeface="Arial"/>
            </a:endParaRPr>
          </a:p>
          <a:p>
            <a:pPr marL="285750" lvl="1" indent="-285750">
              <a:buFont typeface="Arial"/>
              <a:buChar char="•"/>
            </a:pPr>
            <a:endParaRPr lang="en-US" sz="800" dirty="0">
              <a:solidFill>
                <a:srgbClr val="000090"/>
              </a:solidFill>
              <a:latin typeface="Arial"/>
              <a:cs typeface="Arial"/>
            </a:endParaRPr>
          </a:p>
          <a:p>
            <a:pPr marL="285750" lvl="1" indent="-285750">
              <a:buFont typeface="Arial"/>
              <a:buChar char="•"/>
            </a:pPr>
            <a:r>
              <a:rPr lang="en-US" sz="1400" b="1" dirty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Replacement of the (LEP time) ventilation infrastructure for the L3 magnet that allow 10’000m</a:t>
            </a:r>
            <a:r>
              <a:rPr lang="en-US" sz="1400" b="1" baseline="30000" dirty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3</a:t>
            </a:r>
            <a:r>
              <a:rPr lang="en-US" sz="1400" b="1" dirty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/h into the L3 magnet.</a:t>
            </a:r>
            <a:endParaRPr lang="en-US" sz="1400" b="1" dirty="0">
              <a:solidFill>
                <a:srgbClr val="008000"/>
              </a:solidFill>
              <a:latin typeface="Arial"/>
              <a:cs typeface="Arial"/>
            </a:endParaRPr>
          </a:p>
          <a:p>
            <a:pPr marL="2857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000090"/>
                </a:solidFill>
                <a:latin typeface="Arial"/>
                <a:cs typeface="Arial"/>
              </a:rPr>
              <a:t>Increase </a:t>
            </a:r>
            <a:r>
              <a:rPr lang="en-US" sz="1400" dirty="0">
                <a:solidFill>
                  <a:srgbClr val="000090"/>
                </a:solidFill>
                <a:latin typeface="Arial"/>
                <a:cs typeface="Arial"/>
              </a:rPr>
              <a:t>air flow inside the L3 magnet by </a:t>
            </a:r>
            <a:r>
              <a:rPr lang="en-US" sz="1400" b="1" dirty="0">
                <a:solidFill>
                  <a:srgbClr val="FF0000"/>
                </a:solidFill>
                <a:latin typeface="Arial"/>
                <a:cs typeface="Arial"/>
              </a:rPr>
              <a:t>60</a:t>
            </a: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%</a:t>
            </a:r>
            <a:endParaRPr lang="en-US" sz="1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7" name="Round Diagonal Corner Rectangle 13"/>
          <p:cNvSpPr>
            <a:spLocks/>
          </p:cNvSpPr>
          <p:nvPr/>
        </p:nvSpPr>
        <p:spPr bwMode="auto">
          <a:xfrm flipV="1">
            <a:off x="60253" y="3604463"/>
            <a:ext cx="9020246" cy="3169703"/>
          </a:xfrm>
          <a:custGeom>
            <a:avLst/>
            <a:gdLst>
              <a:gd name="T0" fmla="*/ 223810 w 5693213"/>
              <a:gd name="T1" fmla="*/ 0 h 2181170"/>
              <a:gd name="T2" fmla="*/ 5693213 w 5693213"/>
              <a:gd name="T3" fmla="*/ 0 h 2181170"/>
              <a:gd name="T4" fmla="*/ 5693213 w 5693213"/>
              <a:gd name="T5" fmla="*/ 0 h 2181170"/>
              <a:gd name="T6" fmla="*/ 5693213 w 5693213"/>
              <a:gd name="T7" fmla="*/ 1957360 h 2181170"/>
              <a:gd name="T8" fmla="*/ 5469403 w 5693213"/>
              <a:gd name="T9" fmla="*/ 2181170 h 2181170"/>
              <a:gd name="T10" fmla="*/ 0 w 5693213"/>
              <a:gd name="T11" fmla="*/ 2181170 h 2181170"/>
              <a:gd name="T12" fmla="*/ 0 w 5693213"/>
              <a:gd name="T13" fmla="*/ 2181170 h 2181170"/>
              <a:gd name="T14" fmla="*/ 0 w 5693213"/>
              <a:gd name="T15" fmla="*/ 223810 h 2181170"/>
              <a:gd name="T16" fmla="*/ 223810 w 5693213"/>
              <a:gd name="T17" fmla="*/ 0 h 218117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693213" h="2181170">
                <a:moveTo>
                  <a:pt x="223810" y="0"/>
                </a:moveTo>
                <a:lnTo>
                  <a:pt x="5693213" y="0"/>
                </a:lnTo>
                <a:lnTo>
                  <a:pt x="5693213" y="1957360"/>
                </a:lnTo>
                <a:cubicBezTo>
                  <a:pt x="5693213" y="2080967"/>
                  <a:pt x="5593010" y="2181170"/>
                  <a:pt x="5469403" y="2181170"/>
                </a:cubicBezTo>
                <a:lnTo>
                  <a:pt x="0" y="2181170"/>
                </a:lnTo>
                <a:lnTo>
                  <a:pt x="0" y="223810"/>
                </a:lnTo>
                <a:cubicBezTo>
                  <a:pt x="0" y="100203"/>
                  <a:pt x="100203" y="0"/>
                  <a:pt x="223810" y="0"/>
                </a:cubicBezTo>
                <a:close/>
              </a:path>
            </a:pathLst>
          </a:custGeom>
          <a:noFill/>
          <a:ln w="9525" cap="flat" cmpd="sng">
            <a:solidFill>
              <a:srgbClr val="00CC98"/>
            </a:solidFill>
            <a:prstDash val="solid"/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 u="sng">
              <a:solidFill>
                <a:srgbClr val="000000"/>
              </a:solidFill>
              <a:latin typeface="Arial" charset="0"/>
              <a:ea typeface="MS PGothic" charset="0"/>
              <a:cs typeface="MS PGothic" charset="0"/>
            </a:endParaRPr>
          </a:p>
        </p:txBody>
      </p:sp>
      <p:pic>
        <p:nvPicPr>
          <p:cNvPr id="39" name="Picture 38" descr="IMG_518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6717" y="5470441"/>
            <a:ext cx="1677744" cy="115673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4974931" y="1336793"/>
            <a:ext cx="3962620" cy="1752593"/>
            <a:chOff x="4827883" y="1336793"/>
            <a:chExt cx="3962620" cy="1752593"/>
          </a:xfrm>
        </p:grpSpPr>
        <p:grpSp>
          <p:nvGrpSpPr>
            <p:cNvPr id="44" name="Group 2"/>
            <p:cNvGrpSpPr>
              <a:grpSpLocks/>
            </p:cNvGrpSpPr>
            <p:nvPr/>
          </p:nvGrpSpPr>
          <p:grpSpPr bwMode="auto">
            <a:xfrm>
              <a:off x="5426806" y="2799123"/>
              <a:ext cx="414249" cy="290263"/>
              <a:chOff x="0" y="0"/>
              <a:chExt cx="539" cy="409"/>
            </a:xfrm>
          </p:grpSpPr>
          <p:sp>
            <p:nvSpPr>
              <p:cNvPr id="110" name="Rectangle 3"/>
              <p:cNvSpPr>
                <a:spLocks/>
              </p:cNvSpPr>
              <p:nvPr/>
            </p:nvSpPr>
            <p:spPr bwMode="auto">
              <a:xfrm>
                <a:off x="0" y="0"/>
                <a:ext cx="539" cy="40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11" name="Rectangle 4"/>
              <p:cNvSpPr>
                <a:spLocks/>
              </p:cNvSpPr>
              <p:nvPr/>
            </p:nvSpPr>
            <p:spPr bwMode="auto">
              <a:xfrm>
                <a:off x="82" y="9"/>
                <a:ext cx="379" cy="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40639" bIns="0" anchor="ctr">
                <a:spAutoFit/>
              </a:bodyPr>
              <a:lstStyle/>
              <a:p>
                <a:pPr marL="39688" algn="ctr"/>
                <a:r>
                  <a:rPr lang="en-US" sz="900">
                    <a:solidFill>
                      <a:srgbClr val="333399"/>
                    </a:solidFill>
                    <a:latin typeface="Arial"/>
                    <a:ea typeface="ＭＳ Ｐゴシック" charset="0"/>
                    <a:cs typeface="ＭＳ Ｐゴシック" charset="0"/>
                  </a:rPr>
                  <a:t>CR1</a:t>
                </a:r>
              </a:p>
              <a:p>
                <a:pPr marL="39688" algn="ctr"/>
                <a:r>
                  <a:rPr lang="en-US" sz="900">
                    <a:solidFill>
                      <a:srgbClr val="333399"/>
                    </a:solidFill>
                    <a:latin typeface="Arial Bold" charset="0"/>
                    <a:ea typeface="ＭＳ Ｐゴシック" charset="0"/>
                    <a:cs typeface="ＭＳ Ｐゴシック" charset="0"/>
                    <a:sym typeface="Arial Bold" charset="0"/>
                  </a:rPr>
                  <a:t>DAQ</a:t>
                </a:r>
              </a:p>
            </p:txBody>
          </p:sp>
        </p:grpSp>
        <p:grpSp>
          <p:nvGrpSpPr>
            <p:cNvPr id="45" name="Group 5"/>
            <p:cNvGrpSpPr>
              <a:grpSpLocks/>
            </p:cNvGrpSpPr>
            <p:nvPr/>
          </p:nvGrpSpPr>
          <p:grpSpPr bwMode="auto">
            <a:xfrm>
              <a:off x="7202157" y="2799123"/>
              <a:ext cx="414249" cy="290263"/>
              <a:chOff x="0" y="0"/>
              <a:chExt cx="539" cy="409"/>
            </a:xfrm>
          </p:grpSpPr>
          <p:sp>
            <p:nvSpPr>
              <p:cNvPr id="108" name="Rectangle 6"/>
              <p:cNvSpPr>
                <a:spLocks/>
              </p:cNvSpPr>
              <p:nvPr/>
            </p:nvSpPr>
            <p:spPr bwMode="auto">
              <a:xfrm>
                <a:off x="0" y="0"/>
                <a:ext cx="539" cy="40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9" name="Rectangle 7"/>
              <p:cNvSpPr>
                <a:spLocks/>
              </p:cNvSpPr>
              <p:nvPr/>
            </p:nvSpPr>
            <p:spPr bwMode="auto">
              <a:xfrm>
                <a:off x="96" y="108"/>
                <a:ext cx="354" cy="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40639" bIns="0" anchor="ctr">
                <a:spAutoFit/>
              </a:bodyPr>
              <a:lstStyle/>
              <a:p>
                <a:pPr marL="39688" algn="ctr"/>
                <a:r>
                  <a:rPr lang="en-US" sz="900">
                    <a:solidFill>
                      <a:srgbClr val="333399"/>
                    </a:solidFill>
                    <a:latin typeface="Arial"/>
                    <a:ea typeface="ＭＳ Ｐゴシック" charset="0"/>
                    <a:cs typeface="ＭＳ Ｐゴシック" charset="0"/>
                  </a:rPr>
                  <a:t>CR5</a:t>
                </a:r>
              </a:p>
            </p:txBody>
          </p:sp>
        </p:grpSp>
        <p:grpSp>
          <p:nvGrpSpPr>
            <p:cNvPr id="46" name="Group 8"/>
            <p:cNvGrpSpPr>
              <a:grpSpLocks/>
            </p:cNvGrpSpPr>
            <p:nvPr/>
          </p:nvGrpSpPr>
          <p:grpSpPr bwMode="auto">
            <a:xfrm>
              <a:off x="6757936" y="2799123"/>
              <a:ext cx="414249" cy="290263"/>
              <a:chOff x="0" y="0"/>
              <a:chExt cx="539" cy="409"/>
            </a:xfrm>
          </p:grpSpPr>
          <p:sp>
            <p:nvSpPr>
              <p:cNvPr id="106" name="Rectangle 9"/>
              <p:cNvSpPr>
                <a:spLocks/>
              </p:cNvSpPr>
              <p:nvPr/>
            </p:nvSpPr>
            <p:spPr bwMode="auto">
              <a:xfrm>
                <a:off x="0" y="0"/>
                <a:ext cx="539" cy="40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7" name="Rectangle 10"/>
              <p:cNvSpPr>
                <a:spLocks/>
              </p:cNvSpPr>
              <p:nvPr/>
            </p:nvSpPr>
            <p:spPr bwMode="auto">
              <a:xfrm>
                <a:off x="30" y="51"/>
                <a:ext cx="487" cy="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40639" bIns="0" anchor="ctr">
                <a:spAutoFit/>
              </a:bodyPr>
              <a:lstStyle/>
              <a:p>
                <a:pPr marL="39688" algn="ctr"/>
                <a:r>
                  <a:rPr lang="en-US" sz="800" dirty="0">
                    <a:solidFill>
                      <a:srgbClr val="333399"/>
                    </a:solidFill>
                    <a:latin typeface="Arial"/>
                    <a:ea typeface="ＭＳ Ｐゴシック" charset="0"/>
                    <a:cs typeface="ＭＳ Ｐゴシック" charset="0"/>
                  </a:rPr>
                  <a:t>CR4</a:t>
                </a:r>
              </a:p>
              <a:p>
                <a:pPr marL="39688" algn="ctr"/>
                <a:r>
                  <a:rPr lang="en-US" sz="600" dirty="0" err="1">
                    <a:solidFill>
                      <a:srgbClr val="333399"/>
                    </a:solidFill>
                    <a:latin typeface="Arial Bold" charset="0"/>
                    <a:ea typeface="ＭＳ Ｐゴシック" charset="0"/>
                    <a:cs typeface="ＭＳ Ｐゴシック" charset="0"/>
                    <a:sym typeface="Arial Bold" charset="0"/>
                  </a:rPr>
                  <a:t>HV+other</a:t>
                </a:r>
                <a:endParaRPr lang="en-US" sz="600" dirty="0">
                  <a:solidFill>
                    <a:srgbClr val="333399"/>
                  </a:solidFill>
                  <a:latin typeface="Arial Bold" charset="0"/>
                  <a:ea typeface="ＭＳ Ｐゴシック" charset="0"/>
                  <a:cs typeface="ＭＳ Ｐゴシック" charset="0"/>
                  <a:sym typeface="Arial Bold" charset="0"/>
                </a:endParaRPr>
              </a:p>
            </p:txBody>
          </p:sp>
        </p:grpSp>
        <p:grpSp>
          <p:nvGrpSpPr>
            <p:cNvPr id="47" name="Group 11"/>
            <p:cNvGrpSpPr>
              <a:grpSpLocks/>
            </p:cNvGrpSpPr>
            <p:nvPr/>
          </p:nvGrpSpPr>
          <p:grpSpPr bwMode="auto">
            <a:xfrm>
              <a:off x="6314482" y="2799123"/>
              <a:ext cx="414248" cy="290263"/>
              <a:chOff x="0" y="0"/>
              <a:chExt cx="539" cy="409"/>
            </a:xfrm>
          </p:grpSpPr>
          <p:sp>
            <p:nvSpPr>
              <p:cNvPr id="104" name="Rectangle 12"/>
              <p:cNvSpPr>
                <a:spLocks/>
              </p:cNvSpPr>
              <p:nvPr/>
            </p:nvSpPr>
            <p:spPr bwMode="auto">
              <a:xfrm>
                <a:off x="0" y="0"/>
                <a:ext cx="539" cy="40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5" name="Rectangle 13"/>
              <p:cNvSpPr>
                <a:spLocks/>
              </p:cNvSpPr>
              <p:nvPr/>
            </p:nvSpPr>
            <p:spPr bwMode="auto">
              <a:xfrm>
                <a:off x="89" y="9"/>
                <a:ext cx="370" cy="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40639" bIns="0" anchor="ctr">
                <a:spAutoFit/>
              </a:bodyPr>
              <a:lstStyle/>
              <a:p>
                <a:pPr marL="39688" algn="ctr"/>
                <a:r>
                  <a:rPr lang="en-US" sz="900">
                    <a:solidFill>
                      <a:srgbClr val="333399"/>
                    </a:solidFill>
                    <a:latin typeface="Arial"/>
                    <a:ea typeface="ＭＳ Ｐゴシック" charset="0"/>
                    <a:cs typeface="ＭＳ Ｐゴシック" charset="0"/>
                  </a:rPr>
                  <a:t>CR3</a:t>
                </a:r>
              </a:p>
              <a:p>
                <a:pPr marL="39688" algn="ctr"/>
                <a:r>
                  <a:rPr lang="en-US" sz="900">
                    <a:solidFill>
                      <a:srgbClr val="333399"/>
                    </a:solidFill>
                    <a:latin typeface="Arial Bold" charset="0"/>
                    <a:ea typeface="ＭＳ Ｐゴシック" charset="0"/>
                    <a:cs typeface="ＭＳ Ｐゴシック" charset="0"/>
                    <a:sym typeface="Arial Bold" charset="0"/>
                  </a:rPr>
                  <a:t>DCS</a:t>
                </a:r>
              </a:p>
            </p:txBody>
          </p:sp>
        </p:grpSp>
        <p:grpSp>
          <p:nvGrpSpPr>
            <p:cNvPr id="48" name="Group 14"/>
            <p:cNvGrpSpPr>
              <a:grpSpLocks/>
            </p:cNvGrpSpPr>
            <p:nvPr/>
          </p:nvGrpSpPr>
          <p:grpSpPr bwMode="auto">
            <a:xfrm>
              <a:off x="5871028" y="2799123"/>
              <a:ext cx="414249" cy="290263"/>
              <a:chOff x="0" y="0"/>
              <a:chExt cx="539" cy="409"/>
            </a:xfrm>
          </p:grpSpPr>
          <p:sp>
            <p:nvSpPr>
              <p:cNvPr id="102" name="Rectangle 15"/>
              <p:cNvSpPr>
                <a:spLocks/>
              </p:cNvSpPr>
              <p:nvPr/>
            </p:nvSpPr>
            <p:spPr bwMode="auto">
              <a:xfrm>
                <a:off x="0" y="0"/>
                <a:ext cx="539" cy="40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3" name="Rectangle 16"/>
              <p:cNvSpPr>
                <a:spLocks/>
              </p:cNvSpPr>
              <p:nvPr/>
            </p:nvSpPr>
            <p:spPr bwMode="auto">
              <a:xfrm>
                <a:off x="96" y="9"/>
                <a:ext cx="354" cy="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40639" bIns="0" anchor="ctr">
                <a:spAutoFit/>
              </a:bodyPr>
              <a:lstStyle/>
              <a:p>
                <a:pPr marL="39688" algn="ctr"/>
                <a:r>
                  <a:rPr lang="en-US" sz="900">
                    <a:solidFill>
                      <a:srgbClr val="333399"/>
                    </a:solidFill>
                    <a:latin typeface="Arial"/>
                    <a:ea typeface="ＭＳ Ｐゴシック" charset="0"/>
                    <a:cs typeface="ＭＳ Ｐゴシック" charset="0"/>
                  </a:rPr>
                  <a:t>CR2</a:t>
                </a:r>
              </a:p>
              <a:p>
                <a:pPr marL="39688" algn="ctr"/>
                <a:r>
                  <a:rPr lang="en-US" sz="900">
                    <a:solidFill>
                      <a:srgbClr val="333399"/>
                    </a:solidFill>
                    <a:latin typeface="Arial Bold" charset="0"/>
                    <a:ea typeface="ＭＳ Ｐゴシック" charset="0"/>
                    <a:cs typeface="ＭＳ Ｐゴシック" charset="0"/>
                    <a:sym typeface="Arial Bold" charset="0"/>
                  </a:rPr>
                  <a:t>HLT</a:t>
                </a:r>
              </a:p>
            </p:txBody>
          </p:sp>
        </p:grpSp>
        <p:grpSp>
          <p:nvGrpSpPr>
            <p:cNvPr id="49" name="Group 17"/>
            <p:cNvGrpSpPr>
              <a:grpSpLocks/>
            </p:cNvGrpSpPr>
            <p:nvPr/>
          </p:nvGrpSpPr>
          <p:grpSpPr bwMode="auto">
            <a:xfrm>
              <a:off x="5588290" y="1985821"/>
              <a:ext cx="848479" cy="261165"/>
              <a:chOff x="0" y="0"/>
              <a:chExt cx="1104" cy="368"/>
            </a:xfrm>
          </p:grpSpPr>
          <p:sp>
            <p:nvSpPr>
              <p:cNvPr id="100" name="Rectangle 18"/>
              <p:cNvSpPr>
                <a:spLocks/>
              </p:cNvSpPr>
              <p:nvPr/>
            </p:nvSpPr>
            <p:spPr bwMode="auto">
              <a:xfrm>
                <a:off x="0" y="0"/>
                <a:ext cx="1104" cy="36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1" name="Rectangle 19"/>
              <p:cNvSpPr>
                <a:spLocks/>
              </p:cNvSpPr>
              <p:nvPr/>
            </p:nvSpPr>
            <p:spPr bwMode="auto">
              <a:xfrm>
                <a:off x="202" y="12"/>
                <a:ext cx="706" cy="3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40639" bIns="0" anchor="ctr">
                <a:spAutoFit/>
              </a:bodyPr>
              <a:lstStyle/>
              <a:p>
                <a:pPr marL="39688" algn="ctr"/>
                <a:r>
                  <a:rPr lang="en-US" sz="800" dirty="0">
                    <a:solidFill>
                      <a:srgbClr val="FFFFFF"/>
                    </a:solidFill>
                    <a:latin typeface="Arial Bold" charset="0"/>
                    <a:ea typeface="ＭＳ Ｐゴシック" charset="0"/>
                    <a:cs typeface="ＭＳ Ｐゴシック" charset="0"/>
                    <a:sym typeface="Arial Bold" charset="0"/>
                  </a:rPr>
                  <a:t>New UPS1</a:t>
                </a:r>
              </a:p>
              <a:p>
                <a:pPr marL="39688" algn="ctr"/>
                <a:r>
                  <a:rPr lang="en-US" sz="800" dirty="0">
                    <a:solidFill>
                      <a:srgbClr val="FFFFFF"/>
                    </a:solidFill>
                    <a:latin typeface="Arial Bold" charset="0"/>
                    <a:ea typeface="ＭＳ Ｐゴシック" charset="0"/>
                    <a:cs typeface="ＭＳ Ｐゴシック" charset="0"/>
                    <a:sym typeface="Arial Bold" charset="0"/>
                  </a:rPr>
                  <a:t>(500kVA)</a:t>
                </a:r>
              </a:p>
            </p:txBody>
          </p:sp>
        </p:grpSp>
        <p:grpSp>
          <p:nvGrpSpPr>
            <p:cNvPr id="50" name="Group 20"/>
            <p:cNvGrpSpPr>
              <a:grpSpLocks/>
            </p:cNvGrpSpPr>
            <p:nvPr/>
          </p:nvGrpSpPr>
          <p:grpSpPr bwMode="auto">
            <a:xfrm>
              <a:off x="6725745" y="1985821"/>
              <a:ext cx="809283" cy="261165"/>
              <a:chOff x="0" y="0"/>
              <a:chExt cx="909" cy="368"/>
            </a:xfrm>
          </p:grpSpPr>
          <p:sp>
            <p:nvSpPr>
              <p:cNvPr id="98" name="Rectangle 21"/>
              <p:cNvSpPr>
                <a:spLocks/>
              </p:cNvSpPr>
              <p:nvPr/>
            </p:nvSpPr>
            <p:spPr bwMode="auto">
              <a:xfrm>
                <a:off x="0" y="0"/>
                <a:ext cx="909" cy="36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99" name="Rectangle 22"/>
              <p:cNvSpPr>
                <a:spLocks/>
              </p:cNvSpPr>
              <p:nvPr/>
            </p:nvSpPr>
            <p:spPr bwMode="auto">
              <a:xfrm>
                <a:off x="154" y="12"/>
                <a:ext cx="610" cy="3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40639" bIns="0" anchor="ctr">
                <a:spAutoFit/>
              </a:bodyPr>
              <a:lstStyle/>
              <a:p>
                <a:pPr marL="39688" algn="ctr"/>
                <a:r>
                  <a:rPr lang="en-US" sz="800" dirty="0">
                    <a:solidFill>
                      <a:srgbClr val="FFFFFF"/>
                    </a:solidFill>
                    <a:latin typeface="Arial Bold" charset="0"/>
                    <a:ea typeface="ＭＳ Ｐゴシック" charset="0"/>
                    <a:cs typeface="ＭＳ Ｐゴシック" charset="0"/>
                    <a:sym typeface="Arial Bold" charset="0"/>
                  </a:rPr>
                  <a:t>New UPS2</a:t>
                </a:r>
              </a:p>
              <a:p>
                <a:pPr marL="39688" algn="ctr"/>
                <a:r>
                  <a:rPr lang="en-US" sz="800" dirty="0" smtClean="0">
                    <a:solidFill>
                      <a:srgbClr val="FFFFFF"/>
                    </a:solidFill>
                    <a:latin typeface="Arial Bold" charset="0"/>
                    <a:ea typeface="ＭＳ Ｐゴシック" charset="0"/>
                    <a:cs typeface="ＭＳ Ｐゴシック" charset="0"/>
                    <a:sym typeface="Arial Bold" charset="0"/>
                  </a:rPr>
                  <a:t>(200kVA</a:t>
                </a:r>
                <a:r>
                  <a:rPr lang="en-US" sz="800" dirty="0">
                    <a:solidFill>
                      <a:srgbClr val="FFFFFF"/>
                    </a:solidFill>
                    <a:latin typeface="Arial Bold" charset="0"/>
                    <a:ea typeface="ＭＳ Ｐゴシック" charset="0"/>
                    <a:cs typeface="ＭＳ Ｐゴシック" charset="0"/>
                    <a:sym typeface="Arial Bold" charset="0"/>
                  </a:rPr>
                  <a:t>)</a:t>
                </a:r>
              </a:p>
            </p:txBody>
          </p:sp>
        </p:grpSp>
        <p:sp>
          <p:nvSpPr>
            <p:cNvPr id="51" name="Line 26"/>
            <p:cNvSpPr>
              <a:spLocks noChangeShapeType="1"/>
            </p:cNvSpPr>
            <p:nvPr/>
          </p:nvSpPr>
          <p:spPr bwMode="auto">
            <a:xfrm>
              <a:off x="5713564" y="2392471"/>
              <a:ext cx="592552" cy="71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2" name="Line 27"/>
            <p:cNvSpPr>
              <a:spLocks noChangeShapeType="1"/>
            </p:cNvSpPr>
            <p:nvPr/>
          </p:nvSpPr>
          <p:spPr bwMode="auto">
            <a:xfrm rot="10800000" flipH="1">
              <a:off x="5772742" y="2392471"/>
              <a:ext cx="0" cy="34774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3" name="Line 28"/>
            <p:cNvSpPr>
              <a:spLocks noChangeShapeType="1"/>
            </p:cNvSpPr>
            <p:nvPr/>
          </p:nvSpPr>
          <p:spPr bwMode="auto">
            <a:xfrm rot="10800000" flipH="1">
              <a:off x="6246169" y="2392471"/>
              <a:ext cx="768" cy="34774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4" name="Line 29"/>
            <p:cNvSpPr>
              <a:spLocks noChangeShapeType="1"/>
            </p:cNvSpPr>
            <p:nvPr/>
          </p:nvSpPr>
          <p:spPr bwMode="auto">
            <a:xfrm rot="10800000" flipH="1">
              <a:off x="5713564" y="2740219"/>
              <a:ext cx="118357" cy="71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5" name="Line 30"/>
            <p:cNvSpPr>
              <a:spLocks noChangeShapeType="1"/>
            </p:cNvSpPr>
            <p:nvPr/>
          </p:nvSpPr>
          <p:spPr bwMode="auto">
            <a:xfrm rot="10800000" flipH="1">
              <a:off x="6009456" y="2246985"/>
              <a:ext cx="768" cy="14548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6" name="Line 31"/>
            <p:cNvSpPr>
              <a:spLocks noChangeShapeType="1"/>
            </p:cNvSpPr>
            <p:nvPr/>
          </p:nvSpPr>
          <p:spPr bwMode="auto">
            <a:xfrm rot="10800000" flipH="1">
              <a:off x="6186991" y="2740219"/>
              <a:ext cx="118357" cy="71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7" name="Line 32"/>
            <p:cNvSpPr>
              <a:spLocks noChangeShapeType="1"/>
            </p:cNvSpPr>
            <p:nvPr/>
          </p:nvSpPr>
          <p:spPr bwMode="auto">
            <a:xfrm>
              <a:off x="6601239" y="2392471"/>
              <a:ext cx="1006032" cy="71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8" name="Line 33"/>
            <p:cNvSpPr>
              <a:spLocks noChangeShapeType="1"/>
            </p:cNvSpPr>
            <p:nvPr/>
          </p:nvSpPr>
          <p:spPr bwMode="auto">
            <a:xfrm rot="10800000" flipH="1">
              <a:off x="6660418" y="2392471"/>
              <a:ext cx="769" cy="34774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9" name="Line 34"/>
            <p:cNvSpPr>
              <a:spLocks noChangeShapeType="1"/>
            </p:cNvSpPr>
            <p:nvPr/>
          </p:nvSpPr>
          <p:spPr bwMode="auto">
            <a:xfrm rot="10800000" flipH="1">
              <a:off x="7055881" y="2392471"/>
              <a:ext cx="769" cy="34774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0" name="Line 35"/>
            <p:cNvSpPr>
              <a:spLocks noChangeShapeType="1"/>
            </p:cNvSpPr>
            <p:nvPr/>
          </p:nvSpPr>
          <p:spPr bwMode="auto">
            <a:xfrm rot="10800000" flipH="1">
              <a:off x="6601239" y="2740219"/>
              <a:ext cx="118357" cy="71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1" name="Line 36"/>
            <p:cNvSpPr>
              <a:spLocks noChangeShapeType="1"/>
            </p:cNvSpPr>
            <p:nvPr/>
          </p:nvSpPr>
          <p:spPr bwMode="auto">
            <a:xfrm rot="10800000">
              <a:off x="7133845" y="2246985"/>
              <a:ext cx="1537" cy="13626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2" name="Line 37"/>
            <p:cNvSpPr>
              <a:spLocks noChangeShapeType="1"/>
            </p:cNvSpPr>
            <p:nvPr/>
          </p:nvSpPr>
          <p:spPr bwMode="auto">
            <a:xfrm rot="10800000" flipH="1">
              <a:off x="6996703" y="2740219"/>
              <a:ext cx="117588" cy="71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3" name="Line 38"/>
            <p:cNvSpPr>
              <a:spLocks noChangeShapeType="1"/>
            </p:cNvSpPr>
            <p:nvPr/>
          </p:nvSpPr>
          <p:spPr bwMode="auto">
            <a:xfrm rot="10800000" flipH="1">
              <a:off x="7442516" y="2740219"/>
              <a:ext cx="118357" cy="71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4" name="Line 44"/>
            <p:cNvSpPr>
              <a:spLocks noChangeShapeType="1"/>
            </p:cNvSpPr>
            <p:nvPr/>
          </p:nvSpPr>
          <p:spPr bwMode="auto">
            <a:xfrm rot="10800000" flipH="1">
              <a:off x="7501695" y="2392471"/>
              <a:ext cx="768" cy="34774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65" name="Group 48"/>
            <p:cNvGrpSpPr>
              <a:grpSpLocks/>
            </p:cNvGrpSpPr>
            <p:nvPr/>
          </p:nvGrpSpPr>
          <p:grpSpPr bwMode="auto">
            <a:xfrm>
              <a:off x="8130089" y="1985821"/>
              <a:ext cx="551229" cy="254069"/>
              <a:chOff x="0" y="0"/>
              <a:chExt cx="600" cy="358"/>
            </a:xfrm>
          </p:grpSpPr>
          <p:sp>
            <p:nvSpPr>
              <p:cNvPr id="96" name="Rectangle 49"/>
              <p:cNvSpPr>
                <a:spLocks/>
              </p:cNvSpPr>
              <p:nvPr/>
            </p:nvSpPr>
            <p:spPr bwMode="auto">
              <a:xfrm>
                <a:off x="0" y="0"/>
                <a:ext cx="600" cy="35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97" name="Rectangle 50"/>
              <p:cNvSpPr>
                <a:spLocks/>
              </p:cNvSpPr>
              <p:nvPr/>
            </p:nvSpPr>
            <p:spPr bwMode="auto">
              <a:xfrm>
                <a:off x="8" y="7"/>
                <a:ext cx="591" cy="3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40639" bIns="0" anchor="ctr">
                <a:spAutoFit/>
              </a:bodyPr>
              <a:lstStyle/>
              <a:p>
                <a:pPr marL="39688" algn="ctr"/>
                <a:r>
                  <a:rPr lang="en-US" sz="800" dirty="0">
                    <a:solidFill>
                      <a:srgbClr val="FFFFFF"/>
                    </a:solidFill>
                    <a:latin typeface="Arial Bold" charset="0"/>
                    <a:ea typeface="ＭＳ Ｐゴシック" charset="0"/>
                    <a:cs typeface="ＭＳ Ｐゴシック" charset="0"/>
                    <a:sym typeface="Arial Bold" charset="0"/>
                  </a:rPr>
                  <a:t>New UPS3</a:t>
                </a:r>
              </a:p>
              <a:p>
                <a:pPr marL="39688" algn="ctr"/>
                <a:r>
                  <a:rPr lang="en-US" sz="800" dirty="0" smtClean="0">
                    <a:solidFill>
                      <a:srgbClr val="FFFFFF"/>
                    </a:solidFill>
                    <a:latin typeface="Arial Bold" charset="0"/>
                    <a:ea typeface="ＭＳ Ｐゴシック" charset="0"/>
                    <a:cs typeface="ＭＳ Ｐゴシック" charset="0"/>
                    <a:sym typeface="Arial Bold" charset="0"/>
                  </a:rPr>
                  <a:t>(100kVA</a:t>
                </a:r>
                <a:r>
                  <a:rPr lang="en-US" sz="800" dirty="0">
                    <a:solidFill>
                      <a:srgbClr val="FFFFFF"/>
                    </a:solidFill>
                    <a:latin typeface="Arial Bold" charset="0"/>
                    <a:ea typeface="ＭＳ Ｐゴシック" charset="0"/>
                    <a:cs typeface="ＭＳ Ｐゴシック" charset="0"/>
                    <a:sym typeface="Arial Bold" charset="0"/>
                  </a:rPr>
                  <a:t>)</a:t>
                </a:r>
              </a:p>
            </p:txBody>
          </p:sp>
        </p:grpSp>
        <p:sp>
          <p:nvSpPr>
            <p:cNvPr id="66" name="Line 51"/>
            <p:cNvSpPr>
              <a:spLocks noChangeShapeType="1"/>
            </p:cNvSpPr>
            <p:nvPr/>
          </p:nvSpPr>
          <p:spPr bwMode="auto">
            <a:xfrm>
              <a:off x="8187960" y="2380407"/>
              <a:ext cx="411174" cy="70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7" name="Line 52"/>
            <p:cNvSpPr>
              <a:spLocks noChangeShapeType="1"/>
            </p:cNvSpPr>
            <p:nvPr/>
          </p:nvSpPr>
          <p:spPr bwMode="auto">
            <a:xfrm rot="10800000">
              <a:off x="8406996" y="2239888"/>
              <a:ext cx="2306" cy="13200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8" name="Line 53"/>
            <p:cNvSpPr>
              <a:spLocks noChangeShapeType="1"/>
            </p:cNvSpPr>
            <p:nvPr/>
          </p:nvSpPr>
          <p:spPr bwMode="auto">
            <a:xfrm flipH="1">
              <a:off x="8233304" y="2390342"/>
              <a:ext cx="769" cy="36761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69" name="Group 54"/>
            <p:cNvGrpSpPr>
              <a:grpSpLocks/>
            </p:cNvGrpSpPr>
            <p:nvPr/>
          </p:nvGrpSpPr>
          <p:grpSpPr bwMode="auto">
            <a:xfrm>
              <a:off x="7995053" y="2806930"/>
              <a:ext cx="384275" cy="282456"/>
              <a:chOff x="0" y="0"/>
              <a:chExt cx="500" cy="398"/>
            </a:xfrm>
          </p:grpSpPr>
          <p:sp>
            <p:nvSpPr>
              <p:cNvPr id="94" name="Rectangle 55"/>
              <p:cNvSpPr>
                <a:spLocks/>
              </p:cNvSpPr>
              <p:nvPr/>
            </p:nvSpPr>
            <p:spPr bwMode="auto">
              <a:xfrm>
                <a:off x="0" y="0"/>
                <a:ext cx="500" cy="39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95" name="Rectangle 56"/>
              <p:cNvSpPr>
                <a:spLocks/>
              </p:cNvSpPr>
              <p:nvPr/>
            </p:nvSpPr>
            <p:spPr bwMode="auto">
              <a:xfrm>
                <a:off x="40" y="4"/>
                <a:ext cx="429" cy="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40639" bIns="0" anchor="ctr">
                <a:spAutoFit/>
              </a:bodyPr>
              <a:lstStyle/>
              <a:p>
                <a:pPr marL="39688" algn="ctr"/>
                <a:r>
                  <a:rPr lang="en-US" sz="900">
                    <a:solidFill>
                      <a:srgbClr val="333399"/>
                    </a:solidFill>
                    <a:latin typeface="Arial"/>
                    <a:ea typeface="ＭＳ Ｐゴシック" charset="0"/>
                    <a:cs typeface="ＭＳ Ｐゴシック" charset="0"/>
                  </a:rPr>
                  <a:t>UX25</a:t>
                </a:r>
              </a:p>
              <a:p>
                <a:pPr marL="39688" algn="ctr"/>
                <a:r>
                  <a:rPr lang="en-US" sz="900">
                    <a:solidFill>
                      <a:srgbClr val="333399"/>
                    </a:solidFill>
                    <a:latin typeface="Arial Bold" charset="0"/>
                    <a:ea typeface="ＭＳ Ｐゴシック" charset="0"/>
                    <a:cs typeface="ＭＳ Ｐゴシック" charset="0"/>
                    <a:sym typeface="Arial Bold" charset="0"/>
                  </a:rPr>
                  <a:t>CV</a:t>
                </a:r>
              </a:p>
            </p:txBody>
          </p:sp>
        </p:grpSp>
        <p:grpSp>
          <p:nvGrpSpPr>
            <p:cNvPr id="70" name="Group 57"/>
            <p:cNvGrpSpPr>
              <a:grpSpLocks/>
            </p:cNvGrpSpPr>
            <p:nvPr/>
          </p:nvGrpSpPr>
          <p:grpSpPr bwMode="auto">
            <a:xfrm>
              <a:off x="8406228" y="2806930"/>
              <a:ext cx="384275" cy="282456"/>
              <a:chOff x="0" y="0"/>
              <a:chExt cx="500" cy="398"/>
            </a:xfrm>
          </p:grpSpPr>
          <p:sp>
            <p:nvSpPr>
              <p:cNvPr id="92" name="Rectangle 58"/>
              <p:cNvSpPr>
                <a:spLocks/>
              </p:cNvSpPr>
              <p:nvPr/>
            </p:nvSpPr>
            <p:spPr bwMode="auto">
              <a:xfrm>
                <a:off x="0" y="0"/>
                <a:ext cx="500" cy="39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93" name="Rectangle 59"/>
              <p:cNvSpPr>
                <a:spLocks/>
              </p:cNvSpPr>
              <p:nvPr/>
            </p:nvSpPr>
            <p:spPr bwMode="auto">
              <a:xfrm>
                <a:off x="11" y="4"/>
                <a:ext cx="487" cy="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40639" bIns="0" anchor="ctr">
                <a:spAutoFit/>
              </a:bodyPr>
              <a:lstStyle/>
              <a:p>
                <a:pPr marL="39688" algn="ctr"/>
                <a:r>
                  <a:rPr lang="en-US" sz="900">
                    <a:solidFill>
                      <a:srgbClr val="333399"/>
                    </a:solidFill>
                    <a:latin typeface="Arial"/>
                    <a:ea typeface="ＭＳ Ｐゴシック" charset="0"/>
                    <a:cs typeface="ＭＳ Ｐゴシック" charset="0"/>
                  </a:rPr>
                  <a:t>CRs</a:t>
                </a:r>
              </a:p>
              <a:p>
                <a:pPr marL="39688" algn="ctr"/>
                <a:r>
                  <a:rPr lang="en-US" sz="900">
                    <a:solidFill>
                      <a:srgbClr val="333399"/>
                    </a:solidFill>
                    <a:latin typeface="Arial Bold" charset="0"/>
                    <a:ea typeface="ＭＳ Ｐゴシック" charset="0"/>
                    <a:cs typeface="ＭＳ Ｐゴシック" charset="0"/>
                    <a:sym typeface="Arial Bold" charset="0"/>
                  </a:rPr>
                  <a:t>Safety</a:t>
                </a:r>
              </a:p>
            </p:txBody>
          </p:sp>
        </p:grpSp>
        <p:sp>
          <p:nvSpPr>
            <p:cNvPr id="71" name="Line 60"/>
            <p:cNvSpPr>
              <a:spLocks noChangeShapeType="1"/>
            </p:cNvSpPr>
            <p:nvPr/>
          </p:nvSpPr>
          <p:spPr bwMode="auto">
            <a:xfrm rot="10800000" flipH="1">
              <a:off x="8171820" y="2750864"/>
              <a:ext cx="109134" cy="70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2" name="Line 61"/>
            <p:cNvSpPr>
              <a:spLocks noChangeShapeType="1"/>
            </p:cNvSpPr>
            <p:nvPr/>
          </p:nvSpPr>
          <p:spPr bwMode="auto">
            <a:xfrm flipH="1">
              <a:off x="8512288" y="2390342"/>
              <a:ext cx="768" cy="36761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3" name="Line 62"/>
            <p:cNvSpPr>
              <a:spLocks noChangeShapeType="1"/>
            </p:cNvSpPr>
            <p:nvPr/>
          </p:nvSpPr>
          <p:spPr bwMode="auto">
            <a:xfrm rot="10800000" flipH="1">
              <a:off x="8472323" y="2750864"/>
              <a:ext cx="109902" cy="70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4" name="Line 65"/>
            <p:cNvSpPr>
              <a:spLocks noChangeShapeType="1"/>
            </p:cNvSpPr>
            <p:nvPr/>
          </p:nvSpPr>
          <p:spPr bwMode="auto">
            <a:xfrm flipV="1">
              <a:off x="7534940" y="1994337"/>
              <a:ext cx="298955" cy="744377"/>
            </a:xfrm>
            <a:prstGeom prst="line">
              <a:avLst/>
            </a:prstGeom>
            <a:noFill/>
            <a:ln w="19050">
              <a:solidFill>
                <a:srgbClr val="98B7FE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5" name="Rectangle 66"/>
            <p:cNvSpPr>
              <a:spLocks/>
            </p:cNvSpPr>
            <p:nvPr/>
          </p:nvSpPr>
          <p:spPr bwMode="auto">
            <a:xfrm>
              <a:off x="7442516" y="1336793"/>
              <a:ext cx="780847" cy="528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40639" bIns="0"/>
            <a:lstStyle/>
            <a:p>
              <a:pPr marL="39688" algn="ctr"/>
              <a:r>
                <a:rPr lang="en-US" sz="800" dirty="0">
                  <a:solidFill>
                    <a:srgbClr val="FF0000"/>
                  </a:solidFill>
                  <a:latin typeface="Arial"/>
                  <a:ea typeface="ＭＳ Ｐゴシック" charset="0"/>
                  <a:cs typeface="ＭＳ Ｐゴシック" charset="0"/>
                </a:rPr>
                <a:t>New switchboards and distribution lines in each CR</a:t>
              </a:r>
            </a:p>
          </p:txBody>
        </p:sp>
        <p:grpSp>
          <p:nvGrpSpPr>
            <p:cNvPr id="76" name="Group 17"/>
            <p:cNvGrpSpPr>
              <a:grpSpLocks/>
            </p:cNvGrpSpPr>
            <p:nvPr/>
          </p:nvGrpSpPr>
          <p:grpSpPr bwMode="auto">
            <a:xfrm>
              <a:off x="6067546" y="1587441"/>
              <a:ext cx="848480" cy="261165"/>
              <a:chOff x="0" y="0"/>
              <a:chExt cx="1104" cy="368"/>
            </a:xfrm>
          </p:grpSpPr>
          <p:sp>
            <p:nvSpPr>
              <p:cNvPr id="90" name="Rectangle 18"/>
              <p:cNvSpPr>
                <a:spLocks/>
              </p:cNvSpPr>
              <p:nvPr/>
            </p:nvSpPr>
            <p:spPr bwMode="auto">
              <a:xfrm>
                <a:off x="0" y="0"/>
                <a:ext cx="1104" cy="368"/>
              </a:xfrm>
              <a:prstGeom prst="rect">
                <a:avLst/>
              </a:prstGeom>
              <a:solidFill>
                <a:srgbClr val="00009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91" name="Rectangle 19"/>
              <p:cNvSpPr>
                <a:spLocks/>
              </p:cNvSpPr>
              <p:nvPr/>
            </p:nvSpPr>
            <p:spPr bwMode="auto">
              <a:xfrm>
                <a:off x="63" y="88"/>
                <a:ext cx="988" cy="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40639" bIns="0" anchor="ctr">
                <a:spAutoFit/>
              </a:bodyPr>
              <a:lstStyle/>
              <a:p>
                <a:pPr marL="39688" algn="ctr"/>
                <a:r>
                  <a:rPr lang="en-US" sz="900" dirty="0" smtClean="0">
                    <a:solidFill>
                      <a:srgbClr val="FFFFFF"/>
                    </a:solidFill>
                    <a:latin typeface="Arial Bold" charset="0"/>
                    <a:ea typeface="ＭＳ Ｐゴシック" charset="0"/>
                    <a:cs typeface="ＭＳ Ｐゴシック" charset="0"/>
                    <a:sym typeface="Arial Bold" charset="0"/>
                  </a:rPr>
                  <a:t>Normal power</a:t>
                </a:r>
                <a:endParaRPr lang="en-US" sz="900" dirty="0">
                  <a:solidFill>
                    <a:srgbClr val="FFFFFF"/>
                  </a:solidFill>
                  <a:latin typeface="Arial Bold" charset="0"/>
                  <a:ea typeface="ＭＳ Ｐゴシック" charset="0"/>
                  <a:cs typeface="ＭＳ Ｐゴシック" charset="0"/>
                  <a:sym typeface="Arial Bold" charset="0"/>
                </a:endParaRPr>
              </a:p>
            </p:txBody>
          </p:sp>
        </p:grpSp>
        <p:sp>
          <p:nvSpPr>
            <p:cNvPr id="77" name="Line 29"/>
            <p:cNvSpPr>
              <a:spLocks noChangeShapeType="1"/>
            </p:cNvSpPr>
            <p:nvPr/>
          </p:nvSpPr>
          <p:spPr bwMode="auto">
            <a:xfrm rot="10800000" flipH="1">
              <a:off x="5549551" y="2738714"/>
              <a:ext cx="118357" cy="710"/>
            </a:xfrm>
            <a:prstGeom prst="line">
              <a:avLst/>
            </a:prstGeom>
            <a:noFill/>
            <a:ln w="28575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8" name="Line 31"/>
            <p:cNvSpPr>
              <a:spLocks noChangeShapeType="1"/>
            </p:cNvSpPr>
            <p:nvPr/>
          </p:nvSpPr>
          <p:spPr bwMode="auto">
            <a:xfrm rot="10800000" flipH="1">
              <a:off x="6022978" y="2738714"/>
              <a:ext cx="118357" cy="710"/>
            </a:xfrm>
            <a:prstGeom prst="line">
              <a:avLst/>
            </a:prstGeom>
            <a:noFill/>
            <a:ln w="28575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9" name="Line 35"/>
            <p:cNvSpPr>
              <a:spLocks noChangeShapeType="1"/>
            </p:cNvSpPr>
            <p:nvPr/>
          </p:nvSpPr>
          <p:spPr bwMode="auto">
            <a:xfrm rot="10800000" flipH="1">
              <a:off x="6437227" y="2738714"/>
              <a:ext cx="118357" cy="710"/>
            </a:xfrm>
            <a:prstGeom prst="line">
              <a:avLst/>
            </a:prstGeom>
            <a:noFill/>
            <a:ln w="28575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0" name="Line 37"/>
            <p:cNvSpPr>
              <a:spLocks noChangeShapeType="1"/>
            </p:cNvSpPr>
            <p:nvPr/>
          </p:nvSpPr>
          <p:spPr bwMode="auto">
            <a:xfrm rot="10800000" flipH="1">
              <a:off x="6832690" y="2738714"/>
              <a:ext cx="117588" cy="710"/>
            </a:xfrm>
            <a:prstGeom prst="line">
              <a:avLst/>
            </a:prstGeom>
            <a:noFill/>
            <a:ln w="28575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1" name="Line 38"/>
            <p:cNvSpPr>
              <a:spLocks noChangeShapeType="1"/>
            </p:cNvSpPr>
            <p:nvPr/>
          </p:nvSpPr>
          <p:spPr bwMode="auto">
            <a:xfrm rot="10800000" flipH="1">
              <a:off x="7278504" y="2738714"/>
              <a:ext cx="118357" cy="710"/>
            </a:xfrm>
            <a:prstGeom prst="line">
              <a:avLst/>
            </a:prstGeom>
            <a:noFill/>
            <a:ln w="28575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2" name="Line 27"/>
            <p:cNvSpPr>
              <a:spLocks noChangeShapeType="1"/>
            </p:cNvSpPr>
            <p:nvPr/>
          </p:nvSpPr>
          <p:spPr bwMode="auto">
            <a:xfrm rot="10800000" flipH="1">
              <a:off x="5608730" y="2573066"/>
              <a:ext cx="0" cy="167863"/>
            </a:xfrm>
            <a:prstGeom prst="line">
              <a:avLst/>
            </a:prstGeom>
            <a:noFill/>
            <a:ln w="9525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3" name="Line 28"/>
            <p:cNvSpPr>
              <a:spLocks noChangeShapeType="1"/>
            </p:cNvSpPr>
            <p:nvPr/>
          </p:nvSpPr>
          <p:spPr bwMode="auto">
            <a:xfrm rot="10800000" flipH="1">
              <a:off x="6082156" y="2573066"/>
              <a:ext cx="768" cy="167863"/>
            </a:xfrm>
            <a:prstGeom prst="line">
              <a:avLst/>
            </a:prstGeom>
            <a:noFill/>
            <a:ln w="9525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4" name="Line 32"/>
            <p:cNvSpPr>
              <a:spLocks noChangeShapeType="1"/>
            </p:cNvSpPr>
            <p:nvPr/>
          </p:nvSpPr>
          <p:spPr bwMode="auto">
            <a:xfrm>
              <a:off x="5549551" y="2573408"/>
              <a:ext cx="1829910" cy="0"/>
            </a:xfrm>
            <a:prstGeom prst="line">
              <a:avLst/>
            </a:prstGeom>
            <a:noFill/>
            <a:ln w="28575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5" name="Line 33"/>
            <p:cNvSpPr>
              <a:spLocks noChangeShapeType="1"/>
            </p:cNvSpPr>
            <p:nvPr/>
          </p:nvSpPr>
          <p:spPr bwMode="auto">
            <a:xfrm rot="10800000">
              <a:off x="6496404" y="1848607"/>
              <a:ext cx="0" cy="892322"/>
            </a:xfrm>
            <a:prstGeom prst="line">
              <a:avLst/>
            </a:prstGeom>
            <a:noFill/>
            <a:ln w="9525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6" name="Line 34"/>
            <p:cNvSpPr>
              <a:spLocks noChangeShapeType="1"/>
            </p:cNvSpPr>
            <p:nvPr/>
          </p:nvSpPr>
          <p:spPr bwMode="auto">
            <a:xfrm rot="10800000" flipH="1">
              <a:off x="6891868" y="2573066"/>
              <a:ext cx="769" cy="167863"/>
            </a:xfrm>
            <a:prstGeom prst="line">
              <a:avLst/>
            </a:prstGeom>
            <a:noFill/>
            <a:ln w="9525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7" name="Line 44"/>
            <p:cNvSpPr>
              <a:spLocks noChangeShapeType="1"/>
            </p:cNvSpPr>
            <p:nvPr/>
          </p:nvSpPr>
          <p:spPr bwMode="auto">
            <a:xfrm rot="10800000" flipH="1">
              <a:off x="7337682" y="2573066"/>
              <a:ext cx="768" cy="167863"/>
            </a:xfrm>
            <a:prstGeom prst="line">
              <a:avLst/>
            </a:prstGeom>
            <a:noFill/>
            <a:ln w="9525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8" name="Line 65"/>
            <p:cNvSpPr>
              <a:spLocks noChangeShapeType="1"/>
            </p:cNvSpPr>
            <p:nvPr/>
          </p:nvSpPr>
          <p:spPr bwMode="auto">
            <a:xfrm flipH="1" flipV="1">
              <a:off x="5200315" y="1788283"/>
              <a:ext cx="349236" cy="950431"/>
            </a:xfrm>
            <a:prstGeom prst="line">
              <a:avLst/>
            </a:prstGeom>
            <a:noFill/>
            <a:ln w="19050">
              <a:solidFill>
                <a:srgbClr val="98B7FE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9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9" name="Rectangle 66"/>
            <p:cNvSpPr>
              <a:spLocks/>
            </p:cNvSpPr>
            <p:nvPr/>
          </p:nvSpPr>
          <p:spPr bwMode="auto">
            <a:xfrm>
              <a:off x="4827883" y="1379574"/>
              <a:ext cx="780847" cy="48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40639" bIns="0"/>
            <a:lstStyle/>
            <a:p>
              <a:pPr marL="39688" algn="ctr"/>
              <a:r>
                <a:rPr lang="en-US" sz="800" dirty="0" smtClean="0">
                  <a:solidFill>
                    <a:srgbClr val="4A00E6"/>
                  </a:solidFill>
                  <a:latin typeface="Arial"/>
                  <a:ea typeface="ＭＳ Ｐゴシック" charset="0"/>
                  <a:cs typeface="ＭＳ Ｐゴシック" charset="0"/>
                </a:rPr>
                <a:t>Existing switchboards (</a:t>
              </a:r>
              <a:r>
                <a:rPr lang="en-US" sz="800" dirty="0" err="1" smtClean="0">
                  <a:solidFill>
                    <a:srgbClr val="4A00E6"/>
                  </a:solidFill>
                  <a:latin typeface="Arial"/>
                  <a:ea typeface="ＭＳ Ｐゴシック" charset="0"/>
                  <a:cs typeface="ＭＳ Ｐゴシック" charset="0"/>
                </a:rPr>
                <a:t>Hazemeyers</a:t>
              </a:r>
              <a:r>
                <a:rPr lang="en-US" sz="800" dirty="0" smtClean="0">
                  <a:solidFill>
                    <a:srgbClr val="4A00E6"/>
                  </a:solidFill>
                  <a:latin typeface="Arial"/>
                  <a:ea typeface="ＭＳ Ｐゴシック" charset="0"/>
                  <a:cs typeface="ＭＳ Ｐゴシック" charset="0"/>
                </a:rPr>
                <a:t>)</a:t>
              </a:r>
              <a:endParaRPr lang="en-US" sz="800" dirty="0">
                <a:solidFill>
                  <a:srgbClr val="4A00E6"/>
                </a:solidFill>
                <a:latin typeface="Arial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 rot="1100065">
            <a:off x="721891" y="4793003"/>
            <a:ext cx="878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New pipe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01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ALICE LS1:surface facilities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A70A2CEB-6B6F-2E41-8016-A6F20BD4F1DC}" type="slidenum">
              <a:rPr lang="en-US" smtClean="0">
                <a:solidFill>
                  <a:srgbClr val="333399"/>
                </a:solidFill>
                <a:latin typeface="Arial"/>
              </a:rPr>
              <a:pPr/>
              <a:t>6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/>
          <a:p>
            <a:endParaRPr lang="en-US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Austin Ball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4117794" y="1487021"/>
            <a:ext cx="4569006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1600" b="1" dirty="0" smtClean="0">
                <a:solidFill>
                  <a:srgbClr val="000090"/>
                </a:solidFill>
                <a:latin typeface="Arial"/>
                <a:ea typeface="MS PGothic" pitchFamily="34" charset="-128"/>
                <a:cs typeface="Arial"/>
              </a:rPr>
              <a:t>New ALICE run control center:</a:t>
            </a:r>
            <a:endParaRPr lang="en-US" sz="1600" dirty="0" smtClean="0">
              <a:solidFill>
                <a:srgbClr val="000090"/>
              </a:solidFill>
              <a:latin typeface="Arial"/>
              <a:ea typeface="MS PGothic" pitchFamily="34" charset="-128"/>
              <a:cs typeface="Arial"/>
            </a:endParaRPr>
          </a:p>
          <a:p>
            <a:pPr marL="171450" indent="-171450">
              <a:spcAft>
                <a:spcPts val="600"/>
              </a:spcAft>
              <a:buFont typeface="Arial"/>
              <a:buChar char="•"/>
              <a:defRPr/>
            </a:pPr>
            <a:r>
              <a:rPr lang="en-US" sz="1600" dirty="0" smtClean="0">
                <a:solidFill>
                  <a:srgbClr val="000090"/>
                </a:solidFill>
                <a:latin typeface="Arial"/>
                <a:ea typeface="MS PGothic" pitchFamily="34" charset="-128"/>
                <a:cs typeface="Arial"/>
              </a:rPr>
              <a:t>Complete reshape of the room, including new cabling and ventilation.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  <a:defRPr/>
            </a:pPr>
            <a:r>
              <a:rPr lang="en-US" sz="1600" dirty="0" smtClean="0">
                <a:solidFill>
                  <a:srgbClr val="000090"/>
                </a:solidFill>
                <a:latin typeface="Arial"/>
                <a:ea typeface="MS PGothic" pitchFamily="34" charset="-128"/>
                <a:cs typeface="Arial"/>
              </a:rPr>
              <a:t>Groups involved: GS-SE-CEB, EN-EL-BT, EN-CV-DOW, IT-CS-CD, GS-ASE-AS and EN-MEF-SI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062" y="1490649"/>
            <a:ext cx="3163588" cy="1871790"/>
          </a:xfrm>
          <a:prstGeom prst="rect">
            <a:avLst/>
          </a:prstGeom>
        </p:spPr>
      </p:pic>
      <p:pic>
        <p:nvPicPr>
          <p:cNvPr id="18" name="Picture 17" descr="IMG_6727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1063" y="3839338"/>
            <a:ext cx="3163588" cy="178331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 bwMode="auto">
          <a:xfrm>
            <a:off x="4117794" y="3825532"/>
            <a:ext cx="456900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1600" b="1" dirty="0" smtClean="0">
                <a:solidFill>
                  <a:srgbClr val="008000"/>
                </a:solidFill>
                <a:latin typeface="Arial"/>
                <a:ea typeface="MS PGothic" pitchFamily="34" charset="-128"/>
                <a:cs typeface="Arial"/>
              </a:rPr>
              <a:t>New storage hall (b.3297) :</a:t>
            </a:r>
            <a:endParaRPr lang="en-US" sz="1600" dirty="0" smtClean="0">
              <a:solidFill>
                <a:srgbClr val="008000"/>
              </a:solidFill>
              <a:latin typeface="Arial"/>
              <a:ea typeface="MS PGothic" pitchFamily="34" charset="-128"/>
              <a:cs typeface="Arial"/>
            </a:endParaRPr>
          </a:p>
          <a:p>
            <a:pPr marL="171450" indent="-171450">
              <a:spcAft>
                <a:spcPts val="600"/>
              </a:spcAft>
              <a:buFont typeface="Arial"/>
              <a:buChar char="•"/>
              <a:defRPr/>
            </a:pPr>
            <a:r>
              <a:rPr lang="en-US" sz="1600" dirty="0" smtClean="0">
                <a:solidFill>
                  <a:srgbClr val="008000"/>
                </a:solidFill>
                <a:latin typeface="Arial"/>
                <a:ea typeface="MS PGothic" pitchFamily="34" charset="-128"/>
                <a:cs typeface="Arial"/>
              </a:rPr>
              <a:t>New storage area for small/delicate equipment needed to service the Experiment.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  <a:defRPr/>
            </a:pPr>
            <a:r>
              <a:rPr lang="en-US" sz="1600" dirty="0" smtClean="0">
                <a:solidFill>
                  <a:srgbClr val="008000"/>
                </a:solidFill>
                <a:latin typeface="Arial"/>
                <a:ea typeface="MS PGothic" pitchFamily="34" charset="-128"/>
                <a:cs typeface="Arial"/>
              </a:rPr>
              <a:t>Groups involved: GS-SE-CEB, EN-EL-BT, EN-CV-DOW and EN-MEF-SI</a:t>
            </a:r>
          </a:p>
        </p:txBody>
      </p:sp>
    </p:spTree>
    <p:extLst>
      <p:ext uri="{BB962C8B-B14F-4D97-AF65-F5344CB8AC3E}">
        <p14:creationId xmlns:p14="http://schemas.microsoft.com/office/powerpoint/2010/main" val="329121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0340" y="4050144"/>
            <a:ext cx="2876799" cy="2069501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2849740" y="949333"/>
            <a:ext cx="3371017" cy="1745088"/>
            <a:chOff x="5645385" y="3550584"/>
            <a:chExt cx="3516923" cy="1825417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45385" y="3550584"/>
              <a:ext cx="3516923" cy="1825417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>
              <a:off x="6831315" y="5080203"/>
              <a:ext cx="733491" cy="2189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lIns="0" tIns="0" rIns="0" bIns="0" rtlCol="0" anchor="ctr"/>
            <a:lstStyle/>
            <a:p>
              <a:pPr marL="179388" indent="-179388" algn="ctr">
                <a:buFont typeface="Arial"/>
                <a:buChar char="•"/>
              </a:pPr>
              <a:endParaRPr lang="de-DE" sz="1600" dirty="0" smtClean="0">
                <a:latin typeface="Arial"/>
                <a:cs typeface="Aria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ATLAS LS1 overview</a:t>
            </a:r>
            <a:endParaRPr lang="en-US" dirty="0"/>
          </a:p>
        </p:txBody>
      </p:sp>
      <p:pic>
        <p:nvPicPr>
          <p:cNvPr id="12" name="Picture 11" descr="IMG_0775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465" y="74432"/>
            <a:ext cx="1841500" cy="2455333"/>
          </a:xfrm>
          <a:prstGeom prst="rect">
            <a:avLst/>
          </a:prstGeom>
        </p:spPr>
      </p:pic>
      <p:pic>
        <p:nvPicPr>
          <p:cNvPr id="13" name="Picture 12" descr="IMG_111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632675"/>
            <a:ext cx="1841500" cy="2455333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6"/>
          <a:stretch>
            <a:fillRect/>
          </a:stretch>
        </p:blipFill>
        <p:spPr>
          <a:xfrm>
            <a:off x="7061200" y="144110"/>
            <a:ext cx="1790700" cy="2267529"/>
          </a:xfrm>
          <a:prstGeom prst="rect">
            <a:avLst/>
          </a:prstGeom>
          <a:ln w="360000">
            <a:noFill/>
            <a:round/>
          </a:ln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655" y="4035727"/>
            <a:ext cx="3337489" cy="2226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6" name="Picture 15" descr="SH1_roof_structure_07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84" y="2514599"/>
            <a:ext cx="2025116" cy="1345743"/>
          </a:xfrm>
          <a:prstGeom prst="rect">
            <a:avLst/>
          </a:prstGeom>
        </p:spPr>
      </p:pic>
      <p:pic>
        <p:nvPicPr>
          <p:cNvPr id="3" name="Picture 2" descr="Screen Shot 2015-03-30 at 19.07.04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439" y="2753124"/>
            <a:ext cx="1638300" cy="1589937"/>
          </a:xfrm>
          <a:prstGeom prst="rect">
            <a:avLst/>
          </a:prstGeom>
        </p:spPr>
      </p:pic>
      <p:sp>
        <p:nvSpPr>
          <p:cNvPr id="17" name="TextBox 29"/>
          <p:cNvSpPr txBox="1">
            <a:spLocks noChangeArrowheads="1"/>
          </p:cNvSpPr>
          <p:nvPr/>
        </p:nvSpPr>
        <p:spPr bwMode="auto">
          <a:xfrm>
            <a:off x="4636493" y="932795"/>
            <a:ext cx="1339446" cy="369304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11" tIns="45706" rIns="91411" bIns="45706">
            <a:spAutoFit/>
          </a:bodyPr>
          <a:lstStyle/>
          <a:p>
            <a:r>
              <a:rPr lang="en-US" dirty="0" err="1" smtClean="0"/>
              <a:t>Beampipes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8" name="TextBox 29"/>
          <p:cNvSpPr txBox="1">
            <a:spLocks noChangeArrowheads="1"/>
          </p:cNvSpPr>
          <p:nvPr/>
        </p:nvSpPr>
        <p:spPr bwMode="auto">
          <a:xfrm>
            <a:off x="5447100" y="5934993"/>
            <a:ext cx="1993621" cy="369304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11" tIns="45706" rIns="91411" bIns="45706">
            <a:spAutoFit/>
          </a:bodyPr>
          <a:lstStyle/>
          <a:p>
            <a:r>
              <a:rPr lang="en-US" dirty="0" err="1" smtClean="0"/>
              <a:t>Insertable</a:t>
            </a:r>
            <a:r>
              <a:rPr lang="en-US" dirty="0" smtClean="0"/>
              <a:t> B-layer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292965" y="2694421"/>
            <a:ext cx="2884495" cy="1380280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marL="179388" indent="-179388" algn="ctr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endParaRPr lang="en-GB" sz="1600" dirty="0" smtClean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2" name="Slide Number Placeholder 2"/>
          <p:cNvSpPr txBox="1">
            <a:spLocks/>
          </p:cNvSpPr>
          <p:nvPr/>
        </p:nvSpPr>
        <p:spPr>
          <a:xfrm>
            <a:off x="3949698" y="3819125"/>
            <a:ext cx="729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4608B14D-CABD-BA45-B278-3653598FE0D8}" type="slidenum">
              <a:rPr lang="en-GB" smtClean="0">
                <a:latin typeface="Calibri"/>
              </a:rPr>
              <a:pPr>
                <a:defRPr/>
              </a:pPr>
              <a:t>7</a:t>
            </a:fld>
            <a:endParaRPr lang="en-GB" dirty="0">
              <a:latin typeface="Calibri"/>
            </a:endParaRPr>
          </a:p>
        </p:txBody>
      </p:sp>
      <p:pic>
        <p:nvPicPr>
          <p:cNvPr id="23" name="Picture 4" descr="\\cern.ch\dfs\Users\c\ciapettm\Documents\03 - END-CAP Toroid Shielding\3D Layout\2013-05-29 - JFC2 shielding details\01.pn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92966" y="2763983"/>
            <a:ext cx="1438732" cy="1297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25" name="Picture 24" descr="\\cern.ch\dfs\Users\c\ciapettm\Documents\03 - END-CAP Toroid Shielding\3D Layout\2012-10-22 - Reduced shielding proposal\11c - ECT shielding in front of JFC1.jp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12095" y="2737111"/>
            <a:ext cx="1143367" cy="1282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3422904" y="2694421"/>
            <a:ext cx="1711147" cy="461665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More shielding against fast neutrons from IP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960332" y="3114798"/>
            <a:ext cx="115777" cy="428912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2791737" y="2947108"/>
            <a:ext cx="631167" cy="9006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29"/>
          <p:cNvSpPr txBox="1">
            <a:spLocks noChangeArrowheads="1"/>
          </p:cNvSpPr>
          <p:nvPr/>
        </p:nvSpPr>
        <p:spPr bwMode="auto">
          <a:xfrm>
            <a:off x="661194" y="2507673"/>
            <a:ext cx="1544693" cy="369304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11" tIns="45706" rIns="91411" bIns="45706">
            <a:spAutoFit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wheels </a:t>
            </a:r>
            <a:endParaRPr lang="en-US" dirty="0"/>
          </a:p>
        </p:txBody>
      </p:sp>
      <p:sp>
        <p:nvSpPr>
          <p:cNvPr id="40" name="TextBox 29"/>
          <p:cNvSpPr txBox="1">
            <a:spLocks noChangeArrowheads="1"/>
          </p:cNvSpPr>
          <p:nvPr/>
        </p:nvSpPr>
        <p:spPr bwMode="auto">
          <a:xfrm>
            <a:off x="7061200" y="3718425"/>
            <a:ext cx="1647485" cy="369304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11" tIns="45706" rIns="91411" bIns="45706">
            <a:spAutoFit/>
          </a:bodyPr>
          <a:lstStyle/>
          <a:p>
            <a:r>
              <a:rPr lang="en-US" dirty="0" smtClean="0"/>
              <a:t>Cooling plants </a:t>
            </a:r>
            <a:endParaRPr lang="en-US" dirty="0"/>
          </a:p>
        </p:txBody>
      </p:sp>
      <p:sp>
        <p:nvSpPr>
          <p:cNvPr id="41" name="TextBox 29"/>
          <p:cNvSpPr txBox="1">
            <a:spLocks noChangeArrowheads="1"/>
          </p:cNvSpPr>
          <p:nvPr/>
        </p:nvSpPr>
        <p:spPr bwMode="auto">
          <a:xfrm>
            <a:off x="7061200" y="1960643"/>
            <a:ext cx="1544467" cy="369304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11" tIns="45706" rIns="91411" bIns="45706">
            <a:spAutoFit/>
          </a:bodyPr>
          <a:lstStyle/>
          <a:p>
            <a:r>
              <a:rPr lang="en-US" dirty="0" smtClean="0"/>
              <a:t>Pixel revision </a:t>
            </a:r>
            <a:endParaRPr lang="en-US" dirty="0"/>
          </a:p>
        </p:txBody>
      </p:sp>
      <p:sp>
        <p:nvSpPr>
          <p:cNvPr id="3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661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ATLAS LS1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1260475"/>
            <a:ext cx="8226425" cy="501491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Installed 12 million more Pixels (now 92M) and 25k </a:t>
            </a:r>
            <a:r>
              <a:rPr lang="en-US" dirty="0" err="1" smtClean="0"/>
              <a:t>Muon</a:t>
            </a:r>
            <a:r>
              <a:rPr lang="en-US" dirty="0" smtClean="0"/>
              <a:t> channel; repaired Pixel services</a:t>
            </a:r>
          </a:p>
          <a:p>
            <a:r>
              <a:rPr lang="en-US" dirty="0" smtClean="0"/>
              <a:t>Expanded back-end DAQ  for Pixel and Strips to reach higher luminosities</a:t>
            </a:r>
          </a:p>
          <a:p>
            <a:r>
              <a:rPr lang="en-US" dirty="0"/>
              <a:t>Some LS2-like electronics deployed; improvements in trigger electronics</a:t>
            </a:r>
          </a:p>
          <a:p>
            <a:r>
              <a:rPr lang="en-US" dirty="0"/>
              <a:t>Leak-fixing campaign for </a:t>
            </a:r>
            <a:r>
              <a:rPr lang="en-US" dirty="0" err="1"/>
              <a:t>Muon</a:t>
            </a:r>
            <a:r>
              <a:rPr lang="en-US" dirty="0"/>
              <a:t> and TRT detectors</a:t>
            </a:r>
          </a:p>
          <a:p>
            <a:r>
              <a:rPr lang="en-US" dirty="0"/>
              <a:t>Multiple </a:t>
            </a:r>
            <a:r>
              <a:rPr lang="en-US" dirty="0" err="1"/>
              <a:t>Muon</a:t>
            </a:r>
            <a:r>
              <a:rPr lang="en-US" dirty="0"/>
              <a:t> chambers installed and </a:t>
            </a:r>
            <a:r>
              <a:rPr lang="en-US" dirty="0" smtClean="0"/>
              <a:t>repaired</a:t>
            </a:r>
          </a:p>
          <a:p>
            <a:r>
              <a:rPr lang="en-US" dirty="0"/>
              <a:t>Access scenario for LS2 </a:t>
            </a:r>
            <a:r>
              <a:rPr lang="en-US" dirty="0" smtClean="0"/>
              <a:t>exercised; </a:t>
            </a:r>
            <a:r>
              <a:rPr lang="en-US" dirty="0"/>
              <a:t>detailed scheduling for easy reactions </a:t>
            </a:r>
            <a:endParaRPr lang="en-US" dirty="0" smtClean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28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ATLAS LS1 infrastructure/surface facilities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1379" y="6245333"/>
            <a:ext cx="6055545" cy="612667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0" y="1260475"/>
            <a:ext cx="8226425" cy="501491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Thermosiphon and </a:t>
            </a:r>
            <a:r>
              <a:rPr lang="en-US" dirty="0"/>
              <a:t>CO</a:t>
            </a:r>
            <a:r>
              <a:rPr lang="en-US" baseline="-25000" dirty="0"/>
              <a:t>2</a:t>
            </a:r>
            <a:r>
              <a:rPr lang="en-US" dirty="0"/>
              <a:t> cooling </a:t>
            </a:r>
            <a:r>
              <a:rPr lang="en-US" dirty="0" smtClean="0"/>
              <a:t>projects for pixel + SCT</a:t>
            </a:r>
            <a:endParaRPr lang="en-US" dirty="0"/>
          </a:p>
          <a:p>
            <a:r>
              <a:rPr lang="en-US" dirty="0"/>
              <a:t>All Aluminum beam pipes and extensive use of carbon </a:t>
            </a:r>
            <a:r>
              <a:rPr lang="en-US" dirty="0" err="1"/>
              <a:t>fibre</a:t>
            </a:r>
            <a:r>
              <a:rPr lang="en-US" dirty="0"/>
              <a:t> replacing metal, to minimize exposure to activated materials</a:t>
            </a:r>
          </a:p>
          <a:p>
            <a:r>
              <a:rPr lang="en-US" dirty="0"/>
              <a:t>Solenoid and Toroid independence. He dryer</a:t>
            </a:r>
            <a:r>
              <a:rPr lang="en-US" dirty="0" smtClean="0"/>
              <a:t>,</a:t>
            </a:r>
            <a:endParaRPr lang="en-US" dirty="0"/>
          </a:p>
          <a:p>
            <a:r>
              <a:rPr lang="en-US" dirty="0" smtClean="0"/>
              <a:t>Entire experiment </a:t>
            </a:r>
            <a:r>
              <a:rPr lang="en-US" dirty="0"/>
              <a:t>on UPS (10 minutes for graceful shutdown if needed); extensive consolidation of electrical installations</a:t>
            </a:r>
          </a:p>
          <a:p>
            <a:r>
              <a:rPr lang="en-US" dirty="0"/>
              <a:t>Cooling tower backup created</a:t>
            </a:r>
          </a:p>
          <a:p>
            <a:r>
              <a:rPr lang="en-US" dirty="0"/>
              <a:t>Extensive consolidation for ageing h/w components and software</a:t>
            </a:r>
          </a:p>
          <a:p>
            <a:r>
              <a:rPr lang="en-US" dirty="0" smtClean="0"/>
              <a:t>New </a:t>
            </a:r>
            <a:r>
              <a:rPr lang="en-US" dirty="0"/>
              <a:t>satellite control rooms and general consolidation and improvements of surface installations (thrown away many barracks and containers!); improved logistic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623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_LS1Day_Presentation_template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CERN_LS1Day_Presentation_ArialFont_PDF [Read-Only]" id="{051B02DE-AE23-4CBB-95B8-6500ED18D259}" vid="{715F8B37-C983-4215-8BC1-BE7C8A570B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CERN_LS1Day_Presentation_template.potx</Template>
  <TotalTime>5517</TotalTime>
  <Words>1160</Words>
  <Application>Microsoft Macintosh PowerPoint</Application>
  <PresentationFormat>On-screen Show (4:3)</PresentationFormat>
  <Paragraphs>381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CERN_LS1Day_Presentation_template</vt:lpstr>
      <vt:lpstr>LHC Experiments in LS1</vt:lpstr>
      <vt:lpstr>Overview</vt:lpstr>
      <vt:lpstr>LHC expts: scale &amp; type of LS1 activity</vt:lpstr>
      <vt:lpstr>ALICE LS1:detector upgrade</vt:lpstr>
      <vt:lpstr>ALICE LS1: infrastructure</vt:lpstr>
      <vt:lpstr>ALICE LS1:surface facilities</vt:lpstr>
      <vt:lpstr>ATLAS LS1 overview</vt:lpstr>
      <vt:lpstr>ATLAS LS1 overview</vt:lpstr>
      <vt:lpstr>ATLAS LS1 infrastructure/surface facilities</vt:lpstr>
      <vt:lpstr>CMS LS1: overview (1)</vt:lpstr>
      <vt:lpstr>CMS LS1: overview (2)</vt:lpstr>
      <vt:lpstr>CMS LS1: surface facilities</vt:lpstr>
      <vt:lpstr>LHCb LS1: main projects</vt:lpstr>
      <vt:lpstr>LHCb LS1: infrastructure</vt:lpstr>
      <vt:lpstr>LHCb: LS1 infrastructure  </vt:lpstr>
      <vt:lpstr>Technical departments: specialist support</vt:lpstr>
      <vt:lpstr>Technical departments: specialist support</vt:lpstr>
      <vt:lpstr>Projects (1)</vt:lpstr>
      <vt:lpstr>Projects (2)</vt:lpstr>
      <vt:lpstr>Planning &amp; workflow management</vt:lpstr>
      <vt:lpstr>Main themes arising from LS1 experience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LS1_debriefing_day -20150331-PowerPoint Presentation</dc:title>
  <dc:creator>Pierre Bonnal;Sonia Bartolome Jimenez</dc:creator>
  <cp:lastModifiedBy>Austin Ball</cp:lastModifiedBy>
  <cp:revision>110</cp:revision>
  <dcterms:created xsi:type="dcterms:W3CDTF">2014-04-09T15:49:20Z</dcterms:created>
  <dcterms:modified xsi:type="dcterms:W3CDTF">2015-03-31T15:11:38Z</dcterms:modified>
</cp:coreProperties>
</file>