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6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EF49F91-A671-4FEA-9EBE-D09D908FCFDA}">
          <p14:sldIdLst>
            <p14:sldId id="256"/>
            <p14:sldId id="257"/>
            <p14:sldId id="266"/>
            <p14:sldId id="258"/>
            <p14:sldId id="260"/>
            <p14:sldId id="261"/>
            <p14:sldId id="262"/>
            <p14:sldId id="263"/>
            <p14:sldId id="264"/>
            <p14:sldId id="265"/>
            <p14:sldId id="26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83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5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4DC61-68F8-4138-A003-13D9889B86D9}" type="datetimeFigureOut">
              <a:rPr lang="en-GB" smtClean="0"/>
              <a:t>02/07/2015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C4C06-FDF6-4016-9D9B-41BB514CD8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554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4DC61-68F8-4138-A003-13D9889B86D9}" type="datetimeFigureOut">
              <a:rPr lang="en-GB" smtClean="0"/>
              <a:t>02/07/2015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C4C06-FDF6-4016-9D9B-41BB514CD8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4625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4DC61-68F8-4138-A003-13D9889B86D9}" type="datetimeFigureOut">
              <a:rPr lang="en-GB" smtClean="0"/>
              <a:t>02/07/2015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C4C06-FDF6-4016-9D9B-41BB514CD8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931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4DC61-68F8-4138-A003-13D9889B86D9}" type="datetimeFigureOut">
              <a:rPr lang="en-GB" smtClean="0"/>
              <a:t>02/07/2015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C4C06-FDF6-4016-9D9B-41BB514CD8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17266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4DC61-68F8-4138-A003-13D9889B86D9}" type="datetimeFigureOut">
              <a:rPr lang="en-GB" smtClean="0"/>
              <a:t>02/07/2015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C4C06-FDF6-4016-9D9B-41BB514CD8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5288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4DC61-68F8-4138-A003-13D9889B86D9}" type="datetimeFigureOut">
              <a:rPr lang="en-GB" smtClean="0"/>
              <a:t>02/07/2015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C4C06-FDF6-4016-9D9B-41BB514CD8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1979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4DC61-68F8-4138-A003-13D9889B86D9}" type="datetimeFigureOut">
              <a:rPr lang="en-GB" smtClean="0"/>
              <a:t>02/07/2015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C4C06-FDF6-4016-9D9B-41BB514CD8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0246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4DC61-68F8-4138-A003-13D9889B86D9}" type="datetimeFigureOut">
              <a:rPr lang="en-GB" smtClean="0"/>
              <a:t>02/07/2015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C4C06-FDF6-4016-9D9B-41BB514CD8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0095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4DC61-68F8-4138-A003-13D9889B86D9}" type="datetimeFigureOut">
              <a:rPr lang="en-GB" smtClean="0"/>
              <a:t>02/07/2015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C4C06-FDF6-4016-9D9B-41BB514CD8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5318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4DC61-68F8-4138-A003-13D9889B86D9}" type="datetimeFigureOut">
              <a:rPr lang="en-GB" smtClean="0"/>
              <a:t>02/07/2015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C4C06-FDF6-4016-9D9B-41BB514CD8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3510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4DC61-68F8-4138-A003-13D9889B86D9}" type="datetimeFigureOut">
              <a:rPr lang="en-GB" smtClean="0"/>
              <a:t>02/07/2015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C4C06-FDF6-4016-9D9B-41BB514CD8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2094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D4DC61-68F8-4138-A003-13D9889B86D9}" type="datetimeFigureOut">
              <a:rPr lang="en-GB" smtClean="0"/>
              <a:t>02/07/2015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DC4C06-FDF6-4016-9D9B-41BB514CD8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3361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5227" y="2160331"/>
            <a:ext cx="7772400" cy="23876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>
                <a:solidFill>
                  <a:srgbClr val="002060"/>
                </a:solidFill>
              </a:rPr>
              <a:t>From </a:t>
            </a:r>
            <a:r>
              <a:rPr lang="en-GB" dirty="0">
                <a:solidFill>
                  <a:srgbClr val="002060"/>
                </a:solidFill>
              </a:rPr>
              <a:t>flipchart to </a:t>
            </a:r>
            <a:r>
              <a:rPr lang="en-GB" dirty="0" smtClean="0">
                <a:solidFill>
                  <a:srgbClr val="002060"/>
                </a:solidFill>
              </a:rPr>
              <a:t/>
            </a:r>
            <a:br>
              <a:rPr lang="en-GB" dirty="0" smtClean="0">
                <a:solidFill>
                  <a:srgbClr val="002060"/>
                </a:solidFill>
              </a:rPr>
            </a:br>
            <a:r>
              <a:rPr lang="en-GB" dirty="0" smtClean="0">
                <a:solidFill>
                  <a:srgbClr val="002060"/>
                </a:solidFill>
              </a:rPr>
              <a:t>glossy visualization </a:t>
            </a:r>
            <a:r>
              <a:rPr lang="en-GB" dirty="0">
                <a:solidFill>
                  <a:srgbClr val="002060"/>
                </a:solidFill>
              </a:rPr>
              <a:t>through </a:t>
            </a:r>
            <a:r>
              <a:rPr lang="en-GB" dirty="0" smtClean="0">
                <a:solidFill>
                  <a:srgbClr val="002060"/>
                </a:solidFill>
              </a:rPr>
              <a:t>collaboration and d3.js</a:t>
            </a:r>
            <a:br>
              <a:rPr lang="en-GB" dirty="0" smtClean="0">
                <a:solidFill>
                  <a:srgbClr val="002060"/>
                </a:solidFill>
              </a:rPr>
            </a:br>
            <a:r>
              <a:rPr lang="en-GB" sz="4900" dirty="0" smtClean="0">
                <a:solidFill>
                  <a:schemeClr val="bg1">
                    <a:lumMod val="75000"/>
                  </a:schemeClr>
                </a:solidFill>
              </a:rPr>
              <a:t>D. Mazur</a:t>
            </a:r>
            <a:endParaRPr lang="en-GB" sz="49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853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0766" y="2654987"/>
            <a:ext cx="4303234" cy="420301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29424"/>
            <a:ext cx="5441732" cy="369729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866163" y="666643"/>
            <a:ext cx="5926832" cy="1325563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Step 4: Graphical design </a:t>
            </a:r>
            <a:br>
              <a:rPr lang="en-GB" dirty="0" smtClean="0">
                <a:solidFill>
                  <a:srgbClr val="002060"/>
                </a:solidFill>
              </a:rPr>
            </a:br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190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2060"/>
                </a:solidFill>
              </a:rPr>
              <a:t>Lessons and question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988128" cy="435133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>
                <a:solidFill>
                  <a:srgbClr val="002060"/>
                </a:solidFill>
              </a:rPr>
              <a:t>Data visualization is a multidisciplinary team sport</a:t>
            </a:r>
            <a:endParaRPr lang="en-GB" dirty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dirty="0" smtClean="0">
                <a:solidFill>
                  <a:srgbClr val="002060"/>
                </a:solidFill>
              </a:rPr>
              <a:t>Tools like D3 JS help to see how the final visualization looks like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>
                <a:solidFill>
                  <a:srgbClr val="002060"/>
                </a:solidFill>
              </a:rPr>
              <a:t>Important to play around</a:t>
            </a:r>
          </a:p>
          <a:p>
            <a:pPr>
              <a:buFontTx/>
              <a:buChar char="-"/>
            </a:pPr>
            <a:endParaRPr lang="en-GB" dirty="0">
              <a:solidFill>
                <a:srgbClr val="002060"/>
              </a:solidFill>
            </a:endParaRPr>
          </a:p>
          <a:p>
            <a:pPr>
              <a:buFontTx/>
              <a:buChar char="-"/>
            </a:pPr>
            <a:endParaRPr lang="en-GB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rgbClr val="002060"/>
                </a:solidFill>
              </a:rPr>
              <a:t>Question: data visualization community at CERN ? </a:t>
            </a:r>
          </a:p>
          <a:p>
            <a:pPr marL="0" indent="0">
              <a:buNone/>
            </a:pPr>
            <a:endParaRPr lang="en-GB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GB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002060"/>
              </a:solidFill>
            </a:endParaRPr>
          </a:p>
          <a:p>
            <a:pPr marL="514350" indent="-514350">
              <a:buAutoNum type="arabicParenBoth"/>
            </a:pPr>
            <a:endParaRPr lang="en-GB" dirty="0" smtClean="0">
              <a:solidFill>
                <a:srgbClr val="002060"/>
              </a:solidFill>
            </a:endParaRPr>
          </a:p>
          <a:p>
            <a:pPr marL="514350" indent="-514350">
              <a:buAutoNum type="arabicParenBoth"/>
            </a:pPr>
            <a:endParaRPr lang="en-GB" dirty="0" smtClean="0">
              <a:solidFill>
                <a:srgbClr val="002060"/>
              </a:solidFill>
            </a:endParaRPr>
          </a:p>
          <a:p>
            <a:pPr marL="514350" indent="-514350">
              <a:buAutoNum type="arabicParenBoth"/>
            </a:pPr>
            <a:endParaRPr lang="en-GB" dirty="0">
              <a:solidFill>
                <a:srgbClr val="002060"/>
              </a:solidFill>
            </a:endParaRPr>
          </a:p>
          <a:p>
            <a:pPr marL="514350" indent="-514350">
              <a:buAutoNum type="arabicParenBoth"/>
            </a:pPr>
            <a:endParaRPr lang="en-GB" dirty="0" smtClean="0">
              <a:solidFill>
                <a:srgbClr val="002060"/>
              </a:solidFill>
            </a:endParaRPr>
          </a:p>
          <a:p>
            <a:pPr marL="514350" indent="-514350">
              <a:buAutoNum type="arabicParenBoth"/>
            </a:pPr>
            <a:endParaRPr lang="en-GB" dirty="0">
              <a:solidFill>
                <a:srgbClr val="002060"/>
              </a:solidFill>
            </a:endParaRPr>
          </a:p>
          <a:p>
            <a:pPr marL="514350" indent="-514350">
              <a:buAutoNum type="arabicParenBoth"/>
            </a:pPr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900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5578" y="317873"/>
            <a:ext cx="1771136" cy="24299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225" y="3195526"/>
            <a:ext cx="2451444" cy="34849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8570" y="3195526"/>
            <a:ext cx="2465153" cy="34849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30624" y="3179804"/>
            <a:ext cx="2465153" cy="35007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Down Arrow 8"/>
          <p:cNvSpPr/>
          <p:nvPr/>
        </p:nvSpPr>
        <p:spPr>
          <a:xfrm>
            <a:off x="4390768" y="2594919"/>
            <a:ext cx="337751" cy="856735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162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2060"/>
                </a:solidFill>
              </a:rPr>
              <a:t>Data Visualization</a:t>
            </a:r>
            <a:endParaRPr lang="en-GB" dirty="0">
              <a:solidFill>
                <a:srgbClr val="00206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647" y="1376752"/>
            <a:ext cx="4102443" cy="213701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1713" y="1376752"/>
            <a:ext cx="3898975" cy="2145313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9107" y="3912974"/>
            <a:ext cx="2908842" cy="233711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77949" y="3594068"/>
            <a:ext cx="2875006" cy="316829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869107" y="3618782"/>
            <a:ext cx="5783848" cy="3168295"/>
          </a:xfrm>
          <a:prstGeom prst="rect">
            <a:avLst/>
          </a:prstGeom>
          <a:noFill/>
          <a:ln w="31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225334" y="3104609"/>
            <a:ext cx="806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2060"/>
                </a:solidFill>
              </a:rPr>
              <a:t>2011</a:t>
            </a:r>
            <a:endParaRPr lang="en-GB" sz="2400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061006" y="1304749"/>
            <a:ext cx="806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2060"/>
                </a:solidFill>
              </a:rPr>
              <a:t>2012</a:t>
            </a:r>
            <a:endParaRPr lang="en-GB" sz="2400" dirty="0">
              <a:solidFill>
                <a:srgbClr val="00206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869107" y="6346697"/>
            <a:ext cx="806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2060"/>
                </a:solidFill>
              </a:rPr>
              <a:t>2013</a:t>
            </a:r>
            <a:endParaRPr lang="en-GB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790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687979">
            <a:off x="-976564" y="293841"/>
            <a:ext cx="11965003" cy="67303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64486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2802" y="1161536"/>
            <a:ext cx="9176802" cy="55344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2060"/>
                </a:solidFill>
              </a:rPr>
              <a:t>Data visualization course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514350" indent="-514350">
              <a:buAutoNum type="arabicParenBoth"/>
            </a:pPr>
            <a:r>
              <a:rPr lang="en-GB" dirty="0" smtClean="0">
                <a:solidFill>
                  <a:srgbClr val="002060"/>
                </a:solidFill>
              </a:rPr>
              <a:t>For all the people involved in preparing visualizations for the KT annual report</a:t>
            </a:r>
          </a:p>
          <a:p>
            <a:pPr marL="514350" indent="-514350">
              <a:buAutoNum type="arabicParenBoth"/>
            </a:pPr>
            <a:endParaRPr lang="en-GB" dirty="0">
              <a:solidFill>
                <a:srgbClr val="002060"/>
              </a:solidFill>
            </a:endParaRPr>
          </a:p>
          <a:p>
            <a:pPr marL="514350" indent="-514350">
              <a:buAutoNum type="arabicParenBoth"/>
            </a:pPr>
            <a:r>
              <a:rPr lang="en-GB" dirty="0" smtClean="0">
                <a:solidFill>
                  <a:srgbClr val="002060"/>
                </a:solidFill>
              </a:rPr>
              <a:t>Focused on method, not tools</a:t>
            </a:r>
          </a:p>
          <a:p>
            <a:pPr marL="514350" indent="-514350">
              <a:buAutoNum type="arabicParenBoth"/>
            </a:pPr>
            <a:endParaRPr lang="en-GB" dirty="0">
              <a:solidFill>
                <a:srgbClr val="002060"/>
              </a:solidFill>
            </a:endParaRPr>
          </a:p>
          <a:p>
            <a:pPr marL="514350" indent="-514350">
              <a:buAutoNum type="arabicParenBoth"/>
            </a:pPr>
            <a:r>
              <a:rPr lang="en-GB" dirty="0" smtClean="0">
                <a:solidFill>
                  <a:srgbClr val="002060"/>
                </a:solidFill>
              </a:rPr>
              <a:t>1 day course 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002060"/>
                </a:solidFill>
              </a:rPr>
              <a:t>	+ 0.5 day working in teams on a visualization </a:t>
            </a:r>
          </a:p>
          <a:p>
            <a:pPr marL="514350" indent="-514350">
              <a:buAutoNum type="arabicParenBoth"/>
            </a:pPr>
            <a:endParaRPr lang="en-GB" dirty="0" smtClean="0">
              <a:solidFill>
                <a:srgbClr val="002060"/>
              </a:solidFill>
            </a:endParaRPr>
          </a:p>
          <a:p>
            <a:pPr marL="514350" indent="-514350">
              <a:buAutoNum type="arabicParenBoth"/>
            </a:pPr>
            <a:endParaRPr lang="en-GB" dirty="0">
              <a:solidFill>
                <a:srgbClr val="002060"/>
              </a:solidFill>
            </a:endParaRPr>
          </a:p>
          <a:p>
            <a:pPr marL="514350" indent="-514350">
              <a:buAutoNum type="arabicParenBoth"/>
            </a:pPr>
            <a:endParaRPr lang="en-GB" dirty="0" smtClean="0">
              <a:solidFill>
                <a:srgbClr val="002060"/>
              </a:solidFill>
            </a:endParaRPr>
          </a:p>
          <a:p>
            <a:pPr marL="514350" indent="-514350">
              <a:buAutoNum type="arabicParenBoth"/>
            </a:pPr>
            <a:endParaRPr lang="en-GB" dirty="0">
              <a:solidFill>
                <a:srgbClr val="002060"/>
              </a:solidFill>
            </a:endParaRPr>
          </a:p>
          <a:p>
            <a:pPr marL="514350" indent="-514350">
              <a:buAutoNum type="arabicParenBoth"/>
            </a:pPr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439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0605" y="189473"/>
            <a:ext cx="3216834" cy="2543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155" y="283055"/>
            <a:ext cx="2930084" cy="41077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7437" y="2941846"/>
            <a:ext cx="2799851" cy="37875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82661" y="4835610"/>
            <a:ext cx="4322290" cy="1325563"/>
          </a:xfrm>
        </p:spPr>
        <p:txBody>
          <a:bodyPr/>
          <a:lstStyle/>
          <a:p>
            <a:r>
              <a:rPr lang="en-GB" dirty="0" smtClean="0">
                <a:solidFill>
                  <a:srgbClr val="002060"/>
                </a:solidFill>
              </a:rPr>
              <a:t>Step 1: Sketches</a:t>
            </a:r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4698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374" y="361343"/>
            <a:ext cx="3707190" cy="20852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9025" r="9472"/>
          <a:stretch/>
        </p:blipFill>
        <p:spPr>
          <a:xfrm>
            <a:off x="724930" y="3599961"/>
            <a:ext cx="4440194" cy="30644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29724" r="29840" b="1926"/>
          <a:stretch/>
        </p:blipFill>
        <p:spPr>
          <a:xfrm>
            <a:off x="6054811" y="3243294"/>
            <a:ext cx="2561968" cy="34952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/>
          <a:srcRect l="8974" r="9322" b="2748"/>
          <a:stretch/>
        </p:blipFill>
        <p:spPr>
          <a:xfrm>
            <a:off x="4761470" y="254251"/>
            <a:ext cx="4094205" cy="27412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55374" y="2388351"/>
            <a:ext cx="4143631" cy="1325563"/>
          </a:xfrm>
        </p:spPr>
        <p:txBody>
          <a:bodyPr/>
          <a:lstStyle/>
          <a:p>
            <a:r>
              <a:rPr lang="en-GB" dirty="0" smtClean="0">
                <a:solidFill>
                  <a:srgbClr val="002060"/>
                </a:solidFill>
              </a:rPr>
              <a:t>Step 2: </a:t>
            </a:r>
            <a:r>
              <a:rPr lang="en-GB" dirty="0" err="1" smtClean="0">
                <a:solidFill>
                  <a:srgbClr val="002060"/>
                </a:solidFill>
              </a:rPr>
              <a:t>Mockups</a:t>
            </a:r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4864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2060"/>
                </a:solidFill>
              </a:rPr>
              <a:t>D3 JS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err="1" smtClean="0">
                <a:solidFill>
                  <a:srgbClr val="002060"/>
                </a:solidFill>
              </a:rPr>
              <a:t>Javascript</a:t>
            </a:r>
            <a:r>
              <a:rPr lang="en-GB" dirty="0" smtClean="0">
                <a:solidFill>
                  <a:srgbClr val="002060"/>
                </a:solidFill>
              </a:rPr>
              <a:t> Data Visualization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002060"/>
                </a:solidFill>
              </a:rPr>
              <a:t>library</a:t>
            </a:r>
          </a:p>
          <a:p>
            <a:pPr lvl="1"/>
            <a:r>
              <a:rPr lang="en-GB" dirty="0" smtClean="0">
                <a:solidFill>
                  <a:srgbClr val="002060"/>
                </a:solidFill>
              </a:rPr>
              <a:t>Selections</a:t>
            </a:r>
          </a:p>
          <a:p>
            <a:pPr marL="457200" lvl="1" indent="0">
              <a:buNone/>
            </a:pPr>
            <a:endParaRPr lang="en-GB" dirty="0">
              <a:solidFill>
                <a:srgbClr val="002060"/>
              </a:solidFill>
            </a:endParaRPr>
          </a:p>
          <a:p>
            <a:pPr lvl="1"/>
            <a:r>
              <a:rPr lang="en-GB" dirty="0" smtClean="0">
                <a:solidFill>
                  <a:srgbClr val="002060"/>
                </a:solidFill>
              </a:rPr>
              <a:t>Dynamic properties</a:t>
            </a:r>
          </a:p>
          <a:p>
            <a:pPr marL="457200" lvl="1" indent="0">
              <a:buNone/>
            </a:pPr>
            <a:endParaRPr lang="en-GB" dirty="0" smtClean="0">
              <a:solidFill>
                <a:srgbClr val="002060"/>
              </a:solidFill>
            </a:endParaRPr>
          </a:p>
          <a:p>
            <a:pPr lvl="1"/>
            <a:endParaRPr lang="en-GB" dirty="0" smtClean="0">
              <a:solidFill>
                <a:srgbClr val="002060"/>
              </a:solidFill>
            </a:endParaRPr>
          </a:p>
          <a:p>
            <a:pPr lvl="1"/>
            <a:r>
              <a:rPr lang="en-GB" dirty="0" smtClean="0">
                <a:solidFill>
                  <a:srgbClr val="002060"/>
                </a:solidFill>
              </a:rPr>
              <a:t>Transitions – Interactions and animations</a:t>
            </a:r>
          </a:p>
          <a:p>
            <a:pPr lvl="1"/>
            <a:endParaRPr lang="en-GB" dirty="0">
              <a:solidFill>
                <a:srgbClr val="002060"/>
              </a:solidFill>
            </a:endParaRPr>
          </a:p>
          <a:p>
            <a:pPr lvl="1"/>
            <a:endParaRPr lang="en-GB" dirty="0" smtClean="0">
              <a:solidFill>
                <a:srgbClr val="002060"/>
              </a:solidFill>
            </a:endParaRPr>
          </a:p>
          <a:p>
            <a:pPr lvl="1"/>
            <a:endParaRPr lang="en-GB" dirty="0">
              <a:solidFill>
                <a:srgbClr val="002060"/>
              </a:solidFill>
            </a:endParaRPr>
          </a:p>
          <a:p>
            <a:pPr lvl="1"/>
            <a:endParaRPr lang="en-GB" dirty="0" smtClean="0">
              <a:solidFill>
                <a:srgbClr val="002060"/>
              </a:solidFill>
            </a:endParaRPr>
          </a:p>
          <a:p>
            <a:pPr lvl="1"/>
            <a:endParaRPr lang="en-GB" dirty="0">
              <a:solidFill>
                <a:srgbClr val="002060"/>
              </a:solidFill>
            </a:endParaRPr>
          </a:p>
          <a:p>
            <a:pPr marL="457200" lvl="1" indent="0">
              <a:buNone/>
            </a:pPr>
            <a:endParaRPr lang="en-GB" dirty="0">
              <a:solidFill>
                <a:srgbClr val="002060"/>
              </a:solidFill>
            </a:endParaRPr>
          </a:p>
          <a:p>
            <a:endParaRPr lang="en-GB" dirty="0" smtClean="0">
              <a:solidFill>
                <a:srgbClr val="002060"/>
              </a:solidFill>
            </a:endParaRPr>
          </a:p>
          <a:p>
            <a:endParaRPr lang="en-GB" dirty="0">
              <a:solidFill>
                <a:srgbClr val="002060"/>
              </a:solidFill>
            </a:endParaRPr>
          </a:p>
          <a:p>
            <a:endParaRPr lang="en-GB" dirty="0">
              <a:solidFill>
                <a:srgbClr val="00206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4183" y="220506"/>
            <a:ext cx="2883243" cy="23690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7008" y="3152667"/>
            <a:ext cx="4067175" cy="4286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7008" y="3948783"/>
            <a:ext cx="5191125" cy="7524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97008" y="5086788"/>
            <a:ext cx="5724525" cy="1000125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031146" y="5720766"/>
            <a:ext cx="493189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>
                <a:solidFill>
                  <a:srgbClr val="002060"/>
                </a:solidFill>
                <a:latin typeface="+mn-lt"/>
              </a:rPr>
              <a:t>+ loading of CSV files !</a:t>
            </a:r>
            <a:endParaRPr lang="en-GB" sz="28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22031" y="2772365"/>
            <a:ext cx="1567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+mj-lt"/>
              </a:rPr>
              <a:t>http</a:t>
            </a:r>
            <a:r>
              <a:rPr lang="en-GB" dirty="0" smtClean="0">
                <a:latin typeface="+mj-lt"/>
                <a:sym typeface="Wingdings" panose="05000000000000000000" pitchFamily="2" charset="2"/>
              </a:rPr>
              <a:t>://d3js.org</a:t>
            </a:r>
            <a:endParaRPr lang="en-GB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53463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094" t="7565" r="42775" b="35414"/>
          <a:stretch/>
        </p:blipFill>
        <p:spPr>
          <a:xfrm>
            <a:off x="215213" y="182808"/>
            <a:ext cx="4913170" cy="28075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348" t="31738" r="49732" b="23094"/>
          <a:stretch/>
        </p:blipFill>
        <p:spPr>
          <a:xfrm>
            <a:off x="141072" y="3410693"/>
            <a:ext cx="6457436" cy="32866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1300" t="7604" r="37583" b="5816"/>
          <a:stretch/>
        </p:blipFill>
        <p:spPr>
          <a:xfrm>
            <a:off x="5483807" y="182808"/>
            <a:ext cx="3523327" cy="28075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7163092" y="4241864"/>
            <a:ext cx="4143631" cy="1325563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Step 3: </a:t>
            </a:r>
            <a:br>
              <a:rPr lang="en-GB" dirty="0" smtClean="0">
                <a:solidFill>
                  <a:srgbClr val="002060"/>
                </a:solidFill>
              </a:rPr>
            </a:br>
            <a:r>
              <a:rPr lang="en-GB" dirty="0" smtClean="0">
                <a:solidFill>
                  <a:srgbClr val="002060"/>
                </a:solidFill>
              </a:rPr>
              <a:t>D3 JS</a:t>
            </a:r>
            <a:br>
              <a:rPr lang="en-GB" dirty="0" smtClean="0">
                <a:solidFill>
                  <a:srgbClr val="002060"/>
                </a:solidFill>
              </a:rPr>
            </a:br>
            <a:r>
              <a:rPr lang="en-GB" dirty="0" smtClean="0">
                <a:solidFill>
                  <a:srgbClr val="002060"/>
                </a:solidFill>
              </a:rPr>
              <a:t>models</a:t>
            </a:r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2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501</TotalTime>
  <Words>104</Words>
  <Application>Microsoft Office PowerPoint</Application>
  <PresentationFormat>On-screen Show (4:3)</PresentationFormat>
  <Paragraphs>53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Wingdings</vt:lpstr>
      <vt:lpstr>Office Theme</vt:lpstr>
      <vt:lpstr>  From flipchart to  glossy visualization through collaboration and d3.js D. Mazur</vt:lpstr>
      <vt:lpstr>PowerPoint Presentation</vt:lpstr>
      <vt:lpstr>Data Visualization</vt:lpstr>
      <vt:lpstr>PowerPoint Presentation</vt:lpstr>
      <vt:lpstr>Data visualization course</vt:lpstr>
      <vt:lpstr>Step 1: Sketches</vt:lpstr>
      <vt:lpstr>Step 2: Mockups</vt:lpstr>
      <vt:lpstr>D3 JS</vt:lpstr>
      <vt:lpstr>Step 3:  D3 JS models</vt:lpstr>
      <vt:lpstr>Step 4: Graphical design  </vt:lpstr>
      <vt:lpstr>Lessons and question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Mazur</dc:creator>
  <cp:lastModifiedBy>David Mazur</cp:lastModifiedBy>
  <cp:revision>17</cp:revision>
  <dcterms:created xsi:type="dcterms:W3CDTF">2015-07-02T21:46:28Z</dcterms:created>
  <dcterms:modified xsi:type="dcterms:W3CDTF">2015-07-03T06:07:46Z</dcterms:modified>
</cp:coreProperties>
</file>