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4" r:id="rId2"/>
    <p:sldId id="258" r:id="rId3"/>
    <p:sldId id="262" r:id="rId4"/>
    <p:sldId id="259" r:id="rId5"/>
    <p:sldId id="261" r:id="rId6"/>
    <p:sldId id="260" r:id="rId7"/>
    <p:sldId id="265" r:id="rId8"/>
    <p:sldId id="263" r:id="rId9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 autoAdjust="0"/>
    <p:restoredTop sz="94660" autoAdjust="0"/>
  </p:normalViewPr>
  <p:slideViewPr>
    <p:cSldViewPr showGuides="1">
      <p:cViewPr varScale="1">
        <p:scale>
          <a:sx n="65" d="100"/>
          <a:sy n="65" d="100"/>
        </p:scale>
        <p:origin x="-1229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038B5-2C9C-4D30-BCFA-B8A2B8E0B9A2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FB574-1395-46E6-9FBD-E9909E0D9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76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1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2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3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4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7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6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7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8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897478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70202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2766542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z="2400" smtClean="0">
                <a:solidFill>
                  <a:srgbClr val="FF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2822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         Rüdiger Schmidt                    JAS 2014						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96944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mtClean="0">
                <a:solidFill>
                  <a:srgbClr val="FFFFFF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9530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59208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57198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0952540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307790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9892853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83815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616195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08392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7028657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         Rüdiger Schmidt                    FCC BDS meeting 19/2/2015				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FFFFFF"/>
              </a:solidFill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67666"/>
            <a:ext cx="8686800" cy="54331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0851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Introduction: FCC beam dumping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8720"/>
            <a:ext cx="8686800" cy="5053622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GB" dirty="0" smtClean="0"/>
              <a:t>The </a:t>
            </a:r>
            <a:r>
              <a:rPr lang="en-GB" dirty="0" smtClean="0"/>
              <a:t>energy of 8 GJ in the FCC beams is </a:t>
            </a:r>
            <a:r>
              <a:rPr lang="en-GB" dirty="0" smtClean="0"/>
              <a:t>impressive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/>
              <a:t>Studies </a:t>
            </a:r>
            <a:r>
              <a:rPr lang="en-GB" dirty="0" smtClean="0"/>
              <a:t>o hydrodynamic  </a:t>
            </a:r>
            <a:r>
              <a:rPr lang="en-GB" dirty="0"/>
              <a:t>tunnelling: 8000 bunches travel more than 100 m (preliminary)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We </a:t>
            </a:r>
            <a:r>
              <a:rPr lang="en-GB" dirty="0" smtClean="0"/>
              <a:t>manage to safely dump beam of up to 150 MJ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We have a lot of operational experience with LHC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A scaling of the LBDS might be possible, but we should also explore other options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Thinking outside the  box, coming up with crazy ideas that, even if discarded, sometimes trigger other thoughts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These </a:t>
            </a:r>
            <a:r>
              <a:rPr lang="en-GB" dirty="0" smtClean="0"/>
              <a:t>thoughts be considered as encouragement to consider other «crazy» </a:t>
            </a:r>
            <a:r>
              <a:rPr lang="en-GB" dirty="0" smtClean="0"/>
              <a:t>ideas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Challenge of asynchronous beam dump 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Challenge of dumping the beam in the beam dump block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4139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FCC beam dumping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7666"/>
            <a:ext cx="8686800" cy="5341654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GB" dirty="0" smtClean="0"/>
              <a:t>Concentrate </a:t>
            </a:r>
            <a:r>
              <a:rPr lang="en-GB" dirty="0"/>
              <a:t>of designing a beam dumping system for top </a:t>
            </a:r>
            <a:r>
              <a:rPr lang="en-GB" dirty="0" smtClean="0"/>
              <a:t>energy, </a:t>
            </a:r>
            <a:r>
              <a:rPr lang="en-GB" dirty="0"/>
              <a:t>i</a:t>
            </a:r>
            <a:r>
              <a:rPr lang="en-GB" dirty="0" smtClean="0"/>
              <a:t>f we can design the beam dumping system for top energy, it will also work for lower </a:t>
            </a:r>
            <a:r>
              <a:rPr lang="en-GB" dirty="0" smtClean="0"/>
              <a:t>energy</a:t>
            </a:r>
            <a:endParaRPr lang="en-GB" dirty="0" smtClean="0"/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Can we </a:t>
            </a:r>
            <a:r>
              <a:rPr lang="en-GB" dirty="0" smtClean="0"/>
              <a:t>conceive a </a:t>
            </a:r>
            <a:r>
              <a:rPr lang="en-GB" dirty="0" smtClean="0"/>
              <a:t>beam dumping system that will not generate asynchronous beam dumps?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If yes, consequences on triggering and parameters of beam dump kickers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If no, design protection systems accordingly (TCDQ like absorber, collimators must stand impact)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What is the damage potential of one single bunch at top energy with FCC parameters? 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Depends on the beam size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What is the beam size that will allow to stop </a:t>
            </a:r>
            <a:r>
              <a:rPr lang="en-GB" dirty="0" smtClean="0"/>
              <a:t>one bunch </a:t>
            </a:r>
            <a:r>
              <a:rPr lang="en-GB" dirty="0" smtClean="0"/>
              <a:t>with light material (such as carbon) without damage?</a:t>
            </a:r>
          </a:p>
        </p:txBody>
      </p:sp>
    </p:spTree>
    <p:extLst>
      <p:ext uri="{BB962C8B-B14F-4D97-AF65-F5344CB8AC3E}">
        <p14:creationId xmlns:p14="http://schemas.microsoft.com/office/powerpoint/2010/main" val="59955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No asynchronous beam </a:t>
            </a:r>
            <a:r>
              <a:rPr lang="en-GB" dirty="0" smtClean="0"/>
              <a:t>dump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7666"/>
            <a:ext cx="8686800" cy="5053622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GB" dirty="0" smtClean="0"/>
              <a:t>Wrong trigger to all kicker magnets to be </a:t>
            </a:r>
            <a:r>
              <a:rPr lang="en-GB" dirty="0" smtClean="0"/>
              <a:t>avoided</a:t>
            </a:r>
          </a:p>
          <a:p>
            <a:pPr eaLnBrk="1" hangingPunct="1">
              <a:lnSpc>
                <a:spcPct val="110000"/>
              </a:lnSpc>
            </a:pPr>
            <a:endParaRPr lang="en-GB" dirty="0" smtClean="0"/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Electronics safety system to prevent such wrong trigger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Coincidence of trigger signal with observation of abort gap, by beam monitors (BPM using sum signal)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Similar </a:t>
            </a:r>
            <a:r>
              <a:rPr lang="en-GB" dirty="0" smtClean="0"/>
              <a:t>safety level as in airplanes ….not allowed to switch engine off, no failsafe </a:t>
            </a:r>
            <a:r>
              <a:rPr lang="en-GB" dirty="0" smtClean="0"/>
              <a:t>status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Challenging, but I consider it to be possible…..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316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No asynchronous beam dump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4704"/>
            <a:ext cx="8686800" cy="5053622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GB" dirty="0" smtClean="0"/>
              <a:t>Assume that spontaneous firing of one kicker magnet cannot be excluded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Amplitude must be limited, say, to very few sigma (one or two) for one kicker -&gt; many kicker magnets are required, each with a limited kick strength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A similar failure case is considered for crab cavities of HL-LHC…..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Space between beam tail and collimators required – need to be monitored and interlocked, similar for </a:t>
            </a:r>
            <a:r>
              <a:rPr lang="en-GB" dirty="0" smtClean="0"/>
              <a:t>as for HL-LHC</a:t>
            </a:r>
            <a:endParaRPr lang="en-GB" dirty="0" smtClean="0"/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No direct retriggering  of other kicker magnets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Triggering a synchronous dump a little later can be considered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At top energy, the total kick should be as small as </a:t>
            </a:r>
            <a:r>
              <a:rPr lang="en-GB" dirty="0" smtClean="0"/>
              <a:t>possible….</a:t>
            </a:r>
            <a:endParaRPr lang="en-GB" dirty="0" smtClean="0"/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Consequence if it goes wrong – what happens in case of </a:t>
            </a:r>
            <a:r>
              <a:rPr lang="en-GB" dirty="0" smtClean="0"/>
              <a:t>asynchronous beam dump?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Depending on consequences, one asynchronous beam dump in, say, 20 years might be acceptable for a downtime of, say, 2-3 month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3075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HL-LHC: Gaussian beam collimated at 4 </a:t>
            </a:r>
            <a:r>
              <a:rPr lang="en-GB" dirty="0">
                <a:sym typeface="Symbol"/>
              </a:rPr>
              <a:t></a:t>
            </a:r>
            <a:endParaRPr lang="en-GB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794043" y="939517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99.9% of protons </a:t>
            </a: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68" y="1008683"/>
            <a:ext cx="7633768" cy="4233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909738" y="3503595"/>
            <a:ext cx="967489" cy="943276"/>
            <a:chOff x="909738" y="3503595"/>
            <a:chExt cx="967489" cy="943276"/>
          </a:xfrm>
        </p:grpSpPr>
        <p:sp>
          <p:nvSpPr>
            <p:cNvPr id="15" name="Rectangle 14"/>
            <p:cNvSpPr/>
            <p:nvPr/>
          </p:nvSpPr>
          <p:spPr>
            <a:xfrm>
              <a:off x="909738" y="3503595"/>
              <a:ext cx="962526" cy="943276"/>
            </a:xfrm>
            <a:prstGeom prst="rect">
              <a:avLst/>
            </a:prstGeom>
            <a:solidFill>
              <a:srgbClr val="000000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26326" y="3830969"/>
              <a:ext cx="9509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</a:rPr>
                <a:t>collimator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874535" y="3503595"/>
            <a:ext cx="962526" cy="943276"/>
            <a:chOff x="7874535" y="3503595"/>
            <a:chExt cx="962526" cy="943276"/>
          </a:xfrm>
        </p:grpSpPr>
        <p:sp>
          <p:nvSpPr>
            <p:cNvPr id="14" name="Rectangle 13"/>
            <p:cNvSpPr/>
            <p:nvPr/>
          </p:nvSpPr>
          <p:spPr>
            <a:xfrm>
              <a:off x="7874535" y="3503595"/>
              <a:ext cx="962526" cy="943276"/>
            </a:xfrm>
            <a:prstGeom prst="rect">
              <a:avLst/>
            </a:prstGeom>
            <a:solidFill>
              <a:srgbClr val="000000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886160" y="3802207"/>
              <a:ext cx="9509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</a:rPr>
                <a:t>collimator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642357" y="4886325"/>
            <a:ext cx="6221483" cy="923330"/>
          </a:xfrm>
          <a:prstGeom prst="rect">
            <a:avLst/>
          </a:prstGeom>
          <a:solidFill>
            <a:srgbClr val="808080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Example: a collimator is positioned at 4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Symbol"/>
              </a:rPr>
              <a:t>, and we assume a dipole magnet failure. The beam starts to move, assume by 1.7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Symbol"/>
              </a:rPr>
              <a:t>. All particles beyond 2.3  are lost.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316499" y="3503596"/>
            <a:ext cx="962526" cy="943276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472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A</a:t>
            </a:r>
            <a:r>
              <a:rPr lang="en-GB" dirty="0" smtClean="0"/>
              <a:t>synchronous beam dump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7666"/>
            <a:ext cx="8686800" cy="5197638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GB" dirty="0" smtClean="0"/>
              <a:t>Wrong trigger to kicker magnets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Minimum number of bunches to hit material at top </a:t>
            </a:r>
            <a:r>
              <a:rPr lang="en-GB" dirty="0" smtClean="0"/>
              <a:t>energy </a:t>
            </a:r>
            <a:endParaRPr lang="en-GB" dirty="0" smtClean="0"/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Use orbit bump to </a:t>
            </a:r>
            <a:r>
              <a:rPr lang="en-GB" dirty="0" smtClean="0"/>
              <a:t>reduce </a:t>
            </a:r>
            <a:r>
              <a:rPr lang="en-GB" dirty="0" smtClean="0"/>
              <a:t>requirement on deflection angle for kicker magnets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 Minimum rise time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At injection, lot of aperture is required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At top energy, aperture requirements are much smaller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Can this be used in the design of fast kicker magnets?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Is it possible to make kicker magnets that close during the energy ramp such as collimators?</a:t>
            </a:r>
          </a:p>
        </p:txBody>
      </p:sp>
    </p:spTree>
    <p:extLst>
      <p:ext uri="{BB962C8B-B14F-4D97-AF65-F5344CB8AC3E}">
        <p14:creationId xmlns:p14="http://schemas.microsoft.com/office/powerpoint/2010/main" val="264453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A</a:t>
            </a:r>
            <a:r>
              <a:rPr lang="en-GB" dirty="0" smtClean="0"/>
              <a:t>synchronous beam dump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7666"/>
            <a:ext cx="8686800" cy="3037398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GB" dirty="0" smtClean="0"/>
              <a:t>Maximise beam size: what is the maximum possible beta function at top energy?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Change of optics in beam dump insertion during energy ramp could be considered – increase beam size at </a:t>
            </a:r>
            <a:r>
              <a:rPr lang="en-GB" smtClean="0"/>
              <a:t>top energy</a:t>
            </a:r>
            <a:endParaRPr lang="en-GB" dirty="0" smtClean="0"/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Assume 25 ns bunch distance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5 us rise time = 200 bunches: difference of about 1 sigma / bunch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1 us rise time = 40 bunches: difference of about 5 sigma / bunch</a:t>
            </a:r>
          </a:p>
          <a:p>
            <a:pPr lvl="1" eaLnBrk="1" hangingPunct="1">
              <a:lnSpc>
                <a:spcPct val="110000"/>
              </a:lnSpc>
            </a:pPr>
            <a:endParaRPr lang="en-GB" dirty="0" smtClean="0"/>
          </a:p>
        </p:txBody>
      </p:sp>
      <p:sp>
        <p:nvSpPr>
          <p:cNvPr id="2" name="Rectangle 1"/>
          <p:cNvSpPr/>
          <p:nvPr/>
        </p:nvSpPr>
        <p:spPr>
          <a:xfrm>
            <a:off x="3347864" y="4293096"/>
            <a:ext cx="2592288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5677236" y="5121188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317196" y="5121188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957156" y="5121188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669124" y="5121188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012160" y="5121188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796136" y="4653136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652120" y="4653136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508104" y="4653136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364088" y="4653136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940152" y="4653136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148064" y="4653136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004048" y="4653136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4860032" y="4653136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716016" y="4653136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292080" y="4653136"/>
            <a:ext cx="216024" cy="252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26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Beam dumping block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2189"/>
            <a:ext cx="8686800" cy="5053622"/>
          </a:xfrm>
          <a:ln>
            <a:noFill/>
          </a:ln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GB" dirty="0" smtClean="0"/>
              <a:t>Beam size at exit window with sigma of about 4 mm (window of carbon should survive, to be confirmed)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Corresponds to beta function of 400 km (why not?)</a:t>
            </a:r>
          </a:p>
          <a:p>
            <a:pPr lvl="1" eaLnBrk="1" hangingPunct="1">
              <a:lnSpc>
                <a:spcPct val="110000"/>
              </a:lnSpc>
            </a:pPr>
            <a:r>
              <a:rPr lang="en-GB" dirty="0" smtClean="0"/>
              <a:t>1m beta waist after 1000 m gives 1000 km</a:t>
            </a:r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Beam can be stopped in gas, water, …. some material that is not too dense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4509120"/>
            <a:ext cx="4788024" cy="43204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4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4788024" y="4077072"/>
            <a:ext cx="4355976" cy="11521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4756904" y="4349043"/>
            <a:ext cx="4410541" cy="477610"/>
          </a:xfrm>
          <a:custGeom>
            <a:avLst/>
            <a:gdLst>
              <a:gd name="connsiteX0" fmla="*/ 0 w 4396154"/>
              <a:gd name="connsiteY0" fmla="*/ 94003 h 879449"/>
              <a:gd name="connsiteX1" fmla="*/ 562708 w 4396154"/>
              <a:gd name="connsiteY1" fmla="*/ 219 h 879449"/>
              <a:gd name="connsiteX2" fmla="*/ 1312985 w 4396154"/>
              <a:gd name="connsiteY2" fmla="*/ 117449 h 879449"/>
              <a:gd name="connsiteX3" fmla="*/ 2098431 w 4396154"/>
              <a:gd name="connsiteY3" fmla="*/ 47111 h 879449"/>
              <a:gd name="connsiteX4" fmla="*/ 2813539 w 4396154"/>
              <a:gd name="connsiteY4" fmla="*/ 140895 h 879449"/>
              <a:gd name="connsiteX5" fmla="*/ 3399693 w 4396154"/>
              <a:gd name="connsiteY5" fmla="*/ 47111 h 879449"/>
              <a:gd name="connsiteX6" fmla="*/ 3950677 w 4396154"/>
              <a:gd name="connsiteY6" fmla="*/ 187788 h 879449"/>
              <a:gd name="connsiteX7" fmla="*/ 4396154 w 4396154"/>
              <a:gd name="connsiteY7" fmla="*/ 35388 h 879449"/>
              <a:gd name="connsiteX8" fmla="*/ 4396154 w 4396154"/>
              <a:gd name="connsiteY8" fmla="*/ 35388 h 879449"/>
              <a:gd name="connsiteX9" fmla="*/ 4384431 w 4396154"/>
              <a:gd name="connsiteY9" fmla="*/ 879449 h 879449"/>
              <a:gd name="connsiteX0" fmla="*/ 0 w 4396154"/>
              <a:gd name="connsiteY0" fmla="*/ 94003 h 879449"/>
              <a:gd name="connsiteX1" fmla="*/ 562708 w 4396154"/>
              <a:gd name="connsiteY1" fmla="*/ 219 h 879449"/>
              <a:gd name="connsiteX2" fmla="*/ 1312985 w 4396154"/>
              <a:gd name="connsiteY2" fmla="*/ 117449 h 879449"/>
              <a:gd name="connsiteX3" fmla="*/ 2098431 w 4396154"/>
              <a:gd name="connsiteY3" fmla="*/ 47111 h 879449"/>
              <a:gd name="connsiteX4" fmla="*/ 2813539 w 4396154"/>
              <a:gd name="connsiteY4" fmla="*/ 140895 h 879449"/>
              <a:gd name="connsiteX5" fmla="*/ 3399693 w 4396154"/>
              <a:gd name="connsiteY5" fmla="*/ 47111 h 879449"/>
              <a:gd name="connsiteX6" fmla="*/ 3950677 w 4396154"/>
              <a:gd name="connsiteY6" fmla="*/ 187788 h 879449"/>
              <a:gd name="connsiteX7" fmla="*/ 4396154 w 4396154"/>
              <a:gd name="connsiteY7" fmla="*/ 35388 h 879449"/>
              <a:gd name="connsiteX8" fmla="*/ 4396154 w 4396154"/>
              <a:gd name="connsiteY8" fmla="*/ 35388 h 879449"/>
              <a:gd name="connsiteX9" fmla="*/ 4386563 w 4396154"/>
              <a:gd name="connsiteY9" fmla="*/ 444630 h 879449"/>
              <a:gd name="connsiteX10" fmla="*/ 4384431 w 4396154"/>
              <a:gd name="connsiteY10" fmla="*/ 879449 h 879449"/>
              <a:gd name="connsiteX0" fmla="*/ 0 w 4396154"/>
              <a:gd name="connsiteY0" fmla="*/ 94003 h 879449"/>
              <a:gd name="connsiteX1" fmla="*/ 562708 w 4396154"/>
              <a:gd name="connsiteY1" fmla="*/ 219 h 879449"/>
              <a:gd name="connsiteX2" fmla="*/ 1312985 w 4396154"/>
              <a:gd name="connsiteY2" fmla="*/ 117449 h 879449"/>
              <a:gd name="connsiteX3" fmla="*/ 2098431 w 4396154"/>
              <a:gd name="connsiteY3" fmla="*/ 47111 h 879449"/>
              <a:gd name="connsiteX4" fmla="*/ 2813539 w 4396154"/>
              <a:gd name="connsiteY4" fmla="*/ 140895 h 879449"/>
              <a:gd name="connsiteX5" fmla="*/ 3399693 w 4396154"/>
              <a:gd name="connsiteY5" fmla="*/ 47111 h 879449"/>
              <a:gd name="connsiteX6" fmla="*/ 3950677 w 4396154"/>
              <a:gd name="connsiteY6" fmla="*/ 187788 h 879449"/>
              <a:gd name="connsiteX7" fmla="*/ 4396154 w 4396154"/>
              <a:gd name="connsiteY7" fmla="*/ 35388 h 879449"/>
              <a:gd name="connsiteX8" fmla="*/ 4396154 w 4396154"/>
              <a:gd name="connsiteY8" fmla="*/ 35388 h 879449"/>
              <a:gd name="connsiteX9" fmla="*/ 4386563 w 4396154"/>
              <a:gd name="connsiteY9" fmla="*/ 444630 h 879449"/>
              <a:gd name="connsiteX10" fmla="*/ 4384431 w 4396154"/>
              <a:gd name="connsiteY10" fmla="*/ 879449 h 879449"/>
              <a:gd name="connsiteX0" fmla="*/ 0 w 4396154"/>
              <a:gd name="connsiteY0" fmla="*/ 94003 h 879449"/>
              <a:gd name="connsiteX1" fmla="*/ 562708 w 4396154"/>
              <a:gd name="connsiteY1" fmla="*/ 219 h 879449"/>
              <a:gd name="connsiteX2" fmla="*/ 1312985 w 4396154"/>
              <a:gd name="connsiteY2" fmla="*/ 117449 h 879449"/>
              <a:gd name="connsiteX3" fmla="*/ 2098431 w 4396154"/>
              <a:gd name="connsiteY3" fmla="*/ 47111 h 879449"/>
              <a:gd name="connsiteX4" fmla="*/ 2813539 w 4396154"/>
              <a:gd name="connsiteY4" fmla="*/ 140895 h 879449"/>
              <a:gd name="connsiteX5" fmla="*/ 3399693 w 4396154"/>
              <a:gd name="connsiteY5" fmla="*/ 47111 h 879449"/>
              <a:gd name="connsiteX6" fmla="*/ 3950677 w 4396154"/>
              <a:gd name="connsiteY6" fmla="*/ 187788 h 879449"/>
              <a:gd name="connsiteX7" fmla="*/ 4396154 w 4396154"/>
              <a:gd name="connsiteY7" fmla="*/ 35388 h 879449"/>
              <a:gd name="connsiteX8" fmla="*/ 4396154 w 4396154"/>
              <a:gd name="connsiteY8" fmla="*/ 35388 h 879449"/>
              <a:gd name="connsiteX9" fmla="*/ 4386563 w 4396154"/>
              <a:gd name="connsiteY9" fmla="*/ 444630 h 879449"/>
              <a:gd name="connsiteX10" fmla="*/ 4384431 w 4396154"/>
              <a:gd name="connsiteY10" fmla="*/ 879449 h 879449"/>
              <a:gd name="connsiteX0" fmla="*/ 0 w 4396154"/>
              <a:gd name="connsiteY0" fmla="*/ 94003 h 893303"/>
              <a:gd name="connsiteX1" fmla="*/ 562708 w 4396154"/>
              <a:gd name="connsiteY1" fmla="*/ 219 h 893303"/>
              <a:gd name="connsiteX2" fmla="*/ 1312985 w 4396154"/>
              <a:gd name="connsiteY2" fmla="*/ 117449 h 893303"/>
              <a:gd name="connsiteX3" fmla="*/ 2098431 w 4396154"/>
              <a:gd name="connsiteY3" fmla="*/ 47111 h 893303"/>
              <a:gd name="connsiteX4" fmla="*/ 2813539 w 4396154"/>
              <a:gd name="connsiteY4" fmla="*/ 140895 h 893303"/>
              <a:gd name="connsiteX5" fmla="*/ 3399693 w 4396154"/>
              <a:gd name="connsiteY5" fmla="*/ 47111 h 893303"/>
              <a:gd name="connsiteX6" fmla="*/ 3950677 w 4396154"/>
              <a:gd name="connsiteY6" fmla="*/ 187788 h 893303"/>
              <a:gd name="connsiteX7" fmla="*/ 4396154 w 4396154"/>
              <a:gd name="connsiteY7" fmla="*/ 35388 h 893303"/>
              <a:gd name="connsiteX8" fmla="*/ 4396154 w 4396154"/>
              <a:gd name="connsiteY8" fmla="*/ 35388 h 893303"/>
              <a:gd name="connsiteX9" fmla="*/ 4386563 w 4396154"/>
              <a:gd name="connsiteY9" fmla="*/ 444630 h 893303"/>
              <a:gd name="connsiteX10" fmla="*/ 13322 w 4396154"/>
              <a:gd name="connsiteY10" fmla="*/ 893303 h 893303"/>
              <a:gd name="connsiteX0" fmla="*/ 7460 w 4403614"/>
              <a:gd name="connsiteY0" fmla="*/ 94003 h 466850"/>
              <a:gd name="connsiteX1" fmla="*/ 570168 w 4403614"/>
              <a:gd name="connsiteY1" fmla="*/ 219 h 466850"/>
              <a:gd name="connsiteX2" fmla="*/ 1320445 w 4403614"/>
              <a:gd name="connsiteY2" fmla="*/ 117449 h 466850"/>
              <a:gd name="connsiteX3" fmla="*/ 2105891 w 4403614"/>
              <a:gd name="connsiteY3" fmla="*/ 47111 h 466850"/>
              <a:gd name="connsiteX4" fmla="*/ 2820999 w 4403614"/>
              <a:gd name="connsiteY4" fmla="*/ 140895 h 466850"/>
              <a:gd name="connsiteX5" fmla="*/ 3407153 w 4403614"/>
              <a:gd name="connsiteY5" fmla="*/ 47111 h 466850"/>
              <a:gd name="connsiteX6" fmla="*/ 3958137 w 4403614"/>
              <a:gd name="connsiteY6" fmla="*/ 187788 h 466850"/>
              <a:gd name="connsiteX7" fmla="*/ 4403614 w 4403614"/>
              <a:gd name="connsiteY7" fmla="*/ 35388 h 466850"/>
              <a:gd name="connsiteX8" fmla="*/ 4403614 w 4403614"/>
              <a:gd name="connsiteY8" fmla="*/ 35388 h 466850"/>
              <a:gd name="connsiteX9" fmla="*/ 4394023 w 4403614"/>
              <a:gd name="connsiteY9" fmla="*/ 444630 h 466850"/>
              <a:gd name="connsiteX10" fmla="*/ 0 w 4403614"/>
              <a:gd name="connsiteY10" fmla="*/ 117448 h 466850"/>
              <a:gd name="connsiteX0" fmla="*/ 14387 w 4410541"/>
              <a:gd name="connsiteY0" fmla="*/ 94003 h 477610"/>
              <a:gd name="connsiteX1" fmla="*/ 577095 w 4410541"/>
              <a:gd name="connsiteY1" fmla="*/ 219 h 477610"/>
              <a:gd name="connsiteX2" fmla="*/ 1327372 w 4410541"/>
              <a:gd name="connsiteY2" fmla="*/ 117449 h 477610"/>
              <a:gd name="connsiteX3" fmla="*/ 2112818 w 4410541"/>
              <a:gd name="connsiteY3" fmla="*/ 47111 h 477610"/>
              <a:gd name="connsiteX4" fmla="*/ 2827926 w 4410541"/>
              <a:gd name="connsiteY4" fmla="*/ 140895 h 477610"/>
              <a:gd name="connsiteX5" fmla="*/ 3414080 w 4410541"/>
              <a:gd name="connsiteY5" fmla="*/ 47111 h 477610"/>
              <a:gd name="connsiteX6" fmla="*/ 3965064 w 4410541"/>
              <a:gd name="connsiteY6" fmla="*/ 187788 h 477610"/>
              <a:gd name="connsiteX7" fmla="*/ 4410541 w 4410541"/>
              <a:gd name="connsiteY7" fmla="*/ 35388 h 477610"/>
              <a:gd name="connsiteX8" fmla="*/ 4410541 w 4410541"/>
              <a:gd name="connsiteY8" fmla="*/ 35388 h 477610"/>
              <a:gd name="connsiteX9" fmla="*/ 4400950 w 4410541"/>
              <a:gd name="connsiteY9" fmla="*/ 444630 h 477610"/>
              <a:gd name="connsiteX10" fmla="*/ 0 w 4410541"/>
              <a:gd name="connsiteY10" fmla="*/ 346048 h 47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10541" h="477610">
                <a:moveTo>
                  <a:pt x="14387" y="94003"/>
                </a:moveTo>
                <a:cubicBezTo>
                  <a:pt x="186325" y="45157"/>
                  <a:pt x="358264" y="-3689"/>
                  <a:pt x="577095" y="219"/>
                </a:cubicBezTo>
                <a:cubicBezTo>
                  <a:pt x="795926" y="4127"/>
                  <a:pt x="1071418" y="109634"/>
                  <a:pt x="1327372" y="117449"/>
                </a:cubicBezTo>
                <a:cubicBezTo>
                  <a:pt x="1583326" y="125264"/>
                  <a:pt x="1862726" y="43203"/>
                  <a:pt x="2112818" y="47111"/>
                </a:cubicBezTo>
                <a:cubicBezTo>
                  <a:pt x="2362910" y="51019"/>
                  <a:pt x="2611049" y="140895"/>
                  <a:pt x="2827926" y="140895"/>
                </a:cubicBezTo>
                <a:cubicBezTo>
                  <a:pt x="3044803" y="140895"/>
                  <a:pt x="3224557" y="39296"/>
                  <a:pt x="3414080" y="47111"/>
                </a:cubicBezTo>
                <a:cubicBezTo>
                  <a:pt x="3603603" y="54926"/>
                  <a:pt x="3798987" y="189742"/>
                  <a:pt x="3965064" y="187788"/>
                </a:cubicBezTo>
                <a:cubicBezTo>
                  <a:pt x="4131141" y="185834"/>
                  <a:pt x="4410541" y="35388"/>
                  <a:pt x="4410541" y="35388"/>
                </a:cubicBezTo>
                <a:lnTo>
                  <a:pt x="4410541" y="35388"/>
                </a:lnTo>
                <a:cubicBezTo>
                  <a:pt x="4408942" y="103595"/>
                  <a:pt x="4404147" y="308216"/>
                  <a:pt x="4400950" y="444630"/>
                </a:cubicBezTo>
                <a:cubicBezTo>
                  <a:pt x="4400239" y="589570"/>
                  <a:pt x="711" y="201108"/>
                  <a:pt x="0" y="346048"/>
                </a:cubicBezTo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756904" y="4653136"/>
            <a:ext cx="4387096" cy="5760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756904" y="4077072"/>
            <a:ext cx="45719" cy="1152128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42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729</Words>
  <Application>Microsoft Office PowerPoint</Application>
  <PresentationFormat>On-screen Show (4:3)</PresentationFormat>
  <Paragraphs>67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4_BTODD primary master</vt:lpstr>
      <vt:lpstr>Introduction: FCC beam dumping system</vt:lpstr>
      <vt:lpstr>FCC beam dumping system</vt:lpstr>
      <vt:lpstr>No asynchronous beam dump</vt:lpstr>
      <vt:lpstr>No asynchronous beam dump</vt:lpstr>
      <vt:lpstr>HL-LHC: Gaussian beam collimated at 4 </vt:lpstr>
      <vt:lpstr>Asynchronous beam dump</vt:lpstr>
      <vt:lpstr>Asynchronous beam dump</vt:lpstr>
      <vt:lpstr>Beam dumping block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Rudiger Schmidt</dc:creator>
  <cp:lastModifiedBy>Rudiger Schmidt</cp:lastModifiedBy>
  <cp:revision>22</cp:revision>
  <cp:lastPrinted>2015-02-18T17:37:10Z</cp:lastPrinted>
  <dcterms:created xsi:type="dcterms:W3CDTF">2015-01-13T13:50:31Z</dcterms:created>
  <dcterms:modified xsi:type="dcterms:W3CDTF">2015-02-19T13:34:14Z</dcterms:modified>
</cp:coreProperties>
</file>