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264" r:id="rId6"/>
    <p:sldId id="323" r:id="rId7"/>
    <p:sldId id="301" r:id="rId8"/>
    <p:sldId id="326" r:id="rId9"/>
    <p:sldId id="352" r:id="rId10"/>
    <p:sldId id="353" r:id="rId11"/>
    <p:sldId id="354" r:id="rId12"/>
    <p:sldId id="362" r:id="rId13"/>
    <p:sldId id="355" r:id="rId14"/>
    <p:sldId id="356" r:id="rId15"/>
    <p:sldId id="363" r:id="rId16"/>
    <p:sldId id="366" r:id="rId17"/>
    <p:sldId id="367" r:id="rId18"/>
    <p:sldId id="364" r:id="rId19"/>
    <p:sldId id="357" r:id="rId20"/>
    <p:sldId id="358" r:id="rId21"/>
    <p:sldId id="359" r:id="rId22"/>
    <p:sldId id="360" r:id="rId23"/>
    <p:sldId id="369" r:id="rId24"/>
    <p:sldId id="368" r:id="rId25"/>
    <p:sldId id="327" r:id="rId26"/>
    <p:sldId id="328" r:id="rId27"/>
    <p:sldId id="292" r:id="rId28"/>
    <p:sldId id="349" r:id="rId29"/>
    <p:sldId id="348" r:id="rId30"/>
    <p:sldId id="350" r:id="rId31"/>
    <p:sldId id="347" r:id="rId32"/>
    <p:sldId id="351" r:id="rId33"/>
    <p:sldId id="313" r:id="rId3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CF4E1"/>
    <a:srgbClr val="000000"/>
    <a:srgbClr val="CCCC00"/>
    <a:srgbClr val="0000FF"/>
    <a:srgbClr val="D60093"/>
    <a:srgbClr val="9999FF"/>
    <a:srgbClr val="00FF00"/>
    <a:srgbClr val="EBF1DE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2503" autoAdjust="0"/>
  </p:normalViewPr>
  <p:slideViewPr>
    <p:cSldViewPr snapToGrid="0" snapToObjects="1">
      <p:cViewPr>
        <p:scale>
          <a:sx n="75" d="100"/>
          <a:sy n="75" d="100"/>
        </p:scale>
        <p:origin x="-1400" y="9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commentAuthors" Target="commentAuthors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E8404-2055-D64A-87C7-B12AE6F4F869}" type="datetimeFigureOut">
              <a:rPr lang="en-US" smtClean="0"/>
              <a:t>30/07/15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482D2-ADC2-F844-9885-FB15E828E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6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30/07/15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</a:t>
            </a:r>
            <a:r>
              <a:rPr lang="en-US" dirty="0" err="1" smtClean="0"/>
              <a:t>opt_presqueeze.madx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6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Q4_8m/opt_presqueeze_1_8m_mcbrd_mcbyy.madx with cd2q4=0.3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09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</a:t>
            </a:r>
            <a:r>
              <a:rPr lang="en-US" dirty="0" err="1" smtClean="0"/>
              <a:t>opt_presqueeze.madx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43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hyperlink" Target="https://indico.cern.ch/event/344009/contribution/4/material/slides/0.pp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Layout update in IR1/5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</a:t>
            </a:r>
            <a:r>
              <a:rPr lang="en-US" dirty="0" smtClean="0"/>
              <a:t>Arduini, R. De Maria, M. </a:t>
            </a:r>
            <a:r>
              <a:rPr lang="en-US" dirty="0"/>
              <a:t>Fitterer, M. </a:t>
            </a:r>
            <a:r>
              <a:rPr lang="en-US" dirty="0" smtClean="0"/>
              <a:t>Giovannozzi</a:t>
            </a:r>
          </a:p>
          <a:p>
            <a:endParaRPr lang="en-US" dirty="0" smtClean="0"/>
          </a:p>
          <a:p>
            <a:r>
              <a:rPr lang="en-US" dirty="0" smtClean="0"/>
              <a:t>Thanks to S</a:t>
            </a:r>
            <a:r>
              <a:rPr lang="en-US" dirty="0"/>
              <a:t>. </a:t>
            </a:r>
            <a:r>
              <a:rPr lang="en-US" dirty="0" smtClean="0"/>
              <a:t>Fartoukh, P. </a:t>
            </a:r>
            <a:r>
              <a:rPr lang="en-US" dirty="0" err="1" smtClean="0"/>
              <a:t>Fessia</a:t>
            </a:r>
            <a:r>
              <a:rPr lang="en-US" dirty="0"/>
              <a:t>, C. </a:t>
            </a:r>
            <a:r>
              <a:rPr lang="en-US" dirty="0" err="1"/>
              <a:t>Garion</a:t>
            </a:r>
            <a:r>
              <a:rPr lang="en-US" dirty="0" smtClean="0"/>
              <a:t>, C. Magnier,</a:t>
            </a:r>
            <a:r>
              <a:rPr lang="en-US" dirty="0"/>
              <a:t> H. Prin</a:t>
            </a:r>
            <a:r>
              <a:rPr lang="en-US" dirty="0" smtClean="0"/>
              <a:t>, </a:t>
            </a:r>
            <a:r>
              <a:rPr lang="en-US" dirty="0"/>
              <a:t>E. Todesco, </a:t>
            </a:r>
            <a:r>
              <a:rPr lang="en-US" dirty="0" smtClean="0"/>
              <a:t>B</a:t>
            </a:r>
            <a:r>
              <a:rPr lang="en-US" dirty="0"/>
              <a:t>. Vasquez De Prada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0708" y="1006118"/>
            <a:ext cx="4287564" cy="38589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Beam tolerances have been re-defined by:</a:t>
            </a:r>
          </a:p>
          <a:p>
            <a:r>
              <a:rPr lang="en-US" dirty="0">
                <a:solidFill>
                  <a:srgbClr val="008000"/>
                </a:solidFill>
              </a:rPr>
              <a:t>T</a:t>
            </a:r>
            <a:r>
              <a:rPr lang="en-US" dirty="0" smtClean="0">
                <a:solidFill>
                  <a:srgbClr val="008000"/>
                </a:solidFill>
              </a:rPr>
              <a:t>aking into account LHC Run I successful experience</a:t>
            </a:r>
          </a:p>
          <a:p>
            <a:r>
              <a:rPr lang="en-US" dirty="0"/>
              <a:t>A</a:t>
            </a:r>
            <a:r>
              <a:rPr lang="en-US" dirty="0" smtClean="0"/>
              <a:t>dding safety margins based on possible unknowns.</a:t>
            </a:r>
          </a:p>
          <a:p>
            <a:pPr marL="0" indent="0">
              <a:buNone/>
            </a:pPr>
            <a:r>
              <a:rPr lang="en-US" dirty="0" smtClean="0"/>
              <a:t>For collimation:</a:t>
            </a:r>
          </a:p>
          <a:p>
            <a:r>
              <a:rPr lang="en-US" dirty="0" smtClean="0"/>
              <a:t>magnet protected by TCT: ≥ </a:t>
            </a:r>
            <a:r>
              <a:rPr lang="en-US" b="1" dirty="0" smtClean="0">
                <a:solidFill>
                  <a:srgbClr val="0000FF"/>
                </a:solidFill>
              </a:rPr>
              <a:t>12 </a:t>
            </a:r>
            <a:r>
              <a:rPr lang="el-GR" b="1" dirty="0" smtClean="0">
                <a:solidFill>
                  <a:srgbClr val="0000FF"/>
                </a:solidFill>
              </a:rPr>
              <a:t>σ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magnet not protect by TCT</a:t>
            </a:r>
            <a:r>
              <a:rPr lang="en-US" dirty="0"/>
              <a:t>: </a:t>
            </a:r>
            <a:r>
              <a:rPr lang="en-US" b="1" dirty="0" smtClean="0">
                <a:solidFill>
                  <a:srgbClr val="0000FF"/>
                </a:solidFill>
              </a:rPr>
              <a:t>18 </a:t>
            </a:r>
            <a:r>
              <a:rPr lang="el-GR" b="1" dirty="0" smtClean="0">
                <a:solidFill>
                  <a:srgbClr val="0000FF"/>
                </a:solidFill>
              </a:rPr>
              <a:t>σ</a:t>
            </a:r>
            <a:r>
              <a:rPr lang="en-US" b="1" baseline="30000" dirty="0">
                <a:solidFill>
                  <a:srgbClr val="0000FF"/>
                </a:solidFill>
              </a:rPr>
              <a:t>(2)</a:t>
            </a:r>
            <a:r>
              <a:rPr lang="en-US" dirty="0" smtClean="0"/>
              <a:t> or possibly less, pending dedicated studies (R. Bruce) 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1689" y="105308"/>
            <a:ext cx="9216491" cy="914400"/>
          </a:xfrm>
        </p:spPr>
        <p:txBody>
          <a:bodyPr/>
          <a:lstStyle/>
          <a:p>
            <a:r>
              <a:rPr lang="en-US" dirty="0" smtClean="0"/>
              <a:t>Beam tolerances and collimation protection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220377"/>
              </p:ext>
            </p:extLst>
          </p:nvPr>
        </p:nvGraphicFramePr>
        <p:xfrm>
          <a:off x="4418273" y="1189038"/>
          <a:ext cx="4617872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060"/>
                <a:gridCol w="1134534"/>
                <a:gridCol w="13822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Tolerance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Inj./Coll.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</a:p>
                    <a:p>
                      <a:r>
                        <a:rPr lang="en-US" dirty="0" smtClean="0"/>
                        <a:t>Inj./Coll.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 [µm]</a:t>
                      </a:r>
                    </a:p>
                    <a:p>
                      <a:r>
                        <a:rPr lang="en-US" dirty="0" smtClean="0"/>
                        <a:t>(normalization</a:t>
                      </a:r>
                      <a:r>
                        <a:rPr lang="en-US" baseline="0" dirty="0" smtClean="0"/>
                        <a:t> only)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3.75/3.75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3.5/3.5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-beating 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20/20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Orbit error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Spurious</a:t>
                      </a:r>
                      <a:r>
                        <a:rPr lang="en-US" baseline="0" dirty="0" smtClean="0"/>
                        <a:t> Disp. </a:t>
                      </a:r>
                      <a:r>
                        <a:rPr lang="en-US" dirty="0" smtClean="0"/>
                        <a:t>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27.3/27.3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14/10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dirty="0" err="1" smtClean="0"/>
                        <a:t>p</a:t>
                      </a:r>
                      <a:r>
                        <a:rPr lang="en-US" dirty="0" smtClean="0"/>
                        <a:t>/p [10</a:t>
                      </a:r>
                      <a:r>
                        <a:rPr lang="en-US" baseline="30000" dirty="0" smtClean="0"/>
                        <a:t>-4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aperture </a:t>
                      </a:r>
                      <a:r>
                        <a:rPr lang="en-US" dirty="0" smtClean="0"/>
                        <a:t>[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/8.4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r>
                        <a:rPr lang="en-US" b="1" baseline="30000" dirty="0" smtClean="0">
                          <a:solidFill>
                            <a:srgbClr val="800000"/>
                          </a:solidFill>
                        </a:rPr>
                        <a:t>(1)</a:t>
                      </a:r>
                      <a:r>
                        <a:rPr lang="en-US" dirty="0" smtClean="0"/>
                        <a:t>/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12 </a:t>
                      </a:r>
                      <a:r>
                        <a:rPr lang="en-US" dirty="0" smtClean="0"/>
                        <a:t>(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18</a:t>
                      </a:r>
                      <a:r>
                        <a:rPr lang="en-US" b="1" baseline="30000" dirty="0" smtClean="0">
                          <a:solidFill>
                            <a:srgbClr val="0000FF"/>
                          </a:solidFill>
                        </a:rPr>
                        <a:t>(2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25402" y="4522973"/>
            <a:ext cx="3670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R. Bruce et al.</a:t>
            </a:r>
            <a:r>
              <a:rPr lang="en-US" b="1" dirty="0">
                <a:solidFill>
                  <a:srgbClr val="0000FF"/>
                </a:solidFill>
              </a:rPr>
              <a:t>, CERN-ACC-2014-0044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404" y="5423811"/>
            <a:ext cx="7543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Minimum aperture not protected by TCT  in collision and aperture targets at injection should be confirmed by WP5</a:t>
            </a:r>
            <a:r>
              <a:rPr lang="en-US" sz="2000" b="1" baseline="30000" dirty="0">
                <a:solidFill>
                  <a:srgbClr val="0000FF"/>
                </a:solidFill>
              </a:rPr>
              <a:t>(2)</a:t>
            </a:r>
            <a:r>
              <a:rPr lang="en-US" sz="2000" dirty="0" smtClean="0"/>
              <a:t> and WP14</a:t>
            </a:r>
            <a:r>
              <a:rPr lang="en-US" sz="2000" b="1" baseline="30000" dirty="0">
                <a:solidFill>
                  <a:srgbClr val="800000"/>
                </a:solidFill>
              </a:rPr>
              <a:t>(1)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81698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4133" y="88375"/>
            <a:ext cx="8229600" cy="914400"/>
          </a:xfrm>
        </p:spPr>
        <p:txBody>
          <a:bodyPr/>
          <a:lstStyle/>
          <a:p>
            <a:r>
              <a:rPr lang="en-US" dirty="0" smtClean="0"/>
              <a:t>Aperture </a:t>
            </a:r>
            <a:r>
              <a:rPr lang="en-US" dirty="0" err="1" smtClean="0"/>
              <a:t>vs</a:t>
            </a:r>
            <a:r>
              <a:rPr lang="en-US" dirty="0" smtClean="0"/>
              <a:t> optics for baseline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733027"/>
              </p:ext>
            </p:extLst>
          </p:nvPr>
        </p:nvGraphicFramePr>
        <p:xfrm>
          <a:off x="56445" y="935044"/>
          <a:ext cx="3862705" cy="5742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336"/>
                <a:gridCol w="743417"/>
                <a:gridCol w="647267"/>
                <a:gridCol w="590131"/>
                <a:gridCol w="581554"/>
              </a:tblGrid>
              <a:tr h="52810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ctr" fontAlgn="b"/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TAXS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11.3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74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MQXFA.[AB]1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14.2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74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MQXFB.[AB]2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11.2</a:t>
                      </a:r>
                    </a:p>
                  </a:txBody>
                  <a:tcPr marL="9525" marR="9525" marT="9525" marB="0" anchor="b"/>
                </a:tc>
              </a:tr>
              <a:tr h="474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MQXFA.[AB]3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MBXF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TAXN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MBRD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13.1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15.3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11.1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12.8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MCBRD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15.4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MCBYY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17.9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MQYY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16.3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18.9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16.1</a:t>
                      </a: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TCLMB.5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16.8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MCBY[HV].5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17.3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MQY.5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17.7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TCLMC.6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17.4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j-lt"/>
                        </a:rPr>
                        <a:t>MCBC[HV].6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17.4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20.1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07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MQML.6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+mn-lt"/>
                        </a:rPr>
                        <a:t>25.2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18.1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20748" y="971173"/>
            <a:ext cx="50983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Aperture includes worst case scenarios for all knobs (IP crossing, separation, offset, crab cavity offset) assuming linear addition</a:t>
            </a:r>
          </a:p>
          <a:p>
            <a:endParaRPr lang="en-US" sz="2000" dirty="0"/>
          </a:p>
          <a:p>
            <a:r>
              <a:rPr lang="en-US" sz="2000" dirty="0" smtClean="0"/>
              <a:t>Aperture in the triplets can be recovered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reducing crossing angle (round optics) and separation (flat optics) if one assumes that </a:t>
            </a:r>
            <a:r>
              <a:rPr lang="el-GR" sz="2000" dirty="0" smtClean="0"/>
              <a:t>β</a:t>
            </a:r>
            <a:r>
              <a:rPr lang="en-US" sz="2000" dirty="0" smtClean="0"/>
              <a:t>* </a:t>
            </a:r>
            <a:r>
              <a:rPr lang="en-US" sz="2000" dirty="0" err="1" smtClean="0"/>
              <a:t>levelling</a:t>
            </a:r>
            <a:r>
              <a:rPr lang="en-US" sz="2000" dirty="0" smtClean="0"/>
              <a:t> is feasible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reducing  beam screen/cold bore tolerances, shielding thickness (see US-LARP presentation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This allows: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more aperture in the triplet at constant </a:t>
            </a:r>
            <a:r>
              <a:rPr lang="el-GR" sz="2000" dirty="0" smtClean="0"/>
              <a:t>β</a:t>
            </a:r>
            <a:r>
              <a:rPr lang="en-US" sz="2000" dirty="0" smtClean="0"/>
              <a:t>*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more performance if matching section keeps present margins.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11022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" y="1685476"/>
            <a:ext cx="4404530" cy="39570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19" y="1685477"/>
            <a:ext cx="4404529" cy="3957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4110" y="5618039"/>
            <a:ext cx="6263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TAXS aperture needs to be increased to 60 mm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94314" y="1189038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8330" y="11880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72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2" y="1735833"/>
            <a:ext cx="4319680" cy="376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24" y="1770681"/>
            <a:ext cx="4319680" cy="36931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5658" y="5499508"/>
            <a:ext cx="99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Q1 OK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3386" y="1189038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186" y="11880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77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2" y="1735834"/>
            <a:ext cx="4319678" cy="37698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24" y="1770681"/>
            <a:ext cx="4319678" cy="3693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8775" y="5516441"/>
            <a:ext cx="6072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Q2 not OK</a:t>
            </a:r>
            <a:r>
              <a:rPr lang="en-US" sz="2400" b="1" dirty="0" smtClean="0">
                <a:solidFill>
                  <a:srgbClr val="0000FF"/>
                </a:solidFill>
              </a:rPr>
              <a:t>, but options to improve it available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70989" y="1189038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56990" y="11880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675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08521"/>
            <a:ext cx="4139675" cy="21386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2902" y="972000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2727" y="9720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407236"/>
            <a:ext cx="4139673" cy="2138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1" y="1318213"/>
            <a:ext cx="4139673" cy="21386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459" y="3407237"/>
            <a:ext cx="4139673" cy="21386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Left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8029" y="4128541"/>
            <a:ext cx="68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Right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8505" y="5642043"/>
            <a:ext cx="555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Aperture to be increased: 80mm to 85mm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078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000" y="108000"/>
            <a:ext cx="8229600" cy="914400"/>
          </a:xfrm>
        </p:spPr>
        <p:txBody>
          <a:bodyPr/>
          <a:lstStyle/>
          <a:p>
            <a:r>
              <a:rPr lang="en-US" dirty="0" smtClean="0"/>
              <a:t>Q4 options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33123"/>
              </p:ext>
            </p:extLst>
          </p:nvPr>
        </p:nvGraphicFramePr>
        <p:xfrm>
          <a:off x="228600" y="951976"/>
          <a:ext cx="6951133" cy="2587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843"/>
                <a:gridCol w="914224"/>
                <a:gridCol w="1093692"/>
                <a:gridCol w="958180"/>
                <a:gridCol w="886807"/>
                <a:gridCol w="772112"/>
                <a:gridCol w="794884"/>
                <a:gridCol w="784391"/>
              </a:tblGrid>
              <a:tr h="56378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6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ctr" fontAlgn="b"/>
                      <a:r>
                        <a:rPr lang="en-US" sz="16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6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600" u="none" strike="noStrike" baseline="30000" dirty="0" smtClean="0">
                          <a:effectLst/>
                          <a:latin typeface="+mn-lt"/>
                        </a:rPr>
                        <a:t>2 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6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6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ctr" fontAlgn="b"/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MCBYY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17.9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13.4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MQYY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16.3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18.9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13.9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16.1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MCBYY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63.8,63.8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13.5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MQYY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63.8,63.8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12.3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14.2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12.1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MCBY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13.7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8.4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9.8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MQY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10.6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387220" y="-31524"/>
            <a:ext cx="57568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Aperture includes worst case scenarios for all </a:t>
            </a:r>
            <a:r>
              <a:rPr lang="en-US" sz="2000" b="1" dirty="0" smtClean="0">
                <a:solidFill>
                  <a:srgbClr val="0000FF"/>
                </a:solidFill>
              </a:rPr>
              <a:t>knobs: IP </a:t>
            </a:r>
            <a:r>
              <a:rPr lang="en-US" sz="2000" b="1" dirty="0">
                <a:solidFill>
                  <a:srgbClr val="0000FF"/>
                </a:solidFill>
              </a:rPr>
              <a:t>crossing, separation, offset, crab cavity offset (assuming linear </a:t>
            </a:r>
            <a:r>
              <a:rPr lang="en-US" sz="2000" b="1" dirty="0" smtClean="0">
                <a:solidFill>
                  <a:srgbClr val="0000FF"/>
                </a:solidFill>
              </a:rPr>
              <a:t>addition).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023" y="3650980"/>
            <a:ext cx="894530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We exclude the option MQY for robust flat optics operations.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6600"/>
                </a:solidFill>
              </a:rPr>
              <a:t>MQYY at 80 mm is not sufficient to provide enough flexibility</a:t>
            </a:r>
            <a:r>
              <a:rPr lang="en-US" sz="2000" dirty="0" smtClean="0"/>
              <a:t>: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improvement in triplet aperture would be useless if Q4 aperture is degraded.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 Q4 needs to be pushed towards D2 more aperture is needed (about 0.7 </a:t>
            </a:r>
            <a:r>
              <a:rPr lang="el-GR" dirty="0" smtClean="0"/>
              <a:t>σ</a:t>
            </a:r>
            <a:r>
              <a:rPr lang="en-US" dirty="0" smtClean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case of operation at 6.5 </a:t>
            </a:r>
            <a:r>
              <a:rPr lang="en-US" dirty="0" err="1"/>
              <a:t>TeV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use of a </a:t>
            </a:r>
            <a:r>
              <a:rPr lang="en-US" dirty="0" err="1" smtClean="0"/>
              <a:t>Rectellipse</a:t>
            </a:r>
            <a:r>
              <a:rPr lang="en-US" dirty="0" smtClean="0"/>
              <a:t> beam screen can </a:t>
            </a:r>
            <a:r>
              <a:rPr lang="en-US" dirty="0"/>
              <a:t>help </a:t>
            </a:r>
            <a:r>
              <a:rPr lang="en-US" dirty="0" smtClean="0"/>
              <a:t>recovering aperture, but only </a:t>
            </a:r>
            <a:r>
              <a:rPr lang="en-US" dirty="0"/>
              <a:t>in specific cases: </a:t>
            </a:r>
            <a:r>
              <a:rPr lang="en-US" dirty="0" smtClean="0"/>
              <a:t>freezing </a:t>
            </a:r>
            <a:r>
              <a:rPr lang="en-US" dirty="0"/>
              <a:t>optics constraints or crossing plane</a:t>
            </a:r>
            <a:r>
              <a:rPr lang="en-US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023" y="5835821"/>
            <a:ext cx="894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Impact of energy deposition needs to be re-evaluated in case of reduction of coil aperture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0906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000" y="144000"/>
            <a:ext cx="8229600" cy="914400"/>
          </a:xfrm>
        </p:spPr>
        <p:txBody>
          <a:bodyPr/>
          <a:lstStyle/>
          <a:p>
            <a:r>
              <a:rPr lang="en-US" dirty="0" smtClean="0"/>
              <a:t>Q4: MQY with 70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08522"/>
            <a:ext cx="4175674" cy="2157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67592" y="5678988"/>
            <a:ext cx="2879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Q4 with MQY not ok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3407236"/>
            <a:ext cx="4175999" cy="2157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1" y="1318213"/>
            <a:ext cx="4175673" cy="21572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4" y="3407236"/>
            <a:ext cx="4175673" cy="21572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Left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8029" y="4128541"/>
            <a:ext cx="68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Right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939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000" y="144000"/>
            <a:ext cx="8229600" cy="914400"/>
          </a:xfrm>
        </p:spPr>
        <p:txBody>
          <a:bodyPr/>
          <a:lstStyle/>
          <a:p>
            <a:r>
              <a:rPr lang="en-US" dirty="0" smtClean="0"/>
              <a:t>Q4: MQYY with 80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1308521"/>
            <a:ext cx="4175678" cy="21572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714" y="5678988"/>
            <a:ext cx="8465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MQYY with 80mm coil not OK. </a:t>
            </a:r>
            <a:r>
              <a:rPr lang="en-US" sz="2400" b="1" dirty="0" err="1" smtClean="0">
                <a:solidFill>
                  <a:srgbClr val="FF0000"/>
                </a:solidFill>
              </a:rPr>
              <a:t>RectEllipse</a:t>
            </a:r>
            <a:r>
              <a:rPr lang="en-US" sz="2400" b="1" dirty="0" smtClean="0">
                <a:solidFill>
                  <a:srgbClr val="FF0000"/>
                </a:solidFill>
              </a:rPr>
              <a:t> option can help only for special cases.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3407237"/>
            <a:ext cx="4175674" cy="21572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0" y="1318213"/>
            <a:ext cx="4175674" cy="21572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4" y="3407236"/>
            <a:ext cx="4175673" cy="21572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Left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8029" y="4128541"/>
            <a:ext cx="68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Right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666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000" y="144000"/>
            <a:ext cx="8229600" cy="914400"/>
          </a:xfrm>
        </p:spPr>
        <p:txBody>
          <a:bodyPr/>
          <a:lstStyle/>
          <a:p>
            <a:r>
              <a:rPr lang="en-US" dirty="0" smtClean="0"/>
              <a:t>Q4: MQYY with 90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1308520"/>
            <a:ext cx="4175678" cy="21572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52257" y="5678988"/>
            <a:ext cx="268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Q4 with MQYY: OK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81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Round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Flat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6" y="3407236"/>
            <a:ext cx="4175678" cy="215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0" y="1318214"/>
            <a:ext cx="4175674" cy="21572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3" y="3407236"/>
            <a:ext cx="4175674" cy="21572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Left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8029" y="4128541"/>
            <a:ext cx="68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Right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8737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changes</a:t>
            </a:r>
          </a:p>
          <a:p>
            <a:r>
              <a:rPr lang="en-US" dirty="0" smtClean="0"/>
              <a:t>Optics changes</a:t>
            </a:r>
          </a:p>
          <a:p>
            <a:r>
              <a:rPr lang="en-US" dirty="0" smtClean="0"/>
              <a:t>Aperture</a:t>
            </a:r>
          </a:p>
          <a:p>
            <a:r>
              <a:rPr lang="en-US" dirty="0" smtClean="0"/>
              <a:t>Next activities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and outline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6887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 options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710006"/>
              </p:ext>
            </p:extLst>
          </p:nvPr>
        </p:nvGraphicFramePr>
        <p:xfrm>
          <a:off x="110069" y="1205971"/>
          <a:ext cx="6544733" cy="2777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595"/>
                <a:gridCol w="805160"/>
                <a:gridCol w="963218"/>
                <a:gridCol w="843872"/>
                <a:gridCol w="781013"/>
                <a:gridCol w="680002"/>
                <a:gridCol w="700057"/>
                <a:gridCol w="690816"/>
              </a:tblGrid>
              <a:tr h="462098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6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6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6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6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6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6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6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6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TCLMB.5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15.0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18.4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24.6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15.0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TCLMB.5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14.0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16.2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MCBC[HV</a:t>
                      </a:r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].5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13.8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16.0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10.1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11.7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MQML.5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14.4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16.6</a:t>
                      </a:r>
                      <a:endParaRPr lang="en-US" sz="16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10.3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749407" y="1702899"/>
            <a:ext cx="24115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The </a:t>
            </a:r>
            <a:r>
              <a:rPr lang="en-US" b="1" dirty="0" err="1" smtClean="0">
                <a:solidFill>
                  <a:srgbClr val="0000FF"/>
                </a:solidFill>
              </a:rPr>
              <a:t>RectEllipse</a:t>
            </a:r>
            <a:r>
              <a:rPr lang="en-US" b="1" dirty="0" smtClean="0">
                <a:solidFill>
                  <a:srgbClr val="0000FF"/>
                </a:solidFill>
              </a:rPr>
              <a:t> shapes are oriented in opposite way w.r.t the LHC for both MQY and MQML options.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878" y="4215460"/>
            <a:ext cx="88536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The choice of a new MQYY option for Q4 allows </a:t>
            </a:r>
            <a:r>
              <a:rPr lang="en-US" sz="2000" b="1" dirty="0" smtClean="0"/>
              <a:t>to re</a:t>
            </a:r>
            <a:r>
              <a:rPr lang="en-US" sz="2000" b="1" dirty="0" smtClean="0"/>
              <a:t>-use the MQY for Q5 including, which provides </a:t>
            </a:r>
            <a:r>
              <a:rPr lang="en-US" sz="2000" b="1" dirty="0"/>
              <a:t>the </a:t>
            </a:r>
            <a:r>
              <a:rPr lang="en-US" sz="2000" b="1" dirty="0" smtClean="0">
                <a:solidFill>
                  <a:srgbClr val="FF6600"/>
                </a:solidFill>
              </a:rPr>
              <a:t>two additional </a:t>
            </a:r>
            <a:r>
              <a:rPr lang="en-US" sz="2000" b="1" dirty="0">
                <a:solidFill>
                  <a:srgbClr val="FF6600"/>
                </a:solidFill>
              </a:rPr>
              <a:t>orbit correctors </a:t>
            </a:r>
            <a:r>
              <a:rPr lang="en-US" sz="2000" b="1" dirty="0" smtClean="0">
                <a:solidFill>
                  <a:srgbClr val="FF6600"/>
                </a:solidFill>
              </a:rPr>
              <a:t>that are </a:t>
            </a:r>
            <a:r>
              <a:rPr lang="en-US" sz="2000" b="1" dirty="0">
                <a:solidFill>
                  <a:srgbClr val="FF6600"/>
                </a:solidFill>
              </a:rPr>
              <a:t>needed in </a:t>
            </a:r>
            <a:r>
              <a:rPr lang="en-US" sz="2000" b="1" dirty="0" smtClean="0">
                <a:solidFill>
                  <a:srgbClr val="FF6600"/>
                </a:solidFill>
              </a:rPr>
              <a:t>Q5</a:t>
            </a:r>
            <a:r>
              <a:rPr lang="en-US" sz="2000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The MQY </a:t>
            </a:r>
            <a:r>
              <a:rPr lang="en-US" sz="2000" b="1" smtClean="0"/>
              <a:t>aperture </a:t>
            </a:r>
            <a:r>
              <a:rPr lang="en-US" sz="2000" b="1" smtClean="0"/>
              <a:t>is also </a:t>
            </a:r>
            <a:r>
              <a:rPr lang="en-US" sz="2000" b="1" dirty="0" smtClean="0"/>
              <a:t>needed for the present alignment optics at injection (not shown in the table).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The MQY aperture may avoid the need of a TCT protecting Q5.</a:t>
            </a:r>
          </a:p>
        </p:txBody>
      </p:sp>
      <p:sp>
        <p:nvSpPr>
          <p:cNvPr id="8" name="Rectangle 7"/>
          <p:cNvSpPr/>
          <p:nvPr/>
        </p:nvSpPr>
        <p:spPr>
          <a:xfrm>
            <a:off x="3387220" y="87007"/>
            <a:ext cx="57568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Aperture includes worst case scenarios for all </a:t>
            </a:r>
            <a:r>
              <a:rPr lang="en-US" sz="2000" b="1" dirty="0" smtClean="0">
                <a:solidFill>
                  <a:srgbClr val="0000FF"/>
                </a:solidFill>
              </a:rPr>
              <a:t>knobs: IP </a:t>
            </a:r>
            <a:r>
              <a:rPr lang="en-US" sz="2000" b="1" dirty="0">
                <a:solidFill>
                  <a:srgbClr val="0000FF"/>
                </a:solidFill>
              </a:rPr>
              <a:t>crossing, separation, offset, crab cavity offset (assuming linear </a:t>
            </a:r>
            <a:r>
              <a:rPr lang="en-US" sz="2000" b="1" dirty="0" smtClean="0">
                <a:solidFill>
                  <a:srgbClr val="0000FF"/>
                </a:solidFill>
              </a:rPr>
              <a:t>addition).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298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3255"/>
            <a:ext cx="8229600" cy="6296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An additional Q7 and 2xMQYY in Q5 per side allow a substantial reduction of crab cavity voltage.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MQYY for Q5 in Q7+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r>
              <a:rPr lang="en-GB" dirty="0" smtClean="0"/>
              <a:t>MG - HL-LHC TC Meeting</a:t>
            </a:r>
            <a:endParaRPr lang="en-GB" dirty="0"/>
          </a:p>
        </p:txBody>
      </p:sp>
      <p:pic>
        <p:nvPicPr>
          <p:cNvPr id="1026" name="Picture 2" descr="\\cern.ch\dfs\Users\r\rdemaria\Desktop\Layout_QPole_05_30_1810_206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1" b="24392"/>
          <a:stretch/>
        </p:blipFill>
        <p:spPr bwMode="auto">
          <a:xfrm>
            <a:off x="290512" y="2652065"/>
            <a:ext cx="8565868" cy="43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r\rdemaria\Desktop\Layout_QPole_baselin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2" b="26666"/>
          <a:stretch/>
        </p:blipFill>
        <p:spPr bwMode="auto">
          <a:xfrm>
            <a:off x="293422" y="1984283"/>
            <a:ext cx="8562958" cy="39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2960" y="1692183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02080" y="1697263"/>
            <a:ext cx="7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25040" y="167591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70860" y="3033065"/>
            <a:ext cx="97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2xMQYY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95700" y="172190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26380" y="169218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57060" y="161495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13784" y="3021800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xMQM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06632" y="2283543"/>
            <a:ext cx="756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113413" y="2314023"/>
            <a:ext cx="64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87521" y="2314023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MQML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57060" y="2314023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2xMQM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39921" y="301367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MQML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20488" y="3017831"/>
            <a:ext cx="756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MQYY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82786" y="3033065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xMQM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3362228"/>
            <a:ext cx="2961408" cy="2369127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218957"/>
              </p:ext>
            </p:extLst>
          </p:nvPr>
        </p:nvGraphicFramePr>
        <p:xfrm>
          <a:off x="4897582" y="3630692"/>
          <a:ext cx="405319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116"/>
                <a:gridCol w="1001348"/>
                <a:gridCol w="136972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Q7+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</a:t>
                      </a:r>
                      <a:r>
                        <a:rPr lang="en-US" baseline="0" dirty="0" smtClean="0"/>
                        <a:t> voltage for 295 µrad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MV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8.8 MV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Oval 18"/>
          <p:cNvSpPr/>
          <p:nvPr/>
        </p:nvSpPr>
        <p:spPr>
          <a:xfrm>
            <a:off x="1810019" y="4866903"/>
            <a:ext cx="296613" cy="338560"/>
          </a:xfrm>
          <a:prstGeom prst="ellipse">
            <a:avLst/>
          </a:prstGeom>
          <a:solidFill>
            <a:srgbClr val="000099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19" idx="7"/>
            <a:endCxn id="24" idx="3"/>
          </p:cNvCxnSpPr>
          <p:nvPr/>
        </p:nvCxnSpPr>
        <p:spPr>
          <a:xfrm flipV="1">
            <a:off x="2063194" y="3202497"/>
            <a:ext cx="813848" cy="1713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357" y="198463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V1.1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18821" y="2703916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Q7+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4811682" y="5350936"/>
            <a:ext cx="409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Ref: B. </a:t>
            </a:r>
            <a:r>
              <a:rPr lang="en-US" dirty="0" err="1" smtClean="0">
                <a:hlinkClick r:id="rId5"/>
              </a:rPr>
              <a:t>Dalena</a:t>
            </a:r>
            <a:r>
              <a:rPr lang="en-US" dirty="0" smtClean="0">
                <a:hlinkClick r:id="rId5"/>
              </a:rPr>
              <a:t> et al., Task 2.2, 24/10/2014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885433" y="4701005"/>
            <a:ext cx="3993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Voltage reach based on 90 mm aperture</a:t>
            </a:r>
          </a:p>
          <a:p>
            <a:r>
              <a:rPr lang="en-US" dirty="0" smtClean="0"/>
              <a:t>without offset at the IP.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821" y="5850532"/>
            <a:ext cx="912517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Without the additional Q7, it is difficult to make use of the large aperture margin provided by a MQYY in Q5. </a:t>
            </a:r>
            <a:r>
              <a:rPr lang="en-US" sz="2200" b="1" dirty="0" smtClean="0">
                <a:solidFill>
                  <a:srgbClr val="FF0000"/>
                </a:solidFill>
              </a:rPr>
              <a:t>This option is therefore dropped</a:t>
            </a:r>
            <a:r>
              <a:rPr lang="en-US" sz="2200" b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42424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902487"/>
              </p:ext>
            </p:extLst>
          </p:nvPr>
        </p:nvGraphicFramePr>
        <p:xfrm>
          <a:off x="279203" y="1209978"/>
          <a:ext cx="8746263" cy="4696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1197"/>
                <a:gridCol w="2015066"/>
              </a:tblGrid>
              <a:tr h="4269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Layout</a:t>
                      </a:r>
                      <a:r>
                        <a:rPr lang="en-US" baseline="0" dirty="0" smtClean="0"/>
                        <a:t> re-validation (Q4-Q5 position)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WP15, WP2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Wire space reservation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Review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nergy deposition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WP10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Confirm</a:t>
                      </a:r>
                      <a:r>
                        <a:rPr lang="en-US" baseline="0" dirty="0" smtClean="0"/>
                        <a:t> ground motion and </a:t>
                      </a:r>
                      <a:r>
                        <a:rPr lang="en-US" baseline="0" dirty="0" err="1" smtClean="0"/>
                        <a:t>fiducialization</a:t>
                      </a:r>
                      <a:r>
                        <a:rPr lang="en-US" baseline="0" dirty="0" smtClean="0"/>
                        <a:t> assumptions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WP3,</a:t>
                      </a:r>
                      <a:r>
                        <a:rPr lang="en-US" baseline="0" dirty="0" smtClean="0"/>
                        <a:t> WP8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 minimum protected aperture (collimation, injection, dump)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WP5, WP14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Validation aperture TAXS and</a:t>
                      </a:r>
                      <a:r>
                        <a:rPr lang="en-US" baseline="0" dirty="0" smtClean="0"/>
                        <a:t> TAXN with Experiments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WP8</a:t>
                      </a:r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screen tolerances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 of dump (IR6), injection (IR2, IR8) optics constraints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WP14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Specification of optics constraints for IR4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requestors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 requirements orbit correction from the 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WP2/OP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activities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947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2" y="1087121"/>
            <a:ext cx="8551333" cy="558996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New layout and optics increased </a:t>
            </a:r>
            <a:r>
              <a:rPr lang="el-GR" sz="3400" dirty="0" smtClean="0"/>
              <a:t>β</a:t>
            </a:r>
            <a:r>
              <a:rPr lang="en-US" sz="3400" dirty="0" smtClean="0"/>
              <a:t>* value for the squeeze and pre-squeeze optics.</a:t>
            </a:r>
          </a:p>
          <a:p>
            <a:r>
              <a:rPr lang="en-US" sz="3400" dirty="0" smtClean="0"/>
              <a:t>Critical revision of aperture, taking into account all constraints learnt from Run I experience.</a:t>
            </a:r>
          </a:p>
          <a:p>
            <a:r>
              <a:rPr lang="en-US" sz="3400" dirty="0" smtClean="0"/>
              <a:t>Orbit correctors margins re-evaluated taking into account all known requests:  additional strength needed (increased magnetic length). In addition, revision of the strength sharing on-going.</a:t>
            </a:r>
          </a:p>
          <a:p>
            <a:r>
              <a:rPr lang="en-US" sz="3400" dirty="0" smtClean="0"/>
              <a:t>Q4 aperture: option of re-using MQY excluded. The current baseline is kept (90 mm), pending evaluation of benefits (magnet side) of slight aperture reduction (e.g., down to 85 mm).</a:t>
            </a:r>
          </a:p>
          <a:p>
            <a:r>
              <a:rPr lang="en-US" sz="3400" dirty="0" smtClean="0"/>
              <a:t>Q5 aperture: critical review of aperture indicates the benefits of re-using the MQY (present Q4). This choice provides naturally also the needed two additional orbit correctors.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0352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22221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Back-up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9739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orb_ir5b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0" b="6440"/>
          <a:stretch>
            <a:fillRect/>
          </a:stretch>
        </p:blipFill>
        <p:spPr>
          <a:xfrm>
            <a:off x="364594" y="1987875"/>
            <a:ext cx="5071780" cy="329665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knob – 2mm</a:t>
            </a:r>
            <a:endParaRPr lang="en-US" dirty="0"/>
          </a:p>
        </p:txBody>
      </p:sp>
      <p:pic>
        <p:nvPicPr>
          <p:cNvPr id="6" name="Picture 5" descr="orb_ir5b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6173" y="1777245"/>
            <a:ext cx="4837827" cy="360888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8966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 - 1.5 m, 3T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947612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-5.2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-1.42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1.45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-0.63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4.81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-6.98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MCBYS5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83.31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-5.2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92098" y="1105972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±2.0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418986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 – 1.8 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702384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9.04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24.06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9.37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11.91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4.96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8.24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MCBYS5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13.51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83.31</a:t>
                      </a:r>
                      <a:endParaRPr lang="en-US" sz="1600" b="0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55.17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92098" y="1105972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±0.75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922599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knobs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91388"/>
              </p:ext>
            </p:extLst>
          </p:nvPr>
        </p:nvGraphicFramePr>
        <p:xfrm>
          <a:off x="835860" y="1280855"/>
          <a:ext cx="6801212" cy="4225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29"/>
                <a:gridCol w="750507"/>
                <a:gridCol w="848487"/>
                <a:gridCol w="744537"/>
                <a:gridCol w="458788"/>
                <a:gridCol w="675704"/>
                <a:gridCol w="762826"/>
                <a:gridCol w="829501"/>
                <a:gridCol w="67733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54,  54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102, 102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80,  80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4.0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82793" y="5675352"/>
            <a:ext cx="7749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Either Beam screen or beam pipe;</a:t>
            </a:r>
          </a:p>
          <a:p>
            <a:r>
              <a:rPr lang="en-US" baseline="30000" dirty="0" smtClean="0"/>
              <a:t>2 </a:t>
            </a:r>
            <a:r>
              <a:rPr lang="en-US" dirty="0" err="1" smtClean="0"/>
              <a:t>Rectellipse</a:t>
            </a:r>
            <a:r>
              <a:rPr lang="en-US" dirty="0" smtClean="0"/>
              <a:t> types are exchanges the H,V orientation depending on the 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82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knobs – 1.8 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361458"/>
              </p:ext>
            </p:extLst>
          </p:nvPr>
        </p:nvGraphicFramePr>
        <p:xfrm>
          <a:off x="835860" y="1280855"/>
          <a:ext cx="6801212" cy="4257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29"/>
                <a:gridCol w="750507"/>
                <a:gridCol w="848487"/>
                <a:gridCol w="744537"/>
                <a:gridCol w="458788"/>
                <a:gridCol w="675704"/>
                <a:gridCol w="762826"/>
                <a:gridCol w="829501"/>
                <a:gridCol w="67733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54,  54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102, 102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80,  80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82793" y="5675352"/>
            <a:ext cx="7749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Either Beam screen or beam pipe;</a:t>
            </a:r>
          </a:p>
          <a:p>
            <a:r>
              <a:rPr lang="en-US" baseline="30000" dirty="0" smtClean="0"/>
              <a:t>2 </a:t>
            </a:r>
            <a:r>
              <a:rPr lang="en-US" dirty="0" err="1" smtClean="0"/>
              <a:t>Rectellipse</a:t>
            </a:r>
            <a:r>
              <a:rPr lang="en-US" dirty="0" smtClean="0"/>
              <a:t> types are exchanges the H,V orientation depending on the 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31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Layout: V1.1 -&gt; V1.2 in IR1 and IR5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04047"/>
              </p:ext>
            </p:extLst>
          </p:nvPr>
        </p:nvGraphicFramePr>
        <p:xfrm>
          <a:off x="148170" y="1051878"/>
          <a:ext cx="8826499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0866"/>
                <a:gridCol w="1895633"/>
              </a:tblGrid>
              <a:tr h="279966">
                <a:tc>
                  <a:txBody>
                    <a:bodyPr/>
                    <a:lstStyle/>
                    <a:p>
                      <a:r>
                        <a:rPr lang="en-US" dirty="0" smtClean="0"/>
                        <a:t>Changes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</a:t>
                      </a:r>
                      <a:endParaRPr lang="en-US" dirty="0"/>
                    </a:p>
                  </a:txBody>
                  <a:tcPr/>
                </a:tc>
              </a:tr>
              <a:tr h="6291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Triplet gradient reduction. New length, position; D1 position changed by 2.35 m towards the arc.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WP3, WP15</a:t>
                      </a:r>
                      <a:endParaRPr lang="en-US" dirty="0"/>
                    </a:p>
                  </a:txBody>
                  <a:tcPr/>
                </a:tc>
              </a:tr>
              <a:tr h="3446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TAXS moved towards the IP by 0.33 m</a:t>
                      </a:r>
                      <a:r>
                        <a:rPr lang="en-US" baseline="0" dirty="0" smtClean="0"/>
                        <a:t> (better integration)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WP2, WP8, WP15</a:t>
                      </a:r>
                      <a:endParaRPr lang="en-US" dirty="0"/>
                    </a:p>
                  </a:txBody>
                  <a:tcPr/>
                </a:tc>
              </a:tr>
              <a:tr h="157754">
                <a:tc>
                  <a:txBody>
                    <a:bodyPr/>
                    <a:lstStyle/>
                    <a:p>
                      <a:r>
                        <a:rPr lang="en-US" dirty="0" smtClean="0"/>
                        <a:t>D1/D2 integrated strength from 33.4 Tm to 35 Tm (reduced</a:t>
                      </a:r>
                      <a:r>
                        <a:rPr lang="en-US" baseline="0" dirty="0" smtClean="0"/>
                        <a:t> CC voltage) resulting in </a:t>
                      </a:r>
                      <a:r>
                        <a:rPr lang="en-US" dirty="0" smtClean="0"/>
                        <a:t>TAXN-D2-CRAB rigid shift (0.18 m towards the arc)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no D2/Q4 mask, more space between TCTs/TCLs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WP10, WP15</a:t>
                      </a:r>
                      <a:endParaRPr lang="en-US" dirty="0"/>
                    </a:p>
                  </a:txBody>
                  <a:tcPr/>
                </a:tc>
              </a:tr>
              <a:tr h="1756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MCBRD – MCBYY length (1.5 m -&gt; 1.8 m)</a:t>
                      </a:r>
                      <a:r>
                        <a:rPr lang="en-US" baseline="0" dirty="0" smtClean="0"/>
                        <a:t> for larger integrated strength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WP3, WP2, WP15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D2, Q4 and Q5 orbit corrector orientations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WP2, WP15</a:t>
                      </a:r>
                      <a:endParaRPr lang="en-US" dirty="0"/>
                    </a:p>
                  </a:txBody>
                  <a:tcPr/>
                </a:tc>
              </a:tr>
              <a:tr h="337930">
                <a:tc>
                  <a:txBody>
                    <a:bodyPr/>
                    <a:lstStyle/>
                    <a:p>
                      <a:r>
                        <a:rPr lang="en-US" dirty="0" smtClean="0"/>
                        <a:t>Q4-Q5 position</a:t>
                      </a:r>
                      <a:r>
                        <a:rPr lang="en-US" baseline="0" dirty="0" smtClean="0"/>
                        <a:t> re-optimized </a:t>
                      </a:r>
                      <a:r>
                        <a:rPr lang="en-US" dirty="0" smtClean="0"/>
                        <a:t>(reduced</a:t>
                      </a:r>
                      <a:r>
                        <a:rPr lang="en-US" baseline="0" dirty="0" smtClean="0"/>
                        <a:t> CC voltage)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3379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Minor changes of all interconnection lengths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80532" y="4906440"/>
            <a:ext cx="74344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Changes implemented in optics files. TODO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BPM position to be iterated with Blanca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TCL.6 </a:t>
            </a:r>
            <a:r>
              <a:rPr lang="en-US" dirty="0">
                <a:solidFill>
                  <a:srgbClr val="0000FF"/>
                </a:solidFill>
              </a:rPr>
              <a:t>(maybe even the TCTs) to be iterated with Collimation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Renamed TCT.5 in TCT.6 (S. Chemli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Wire space reservation (WP2)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0565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1026" name="Picture 2" descr="\\cern.ch\dfs\Users\r\rdemaria\Desktop\ir5b1_al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1382176"/>
            <a:ext cx="4497919" cy="358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r\rdemaria\Desktop\ir5b2_alig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655" y="1314299"/>
            <a:ext cx="4668345" cy="371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5216" y="5032915"/>
            <a:ext cx="72683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Optics to align BPMs in the triplet at injection.</a:t>
            </a:r>
          </a:p>
          <a:p>
            <a:endParaRPr lang="en-US" dirty="0"/>
          </a:p>
          <a:p>
            <a:r>
              <a:rPr lang="en-US" dirty="0" smtClean="0"/>
              <a:t>Compatible with injection strength, but aperture not exceptional in the arcs.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5266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6" y="1087121"/>
            <a:ext cx="8517467" cy="5753946"/>
          </a:xfrm>
        </p:spPr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Increase pre-squeeze </a:t>
            </a:r>
            <a:r>
              <a:rPr lang="el-GR" sz="4200" dirty="0" smtClean="0"/>
              <a:t>β</a:t>
            </a:r>
            <a:r>
              <a:rPr lang="en-US" sz="4200" dirty="0" smtClean="0"/>
              <a:t>* 44 cm -&gt; </a:t>
            </a:r>
            <a:r>
              <a:rPr lang="en-US" sz="4200" dirty="0"/>
              <a:t>48 cm (due to lower triplet gradient)</a:t>
            </a:r>
            <a:endParaRPr lang="en-US" sz="4200" dirty="0" smtClean="0"/>
          </a:p>
          <a:p>
            <a:r>
              <a:rPr lang="en-US" sz="4200" dirty="0" smtClean="0"/>
              <a:t>Increased peak </a:t>
            </a:r>
            <a:r>
              <a:rPr lang="el-GR" sz="4200" dirty="0" smtClean="0"/>
              <a:t>β</a:t>
            </a:r>
            <a:r>
              <a:rPr lang="en-US" sz="4200" dirty="0"/>
              <a:t> </a:t>
            </a:r>
            <a:r>
              <a:rPr lang="en-US" sz="4200" dirty="0" smtClean="0"/>
              <a:t>at constant </a:t>
            </a:r>
            <a:r>
              <a:rPr lang="el-GR" sz="4200" dirty="0"/>
              <a:t>β</a:t>
            </a:r>
            <a:r>
              <a:rPr lang="en-US" sz="4200" dirty="0" smtClean="0"/>
              <a:t>* by 5% (due to lower triplet gradient)</a:t>
            </a:r>
          </a:p>
          <a:p>
            <a:r>
              <a:rPr lang="en-US" sz="4200" dirty="0"/>
              <a:t>Typical ATS </a:t>
            </a:r>
            <a:r>
              <a:rPr lang="en-US" sz="4200" dirty="0" smtClean="0"/>
              <a:t>squeeze, injection, VDM updated</a:t>
            </a:r>
          </a:p>
          <a:p>
            <a:r>
              <a:rPr lang="en-US" sz="4200" dirty="0" smtClean="0"/>
              <a:t>Provided alignment </a:t>
            </a:r>
            <a:r>
              <a:rPr lang="en-US" sz="4200" dirty="0"/>
              <a:t>optics for BPM </a:t>
            </a:r>
            <a:r>
              <a:rPr lang="en-US" sz="4200" dirty="0" smtClean="0"/>
              <a:t>calibration</a:t>
            </a:r>
          </a:p>
          <a:p>
            <a:r>
              <a:rPr lang="en-US" sz="4200" dirty="0" smtClean="0"/>
              <a:t>Offset knobs ± 2mm introduced due to recent requests</a:t>
            </a:r>
            <a:r>
              <a:rPr lang="en-US" sz="4200" dirty="0"/>
              <a:t> </a:t>
            </a:r>
            <a:r>
              <a:rPr lang="en-US" sz="4200" dirty="0" smtClean="0"/>
              <a:t>from Experiments</a:t>
            </a:r>
          </a:p>
          <a:p>
            <a:r>
              <a:rPr lang="en-US" sz="4200" dirty="0" err="1" smtClean="0"/>
              <a:t>Lumi</a:t>
            </a:r>
            <a:r>
              <a:rPr lang="en-US" sz="4200" dirty="0" smtClean="0"/>
              <a:t> scan knobs in the shadow of this knob with ~100 </a:t>
            </a:r>
            <a:r>
              <a:rPr lang="el-GR" sz="4200" dirty="0" smtClean="0"/>
              <a:t>μ</a:t>
            </a:r>
            <a:r>
              <a:rPr lang="en-US" sz="4200" dirty="0" smtClean="0"/>
              <a:t>m range</a:t>
            </a:r>
          </a:p>
          <a:p>
            <a:r>
              <a:rPr lang="en-US" sz="4200" dirty="0" smtClean="0"/>
              <a:t>TODO:</a:t>
            </a:r>
          </a:p>
          <a:p>
            <a:pPr lvl="1"/>
            <a:r>
              <a:rPr lang="el-GR" sz="3800" dirty="0" smtClean="0">
                <a:solidFill>
                  <a:srgbClr val="0000FF"/>
                </a:solidFill>
              </a:rPr>
              <a:t>β</a:t>
            </a:r>
            <a:r>
              <a:rPr lang="en-US" sz="3800" baseline="-25000" dirty="0" err="1" smtClean="0">
                <a:solidFill>
                  <a:srgbClr val="0000FF"/>
                </a:solidFill>
              </a:rPr>
              <a:t>x,y</a:t>
            </a:r>
            <a:r>
              <a:rPr lang="en-US" sz="3800" dirty="0" smtClean="0">
                <a:solidFill>
                  <a:srgbClr val="0000FF"/>
                </a:solidFill>
              </a:rPr>
              <a:t> in Q4 </a:t>
            </a:r>
            <a:r>
              <a:rPr lang="en-US" sz="3800" dirty="0" err="1" smtClean="0">
                <a:solidFill>
                  <a:srgbClr val="0000FF"/>
                </a:solidFill>
              </a:rPr>
              <a:t>tunability</a:t>
            </a:r>
            <a:r>
              <a:rPr lang="en-US" sz="3800" dirty="0" smtClean="0">
                <a:solidFill>
                  <a:srgbClr val="0000FF"/>
                </a:solidFill>
              </a:rPr>
              <a:t> range</a:t>
            </a:r>
          </a:p>
          <a:p>
            <a:pPr lvl="1"/>
            <a:r>
              <a:rPr lang="en-US" sz="3800" dirty="0" smtClean="0">
                <a:solidFill>
                  <a:srgbClr val="0000FF"/>
                </a:solidFill>
              </a:rPr>
              <a:t>IR8 ATS with </a:t>
            </a:r>
            <a:r>
              <a:rPr lang="el-GR" sz="3800" dirty="0">
                <a:solidFill>
                  <a:srgbClr val="0000FF"/>
                </a:solidFill>
              </a:rPr>
              <a:t>β</a:t>
            </a:r>
            <a:r>
              <a:rPr lang="en-US" sz="3800" dirty="0" smtClean="0">
                <a:solidFill>
                  <a:srgbClr val="0000FF"/>
                </a:solidFill>
              </a:rPr>
              <a:t>*&lt; 3 m and IP longitudinal shift for </a:t>
            </a:r>
            <a:r>
              <a:rPr lang="en-US" sz="3800" dirty="0" err="1" smtClean="0">
                <a:solidFill>
                  <a:srgbClr val="0000FF"/>
                </a:solidFill>
              </a:rPr>
              <a:t>LHCb</a:t>
            </a:r>
            <a:r>
              <a:rPr lang="en-US" sz="3800" dirty="0" smtClean="0">
                <a:solidFill>
                  <a:srgbClr val="0000FF"/>
                </a:solidFill>
              </a:rPr>
              <a:t> new requests</a:t>
            </a:r>
          </a:p>
          <a:p>
            <a:pPr lvl="1"/>
            <a:r>
              <a:rPr lang="en-US" sz="3800" dirty="0" smtClean="0">
                <a:solidFill>
                  <a:srgbClr val="0000FF"/>
                </a:solidFill>
              </a:rPr>
              <a:t>IR4 optics optimization for instrumentation and e-lens (received only generic optics specifications)</a:t>
            </a:r>
          </a:p>
          <a:p>
            <a:pPr lvl="1"/>
            <a:r>
              <a:rPr lang="en-US" sz="3800" dirty="0" smtClean="0">
                <a:solidFill>
                  <a:srgbClr val="0000FF"/>
                </a:solidFill>
              </a:rPr>
              <a:t>IR6 optics optimization (no feedback yet LBDS constraints)</a:t>
            </a:r>
          </a:p>
          <a:p>
            <a:pPr lvl="1"/>
            <a:r>
              <a:rPr lang="en-US" sz="3800" dirty="0" smtClean="0">
                <a:solidFill>
                  <a:srgbClr val="0000FF"/>
                </a:solidFill>
              </a:rPr>
              <a:t>Include D1/D2 transfer function correction if powered in series (</a:t>
            </a:r>
            <a:r>
              <a:rPr lang="en-US" sz="3800" dirty="0" smtClean="0">
                <a:solidFill>
                  <a:srgbClr val="FF6600"/>
                </a:solidFill>
              </a:rPr>
              <a:t>not likely to happen</a:t>
            </a:r>
            <a:r>
              <a:rPr lang="en-US" sz="38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sz="3800" dirty="0">
                <a:solidFill>
                  <a:srgbClr val="0000FF"/>
                </a:solidFill>
              </a:rPr>
              <a:t>Exotic optics: no ATS (no IP phase constraint), ATS2 (suboptimal arc matching) to increase Q4 </a:t>
            </a:r>
            <a:r>
              <a:rPr lang="el-GR" sz="3800" dirty="0">
                <a:solidFill>
                  <a:srgbClr val="0000FF"/>
                </a:solidFill>
              </a:rPr>
              <a:t>β</a:t>
            </a:r>
            <a:r>
              <a:rPr lang="en-US" sz="3800" baseline="-25000" dirty="0" err="1">
                <a:solidFill>
                  <a:srgbClr val="0000FF"/>
                </a:solidFill>
              </a:rPr>
              <a:t>x,y</a:t>
            </a:r>
            <a:r>
              <a:rPr lang="en-US" sz="3800" dirty="0">
                <a:solidFill>
                  <a:srgbClr val="0000FF"/>
                </a:solidFill>
              </a:rPr>
              <a:t>  </a:t>
            </a:r>
            <a:r>
              <a:rPr lang="en-US" sz="3800" dirty="0" err="1">
                <a:solidFill>
                  <a:srgbClr val="0000FF"/>
                </a:solidFill>
              </a:rPr>
              <a:t>tunability</a:t>
            </a:r>
            <a:r>
              <a:rPr lang="en-US" sz="3800" dirty="0">
                <a:solidFill>
                  <a:srgbClr val="0000FF"/>
                </a:solidFill>
              </a:rPr>
              <a:t> range at the cost of chromatic correction and/or arc aperture</a:t>
            </a:r>
            <a:r>
              <a:rPr lang="en-US" sz="3800" dirty="0" smtClean="0">
                <a:solidFill>
                  <a:srgbClr val="0000FF"/>
                </a:solidFill>
              </a:rPr>
              <a:t>.</a:t>
            </a:r>
            <a:endParaRPr lang="en-US" sz="3800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V1.1 -&gt; V1.2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729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US" dirty="0" smtClean="0"/>
              <a:t>* pre-squeeze: 44 cm -&gt; 48 cm</a:t>
            </a:r>
          </a:p>
          <a:p>
            <a:r>
              <a:rPr lang="en-US" dirty="0" smtClean="0"/>
              <a:t>Crab cavity: 12 MV </a:t>
            </a:r>
            <a:r>
              <a:rPr lang="en-US" dirty="0"/>
              <a:t>needed for 590 </a:t>
            </a:r>
            <a:r>
              <a:rPr lang="el-GR" dirty="0"/>
              <a:t>μ</a:t>
            </a:r>
            <a:r>
              <a:rPr lang="en-US" dirty="0" smtClean="0"/>
              <a:t>rad</a:t>
            </a:r>
          </a:p>
          <a:p>
            <a:r>
              <a:rPr lang="en-US" dirty="0" smtClean="0"/>
              <a:t>New squeeze transitions needed for flat optics to have </a:t>
            </a:r>
            <a:r>
              <a:rPr lang="el-GR" dirty="0" smtClean="0"/>
              <a:t>β</a:t>
            </a:r>
            <a:r>
              <a:rPr lang="en-US" dirty="0" smtClean="0"/>
              <a:t>*= 40 cm in the crossing plane.</a:t>
            </a:r>
          </a:p>
          <a:p>
            <a:r>
              <a:rPr lang="en-US" dirty="0" smtClean="0"/>
              <a:t>Optics provided: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Squeezed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37667"/>
              </p:ext>
            </p:extLst>
          </p:nvPr>
        </p:nvGraphicFramePr>
        <p:xfrm>
          <a:off x="831302" y="4445400"/>
          <a:ext cx="7449101" cy="16065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84580"/>
                <a:gridCol w="1322343"/>
                <a:gridCol w="1506256"/>
                <a:gridCol w="1378560"/>
                <a:gridCol w="1557362"/>
              </a:tblGrid>
              <a:tr h="437539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7.5 cm/30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cm/40 cm</a:t>
                      </a:r>
                      <a:endParaRPr lang="en-US" dirty="0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Crossing angle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295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 245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255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210 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  <a:endParaRPr lang="en-US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endParaRPr lang="en-US" dirty="0" smtClean="0"/>
                    </a:p>
                  </a:txBody>
                  <a:tcPr/>
                </a:tc>
              </a:tr>
              <a:tr h="437539">
                <a:tc>
                  <a:txBody>
                    <a:bodyPr/>
                    <a:lstStyle/>
                    <a:p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0.75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0.75 mm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403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7869" y="917791"/>
            <a:ext cx="8568266" cy="534924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Layout and optics define nominal orbit and beam sizes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Geometry of the vacuum system (e.g. beam screens inner dimensions with tolerances).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Operational tolerances on </a:t>
            </a:r>
            <a:r>
              <a:rPr lang="en-US" dirty="0" smtClean="0"/>
              <a:t>beam </a:t>
            </a:r>
            <a:r>
              <a:rPr lang="en-US" dirty="0"/>
              <a:t>size are </a:t>
            </a:r>
            <a:r>
              <a:rPr lang="en-US" dirty="0" smtClean="0"/>
              <a:t>added</a:t>
            </a:r>
            <a:r>
              <a:rPr lang="en-US" dirty="0"/>
              <a:t> </a:t>
            </a:r>
            <a:r>
              <a:rPr lang="en-US" dirty="0" smtClean="0"/>
              <a:t>to the actual beam size.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Alignment and </a:t>
            </a:r>
            <a:r>
              <a:rPr lang="en-US" dirty="0" err="1" smtClean="0"/>
              <a:t>fiducialization</a:t>
            </a:r>
            <a:r>
              <a:rPr lang="en-US" dirty="0" smtClean="0"/>
              <a:t> tolerances are subtracted from available aperture.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difference in units of beam sigma is calculated and compared with the </a:t>
            </a:r>
            <a:r>
              <a:rPr lang="en-US" dirty="0"/>
              <a:t>aperture protected </a:t>
            </a:r>
            <a:r>
              <a:rPr lang="en-US" dirty="0" smtClean="0"/>
              <a:t>by the collimation systems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308"/>
            <a:ext cx="8229600" cy="914400"/>
          </a:xfrm>
        </p:spPr>
        <p:txBody>
          <a:bodyPr/>
          <a:lstStyle/>
          <a:p>
            <a:r>
              <a:rPr lang="en-US" dirty="0" smtClean="0"/>
              <a:t>Aperture margins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5120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25" y="901372"/>
            <a:ext cx="4914861" cy="503806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dirty="0" smtClean="0"/>
              <a:t>Octagonal beam screens for triplets/D1 with tungsten shielding have been designed.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800" dirty="0"/>
              <a:t>Expected </a:t>
            </a:r>
            <a:r>
              <a:rPr lang="en-US" sz="3800" dirty="0" smtClean="0"/>
              <a:t>straightness: </a:t>
            </a:r>
            <a:r>
              <a:rPr lang="en-US" sz="3800" dirty="0"/>
              <a:t>0.5 mm </a:t>
            </a:r>
            <a:endParaRPr lang="en-US" sz="3800" dirty="0" smtClean="0"/>
          </a:p>
          <a:p>
            <a:pPr marL="0" indent="0">
              <a:buNone/>
            </a:pPr>
            <a:r>
              <a:rPr lang="en-US" sz="3800" dirty="0" smtClean="0"/>
              <a:t>Shape tolerance: ± </a:t>
            </a:r>
            <a:r>
              <a:rPr lang="en-US" sz="3800" dirty="0"/>
              <a:t>1 mm (C. Garion 12/06/2015 </a:t>
            </a:r>
            <a:r>
              <a:rPr lang="en-US" sz="3800" dirty="0" smtClean="0"/>
              <a:t>), to be confirmed by the prototype.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800" dirty="0" smtClean="0"/>
              <a:t>The possibility of reducing the tungsten layer thanks to alternating crossing planes (</a:t>
            </a:r>
            <a:r>
              <a:rPr lang="en-US" sz="3800" b="1" dirty="0" smtClean="0">
                <a:solidFill>
                  <a:srgbClr val="0000FF"/>
                </a:solidFill>
              </a:rPr>
              <a:t>F. Cerutti, S. </a:t>
            </a:r>
            <a:r>
              <a:rPr lang="en-US" sz="3800" b="1" dirty="0" err="1" smtClean="0">
                <a:solidFill>
                  <a:srgbClr val="0000FF"/>
                </a:solidFill>
              </a:rPr>
              <a:t>Fartoukh</a:t>
            </a:r>
            <a:r>
              <a:rPr lang="en-US" sz="3800" dirty="0" smtClean="0"/>
              <a:t>) should be checked.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710"/>
            <a:ext cx="8229600" cy="914400"/>
          </a:xfrm>
        </p:spPr>
        <p:txBody>
          <a:bodyPr/>
          <a:lstStyle/>
          <a:p>
            <a:r>
              <a:rPr lang="en-US" dirty="0" smtClean="0"/>
              <a:t>Aperture triplet region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891" y="138979"/>
            <a:ext cx="3693499" cy="3284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41064" y="341961"/>
            <a:ext cx="3240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Triplet beam screens, C. </a:t>
            </a:r>
            <a:r>
              <a:rPr lang="en-US" b="1" dirty="0" err="1" smtClean="0">
                <a:solidFill>
                  <a:srgbClr val="FF0000"/>
                </a:solidFill>
              </a:rPr>
              <a:t>Garion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endCxn id="14" idx="0"/>
          </p:cNvCxnSpPr>
          <p:nvPr/>
        </p:nvCxnSpPr>
        <p:spPr>
          <a:xfrm>
            <a:off x="7270794" y="2600240"/>
            <a:ext cx="354676" cy="3000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13951" y="2900316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shielding</a:t>
            </a:r>
            <a:endParaRPr lang="en-GB" dirty="0"/>
          </a:p>
        </p:txBody>
      </p:sp>
      <p:cxnSp>
        <p:nvCxnSpPr>
          <p:cNvPr id="17" name="Straight Arrow Connector 16"/>
          <p:cNvCxnSpPr>
            <a:endCxn id="18" idx="1"/>
          </p:cNvCxnSpPr>
          <p:nvPr/>
        </p:nvCxnSpPr>
        <p:spPr>
          <a:xfrm>
            <a:off x="7801338" y="2448381"/>
            <a:ext cx="419623" cy="1518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20961" y="2415574"/>
            <a:ext cx="86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  <a:endParaRPr lang="en-GB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456293"/>
              </p:ext>
            </p:extLst>
          </p:nvPr>
        </p:nvGraphicFramePr>
        <p:xfrm>
          <a:off x="5120147" y="3842087"/>
          <a:ext cx="376828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94"/>
                <a:gridCol w="1256094"/>
                <a:gridCol w="12560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dirty="0" smtClean="0"/>
                        <a:t>V</a:t>
                      </a:r>
                      <a:r>
                        <a:rPr lang="en-US" baseline="0" dirty="0" smtClean="0"/>
                        <a:t> gap</a:t>
                      </a:r>
                    </a:p>
                    <a:p>
                      <a:r>
                        <a:rPr lang="en-US" baseline="0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45° gap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Q2-Q3-CP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4796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4724400" cy="29599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New D2-Q4 octagonal beam screens have been designed, </a:t>
            </a:r>
            <a:r>
              <a:rPr lang="en-US" b="1" dirty="0" smtClean="0">
                <a:solidFill>
                  <a:srgbClr val="0000FF"/>
                </a:solidFill>
              </a:rPr>
              <a:t>no tolerances given, yet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Q5 beam screens (</a:t>
            </a:r>
            <a:r>
              <a:rPr lang="en-US" dirty="0" err="1" smtClean="0"/>
              <a:t>RectEllipse</a:t>
            </a:r>
            <a:r>
              <a:rPr lang="en-US" dirty="0" smtClean="0"/>
              <a:t>) oriented for collision optics aperture optimizations.</a:t>
            </a:r>
          </a:p>
          <a:p>
            <a:pPr marL="0" indent="0">
              <a:buNone/>
            </a:pPr>
            <a:r>
              <a:rPr lang="en-US" dirty="0" smtClean="0"/>
              <a:t>Same triplet tolerances removed from the mechanical dimensions.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4509"/>
            <a:ext cx="8229600" cy="914400"/>
          </a:xfrm>
        </p:spPr>
        <p:txBody>
          <a:bodyPr/>
          <a:lstStyle/>
          <a:p>
            <a:r>
              <a:rPr lang="en-US" dirty="0" smtClean="0"/>
              <a:t>Aperture D2-Q4-Q5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5" t="14080" r="3142"/>
          <a:stretch/>
        </p:blipFill>
        <p:spPr>
          <a:xfrm>
            <a:off x="5919350" y="456462"/>
            <a:ext cx="2603500" cy="25574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 t="21291" r="11838" b="9798"/>
          <a:stretch/>
        </p:blipFill>
        <p:spPr>
          <a:xfrm>
            <a:off x="6019800" y="3543520"/>
            <a:ext cx="2413000" cy="2311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99324" y="126917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63924" y="427898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764165" y="3118966"/>
            <a:ext cx="3355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C. Garion, no tolerances included</a:t>
            </a:r>
            <a:endParaRPr lang="en-GB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65702"/>
              </p:ext>
            </p:extLst>
          </p:nvPr>
        </p:nvGraphicFramePr>
        <p:xfrm>
          <a:off x="513509" y="4272655"/>
          <a:ext cx="376828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94"/>
                <a:gridCol w="1256094"/>
                <a:gridCol w="12560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dirty="0" smtClean="0"/>
                        <a:t>V</a:t>
                      </a:r>
                      <a:r>
                        <a:rPr lang="en-US" baseline="0" dirty="0" smtClean="0"/>
                        <a:t> gap</a:t>
                      </a:r>
                    </a:p>
                    <a:p>
                      <a:r>
                        <a:rPr lang="en-US" baseline="0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45° gap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MBRD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87.0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78.0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MQYY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78.5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63.8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57.8,  48.0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09759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MG - HL-LHC TC Meeting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313736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1.16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3.30</a:t>
                      </a:r>
                      <a:endParaRPr lang="en-US" sz="1600" b="1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1.45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0.52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-2.89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-5.39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83.4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90500" y="987441"/>
            <a:ext cx="878380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IP crossing, separation, offset (</a:t>
            </a:r>
            <a:r>
              <a:rPr lang="en-US" b="1" dirty="0" smtClean="0"/>
              <a:t>x: </a:t>
            </a:r>
            <a:r>
              <a:rPr lang="en-US" dirty="0" smtClean="0"/>
              <a:t>±295 </a:t>
            </a:r>
            <a:r>
              <a:rPr lang="en-US" dirty="0" err="1" smtClean="0"/>
              <a:t>μrad</a:t>
            </a:r>
            <a:r>
              <a:rPr lang="en-US" dirty="0" smtClean="0"/>
              <a:t>, </a:t>
            </a:r>
            <a:r>
              <a:rPr lang="en-US" b="1" dirty="0"/>
              <a:t>, </a:t>
            </a:r>
            <a:r>
              <a:rPr lang="en-US" b="1" dirty="0" smtClean="0"/>
              <a:t>s: </a:t>
            </a:r>
            <a:r>
              <a:rPr lang="en-US" dirty="0" smtClean="0"/>
              <a:t>±0.75 mm, </a:t>
            </a:r>
            <a:r>
              <a:rPr lang="en-US" b="1" dirty="0"/>
              <a:t>o: </a:t>
            </a:r>
            <a:r>
              <a:rPr lang="en-US" dirty="0"/>
              <a:t>±2.0 </a:t>
            </a:r>
            <a:r>
              <a:rPr lang="en-US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based alignment of crab cavities: </a:t>
            </a:r>
            <a:r>
              <a:rPr lang="en-US" b="1" dirty="0" err="1" smtClean="0"/>
              <a:t>ccp</a:t>
            </a:r>
            <a:r>
              <a:rPr lang="en-US" dirty="0" smtClean="0"/>
              <a:t>, </a:t>
            </a:r>
            <a:r>
              <a:rPr lang="en-US" b="1" dirty="0" err="1" smtClean="0"/>
              <a:t>ccm</a:t>
            </a:r>
            <a:r>
              <a:rPr lang="en-US" dirty="0" smtClean="0"/>
              <a:t> (shift): ±0.5 mm, </a:t>
            </a:r>
            <a:r>
              <a:rPr lang="en-US" b="1" dirty="0" smtClean="0"/>
              <a:t>ccs</a:t>
            </a:r>
            <a:r>
              <a:rPr lang="en-US" dirty="0" smtClean="0"/>
              <a:t> (slope): </a:t>
            </a:r>
            <a:r>
              <a:rPr lang="en-US" dirty="0"/>
              <a:t>±</a:t>
            </a:r>
            <a:r>
              <a:rPr lang="en-US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alignment and transfer function errors (</a:t>
            </a:r>
            <a:r>
              <a:rPr lang="en-US" b="1" dirty="0" smtClean="0"/>
              <a:t>err</a:t>
            </a:r>
            <a:r>
              <a:rPr lang="en-US" dirty="0" smtClean="0"/>
              <a:t>): ±</a:t>
            </a:r>
            <a:r>
              <a:rPr lang="en-US" dirty="0"/>
              <a:t>0.5 </a:t>
            </a:r>
            <a:r>
              <a:rPr lang="en-US" dirty="0" smtClean="0"/>
              <a:t>mm transverse, ±10 </a:t>
            </a:r>
            <a:r>
              <a:rPr lang="en-US" dirty="0"/>
              <a:t>mm </a:t>
            </a:r>
            <a:r>
              <a:rPr lang="en-US" dirty="0" smtClean="0"/>
              <a:t>longitudinal,</a:t>
            </a:r>
            <a:r>
              <a:rPr lang="en-US" dirty="0"/>
              <a:t> </a:t>
            </a:r>
            <a:r>
              <a:rPr lang="en-US" dirty="0" smtClean="0"/>
              <a:t> ±2x10</a:t>
            </a:r>
            <a:r>
              <a:rPr lang="en-US" baseline="30000" dirty="0" smtClean="0"/>
              <a:t>-3</a:t>
            </a:r>
            <a:r>
              <a:rPr lang="en-US" dirty="0" smtClean="0"/>
              <a:t> relative gradient error</a:t>
            </a:r>
            <a:r>
              <a:rPr lang="en-US" dirty="0"/>
              <a:t>, ±2x</a:t>
            </a:r>
            <a:r>
              <a:rPr lang="en-US" dirty="0" smtClean="0"/>
              <a:t>10</a:t>
            </a:r>
            <a:r>
              <a:rPr lang="en-US" baseline="30000" dirty="0" smtClean="0"/>
              <a:t>-3  </a:t>
            </a:r>
            <a:r>
              <a:rPr lang="en-US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orbit correction from the arc (to confirmed): </a:t>
            </a:r>
            <a:r>
              <a:rPr lang="en-US" b="1" dirty="0" smtClean="0"/>
              <a:t>arc </a:t>
            </a:r>
            <a:r>
              <a:rPr lang="en-US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lumi</a:t>
            </a:r>
            <a:r>
              <a:rPr lang="en-US" dirty="0" smtClean="0"/>
              <a:t> scan knobs (single beam IP shift</a:t>
            </a:r>
            <a:r>
              <a:rPr lang="en-US" b="1" dirty="0" smtClean="0"/>
              <a:t> </a:t>
            </a:r>
            <a:r>
              <a:rPr lang="en-US" dirty="0" smtClean="0"/>
              <a:t>for 100μm)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82981" y="4601968"/>
            <a:ext cx="5599961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Studying re-sharing  forces with new crossing and separation scenarios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MCBRD</a:t>
            </a:r>
            <a:r>
              <a:rPr lang="en-US" dirty="0"/>
              <a:t>/YY  </a:t>
            </a:r>
            <a:r>
              <a:rPr lang="en-US" dirty="0" smtClean="0"/>
              <a:t>length increase 1.6 </a:t>
            </a:r>
            <a:r>
              <a:rPr lang="en-US" dirty="0"/>
              <a:t>m -&gt; 1.8 </a:t>
            </a:r>
            <a:r>
              <a:rPr lang="en-US" dirty="0" smtClean="0"/>
              <a:t>m needed</a:t>
            </a:r>
          </a:p>
        </p:txBody>
      </p:sp>
    </p:spTree>
    <p:extLst>
      <p:ext uri="{BB962C8B-B14F-4D97-AF65-F5344CB8AC3E}">
        <p14:creationId xmlns:p14="http://schemas.microsoft.com/office/powerpoint/2010/main" val="20025254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21403</TotalTime>
  <Words>3860</Words>
  <Application>Microsoft Macintosh PowerPoint</Application>
  <PresentationFormat>On-screen Show (4:3)</PresentationFormat>
  <Paragraphs>1340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HiLumiLHC_PresentationTemplate</vt:lpstr>
      <vt:lpstr>Layout update in IR1/5</vt:lpstr>
      <vt:lpstr>Introduction and outline</vt:lpstr>
      <vt:lpstr>Layout: V1.1 -&gt; V1.2 in IR1 and IR5</vt:lpstr>
      <vt:lpstr>Optics V1.1 -&gt; V1.2</vt:lpstr>
      <vt:lpstr>Squeezed optics</vt:lpstr>
      <vt:lpstr>Aperture margins</vt:lpstr>
      <vt:lpstr>Aperture triplet region</vt:lpstr>
      <vt:lpstr>Aperture D2-Q4-Q5</vt:lpstr>
      <vt:lpstr>Orbit corrector knobs</vt:lpstr>
      <vt:lpstr>Beam tolerances and collimation protection</vt:lpstr>
      <vt:lpstr>Aperture vs optics for baseline</vt:lpstr>
      <vt:lpstr>TAXS</vt:lpstr>
      <vt:lpstr>Q1</vt:lpstr>
      <vt:lpstr>Q2</vt:lpstr>
      <vt:lpstr>TAXN</vt:lpstr>
      <vt:lpstr>Q4 options</vt:lpstr>
      <vt:lpstr>Q4: MQY with 70 mm coils</vt:lpstr>
      <vt:lpstr>Q4: MQYY with 80 mm coils</vt:lpstr>
      <vt:lpstr>Q4: MQYY with 90 mm coils</vt:lpstr>
      <vt:lpstr>Q5 options</vt:lpstr>
      <vt:lpstr>MQYY for Q5 in Q7+ optics</vt:lpstr>
      <vt:lpstr>Next activities</vt:lpstr>
      <vt:lpstr>Summary</vt:lpstr>
      <vt:lpstr>Back-up</vt:lpstr>
      <vt:lpstr>Offset knob – 2mm</vt:lpstr>
      <vt:lpstr>Orbit corrector knobs - 1.5 m, 3T</vt:lpstr>
      <vt:lpstr>Orbit corrector knobs – 1.8 m</vt:lpstr>
      <vt:lpstr>Effect of the knobs</vt:lpstr>
      <vt:lpstr>Effect of the knobs – 1.8 m</vt:lpstr>
      <vt:lpstr>Alignment optics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Massimo Giovannozzi</cp:lastModifiedBy>
  <cp:revision>1354</cp:revision>
  <cp:lastPrinted>2015-07-30T07:39:31Z</cp:lastPrinted>
  <dcterms:created xsi:type="dcterms:W3CDTF">2011-12-13T14:40:13Z</dcterms:created>
  <dcterms:modified xsi:type="dcterms:W3CDTF">2015-07-30T12:41:06Z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