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2" r:id="rId5"/>
    <p:sldId id="272" r:id="rId6"/>
    <p:sldId id="273" r:id="rId7"/>
    <p:sldId id="270" r:id="rId8"/>
    <p:sldId id="269" r:id="rId9"/>
    <p:sldId id="271" r:id="rId10"/>
    <p:sldId id="274" r:id="rId11"/>
  </p:sldIdLst>
  <p:sldSz cx="9144000" cy="6858000" type="screen4x3"/>
  <p:notesSz cx="9799638" cy="143557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861AA"/>
    <a:srgbClr val="5BC1E6"/>
    <a:srgbClr val="0089B5"/>
    <a:srgbClr val="005872"/>
    <a:srgbClr val="284579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48" autoAdjust="0"/>
    <p:restoredTop sz="94660"/>
  </p:normalViewPr>
  <p:slideViewPr>
    <p:cSldViewPr snapToGrid="0" snapToObjects="1">
      <p:cViewPr varScale="1">
        <p:scale>
          <a:sx n="122" d="100"/>
          <a:sy n="122" d="100"/>
        </p:scale>
        <p:origin x="121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46510" cy="720280"/>
          </a:xfrm>
          <a:prstGeom prst="rect">
            <a:avLst/>
          </a:prstGeom>
        </p:spPr>
        <p:txBody>
          <a:bodyPr vert="horz" lIns="132451" tIns="66225" rIns="132451" bIns="6622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550862" y="1"/>
            <a:ext cx="4246510" cy="720280"/>
          </a:xfrm>
          <a:prstGeom prst="rect">
            <a:avLst/>
          </a:prstGeom>
        </p:spPr>
        <p:txBody>
          <a:bodyPr vert="horz" lIns="132451" tIns="66225" rIns="132451" bIns="66225" rtlCol="0"/>
          <a:lstStyle>
            <a:lvl1pPr algn="r">
              <a:defRPr sz="1700"/>
            </a:lvl1pPr>
          </a:lstStyle>
          <a:p>
            <a:fld id="{3B521A28-263C-425C-AB1C-061213415C65}" type="datetimeFigureOut">
              <a:rPr lang="en-GB" smtClean="0"/>
              <a:t>08/10/2015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13635484"/>
            <a:ext cx="4246510" cy="720279"/>
          </a:xfrm>
          <a:prstGeom prst="rect">
            <a:avLst/>
          </a:prstGeom>
        </p:spPr>
        <p:txBody>
          <a:bodyPr vert="horz" lIns="132451" tIns="66225" rIns="132451" bIns="6622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550862" y="13635484"/>
            <a:ext cx="4246510" cy="720279"/>
          </a:xfrm>
          <a:prstGeom prst="rect">
            <a:avLst/>
          </a:prstGeom>
        </p:spPr>
        <p:txBody>
          <a:bodyPr vert="horz" lIns="132451" tIns="66225" rIns="132451" bIns="66225" rtlCol="0" anchor="b"/>
          <a:lstStyle>
            <a:lvl1pPr algn="r">
              <a:defRPr sz="1700"/>
            </a:lvl1pPr>
          </a:lstStyle>
          <a:p>
            <a:fld id="{04C5C4DC-39D1-4B62-84E3-60D0A0CBDA6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378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46510" cy="717788"/>
          </a:xfrm>
          <a:prstGeom prst="rect">
            <a:avLst/>
          </a:prstGeom>
        </p:spPr>
        <p:txBody>
          <a:bodyPr vert="horz" lIns="132451" tIns="66225" rIns="132451" bIns="66225" rtlCol="0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550862" y="1"/>
            <a:ext cx="4246510" cy="717788"/>
          </a:xfrm>
          <a:prstGeom prst="rect">
            <a:avLst/>
          </a:prstGeom>
        </p:spPr>
        <p:txBody>
          <a:bodyPr vert="horz" lIns="132451" tIns="66225" rIns="132451" bIns="66225" rtlCol="0"/>
          <a:lstStyle>
            <a:lvl1pPr algn="r">
              <a:defRPr sz="1700"/>
            </a:lvl1pPr>
          </a:lstStyle>
          <a:p>
            <a:fld id="{3B2CD457-2C93-4605-B86D-F519940C8090}" type="datetimeFigureOut">
              <a:rPr lang="en-GB" smtClean="0"/>
              <a:t>08/10/2015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12863" y="1077913"/>
            <a:ext cx="7173912" cy="538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451" tIns="66225" rIns="132451" bIns="66225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9965" y="6818988"/>
            <a:ext cx="7839710" cy="6460093"/>
          </a:xfrm>
          <a:prstGeom prst="rect">
            <a:avLst/>
          </a:prstGeom>
        </p:spPr>
        <p:txBody>
          <a:bodyPr vert="horz" lIns="132451" tIns="66225" rIns="132451" bIns="66225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13635485"/>
            <a:ext cx="4246510" cy="717788"/>
          </a:xfrm>
          <a:prstGeom prst="rect">
            <a:avLst/>
          </a:prstGeom>
        </p:spPr>
        <p:txBody>
          <a:bodyPr vert="horz" lIns="132451" tIns="66225" rIns="132451" bIns="66225" rtlCol="0" anchor="b"/>
          <a:lstStyle>
            <a:lvl1pPr algn="l">
              <a:defRPr sz="17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550862" y="13635485"/>
            <a:ext cx="4246510" cy="717788"/>
          </a:xfrm>
          <a:prstGeom prst="rect">
            <a:avLst/>
          </a:prstGeom>
        </p:spPr>
        <p:txBody>
          <a:bodyPr vert="horz" lIns="132451" tIns="66225" rIns="132451" bIns="66225" rtlCol="0" anchor="b"/>
          <a:lstStyle>
            <a:lvl1pPr algn="r">
              <a:defRPr sz="17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2921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10/8/2015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10/8/2015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10/8/2015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10/8/2015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10/8/2015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10/8/2015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10/8/2015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314778" cy="2506731"/>
          </a:xfrm>
        </p:spPr>
        <p:txBody>
          <a:bodyPr/>
          <a:lstStyle/>
          <a:p>
            <a:r>
              <a:rPr lang="en-GB" sz="2800" dirty="0" smtClean="0"/>
              <a:t>Q6 IR1&amp;5</a:t>
            </a:r>
            <a:br>
              <a:rPr lang="en-GB" sz="2800" dirty="0" smtClean="0"/>
            </a:br>
            <a:r>
              <a:rPr lang="en-GB" sz="2800" dirty="0" smtClean="0"/>
              <a:t>Modification for an operation at 1.9K</a:t>
            </a:r>
            <a:endParaRPr lang="en-GB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H. Prin, B. Feral, C. Bertone, V. Parma, M. Bajko, S. </a:t>
            </a:r>
            <a:r>
              <a:rPr lang="en-GB" sz="1800" dirty="0" err="1" smtClean="0"/>
              <a:t>Claudet</a:t>
            </a:r>
            <a:r>
              <a:rPr lang="en-GB" sz="1800" dirty="0" smtClean="0"/>
              <a:t>, C. </a:t>
            </a:r>
            <a:r>
              <a:rPr lang="en-GB" sz="1800" dirty="0" err="1" smtClean="0"/>
              <a:t>Garion</a:t>
            </a:r>
            <a:r>
              <a:rPr lang="en-GB" sz="1800" dirty="0" smtClean="0"/>
              <a:t>, V. Baglin</a:t>
            </a:r>
          </a:p>
        </p:txBody>
      </p:sp>
    </p:spTree>
    <p:extLst>
      <p:ext uri="{BB962C8B-B14F-4D97-AF65-F5344CB8AC3E}">
        <p14:creationId xmlns:p14="http://schemas.microsoft.com/office/powerpoint/2010/main" val="368111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i="1" smtClean="0"/>
              <a:t>2</a:t>
            </a:fld>
            <a:endParaRPr lang="en-US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175500" algn="l"/>
              </a:tabLst>
            </a:pPr>
            <a:r>
              <a:rPr lang="en-GB" i="1" dirty="0" smtClean="0"/>
              <a:t>TE-MSC activities</a:t>
            </a:r>
            <a:endParaRPr lang="en-GB" i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9524500"/>
              </p:ext>
            </p:extLst>
          </p:nvPr>
        </p:nvGraphicFramePr>
        <p:xfrm>
          <a:off x="640174" y="1189038"/>
          <a:ext cx="7141356" cy="4984878"/>
        </p:xfrm>
        <a:graphic>
          <a:graphicData uri="http://schemas.openxmlformats.org/drawingml/2006/table">
            <a:tbl>
              <a:tblPr firstRow="1" bandRow="1"/>
              <a:tblGrid>
                <a:gridCol w="3445794"/>
                <a:gridCol w="851385"/>
                <a:gridCol w="948059"/>
                <a:gridCol w="948059"/>
                <a:gridCol w="948059"/>
              </a:tblGrid>
              <a:tr h="23959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500" b="1" i="1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5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1.9K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5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4.5K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2304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 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FTE</a:t>
                      </a:r>
                    </a:p>
                  </a:txBody>
                  <a:tcPr marL="7729" marR="7729" marT="772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 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900" b="1" i="1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FTE</a:t>
                      </a:r>
                    </a:p>
                  </a:txBody>
                  <a:tcPr marL="7729" marR="7729" marT="7729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</a:tr>
              <a:tr h="340064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Mechanical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study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with the design office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4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to 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5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Months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7761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Transport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See slide</a:t>
                      </a:r>
                      <a:r>
                        <a:rPr lang="en-GB" sz="1000" b="0" i="1" u="none" strike="noStrike" baseline="0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4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~0.5 days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40064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Storage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4 Q6 </a:t>
                      </a:r>
                      <a:r>
                        <a:rPr lang="en-GB" sz="1000" b="0" i="1" u="none" strike="noStrike" dirty="0" err="1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cryoassemblies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(larger supervised or controlled area)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0" i="1" u="none" strike="noStrike" kern="1200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SMI2 - SMS18 -?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GB" sz="1000" b="0" i="1" u="none" strike="noStrike" kern="1200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Tunnel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2336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Disassembly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end cap extremities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thermal shield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jumper, service module…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2336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Disconnection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pick-ups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DCF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capillaries 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32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Openings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on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cold mass end covers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 days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32336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Insertion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heat exchanger tube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and welding to the cold mass + pressure test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 week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94639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Assembly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phase separator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and revision 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cooling circuits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for an operation @ 1.9K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3 weeks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032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Assembly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service module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32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Reconnection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of the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pick-ups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DCF capillaries 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1.5 week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032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Jumper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welding in the opposite direction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32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Preparation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for cold tests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2 weeks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032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Pressure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and leak test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47320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Cold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test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@ 1.9K in SM18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5 weeks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177761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Stripping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before installation and extremities reassembly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1.5 week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  <a:tr h="223974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1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Transport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See slide</a:t>
                      </a:r>
                      <a:r>
                        <a:rPr lang="en-GB" sz="1000" b="0" i="1" u="none" strike="noStrike" baseline="0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4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~0.5 days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</a:tr>
              <a:tr h="332336">
                <a:tc>
                  <a:txBody>
                    <a:bodyPr/>
                    <a:lstStyle/>
                    <a:p>
                      <a:pPr algn="l" rtl="0" fontAlgn="ctr">
                        <a:buClr>
                          <a:srgbClr val="0089B5"/>
                        </a:buClr>
                        <a:buSzPts val="990"/>
                        <a:buFont typeface="Arial" panose="020B0604020202020204" pitchFamily="34" charset="0"/>
                        <a:buChar char="•"/>
                      </a:pP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General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coordination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and </a:t>
                      </a:r>
                      <a:r>
                        <a:rPr lang="en-GB" sz="1000" b="1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following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 of the work: 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Procurement follow-up, QA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, inspection, documentation, 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tests,…</a:t>
                      </a:r>
                      <a:endParaRPr lang="en-GB" sz="800" b="0" i="1" u="none" strike="noStrike" dirty="0">
                        <a:solidFill>
                          <a:srgbClr val="0089B5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139117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~</a:t>
                      </a:r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17 </a:t>
                      </a:r>
                      <a:r>
                        <a:rPr lang="en-GB" sz="1000" b="0" i="1" u="none" strike="noStrike" dirty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weeks</a:t>
                      </a: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000" b="0" i="1" u="none" strike="noStrike" dirty="0" smtClean="0">
                          <a:solidFill>
                            <a:srgbClr val="404040"/>
                          </a:solidFill>
                          <a:effectLst>
                            <a:outerShdw blurRad="50800" dist="38100" algn="tr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Calibri" panose="020F0502020204030204" pitchFamily="34" charset="0"/>
                        </a:rPr>
                        <a:t>1</a:t>
                      </a:r>
                      <a:endParaRPr lang="en-GB" sz="1000" b="0" i="1" u="none" strike="noStrike" dirty="0">
                        <a:solidFill>
                          <a:srgbClr val="404040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Calibri" panose="020F0502020204030204" pitchFamily="34" charset="0"/>
                      </a:endParaRPr>
                    </a:p>
                  </a:txBody>
                  <a:tcPr marL="7729" marR="7729" marT="772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GB" sz="15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7729" marR="7729" marT="7729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640174" y="1934598"/>
            <a:ext cx="7141356" cy="4239318"/>
            <a:chOff x="1001322" y="1934598"/>
            <a:chExt cx="7141356" cy="4239318"/>
          </a:xfrm>
        </p:grpSpPr>
        <p:sp>
          <p:nvSpPr>
            <p:cNvPr id="9" name="Rectangle 8"/>
            <p:cNvSpPr/>
            <p:nvPr/>
          </p:nvSpPr>
          <p:spPr>
            <a:xfrm>
              <a:off x="1001322" y="1934598"/>
              <a:ext cx="7141356" cy="4239318"/>
            </a:xfrm>
            <a:prstGeom prst="rect">
              <a:avLst/>
            </a:prstGeom>
            <a:noFill/>
            <a:effectLst>
              <a:glow rad="1397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 b="1" i="1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19684310">
              <a:off x="2903375" y="2967335"/>
              <a:ext cx="3337259" cy="175432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5400" b="1" i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To be done</a:t>
              </a:r>
            </a:p>
            <a:p>
              <a:pPr algn="ctr"/>
              <a:r>
                <a:rPr lang="en-US" sz="5400" b="1" i="1" cap="none" spc="0" dirty="0" smtClean="0">
                  <a:ln w="22225">
                    <a:solidFill>
                      <a:schemeClr val="accent2"/>
                    </a:solidFill>
                    <a:prstDash val="solid"/>
                  </a:ln>
                  <a:solidFill>
                    <a:schemeClr val="accent2">
                      <a:lumMod val="40000"/>
                      <a:lumOff val="60000"/>
                    </a:schemeClr>
                  </a:solidFill>
                  <a:effectLst/>
                </a:rPr>
                <a:t>during LS3</a:t>
              </a:r>
              <a:endParaRPr lang="en-US" sz="5400" b="1" i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781530" y="2103438"/>
            <a:ext cx="1306142" cy="3488760"/>
            <a:chOff x="7781530" y="2103438"/>
            <a:chExt cx="1306142" cy="3488760"/>
          </a:xfrm>
        </p:grpSpPr>
        <p:sp>
          <p:nvSpPr>
            <p:cNvPr id="12" name="Right Brace 11"/>
            <p:cNvSpPr/>
            <p:nvPr/>
          </p:nvSpPr>
          <p:spPr>
            <a:xfrm>
              <a:off x="7781530" y="2103438"/>
              <a:ext cx="238062" cy="3488760"/>
            </a:xfrm>
            <a:prstGeom prst="rightBrace">
              <a:avLst>
                <a:gd name="adj1" fmla="val 49600"/>
                <a:gd name="adj2" fmla="val 50217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019592" y="3544416"/>
              <a:ext cx="1068080" cy="6001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 smtClean="0"/>
                <a:t>~1.5 FTE</a:t>
              </a:r>
            </a:p>
            <a:p>
              <a:pPr algn="ctr"/>
              <a:r>
                <a:rPr lang="en-GB" sz="1100" i="1" dirty="0" smtClean="0"/>
                <a:t>over 17 weeks per Q6</a:t>
              </a:r>
              <a:endParaRPr lang="en-GB" sz="1100" i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787934" y="5801194"/>
            <a:ext cx="1299738" cy="430887"/>
            <a:chOff x="7787934" y="5801194"/>
            <a:chExt cx="1299738" cy="430887"/>
          </a:xfrm>
        </p:grpSpPr>
        <p:sp>
          <p:nvSpPr>
            <p:cNvPr id="14" name="Right Brace 13"/>
            <p:cNvSpPr/>
            <p:nvPr/>
          </p:nvSpPr>
          <p:spPr>
            <a:xfrm>
              <a:off x="7787934" y="5855234"/>
              <a:ext cx="238062" cy="327352"/>
            </a:xfrm>
            <a:prstGeom prst="rightBrace">
              <a:avLst>
                <a:gd name="adj1" fmla="val 49600"/>
                <a:gd name="adj2" fmla="val 50217"/>
              </a:avLst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i="1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19592" y="5801194"/>
              <a:ext cx="106808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i="1" dirty="0"/>
                <a:t>1</a:t>
              </a:r>
              <a:r>
                <a:rPr lang="en-GB" sz="1100" i="1" dirty="0" smtClean="0"/>
                <a:t> FTE</a:t>
              </a:r>
            </a:p>
            <a:p>
              <a:pPr algn="ctr"/>
              <a:r>
                <a:rPr lang="en-GB" sz="1100" i="1" dirty="0" smtClean="0"/>
                <a:t>over 17 weeks</a:t>
              </a:r>
              <a:endParaRPr lang="en-GB" sz="11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722336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i="1" smtClean="0"/>
              <a:t>3</a:t>
            </a:fld>
            <a:endParaRPr lang="en-US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7175500" algn="l"/>
              </a:tabLst>
            </a:pPr>
            <a:r>
              <a:rPr lang="en-GB" i="1" dirty="0" smtClean="0"/>
              <a:t>TE-MSC activities cost</a:t>
            </a:r>
            <a:endParaRPr lang="en-GB" i="1" dirty="0"/>
          </a:p>
        </p:txBody>
      </p:sp>
      <p:sp>
        <p:nvSpPr>
          <p:cNvPr id="18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i="1" dirty="0" smtClean="0"/>
              <a:t>Personal</a:t>
            </a:r>
          </a:p>
          <a:p>
            <a:pPr lvl="1">
              <a:tabLst>
                <a:tab pos="6811963" algn="l"/>
              </a:tabLst>
            </a:pPr>
            <a:r>
              <a:rPr lang="en-GB" sz="1800" i="1" dirty="0" smtClean="0"/>
              <a:t>Design office	80kCHF</a:t>
            </a:r>
          </a:p>
          <a:p>
            <a:pPr lvl="1">
              <a:tabLst>
                <a:tab pos="6731000" algn="l"/>
              </a:tabLst>
            </a:pPr>
            <a:r>
              <a:rPr lang="en-GB" sz="1800" i="1" dirty="0" smtClean="0"/>
              <a:t>Disassembly/Assembly (for the 4 Q6)	200kCHF</a:t>
            </a:r>
          </a:p>
          <a:p>
            <a:pPr lvl="1">
              <a:tabLst>
                <a:tab pos="6731000" algn="l"/>
              </a:tabLst>
            </a:pPr>
            <a:r>
              <a:rPr lang="en-GB" sz="1800" i="1" dirty="0" smtClean="0"/>
              <a:t>Coordination &amp; QA	</a:t>
            </a:r>
            <a:r>
              <a:rPr lang="en-GB" sz="1800" i="1" u="sng" dirty="0" smtClean="0"/>
              <a:t>  40kCHF</a:t>
            </a:r>
          </a:p>
          <a:p>
            <a:pPr marL="0" indent="0">
              <a:spcBef>
                <a:spcPts val="0"/>
              </a:spcBef>
              <a:buNone/>
              <a:tabLst>
                <a:tab pos="6731000" algn="l"/>
              </a:tabLst>
            </a:pPr>
            <a:r>
              <a:rPr lang="en-GB" sz="2000" i="1" dirty="0" smtClean="0"/>
              <a:t>	320kCHF</a:t>
            </a:r>
          </a:p>
          <a:p>
            <a:pPr marL="0" indent="0">
              <a:buNone/>
              <a:tabLst>
                <a:tab pos="6811963" algn="l"/>
              </a:tabLst>
            </a:pPr>
            <a:r>
              <a:rPr lang="en-GB" sz="2000" i="1" dirty="0" smtClean="0"/>
              <a:t>Material </a:t>
            </a:r>
            <a:r>
              <a:rPr lang="en-GB" sz="2000" i="1" dirty="0"/>
              <a:t>(for the 4 Q6)</a:t>
            </a:r>
            <a:endParaRPr lang="en-GB" sz="2000" i="1" dirty="0" smtClean="0"/>
          </a:p>
          <a:p>
            <a:pPr lvl="1">
              <a:tabLst>
                <a:tab pos="6811963" algn="l"/>
              </a:tabLst>
            </a:pPr>
            <a:r>
              <a:rPr lang="en-GB" sz="1800" i="1" dirty="0"/>
              <a:t>Heat exchanger and associated </a:t>
            </a:r>
            <a:r>
              <a:rPr lang="en-GB" sz="1800" i="1" dirty="0" smtClean="0"/>
              <a:t>compensators, flanges, flares…	  60kCHF</a:t>
            </a:r>
            <a:endParaRPr lang="en-GB" sz="1800" i="1" dirty="0"/>
          </a:p>
          <a:p>
            <a:pPr lvl="1">
              <a:tabLst>
                <a:tab pos="6811963" algn="l"/>
              </a:tabLst>
            </a:pPr>
            <a:r>
              <a:rPr lang="en-GB" sz="1800" i="1" dirty="0" smtClean="0"/>
              <a:t>QSS, phase separator, cryogenic </a:t>
            </a:r>
            <a:r>
              <a:rPr lang="en-GB" sz="1800" i="1" dirty="0"/>
              <a:t>circuit piping </a:t>
            </a:r>
            <a:r>
              <a:rPr lang="en-GB" sz="1800" i="1" dirty="0" smtClean="0"/>
              <a:t>modification…	200kCHF</a:t>
            </a:r>
          </a:p>
          <a:p>
            <a:pPr lvl="1">
              <a:tabLst>
                <a:tab pos="6811963" algn="l"/>
              </a:tabLst>
            </a:pPr>
            <a:r>
              <a:rPr lang="en-GB" sz="1800" i="1" dirty="0" smtClean="0"/>
              <a:t>Pressure, Leak, cold tests and NDT	</a:t>
            </a:r>
            <a:r>
              <a:rPr lang="en-GB" sz="1800" i="1" u="sng" dirty="0" smtClean="0"/>
              <a:t>200kCHF</a:t>
            </a:r>
            <a:endParaRPr lang="en-GB" sz="1800" i="1" u="sng" dirty="0"/>
          </a:p>
          <a:p>
            <a:pPr marL="228600" lvl="1" indent="0">
              <a:buNone/>
              <a:tabLst>
                <a:tab pos="6811963" algn="l"/>
              </a:tabLst>
            </a:pPr>
            <a:r>
              <a:rPr lang="en-GB" sz="2000" i="1" dirty="0" smtClean="0"/>
              <a:t>	</a:t>
            </a:r>
            <a:r>
              <a:rPr lang="en-GB" sz="20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460</a:t>
            </a:r>
            <a:r>
              <a:rPr lang="en-GB" sz="2000" i="1" dirty="0" smtClean="0"/>
              <a:t>kCHF</a:t>
            </a:r>
          </a:p>
          <a:p>
            <a:pPr marL="0" indent="0">
              <a:buNone/>
            </a:pPr>
            <a:endParaRPr lang="en-GB" sz="1600" i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(CERN staff work and supervision not included)</a:t>
            </a:r>
            <a:endParaRPr lang="en-GB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8684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i="1" smtClean="0"/>
              <a:t>4</a:t>
            </a:fld>
            <a:endParaRPr lang="en-US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EN-HE activities</a:t>
            </a:r>
            <a:endParaRPr lang="en-GB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135677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i="1" dirty="0" smtClean="0"/>
              <a:t>The magnet trip is dependant of the jumper height to enter in SMI2</a:t>
            </a:r>
          </a:p>
          <a:p>
            <a:pPr lvl="1">
              <a:lnSpc>
                <a:spcPct val="100000"/>
              </a:lnSpc>
            </a:pPr>
            <a:r>
              <a:rPr lang="en-GB" sz="1800" i="1" dirty="0" smtClean="0"/>
              <a:t>Low jumper assemblies are travelling through UJ22, TI2 and PMI2</a:t>
            </a:r>
          </a:p>
          <a:p>
            <a:pPr lvl="1">
              <a:lnSpc>
                <a:spcPct val="100000"/>
              </a:lnSpc>
            </a:pPr>
            <a:r>
              <a:rPr lang="en-GB" sz="1800" i="1" dirty="0" smtClean="0"/>
              <a:t>High jumper assemblies require to pass through the ALICE’s low beta platform and then by road</a:t>
            </a:r>
          </a:p>
          <a:p>
            <a:pPr lvl="1">
              <a:lnSpc>
                <a:spcPct val="100000"/>
              </a:lnSpc>
            </a:pPr>
            <a:endParaRPr lang="en-GB" sz="1800" i="1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757351" y="2965621"/>
            <a:ext cx="4386649" cy="2339546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indent="0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1pPr>
            <a:lvl2pPr lvl="1" indent="-228600">
              <a:lnSpc>
                <a:spcPct val="10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2pPr>
            <a:lvl3pPr marL="685800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3pPr>
            <a:lvl4pPr marL="914400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4pPr>
            <a:lvl5pPr marL="1143000" indent="-228600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tabLst>
                <a:tab pos="2867025" algn="l"/>
              </a:tabLst>
            </a:pPr>
            <a:r>
              <a:rPr lang="en-GB" sz="1400" i="1" dirty="0"/>
              <a:t>Trip and activities duration: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 smtClean="0"/>
              <a:t>Magnet removal or installation	1.5h	4p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/>
              <a:t>Transport through one sector	</a:t>
            </a:r>
            <a:r>
              <a:rPr lang="en-GB" sz="1400" i="1" dirty="0" smtClean="0"/>
              <a:t>1.5h	3p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 smtClean="0"/>
              <a:t>Passing over LHC machine in UJ22	0.5d	4p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 smtClean="0"/>
              <a:t>Transport between UJ22 and SMI2	0.5d	4p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endParaRPr lang="en-GB" sz="1400" i="1" dirty="0" smtClean="0"/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/>
              <a:t>ALICE’s low beta </a:t>
            </a:r>
            <a:r>
              <a:rPr lang="en-GB" sz="1400" i="1" dirty="0" smtClean="0"/>
              <a:t>platform disassembly	4w	4p (night work to be agreed with ALICE)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 smtClean="0"/>
              <a:t>Lifting through PX24	1h	3p</a:t>
            </a:r>
          </a:p>
          <a:p>
            <a:pPr marL="342900" indent="-161925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  <a:tabLst>
                <a:tab pos="3409950" algn="l"/>
                <a:tab pos="3946525" algn="l"/>
              </a:tabLst>
            </a:pPr>
            <a:r>
              <a:rPr lang="en-GB" sz="1400" i="1" dirty="0" smtClean="0"/>
              <a:t>Transport by truck on the road 	1h	1p</a:t>
            </a:r>
            <a:endParaRPr lang="en-GB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56333" y="6322881"/>
            <a:ext cx="2786660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accent5"/>
                </a:solidFill>
              </a:rPr>
              <a:t>In IP1, </a:t>
            </a:r>
            <a:r>
              <a:rPr lang="en-GB" sz="1200" i="1" dirty="0" err="1" smtClean="0">
                <a:solidFill>
                  <a:schemeClr val="accent5"/>
                </a:solidFill>
              </a:rPr>
              <a:t>cryo</a:t>
            </a:r>
            <a:r>
              <a:rPr lang="en-GB" sz="1200" i="1" dirty="0" smtClean="0">
                <a:solidFill>
                  <a:schemeClr val="accent5"/>
                </a:solidFill>
              </a:rPr>
              <a:t>-assemblies have high jumpers</a:t>
            </a:r>
            <a:endParaRPr lang="en-GB" sz="1200" i="1" dirty="0">
              <a:solidFill>
                <a:schemeClr val="accent5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71174" y="2630101"/>
            <a:ext cx="2746008" cy="27699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solidFill>
                  <a:schemeClr val="accent6"/>
                </a:solidFill>
              </a:rPr>
              <a:t>In IP5, </a:t>
            </a:r>
            <a:r>
              <a:rPr lang="en-GB" sz="1200" i="1" dirty="0" err="1" smtClean="0">
                <a:solidFill>
                  <a:schemeClr val="accent6"/>
                </a:solidFill>
              </a:rPr>
              <a:t>cryo</a:t>
            </a:r>
            <a:r>
              <a:rPr lang="en-GB" sz="1200" i="1" dirty="0" smtClean="0">
                <a:solidFill>
                  <a:schemeClr val="accent6"/>
                </a:solidFill>
              </a:rPr>
              <a:t>-assemblies have low jumpers</a:t>
            </a:r>
            <a:endParaRPr lang="en-GB" sz="1200" i="1" dirty="0">
              <a:solidFill>
                <a:schemeClr val="accent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30422" y="5953549"/>
            <a:ext cx="4239437" cy="307777"/>
          </a:xfrm>
          <a:prstGeom prst="rect">
            <a:avLst/>
          </a:prstGeom>
        </p:spPr>
        <p:txBody>
          <a:bodyPr vert="horz" lIns="91440" tIns="0" rIns="91440" bIns="0" rtlCol="0">
            <a:normAutofit fontScale="85000" lnSpcReduction="20000"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0"/>
              </a:spcBef>
              <a:buClr>
                <a:srgbClr val="0089B5"/>
              </a:buClr>
              <a:buFont typeface="Arial"/>
              <a:buNone/>
              <a:tabLst>
                <a:tab pos="2867025" algn="l"/>
              </a:tabLst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1pPr>
            <a:lvl2pPr lvl="1" indent="-228600">
              <a:lnSpc>
                <a:spcPct val="10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2pPr>
            <a:lvl3pPr marL="685800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3pPr>
            <a:lvl4pPr marL="914400" indent="-228600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4pPr>
            <a:lvl5pPr marL="1143000" indent="-228600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defRPr>
            </a:lvl5pPr>
            <a:lvl6pPr marL="2514600" indent="-228600">
              <a:spcBef>
                <a:spcPct val="20000"/>
              </a:spcBef>
              <a:buFont typeface="Arial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/>
              <a:buChar char="•"/>
              <a:defRPr sz="2000"/>
            </a:lvl9pPr>
          </a:lstStyle>
          <a:p>
            <a:pPr marL="898525" indent="-898525" algn="just"/>
            <a:r>
              <a:rPr lang="en-GB" i="1" dirty="0" err="1" smtClean="0">
                <a:solidFill>
                  <a:schemeClr val="accent2">
                    <a:lumMod val="75000"/>
                  </a:schemeClr>
                </a:solidFill>
              </a:rPr>
              <a:t>Keet</a:t>
            </a:r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</a:rPr>
              <a:t>in </a:t>
            </a:r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</a:rPr>
              <a:t>mind: </a:t>
            </a:r>
            <a:r>
              <a:rPr lang="en-GB" i="1" dirty="0">
                <a:solidFill>
                  <a:schemeClr val="accent2">
                    <a:lumMod val="75000"/>
                  </a:schemeClr>
                </a:solidFill>
              </a:rPr>
              <a:t>these activities have to performed for the </a:t>
            </a:r>
            <a:r>
              <a:rPr lang="en-GB" i="1" dirty="0" smtClean="0">
                <a:solidFill>
                  <a:schemeClr val="accent2">
                    <a:lumMod val="75000"/>
                  </a:schemeClr>
                </a:solidFill>
              </a:rPr>
              <a:t>Q4 that will be installed in Q5 slots</a:t>
            </a:r>
            <a:endParaRPr lang="en-GB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689" y="2784389"/>
            <a:ext cx="4870949" cy="3913591"/>
          </a:xfrm>
          <a:prstGeom prst="rect">
            <a:avLst/>
          </a:prstGeom>
        </p:spPr>
      </p:pic>
      <p:sp>
        <p:nvSpPr>
          <p:cNvPr id="9" name="Freeform 8"/>
          <p:cNvSpPr/>
          <p:nvPr/>
        </p:nvSpPr>
        <p:spPr>
          <a:xfrm>
            <a:off x="223017" y="3097200"/>
            <a:ext cx="1934918" cy="3281181"/>
          </a:xfrm>
          <a:custGeom>
            <a:avLst/>
            <a:gdLst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89598 w 1789785"/>
              <a:gd name="connsiteY7" fmla="*/ 442912 h 1715058"/>
              <a:gd name="connsiteX8" fmla="*/ 208635 w 1789785"/>
              <a:gd name="connsiteY8" fmla="*/ 495300 h 1715058"/>
              <a:gd name="connsiteX9" fmla="*/ 149104 w 1789785"/>
              <a:gd name="connsiteY9" fmla="*/ 566737 h 1715058"/>
              <a:gd name="connsiteX10" fmla="*/ 101479 w 1789785"/>
              <a:gd name="connsiteY10" fmla="*/ 623887 h 1715058"/>
              <a:gd name="connsiteX11" fmla="*/ 65760 w 1789785"/>
              <a:gd name="connsiteY11" fmla="*/ 742950 h 1715058"/>
              <a:gd name="connsiteX12" fmla="*/ 3848 w 1789785"/>
              <a:gd name="connsiteY12" fmla="*/ 1243012 h 1715058"/>
              <a:gd name="connsiteX13" fmla="*/ 8610 w 1789785"/>
              <a:gd name="connsiteY13" fmla="*/ 1328737 h 1715058"/>
              <a:gd name="connsiteX14" fmla="*/ 25279 w 1789785"/>
              <a:gd name="connsiteY14" fmla="*/ 1402556 h 1715058"/>
              <a:gd name="connsiteX15" fmla="*/ 60998 w 1789785"/>
              <a:gd name="connsiteY15" fmla="*/ 1485900 h 1715058"/>
              <a:gd name="connsiteX16" fmla="*/ 115767 w 1789785"/>
              <a:gd name="connsiteY16" fmla="*/ 1552575 h 1715058"/>
              <a:gd name="connsiteX17" fmla="*/ 211017 w 1789785"/>
              <a:gd name="connsiteY17" fmla="*/ 1645443 h 1715058"/>
              <a:gd name="connsiteX18" fmla="*/ 299123 w 1789785"/>
              <a:gd name="connsiteY18" fmla="*/ 1704975 h 1715058"/>
              <a:gd name="connsiteX19" fmla="*/ 308648 w 1789785"/>
              <a:gd name="connsiteY19" fmla="*/ 1714500 h 1715058"/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08635 w 1789785"/>
              <a:gd name="connsiteY7" fmla="*/ 495300 h 1715058"/>
              <a:gd name="connsiteX8" fmla="*/ 149104 w 1789785"/>
              <a:gd name="connsiteY8" fmla="*/ 566737 h 1715058"/>
              <a:gd name="connsiteX9" fmla="*/ 101479 w 1789785"/>
              <a:gd name="connsiteY9" fmla="*/ 623887 h 1715058"/>
              <a:gd name="connsiteX10" fmla="*/ 65760 w 1789785"/>
              <a:gd name="connsiteY10" fmla="*/ 742950 h 1715058"/>
              <a:gd name="connsiteX11" fmla="*/ 3848 w 1789785"/>
              <a:gd name="connsiteY11" fmla="*/ 1243012 h 1715058"/>
              <a:gd name="connsiteX12" fmla="*/ 8610 w 1789785"/>
              <a:gd name="connsiteY12" fmla="*/ 1328737 h 1715058"/>
              <a:gd name="connsiteX13" fmla="*/ 25279 w 1789785"/>
              <a:gd name="connsiteY13" fmla="*/ 1402556 h 1715058"/>
              <a:gd name="connsiteX14" fmla="*/ 60998 w 1789785"/>
              <a:gd name="connsiteY14" fmla="*/ 1485900 h 1715058"/>
              <a:gd name="connsiteX15" fmla="*/ 115767 w 1789785"/>
              <a:gd name="connsiteY15" fmla="*/ 1552575 h 1715058"/>
              <a:gd name="connsiteX16" fmla="*/ 211017 w 1789785"/>
              <a:gd name="connsiteY16" fmla="*/ 1645443 h 1715058"/>
              <a:gd name="connsiteX17" fmla="*/ 299123 w 1789785"/>
              <a:gd name="connsiteY17" fmla="*/ 1704975 h 1715058"/>
              <a:gd name="connsiteX18" fmla="*/ 308648 w 1789785"/>
              <a:gd name="connsiteY18" fmla="*/ 1714500 h 1715058"/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08635 w 1789785"/>
              <a:gd name="connsiteY7" fmla="*/ 495300 h 1715058"/>
              <a:gd name="connsiteX8" fmla="*/ 144342 w 1789785"/>
              <a:gd name="connsiteY8" fmla="*/ 554830 h 1715058"/>
              <a:gd name="connsiteX9" fmla="*/ 101479 w 1789785"/>
              <a:gd name="connsiteY9" fmla="*/ 623887 h 1715058"/>
              <a:gd name="connsiteX10" fmla="*/ 65760 w 1789785"/>
              <a:gd name="connsiteY10" fmla="*/ 742950 h 1715058"/>
              <a:gd name="connsiteX11" fmla="*/ 3848 w 1789785"/>
              <a:gd name="connsiteY11" fmla="*/ 1243012 h 1715058"/>
              <a:gd name="connsiteX12" fmla="*/ 8610 w 1789785"/>
              <a:gd name="connsiteY12" fmla="*/ 1328737 h 1715058"/>
              <a:gd name="connsiteX13" fmla="*/ 25279 w 1789785"/>
              <a:gd name="connsiteY13" fmla="*/ 1402556 h 1715058"/>
              <a:gd name="connsiteX14" fmla="*/ 60998 w 1789785"/>
              <a:gd name="connsiteY14" fmla="*/ 1485900 h 1715058"/>
              <a:gd name="connsiteX15" fmla="*/ 115767 w 1789785"/>
              <a:gd name="connsiteY15" fmla="*/ 1552575 h 1715058"/>
              <a:gd name="connsiteX16" fmla="*/ 211017 w 1789785"/>
              <a:gd name="connsiteY16" fmla="*/ 1645443 h 1715058"/>
              <a:gd name="connsiteX17" fmla="*/ 299123 w 1789785"/>
              <a:gd name="connsiteY17" fmla="*/ 1704975 h 1715058"/>
              <a:gd name="connsiteX18" fmla="*/ 308648 w 1789785"/>
              <a:gd name="connsiteY18" fmla="*/ 1714500 h 1715058"/>
              <a:gd name="connsiteX0" fmla="*/ 1789785 w 1789785"/>
              <a:gd name="connsiteY0" fmla="*/ 0 h 1895479"/>
              <a:gd name="connsiteX1" fmla="*/ 1232573 w 1789785"/>
              <a:gd name="connsiteY1" fmla="*/ 14287 h 1895479"/>
              <a:gd name="connsiteX2" fmla="*/ 1092079 w 1789785"/>
              <a:gd name="connsiteY2" fmla="*/ 33337 h 1895479"/>
              <a:gd name="connsiteX3" fmla="*/ 951585 w 1789785"/>
              <a:gd name="connsiteY3" fmla="*/ 64293 h 1895479"/>
              <a:gd name="connsiteX4" fmla="*/ 892054 w 1789785"/>
              <a:gd name="connsiteY4" fmla="*/ 88106 h 1895479"/>
              <a:gd name="connsiteX5" fmla="*/ 856335 w 1789785"/>
              <a:gd name="connsiteY5" fmla="*/ 107156 h 1895479"/>
              <a:gd name="connsiteX6" fmla="*/ 330079 w 1789785"/>
              <a:gd name="connsiteY6" fmla="*/ 407193 h 1895479"/>
              <a:gd name="connsiteX7" fmla="*/ 208635 w 1789785"/>
              <a:gd name="connsiteY7" fmla="*/ 495300 h 1895479"/>
              <a:gd name="connsiteX8" fmla="*/ 144342 w 1789785"/>
              <a:gd name="connsiteY8" fmla="*/ 554830 h 1895479"/>
              <a:gd name="connsiteX9" fmla="*/ 101479 w 1789785"/>
              <a:gd name="connsiteY9" fmla="*/ 623887 h 1895479"/>
              <a:gd name="connsiteX10" fmla="*/ 65760 w 1789785"/>
              <a:gd name="connsiteY10" fmla="*/ 742950 h 1895479"/>
              <a:gd name="connsiteX11" fmla="*/ 3848 w 1789785"/>
              <a:gd name="connsiteY11" fmla="*/ 1243012 h 1895479"/>
              <a:gd name="connsiteX12" fmla="*/ 8610 w 1789785"/>
              <a:gd name="connsiteY12" fmla="*/ 1328737 h 1895479"/>
              <a:gd name="connsiteX13" fmla="*/ 25279 w 1789785"/>
              <a:gd name="connsiteY13" fmla="*/ 1402556 h 1895479"/>
              <a:gd name="connsiteX14" fmla="*/ 60998 w 1789785"/>
              <a:gd name="connsiteY14" fmla="*/ 1485900 h 1895479"/>
              <a:gd name="connsiteX15" fmla="*/ 115767 w 1789785"/>
              <a:gd name="connsiteY15" fmla="*/ 1552575 h 1895479"/>
              <a:gd name="connsiteX16" fmla="*/ 211017 w 1789785"/>
              <a:gd name="connsiteY16" fmla="*/ 1645443 h 1895479"/>
              <a:gd name="connsiteX17" fmla="*/ 299123 w 1789785"/>
              <a:gd name="connsiteY17" fmla="*/ 1704975 h 1895479"/>
              <a:gd name="connsiteX18" fmla="*/ 549154 w 1789785"/>
              <a:gd name="connsiteY18" fmla="*/ 1895475 h 1895479"/>
              <a:gd name="connsiteX0" fmla="*/ 1789785 w 1789785"/>
              <a:gd name="connsiteY0" fmla="*/ 0 h 1895480"/>
              <a:gd name="connsiteX1" fmla="*/ 1232573 w 1789785"/>
              <a:gd name="connsiteY1" fmla="*/ 14287 h 1895480"/>
              <a:gd name="connsiteX2" fmla="*/ 1092079 w 1789785"/>
              <a:gd name="connsiteY2" fmla="*/ 33337 h 1895480"/>
              <a:gd name="connsiteX3" fmla="*/ 951585 w 1789785"/>
              <a:gd name="connsiteY3" fmla="*/ 64293 h 1895480"/>
              <a:gd name="connsiteX4" fmla="*/ 892054 w 1789785"/>
              <a:gd name="connsiteY4" fmla="*/ 88106 h 1895480"/>
              <a:gd name="connsiteX5" fmla="*/ 856335 w 1789785"/>
              <a:gd name="connsiteY5" fmla="*/ 107156 h 1895480"/>
              <a:gd name="connsiteX6" fmla="*/ 330079 w 1789785"/>
              <a:gd name="connsiteY6" fmla="*/ 407193 h 1895480"/>
              <a:gd name="connsiteX7" fmla="*/ 208635 w 1789785"/>
              <a:gd name="connsiteY7" fmla="*/ 495300 h 1895480"/>
              <a:gd name="connsiteX8" fmla="*/ 144342 w 1789785"/>
              <a:gd name="connsiteY8" fmla="*/ 554830 h 1895480"/>
              <a:gd name="connsiteX9" fmla="*/ 101479 w 1789785"/>
              <a:gd name="connsiteY9" fmla="*/ 623887 h 1895480"/>
              <a:gd name="connsiteX10" fmla="*/ 65760 w 1789785"/>
              <a:gd name="connsiteY10" fmla="*/ 742950 h 1895480"/>
              <a:gd name="connsiteX11" fmla="*/ 3848 w 1789785"/>
              <a:gd name="connsiteY11" fmla="*/ 1243012 h 1895480"/>
              <a:gd name="connsiteX12" fmla="*/ 8610 w 1789785"/>
              <a:gd name="connsiteY12" fmla="*/ 1328737 h 1895480"/>
              <a:gd name="connsiteX13" fmla="*/ 25279 w 1789785"/>
              <a:gd name="connsiteY13" fmla="*/ 1402556 h 1895480"/>
              <a:gd name="connsiteX14" fmla="*/ 60998 w 1789785"/>
              <a:gd name="connsiteY14" fmla="*/ 1485900 h 1895480"/>
              <a:gd name="connsiteX15" fmla="*/ 115767 w 1789785"/>
              <a:gd name="connsiteY15" fmla="*/ 1552575 h 1895480"/>
              <a:gd name="connsiteX16" fmla="*/ 211017 w 1789785"/>
              <a:gd name="connsiteY16" fmla="*/ 1645443 h 1895480"/>
              <a:gd name="connsiteX17" fmla="*/ 294360 w 1789785"/>
              <a:gd name="connsiteY17" fmla="*/ 1709738 h 1895480"/>
              <a:gd name="connsiteX18" fmla="*/ 549154 w 1789785"/>
              <a:gd name="connsiteY18" fmla="*/ 1895475 h 1895480"/>
              <a:gd name="connsiteX0" fmla="*/ 1789785 w 1789785"/>
              <a:gd name="connsiteY0" fmla="*/ 0 h 1900626"/>
              <a:gd name="connsiteX1" fmla="*/ 1232573 w 1789785"/>
              <a:gd name="connsiteY1" fmla="*/ 14287 h 1900626"/>
              <a:gd name="connsiteX2" fmla="*/ 1092079 w 1789785"/>
              <a:gd name="connsiteY2" fmla="*/ 33337 h 1900626"/>
              <a:gd name="connsiteX3" fmla="*/ 951585 w 1789785"/>
              <a:gd name="connsiteY3" fmla="*/ 64293 h 1900626"/>
              <a:gd name="connsiteX4" fmla="*/ 892054 w 1789785"/>
              <a:gd name="connsiteY4" fmla="*/ 88106 h 1900626"/>
              <a:gd name="connsiteX5" fmla="*/ 856335 w 1789785"/>
              <a:gd name="connsiteY5" fmla="*/ 107156 h 1900626"/>
              <a:gd name="connsiteX6" fmla="*/ 330079 w 1789785"/>
              <a:gd name="connsiteY6" fmla="*/ 407193 h 1900626"/>
              <a:gd name="connsiteX7" fmla="*/ 208635 w 1789785"/>
              <a:gd name="connsiteY7" fmla="*/ 495300 h 1900626"/>
              <a:gd name="connsiteX8" fmla="*/ 144342 w 1789785"/>
              <a:gd name="connsiteY8" fmla="*/ 554830 h 1900626"/>
              <a:gd name="connsiteX9" fmla="*/ 101479 w 1789785"/>
              <a:gd name="connsiteY9" fmla="*/ 623887 h 1900626"/>
              <a:gd name="connsiteX10" fmla="*/ 65760 w 1789785"/>
              <a:gd name="connsiteY10" fmla="*/ 742950 h 1900626"/>
              <a:gd name="connsiteX11" fmla="*/ 3848 w 1789785"/>
              <a:gd name="connsiteY11" fmla="*/ 1243012 h 1900626"/>
              <a:gd name="connsiteX12" fmla="*/ 8610 w 1789785"/>
              <a:gd name="connsiteY12" fmla="*/ 1328737 h 1900626"/>
              <a:gd name="connsiteX13" fmla="*/ 25279 w 1789785"/>
              <a:gd name="connsiteY13" fmla="*/ 1402556 h 1900626"/>
              <a:gd name="connsiteX14" fmla="*/ 60998 w 1789785"/>
              <a:gd name="connsiteY14" fmla="*/ 1485900 h 1900626"/>
              <a:gd name="connsiteX15" fmla="*/ 115767 w 1789785"/>
              <a:gd name="connsiteY15" fmla="*/ 1552575 h 1900626"/>
              <a:gd name="connsiteX16" fmla="*/ 211017 w 1789785"/>
              <a:gd name="connsiteY16" fmla="*/ 1645443 h 1900626"/>
              <a:gd name="connsiteX17" fmla="*/ 294360 w 1789785"/>
              <a:gd name="connsiteY17" fmla="*/ 1709738 h 1900626"/>
              <a:gd name="connsiteX18" fmla="*/ 525342 w 1789785"/>
              <a:gd name="connsiteY18" fmla="*/ 1883567 h 1900626"/>
              <a:gd name="connsiteX19" fmla="*/ 549154 w 1789785"/>
              <a:gd name="connsiteY19" fmla="*/ 1895475 h 1900626"/>
              <a:gd name="connsiteX0" fmla="*/ 1789785 w 1789785"/>
              <a:gd name="connsiteY0" fmla="*/ 0 h 2045493"/>
              <a:gd name="connsiteX1" fmla="*/ 1232573 w 1789785"/>
              <a:gd name="connsiteY1" fmla="*/ 14287 h 2045493"/>
              <a:gd name="connsiteX2" fmla="*/ 1092079 w 1789785"/>
              <a:gd name="connsiteY2" fmla="*/ 33337 h 2045493"/>
              <a:gd name="connsiteX3" fmla="*/ 951585 w 1789785"/>
              <a:gd name="connsiteY3" fmla="*/ 64293 h 2045493"/>
              <a:gd name="connsiteX4" fmla="*/ 892054 w 1789785"/>
              <a:gd name="connsiteY4" fmla="*/ 88106 h 2045493"/>
              <a:gd name="connsiteX5" fmla="*/ 856335 w 1789785"/>
              <a:gd name="connsiteY5" fmla="*/ 107156 h 2045493"/>
              <a:gd name="connsiteX6" fmla="*/ 330079 w 1789785"/>
              <a:gd name="connsiteY6" fmla="*/ 407193 h 2045493"/>
              <a:gd name="connsiteX7" fmla="*/ 208635 w 1789785"/>
              <a:gd name="connsiteY7" fmla="*/ 495300 h 2045493"/>
              <a:gd name="connsiteX8" fmla="*/ 144342 w 1789785"/>
              <a:gd name="connsiteY8" fmla="*/ 554830 h 2045493"/>
              <a:gd name="connsiteX9" fmla="*/ 101479 w 1789785"/>
              <a:gd name="connsiteY9" fmla="*/ 623887 h 2045493"/>
              <a:gd name="connsiteX10" fmla="*/ 65760 w 1789785"/>
              <a:gd name="connsiteY10" fmla="*/ 742950 h 2045493"/>
              <a:gd name="connsiteX11" fmla="*/ 3848 w 1789785"/>
              <a:gd name="connsiteY11" fmla="*/ 1243012 h 2045493"/>
              <a:gd name="connsiteX12" fmla="*/ 8610 w 1789785"/>
              <a:gd name="connsiteY12" fmla="*/ 1328737 h 2045493"/>
              <a:gd name="connsiteX13" fmla="*/ 25279 w 1789785"/>
              <a:gd name="connsiteY13" fmla="*/ 1402556 h 2045493"/>
              <a:gd name="connsiteX14" fmla="*/ 60998 w 1789785"/>
              <a:gd name="connsiteY14" fmla="*/ 1485900 h 2045493"/>
              <a:gd name="connsiteX15" fmla="*/ 115767 w 1789785"/>
              <a:gd name="connsiteY15" fmla="*/ 1552575 h 2045493"/>
              <a:gd name="connsiteX16" fmla="*/ 211017 w 1789785"/>
              <a:gd name="connsiteY16" fmla="*/ 1645443 h 2045493"/>
              <a:gd name="connsiteX17" fmla="*/ 294360 w 1789785"/>
              <a:gd name="connsiteY17" fmla="*/ 1709738 h 2045493"/>
              <a:gd name="connsiteX18" fmla="*/ 525342 w 1789785"/>
              <a:gd name="connsiteY18" fmla="*/ 1883567 h 2045493"/>
              <a:gd name="connsiteX19" fmla="*/ 803948 w 1789785"/>
              <a:gd name="connsiteY19" fmla="*/ 2045493 h 2045493"/>
              <a:gd name="connsiteX0" fmla="*/ 1789785 w 1789785"/>
              <a:gd name="connsiteY0" fmla="*/ 0 h 2057486"/>
              <a:gd name="connsiteX1" fmla="*/ 1232573 w 1789785"/>
              <a:gd name="connsiteY1" fmla="*/ 14287 h 2057486"/>
              <a:gd name="connsiteX2" fmla="*/ 1092079 w 1789785"/>
              <a:gd name="connsiteY2" fmla="*/ 33337 h 2057486"/>
              <a:gd name="connsiteX3" fmla="*/ 951585 w 1789785"/>
              <a:gd name="connsiteY3" fmla="*/ 64293 h 2057486"/>
              <a:gd name="connsiteX4" fmla="*/ 892054 w 1789785"/>
              <a:gd name="connsiteY4" fmla="*/ 88106 h 2057486"/>
              <a:gd name="connsiteX5" fmla="*/ 856335 w 1789785"/>
              <a:gd name="connsiteY5" fmla="*/ 107156 h 2057486"/>
              <a:gd name="connsiteX6" fmla="*/ 330079 w 1789785"/>
              <a:gd name="connsiteY6" fmla="*/ 407193 h 2057486"/>
              <a:gd name="connsiteX7" fmla="*/ 208635 w 1789785"/>
              <a:gd name="connsiteY7" fmla="*/ 495300 h 2057486"/>
              <a:gd name="connsiteX8" fmla="*/ 144342 w 1789785"/>
              <a:gd name="connsiteY8" fmla="*/ 554830 h 2057486"/>
              <a:gd name="connsiteX9" fmla="*/ 101479 w 1789785"/>
              <a:gd name="connsiteY9" fmla="*/ 623887 h 2057486"/>
              <a:gd name="connsiteX10" fmla="*/ 65760 w 1789785"/>
              <a:gd name="connsiteY10" fmla="*/ 742950 h 2057486"/>
              <a:gd name="connsiteX11" fmla="*/ 3848 w 1789785"/>
              <a:gd name="connsiteY11" fmla="*/ 1243012 h 2057486"/>
              <a:gd name="connsiteX12" fmla="*/ 8610 w 1789785"/>
              <a:gd name="connsiteY12" fmla="*/ 1328737 h 2057486"/>
              <a:gd name="connsiteX13" fmla="*/ 25279 w 1789785"/>
              <a:gd name="connsiteY13" fmla="*/ 1402556 h 2057486"/>
              <a:gd name="connsiteX14" fmla="*/ 60998 w 1789785"/>
              <a:gd name="connsiteY14" fmla="*/ 1485900 h 2057486"/>
              <a:gd name="connsiteX15" fmla="*/ 115767 w 1789785"/>
              <a:gd name="connsiteY15" fmla="*/ 1552575 h 2057486"/>
              <a:gd name="connsiteX16" fmla="*/ 211017 w 1789785"/>
              <a:gd name="connsiteY16" fmla="*/ 1645443 h 2057486"/>
              <a:gd name="connsiteX17" fmla="*/ 294360 w 1789785"/>
              <a:gd name="connsiteY17" fmla="*/ 1709738 h 2057486"/>
              <a:gd name="connsiteX18" fmla="*/ 525342 w 1789785"/>
              <a:gd name="connsiteY18" fmla="*/ 1883567 h 2057486"/>
              <a:gd name="connsiteX19" fmla="*/ 803948 w 1789785"/>
              <a:gd name="connsiteY19" fmla="*/ 2045493 h 2057486"/>
              <a:gd name="connsiteX20" fmla="*/ 806329 w 1789785"/>
              <a:gd name="connsiteY20" fmla="*/ 2045492 h 2057486"/>
              <a:gd name="connsiteX0" fmla="*/ 1789785 w 1789785"/>
              <a:gd name="connsiteY0" fmla="*/ 0 h 2285998"/>
              <a:gd name="connsiteX1" fmla="*/ 1232573 w 1789785"/>
              <a:gd name="connsiteY1" fmla="*/ 14287 h 2285998"/>
              <a:gd name="connsiteX2" fmla="*/ 1092079 w 1789785"/>
              <a:gd name="connsiteY2" fmla="*/ 33337 h 2285998"/>
              <a:gd name="connsiteX3" fmla="*/ 951585 w 1789785"/>
              <a:gd name="connsiteY3" fmla="*/ 64293 h 2285998"/>
              <a:gd name="connsiteX4" fmla="*/ 892054 w 1789785"/>
              <a:gd name="connsiteY4" fmla="*/ 88106 h 2285998"/>
              <a:gd name="connsiteX5" fmla="*/ 856335 w 1789785"/>
              <a:gd name="connsiteY5" fmla="*/ 107156 h 2285998"/>
              <a:gd name="connsiteX6" fmla="*/ 330079 w 1789785"/>
              <a:gd name="connsiteY6" fmla="*/ 407193 h 2285998"/>
              <a:gd name="connsiteX7" fmla="*/ 208635 w 1789785"/>
              <a:gd name="connsiteY7" fmla="*/ 495300 h 2285998"/>
              <a:gd name="connsiteX8" fmla="*/ 144342 w 1789785"/>
              <a:gd name="connsiteY8" fmla="*/ 554830 h 2285998"/>
              <a:gd name="connsiteX9" fmla="*/ 101479 w 1789785"/>
              <a:gd name="connsiteY9" fmla="*/ 623887 h 2285998"/>
              <a:gd name="connsiteX10" fmla="*/ 65760 w 1789785"/>
              <a:gd name="connsiteY10" fmla="*/ 742950 h 2285998"/>
              <a:gd name="connsiteX11" fmla="*/ 3848 w 1789785"/>
              <a:gd name="connsiteY11" fmla="*/ 1243012 h 2285998"/>
              <a:gd name="connsiteX12" fmla="*/ 8610 w 1789785"/>
              <a:gd name="connsiteY12" fmla="*/ 1328737 h 2285998"/>
              <a:gd name="connsiteX13" fmla="*/ 25279 w 1789785"/>
              <a:gd name="connsiteY13" fmla="*/ 1402556 h 2285998"/>
              <a:gd name="connsiteX14" fmla="*/ 60998 w 1789785"/>
              <a:gd name="connsiteY14" fmla="*/ 1485900 h 2285998"/>
              <a:gd name="connsiteX15" fmla="*/ 115767 w 1789785"/>
              <a:gd name="connsiteY15" fmla="*/ 1552575 h 2285998"/>
              <a:gd name="connsiteX16" fmla="*/ 211017 w 1789785"/>
              <a:gd name="connsiteY16" fmla="*/ 1645443 h 2285998"/>
              <a:gd name="connsiteX17" fmla="*/ 294360 w 1789785"/>
              <a:gd name="connsiteY17" fmla="*/ 1709738 h 2285998"/>
              <a:gd name="connsiteX18" fmla="*/ 525342 w 1789785"/>
              <a:gd name="connsiteY18" fmla="*/ 1883567 h 2285998"/>
              <a:gd name="connsiteX19" fmla="*/ 803948 w 1789785"/>
              <a:gd name="connsiteY19" fmla="*/ 2045493 h 2285998"/>
              <a:gd name="connsiteX20" fmla="*/ 1044454 w 1789785"/>
              <a:gd name="connsiteY20" fmla="*/ 2285998 h 2285998"/>
              <a:gd name="connsiteX0" fmla="*/ 1789785 w 1789785"/>
              <a:gd name="connsiteY0" fmla="*/ 0 h 2304511"/>
              <a:gd name="connsiteX1" fmla="*/ 1232573 w 1789785"/>
              <a:gd name="connsiteY1" fmla="*/ 14287 h 2304511"/>
              <a:gd name="connsiteX2" fmla="*/ 1092079 w 1789785"/>
              <a:gd name="connsiteY2" fmla="*/ 33337 h 2304511"/>
              <a:gd name="connsiteX3" fmla="*/ 951585 w 1789785"/>
              <a:gd name="connsiteY3" fmla="*/ 64293 h 2304511"/>
              <a:gd name="connsiteX4" fmla="*/ 892054 w 1789785"/>
              <a:gd name="connsiteY4" fmla="*/ 88106 h 2304511"/>
              <a:gd name="connsiteX5" fmla="*/ 856335 w 1789785"/>
              <a:gd name="connsiteY5" fmla="*/ 107156 h 2304511"/>
              <a:gd name="connsiteX6" fmla="*/ 330079 w 1789785"/>
              <a:gd name="connsiteY6" fmla="*/ 407193 h 2304511"/>
              <a:gd name="connsiteX7" fmla="*/ 208635 w 1789785"/>
              <a:gd name="connsiteY7" fmla="*/ 495300 h 2304511"/>
              <a:gd name="connsiteX8" fmla="*/ 144342 w 1789785"/>
              <a:gd name="connsiteY8" fmla="*/ 554830 h 2304511"/>
              <a:gd name="connsiteX9" fmla="*/ 101479 w 1789785"/>
              <a:gd name="connsiteY9" fmla="*/ 623887 h 2304511"/>
              <a:gd name="connsiteX10" fmla="*/ 65760 w 1789785"/>
              <a:gd name="connsiteY10" fmla="*/ 742950 h 2304511"/>
              <a:gd name="connsiteX11" fmla="*/ 3848 w 1789785"/>
              <a:gd name="connsiteY11" fmla="*/ 1243012 h 2304511"/>
              <a:gd name="connsiteX12" fmla="*/ 8610 w 1789785"/>
              <a:gd name="connsiteY12" fmla="*/ 1328737 h 2304511"/>
              <a:gd name="connsiteX13" fmla="*/ 25279 w 1789785"/>
              <a:gd name="connsiteY13" fmla="*/ 1402556 h 2304511"/>
              <a:gd name="connsiteX14" fmla="*/ 60998 w 1789785"/>
              <a:gd name="connsiteY14" fmla="*/ 1485900 h 2304511"/>
              <a:gd name="connsiteX15" fmla="*/ 115767 w 1789785"/>
              <a:gd name="connsiteY15" fmla="*/ 1552575 h 2304511"/>
              <a:gd name="connsiteX16" fmla="*/ 211017 w 1789785"/>
              <a:gd name="connsiteY16" fmla="*/ 1645443 h 2304511"/>
              <a:gd name="connsiteX17" fmla="*/ 294360 w 1789785"/>
              <a:gd name="connsiteY17" fmla="*/ 1709738 h 2304511"/>
              <a:gd name="connsiteX18" fmla="*/ 525342 w 1789785"/>
              <a:gd name="connsiteY18" fmla="*/ 1883567 h 2304511"/>
              <a:gd name="connsiteX19" fmla="*/ 803948 w 1789785"/>
              <a:gd name="connsiteY19" fmla="*/ 2045493 h 2304511"/>
              <a:gd name="connsiteX20" fmla="*/ 1044454 w 1789785"/>
              <a:gd name="connsiteY20" fmla="*/ 2285998 h 2304511"/>
              <a:gd name="connsiteX21" fmla="*/ 1039692 w 1789785"/>
              <a:gd name="connsiteY21" fmla="*/ 2288379 h 2304511"/>
              <a:gd name="connsiteX0" fmla="*/ 1789785 w 1789785"/>
              <a:gd name="connsiteY0" fmla="*/ 0 h 2347910"/>
              <a:gd name="connsiteX1" fmla="*/ 1232573 w 1789785"/>
              <a:gd name="connsiteY1" fmla="*/ 14287 h 2347910"/>
              <a:gd name="connsiteX2" fmla="*/ 1092079 w 1789785"/>
              <a:gd name="connsiteY2" fmla="*/ 33337 h 2347910"/>
              <a:gd name="connsiteX3" fmla="*/ 951585 w 1789785"/>
              <a:gd name="connsiteY3" fmla="*/ 64293 h 2347910"/>
              <a:gd name="connsiteX4" fmla="*/ 892054 w 1789785"/>
              <a:gd name="connsiteY4" fmla="*/ 88106 h 2347910"/>
              <a:gd name="connsiteX5" fmla="*/ 856335 w 1789785"/>
              <a:gd name="connsiteY5" fmla="*/ 107156 h 2347910"/>
              <a:gd name="connsiteX6" fmla="*/ 330079 w 1789785"/>
              <a:gd name="connsiteY6" fmla="*/ 407193 h 2347910"/>
              <a:gd name="connsiteX7" fmla="*/ 208635 w 1789785"/>
              <a:gd name="connsiteY7" fmla="*/ 495300 h 2347910"/>
              <a:gd name="connsiteX8" fmla="*/ 144342 w 1789785"/>
              <a:gd name="connsiteY8" fmla="*/ 554830 h 2347910"/>
              <a:gd name="connsiteX9" fmla="*/ 101479 w 1789785"/>
              <a:gd name="connsiteY9" fmla="*/ 623887 h 2347910"/>
              <a:gd name="connsiteX10" fmla="*/ 65760 w 1789785"/>
              <a:gd name="connsiteY10" fmla="*/ 742950 h 2347910"/>
              <a:gd name="connsiteX11" fmla="*/ 3848 w 1789785"/>
              <a:gd name="connsiteY11" fmla="*/ 1243012 h 2347910"/>
              <a:gd name="connsiteX12" fmla="*/ 8610 w 1789785"/>
              <a:gd name="connsiteY12" fmla="*/ 1328737 h 2347910"/>
              <a:gd name="connsiteX13" fmla="*/ 25279 w 1789785"/>
              <a:gd name="connsiteY13" fmla="*/ 1402556 h 2347910"/>
              <a:gd name="connsiteX14" fmla="*/ 60998 w 1789785"/>
              <a:gd name="connsiteY14" fmla="*/ 1485900 h 2347910"/>
              <a:gd name="connsiteX15" fmla="*/ 115767 w 1789785"/>
              <a:gd name="connsiteY15" fmla="*/ 1552575 h 2347910"/>
              <a:gd name="connsiteX16" fmla="*/ 211017 w 1789785"/>
              <a:gd name="connsiteY16" fmla="*/ 1645443 h 2347910"/>
              <a:gd name="connsiteX17" fmla="*/ 294360 w 1789785"/>
              <a:gd name="connsiteY17" fmla="*/ 1709738 h 2347910"/>
              <a:gd name="connsiteX18" fmla="*/ 525342 w 1789785"/>
              <a:gd name="connsiteY18" fmla="*/ 1883567 h 2347910"/>
              <a:gd name="connsiteX19" fmla="*/ 803948 w 1789785"/>
              <a:gd name="connsiteY19" fmla="*/ 2045493 h 2347910"/>
              <a:gd name="connsiteX20" fmla="*/ 1044454 w 1789785"/>
              <a:gd name="connsiteY20" fmla="*/ 2285998 h 2347910"/>
              <a:gd name="connsiteX21" fmla="*/ 1115892 w 1789785"/>
              <a:gd name="connsiteY21" fmla="*/ 2347910 h 2347910"/>
              <a:gd name="connsiteX0" fmla="*/ 1789785 w 1789785"/>
              <a:gd name="connsiteY0" fmla="*/ 0 h 2351866"/>
              <a:gd name="connsiteX1" fmla="*/ 1232573 w 1789785"/>
              <a:gd name="connsiteY1" fmla="*/ 14287 h 2351866"/>
              <a:gd name="connsiteX2" fmla="*/ 1092079 w 1789785"/>
              <a:gd name="connsiteY2" fmla="*/ 33337 h 2351866"/>
              <a:gd name="connsiteX3" fmla="*/ 951585 w 1789785"/>
              <a:gd name="connsiteY3" fmla="*/ 64293 h 2351866"/>
              <a:gd name="connsiteX4" fmla="*/ 892054 w 1789785"/>
              <a:gd name="connsiteY4" fmla="*/ 88106 h 2351866"/>
              <a:gd name="connsiteX5" fmla="*/ 856335 w 1789785"/>
              <a:gd name="connsiteY5" fmla="*/ 107156 h 2351866"/>
              <a:gd name="connsiteX6" fmla="*/ 330079 w 1789785"/>
              <a:gd name="connsiteY6" fmla="*/ 407193 h 2351866"/>
              <a:gd name="connsiteX7" fmla="*/ 208635 w 1789785"/>
              <a:gd name="connsiteY7" fmla="*/ 495300 h 2351866"/>
              <a:gd name="connsiteX8" fmla="*/ 144342 w 1789785"/>
              <a:gd name="connsiteY8" fmla="*/ 554830 h 2351866"/>
              <a:gd name="connsiteX9" fmla="*/ 101479 w 1789785"/>
              <a:gd name="connsiteY9" fmla="*/ 623887 h 2351866"/>
              <a:gd name="connsiteX10" fmla="*/ 65760 w 1789785"/>
              <a:gd name="connsiteY10" fmla="*/ 742950 h 2351866"/>
              <a:gd name="connsiteX11" fmla="*/ 3848 w 1789785"/>
              <a:gd name="connsiteY11" fmla="*/ 1243012 h 2351866"/>
              <a:gd name="connsiteX12" fmla="*/ 8610 w 1789785"/>
              <a:gd name="connsiteY12" fmla="*/ 1328737 h 2351866"/>
              <a:gd name="connsiteX13" fmla="*/ 25279 w 1789785"/>
              <a:gd name="connsiteY13" fmla="*/ 1402556 h 2351866"/>
              <a:gd name="connsiteX14" fmla="*/ 60998 w 1789785"/>
              <a:gd name="connsiteY14" fmla="*/ 1485900 h 2351866"/>
              <a:gd name="connsiteX15" fmla="*/ 115767 w 1789785"/>
              <a:gd name="connsiteY15" fmla="*/ 1552575 h 2351866"/>
              <a:gd name="connsiteX16" fmla="*/ 211017 w 1789785"/>
              <a:gd name="connsiteY16" fmla="*/ 1645443 h 2351866"/>
              <a:gd name="connsiteX17" fmla="*/ 294360 w 1789785"/>
              <a:gd name="connsiteY17" fmla="*/ 1709738 h 2351866"/>
              <a:gd name="connsiteX18" fmla="*/ 525342 w 1789785"/>
              <a:gd name="connsiteY18" fmla="*/ 1883567 h 2351866"/>
              <a:gd name="connsiteX19" fmla="*/ 803948 w 1789785"/>
              <a:gd name="connsiteY19" fmla="*/ 2045493 h 2351866"/>
              <a:gd name="connsiteX20" fmla="*/ 1044454 w 1789785"/>
              <a:gd name="connsiteY20" fmla="*/ 2285998 h 2351866"/>
              <a:gd name="connsiteX21" fmla="*/ 1115892 w 1789785"/>
              <a:gd name="connsiteY21" fmla="*/ 2347910 h 2351866"/>
              <a:gd name="connsiteX22" fmla="*/ 1108748 w 1789785"/>
              <a:gd name="connsiteY22" fmla="*/ 2345528 h 2351866"/>
              <a:gd name="connsiteX0" fmla="*/ 1789785 w 1789785"/>
              <a:gd name="connsiteY0" fmla="*/ 0 h 2386015"/>
              <a:gd name="connsiteX1" fmla="*/ 1232573 w 1789785"/>
              <a:gd name="connsiteY1" fmla="*/ 14287 h 2386015"/>
              <a:gd name="connsiteX2" fmla="*/ 1092079 w 1789785"/>
              <a:gd name="connsiteY2" fmla="*/ 33337 h 2386015"/>
              <a:gd name="connsiteX3" fmla="*/ 951585 w 1789785"/>
              <a:gd name="connsiteY3" fmla="*/ 64293 h 2386015"/>
              <a:gd name="connsiteX4" fmla="*/ 892054 w 1789785"/>
              <a:gd name="connsiteY4" fmla="*/ 88106 h 2386015"/>
              <a:gd name="connsiteX5" fmla="*/ 856335 w 1789785"/>
              <a:gd name="connsiteY5" fmla="*/ 107156 h 2386015"/>
              <a:gd name="connsiteX6" fmla="*/ 330079 w 1789785"/>
              <a:gd name="connsiteY6" fmla="*/ 407193 h 2386015"/>
              <a:gd name="connsiteX7" fmla="*/ 208635 w 1789785"/>
              <a:gd name="connsiteY7" fmla="*/ 495300 h 2386015"/>
              <a:gd name="connsiteX8" fmla="*/ 144342 w 1789785"/>
              <a:gd name="connsiteY8" fmla="*/ 554830 h 2386015"/>
              <a:gd name="connsiteX9" fmla="*/ 101479 w 1789785"/>
              <a:gd name="connsiteY9" fmla="*/ 623887 h 2386015"/>
              <a:gd name="connsiteX10" fmla="*/ 65760 w 1789785"/>
              <a:gd name="connsiteY10" fmla="*/ 742950 h 2386015"/>
              <a:gd name="connsiteX11" fmla="*/ 3848 w 1789785"/>
              <a:gd name="connsiteY11" fmla="*/ 1243012 h 2386015"/>
              <a:gd name="connsiteX12" fmla="*/ 8610 w 1789785"/>
              <a:gd name="connsiteY12" fmla="*/ 1328737 h 2386015"/>
              <a:gd name="connsiteX13" fmla="*/ 25279 w 1789785"/>
              <a:gd name="connsiteY13" fmla="*/ 1402556 h 2386015"/>
              <a:gd name="connsiteX14" fmla="*/ 60998 w 1789785"/>
              <a:gd name="connsiteY14" fmla="*/ 1485900 h 2386015"/>
              <a:gd name="connsiteX15" fmla="*/ 115767 w 1789785"/>
              <a:gd name="connsiteY15" fmla="*/ 1552575 h 2386015"/>
              <a:gd name="connsiteX16" fmla="*/ 211017 w 1789785"/>
              <a:gd name="connsiteY16" fmla="*/ 1645443 h 2386015"/>
              <a:gd name="connsiteX17" fmla="*/ 294360 w 1789785"/>
              <a:gd name="connsiteY17" fmla="*/ 1709738 h 2386015"/>
              <a:gd name="connsiteX18" fmla="*/ 525342 w 1789785"/>
              <a:gd name="connsiteY18" fmla="*/ 1883567 h 2386015"/>
              <a:gd name="connsiteX19" fmla="*/ 803948 w 1789785"/>
              <a:gd name="connsiteY19" fmla="*/ 2045493 h 2386015"/>
              <a:gd name="connsiteX20" fmla="*/ 1044454 w 1789785"/>
              <a:gd name="connsiteY20" fmla="*/ 2285998 h 2386015"/>
              <a:gd name="connsiteX21" fmla="*/ 1115892 w 1789785"/>
              <a:gd name="connsiteY21" fmla="*/ 2347910 h 2386015"/>
              <a:gd name="connsiteX22" fmla="*/ 1244480 w 1789785"/>
              <a:gd name="connsiteY22" fmla="*/ 2386009 h 2386015"/>
              <a:gd name="connsiteX0" fmla="*/ 1789785 w 1789785"/>
              <a:gd name="connsiteY0" fmla="*/ 0 h 2388230"/>
              <a:gd name="connsiteX1" fmla="*/ 1232573 w 1789785"/>
              <a:gd name="connsiteY1" fmla="*/ 14287 h 2388230"/>
              <a:gd name="connsiteX2" fmla="*/ 1092079 w 1789785"/>
              <a:gd name="connsiteY2" fmla="*/ 33337 h 2388230"/>
              <a:gd name="connsiteX3" fmla="*/ 951585 w 1789785"/>
              <a:gd name="connsiteY3" fmla="*/ 64293 h 2388230"/>
              <a:gd name="connsiteX4" fmla="*/ 892054 w 1789785"/>
              <a:gd name="connsiteY4" fmla="*/ 88106 h 2388230"/>
              <a:gd name="connsiteX5" fmla="*/ 856335 w 1789785"/>
              <a:gd name="connsiteY5" fmla="*/ 107156 h 2388230"/>
              <a:gd name="connsiteX6" fmla="*/ 330079 w 1789785"/>
              <a:gd name="connsiteY6" fmla="*/ 407193 h 2388230"/>
              <a:gd name="connsiteX7" fmla="*/ 208635 w 1789785"/>
              <a:gd name="connsiteY7" fmla="*/ 495300 h 2388230"/>
              <a:gd name="connsiteX8" fmla="*/ 144342 w 1789785"/>
              <a:gd name="connsiteY8" fmla="*/ 554830 h 2388230"/>
              <a:gd name="connsiteX9" fmla="*/ 101479 w 1789785"/>
              <a:gd name="connsiteY9" fmla="*/ 623887 h 2388230"/>
              <a:gd name="connsiteX10" fmla="*/ 65760 w 1789785"/>
              <a:gd name="connsiteY10" fmla="*/ 742950 h 2388230"/>
              <a:gd name="connsiteX11" fmla="*/ 3848 w 1789785"/>
              <a:gd name="connsiteY11" fmla="*/ 1243012 h 2388230"/>
              <a:gd name="connsiteX12" fmla="*/ 8610 w 1789785"/>
              <a:gd name="connsiteY12" fmla="*/ 1328737 h 2388230"/>
              <a:gd name="connsiteX13" fmla="*/ 25279 w 1789785"/>
              <a:gd name="connsiteY13" fmla="*/ 1402556 h 2388230"/>
              <a:gd name="connsiteX14" fmla="*/ 60998 w 1789785"/>
              <a:gd name="connsiteY14" fmla="*/ 1485900 h 2388230"/>
              <a:gd name="connsiteX15" fmla="*/ 115767 w 1789785"/>
              <a:gd name="connsiteY15" fmla="*/ 1552575 h 2388230"/>
              <a:gd name="connsiteX16" fmla="*/ 211017 w 1789785"/>
              <a:gd name="connsiteY16" fmla="*/ 1645443 h 2388230"/>
              <a:gd name="connsiteX17" fmla="*/ 294360 w 1789785"/>
              <a:gd name="connsiteY17" fmla="*/ 1709738 h 2388230"/>
              <a:gd name="connsiteX18" fmla="*/ 525342 w 1789785"/>
              <a:gd name="connsiteY18" fmla="*/ 1883567 h 2388230"/>
              <a:gd name="connsiteX19" fmla="*/ 803948 w 1789785"/>
              <a:gd name="connsiteY19" fmla="*/ 2045493 h 2388230"/>
              <a:gd name="connsiteX20" fmla="*/ 1044454 w 1789785"/>
              <a:gd name="connsiteY20" fmla="*/ 2285998 h 2388230"/>
              <a:gd name="connsiteX21" fmla="*/ 1115892 w 1789785"/>
              <a:gd name="connsiteY21" fmla="*/ 2347910 h 2388230"/>
              <a:gd name="connsiteX22" fmla="*/ 1244480 w 1789785"/>
              <a:gd name="connsiteY22" fmla="*/ 2386009 h 2388230"/>
              <a:gd name="connsiteX23" fmla="*/ 1242098 w 1789785"/>
              <a:gd name="connsiteY23" fmla="*/ 2383628 h 2388230"/>
              <a:gd name="connsiteX0" fmla="*/ 1789785 w 1789785"/>
              <a:gd name="connsiteY0" fmla="*/ 0 h 2386106"/>
              <a:gd name="connsiteX1" fmla="*/ 1232573 w 1789785"/>
              <a:gd name="connsiteY1" fmla="*/ 14287 h 2386106"/>
              <a:gd name="connsiteX2" fmla="*/ 1092079 w 1789785"/>
              <a:gd name="connsiteY2" fmla="*/ 33337 h 2386106"/>
              <a:gd name="connsiteX3" fmla="*/ 951585 w 1789785"/>
              <a:gd name="connsiteY3" fmla="*/ 64293 h 2386106"/>
              <a:gd name="connsiteX4" fmla="*/ 892054 w 1789785"/>
              <a:gd name="connsiteY4" fmla="*/ 88106 h 2386106"/>
              <a:gd name="connsiteX5" fmla="*/ 856335 w 1789785"/>
              <a:gd name="connsiteY5" fmla="*/ 107156 h 2386106"/>
              <a:gd name="connsiteX6" fmla="*/ 330079 w 1789785"/>
              <a:gd name="connsiteY6" fmla="*/ 407193 h 2386106"/>
              <a:gd name="connsiteX7" fmla="*/ 208635 w 1789785"/>
              <a:gd name="connsiteY7" fmla="*/ 495300 h 2386106"/>
              <a:gd name="connsiteX8" fmla="*/ 144342 w 1789785"/>
              <a:gd name="connsiteY8" fmla="*/ 554830 h 2386106"/>
              <a:gd name="connsiteX9" fmla="*/ 101479 w 1789785"/>
              <a:gd name="connsiteY9" fmla="*/ 623887 h 2386106"/>
              <a:gd name="connsiteX10" fmla="*/ 65760 w 1789785"/>
              <a:gd name="connsiteY10" fmla="*/ 742950 h 2386106"/>
              <a:gd name="connsiteX11" fmla="*/ 3848 w 1789785"/>
              <a:gd name="connsiteY11" fmla="*/ 1243012 h 2386106"/>
              <a:gd name="connsiteX12" fmla="*/ 8610 w 1789785"/>
              <a:gd name="connsiteY12" fmla="*/ 1328737 h 2386106"/>
              <a:gd name="connsiteX13" fmla="*/ 25279 w 1789785"/>
              <a:gd name="connsiteY13" fmla="*/ 1402556 h 2386106"/>
              <a:gd name="connsiteX14" fmla="*/ 60998 w 1789785"/>
              <a:gd name="connsiteY14" fmla="*/ 1485900 h 2386106"/>
              <a:gd name="connsiteX15" fmla="*/ 115767 w 1789785"/>
              <a:gd name="connsiteY15" fmla="*/ 1552575 h 2386106"/>
              <a:gd name="connsiteX16" fmla="*/ 211017 w 1789785"/>
              <a:gd name="connsiteY16" fmla="*/ 1645443 h 2386106"/>
              <a:gd name="connsiteX17" fmla="*/ 294360 w 1789785"/>
              <a:gd name="connsiteY17" fmla="*/ 1709738 h 2386106"/>
              <a:gd name="connsiteX18" fmla="*/ 525342 w 1789785"/>
              <a:gd name="connsiteY18" fmla="*/ 1883567 h 2386106"/>
              <a:gd name="connsiteX19" fmla="*/ 803948 w 1789785"/>
              <a:gd name="connsiteY19" fmla="*/ 2045493 h 2386106"/>
              <a:gd name="connsiteX20" fmla="*/ 1044454 w 1789785"/>
              <a:gd name="connsiteY20" fmla="*/ 2285998 h 2386106"/>
              <a:gd name="connsiteX21" fmla="*/ 1115892 w 1789785"/>
              <a:gd name="connsiteY21" fmla="*/ 2347910 h 2386106"/>
              <a:gd name="connsiteX22" fmla="*/ 1244480 w 1789785"/>
              <a:gd name="connsiteY22" fmla="*/ 2386009 h 2386106"/>
              <a:gd name="connsiteX23" fmla="*/ 1244479 w 1789785"/>
              <a:gd name="connsiteY23" fmla="*/ 2121690 h 2386106"/>
              <a:gd name="connsiteX0" fmla="*/ 1789785 w 1789785"/>
              <a:gd name="connsiteY0" fmla="*/ 0 h 2386106"/>
              <a:gd name="connsiteX1" fmla="*/ 1232573 w 1789785"/>
              <a:gd name="connsiteY1" fmla="*/ 14287 h 2386106"/>
              <a:gd name="connsiteX2" fmla="*/ 1092079 w 1789785"/>
              <a:gd name="connsiteY2" fmla="*/ 33337 h 2386106"/>
              <a:gd name="connsiteX3" fmla="*/ 951585 w 1789785"/>
              <a:gd name="connsiteY3" fmla="*/ 64293 h 2386106"/>
              <a:gd name="connsiteX4" fmla="*/ 892054 w 1789785"/>
              <a:gd name="connsiteY4" fmla="*/ 88106 h 2386106"/>
              <a:gd name="connsiteX5" fmla="*/ 856335 w 1789785"/>
              <a:gd name="connsiteY5" fmla="*/ 107156 h 2386106"/>
              <a:gd name="connsiteX6" fmla="*/ 330079 w 1789785"/>
              <a:gd name="connsiteY6" fmla="*/ 407193 h 2386106"/>
              <a:gd name="connsiteX7" fmla="*/ 208635 w 1789785"/>
              <a:gd name="connsiteY7" fmla="*/ 495300 h 2386106"/>
              <a:gd name="connsiteX8" fmla="*/ 144342 w 1789785"/>
              <a:gd name="connsiteY8" fmla="*/ 554830 h 2386106"/>
              <a:gd name="connsiteX9" fmla="*/ 101479 w 1789785"/>
              <a:gd name="connsiteY9" fmla="*/ 623887 h 2386106"/>
              <a:gd name="connsiteX10" fmla="*/ 65760 w 1789785"/>
              <a:gd name="connsiteY10" fmla="*/ 742950 h 2386106"/>
              <a:gd name="connsiteX11" fmla="*/ 3848 w 1789785"/>
              <a:gd name="connsiteY11" fmla="*/ 1243012 h 2386106"/>
              <a:gd name="connsiteX12" fmla="*/ 8610 w 1789785"/>
              <a:gd name="connsiteY12" fmla="*/ 1333499 h 2386106"/>
              <a:gd name="connsiteX13" fmla="*/ 25279 w 1789785"/>
              <a:gd name="connsiteY13" fmla="*/ 1402556 h 2386106"/>
              <a:gd name="connsiteX14" fmla="*/ 60998 w 1789785"/>
              <a:gd name="connsiteY14" fmla="*/ 1485900 h 2386106"/>
              <a:gd name="connsiteX15" fmla="*/ 115767 w 1789785"/>
              <a:gd name="connsiteY15" fmla="*/ 1552575 h 2386106"/>
              <a:gd name="connsiteX16" fmla="*/ 211017 w 1789785"/>
              <a:gd name="connsiteY16" fmla="*/ 1645443 h 2386106"/>
              <a:gd name="connsiteX17" fmla="*/ 294360 w 1789785"/>
              <a:gd name="connsiteY17" fmla="*/ 1709738 h 2386106"/>
              <a:gd name="connsiteX18" fmla="*/ 525342 w 1789785"/>
              <a:gd name="connsiteY18" fmla="*/ 1883567 h 2386106"/>
              <a:gd name="connsiteX19" fmla="*/ 803948 w 1789785"/>
              <a:gd name="connsiteY19" fmla="*/ 2045493 h 2386106"/>
              <a:gd name="connsiteX20" fmla="*/ 1044454 w 1789785"/>
              <a:gd name="connsiteY20" fmla="*/ 2285998 h 2386106"/>
              <a:gd name="connsiteX21" fmla="*/ 1115892 w 1789785"/>
              <a:gd name="connsiteY21" fmla="*/ 2347910 h 2386106"/>
              <a:gd name="connsiteX22" fmla="*/ 1244480 w 1789785"/>
              <a:gd name="connsiteY22" fmla="*/ 2386009 h 2386106"/>
              <a:gd name="connsiteX23" fmla="*/ 1244479 w 1789785"/>
              <a:gd name="connsiteY23" fmla="*/ 2121690 h 2386106"/>
              <a:gd name="connsiteX0" fmla="*/ 1792522 w 1792522"/>
              <a:gd name="connsiteY0" fmla="*/ 0 h 2386106"/>
              <a:gd name="connsiteX1" fmla="*/ 1235310 w 1792522"/>
              <a:gd name="connsiteY1" fmla="*/ 14287 h 2386106"/>
              <a:gd name="connsiteX2" fmla="*/ 1094816 w 1792522"/>
              <a:gd name="connsiteY2" fmla="*/ 33337 h 2386106"/>
              <a:gd name="connsiteX3" fmla="*/ 954322 w 1792522"/>
              <a:gd name="connsiteY3" fmla="*/ 64293 h 2386106"/>
              <a:gd name="connsiteX4" fmla="*/ 894791 w 1792522"/>
              <a:gd name="connsiteY4" fmla="*/ 88106 h 2386106"/>
              <a:gd name="connsiteX5" fmla="*/ 859072 w 1792522"/>
              <a:gd name="connsiteY5" fmla="*/ 107156 h 2386106"/>
              <a:gd name="connsiteX6" fmla="*/ 332816 w 1792522"/>
              <a:gd name="connsiteY6" fmla="*/ 407193 h 2386106"/>
              <a:gd name="connsiteX7" fmla="*/ 211372 w 1792522"/>
              <a:gd name="connsiteY7" fmla="*/ 495300 h 2386106"/>
              <a:gd name="connsiteX8" fmla="*/ 147079 w 1792522"/>
              <a:gd name="connsiteY8" fmla="*/ 554830 h 2386106"/>
              <a:gd name="connsiteX9" fmla="*/ 104216 w 1792522"/>
              <a:gd name="connsiteY9" fmla="*/ 623887 h 2386106"/>
              <a:gd name="connsiteX10" fmla="*/ 68497 w 1792522"/>
              <a:gd name="connsiteY10" fmla="*/ 742950 h 2386106"/>
              <a:gd name="connsiteX11" fmla="*/ 6585 w 1792522"/>
              <a:gd name="connsiteY11" fmla="*/ 1243012 h 2386106"/>
              <a:gd name="connsiteX12" fmla="*/ 4203 w 1792522"/>
              <a:gd name="connsiteY12" fmla="*/ 1340643 h 2386106"/>
              <a:gd name="connsiteX13" fmla="*/ 28016 w 1792522"/>
              <a:gd name="connsiteY13" fmla="*/ 1402556 h 2386106"/>
              <a:gd name="connsiteX14" fmla="*/ 63735 w 1792522"/>
              <a:gd name="connsiteY14" fmla="*/ 1485900 h 2386106"/>
              <a:gd name="connsiteX15" fmla="*/ 118504 w 1792522"/>
              <a:gd name="connsiteY15" fmla="*/ 1552575 h 2386106"/>
              <a:gd name="connsiteX16" fmla="*/ 213754 w 1792522"/>
              <a:gd name="connsiteY16" fmla="*/ 1645443 h 2386106"/>
              <a:gd name="connsiteX17" fmla="*/ 297097 w 1792522"/>
              <a:gd name="connsiteY17" fmla="*/ 1709738 h 2386106"/>
              <a:gd name="connsiteX18" fmla="*/ 528079 w 1792522"/>
              <a:gd name="connsiteY18" fmla="*/ 1883567 h 2386106"/>
              <a:gd name="connsiteX19" fmla="*/ 806685 w 1792522"/>
              <a:gd name="connsiteY19" fmla="*/ 2045493 h 2386106"/>
              <a:gd name="connsiteX20" fmla="*/ 1047191 w 1792522"/>
              <a:gd name="connsiteY20" fmla="*/ 2285998 h 2386106"/>
              <a:gd name="connsiteX21" fmla="*/ 1118629 w 1792522"/>
              <a:gd name="connsiteY21" fmla="*/ 2347910 h 2386106"/>
              <a:gd name="connsiteX22" fmla="*/ 1247217 w 1792522"/>
              <a:gd name="connsiteY22" fmla="*/ 2386009 h 2386106"/>
              <a:gd name="connsiteX23" fmla="*/ 1247216 w 1792522"/>
              <a:gd name="connsiteY23" fmla="*/ 2121690 h 2386106"/>
              <a:gd name="connsiteX0" fmla="*/ 1791999 w 1791999"/>
              <a:gd name="connsiteY0" fmla="*/ 0 h 2386106"/>
              <a:gd name="connsiteX1" fmla="*/ 1234787 w 1791999"/>
              <a:gd name="connsiteY1" fmla="*/ 14287 h 2386106"/>
              <a:gd name="connsiteX2" fmla="*/ 1094293 w 1791999"/>
              <a:gd name="connsiteY2" fmla="*/ 33337 h 2386106"/>
              <a:gd name="connsiteX3" fmla="*/ 953799 w 1791999"/>
              <a:gd name="connsiteY3" fmla="*/ 64293 h 2386106"/>
              <a:gd name="connsiteX4" fmla="*/ 894268 w 1791999"/>
              <a:gd name="connsiteY4" fmla="*/ 88106 h 2386106"/>
              <a:gd name="connsiteX5" fmla="*/ 858549 w 1791999"/>
              <a:gd name="connsiteY5" fmla="*/ 107156 h 2386106"/>
              <a:gd name="connsiteX6" fmla="*/ 332293 w 1791999"/>
              <a:gd name="connsiteY6" fmla="*/ 407193 h 2386106"/>
              <a:gd name="connsiteX7" fmla="*/ 210849 w 1791999"/>
              <a:gd name="connsiteY7" fmla="*/ 495300 h 2386106"/>
              <a:gd name="connsiteX8" fmla="*/ 146556 w 1791999"/>
              <a:gd name="connsiteY8" fmla="*/ 554830 h 2386106"/>
              <a:gd name="connsiteX9" fmla="*/ 103693 w 1791999"/>
              <a:gd name="connsiteY9" fmla="*/ 623887 h 2386106"/>
              <a:gd name="connsiteX10" fmla="*/ 67974 w 1791999"/>
              <a:gd name="connsiteY10" fmla="*/ 742950 h 2386106"/>
              <a:gd name="connsiteX11" fmla="*/ 6062 w 1791999"/>
              <a:gd name="connsiteY11" fmla="*/ 1243012 h 2386106"/>
              <a:gd name="connsiteX12" fmla="*/ 3680 w 1791999"/>
              <a:gd name="connsiteY12" fmla="*/ 1340643 h 2386106"/>
              <a:gd name="connsiteX13" fmla="*/ 17968 w 1791999"/>
              <a:gd name="connsiteY13" fmla="*/ 1404938 h 2386106"/>
              <a:gd name="connsiteX14" fmla="*/ 63212 w 1791999"/>
              <a:gd name="connsiteY14" fmla="*/ 1485900 h 2386106"/>
              <a:gd name="connsiteX15" fmla="*/ 117981 w 1791999"/>
              <a:gd name="connsiteY15" fmla="*/ 1552575 h 2386106"/>
              <a:gd name="connsiteX16" fmla="*/ 213231 w 1791999"/>
              <a:gd name="connsiteY16" fmla="*/ 1645443 h 2386106"/>
              <a:gd name="connsiteX17" fmla="*/ 296574 w 1791999"/>
              <a:gd name="connsiteY17" fmla="*/ 1709738 h 2386106"/>
              <a:gd name="connsiteX18" fmla="*/ 527556 w 1791999"/>
              <a:gd name="connsiteY18" fmla="*/ 1883567 h 2386106"/>
              <a:gd name="connsiteX19" fmla="*/ 806162 w 1791999"/>
              <a:gd name="connsiteY19" fmla="*/ 2045493 h 2386106"/>
              <a:gd name="connsiteX20" fmla="*/ 1046668 w 1791999"/>
              <a:gd name="connsiteY20" fmla="*/ 2285998 h 2386106"/>
              <a:gd name="connsiteX21" fmla="*/ 1118106 w 1791999"/>
              <a:gd name="connsiteY21" fmla="*/ 2347910 h 2386106"/>
              <a:gd name="connsiteX22" fmla="*/ 1246694 w 1791999"/>
              <a:gd name="connsiteY22" fmla="*/ 2386009 h 2386106"/>
              <a:gd name="connsiteX23" fmla="*/ 1246693 w 1791999"/>
              <a:gd name="connsiteY23" fmla="*/ 2121690 h 2386106"/>
              <a:gd name="connsiteX0" fmla="*/ 1401474 w 1401474"/>
              <a:gd name="connsiteY0" fmla="*/ 0 h 2376581"/>
              <a:gd name="connsiteX1" fmla="*/ 1234787 w 1401474"/>
              <a:gd name="connsiteY1" fmla="*/ 4762 h 2376581"/>
              <a:gd name="connsiteX2" fmla="*/ 1094293 w 1401474"/>
              <a:gd name="connsiteY2" fmla="*/ 23812 h 2376581"/>
              <a:gd name="connsiteX3" fmla="*/ 953799 w 1401474"/>
              <a:gd name="connsiteY3" fmla="*/ 54768 h 2376581"/>
              <a:gd name="connsiteX4" fmla="*/ 894268 w 1401474"/>
              <a:gd name="connsiteY4" fmla="*/ 78581 h 2376581"/>
              <a:gd name="connsiteX5" fmla="*/ 858549 w 1401474"/>
              <a:gd name="connsiteY5" fmla="*/ 97631 h 2376581"/>
              <a:gd name="connsiteX6" fmla="*/ 332293 w 1401474"/>
              <a:gd name="connsiteY6" fmla="*/ 397668 h 2376581"/>
              <a:gd name="connsiteX7" fmla="*/ 210849 w 1401474"/>
              <a:gd name="connsiteY7" fmla="*/ 485775 h 2376581"/>
              <a:gd name="connsiteX8" fmla="*/ 146556 w 1401474"/>
              <a:gd name="connsiteY8" fmla="*/ 545305 h 2376581"/>
              <a:gd name="connsiteX9" fmla="*/ 103693 w 1401474"/>
              <a:gd name="connsiteY9" fmla="*/ 614362 h 2376581"/>
              <a:gd name="connsiteX10" fmla="*/ 67974 w 1401474"/>
              <a:gd name="connsiteY10" fmla="*/ 733425 h 2376581"/>
              <a:gd name="connsiteX11" fmla="*/ 6062 w 1401474"/>
              <a:gd name="connsiteY11" fmla="*/ 1233487 h 2376581"/>
              <a:gd name="connsiteX12" fmla="*/ 3680 w 1401474"/>
              <a:gd name="connsiteY12" fmla="*/ 1331118 h 2376581"/>
              <a:gd name="connsiteX13" fmla="*/ 17968 w 1401474"/>
              <a:gd name="connsiteY13" fmla="*/ 1395413 h 2376581"/>
              <a:gd name="connsiteX14" fmla="*/ 63212 w 1401474"/>
              <a:gd name="connsiteY14" fmla="*/ 1476375 h 2376581"/>
              <a:gd name="connsiteX15" fmla="*/ 117981 w 1401474"/>
              <a:gd name="connsiteY15" fmla="*/ 1543050 h 2376581"/>
              <a:gd name="connsiteX16" fmla="*/ 213231 w 1401474"/>
              <a:gd name="connsiteY16" fmla="*/ 1635918 h 2376581"/>
              <a:gd name="connsiteX17" fmla="*/ 296574 w 1401474"/>
              <a:gd name="connsiteY17" fmla="*/ 1700213 h 2376581"/>
              <a:gd name="connsiteX18" fmla="*/ 527556 w 1401474"/>
              <a:gd name="connsiteY18" fmla="*/ 1874042 h 2376581"/>
              <a:gd name="connsiteX19" fmla="*/ 806162 w 1401474"/>
              <a:gd name="connsiteY19" fmla="*/ 2035968 h 2376581"/>
              <a:gd name="connsiteX20" fmla="*/ 1046668 w 1401474"/>
              <a:gd name="connsiteY20" fmla="*/ 2276473 h 2376581"/>
              <a:gd name="connsiteX21" fmla="*/ 1118106 w 1401474"/>
              <a:gd name="connsiteY21" fmla="*/ 2338385 h 2376581"/>
              <a:gd name="connsiteX22" fmla="*/ 1246694 w 1401474"/>
              <a:gd name="connsiteY22" fmla="*/ 2376484 h 2376581"/>
              <a:gd name="connsiteX23" fmla="*/ 1246693 w 1401474"/>
              <a:gd name="connsiteY23" fmla="*/ 2112165 h 23765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401474" h="2376581">
                <a:moveTo>
                  <a:pt x="1401474" y="0"/>
                </a:moveTo>
                <a:cubicBezTo>
                  <a:pt x="1345912" y="1587"/>
                  <a:pt x="1285984" y="793"/>
                  <a:pt x="1234787" y="4762"/>
                </a:cubicBezTo>
                <a:cubicBezTo>
                  <a:pt x="1183590" y="8731"/>
                  <a:pt x="1141124" y="15478"/>
                  <a:pt x="1094293" y="23812"/>
                </a:cubicBezTo>
                <a:cubicBezTo>
                  <a:pt x="1047462" y="32146"/>
                  <a:pt x="987136" y="45640"/>
                  <a:pt x="953799" y="54768"/>
                </a:cubicBezTo>
                <a:cubicBezTo>
                  <a:pt x="920462" y="63896"/>
                  <a:pt x="910143" y="71437"/>
                  <a:pt x="894268" y="78581"/>
                </a:cubicBezTo>
                <a:cubicBezTo>
                  <a:pt x="878393" y="85725"/>
                  <a:pt x="858549" y="97631"/>
                  <a:pt x="858549" y="97631"/>
                </a:cubicBezTo>
                <a:lnTo>
                  <a:pt x="332293" y="397668"/>
                </a:lnTo>
                <a:cubicBezTo>
                  <a:pt x="224343" y="462359"/>
                  <a:pt x="241805" y="461169"/>
                  <a:pt x="210849" y="485775"/>
                </a:cubicBezTo>
                <a:cubicBezTo>
                  <a:pt x="179893" y="510381"/>
                  <a:pt x="146556" y="545305"/>
                  <a:pt x="146556" y="545305"/>
                </a:cubicBezTo>
                <a:cubicBezTo>
                  <a:pt x="128697" y="566736"/>
                  <a:pt x="116790" y="583009"/>
                  <a:pt x="103693" y="614362"/>
                </a:cubicBezTo>
                <a:cubicBezTo>
                  <a:pt x="90596" y="645715"/>
                  <a:pt x="84246" y="630238"/>
                  <a:pt x="67974" y="733425"/>
                </a:cubicBezTo>
                <a:cubicBezTo>
                  <a:pt x="51702" y="836613"/>
                  <a:pt x="16778" y="1133872"/>
                  <a:pt x="6062" y="1233487"/>
                </a:cubicBezTo>
                <a:cubicBezTo>
                  <a:pt x="-4654" y="1333103"/>
                  <a:pt x="1696" y="1304130"/>
                  <a:pt x="3680" y="1331118"/>
                </a:cubicBezTo>
                <a:cubicBezTo>
                  <a:pt x="5664" y="1358106"/>
                  <a:pt x="8046" y="1371204"/>
                  <a:pt x="17968" y="1395413"/>
                </a:cubicBezTo>
                <a:cubicBezTo>
                  <a:pt x="27890" y="1419622"/>
                  <a:pt x="46543" y="1451769"/>
                  <a:pt x="63212" y="1476375"/>
                </a:cubicBezTo>
                <a:cubicBezTo>
                  <a:pt x="79881" y="1500981"/>
                  <a:pt x="92978" y="1516460"/>
                  <a:pt x="117981" y="1543050"/>
                </a:cubicBezTo>
                <a:cubicBezTo>
                  <a:pt x="142984" y="1569641"/>
                  <a:pt x="183466" y="1609724"/>
                  <a:pt x="213231" y="1635918"/>
                </a:cubicBezTo>
                <a:cubicBezTo>
                  <a:pt x="242997" y="1662112"/>
                  <a:pt x="244187" y="1660526"/>
                  <a:pt x="296574" y="1700213"/>
                </a:cubicBezTo>
                <a:lnTo>
                  <a:pt x="527556" y="1874042"/>
                </a:lnTo>
                <a:cubicBezTo>
                  <a:pt x="570022" y="1904998"/>
                  <a:pt x="802193" y="2033983"/>
                  <a:pt x="806162" y="2035968"/>
                </a:cubicBezTo>
                <a:cubicBezTo>
                  <a:pt x="852993" y="2062955"/>
                  <a:pt x="1046172" y="2276473"/>
                  <a:pt x="1046668" y="2276473"/>
                </a:cubicBezTo>
                <a:cubicBezTo>
                  <a:pt x="1085959" y="2316954"/>
                  <a:pt x="1119098" y="2337889"/>
                  <a:pt x="1118106" y="2338385"/>
                </a:cubicBezTo>
                <a:cubicBezTo>
                  <a:pt x="1128822" y="2348307"/>
                  <a:pt x="1248182" y="2376980"/>
                  <a:pt x="1246694" y="2376484"/>
                </a:cubicBezTo>
                <a:cubicBezTo>
                  <a:pt x="1267728" y="2382437"/>
                  <a:pt x="1247189" y="2112661"/>
                  <a:pt x="1246693" y="2112165"/>
                </a:cubicBezTo>
              </a:path>
            </a:pathLst>
          </a:custGeom>
          <a:ln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0" name="Freeform 9"/>
          <p:cNvSpPr/>
          <p:nvPr/>
        </p:nvSpPr>
        <p:spPr>
          <a:xfrm>
            <a:off x="190415" y="3128303"/>
            <a:ext cx="2474089" cy="3294331"/>
          </a:xfrm>
          <a:custGeom>
            <a:avLst/>
            <a:gdLst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89598 w 1789785"/>
              <a:gd name="connsiteY7" fmla="*/ 442912 h 1715058"/>
              <a:gd name="connsiteX8" fmla="*/ 208635 w 1789785"/>
              <a:gd name="connsiteY8" fmla="*/ 495300 h 1715058"/>
              <a:gd name="connsiteX9" fmla="*/ 149104 w 1789785"/>
              <a:gd name="connsiteY9" fmla="*/ 566737 h 1715058"/>
              <a:gd name="connsiteX10" fmla="*/ 101479 w 1789785"/>
              <a:gd name="connsiteY10" fmla="*/ 623887 h 1715058"/>
              <a:gd name="connsiteX11" fmla="*/ 65760 w 1789785"/>
              <a:gd name="connsiteY11" fmla="*/ 742950 h 1715058"/>
              <a:gd name="connsiteX12" fmla="*/ 3848 w 1789785"/>
              <a:gd name="connsiteY12" fmla="*/ 1243012 h 1715058"/>
              <a:gd name="connsiteX13" fmla="*/ 8610 w 1789785"/>
              <a:gd name="connsiteY13" fmla="*/ 1328737 h 1715058"/>
              <a:gd name="connsiteX14" fmla="*/ 25279 w 1789785"/>
              <a:gd name="connsiteY14" fmla="*/ 1402556 h 1715058"/>
              <a:gd name="connsiteX15" fmla="*/ 60998 w 1789785"/>
              <a:gd name="connsiteY15" fmla="*/ 1485900 h 1715058"/>
              <a:gd name="connsiteX16" fmla="*/ 115767 w 1789785"/>
              <a:gd name="connsiteY16" fmla="*/ 1552575 h 1715058"/>
              <a:gd name="connsiteX17" fmla="*/ 211017 w 1789785"/>
              <a:gd name="connsiteY17" fmla="*/ 1645443 h 1715058"/>
              <a:gd name="connsiteX18" fmla="*/ 299123 w 1789785"/>
              <a:gd name="connsiteY18" fmla="*/ 1704975 h 1715058"/>
              <a:gd name="connsiteX19" fmla="*/ 308648 w 1789785"/>
              <a:gd name="connsiteY19" fmla="*/ 1714500 h 1715058"/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08635 w 1789785"/>
              <a:gd name="connsiteY7" fmla="*/ 495300 h 1715058"/>
              <a:gd name="connsiteX8" fmla="*/ 149104 w 1789785"/>
              <a:gd name="connsiteY8" fmla="*/ 566737 h 1715058"/>
              <a:gd name="connsiteX9" fmla="*/ 101479 w 1789785"/>
              <a:gd name="connsiteY9" fmla="*/ 623887 h 1715058"/>
              <a:gd name="connsiteX10" fmla="*/ 65760 w 1789785"/>
              <a:gd name="connsiteY10" fmla="*/ 742950 h 1715058"/>
              <a:gd name="connsiteX11" fmla="*/ 3848 w 1789785"/>
              <a:gd name="connsiteY11" fmla="*/ 1243012 h 1715058"/>
              <a:gd name="connsiteX12" fmla="*/ 8610 w 1789785"/>
              <a:gd name="connsiteY12" fmla="*/ 1328737 h 1715058"/>
              <a:gd name="connsiteX13" fmla="*/ 25279 w 1789785"/>
              <a:gd name="connsiteY13" fmla="*/ 1402556 h 1715058"/>
              <a:gd name="connsiteX14" fmla="*/ 60998 w 1789785"/>
              <a:gd name="connsiteY14" fmla="*/ 1485900 h 1715058"/>
              <a:gd name="connsiteX15" fmla="*/ 115767 w 1789785"/>
              <a:gd name="connsiteY15" fmla="*/ 1552575 h 1715058"/>
              <a:gd name="connsiteX16" fmla="*/ 211017 w 1789785"/>
              <a:gd name="connsiteY16" fmla="*/ 1645443 h 1715058"/>
              <a:gd name="connsiteX17" fmla="*/ 299123 w 1789785"/>
              <a:gd name="connsiteY17" fmla="*/ 1704975 h 1715058"/>
              <a:gd name="connsiteX18" fmla="*/ 308648 w 1789785"/>
              <a:gd name="connsiteY18" fmla="*/ 1714500 h 1715058"/>
              <a:gd name="connsiteX0" fmla="*/ 1789785 w 1789785"/>
              <a:gd name="connsiteY0" fmla="*/ 0 h 1715058"/>
              <a:gd name="connsiteX1" fmla="*/ 1232573 w 1789785"/>
              <a:gd name="connsiteY1" fmla="*/ 14287 h 1715058"/>
              <a:gd name="connsiteX2" fmla="*/ 1092079 w 1789785"/>
              <a:gd name="connsiteY2" fmla="*/ 33337 h 1715058"/>
              <a:gd name="connsiteX3" fmla="*/ 951585 w 1789785"/>
              <a:gd name="connsiteY3" fmla="*/ 64293 h 1715058"/>
              <a:gd name="connsiteX4" fmla="*/ 892054 w 1789785"/>
              <a:gd name="connsiteY4" fmla="*/ 88106 h 1715058"/>
              <a:gd name="connsiteX5" fmla="*/ 856335 w 1789785"/>
              <a:gd name="connsiteY5" fmla="*/ 107156 h 1715058"/>
              <a:gd name="connsiteX6" fmla="*/ 330079 w 1789785"/>
              <a:gd name="connsiteY6" fmla="*/ 407193 h 1715058"/>
              <a:gd name="connsiteX7" fmla="*/ 208635 w 1789785"/>
              <a:gd name="connsiteY7" fmla="*/ 495300 h 1715058"/>
              <a:gd name="connsiteX8" fmla="*/ 144342 w 1789785"/>
              <a:gd name="connsiteY8" fmla="*/ 554830 h 1715058"/>
              <a:gd name="connsiteX9" fmla="*/ 101479 w 1789785"/>
              <a:gd name="connsiteY9" fmla="*/ 623887 h 1715058"/>
              <a:gd name="connsiteX10" fmla="*/ 65760 w 1789785"/>
              <a:gd name="connsiteY10" fmla="*/ 742950 h 1715058"/>
              <a:gd name="connsiteX11" fmla="*/ 3848 w 1789785"/>
              <a:gd name="connsiteY11" fmla="*/ 1243012 h 1715058"/>
              <a:gd name="connsiteX12" fmla="*/ 8610 w 1789785"/>
              <a:gd name="connsiteY12" fmla="*/ 1328737 h 1715058"/>
              <a:gd name="connsiteX13" fmla="*/ 25279 w 1789785"/>
              <a:gd name="connsiteY13" fmla="*/ 1402556 h 1715058"/>
              <a:gd name="connsiteX14" fmla="*/ 60998 w 1789785"/>
              <a:gd name="connsiteY14" fmla="*/ 1485900 h 1715058"/>
              <a:gd name="connsiteX15" fmla="*/ 115767 w 1789785"/>
              <a:gd name="connsiteY15" fmla="*/ 1552575 h 1715058"/>
              <a:gd name="connsiteX16" fmla="*/ 211017 w 1789785"/>
              <a:gd name="connsiteY16" fmla="*/ 1645443 h 1715058"/>
              <a:gd name="connsiteX17" fmla="*/ 299123 w 1789785"/>
              <a:gd name="connsiteY17" fmla="*/ 1704975 h 1715058"/>
              <a:gd name="connsiteX18" fmla="*/ 308648 w 1789785"/>
              <a:gd name="connsiteY18" fmla="*/ 1714500 h 1715058"/>
              <a:gd name="connsiteX0" fmla="*/ 1789785 w 1789785"/>
              <a:gd name="connsiteY0" fmla="*/ 0 h 1895479"/>
              <a:gd name="connsiteX1" fmla="*/ 1232573 w 1789785"/>
              <a:gd name="connsiteY1" fmla="*/ 14287 h 1895479"/>
              <a:gd name="connsiteX2" fmla="*/ 1092079 w 1789785"/>
              <a:gd name="connsiteY2" fmla="*/ 33337 h 1895479"/>
              <a:gd name="connsiteX3" fmla="*/ 951585 w 1789785"/>
              <a:gd name="connsiteY3" fmla="*/ 64293 h 1895479"/>
              <a:gd name="connsiteX4" fmla="*/ 892054 w 1789785"/>
              <a:gd name="connsiteY4" fmla="*/ 88106 h 1895479"/>
              <a:gd name="connsiteX5" fmla="*/ 856335 w 1789785"/>
              <a:gd name="connsiteY5" fmla="*/ 107156 h 1895479"/>
              <a:gd name="connsiteX6" fmla="*/ 330079 w 1789785"/>
              <a:gd name="connsiteY6" fmla="*/ 407193 h 1895479"/>
              <a:gd name="connsiteX7" fmla="*/ 208635 w 1789785"/>
              <a:gd name="connsiteY7" fmla="*/ 495300 h 1895479"/>
              <a:gd name="connsiteX8" fmla="*/ 144342 w 1789785"/>
              <a:gd name="connsiteY8" fmla="*/ 554830 h 1895479"/>
              <a:gd name="connsiteX9" fmla="*/ 101479 w 1789785"/>
              <a:gd name="connsiteY9" fmla="*/ 623887 h 1895479"/>
              <a:gd name="connsiteX10" fmla="*/ 65760 w 1789785"/>
              <a:gd name="connsiteY10" fmla="*/ 742950 h 1895479"/>
              <a:gd name="connsiteX11" fmla="*/ 3848 w 1789785"/>
              <a:gd name="connsiteY11" fmla="*/ 1243012 h 1895479"/>
              <a:gd name="connsiteX12" fmla="*/ 8610 w 1789785"/>
              <a:gd name="connsiteY12" fmla="*/ 1328737 h 1895479"/>
              <a:gd name="connsiteX13" fmla="*/ 25279 w 1789785"/>
              <a:gd name="connsiteY13" fmla="*/ 1402556 h 1895479"/>
              <a:gd name="connsiteX14" fmla="*/ 60998 w 1789785"/>
              <a:gd name="connsiteY14" fmla="*/ 1485900 h 1895479"/>
              <a:gd name="connsiteX15" fmla="*/ 115767 w 1789785"/>
              <a:gd name="connsiteY15" fmla="*/ 1552575 h 1895479"/>
              <a:gd name="connsiteX16" fmla="*/ 211017 w 1789785"/>
              <a:gd name="connsiteY16" fmla="*/ 1645443 h 1895479"/>
              <a:gd name="connsiteX17" fmla="*/ 299123 w 1789785"/>
              <a:gd name="connsiteY17" fmla="*/ 1704975 h 1895479"/>
              <a:gd name="connsiteX18" fmla="*/ 549154 w 1789785"/>
              <a:gd name="connsiteY18" fmla="*/ 1895475 h 1895479"/>
              <a:gd name="connsiteX0" fmla="*/ 1789785 w 1789785"/>
              <a:gd name="connsiteY0" fmla="*/ 0 h 1895480"/>
              <a:gd name="connsiteX1" fmla="*/ 1232573 w 1789785"/>
              <a:gd name="connsiteY1" fmla="*/ 14287 h 1895480"/>
              <a:gd name="connsiteX2" fmla="*/ 1092079 w 1789785"/>
              <a:gd name="connsiteY2" fmla="*/ 33337 h 1895480"/>
              <a:gd name="connsiteX3" fmla="*/ 951585 w 1789785"/>
              <a:gd name="connsiteY3" fmla="*/ 64293 h 1895480"/>
              <a:gd name="connsiteX4" fmla="*/ 892054 w 1789785"/>
              <a:gd name="connsiteY4" fmla="*/ 88106 h 1895480"/>
              <a:gd name="connsiteX5" fmla="*/ 856335 w 1789785"/>
              <a:gd name="connsiteY5" fmla="*/ 107156 h 1895480"/>
              <a:gd name="connsiteX6" fmla="*/ 330079 w 1789785"/>
              <a:gd name="connsiteY6" fmla="*/ 407193 h 1895480"/>
              <a:gd name="connsiteX7" fmla="*/ 208635 w 1789785"/>
              <a:gd name="connsiteY7" fmla="*/ 495300 h 1895480"/>
              <a:gd name="connsiteX8" fmla="*/ 144342 w 1789785"/>
              <a:gd name="connsiteY8" fmla="*/ 554830 h 1895480"/>
              <a:gd name="connsiteX9" fmla="*/ 101479 w 1789785"/>
              <a:gd name="connsiteY9" fmla="*/ 623887 h 1895480"/>
              <a:gd name="connsiteX10" fmla="*/ 65760 w 1789785"/>
              <a:gd name="connsiteY10" fmla="*/ 742950 h 1895480"/>
              <a:gd name="connsiteX11" fmla="*/ 3848 w 1789785"/>
              <a:gd name="connsiteY11" fmla="*/ 1243012 h 1895480"/>
              <a:gd name="connsiteX12" fmla="*/ 8610 w 1789785"/>
              <a:gd name="connsiteY12" fmla="*/ 1328737 h 1895480"/>
              <a:gd name="connsiteX13" fmla="*/ 25279 w 1789785"/>
              <a:gd name="connsiteY13" fmla="*/ 1402556 h 1895480"/>
              <a:gd name="connsiteX14" fmla="*/ 60998 w 1789785"/>
              <a:gd name="connsiteY14" fmla="*/ 1485900 h 1895480"/>
              <a:gd name="connsiteX15" fmla="*/ 115767 w 1789785"/>
              <a:gd name="connsiteY15" fmla="*/ 1552575 h 1895480"/>
              <a:gd name="connsiteX16" fmla="*/ 211017 w 1789785"/>
              <a:gd name="connsiteY16" fmla="*/ 1645443 h 1895480"/>
              <a:gd name="connsiteX17" fmla="*/ 294360 w 1789785"/>
              <a:gd name="connsiteY17" fmla="*/ 1709738 h 1895480"/>
              <a:gd name="connsiteX18" fmla="*/ 549154 w 1789785"/>
              <a:gd name="connsiteY18" fmla="*/ 1895475 h 1895480"/>
              <a:gd name="connsiteX0" fmla="*/ 1789785 w 1789785"/>
              <a:gd name="connsiteY0" fmla="*/ 0 h 1900626"/>
              <a:gd name="connsiteX1" fmla="*/ 1232573 w 1789785"/>
              <a:gd name="connsiteY1" fmla="*/ 14287 h 1900626"/>
              <a:gd name="connsiteX2" fmla="*/ 1092079 w 1789785"/>
              <a:gd name="connsiteY2" fmla="*/ 33337 h 1900626"/>
              <a:gd name="connsiteX3" fmla="*/ 951585 w 1789785"/>
              <a:gd name="connsiteY3" fmla="*/ 64293 h 1900626"/>
              <a:gd name="connsiteX4" fmla="*/ 892054 w 1789785"/>
              <a:gd name="connsiteY4" fmla="*/ 88106 h 1900626"/>
              <a:gd name="connsiteX5" fmla="*/ 856335 w 1789785"/>
              <a:gd name="connsiteY5" fmla="*/ 107156 h 1900626"/>
              <a:gd name="connsiteX6" fmla="*/ 330079 w 1789785"/>
              <a:gd name="connsiteY6" fmla="*/ 407193 h 1900626"/>
              <a:gd name="connsiteX7" fmla="*/ 208635 w 1789785"/>
              <a:gd name="connsiteY7" fmla="*/ 495300 h 1900626"/>
              <a:gd name="connsiteX8" fmla="*/ 144342 w 1789785"/>
              <a:gd name="connsiteY8" fmla="*/ 554830 h 1900626"/>
              <a:gd name="connsiteX9" fmla="*/ 101479 w 1789785"/>
              <a:gd name="connsiteY9" fmla="*/ 623887 h 1900626"/>
              <a:gd name="connsiteX10" fmla="*/ 65760 w 1789785"/>
              <a:gd name="connsiteY10" fmla="*/ 742950 h 1900626"/>
              <a:gd name="connsiteX11" fmla="*/ 3848 w 1789785"/>
              <a:gd name="connsiteY11" fmla="*/ 1243012 h 1900626"/>
              <a:gd name="connsiteX12" fmla="*/ 8610 w 1789785"/>
              <a:gd name="connsiteY12" fmla="*/ 1328737 h 1900626"/>
              <a:gd name="connsiteX13" fmla="*/ 25279 w 1789785"/>
              <a:gd name="connsiteY13" fmla="*/ 1402556 h 1900626"/>
              <a:gd name="connsiteX14" fmla="*/ 60998 w 1789785"/>
              <a:gd name="connsiteY14" fmla="*/ 1485900 h 1900626"/>
              <a:gd name="connsiteX15" fmla="*/ 115767 w 1789785"/>
              <a:gd name="connsiteY15" fmla="*/ 1552575 h 1900626"/>
              <a:gd name="connsiteX16" fmla="*/ 211017 w 1789785"/>
              <a:gd name="connsiteY16" fmla="*/ 1645443 h 1900626"/>
              <a:gd name="connsiteX17" fmla="*/ 294360 w 1789785"/>
              <a:gd name="connsiteY17" fmla="*/ 1709738 h 1900626"/>
              <a:gd name="connsiteX18" fmla="*/ 525342 w 1789785"/>
              <a:gd name="connsiteY18" fmla="*/ 1883567 h 1900626"/>
              <a:gd name="connsiteX19" fmla="*/ 549154 w 1789785"/>
              <a:gd name="connsiteY19" fmla="*/ 1895475 h 1900626"/>
              <a:gd name="connsiteX0" fmla="*/ 1789785 w 1789785"/>
              <a:gd name="connsiteY0" fmla="*/ 0 h 2045493"/>
              <a:gd name="connsiteX1" fmla="*/ 1232573 w 1789785"/>
              <a:gd name="connsiteY1" fmla="*/ 14287 h 2045493"/>
              <a:gd name="connsiteX2" fmla="*/ 1092079 w 1789785"/>
              <a:gd name="connsiteY2" fmla="*/ 33337 h 2045493"/>
              <a:gd name="connsiteX3" fmla="*/ 951585 w 1789785"/>
              <a:gd name="connsiteY3" fmla="*/ 64293 h 2045493"/>
              <a:gd name="connsiteX4" fmla="*/ 892054 w 1789785"/>
              <a:gd name="connsiteY4" fmla="*/ 88106 h 2045493"/>
              <a:gd name="connsiteX5" fmla="*/ 856335 w 1789785"/>
              <a:gd name="connsiteY5" fmla="*/ 107156 h 2045493"/>
              <a:gd name="connsiteX6" fmla="*/ 330079 w 1789785"/>
              <a:gd name="connsiteY6" fmla="*/ 407193 h 2045493"/>
              <a:gd name="connsiteX7" fmla="*/ 208635 w 1789785"/>
              <a:gd name="connsiteY7" fmla="*/ 495300 h 2045493"/>
              <a:gd name="connsiteX8" fmla="*/ 144342 w 1789785"/>
              <a:gd name="connsiteY8" fmla="*/ 554830 h 2045493"/>
              <a:gd name="connsiteX9" fmla="*/ 101479 w 1789785"/>
              <a:gd name="connsiteY9" fmla="*/ 623887 h 2045493"/>
              <a:gd name="connsiteX10" fmla="*/ 65760 w 1789785"/>
              <a:gd name="connsiteY10" fmla="*/ 742950 h 2045493"/>
              <a:gd name="connsiteX11" fmla="*/ 3848 w 1789785"/>
              <a:gd name="connsiteY11" fmla="*/ 1243012 h 2045493"/>
              <a:gd name="connsiteX12" fmla="*/ 8610 w 1789785"/>
              <a:gd name="connsiteY12" fmla="*/ 1328737 h 2045493"/>
              <a:gd name="connsiteX13" fmla="*/ 25279 w 1789785"/>
              <a:gd name="connsiteY13" fmla="*/ 1402556 h 2045493"/>
              <a:gd name="connsiteX14" fmla="*/ 60998 w 1789785"/>
              <a:gd name="connsiteY14" fmla="*/ 1485900 h 2045493"/>
              <a:gd name="connsiteX15" fmla="*/ 115767 w 1789785"/>
              <a:gd name="connsiteY15" fmla="*/ 1552575 h 2045493"/>
              <a:gd name="connsiteX16" fmla="*/ 211017 w 1789785"/>
              <a:gd name="connsiteY16" fmla="*/ 1645443 h 2045493"/>
              <a:gd name="connsiteX17" fmla="*/ 294360 w 1789785"/>
              <a:gd name="connsiteY17" fmla="*/ 1709738 h 2045493"/>
              <a:gd name="connsiteX18" fmla="*/ 525342 w 1789785"/>
              <a:gd name="connsiteY18" fmla="*/ 1883567 h 2045493"/>
              <a:gd name="connsiteX19" fmla="*/ 803948 w 1789785"/>
              <a:gd name="connsiteY19" fmla="*/ 2045493 h 2045493"/>
              <a:gd name="connsiteX0" fmla="*/ 1789785 w 1789785"/>
              <a:gd name="connsiteY0" fmla="*/ 0 h 2057486"/>
              <a:gd name="connsiteX1" fmla="*/ 1232573 w 1789785"/>
              <a:gd name="connsiteY1" fmla="*/ 14287 h 2057486"/>
              <a:gd name="connsiteX2" fmla="*/ 1092079 w 1789785"/>
              <a:gd name="connsiteY2" fmla="*/ 33337 h 2057486"/>
              <a:gd name="connsiteX3" fmla="*/ 951585 w 1789785"/>
              <a:gd name="connsiteY3" fmla="*/ 64293 h 2057486"/>
              <a:gd name="connsiteX4" fmla="*/ 892054 w 1789785"/>
              <a:gd name="connsiteY4" fmla="*/ 88106 h 2057486"/>
              <a:gd name="connsiteX5" fmla="*/ 856335 w 1789785"/>
              <a:gd name="connsiteY5" fmla="*/ 107156 h 2057486"/>
              <a:gd name="connsiteX6" fmla="*/ 330079 w 1789785"/>
              <a:gd name="connsiteY6" fmla="*/ 407193 h 2057486"/>
              <a:gd name="connsiteX7" fmla="*/ 208635 w 1789785"/>
              <a:gd name="connsiteY7" fmla="*/ 495300 h 2057486"/>
              <a:gd name="connsiteX8" fmla="*/ 144342 w 1789785"/>
              <a:gd name="connsiteY8" fmla="*/ 554830 h 2057486"/>
              <a:gd name="connsiteX9" fmla="*/ 101479 w 1789785"/>
              <a:gd name="connsiteY9" fmla="*/ 623887 h 2057486"/>
              <a:gd name="connsiteX10" fmla="*/ 65760 w 1789785"/>
              <a:gd name="connsiteY10" fmla="*/ 742950 h 2057486"/>
              <a:gd name="connsiteX11" fmla="*/ 3848 w 1789785"/>
              <a:gd name="connsiteY11" fmla="*/ 1243012 h 2057486"/>
              <a:gd name="connsiteX12" fmla="*/ 8610 w 1789785"/>
              <a:gd name="connsiteY12" fmla="*/ 1328737 h 2057486"/>
              <a:gd name="connsiteX13" fmla="*/ 25279 w 1789785"/>
              <a:gd name="connsiteY13" fmla="*/ 1402556 h 2057486"/>
              <a:gd name="connsiteX14" fmla="*/ 60998 w 1789785"/>
              <a:gd name="connsiteY14" fmla="*/ 1485900 h 2057486"/>
              <a:gd name="connsiteX15" fmla="*/ 115767 w 1789785"/>
              <a:gd name="connsiteY15" fmla="*/ 1552575 h 2057486"/>
              <a:gd name="connsiteX16" fmla="*/ 211017 w 1789785"/>
              <a:gd name="connsiteY16" fmla="*/ 1645443 h 2057486"/>
              <a:gd name="connsiteX17" fmla="*/ 294360 w 1789785"/>
              <a:gd name="connsiteY17" fmla="*/ 1709738 h 2057486"/>
              <a:gd name="connsiteX18" fmla="*/ 525342 w 1789785"/>
              <a:gd name="connsiteY18" fmla="*/ 1883567 h 2057486"/>
              <a:gd name="connsiteX19" fmla="*/ 803948 w 1789785"/>
              <a:gd name="connsiteY19" fmla="*/ 2045493 h 2057486"/>
              <a:gd name="connsiteX20" fmla="*/ 806329 w 1789785"/>
              <a:gd name="connsiteY20" fmla="*/ 2045492 h 2057486"/>
              <a:gd name="connsiteX0" fmla="*/ 1789785 w 1789785"/>
              <a:gd name="connsiteY0" fmla="*/ 0 h 2285998"/>
              <a:gd name="connsiteX1" fmla="*/ 1232573 w 1789785"/>
              <a:gd name="connsiteY1" fmla="*/ 14287 h 2285998"/>
              <a:gd name="connsiteX2" fmla="*/ 1092079 w 1789785"/>
              <a:gd name="connsiteY2" fmla="*/ 33337 h 2285998"/>
              <a:gd name="connsiteX3" fmla="*/ 951585 w 1789785"/>
              <a:gd name="connsiteY3" fmla="*/ 64293 h 2285998"/>
              <a:gd name="connsiteX4" fmla="*/ 892054 w 1789785"/>
              <a:gd name="connsiteY4" fmla="*/ 88106 h 2285998"/>
              <a:gd name="connsiteX5" fmla="*/ 856335 w 1789785"/>
              <a:gd name="connsiteY5" fmla="*/ 107156 h 2285998"/>
              <a:gd name="connsiteX6" fmla="*/ 330079 w 1789785"/>
              <a:gd name="connsiteY6" fmla="*/ 407193 h 2285998"/>
              <a:gd name="connsiteX7" fmla="*/ 208635 w 1789785"/>
              <a:gd name="connsiteY7" fmla="*/ 495300 h 2285998"/>
              <a:gd name="connsiteX8" fmla="*/ 144342 w 1789785"/>
              <a:gd name="connsiteY8" fmla="*/ 554830 h 2285998"/>
              <a:gd name="connsiteX9" fmla="*/ 101479 w 1789785"/>
              <a:gd name="connsiteY9" fmla="*/ 623887 h 2285998"/>
              <a:gd name="connsiteX10" fmla="*/ 65760 w 1789785"/>
              <a:gd name="connsiteY10" fmla="*/ 742950 h 2285998"/>
              <a:gd name="connsiteX11" fmla="*/ 3848 w 1789785"/>
              <a:gd name="connsiteY11" fmla="*/ 1243012 h 2285998"/>
              <a:gd name="connsiteX12" fmla="*/ 8610 w 1789785"/>
              <a:gd name="connsiteY12" fmla="*/ 1328737 h 2285998"/>
              <a:gd name="connsiteX13" fmla="*/ 25279 w 1789785"/>
              <a:gd name="connsiteY13" fmla="*/ 1402556 h 2285998"/>
              <a:gd name="connsiteX14" fmla="*/ 60998 w 1789785"/>
              <a:gd name="connsiteY14" fmla="*/ 1485900 h 2285998"/>
              <a:gd name="connsiteX15" fmla="*/ 115767 w 1789785"/>
              <a:gd name="connsiteY15" fmla="*/ 1552575 h 2285998"/>
              <a:gd name="connsiteX16" fmla="*/ 211017 w 1789785"/>
              <a:gd name="connsiteY16" fmla="*/ 1645443 h 2285998"/>
              <a:gd name="connsiteX17" fmla="*/ 294360 w 1789785"/>
              <a:gd name="connsiteY17" fmla="*/ 1709738 h 2285998"/>
              <a:gd name="connsiteX18" fmla="*/ 525342 w 1789785"/>
              <a:gd name="connsiteY18" fmla="*/ 1883567 h 2285998"/>
              <a:gd name="connsiteX19" fmla="*/ 803948 w 1789785"/>
              <a:gd name="connsiteY19" fmla="*/ 2045493 h 2285998"/>
              <a:gd name="connsiteX20" fmla="*/ 1044454 w 1789785"/>
              <a:gd name="connsiteY20" fmla="*/ 2285998 h 2285998"/>
              <a:gd name="connsiteX0" fmla="*/ 1789785 w 1789785"/>
              <a:gd name="connsiteY0" fmla="*/ 0 h 2304511"/>
              <a:gd name="connsiteX1" fmla="*/ 1232573 w 1789785"/>
              <a:gd name="connsiteY1" fmla="*/ 14287 h 2304511"/>
              <a:gd name="connsiteX2" fmla="*/ 1092079 w 1789785"/>
              <a:gd name="connsiteY2" fmla="*/ 33337 h 2304511"/>
              <a:gd name="connsiteX3" fmla="*/ 951585 w 1789785"/>
              <a:gd name="connsiteY3" fmla="*/ 64293 h 2304511"/>
              <a:gd name="connsiteX4" fmla="*/ 892054 w 1789785"/>
              <a:gd name="connsiteY4" fmla="*/ 88106 h 2304511"/>
              <a:gd name="connsiteX5" fmla="*/ 856335 w 1789785"/>
              <a:gd name="connsiteY5" fmla="*/ 107156 h 2304511"/>
              <a:gd name="connsiteX6" fmla="*/ 330079 w 1789785"/>
              <a:gd name="connsiteY6" fmla="*/ 407193 h 2304511"/>
              <a:gd name="connsiteX7" fmla="*/ 208635 w 1789785"/>
              <a:gd name="connsiteY7" fmla="*/ 495300 h 2304511"/>
              <a:gd name="connsiteX8" fmla="*/ 144342 w 1789785"/>
              <a:gd name="connsiteY8" fmla="*/ 554830 h 2304511"/>
              <a:gd name="connsiteX9" fmla="*/ 101479 w 1789785"/>
              <a:gd name="connsiteY9" fmla="*/ 623887 h 2304511"/>
              <a:gd name="connsiteX10" fmla="*/ 65760 w 1789785"/>
              <a:gd name="connsiteY10" fmla="*/ 742950 h 2304511"/>
              <a:gd name="connsiteX11" fmla="*/ 3848 w 1789785"/>
              <a:gd name="connsiteY11" fmla="*/ 1243012 h 2304511"/>
              <a:gd name="connsiteX12" fmla="*/ 8610 w 1789785"/>
              <a:gd name="connsiteY12" fmla="*/ 1328737 h 2304511"/>
              <a:gd name="connsiteX13" fmla="*/ 25279 w 1789785"/>
              <a:gd name="connsiteY13" fmla="*/ 1402556 h 2304511"/>
              <a:gd name="connsiteX14" fmla="*/ 60998 w 1789785"/>
              <a:gd name="connsiteY14" fmla="*/ 1485900 h 2304511"/>
              <a:gd name="connsiteX15" fmla="*/ 115767 w 1789785"/>
              <a:gd name="connsiteY15" fmla="*/ 1552575 h 2304511"/>
              <a:gd name="connsiteX16" fmla="*/ 211017 w 1789785"/>
              <a:gd name="connsiteY16" fmla="*/ 1645443 h 2304511"/>
              <a:gd name="connsiteX17" fmla="*/ 294360 w 1789785"/>
              <a:gd name="connsiteY17" fmla="*/ 1709738 h 2304511"/>
              <a:gd name="connsiteX18" fmla="*/ 525342 w 1789785"/>
              <a:gd name="connsiteY18" fmla="*/ 1883567 h 2304511"/>
              <a:gd name="connsiteX19" fmla="*/ 803948 w 1789785"/>
              <a:gd name="connsiteY19" fmla="*/ 2045493 h 2304511"/>
              <a:gd name="connsiteX20" fmla="*/ 1044454 w 1789785"/>
              <a:gd name="connsiteY20" fmla="*/ 2285998 h 2304511"/>
              <a:gd name="connsiteX21" fmla="*/ 1039692 w 1789785"/>
              <a:gd name="connsiteY21" fmla="*/ 2288379 h 2304511"/>
              <a:gd name="connsiteX0" fmla="*/ 1789785 w 1789785"/>
              <a:gd name="connsiteY0" fmla="*/ 0 h 2347910"/>
              <a:gd name="connsiteX1" fmla="*/ 1232573 w 1789785"/>
              <a:gd name="connsiteY1" fmla="*/ 14287 h 2347910"/>
              <a:gd name="connsiteX2" fmla="*/ 1092079 w 1789785"/>
              <a:gd name="connsiteY2" fmla="*/ 33337 h 2347910"/>
              <a:gd name="connsiteX3" fmla="*/ 951585 w 1789785"/>
              <a:gd name="connsiteY3" fmla="*/ 64293 h 2347910"/>
              <a:gd name="connsiteX4" fmla="*/ 892054 w 1789785"/>
              <a:gd name="connsiteY4" fmla="*/ 88106 h 2347910"/>
              <a:gd name="connsiteX5" fmla="*/ 856335 w 1789785"/>
              <a:gd name="connsiteY5" fmla="*/ 107156 h 2347910"/>
              <a:gd name="connsiteX6" fmla="*/ 330079 w 1789785"/>
              <a:gd name="connsiteY6" fmla="*/ 407193 h 2347910"/>
              <a:gd name="connsiteX7" fmla="*/ 208635 w 1789785"/>
              <a:gd name="connsiteY7" fmla="*/ 495300 h 2347910"/>
              <a:gd name="connsiteX8" fmla="*/ 144342 w 1789785"/>
              <a:gd name="connsiteY8" fmla="*/ 554830 h 2347910"/>
              <a:gd name="connsiteX9" fmla="*/ 101479 w 1789785"/>
              <a:gd name="connsiteY9" fmla="*/ 623887 h 2347910"/>
              <a:gd name="connsiteX10" fmla="*/ 65760 w 1789785"/>
              <a:gd name="connsiteY10" fmla="*/ 742950 h 2347910"/>
              <a:gd name="connsiteX11" fmla="*/ 3848 w 1789785"/>
              <a:gd name="connsiteY11" fmla="*/ 1243012 h 2347910"/>
              <a:gd name="connsiteX12" fmla="*/ 8610 w 1789785"/>
              <a:gd name="connsiteY12" fmla="*/ 1328737 h 2347910"/>
              <a:gd name="connsiteX13" fmla="*/ 25279 w 1789785"/>
              <a:gd name="connsiteY13" fmla="*/ 1402556 h 2347910"/>
              <a:gd name="connsiteX14" fmla="*/ 60998 w 1789785"/>
              <a:gd name="connsiteY14" fmla="*/ 1485900 h 2347910"/>
              <a:gd name="connsiteX15" fmla="*/ 115767 w 1789785"/>
              <a:gd name="connsiteY15" fmla="*/ 1552575 h 2347910"/>
              <a:gd name="connsiteX16" fmla="*/ 211017 w 1789785"/>
              <a:gd name="connsiteY16" fmla="*/ 1645443 h 2347910"/>
              <a:gd name="connsiteX17" fmla="*/ 294360 w 1789785"/>
              <a:gd name="connsiteY17" fmla="*/ 1709738 h 2347910"/>
              <a:gd name="connsiteX18" fmla="*/ 525342 w 1789785"/>
              <a:gd name="connsiteY18" fmla="*/ 1883567 h 2347910"/>
              <a:gd name="connsiteX19" fmla="*/ 803948 w 1789785"/>
              <a:gd name="connsiteY19" fmla="*/ 2045493 h 2347910"/>
              <a:gd name="connsiteX20" fmla="*/ 1044454 w 1789785"/>
              <a:gd name="connsiteY20" fmla="*/ 2285998 h 2347910"/>
              <a:gd name="connsiteX21" fmla="*/ 1115892 w 1789785"/>
              <a:gd name="connsiteY21" fmla="*/ 2347910 h 2347910"/>
              <a:gd name="connsiteX0" fmla="*/ 1789785 w 1789785"/>
              <a:gd name="connsiteY0" fmla="*/ 0 h 2351866"/>
              <a:gd name="connsiteX1" fmla="*/ 1232573 w 1789785"/>
              <a:gd name="connsiteY1" fmla="*/ 14287 h 2351866"/>
              <a:gd name="connsiteX2" fmla="*/ 1092079 w 1789785"/>
              <a:gd name="connsiteY2" fmla="*/ 33337 h 2351866"/>
              <a:gd name="connsiteX3" fmla="*/ 951585 w 1789785"/>
              <a:gd name="connsiteY3" fmla="*/ 64293 h 2351866"/>
              <a:gd name="connsiteX4" fmla="*/ 892054 w 1789785"/>
              <a:gd name="connsiteY4" fmla="*/ 88106 h 2351866"/>
              <a:gd name="connsiteX5" fmla="*/ 856335 w 1789785"/>
              <a:gd name="connsiteY5" fmla="*/ 107156 h 2351866"/>
              <a:gd name="connsiteX6" fmla="*/ 330079 w 1789785"/>
              <a:gd name="connsiteY6" fmla="*/ 407193 h 2351866"/>
              <a:gd name="connsiteX7" fmla="*/ 208635 w 1789785"/>
              <a:gd name="connsiteY7" fmla="*/ 495300 h 2351866"/>
              <a:gd name="connsiteX8" fmla="*/ 144342 w 1789785"/>
              <a:gd name="connsiteY8" fmla="*/ 554830 h 2351866"/>
              <a:gd name="connsiteX9" fmla="*/ 101479 w 1789785"/>
              <a:gd name="connsiteY9" fmla="*/ 623887 h 2351866"/>
              <a:gd name="connsiteX10" fmla="*/ 65760 w 1789785"/>
              <a:gd name="connsiteY10" fmla="*/ 742950 h 2351866"/>
              <a:gd name="connsiteX11" fmla="*/ 3848 w 1789785"/>
              <a:gd name="connsiteY11" fmla="*/ 1243012 h 2351866"/>
              <a:gd name="connsiteX12" fmla="*/ 8610 w 1789785"/>
              <a:gd name="connsiteY12" fmla="*/ 1328737 h 2351866"/>
              <a:gd name="connsiteX13" fmla="*/ 25279 w 1789785"/>
              <a:gd name="connsiteY13" fmla="*/ 1402556 h 2351866"/>
              <a:gd name="connsiteX14" fmla="*/ 60998 w 1789785"/>
              <a:gd name="connsiteY14" fmla="*/ 1485900 h 2351866"/>
              <a:gd name="connsiteX15" fmla="*/ 115767 w 1789785"/>
              <a:gd name="connsiteY15" fmla="*/ 1552575 h 2351866"/>
              <a:gd name="connsiteX16" fmla="*/ 211017 w 1789785"/>
              <a:gd name="connsiteY16" fmla="*/ 1645443 h 2351866"/>
              <a:gd name="connsiteX17" fmla="*/ 294360 w 1789785"/>
              <a:gd name="connsiteY17" fmla="*/ 1709738 h 2351866"/>
              <a:gd name="connsiteX18" fmla="*/ 525342 w 1789785"/>
              <a:gd name="connsiteY18" fmla="*/ 1883567 h 2351866"/>
              <a:gd name="connsiteX19" fmla="*/ 803948 w 1789785"/>
              <a:gd name="connsiteY19" fmla="*/ 2045493 h 2351866"/>
              <a:gd name="connsiteX20" fmla="*/ 1044454 w 1789785"/>
              <a:gd name="connsiteY20" fmla="*/ 2285998 h 2351866"/>
              <a:gd name="connsiteX21" fmla="*/ 1115892 w 1789785"/>
              <a:gd name="connsiteY21" fmla="*/ 2347910 h 2351866"/>
              <a:gd name="connsiteX22" fmla="*/ 1108748 w 1789785"/>
              <a:gd name="connsiteY22" fmla="*/ 2345528 h 2351866"/>
              <a:gd name="connsiteX0" fmla="*/ 1789785 w 1789785"/>
              <a:gd name="connsiteY0" fmla="*/ 0 h 2386015"/>
              <a:gd name="connsiteX1" fmla="*/ 1232573 w 1789785"/>
              <a:gd name="connsiteY1" fmla="*/ 14287 h 2386015"/>
              <a:gd name="connsiteX2" fmla="*/ 1092079 w 1789785"/>
              <a:gd name="connsiteY2" fmla="*/ 33337 h 2386015"/>
              <a:gd name="connsiteX3" fmla="*/ 951585 w 1789785"/>
              <a:gd name="connsiteY3" fmla="*/ 64293 h 2386015"/>
              <a:gd name="connsiteX4" fmla="*/ 892054 w 1789785"/>
              <a:gd name="connsiteY4" fmla="*/ 88106 h 2386015"/>
              <a:gd name="connsiteX5" fmla="*/ 856335 w 1789785"/>
              <a:gd name="connsiteY5" fmla="*/ 107156 h 2386015"/>
              <a:gd name="connsiteX6" fmla="*/ 330079 w 1789785"/>
              <a:gd name="connsiteY6" fmla="*/ 407193 h 2386015"/>
              <a:gd name="connsiteX7" fmla="*/ 208635 w 1789785"/>
              <a:gd name="connsiteY7" fmla="*/ 495300 h 2386015"/>
              <a:gd name="connsiteX8" fmla="*/ 144342 w 1789785"/>
              <a:gd name="connsiteY8" fmla="*/ 554830 h 2386015"/>
              <a:gd name="connsiteX9" fmla="*/ 101479 w 1789785"/>
              <a:gd name="connsiteY9" fmla="*/ 623887 h 2386015"/>
              <a:gd name="connsiteX10" fmla="*/ 65760 w 1789785"/>
              <a:gd name="connsiteY10" fmla="*/ 742950 h 2386015"/>
              <a:gd name="connsiteX11" fmla="*/ 3848 w 1789785"/>
              <a:gd name="connsiteY11" fmla="*/ 1243012 h 2386015"/>
              <a:gd name="connsiteX12" fmla="*/ 8610 w 1789785"/>
              <a:gd name="connsiteY12" fmla="*/ 1328737 h 2386015"/>
              <a:gd name="connsiteX13" fmla="*/ 25279 w 1789785"/>
              <a:gd name="connsiteY13" fmla="*/ 1402556 h 2386015"/>
              <a:gd name="connsiteX14" fmla="*/ 60998 w 1789785"/>
              <a:gd name="connsiteY14" fmla="*/ 1485900 h 2386015"/>
              <a:gd name="connsiteX15" fmla="*/ 115767 w 1789785"/>
              <a:gd name="connsiteY15" fmla="*/ 1552575 h 2386015"/>
              <a:gd name="connsiteX16" fmla="*/ 211017 w 1789785"/>
              <a:gd name="connsiteY16" fmla="*/ 1645443 h 2386015"/>
              <a:gd name="connsiteX17" fmla="*/ 294360 w 1789785"/>
              <a:gd name="connsiteY17" fmla="*/ 1709738 h 2386015"/>
              <a:gd name="connsiteX18" fmla="*/ 525342 w 1789785"/>
              <a:gd name="connsiteY18" fmla="*/ 1883567 h 2386015"/>
              <a:gd name="connsiteX19" fmla="*/ 803948 w 1789785"/>
              <a:gd name="connsiteY19" fmla="*/ 2045493 h 2386015"/>
              <a:gd name="connsiteX20" fmla="*/ 1044454 w 1789785"/>
              <a:gd name="connsiteY20" fmla="*/ 2285998 h 2386015"/>
              <a:gd name="connsiteX21" fmla="*/ 1115892 w 1789785"/>
              <a:gd name="connsiteY21" fmla="*/ 2347910 h 2386015"/>
              <a:gd name="connsiteX22" fmla="*/ 1244480 w 1789785"/>
              <a:gd name="connsiteY22" fmla="*/ 2386009 h 2386015"/>
              <a:gd name="connsiteX0" fmla="*/ 1789785 w 1789785"/>
              <a:gd name="connsiteY0" fmla="*/ 0 h 2388230"/>
              <a:gd name="connsiteX1" fmla="*/ 1232573 w 1789785"/>
              <a:gd name="connsiteY1" fmla="*/ 14287 h 2388230"/>
              <a:gd name="connsiteX2" fmla="*/ 1092079 w 1789785"/>
              <a:gd name="connsiteY2" fmla="*/ 33337 h 2388230"/>
              <a:gd name="connsiteX3" fmla="*/ 951585 w 1789785"/>
              <a:gd name="connsiteY3" fmla="*/ 64293 h 2388230"/>
              <a:gd name="connsiteX4" fmla="*/ 892054 w 1789785"/>
              <a:gd name="connsiteY4" fmla="*/ 88106 h 2388230"/>
              <a:gd name="connsiteX5" fmla="*/ 856335 w 1789785"/>
              <a:gd name="connsiteY5" fmla="*/ 107156 h 2388230"/>
              <a:gd name="connsiteX6" fmla="*/ 330079 w 1789785"/>
              <a:gd name="connsiteY6" fmla="*/ 407193 h 2388230"/>
              <a:gd name="connsiteX7" fmla="*/ 208635 w 1789785"/>
              <a:gd name="connsiteY7" fmla="*/ 495300 h 2388230"/>
              <a:gd name="connsiteX8" fmla="*/ 144342 w 1789785"/>
              <a:gd name="connsiteY8" fmla="*/ 554830 h 2388230"/>
              <a:gd name="connsiteX9" fmla="*/ 101479 w 1789785"/>
              <a:gd name="connsiteY9" fmla="*/ 623887 h 2388230"/>
              <a:gd name="connsiteX10" fmla="*/ 65760 w 1789785"/>
              <a:gd name="connsiteY10" fmla="*/ 742950 h 2388230"/>
              <a:gd name="connsiteX11" fmla="*/ 3848 w 1789785"/>
              <a:gd name="connsiteY11" fmla="*/ 1243012 h 2388230"/>
              <a:gd name="connsiteX12" fmla="*/ 8610 w 1789785"/>
              <a:gd name="connsiteY12" fmla="*/ 1328737 h 2388230"/>
              <a:gd name="connsiteX13" fmla="*/ 25279 w 1789785"/>
              <a:gd name="connsiteY13" fmla="*/ 1402556 h 2388230"/>
              <a:gd name="connsiteX14" fmla="*/ 60998 w 1789785"/>
              <a:gd name="connsiteY14" fmla="*/ 1485900 h 2388230"/>
              <a:gd name="connsiteX15" fmla="*/ 115767 w 1789785"/>
              <a:gd name="connsiteY15" fmla="*/ 1552575 h 2388230"/>
              <a:gd name="connsiteX16" fmla="*/ 211017 w 1789785"/>
              <a:gd name="connsiteY16" fmla="*/ 1645443 h 2388230"/>
              <a:gd name="connsiteX17" fmla="*/ 294360 w 1789785"/>
              <a:gd name="connsiteY17" fmla="*/ 1709738 h 2388230"/>
              <a:gd name="connsiteX18" fmla="*/ 525342 w 1789785"/>
              <a:gd name="connsiteY18" fmla="*/ 1883567 h 2388230"/>
              <a:gd name="connsiteX19" fmla="*/ 803948 w 1789785"/>
              <a:gd name="connsiteY19" fmla="*/ 2045493 h 2388230"/>
              <a:gd name="connsiteX20" fmla="*/ 1044454 w 1789785"/>
              <a:gd name="connsiteY20" fmla="*/ 2285998 h 2388230"/>
              <a:gd name="connsiteX21" fmla="*/ 1115892 w 1789785"/>
              <a:gd name="connsiteY21" fmla="*/ 2347910 h 2388230"/>
              <a:gd name="connsiteX22" fmla="*/ 1244480 w 1789785"/>
              <a:gd name="connsiteY22" fmla="*/ 2386009 h 2388230"/>
              <a:gd name="connsiteX23" fmla="*/ 1242098 w 1789785"/>
              <a:gd name="connsiteY23" fmla="*/ 2383628 h 2388230"/>
              <a:gd name="connsiteX0" fmla="*/ 1789785 w 1789785"/>
              <a:gd name="connsiteY0" fmla="*/ 0 h 2386106"/>
              <a:gd name="connsiteX1" fmla="*/ 1232573 w 1789785"/>
              <a:gd name="connsiteY1" fmla="*/ 14287 h 2386106"/>
              <a:gd name="connsiteX2" fmla="*/ 1092079 w 1789785"/>
              <a:gd name="connsiteY2" fmla="*/ 33337 h 2386106"/>
              <a:gd name="connsiteX3" fmla="*/ 951585 w 1789785"/>
              <a:gd name="connsiteY3" fmla="*/ 64293 h 2386106"/>
              <a:gd name="connsiteX4" fmla="*/ 892054 w 1789785"/>
              <a:gd name="connsiteY4" fmla="*/ 88106 h 2386106"/>
              <a:gd name="connsiteX5" fmla="*/ 856335 w 1789785"/>
              <a:gd name="connsiteY5" fmla="*/ 107156 h 2386106"/>
              <a:gd name="connsiteX6" fmla="*/ 330079 w 1789785"/>
              <a:gd name="connsiteY6" fmla="*/ 407193 h 2386106"/>
              <a:gd name="connsiteX7" fmla="*/ 208635 w 1789785"/>
              <a:gd name="connsiteY7" fmla="*/ 495300 h 2386106"/>
              <a:gd name="connsiteX8" fmla="*/ 144342 w 1789785"/>
              <a:gd name="connsiteY8" fmla="*/ 554830 h 2386106"/>
              <a:gd name="connsiteX9" fmla="*/ 101479 w 1789785"/>
              <a:gd name="connsiteY9" fmla="*/ 623887 h 2386106"/>
              <a:gd name="connsiteX10" fmla="*/ 65760 w 1789785"/>
              <a:gd name="connsiteY10" fmla="*/ 742950 h 2386106"/>
              <a:gd name="connsiteX11" fmla="*/ 3848 w 1789785"/>
              <a:gd name="connsiteY11" fmla="*/ 1243012 h 2386106"/>
              <a:gd name="connsiteX12" fmla="*/ 8610 w 1789785"/>
              <a:gd name="connsiteY12" fmla="*/ 1328737 h 2386106"/>
              <a:gd name="connsiteX13" fmla="*/ 25279 w 1789785"/>
              <a:gd name="connsiteY13" fmla="*/ 1402556 h 2386106"/>
              <a:gd name="connsiteX14" fmla="*/ 60998 w 1789785"/>
              <a:gd name="connsiteY14" fmla="*/ 1485900 h 2386106"/>
              <a:gd name="connsiteX15" fmla="*/ 115767 w 1789785"/>
              <a:gd name="connsiteY15" fmla="*/ 1552575 h 2386106"/>
              <a:gd name="connsiteX16" fmla="*/ 211017 w 1789785"/>
              <a:gd name="connsiteY16" fmla="*/ 1645443 h 2386106"/>
              <a:gd name="connsiteX17" fmla="*/ 294360 w 1789785"/>
              <a:gd name="connsiteY17" fmla="*/ 1709738 h 2386106"/>
              <a:gd name="connsiteX18" fmla="*/ 525342 w 1789785"/>
              <a:gd name="connsiteY18" fmla="*/ 1883567 h 2386106"/>
              <a:gd name="connsiteX19" fmla="*/ 803948 w 1789785"/>
              <a:gd name="connsiteY19" fmla="*/ 2045493 h 2386106"/>
              <a:gd name="connsiteX20" fmla="*/ 1044454 w 1789785"/>
              <a:gd name="connsiteY20" fmla="*/ 2285998 h 2386106"/>
              <a:gd name="connsiteX21" fmla="*/ 1115892 w 1789785"/>
              <a:gd name="connsiteY21" fmla="*/ 2347910 h 2386106"/>
              <a:gd name="connsiteX22" fmla="*/ 1244480 w 1789785"/>
              <a:gd name="connsiteY22" fmla="*/ 2386009 h 2386106"/>
              <a:gd name="connsiteX23" fmla="*/ 1244479 w 1789785"/>
              <a:gd name="connsiteY23" fmla="*/ 2121690 h 2386106"/>
              <a:gd name="connsiteX0" fmla="*/ 1789785 w 1789785"/>
              <a:gd name="connsiteY0" fmla="*/ 0 h 2386106"/>
              <a:gd name="connsiteX1" fmla="*/ 1232573 w 1789785"/>
              <a:gd name="connsiteY1" fmla="*/ 14287 h 2386106"/>
              <a:gd name="connsiteX2" fmla="*/ 1092079 w 1789785"/>
              <a:gd name="connsiteY2" fmla="*/ 33337 h 2386106"/>
              <a:gd name="connsiteX3" fmla="*/ 951585 w 1789785"/>
              <a:gd name="connsiteY3" fmla="*/ 64293 h 2386106"/>
              <a:gd name="connsiteX4" fmla="*/ 892054 w 1789785"/>
              <a:gd name="connsiteY4" fmla="*/ 88106 h 2386106"/>
              <a:gd name="connsiteX5" fmla="*/ 856335 w 1789785"/>
              <a:gd name="connsiteY5" fmla="*/ 107156 h 2386106"/>
              <a:gd name="connsiteX6" fmla="*/ 330079 w 1789785"/>
              <a:gd name="connsiteY6" fmla="*/ 407193 h 2386106"/>
              <a:gd name="connsiteX7" fmla="*/ 208635 w 1789785"/>
              <a:gd name="connsiteY7" fmla="*/ 495300 h 2386106"/>
              <a:gd name="connsiteX8" fmla="*/ 144342 w 1789785"/>
              <a:gd name="connsiteY8" fmla="*/ 554830 h 2386106"/>
              <a:gd name="connsiteX9" fmla="*/ 101479 w 1789785"/>
              <a:gd name="connsiteY9" fmla="*/ 623887 h 2386106"/>
              <a:gd name="connsiteX10" fmla="*/ 65760 w 1789785"/>
              <a:gd name="connsiteY10" fmla="*/ 742950 h 2386106"/>
              <a:gd name="connsiteX11" fmla="*/ 3848 w 1789785"/>
              <a:gd name="connsiteY11" fmla="*/ 1243012 h 2386106"/>
              <a:gd name="connsiteX12" fmla="*/ 8610 w 1789785"/>
              <a:gd name="connsiteY12" fmla="*/ 1333499 h 2386106"/>
              <a:gd name="connsiteX13" fmla="*/ 25279 w 1789785"/>
              <a:gd name="connsiteY13" fmla="*/ 1402556 h 2386106"/>
              <a:gd name="connsiteX14" fmla="*/ 60998 w 1789785"/>
              <a:gd name="connsiteY14" fmla="*/ 1485900 h 2386106"/>
              <a:gd name="connsiteX15" fmla="*/ 115767 w 1789785"/>
              <a:gd name="connsiteY15" fmla="*/ 1552575 h 2386106"/>
              <a:gd name="connsiteX16" fmla="*/ 211017 w 1789785"/>
              <a:gd name="connsiteY16" fmla="*/ 1645443 h 2386106"/>
              <a:gd name="connsiteX17" fmla="*/ 294360 w 1789785"/>
              <a:gd name="connsiteY17" fmla="*/ 1709738 h 2386106"/>
              <a:gd name="connsiteX18" fmla="*/ 525342 w 1789785"/>
              <a:gd name="connsiteY18" fmla="*/ 1883567 h 2386106"/>
              <a:gd name="connsiteX19" fmla="*/ 803948 w 1789785"/>
              <a:gd name="connsiteY19" fmla="*/ 2045493 h 2386106"/>
              <a:gd name="connsiteX20" fmla="*/ 1044454 w 1789785"/>
              <a:gd name="connsiteY20" fmla="*/ 2285998 h 2386106"/>
              <a:gd name="connsiteX21" fmla="*/ 1115892 w 1789785"/>
              <a:gd name="connsiteY21" fmla="*/ 2347910 h 2386106"/>
              <a:gd name="connsiteX22" fmla="*/ 1244480 w 1789785"/>
              <a:gd name="connsiteY22" fmla="*/ 2386009 h 2386106"/>
              <a:gd name="connsiteX23" fmla="*/ 1244479 w 1789785"/>
              <a:gd name="connsiteY23" fmla="*/ 2121690 h 2386106"/>
              <a:gd name="connsiteX0" fmla="*/ 1792522 w 1792522"/>
              <a:gd name="connsiteY0" fmla="*/ 0 h 2386106"/>
              <a:gd name="connsiteX1" fmla="*/ 1235310 w 1792522"/>
              <a:gd name="connsiteY1" fmla="*/ 14287 h 2386106"/>
              <a:gd name="connsiteX2" fmla="*/ 1094816 w 1792522"/>
              <a:gd name="connsiteY2" fmla="*/ 33337 h 2386106"/>
              <a:gd name="connsiteX3" fmla="*/ 954322 w 1792522"/>
              <a:gd name="connsiteY3" fmla="*/ 64293 h 2386106"/>
              <a:gd name="connsiteX4" fmla="*/ 894791 w 1792522"/>
              <a:gd name="connsiteY4" fmla="*/ 88106 h 2386106"/>
              <a:gd name="connsiteX5" fmla="*/ 859072 w 1792522"/>
              <a:gd name="connsiteY5" fmla="*/ 107156 h 2386106"/>
              <a:gd name="connsiteX6" fmla="*/ 332816 w 1792522"/>
              <a:gd name="connsiteY6" fmla="*/ 407193 h 2386106"/>
              <a:gd name="connsiteX7" fmla="*/ 211372 w 1792522"/>
              <a:gd name="connsiteY7" fmla="*/ 495300 h 2386106"/>
              <a:gd name="connsiteX8" fmla="*/ 147079 w 1792522"/>
              <a:gd name="connsiteY8" fmla="*/ 554830 h 2386106"/>
              <a:gd name="connsiteX9" fmla="*/ 104216 w 1792522"/>
              <a:gd name="connsiteY9" fmla="*/ 623887 h 2386106"/>
              <a:gd name="connsiteX10" fmla="*/ 68497 w 1792522"/>
              <a:gd name="connsiteY10" fmla="*/ 742950 h 2386106"/>
              <a:gd name="connsiteX11" fmla="*/ 6585 w 1792522"/>
              <a:gd name="connsiteY11" fmla="*/ 1243012 h 2386106"/>
              <a:gd name="connsiteX12" fmla="*/ 4203 w 1792522"/>
              <a:gd name="connsiteY12" fmla="*/ 1340643 h 2386106"/>
              <a:gd name="connsiteX13" fmla="*/ 28016 w 1792522"/>
              <a:gd name="connsiteY13" fmla="*/ 1402556 h 2386106"/>
              <a:gd name="connsiteX14" fmla="*/ 63735 w 1792522"/>
              <a:gd name="connsiteY14" fmla="*/ 1485900 h 2386106"/>
              <a:gd name="connsiteX15" fmla="*/ 118504 w 1792522"/>
              <a:gd name="connsiteY15" fmla="*/ 1552575 h 2386106"/>
              <a:gd name="connsiteX16" fmla="*/ 213754 w 1792522"/>
              <a:gd name="connsiteY16" fmla="*/ 1645443 h 2386106"/>
              <a:gd name="connsiteX17" fmla="*/ 297097 w 1792522"/>
              <a:gd name="connsiteY17" fmla="*/ 1709738 h 2386106"/>
              <a:gd name="connsiteX18" fmla="*/ 528079 w 1792522"/>
              <a:gd name="connsiteY18" fmla="*/ 1883567 h 2386106"/>
              <a:gd name="connsiteX19" fmla="*/ 806685 w 1792522"/>
              <a:gd name="connsiteY19" fmla="*/ 2045493 h 2386106"/>
              <a:gd name="connsiteX20" fmla="*/ 1047191 w 1792522"/>
              <a:gd name="connsiteY20" fmla="*/ 2285998 h 2386106"/>
              <a:gd name="connsiteX21" fmla="*/ 1118629 w 1792522"/>
              <a:gd name="connsiteY21" fmla="*/ 2347910 h 2386106"/>
              <a:gd name="connsiteX22" fmla="*/ 1247217 w 1792522"/>
              <a:gd name="connsiteY22" fmla="*/ 2386009 h 2386106"/>
              <a:gd name="connsiteX23" fmla="*/ 1247216 w 1792522"/>
              <a:gd name="connsiteY23" fmla="*/ 2121690 h 2386106"/>
              <a:gd name="connsiteX0" fmla="*/ 1791999 w 1791999"/>
              <a:gd name="connsiteY0" fmla="*/ 0 h 2386106"/>
              <a:gd name="connsiteX1" fmla="*/ 1234787 w 1791999"/>
              <a:gd name="connsiteY1" fmla="*/ 14287 h 2386106"/>
              <a:gd name="connsiteX2" fmla="*/ 1094293 w 1791999"/>
              <a:gd name="connsiteY2" fmla="*/ 33337 h 2386106"/>
              <a:gd name="connsiteX3" fmla="*/ 953799 w 1791999"/>
              <a:gd name="connsiteY3" fmla="*/ 64293 h 2386106"/>
              <a:gd name="connsiteX4" fmla="*/ 894268 w 1791999"/>
              <a:gd name="connsiteY4" fmla="*/ 88106 h 2386106"/>
              <a:gd name="connsiteX5" fmla="*/ 858549 w 1791999"/>
              <a:gd name="connsiteY5" fmla="*/ 107156 h 2386106"/>
              <a:gd name="connsiteX6" fmla="*/ 332293 w 1791999"/>
              <a:gd name="connsiteY6" fmla="*/ 407193 h 2386106"/>
              <a:gd name="connsiteX7" fmla="*/ 210849 w 1791999"/>
              <a:gd name="connsiteY7" fmla="*/ 495300 h 2386106"/>
              <a:gd name="connsiteX8" fmla="*/ 146556 w 1791999"/>
              <a:gd name="connsiteY8" fmla="*/ 554830 h 2386106"/>
              <a:gd name="connsiteX9" fmla="*/ 103693 w 1791999"/>
              <a:gd name="connsiteY9" fmla="*/ 623887 h 2386106"/>
              <a:gd name="connsiteX10" fmla="*/ 67974 w 1791999"/>
              <a:gd name="connsiteY10" fmla="*/ 742950 h 2386106"/>
              <a:gd name="connsiteX11" fmla="*/ 6062 w 1791999"/>
              <a:gd name="connsiteY11" fmla="*/ 1243012 h 2386106"/>
              <a:gd name="connsiteX12" fmla="*/ 3680 w 1791999"/>
              <a:gd name="connsiteY12" fmla="*/ 1340643 h 2386106"/>
              <a:gd name="connsiteX13" fmla="*/ 17968 w 1791999"/>
              <a:gd name="connsiteY13" fmla="*/ 1404938 h 2386106"/>
              <a:gd name="connsiteX14" fmla="*/ 63212 w 1791999"/>
              <a:gd name="connsiteY14" fmla="*/ 1485900 h 2386106"/>
              <a:gd name="connsiteX15" fmla="*/ 117981 w 1791999"/>
              <a:gd name="connsiteY15" fmla="*/ 1552575 h 2386106"/>
              <a:gd name="connsiteX16" fmla="*/ 213231 w 1791999"/>
              <a:gd name="connsiteY16" fmla="*/ 1645443 h 2386106"/>
              <a:gd name="connsiteX17" fmla="*/ 296574 w 1791999"/>
              <a:gd name="connsiteY17" fmla="*/ 1709738 h 2386106"/>
              <a:gd name="connsiteX18" fmla="*/ 527556 w 1791999"/>
              <a:gd name="connsiteY18" fmla="*/ 1883567 h 2386106"/>
              <a:gd name="connsiteX19" fmla="*/ 806162 w 1791999"/>
              <a:gd name="connsiteY19" fmla="*/ 2045493 h 2386106"/>
              <a:gd name="connsiteX20" fmla="*/ 1046668 w 1791999"/>
              <a:gd name="connsiteY20" fmla="*/ 2285998 h 2386106"/>
              <a:gd name="connsiteX21" fmla="*/ 1118106 w 1791999"/>
              <a:gd name="connsiteY21" fmla="*/ 2347910 h 2386106"/>
              <a:gd name="connsiteX22" fmla="*/ 1246694 w 1791999"/>
              <a:gd name="connsiteY22" fmla="*/ 2386009 h 2386106"/>
              <a:gd name="connsiteX23" fmla="*/ 1246693 w 1791999"/>
              <a:gd name="connsiteY23" fmla="*/ 2121690 h 23861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91999" h="2386106">
                <a:moveTo>
                  <a:pt x="1791999" y="0"/>
                </a:moveTo>
                <a:lnTo>
                  <a:pt x="1234787" y="14287"/>
                </a:lnTo>
                <a:cubicBezTo>
                  <a:pt x="1118503" y="19843"/>
                  <a:pt x="1141124" y="25003"/>
                  <a:pt x="1094293" y="33337"/>
                </a:cubicBezTo>
                <a:cubicBezTo>
                  <a:pt x="1047462" y="41671"/>
                  <a:pt x="987136" y="55165"/>
                  <a:pt x="953799" y="64293"/>
                </a:cubicBezTo>
                <a:cubicBezTo>
                  <a:pt x="920462" y="73421"/>
                  <a:pt x="910143" y="80962"/>
                  <a:pt x="894268" y="88106"/>
                </a:cubicBezTo>
                <a:cubicBezTo>
                  <a:pt x="878393" y="95250"/>
                  <a:pt x="858549" y="107156"/>
                  <a:pt x="858549" y="107156"/>
                </a:cubicBezTo>
                <a:lnTo>
                  <a:pt x="332293" y="407193"/>
                </a:lnTo>
                <a:cubicBezTo>
                  <a:pt x="224343" y="471884"/>
                  <a:pt x="241805" y="470694"/>
                  <a:pt x="210849" y="495300"/>
                </a:cubicBezTo>
                <a:cubicBezTo>
                  <a:pt x="179893" y="519906"/>
                  <a:pt x="146556" y="554830"/>
                  <a:pt x="146556" y="554830"/>
                </a:cubicBezTo>
                <a:cubicBezTo>
                  <a:pt x="128697" y="576261"/>
                  <a:pt x="116790" y="592534"/>
                  <a:pt x="103693" y="623887"/>
                </a:cubicBezTo>
                <a:cubicBezTo>
                  <a:pt x="90596" y="655240"/>
                  <a:pt x="84246" y="639763"/>
                  <a:pt x="67974" y="742950"/>
                </a:cubicBezTo>
                <a:cubicBezTo>
                  <a:pt x="51702" y="846138"/>
                  <a:pt x="16778" y="1143397"/>
                  <a:pt x="6062" y="1243012"/>
                </a:cubicBezTo>
                <a:cubicBezTo>
                  <a:pt x="-4654" y="1342628"/>
                  <a:pt x="1696" y="1313655"/>
                  <a:pt x="3680" y="1340643"/>
                </a:cubicBezTo>
                <a:cubicBezTo>
                  <a:pt x="5664" y="1367631"/>
                  <a:pt x="8046" y="1380729"/>
                  <a:pt x="17968" y="1404938"/>
                </a:cubicBezTo>
                <a:cubicBezTo>
                  <a:pt x="27890" y="1429147"/>
                  <a:pt x="46543" y="1461294"/>
                  <a:pt x="63212" y="1485900"/>
                </a:cubicBezTo>
                <a:cubicBezTo>
                  <a:pt x="79881" y="1510506"/>
                  <a:pt x="92978" y="1525985"/>
                  <a:pt x="117981" y="1552575"/>
                </a:cubicBezTo>
                <a:cubicBezTo>
                  <a:pt x="142984" y="1579166"/>
                  <a:pt x="183466" y="1619249"/>
                  <a:pt x="213231" y="1645443"/>
                </a:cubicBezTo>
                <a:cubicBezTo>
                  <a:pt x="242997" y="1671637"/>
                  <a:pt x="244187" y="1670051"/>
                  <a:pt x="296574" y="1709738"/>
                </a:cubicBezTo>
                <a:lnTo>
                  <a:pt x="527556" y="1883567"/>
                </a:lnTo>
                <a:cubicBezTo>
                  <a:pt x="570022" y="1914523"/>
                  <a:pt x="802193" y="2043508"/>
                  <a:pt x="806162" y="2045493"/>
                </a:cubicBezTo>
                <a:cubicBezTo>
                  <a:pt x="852993" y="2072480"/>
                  <a:pt x="1046172" y="2285998"/>
                  <a:pt x="1046668" y="2285998"/>
                </a:cubicBezTo>
                <a:cubicBezTo>
                  <a:pt x="1085959" y="2326479"/>
                  <a:pt x="1119098" y="2347414"/>
                  <a:pt x="1118106" y="2347910"/>
                </a:cubicBezTo>
                <a:cubicBezTo>
                  <a:pt x="1128822" y="2357832"/>
                  <a:pt x="1248182" y="2386505"/>
                  <a:pt x="1246694" y="2386009"/>
                </a:cubicBezTo>
                <a:cubicBezTo>
                  <a:pt x="1267728" y="2391962"/>
                  <a:pt x="1247189" y="2122186"/>
                  <a:pt x="1246693" y="2121690"/>
                </a:cubicBezTo>
              </a:path>
            </a:pathLst>
          </a:custGeom>
          <a:ln>
            <a:tailEnd type="stealt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1" name="Freeform 10"/>
          <p:cNvSpPr/>
          <p:nvPr/>
        </p:nvSpPr>
        <p:spPr>
          <a:xfrm>
            <a:off x="964914" y="5325564"/>
            <a:ext cx="1509730" cy="724218"/>
          </a:xfrm>
          <a:custGeom>
            <a:avLst/>
            <a:gdLst>
              <a:gd name="connsiteX0" fmla="*/ 1093727 w 1093727"/>
              <a:gd name="connsiteY0" fmla="*/ 520134 h 527272"/>
              <a:gd name="connsiteX1" fmla="*/ 792102 w 1093727"/>
              <a:gd name="connsiteY1" fmla="*/ 526484 h 527272"/>
              <a:gd name="connsiteX2" fmla="*/ 671452 w 1093727"/>
              <a:gd name="connsiteY2" fmla="*/ 504259 h 527272"/>
              <a:gd name="connsiteX3" fmla="*/ 538102 w 1093727"/>
              <a:gd name="connsiteY3" fmla="*/ 482034 h 527272"/>
              <a:gd name="connsiteX4" fmla="*/ 385702 w 1093727"/>
              <a:gd name="connsiteY4" fmla="*/ 434409 h 527272"/>
              <a:gd name="connsiteX5" fmla="*/ 52327 w 1093727"/>
              <a:gd name="connsiteY5" fmla="*/ 224859 h 527272"/>
              <a:gd name="connsiteX6" fmla="*/ 17402 w 1093727"/>
              <a:gd name="connsiteY6" fmla="*/ 199459 h 527272"/>
              <a:gd name="connsiteX7" fmla="*/ 1527 w 1093727"/>
              <a:gd name="connsiteY7" fmla="*/ 18484 h 527272"/>
              <a:gd name="connsiteX8" fmla="*/ 1527 w 1093727"/>
              <a:gd name="connsiteY8" fmla="*/ 15309 h 527272"/>
              <a:gd name="connsiteX0" fmla="*/ 1093507 w 1093507"/>
              <a:gd name="connsiteY0" fmla="*/ 517989 h 525127"/>
              <a:gd name="connsiteX1" fmla="*/ 791882 w 1093507"/>
              <a:gd name="connsiteY1" fmla="*/ 524339 h 525127"/>
              <a:gd name="connsiteX2" fmla="*/ 671232 w 1093507"/>
              <a:gd name="connsiteY2" fmla="*/ 502114 h 525127"/>
              <a:gd name="connsiteX3" fmla="*/ 537882 w 1093507"/>
              <a:gd name="connsiteY3" fmla="*/ 479889 h 525127"/>
              <a:gd name="connsiteX4" fmla="*/ 385482 w 1093507"/>
              <a:gd name="connsiteY4" fmla="*/ 432264 h 525127"/>
              <a:gd name="connsiteX5" fmla="*/ 52107 w 1093507"/>
              <a:gd name="connsiteY5" fmla="*/ 222714 h 525127"/>
              <a:gd name="connsiteX6" fmla="*/ 14007 w 1093507"/>
              <a:gd name="connsiteY6" fmla="*/ 165564 h 525127"/>
              <a:gd name="connsiteX7" fmla="*/ 1307 w 1093507"/>
              <a:gd name="connsiteY7" fmla="*/ 16339 h 525127"/>
              <a:gd name="connsiteX8" fmla="*/ 1307 w 1093507"/>
              <a:gd name="connsiteY8" fmla="*/ 13164 h 525127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7882 w 1093507"/>
              <a:gd name="connsiteY3" fmla="*/ 479889 h 524556"/>
              <a:gd name="connsiteX4" fmla="*/ 385482 w 1093507"/>
              <a:gd name="connsiteY4" fmla="*/ 432264 h 524556"/>
              <a:gd name="connsiteX5" fmla="*/ 52107 w 1093507"/>
              <a:gd name="connsiteY5" fmla="*/ 22271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4707 w 1093507"/>
              <a:gd name="connsiteY3" fmla="*/ 495764 h 524556"/>
              <a:gd name="connsiteX4" fmla="*/ 385482 w 1093507"/>
              <a:gd name="connsiteY4" fmla="*/ 432264 h 524556"/>
              <a:gd name="connsiteX5" fmla="*/ 52107 w 1093507"/>
              <a:gd name="connsiteY5" fmla="*/ 22271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4707 w 1093507"/>
              <a:gd name="connsiteY3" fmla="*/ 495764 h 524556"/>
              <a:gd name="connsiteX4" fmla="*/ 385482 w 1093507"/>
              <a:gd name="connsiteY4" fmla="*/ 432264 h 524556"/>
              <a:gd name="connsiteX5" fmla="*/ 90207 w 1093507"/>
              <a:gd name="connsiteY5" fmla="*/ 25446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93507" h="524556">
                <a:moveTo>
                  <a:pt x="1093507" y="517989"/>
                </a:moveTo>
                <a:cubicBezTo>
                  <a:pt x="977884" y="522487"/>
                  <a:pt x="862261" y="525397"/>
                  <a:pt x="791882" y="524339"/>
                </a:cubicBezTo>
                <a:cubicBezTo>
                  <a:pt x="721503" y="523281"/>
                  <a:pt x="714095" y="516402"/>
                  <a:pt x="671232" y="511639"/>
                </a:cubicBezTo>
                <a:cubicBezTo>
                  <a:pt x="628370" y="506877"/>
                  <a:pt x="582332" y="508993"/>
                  <a:pt x="534707" y="495764"/>
                </a:cubicBezTo>
                <a:cubicBezTo>
                  <a:pt x="487082" y="482535"/>
                  <a:pt x="459565" y="472481"/>
                  <a:pt x="385482" y="432264"/>
                </a:cubicBezTo>
                <a:cubicBezTo>
                  <a:pt x="311399" y="392047"/>
                  <a:pt x="152120" y="298914"/>
                  <a:pt x="90207" y="254464"/>
                </a:cubicBezTo>
                <a:cubicBezTo>
                  <a:pt x="28294" y="210014"/>
                  <a:pt x="28824" y="205251"/>
                  <a:pt x="14007" y="165564"/>
                </a:cubicBezTo>
                <a:cubicBezTo>
                  <a:pt x="-810" y="125877"/>
                  <a:pt x="3424" y="41739"/>
                  <a:pt x="1307" y="16339"/>
                </a:cubicBezTo>
                <a:cubicBezTo>
                  <a:pt x="-810" y="-9061"/>
                  <a:pt x="-16" y="-595"/>
                  <a:pt x="1307" y="13164"/>
                </a:cubicBezTo>
              </a:path>
            </a:pathLst>
          </a:custGeom>
          <a:ln>
            <a:tailEnd type="stealt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2" name="Freeform 11"/>
          <p:cNvSpPr/>
          <p:nvPr/>
        </p:nvSpPr>
        <p:spPr>
          <a:xfrm>
            <a:off x="1008749" y="5286113"/>
            <a:ext cx="2395197" cy="725368"/>
          </a:xfrm>
          <a:custGeom>
            <a:avLst/>
            <a:gdLst>
              <a:gd name="connsiteX0" fmla="*/ 1093727 w 1093727"/>
              <a:gd name="connsiteY0" fmla="*/ 520134 h 527272"/>
              <a:gd name="connsiteX1" fmla="*/ 792102 w 1093727"/>
              <a:gd name="connsiteY1" fmla="*/ 526484 h 527272"/>
              <a:gd name="connsiteX2" fmla="*/ 671452 w 1093727"/>
              <a:gd name="connsiteY2" fmla="*/ 504259 h 527272"/>
              <a:gd name="connsiteX3" fmla="*/ 538102 w 1093727"/>
              <a:gd name="connsiteY3" fmla="*/ 482034 h 527272"/>
              <a:gd name="connsiteX4" fmla="*/ 385702 w 1093727"/>
              <a:gd name="connsiteY4" fmla="*/ 434409 h 527272"/>
              <a:gd name="connsiteX5" fmla="*/ 52327 w 1093727"/>
              <a:gd name="connsiteY5" fmla="*/ 224859 h 527272"/>
              <a:gd name="connsiteX6" fmla="*/ 17402 w 1093727"/>
              <a:gd name="connsiteY6" fmla="*/ 199459 h 527272"/>
              <a:gd name="connsiteX7" fmla="*/ 1527 w 1093727"/>
              <a:gd name="connsiteY7" fmla="*/ 18484 h 527272"/>
              <a:gd name="connsiteX8" fmla="*/ 1527 w 1093727"/>
              <a:gd name="connsiteY8" fmla="*/ 15309 h 527272"/>
              <a:gd name="connsiteX0" fmla="*/ 1093507 w 1093507"/>
              <a:gd name="connsiteY0" fmla="*/ 517989 h 525127"/>
              <a:gd name="connsiteX1" fmla="*/ 791882 w 1093507"/>
              <a:gd name="connsiteY1" fmla="*/ 524339 h 525127"/>
              <a:gd name="connsiteX2" fmla="*/ 671232 w 1093507"/>
              <a:gd name="connsiteY2" fmla="*/ 502114 h 525127"/>
              <a:gd name="connsiteX3" fmla="*/ 537882 w 1093507"/>
              <a:gd name="connsiteY3" fmla="*/ 479889 h 525127"/>
              <a:gd name="connsiteX4" fmla="*/ 385482 w 1093507"/>
              <a:gd name="connsiteY4" fmla="*/ 432264 h 525127"/>
              <a:gd name="connsiteX5" fmla="*/ 52107 w 1093507"/>
              <a:gd name="connsiteY5" fmla="*/ 222714 h 525127"/>
              <a:gd name="connsiteX6" fmla="*/ 14007 w 1093507"/>
              <a:gd name="connsiteY6" fmla="*/ 165564 h 525127"/>
              <a:gd name="connsiteX7" fmla="*/ 1307 w 1093507"/>
              <a:gd name="connsiteY7" fmla="*/ 16339 h 525127"/>
              <a:gd name="connsiteX8" fmla="*/ 1307 w 1093507"/>
              <a:gd name="connsiteY8" fmla="*/ 13164 h 525127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7882 w 1093507"/>
              <a:gd name="connsiteY3" fmla="*/ 479889 h 524556"/>
              <a:gd name="connsiteX4" fmla="*/ 385482 w 1093507"/>
              <a:gd name="connsiteY4" fmla="*/ 432264 h 524556"/>
              <a:gd name="connsiteX5" fmla="*/ 52107 w 1093507"/>
              <a:gd name="connsiteY5" fmla="*/ 22271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4707 w 1093507"/>
              <a:gd name="connsiteY3" fmla="*/ 495764 h 524556"/>
              <a:gd name="connsiteX4" fmla="*/ 385482 w 1093507"/>
              <a:gd name="connsiteY4" fmla="*/ 432264 h 524556"/>
              <a:gd name="connsiteX5" fmla="*/ 52107 w 1093507"/>
              <a:gd name="connsiteY5" fmla="*/ 22271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  <a:gd name="connsiteX0" fmla="*/ 1093507 w 1093507"/>
              <a:gd name="connsiteY0" fmla="*/ 517989 h 524556"/>
              <a:gd name="connsiteX1" fmla="*/ 791882 w 1093507"/>
              <a:gd name="connsiteY1" fmla="*/ 524339 h 524556"/>
              <a:gd name="connsiteX2" fmla="*/ 671232 w 1093507"/>
              <a:gd name="connsiteY2" fmla="*/ 511639 h 524556"/>
              <a:gd name="connsiteX3" fmla="*/ 534707 w 1093507"/>
              <a:gd name="connsiteY3" fmla="*/ 495764 h 524556"/>
              <a:gd name="connsiteX4" fmla="*/ 385482 w 1093507"/>
              <a:gd name="connsiteY4" fmla="*/ 432264 h 524556"/>
              <a:gd name="connsiteX5" fmla="*/ 90207 w 1093507"/>
              <a:gd name="connsiteY5" fmla="*/ 254464 h 524556"/>
              <a:gd name="connsiteX6" fmla="*/ 14007 w 1093507"/>
              <a:gd name="connsiteY6" fmla="*/ 165564 h 524556"/>
              <a:gd name="connsiteX7" fmla="*/ 1307 w 1093507"/>
              <a:gd name="connsiteY7" fmla="*/ 16339 h 524556"/>
              <a:gd name="connsiteX8" fmla="*/ 1307 w 1093507"/>
              <a:gd name="connsiteY8" fmla="*/ 13164 h 524556"/>
              <a:gd name="connsiteX0" fmla="*/ 1734857 w 1734857"/>
              <a:gd name="connsiteY0" fmla="*/ 483064 h 525389"/>
              <a:gd name="connsiteX1" fmla="*/ 791882 w 1734857"/>
              <a:gd name="connsiteY1" fmla="*/ 524339 h 525389"/>
              <a:gd name="connsiteX2" fmla="*/ 671232 w 1734857"/>
              <a:gd name="connsiteY2" fmla="*/ 511639 h 525389"/>
              <a:gd name="connsiteX3" fmla="*/ 534707 w 1734857"/>
              <a:gd name="connsiteY3" fmla="*/ 495764 h 525389"/>
              <a:gd name="connsiteX4" fmla="*/ 385482 w 1734857"/>
              <a:gd name="connsiteY4" fmla="*/ 432264 h 525389"/>
              <a:gd name="connsiteX5" fmla="*/ 90207 w 1734857"/>
              <a:gd name="connsiteY5" fmla="*/ 254464 h 525389"/>
              <a:gd name="connsiteX6" fmla="*/ 14007 w 1734857"/>
              <a:gd name="connsiteY6" fmla="*/ 165564 h 525389"/>
              <a:gd name="connsiteX7" fmla="*/ 1307 w 1734857"/>
              <a:gd name="connsiteY7" fmla="*/ 16339 h 525389"/>
              <a:gd name="connsiteX8" fmla="*/ 1307 w 1734857"/>
              <a:gd name="connsiteY8" fmla="*/ 13164 h 525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734857" h="525389">
                <a:moveTo>
                  <a:pt x="1734857" y="483064"/>
                </a:moveTo>
                <a:lnTo>
                  <a:pt x="791882" y="524339"/>
                </a:lnTo>
                <a:cubicBezTo>
                  <a:pt x="614611" y="529102"/>
                  <a:pt x="714095" y="516402"/>
                  <a:pt x="671232" y="511639"/>
                </a:cubicBezTo>
                <a:cubicBezTo>
                  <a:pt x="628370" y="506877"/>
                  <a:pt x="582332" y="508993"/>
                  <a:pt x="534707" y="495764"/>
                </a:cubicBezTo>
                <a:cubicBezTo>
                  <a:pt x="487082" y="482535"/>
                  <a:pt x="459565" y="472481"/>
                  <a:pt x="385482" y="432264"/>
                </a:cubicBezTo>
                <a:cubicBezTo>
                  <a:pt x="311399" y="392047"/>
                  <a:pt x="152120" y="298914"/>
                  <a:pt x="90207" y="254464"/>
                </a:cubicBezTo>
                <a:cubicBezTo>
                  <a:pt x="28294" y="210014"/>
                  <a:pt x="28824" y="205251"/>
                  <a:pt x="14007" y="165564"/>
                </a:cubicBezTo>
                <a:cubicBezTo>
                  <a:pt x="-810" y="125877"/>
                  <a:pt x="3424" y="41739"/>
                  <a:pt x="1307" y="16339"/>
                </a:cubicBezTo>
                <a:cubicBezTo>
                  <a:pt x="-810" y="-9061"/>
                  <a:pt x="-16" y="-595"/>
                  <a:pt x="1307" y="13164"/>
                </a:cubicBezTo>
              </a:path>
            </a:pathLst>
          </a:custGeom>
          <a:ln>
            <a:tailEnd type="stealt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  <p:sp>
        <p:nvSpPr>
          <p:cNvPr id="19" name="Arc 18"/>
          <p:cNvSpPr/>
          <p:nvPr/>
        </p:nvSpPr>
        <p:spPr>
          <a:xfrm rot="828565">
            <a:off x="-114903" y="5307496"/>
            <a:ext cx="2117503" cy="833083"/>
          </a:xfrm>
          <a:prstGeom prst="arc">
            <a:avLst>
              <a:gd name="adj1" fmla="val 16200000"/>
              <a:gd name="adj2" fmla="val 21483283"/>
            </a:avLst>
          </a:prstGeom>
          <a:ln>
            <a:prstDash val="dash"/>
            <a:tailEnd type="stealth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i="1"/>
          </a:p>
        </p:txBody>
      </p:sp>
    </p:spTree>
    <p:extLst>
      <p:ext uri="{BB962C8B-B14F-4D97-AF65-F5344CB8AC3E}">
        <p14:creationId xmlns:p14="http://schemas.microsoft.com/office/powerpoint/2010/main" val="218380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2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i="1" smtClean="0"/>
              <a:t>5</a:t>
            </a:fld>
            <a:endParaRPr lang="en-US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Cryogenics evaluation</a:t>
            </a:r>
            <a:endParaRPr lang="en-GB" i="1" dirty="0"/>
          </a:p>
        </p:txBody>
      </p:sp>
      <p:sp>
        <p:nvSpPr>
          <p:cNvPr id="7" name="Rectangle 6"/>
          <p:cNvSpPr/>
          <p:nvPr/>
        </p:nvSpPr>
        <p:spPr>
          <a:xfrm>
            <a:off x="158579" y="1142487"/>
            <a:ext cx="8756821" cy="5207513"/>
          </a:xfrm>
          <a:prstGeom prst="rect">
            <a:avLst/>
          </a:prstGeom>
          <a:noFill/>
        </p:spPr>
        <p:txBody>
          <a:bodyPr vert="horz" lIns="91440" tIns="0" rIns="91440" bIns="0" rtlCol="0">
            <a:normAutofit/>
          </a:bodyPr>
          <a:lstStyle/>
          <a:p>
            <a:pPr algn="just">
              <a:buClr>
                <a:srgbClr val="0089B5"/>
              </a:buClr>
              <a:buFont typeface="Arial"/>
              <a:buNone/>
            </a:pPr>
            <a:r>
              <a:rPr lang="en-GB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Main </a:t>
            </a:r>
            <a:r>
              <a:rPr lang="en-GB" sz="2000" b="1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advantages for SAM@1.9K</a:t>
            </a:r>
            <a:r>
              <a:rPr lang="en-GB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 w.r.t 4.5K</a:t>
            </a:r>
            <a:r>
              <a:rPr lang="en-GB" sz="2000" i="1" u="sng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:</a:t>
            </a:r>
            <a:endParaRPr lang="en-GB" sz="2000" i="1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 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Excellent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wetting of conductors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, as all pressurised helium volume fills the cold mass volume (at 4.5K, we control a level, that has to be confirmed above the top of the coils with the so called boil-off tests)</a:t>
            </a: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 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Excellent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autonomy for small perturbations or stops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: depending on heat losses, the pressurised helium has about 10-15 hrs autonomy before being relief via the quench valves, whereas only 2-4 hours before being empty if at 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4.5K</a:t>
            </a:r>
            <a:endParaRPr lang="en-GB" sz="1400" i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marL="180975" algn="just">
              <a:buClr>
                <a:srgbClr val="0089B5"/>
              </a:buClr>
            </a:pPr>
            <a:r>
              <a:rPr lang="en-GB" sz="1400" i="1" dirty="0" smtClean="0">
                <a:solidFill>
                  <a:srgbClr val="C00000"/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</a:t>
            </a:r>
            <a:endParaRPr lang="en-GB" sz="1600" i="1" dirty="0" smtClean="0">
              <a:solidFill>
                <a:srgbClr val="C0000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marL="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endParaRPr lang="en-GB" sz="1600" i="1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algn="just">
              <a:buClr>
                <a:srgbClr val="0089B5"/>
              </a:buClr>
            </a:pPr>
            <a:r>
              <a:rPr lang="en-GB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Main </a:t>
            </a:r>
            <a:r>
              <a:rPr lang="en-GB" sz="2000" b="1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disadvantage for SAM@1.9K</a:t>
            </a:r>
            <a:r>
              <a:rPr lang="en-GB" sz="2000" i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 w.r.t 4.5K:</a:t>
            </a: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Required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conversion and associated </a:t>
            </a:r>
            <a:r>
              <a:rPr lang="en-GB" sz="1600" b="1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work 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(mainly MSC), 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but as well for </a:t>
            </a:r>
            <a:r>
              <a:rPr lang="en-GB" sz="1600" b="1" i="1" dirty="0" err="1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cryo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instrumentation 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and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feedthroughs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 that will have to be with He-guard</a:t>
            </a: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The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cost of refrigeration is higher </a:t>
            </a:r>
            <a:r>
              <a:rPr lang="en-GB" sz="1600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(1/T), but on a very small amount of magnets, therefore </a:t>
            </a:r>
            <a:r>
              <a:rPr lang="en-GB" sz="1600" b="1" i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not a sizing criteria for the refrigeration system</a:t>
            </a:r>
            <a:r>
              <a:rPr lang="en-GB" sz="16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.</a:t>
            </a: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endParaRPr lang="en-GB" sz="1400" i="1" dirty="0" smtClean="0">
              <a:solidFill>
                <a:srgbClr val="C0000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marL="361950" indent="-180975" algn="just">
              <a:buClr>
                <a:srgbClr val="0089B5"/>
              </a:buClr>
              <a:buFont typeface="Arial" panose="020B0604020202020204" pitchFamily="34" charset="0"/>
              <a:buChar char="•"/>
            </a:pPr>
            <a:endParaRPr lang="en-GB" sz="1400" i="1" dirty="0">
              <a:solidFill>
                <a:srgbClr val="C00000"/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algn="just">
              <a:buClr>
                <a:srgbClr val="0089B5"/>
              </a:buClr>
            </a:pPr>
            <a:endParaRPr lang="en-GB" sz="1600" i="1" dirty="0" smtClean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  <a:p>
            <a:pPr algn="just">
              <a:buClr>
                <a:srgbClr val="0089B5"/>
              </a:buClr>
            </a:pPr>
            <a:r>
              <a:rPr lang="en-GB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</a:rPr>
              <a:t>The beam screen operating temperature range base line remains 5-20K (see nest slide) independently of the magnet operating temperature.</a:t>
            </a:r>
            <a:endParaRPr lang="en-GB" sz="1400" i="1" dirty="0"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63500" dist="63500" dir="2700000" algn="tl" rotWithShape="0">
                  <a:schemeClr val="bg1">
                    <a:lumMod val="75000"/>
                    <a:alpha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900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i="1" smtClean="0"/>
              <a:t>6</a:t>
            </a:fld>
            <a:endParaRPr lang="en-US" i="1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Vacuum evaluation</a:t>
            </a:r>
            <a:endParaRPr lang="en-GB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i="1" dirty="0" smtClean="0"/>
              <a:t>Regardless of the magnet operating temperature, the </a:t>
            </a:r>
            <a:r>
              <a:rPr lang="en-GB" sz="1600" b="1" i="1" dirty="0" smtClean="0"/>
              <a:t>functionalities</a:t>
            </a:r>
            <a:r>
              <a:rPr lang="en-GB" sz="1600" i="1" dirty="0" smtClean="0"/>
              <a:t> associated to the beam screens are essential (heaters, k refrigeration lines…). All these are </a:t>
            </a:r>
            <a:r>
              <a:rPr lang="en-GB" sz="1600" b="1" i="1" dirty="0" smtClean="0"/>
              <a:t>already implemented</a:t>
            </a:r>
            <a:r>
              <a:rPr lang="en-GB" sz="1600" i="1" dirty="0" smtClean="0"/>
              <a:t> in the current Q6 and have </a:t>
            </a:r>
            <a:r>
              <a:rPr lang="en-GB" sz="1600" b="1" i="1" dirty="0" smtClean="0"/>
              <a:t>demonstrated their efficiency </a:t>
            </a:r>
            <a:r>
              <a:rPr lang="en-GB" sz="1600" i="1" dirty="0" smtClean="0"/>
              <a:t>at 4.5K.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6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base line </a:t>
            </a:r>
            <a:r>
              <a:rPr lang="en-GB" sz="1600" i="1" dirty="0" smtClean="0"/>
              <a:t>for the range of the beam screen  operating temperature for the “standalone” magnets remains </a:t>
            </a:r>
            <a:r>
              <a:rPr lang="en-GB" sz="1600" b="1" i="1" dirty="0" smtClean="0"/>
              <a:t>5-20K </a:t>
            </a:r>
            <a:r>
              <a:rPr lang="en-GB" sz="1600" i="1" dirty="0" smtClean="0"/>
              <a:t>independently from the magnet temperature. An operation range between 40-60K could be envisaged like in the inner triplet </a:t>
            </a:r>
            <a:r>
              <a:rPr lang="en-GB" sz="1600" i="1" dirty="0" smtClean="0"/>
              <a:t>but there </a:t>
            </a:r>
            <a:r>
              <a:rPr lang="en-GB" sz="1600" i="1" dirty="0" smtClean="0"/>
              <a:t>is not </a:t>
            </a:r>
            <a:r>
              <a:rPr lang="en-GB" sz="1600" i="1" dirty="0" smtClean="0"/>
              <a:t>strong argument </a:t>
            </a:r>
            <a:r>
              <a:rPr lang="en-GB" sz="1600" i="1" smtClean="0"/>
              <a:t>to change </a:t>
            </a:r>
            <a:r>
              <a:rPr lang="en-GB" sz="1600" i="1" dirty="0" smtClean="0"/>
              <a:t>today.</a:t>
            </a:r>
            <a:endParaRPr lang="en-GB" sz="16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600" i="1" dirty="0" smtClean="0"/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i="1" dirty="0" smtClean="0"/>
              <a:t>The </a:t>
            </a:r>
            <a:r>
              <a:rPr lang="en-GB" sz="1600" b="1" i="1" dirty="0" err="1" smtClean="0"/>
              <a:t>cryosorbers</a:t>
            </a:r>
            <a:r>
              <a:rPr lang="en-GB" sz="1600" b="1" i="1" dirty="0" smtClean="0"/>
              <a:t> </a:t>
            </a:r>
            <a:r>
              <a:rPr lang="en-GB" sz="1600" i="1" dirty="0" smtClean="0"/>
              <a:t>are </a:t>
            </a:r>
            <a:r>
              <a:rPr lang="en-GB" sz="1600" b="1" i="1" dirty="0" smtClean="0"/>
              <a:t>mandatory</a:t>
            </a:r>
            <a:r>
              <a:rPr lang="en-GB" sz="1600" i="1" dirty="0" smtClean="0"/>
              <a:t> for an operation </a:t>
            </a:r>
            <a:r>
              <a:rPr lang="en-GB" sz="1600" b="1" i="1" dirty="0" smtClean="0"/>
              <a:t>at 4.5K</a:t>
            </a:r>
            <a:r>
              <a:rPr lang="en-GB" sz="1600" i="1" dirty="0" smtClean="0"/>
              <a:t>, their presence does </a:t>
            </a:r>
            <a:r>
              <a:rPr lang="en-GB" sz="1600" b="1" i="1" dirty="0" smtClean="0"/>
              <a:t>not</a:t>
            </a:r>
            <a:r>
              <a:rPr lang="en-GB" sz="1600" i="1" dirty="0" smtClean="0"/>
              <a:t> seem to be a </a:t>
            </a:r>
            <a:r>
              <a:rPr lang="en-GB" sz="1600" b="1" i="1" dirty="0" smtClean="0"/>
              <a:t>showstopper</a:t>
            </a:r>
            <a:r>
              <a:rPr lang="en-GB" sz="1600" i="1" dirty="0" smtClean="0"/>
              <a:t> for an operation </a:t>
            </a:r>
            <a:r>
              <a:rPr lang="en-GB" sz="1600" b="1" i="1" dirty="0" smtClean="0"/>
              <a:t>at 1.9K </a:t>
            </a:r>
            <a:r>
              <a:rPr lang="en-GB" sz="1600" i="1" dirty="0" smtClean="0">
                <a:sym typeface="Wingdings" panose="05000000000000000000" pitchFamily="2" charset="2"/>
              </a:rPr>
              <a:t> </a:t>
            </a:r>
            <a:r>
              <a:rPr lang="en-GB" sz="1600" b="1" i="1" dirty="0" smtClean="0">
                <a:sym typeface="Wingdings" panose="05000000000000000000" pitchFamily="2" charset="2"/>
              </a:rPr>
              <a:t>today no activity has to be foreseen at the level of the beam screen</a:t>
            </a:r>
            <a:r>
              <a:rPr lang="en-GB" sz="1600" i="1" dirty="0" smtClean="0">
                <a:sym typeface="Wingdings" panose="05000000000000000000" pitchFamily="2" charset="2"/>
              </a:rPr>
              <a:t>.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600" i="1" dirty="0" smtClean="0"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i="1" dirty="0" smtClean="0">
                <a:sym typeface="Wingdings" panose="05000000000000000000" pitchFamily="2" charset="2"/>
              </a:rPr>
              <a:t>The present </a:t>
            </a:r>
            <a:r>
              <a:rPr lang="en-GB" sz="1600" b="1" i="1" dirty="0" smtClean="0">
                <a:sym typeface="Wingdings" panose="05000000000000000000" pitchFamily="2" charset="2"/>
              </a:rPr>
              <a:t>distance</a:t>
            </a:r>
            <a:r>
              <a:rPr lang="en-GB" sz="1600" i="1" dirty="0" smtClean="0">
                <a:sym typeface="Wingdings" panose="05000000000000000000" pitchFamily="2" charset="2"/>
              </a:rPr>
              <a:t> form Q6 to the crab cavities (about 58m) </a:t>
            </a:r>
            <a:r>
              <a:rPr lang="en-GB" sz="1600" b="1" i="1" dirty="0" smtClean="0">
                <a:sym typeface="Wingdings" panose="05000000000000000000" pitchFamily="2" charset="2"/>
              </a:rPr>
              <a:t>prevents</a:t>
            </a:r>
            <a:r>
              <a:rPr lang="en-GB" sz="1600" i="1" dirty="0" smtClean="0">
                <a:sym typeface="Wingdings" panose="05000000000000000000" pitchFamily="2" charset="2"/>
              </a:rPr>
              <a:t> from possible </a:t>
            </a:r>
            <a:r>
              <a:rPr lang="en-GB" sz="1600" b="1" i="1" dirty="0" smtClean="0">
                <a:sym typeface="Wingdings" panose="05000000000000000000" pitchFamily="2" charset="2"/>
              </a:rPr>
              <a:t>contamination</a:t>
            </a:r>
            <a:r>
              <a:rPr lang="en-GB" sz="1600" i="1" dirty="0" smtClean="0">
                <a:sym typeface="Wingdings" panose="05000000000000000000" pitchFamily="2" charset="2"/>
              </a:rPr>
              <a:t> from </a:t>
            </a:r>
            <a:r>
              <a:rPr lang="en-GB" sz="1600" i="1" dirty="0" err="1" smtClean="0">
                <a:sym typeface="Wingdings" panose="05000000000000000000" pitchFamily="2" charset="2"/>
              </a:rPr>
              <a:t>cryosorbers</a:t>
            </a:r>
            <a:r>
              <a:rPr lang="en-GB" sz="1600" i="1" dirty="0" smtClean="0">
                <a:sym typeface="Wingdings" panose="05000000000000000000" pitchFamily="2" charset="2"/>
              </a:rPr>
              <a:t> dust. (To be assessed for the Q5 case)</a:t>
            </a:r>
            <a:endParaRPr lang="en-GB" sz="1600" i="1" dirty="0"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endParaRPr lang="en-GB" sz="1600" i="1" dirty="0">
              <a:sym typeface="Wingdings" panose="05000000000000000000" pitchFamily="2" charset="2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en-GB" sz="1600" i="1" dirty="0" smtClean="0"/>
              <a:t>In case of a </a:t>
            </a:r>
            <a:r>
              <a:rPr lang="en-GB" sz="1600" b="1" i="1" dirty="0" smtClean="0"/>
              <a:t>carbon coating up to Q6, </a:t>
            </a:r>
            <a:r>
              <a:rPr lang="en-GB" sz="1600" i="1" dirty="0" smtClean="0"/>
              <a:t>the</a:t>
            </a:r>
            <a:r>
              <a:rPr lang="en-GB" sz="1600" b="1" i="1" dirty="0" smtClean="0"/>
              <a:t> compatibility </a:t>
            </a:r>
            <a:r>
              <a:rPr lang="en-GB" sz="1600" i="1" dirty="0" smtClean="0"/>
              <a:t>with the </a:t>
            </a:r>
            <a:r>
              <a:rPr lang="en-GB" sz="1600" b="1" i="1" dirty="0" err="1" smtClean="0"/>
              <a:t>cryosobers</a:t>
            </a:r>
            <a:r>
              <a:rPr lang="en-GB" sz="1600" i="1" dirty="0" smtClean="0"/>
              <a:t> has to be </a:t>
            </a:r>
            <a:r>
              <a:rPr lang="en-GB" sz="1600" b="1" i="1" dirty="0" smtClean="0"/>
              <a:t>demonstrated</a:t>
            </a:r>
            <a:r>
              <a:rPr lang="en-GB" sz="1600" i="1" dirty="0" smtClean="0"/>
              <a:t>.</a:t>
            </a:r>
            <a:endParaRPr lang="en-GB" sz="1600" i="1" dirty="0"/>
          </a:p>
        </p:txBody>
      </p:sp>
    </p:spTree>
    <p:extLst>
      <p:ext uri="{BB962C8B-B14F-4D97-AF65-F5344CB8AC3E}">
        <p14:creationId xmlns:p14="http://schemas.microsoft.com/office/powerpoint/2010/main" val="2521143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Summary</a:t>
            </a:r>
            <a:endParaRPr lang="en-GB" i="1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16712"/>
            <a:ext cx="8229600" cy="5349240"/>
          </a:xfrm>
        </p:spPr>
        <p:txBody>
          <a:bodyPr>
            <a:noAutofit/>
          </a:bodyPr>
          <a:lstStyle/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To operate Q6 </a:t>
            </a:r>
            <a:r>
              <a:rPr lang="en-GB" sz="1600" i="1" dirty="0"/>
              <a:t>in IR1&amp;5 at </a:t>
            </a:r>
            <a:r>
              <a:rPr lang="en-GB" sz="1600" i="1" dirty="0" smtClean="0"/>
              <a:t>1.9K, we have to </a:t>
            </a:r>
            <a:r>
              <a:rPr lang="en-GB" sz="1600" b="1" i="1" dirty="0" smtClean="0"/>
              <a:t>adapt the existing </a:t>
            </a:r>
            <a:r>
              <a:rPr lang="en-GB" sz="1600" b="1" i="1" dirty="0" err="1" smtClean="0"/>
              <a:t>cryo</a:t>
            </a:r>
            <a:r>
              <a:rPr lang="en-GB" sz="1600" b="1" i="1" dirty="0" smtClean="0"/>
              <a:t>-assemblies </a:t>
            </a:r>
            <a:r>
              <a:rPr lang="en-GB" sz="1600" i="1" dirty="0" smtClean="0"/>
              <a:t>(lack of spare magnets and major components). The job has to be performed during LS3 </a:t>
            </a:r>
            <a:r>
              <a:rPr lang="en-GB" sz="1600" b="1" i="1" dirty="0" smtClean="0"/>
              <a:t>in parallel </a:t>
            </a:r>
            <a:r>
              <a:rPr lang="en-GB" sz="1600" i="1" dirty="0" smtClean="0"/>
              <a:t>with the </a:t>
            </a:r>
            <a:r>
              <a:rPr lang="en-GB" sz="1600" b="1" i="1" dirty="0" smtClean="0"/>
              <a:t>HL-LHC installation upgrade </a:t>
            </a:r>
            <a:r>
              <a:rPr lang="en-GB" sz="1600" i="1" dirty="0"/>
              <a:t>and other consolidation </a:t>
            </a:r>
            <a:r>
              <a:rPr lang="en-GB" sz="1600" i="1" dirty="0" smtClean="0"/>
              <a:t>activities in the tunnel. The cost estimation for the four Q6 modification is about  </a:t>
            </a:r>
            <a:r>
              <a:rPr lang="en-GB" sz="1600" b="1" i="1" dirty="0" smtClean="0"/>
              <a:t>800kCHF</a:t>
            </a:r>
            <a:r>
              <a:rPr lang="en-GB" sz="1600" i="1" dirty="0" smtClean="0"/>
              <a:t>. It requires </a:t>
            </a:r>
            <a:r>
              <a:rPr lang="en-GB" sz="1600" b="1" i="1" dirty="0" smtClean="0"/>
              <a:t>2.5FTE</a:t>
            </a:r>
            <a:r>
              <a:rPr lang="en-GB" sz="1600" i="1" dirty="0" smtClean="0"/>
              <a:t> from the MSC group over </a:t>
            </a:r>
            <a:r>
              <a:rPr lang="en-GB" sz="1600" b="1" i="1" dirty="0" smtClean="0"/>
              <a:t>68 weeks</a:t>
            </a:r>
            <a:r>
              <a:rPr lang="en-GB" sz="1600" i="1" dirty="0" smtClean="0"/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An </a:t>
            </a:r>
            <a:r>
              <a:rPr lang="en-GB" sz="1600" i="1" dirty="0"/>
              <a:t>operation at 4.5K requires a displacement of the present Q6 by few meters. In case of </a:t>
            </a:r>
            <a:r>
              <a:rPr lang="en-GB" sz="1600" b="1" i="1" dirty="0"/>
              <a:t>1.9K </a:t>
            </a:r>
            <a:r>
              <a:rPr lang="en-GB" sz="1600" b="1" i="1" dirty="0" err="1"/>
              <a:t>cryo</a:t>
            </a:r>
            <a:r>
              <a:rPr lang="en-GB" sz="1600" b="1" i="1" dirty="0"/>
              <a:t>-assemblies </a:t>
            </a:r>
            <a:r>
              <a:rPr lang="en-GB" sz="1600" i="1" dirty="0" smtClean="0"/>
              <a:t>have to be stored and modified on </a:t>
            </a:r>
            <a:r>
              <a:rPr lang="en-GB" sz="1600" b="1" i="1" dirty="0" smtClean="0"/>
              <a:t>surface</a:t>
            </a:r>
            <a:r>
              <a:rPr lang="en-GB" sz="1600" i="1" dirty="0" smtClean="0"/>
              <a:t>. The ones </a:t>
            </a:r>
            <a:r>
              <a:rPr lang="en-GB" sz="1600" b="1" i="1" dirty="0" smtClean="0"/>
              <a:t>from </a:t>
            </a:r>
            <a:r>
              <a:rPr lang="en-GB" sz="1600" b="1" i="1" dirty="0"/>
              <a:t>IR1 </a:t>
            </a:r>
            <a:r>
              <a:rPr lang="en-GB" sz="1600" i="1" dirty="0" smtClean="0"/>
              <a:t>might </a:t>
            </a:r>
            <a:r>
              <a:rPr lang="en-GB" sz="1600" i="1" dirty="0"/>
              <a:t>be </a:t>
            </a:r>
            <a:r>
              <a:rPr lang="en-GB" sz="1600" b="1" i="1" dirty="0"/>
              <a:t>installed in </a:t>
            </a:r>
            <a:r>
              <a:rPr lang="en-GB" sz="1600" b="1" i="1" dirty="0" smtClean="0"/>
              <a:t>IR5 </a:t>
            </a:r>
            <a:r>
              <a:rPr lang="en-GB" sz="1600" i="1" dirty="0"/>
              <a:t>and vice versa (to inverse the service module side and respect the beam screen </a:t>
            </a:r>
            <a:r>
              <a:rPr lang="en-GB" sz="1600" i="1" dirty="0" smtClean="0"/>
              <a:t>orientation  associated to the focalisation plane and orbit corrector orientation).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b="1" i="1" dirty="0" smtClean="0"/>
              <a:t>Risks</a:t>
            </a:r>
            <a:r>
              <a:rPr lang="en-GB" sz="1600" i="1" dirty="0" smtClean="0"/>
              <a:t> during </a:t>
            </a:r>
            <a:r>
              <a:rPr lang="en-GB" sz="1600" b="1" i="1" dirty="0" smtClean="0"/>
              <a:t>handling</a:t>
            </a:r>
            <a:r>
              <a:rPr lang="en-GB" sz="1600" i="1" dirty="0" smtClean="0"/>
              <a:t> and </a:t>
            </a:r>
            <a:r>
              <a:rPr lang="en-GB" sz="1600" b="1" i="1" dirty="0" smtClean="0"/>
              <a:t>execution</a:t>
            </a:r>
            <a:r>
              <a:rPr lang="en-GB" sz="1600" i="1" dirty="0" smtClean="0"/>
              <a:t> of the work are not excluded and have to be </a:t>
            </a:r>
            <a:r>
              <a:rPr lang="en-GB" sz="1600" b="1" i="1" dirty="0" smtClean="0"/>
              <a:t>considered</a:t>
            </a:r>
            <a:r>
              <a:rPr lang="en-GB" sz="1600" i="1" dirty="0" smtClean="0"/>
              <a:t>.</a:t>
            </a:r>
            <a:endParaRPr lang="en-GB" sz="1600" i="1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The passage through </a:t>
            </a:r>
            <a:r>
              <a:rPr lang="en-GB" sz="1600" b="1" i="1" dirty="0" smtClean="0"/>
              <a:t>ALICE</a:t>
            </a:r>
            <a:r>
              <a:rPr lang="en-GB" sz="1600" i="1" dirty="0" smtClean="0"/>
              <a:t> cavern has </a:t>
            </a:r>
            <a:r>
              <a:rPr lang="en-GB" sz="1600" b="1" i="1" dirty="0" smtClean="0"/>
              <a:t>to be scheduled </a:t>
            </a:r>
            <a:r>
              <a:rPr lang="en-GB" sz="1600" i="1" dirty="0" smtClean="0"/>
              <a:t>for the removal and reinstallation. This has to be done at least for the Q4 that will become Q5.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Operating the magnet at 1.9K offers more flexibility from the </a:t>
            </a:r>
            <a:r>
              <a:rPr lang="en-GB" sz="1600" b="1" i="1" dirty="0" smtClean="0"/>
              <a:t>cryogenics</a:t>
            </a:r>
            <a:r>
              <a:rPr lang="en-GB" sz="1600" i="1" dirty="0" smtClean="0"/>
              <a:t> point of view but there is </a:t>
            </a:r>
            <a:r>
              <a:rPr lang="en-GB" sz="1600" b="1" i="1" dirty="0" smtClean="0"/>
              <a:t>no strong argument </a:t>
            </a:r>
            <a:r>
              <a:rPr lang="en-GB" sz="1600" i="1" dirty="0" smtClean="0"/>
              <a:t>for such a change.</a:t>
            </a:r>
            <a:endParaRPr lang="en-GB" sz="1600" i="1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base line </a:t>
            </a:r>
            <a:r>
              <a:rPr lang="en-GB" sz="1600" i="1" dirty="0" smtClean="0"/>
              <a:t>for beam screen operation temperature range for the </a:t>
            </a:r>
            <a:r>
              <a:rPr lang="en-GB" sz="1600" b="1" i="1" dirty="0" smtClean="0"/>
              <a:t>standalone</a:t>
            </a:r>
            <a:r>
              <a:rPr lang="en-GB" sz="1600" i="1" dirty="0" smtClean="0"/>
              <a:t> magnets (D2-Q5-Q6) stays </a:t>
            </a:r>
            <a:r>
              <a:rPr lang="en-GB" sz="1600" b="1" i="1" dirty="0" smtClean="0"/>
              <a:t>5-20K</a:t>
            </a:r>
            <a:r>
              <a:rPr lang="en-GB" sz="1600" i="1" dirty="0" smtClean="0"/>
              <a:t>. No modification needed for the cryogenic distribution nor for the Q5 and Q6 and this level.</a:t>
            </a:r>
            <a:endParaRPr lang="en-GB" sz="1600" i="1" dirty="0"/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en-GB" sz="1600" i="1" dirty="0" smtClean="0"/>
              <a:t>The </a:t>
            </a:r>
            <a:r>
              <a:rPr lang="en-GB" sz="1600" b="1" i="1" dirty="0" smtClean="0"/>
              <a:t>vacuum performance </a:t>
            </a:r>
            <a:r>
              <a:rPr lang="en-GB" sz="1600" i="1" dirty="0" smtClean="0"/>
              <a:t>is </a:t>
            </a:r>
            <a:r>
              <a:rPr lang="en-GB" sz="1600" b="1" i="1" dirty="0" smtClean="0"/>
              <a:t>not affected </a:t>
            </a:r>
            <a:r>
              <a:rPr lang="en-GB" sz="1600" i="1" dirty="0" smtClean="0"/>
              <a:t>by the magnet operating temperature. The presence of the </a:t>
            </a:r>
            <a:r>
              <a:rPr lang="en-GB" sz="1600" b="1" i="1" dirty="0" err="1" smtClean="0"/>
              <a:t>cryosorbers</a:t>
            </a:r>
            <a:r>
              <a:rPr lang="en-GB" sz="1600" i="1" dirty="0" smtClean="0"/>
              <a:t> does </a:t>
            </a:r>
            <a:r>
              <a:rPr lang="en-GB" sz="1600" b="1" i="1" dirty="0" smtClean="0"/>
              <a:t>not</a:t>
            </a:r>
            <a:r>
              <a:rPr lang="en-GB" sz="1600" i="1" dirty="0" smtClean="0"/>
              <a:t> seem to be a </a:t>
            </a:r>
            <a:r>
              <a:rPr lang="en-GB" sz="1600" b="1" i="1" dirty="0" smtClean="0"/>
              <a:t>showstopper</a:t>
            </a:r>
            <a:r>
              <a:rPr lang="en-GB" sz="1600" i="1" dirty="0" smtClean="0"/>
              <a:t> for an operation </a:t>
            </a:r>
            <a:r>
              <a:rPr lang="en-GB" sz="1600" b="1" i="1" dirty="0" smtClean="0"/>
              <a:t>at 1.9K</a:t>
            </a:r>
            <a:r>
              <a:rPr lang="en-GB" sz="1600" i="1" dirty="0" smtClean="0"/>
              <a:t>. But in case of a </a:t>
            </a:r>
            <a:r>
              <a:rPr lang="en-GB" sz="1600" b="1" i="1" dirty="0" smtClean="0"/>
              <a:t>carbon coating </a:t>
            </a:r>
            <a:r>
              <a:rPr lang="en-GB" sz="1600" i="1" dirty="0" smtClean="0"/>
              <a:t>up to Q6, the </a:t>
            </a:r>
            <a:r>
              <a:rPr lang="en-GB" sz="1600" b="1" i="1" dirty="0" smtClean="0"/>
              <a:t>compatibility</a:t>
            </a:r>
            <a:r>
              <a:rPr lang="en-GB" sz="1600" i="1" dirty="0" smtClean="0"/>
              <a:t> has to be </a:t>
            </a:r>
            <a:r>
              <a:rPr lang="en-GB" sz="1600" b="1" i="1" dirty="0" smtClean="0"/>
              <a:t>verified</a:t>
            </a:r>
            <a:r>
              <a:rPr lang="en-GB" sz="1600" i="1" dirty="0" smtClean="0"/>
              <a:t> and in case of an operation at 4.5K, the activity in situ must be established.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endParaRPr lang="en-GB" sz="1600" i="1" dirty="0" smtClean="0"/>
          </a:p>
        </p:txBody>
      </p:sp>
    </p:spTree>
    <p:extLst>
      <p:ext uri="{BB962C8B-B14F-4D97-AF65-F5344CB8AC3E}">
        <p14:creationId xmlns:p14="http://schemas.microsoft.com/office/powerpoint/2010/main" val="320194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6756</TotalTime>
  <Words>851</Words>
  <Application>Microsoft Office PowerPoint</Application>
  <PresentationFormat>On-screen Show (4:3)</PresentationFormat>
  <Paragraphs>142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HiLumiLHC_PresentationTemplate</vt:lpstr>
      <vt:lpstr>Q6 IR1&amp;5 Modification for an operation at 1.9K</vt:lpstr>
      <vt:lpstr>TE-MSC activities</vt:lpstr>
      <vt:lpstr>TE-MSC activities cost</vt:lpstr>
      <vt:lpstr>EN-HE activities</vt:lpstr>
      <vt:lpstr>Cryogenics evaluation</vt:lpstr>
      <vt:lpstr>Vacuum evaluation</vt:lpstr>
      <vt:lpstr>Summary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Herve Prin</cp:lastModifiedBy>
  <cp:revision>120</cp:revision>
  <cp:lastPrinted>2015-10-05T08:04:41Z</cp:lastPrinted>
  <dcterms:created xsi:type="dcterms:W3CDTF">2011-12-13T14:40:13Z</dcterms:created>
  <dcterms:modified xsi:type="dcterms:W3CDTF">2015-10-08T11:47:29Z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