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572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6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06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2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07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55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8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3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6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86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6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30D82-9CC0-4B25-A423-B1341F98C5B0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E5E1A-7FA7-4DA2-85B8-5EFB67597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Участие в международных конференциях 2015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864096"/>
          </a:xfrm>
        </p:spPr>
        <p:txBody>
          <a:bodyPr>
            <a:normAutofit/>
          </a:bodyPr>
          <a:lstStyle/>
          <a:p>
            <a:r>
              <a:rPr lang="ru-RU" sz="2000" dirty="0"/>
              <a:t>семинар Лаборатории Технологии Больших Данных</a:t>
            </a:r>
          </a:p>
          <a:p>
            <a:r>
              <a:rPr lang="ru-RU" sz="2000" dirty="0"/>
              <a:t>проектов в области </a:t>
            </a:r>
            <a:r>
              <a:rPr lang="ru-RU" sz="2000" dirty="0" err="1"/>
              <a:t>мегасайнс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5675229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А. Климентов, </a:t>
            </a:r>
            <a:r>
              <a:rPr lang="ru-RU" dirty="0" smtClean="0"/>
              <a:t>Р</a:t>
            </a:r>
            <a:r>
              <a:rPr lang="ru-RU" dirty="0" smtClean="0"/>
              <a:t>. Машинистов</a:t>
            </a:r>
            <a:r>
              <a:rPr lang="ru-RU" dirty="0" smtClean="0"/>
              <a:t>, М</a:t>
            </a:r>
            <a:r>
              <a:rPr lang="ru-RU" dirty="0" smtClean="0"/>
              <a:t>. Григорьева </a:t>
            </a:r>
          </a:p>
          <a:p>
            <a:pPr algn="ctr"/>
            <a:r>
              <a:rPr lang="ru-RU" dirty="0" smtClean="0"/>
              <a:t>13 февраля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182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941" y="2708920"/>
            <a:ext cx="7142031" cy="2913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1. “Scaling </a:t>
            </a:r>
            <a:r>
              <a:rPr lang="en-US" sz="1400" b="1" dirty="0"/>
              <a:t>up ATLAS production system for Big Data: development, commissioning and operational </a:t>
            </a:r>
            <a:r>
              <a:rPr lang="en-US" sz="1400" b="1" dirty="0" smtClean="0"/>
              <a:t>experience”</a:t>
            </a:r>
            <a:r>
              <a:rPr lang="en-US" sz="1400" dirty="0" smtClean="0"/>
              <a:t> </a:t>
            </a:r>
          </a:p>
          <a:p>
            <a:pPr marL="0" indent="0">
              <a:buNone/>
            </a:pPr>
            <a:r>
              <a:rPr lang="en-US" sz="1050" u="sng" dirty="0" smtClean="0"/>
              <a:t>Authors: </a:t>
            </a:r>
            <a:r>
              <a:rPr lang="en-US" sz="1050" dirty="0" smtClean="0"/>
              <a:t>M</a:t>
            </a:r>
            <a:r>
              <a:rPr lang="en-US" sz="1050" dirty="0"/>
              <a:t>. Borodin, K. De, J. Garcia Navarro, D. </a:t>
            </a:r>
            <a:r>
              <a:rPr lang="en-US" sz="1050" dirty="0" err="1"/>
              <a:t>Golubkov</a:t>
            </a:r>
            <a:r>
              <a:rPr lang="en-US" sz="1050" dirty="0"/>
              <a:t>, A. Klimentov, T. </a:t>
            </a:r>
            <a:r>
              <a:rPr lang="en-US" sz="1050" dirty="0" err="1"/>
              <a:t>Maeno</a:t>
            </a:r>
            <a:r>
              <a:rPr lang="en-US" sz="1050" dirty="0"/>
              <a:t> and A. </a:t>
            </a:r>
            <a:r>
              <a:rPr lang="en-US" sz="1050" dirty="0" err="1" smtClean="0"/>
              <a:t>Vaniachine</a:t>
            </a:r>
            <a:endParaRPr lang="en-US" sz="1050" dirty="0" smtClean="0"/>
          </a:p>
          <a:p>
            <a:pPr>
              <a:buFont typeface="+mj-lt"/>
              <a:buAutoNum type="arabicPeriod"/>
            </a:pPr>
            <a:endParaRPr lang="en-US" sz="1050" dirty="0" smtClean="0"/>
          </a:p>
          <a:p>
            <a:pPr marL="0" indent="0">
              <a:buNone/>
            </a:pPr>
            <a:r>
              <a:rPr lang="en-US" sz="1400" b="1" dirty="0" smtClean="0"/>
              <a:t>2. “</a:t>
            </a:r>
            <a:r>
              <a:rPr lang="en-US" sz="1400" b="1" dirty="0" err="1" smtClean="0"/>
              <a:t>PanDA</a:t>
            </a:r>
            <a:r>
              <a:rPr lang="en-US" sz="1400" b="1" dirty="0" smtClean="0"/>
              <a:t> </a:t>
            </a:r>
            <a:r>
              <a:rPr lang="en-US" sz="1400" b="1" dirty="0"/>
              <a:t>Portal for HENP Experiments and </a:t>
            </a:r>
            <a:r>
              <a:rPr lang="en-US" sz="1400" b="1" dirty="0" smtClean="0"/>
              <a:t>Beyond”  (</a:t>
            </a:r>
            <a:r>
              <a:rPr lang="ru-RU" sz="1400" b="1" dirty="0" smtClean="0"/>
              <a:t>постер</a:t>
            </a:r>
            <a:r>
              <a:rPr lang="en-US" sz="1400" b="1" dirty="0" smtClean="0"/>
              <a:t>)</a:t>
            </a:r>
            <a:endParaRPr lang="ru-RU" sz="1400" b="1" dirty="0" smtClean="0"/>
          </a:p>
          <a:p>
            <a:pPr marL="0" indent="0">
              <a:buNone/>
            </a:pPr>
            <a:r>
              <a:rPr lang="en-US" sz="1050" u="sng" dirty="0" smtClean="0"/>
              <a:t>Authors: </a:t>
            </a:r>
            <a:r>
              <a:rPr lang="en-US" sz="1050" dirty="0" smtClean="0"/>
              <a:t>A. Klimentov; R. </a:t>
            </a:r>
            <a:r>
              <a:rPr lang="en-US" sz="1050" dirty="0" err="1" smtClean="0"/>
              <a:t>Mashinistov</a:t>
            </a:r>
            <a:r>
              <a:rPr lang="en-US" sz="1050" dirty="0" smtClean="0"/>
              <a:t>; A. </a:t>
            </a:r>
            <a:r>
              <a:rPr lang="en-US" sz="1050" dirty="0" err="1" smtClean="0"/>
              <a:t>Poyda</a:t>
            </a:r>
            <a:r>
              <a:rPr lang="en-US" sz="1050" dirty="0" smtClean="0"/>
              <a:t>; E. Ryabinkin; A. </a:t>
            </a:r>
            <a:r>
              <a:rPr lang="en-US" sz="1050" dirty="0" err="1" smtClean="0"/>
              <a:t>Teslyuk</a:t>
            </a:r>
            <a:r>
              <a:rPr lang="en-US" sz="1050" dirty="0" smtClean="0"/>
              <a:t>, D. </a:t>
            </a:r>
            <a:r>
              <a:rPr lang="en-US" sz="1050" dirty="0" err="1" smtClean="0"/>
              <a:t>Drizhuk</a:t>
            </a:r>
            <a:r>
              <a:rPr lang="en-US" sz="1050" dirty="0" smtClean="0"/>
              <a:t>; A. </a:t>
            </a:r>
            <a:r>
              <a:rPr lang="en-US" sz="1050" dirty="0" err="1" smtClean="0"/>
              <a:t>Novikov</a:t>
            </a:r>
            <a:r>
              <a:rPr lang="en-US" sz="1050" dirty="0" smtClean="0"/>
              <a:t>; D. Oleynik; A. Polyakov</a:t>
            </a:r>
          </a:p>
          <a:p>
            <a:pPr>
              <a:buFont typeface="+mj-lt"/>
              <a:buAutoNum type="arabicPeriod"/>
            </a:pPr>
            <a:endParaRPr lang="en-US" sz="1050" dirty="0" smtClean="0"/>
          </a:p>
          <a:p>
            <a:pPr marL="0" indent="0">
              <a:buNone/>
            </a:pPr>
            <a:r>
              <a:rPr lang="en-US" sz="1400" b="1" dirty="0" smtClean="0"/>
              <a:t>3. “</a:t>
            </a:r>
            <a:r>
              <a:rPr lang="ru-RU" sz="1400" b="1" dirty="0" smtClean="0"/>
              <a:t>FTS3 </a:t>
            </a:r>
            <a:r>
              <a:rPr lang="ru-RU" sz="1400" b="1" dirty="0"/>
              <a:t>– a </a:t>
            </a:r>
            <a:r>
              <a:rPr lang="ru-RU" sz="1400" b="1" dirty="0" err="1"/>
              <a:t>file</a:t>
            </a:r>
            <a:r>
              <a:rPr lang="ru-RU" sz="1400" b="1" dirty="0"/>
              <a:t> </a:t>
            </a:r>
            <a:r>
              <a:rPr lang="ru-RU" sz="1400" b="1" dirty="0" err="1"/>
              <a:t>transfer</a:t>
            </a:r>
            <a:r>
              <a:rPr lang="ru-RU" sz="1400" b="1" dirty="0"/>
              <a:t> </a:t>
            </a:r>
            <a:r>
              <a:rPr lang="ru-RU" sz="1400" b="1" dirty="0" err="1"/>
              <a:t>service</a:t>
            </a:r>
            <a:r>
              <a:rPr lang="ru-RU" sz="1400" b="1" dirty="0"/>
              <a:t> </a:t>
            </a:r>
            <a:r>
              <a:rPr lang="ru-RU" sz="1400" b="1" dirty="0" err="1"/>
              <a:t>for</a:t>
            </a:r>
            <a:r>
              <a:rPr lang="ru-RU" sz="1400" b="1" dirty="0"/>
              <a:t> </a:t>
            </a:r>
            <a:r>
              <a:rPr lang="ru-RU" sz="1400" b="1" dirty="0" err="1"/>
              <a:t>Grids</a:t>
            </a:r>
            <a:r>
              <a:rPr lang="ru-RU" sz="1400" b="1" dirty="0"/>
              <a:t> </a:t>
            </a:r>
            <a:r>
              <a:rPr lang="ru-RU" sz="1400" b="1" dirty="0" err="1"/>
              <a:t>and</a:t>
            </a:r>
            <a:r>
              <a:rPr lang="ru-RU" sz="1400" b="1" dirty="0"/>
              <a:t> </a:t>
            </a:r>
            <a:r>
              <a:rPr lang="ru-RU" sz="1400" b="1" dirty="0" err="1" smtClean="0"/>
              <a:t>Clouds</a:t>
            </a:r>
            <a:r>
              <a:rPr lang="en-US" sz="1400" b="1" dirty="0" smtClean="0"/>
              <a:t>” (</a:t>
            </a:r>
            <a:r>
              <a:rPr lang="ru-RU" sz="1400" b="1" dirty="0" smtClean="0"/>
              <a:t>устный</a:t>
            </a:r>
            <a:r>
              <a:rPr lang="en-US" sz="1400" b="1" dirty="0" smtClean="0"/>
              <a:t>)</a:t>
            </a:r>
            <a:endParaRPr lang="ru-RU" sz="1400" b="1" dirty="0" smtClean="0"/>
          </a:p>
          <a:p>
            <a:pPr marL="0" indent="0">
              <a:buNone/>
            </a:pPr>
            <a:r>
              <a:rPr lang="en-US" sz="1050" u="sng" dirty="0" smtClean="0"/>
              <a:t>Authors: </a:t>
            </a:r>
            <a:r>
              <a:rPr lang="en-US" sz="1050" dirty="0" smtClean="0"/>
              <a:t>A. </a:t>
            </a:r>
            <a:r>
              <a:rPr lang="en-US" sz="1050" dirty="0" err="1" smtClean="0"/>
              <a:t>Kyrianov</a:t>
            </a:r>
            <a:r>
              <a:rPr lang="en-US" sz="1050" dirty="0" smtClean="0"/>
              <a:t>, </a:t>
            </a:r>
            <a:r>
              <a:rPr lang="ru-RU" sz="1050" dirty="0" err="1" smtClean="0"/>
              <a:t>Andres</a:t>
            </a:r>
            <a:r>
              <a:rPr lang="ru-RU" sz="1050" dirty="0" smtClean="0"/>
              <a:t> </a:t>
            </a:r>
            <a:r>
              <a:rPr lang="ru-RU" sz="1050" dirty="0" err="1"/>
              <a:t>Abad</a:t>
            </a:r>
            <a:r>
              <a:rPr lang="ru-RU" sz="1050" dirty="0"/>
              <a:t> </a:t>
            </a:r>
            <a:r>
              <a:rPr lang="ru-RU" sz="1050" dirty="0" err="1" smtClean="0"/>
              <a:t>Rodriguez</a:t>
            </a:r>
            <a:r>
              <a:rPr lang="en-US" sz="1050" dirty="0" smtClean="0"/>
              <a:t>, </a:t>
            </a:r>
            <a:r>
              <a:rPr lang="ru-RU" sz="1050" dirty="0" smtClean="0"/>
              <a:t>A</a:t>
            </a:r>
            <a:r>
              <a:rPr lang="en-US" sz="1050" dirty="0" smtClean="0"/>
              <a:t>.A.</a:t>
            </a:r>
            <a:r>
              <a:rPr lang="ru-RU" sz="1050" dirty="0" smtClean="0"/>
              <a:t> </a:t>
            </a:r>
            <a:r>
              <a:rPr lang="ru-RU" sz="1050" dirty="0" err="1" smtClean="0"/>
              <a:t>Ayllon</a:t>
            </a:r>
            <a:r>
              <a:rPr lang="en-US" sz="1050" dirty="0" smtClean="0"/>
              <a:t>, </a:t>
            </a:r>
            <a:r>
              <a:rPr lang="ru-RU" sz="1050" dirty="0" smtClean="0"/>
              <a:t>M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 smtClean="0"/>
              <a:t>Hellmich</a:t>
            </a:r>
            <a:r>
              <a:rPr lang="en-US" sz="1050" dirty="0" smtClean="0"/>
              <a:t>, </a:t>
            </a:r>
            <a:r>
              <a:rPr lang="ru-RU" sz="1050" dirty="0" smtClean="0"/>
              <a:t>O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 smtClean="0"/>
              <a:t>Keeble</a:t>
            </a:r>
            <a:r>
              <a:rPr lang="en-US" sz="1050" dirty="0" smtClean="0"/>
              <a:t>, </a:t>
            </a:r>
            <a:r>
              <a:rPr lang="ru-RU" sz="1050" dirty="0" smtClean="0"/>
              <a:t>A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 smtClean="0"/>
              <a:t>Manzi</a:t>
            </a:r>
            <a:r>
              <a:rPr lang="en-US" sz="1050" dirty="0" smtClean="0"/>
              <a:t>, </a:t>
            </a:r>
            <a:r>
              <a:rPr lang="ru-RU" sz="1050" dirty="0" smtClean="0"/>
              <a:t>M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 smtClean="0"/>
              <a:t>Salichos</a:t>
            </a:r>
            <a:r>
              <a:rPr lang="en-US" sz="1050" dirty="0" smtClean="0"/>
              <a:t>, </a:t>
            </a:r>
            <a:r>
              <a:rPr lang="ru-RU" sz="1050" dirty="0" smtClean="0"/>
              <a:t>M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 smtClean="0"/>
              <a:t>Schulz</a:t>
            </a:r>
            <a:r>
              <a:rPr lang="en-US" sz="1050" dirty="0" smtClean="0"/>
              <a:t>, </a:t>
            </a:r>
            <a:r>
              <a:rPr lang="ru-RU" sz="1050" dirty="0" smtClean="0"/>
              <a:t>M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 smtClean="0"/>
              <a:t>Simon</a:t>
            </a:r>
            <a:r>
              <a:rPr lang="en-US" sz="1050" dirty="0" smtClean="0"/>
              <a:t>, </a:t>
            </a:r>
            <a:r>
              <a:rPr lang="ru-RU" sz="1050" dirty="0" smtClean="0"/>
              <a:t>C</a:t>
            </a:r>
            <a:r>
              <a:rPr lang="en-US" sz="1050" dirty="0" smtClean="0"/>
              <a:t>.</a:t>
            </a:r>
            <a:r>
              <a:rPr lang="ru-RU" sz="1050" dirty="0" smtClean="0"/>
              <a:t> </a:t>
            </a:r>
            <a:r>
              <a:rPr lang="ru-RU" sz="1050" dirty="0" err="1"/>
              <a:t>Skarpathiotaki</a:t>
            </a:r>
            <a:endParaRPr lang="ru-RU" sz="1050" dirty="0"/>
          </a:p>
          <a:p>
            <a:endParaRPr lang="en-US" sz="1400" dirty="0" smtClean="0">
              <a:latin typeface="Bell MT" panose="02020503060305020303" pitchFamily="18" charset="0"/>
            </a:endParaRPr>
          </a:p>
          <a:p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65"/>
          <a:stretch/>
        </p:blipFill>
        <p:spPr bwMode="auto">
          <a:xfrm>
            <a:off x="1043608" y="332656"/>
            <a:ext cx="7111364" cy="187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518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109394" cy="468052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5600" b="1" dirty="0" smtClean="0"/>
              <a:t>1. Integration </a:t>
            </a:r>
            <a:r>
              <a:rPr lang="en-US" sz="5600" b="1" dirty="0"/>
              <a:t>of </a:t>
            </a:r>
            <a:r>
              <a:rPr lang="en-US" sz="5600" b="1" dirty="0" err="1"/>
              <a:t>PanDA</a:t>
            </a:r>
            <a:r>
              <a:rPr lang="en-US" sz="5600" b="1" dirty="0"/>
              <a:t> workload management system with Titan supercomputer at </a:t>
            </a:r>
            <a:r>
              <a:rPr lang="en-US" sz="5600" b="1" dirty="0" smtClean="0"/>
              <a:t>OLCF</a:t>
            </a:r>
            <a:r>
              <a:rPr lang="ru-RU" sz="5600" b="1" dirty="0" smtClean="0"/>
              <a:t> (устный)</a:t>
            </a:r>
            <a:endParaRPr lang="en-US" sz="5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 smtClean="0"/>
              <a:t>Authors:</a:t>
            </a:r>
            <a:r>
              <a:rPr lang="en-US" sz="4000" dirty="0"/>
              <a:t>  K. De, S</a:t>
            </a:r>
            <a:r>
              <a:rPr lang="en-US" sz="4000" dirty="0" smtClean="0"/>
              <a:t>. </a:t>
            </a:r>
            <a:r>
              <a:rPr lang="en-US" sz="4000" dirty="0" err="1" smtClean="0"/>
              <a:t>Panitkin</a:t>
            </a:r>
            <a:r>
              <a:rPr lang="en-US" sz="4000" dirty="0"/>
              <a:t>, </a:t>
            </a:r>
            <a:r>
              <a:rPr lang="en-US" sz="4000" dirty="0" smtClean="0"/>
              <a:t>D. Oleynik, A. </a:t>
            </a:r>
            <a:r>
              <a:rPr lang="en-US" sz="4000" dirty="0" err="1" smtClean="0"/>
              <a:t>Petrosyan</a:t>
            </a:r>
            <a:r>
              <a:rPr lang="en-US" sz="4000" dirty="0" smtClean="0"/>
              <a:t>, A. Klimentov, A. </a:t>
            </a:r>
            <a:r>
              <a:rPr lang="en-US" sz="4000" dirty="0" err="1" smtClean="0"/>
              <a:t>Vaniachine</a:t>
            </a:r>
            <a:r>
              <a:rPr lang="en-US" sz="4000" dirty="0" smtClean="0"/>
              <a:t>, T. </a:t>
            </a:r>
            <a:r>
              <a:rPr lang="en-US" sz="4000" dirty="0" err="1" smtClean="0"/>
              <a:t>Wenaus</a:t>
            </a:r>
            <a:r>
              <a:rPr lang="en-US" sz="4000" dirty="0" smtClean="0"/>
              <a:t>, J. Schovancova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ru-RU" sz="5600" b="1" dirty="0" smtClean="0"/>
              <a:t>2. </a:t>
            </a:r>
            <a:r>
              <a:rPr lang="en-US" sz="5600" b="1" dirty="0" smtClean="0"/>
              <a:t>Studies </a:t>
            </a:r>
            <a:r>
              <a:rPr lang="en-US" sz="5600" b="1" dirty="0"/>
              <a:t>of Big Data meta-data segmentation between relational and non-relational databases</a:t>
            </a:r>
            <a:r>
              <a:rPr lang="ru-RU" sz="5600" b="1" dirty="0"/>
              <a:t> (устный)</a:t>
            </a:r>
            <a:endParaRPr lang="en-US" sz="5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/>
              <a:t>Authors: </a:t>
            </a:r>
            <a:r>
              <a:rPr lang="en-US" sz="4000" dirty="0"/>
              <a:t> M. </a:t>
            </a:r>
            <a:r>
              <a:rPr lang="en-US" sz="4000" dirty="0" err="1"/>
              <a:t>Golosova</a:t>
            </a:r>
            <a:r>
              <a:rPr lang="en-US" sz="4000" dirty="0"/>
              <a:t>, M. </a:t>
            </a:r>
            <a:r>
              <a:rPr lang="en-US" sz="4000" dirty="0" err="1"/>
              <a:t>Grigorieva</a:t>
            </a:r>
            <a:r>
              <a:rPr lang="en-US" sz="4000" dirty="0"/>
              <a:t>, E. Ryabinkin, G. </a:t>
            </a:r>
            <a:r>
              <a:rPr lang="en-US" sz="4000" dirty="0" err="1"/>
              <a:t>Dimitrov</a:t>
            </a:r>
            <a:r>
              <a:rPr lang="en-US" sz="4000" dirty="0"/>
              <a:t>, M. </a:t>
            </a:r>
            <a:r>
              <a:rPr lang="en-US" sz="4000" dirty="0" err="1"/>
              <a:t>Potekhin</a:t>
            </a:r>
            <a:r>
              <a:rPr lang="en-US" sz="4000" dirty="0"/>
              <a:t>, A. </a:t>
            </a:r>
            <a:r>
              <a:rPr lang="en-US" sz="4000" dirty="0" smtClean="0"/>
              <a:t>Klimentov</a:t>
            </a:r>
            <a:endParaRPr lang="ru-RU" sz="4000" dirty="0" smtClean="0"/>
          </a:p>
          <a:p>
            <a:pPr marL="0" indent="0">
              <a:lnSpc>
                <a:spcPct val="120000"/>
              </a:lnSpc>
              <a:buNone/>
            </a:pPr>
            <a:endParaRPr lang="ru-RU" sz="48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5600" b="1" dirty="0"/>
              <a:t>3. The Future of </a:t>
            </a:r>
            <a:r>
              <a:rPr lang="en-US" sz="5600" b="1" dirty="0" err="1"/>
              <a:t>PanDA</a:t>
            </a:r>
            <a:r>
              <a:rPr lang="en-US" sz="5600" b="1" dirty="0"/>
              <a:t> in ATLAS Distributed Computing</a:t>
            </a:r>
            <a:r>
              <a:rPr lang="ru-RU" sz="5600" b="1" dirty="0"/>
              <a:t> (устный)</a:t>
            </a:r>
            <a:endParaRPr lang="en-US" sz="5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/>
              <a:t>Authors:</a:t>
            </a:r>
            <a:r>
              <a:rPr lang="en-US" sz="4000" dirty="0"/>
              <a:t>  A. Klimentov, </a:t>
            </a:r>
            <a:r>
              <a:rPr lang="ru-RU" sz="4000" dirty="0"/>
              <a:t> </a:t>
            </a:r>
            <a:r>
              <a:rPr lang="en-US" sz="4000" dirty="0"/>
              <a:t>K. De, J. Schovancova, P. Nilsson, A. </a:t>
            </a:r>
            <a:r>
              <a:rPr lang="en-US" sz="4000" dirty="0" err="1"/>
              <a:t>Vaniachine</a:t>
            </a:r>
            <a:r>
              <a:rPr lang="en-US" sz="4000" dirty="0"/>
              <a:t>, D. Oleynik, T. </a:t>
            </a:r>
            <a:r>
              <a:rPr lang="en-US" sz="4000" dirty="0" err="1"/>
              <a:t>Wenaus</a:t>
            </a:r>
            <a:r>
              <a:rPr lang="en-US" sz="4000" dirty="0"/>
              <a:t>, S. </a:t>
            </a:r>
            <a:r>
              <a:rPr lang="en-US" sz="4000" dirty="0" err="1"/>
              <a:t>Panitkin</a:t>
            </a:r>
            <a:r>
              <a:rPr lang="en-US" sz="4000" dirty="0"/>
              <a:t>, A. </a:t>
            </a:r>
            <a:r>
              <a:rPr lang="en-US" sz="4000" dirty="0" err="1"/>
              <a:t>Petrosyan</a:t>
            </a:r>
            <a:r>
              <a:rPr lang="en-US" sz="4000" dirty="0"/>
              <a:t>, T. </a:t>
            </a:r>
            <a:r>
              <a:rPr lang="en-US" sz="4000" dirty="0" err="1" smtClean="0"/>
              <a:t>Maeno</a:t>
            </a:r>
            <a:endParaRPr lang="ru-RU" sz="4000" dirty="0" smtClean="0"/>
          </a:p>
          <a:p>
            <a:pPr marL="0" indent="0">
              <a:lnSpc>
                <a:spcPct val="120000"/>
              </a:lnSpc>
              <a:buNone/>
            </a:pPr>
            <a:endParaRPr lang="ru-RU" sz="4000" b="1" dirty="0"/>
          </a:p>
          <a:p>
            <a:pPr marL="0" indent="0">
              <a:lnSpc>
                <a:spcPct val="120000"/>
              </a:lnSpc>
              <a:buNone/>
            </a:pPr>
            <a:r>
              <a:rPr lang="ru-RU" sz="5600" b="1" dirty="0" smtClean="0"/>
              <a:t>4</a:t>
            </a:r>
            <a:r>
              <a:rPr lang="en-US" sz="5600" b="1" dirty="0" smtClean="0"/>
              <a:t>. </a:t>
            </a:r>
            <a:r>
              <a:rPr lang="en-US" sz="5600" b="1" dirty="0"/>
              <a:t>Integrating Network Awareness in ATLAS Distributed Computing Using the ANSE Project (</a:t>
            </a:r>
            <a:r>
              <a:rPr lang="ru-RU" sz="5600" b="1" dirty="0"/>
              <a:t>устный</a:t>
            </a:r>
            <a:r>
              <a:rPr lang="en-US" sz="5600" b="1" dirty="0"/>
              <a:t>)</a:t>
            </a:r>
            <a:endParaRPr lang="en-US" sz="48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/>
              <a:t>Authors: </a:t>
            </a:r>
            <a:r>
              <a:rPr lang="ru-RU" sz="4000" dirty="0" err="1"/>
              <a:t>J.Batista</a:t>
            </a:r>
            <a:r>
              <a:rPr lang="ru-RU" sz="4000" dirty="0"/>
              <a:t>, </a:t>
            </a:r>
            <a:r>
              <a:rPr lang="ru-RU" sz="4000" dirty="0" err="1"/>
              <a:t>K.De</a:t>
            </a:r>
            <a:r>
              <a:rPr lang="ru-RU" sz="4000" dirty="0"/>
              <a:t>, </a:t>
            </a:r>
            <a:r>
              <a:rPr lang="ru-RU" sz="4000" dirty="0" err="1"/>
              <a:t>A.Klimentov</a:t>
            </a:r>
            <a:r>
              <a:rPr lang="ru-RU" sz="4000" dirty="0"/>
              <a:t>, </a:t>
            </a:r>
            <a:r>
              <a:rPr lang="ru-RU" sz="4000" dirty="0" err="1"/>
              <a:t>S.McKee</a:t>
            </a:r>
            <a:r>
              <a:rPr lang="ru-RU" sz="4000" dirty="0"/>
              <a:t>, </a:t>
            </a:r>
            <a:r>
              <a:rPr lang="ru-RU" sz="4000" dirty="0" err="1"/>
              <a:t>A.Petrosyan</a:t>
            </a:r>
            <a:endParaRPr lang="ru-RU" sz="4000" dirty="0"/>
          </a:p>
          <a:p>
            <a:pPr marL="0" indent="0">
              <a:lnSpc>
                <a:spcPct val="120000"/>
              </a:lnSpc>
              <a:buNone/>
            </a:pPr>
            <a:endParaRPr lang="ru-RU" sz="48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sz="5600" b="1" dirty="0"/>
              <a:t>5</a:t>
            </a:r>
            <a:r>
              <a:rPr lang="en-US" sz="5600" b="1" dirty="0" smtClean="0"/>
              <a:t>. Scaling </a:t>
            </a:r>
            <a:r>
              <a:rPr lang="en-US" sz="5600" b="1" dirty="0"/>
              <a:t>up ATLAS production system for the LHC Run 2 and beyond: project </a:t>
            </a:r>
            <a:r>
              <a:rPr lang="en-US" sz="5600" b="1" dirty="0" smtClean="0"/>
              <a:t>ProdSys2 (</a:t>
            </a:r>
            <a:r>
              <a:rPr lang="ru-RU" sz="5600" b="1" dirty="0" smtClean="0"/>
              <a:t>постер</a:t>
            </a:r>
            <a:r>
              <a:rPr lang="en-US" sz="5600" b="1" dirty="0" smtClean="0"/>
              <a:t>)</a:t>
            </a:r>
            <a:endParaRPr lang="en-US" sz="5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 smtClean="0"/>
              <a:t>Authors</a:t>
            </a:r>
            <a:r>
              <a:rPr lang="en-US" sz="4000" u="sng" dirty="0"/>
              <a:t>:</a:t>
            </a:r>
            <a:r>
              <a:rPr lang="en-US" sz="4000" dirty="0"/>
              <a:t> </a:t>
            </a:r>
            <a:r>
              <a:rPr lang="en-US" sz="4000" dirty="0" smtClean="0"/>
              <a:t>M .Borodin</a:t>
            </a:r>
            <a:r>
              <a:rPr lang="en-US" sz="4000" dirty="0"/>
              <a:t>, A. </a:t>
            </a:r>
            <a:r>
              <a:rPr lang="en-US" sz="4000" dirty="0" err="1" smtClean="0"/>
              <a:t>Vaniachine</a:t>
            </a:r>
            <a:r>
              <a:rPr lang="en-US" sz="4000" dirty="0" smtClean="0"/>
              <a:t>, K. De, T. </a:t>
            </a:r>
            <a:r>
              <a:rPr lang="en-US" sz="4000" dirty="0" err="1" smtClean="0"/>
              <a:t>Maeno</a:t>
            </a:r>
            <a:r>
              <a:rPr lang="en-US" sz="4000" dirty="0" smtClean="0"/>
              <a:t>, N. Garcia Navarro, E. Jose, A. Klimentov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ru-RU" sz="5600" b="1" dirty="0"/>
              <a:t>6</a:t>
            </a:r>
            <a:r>
              <a:rPr lang="en-US" sz="5600" b="1" dirty="0" smtClean="0"/>
              <a:t>. Overview </a:t>
            </a:r>
            <a:r>
              <a:rPr lang="en-US" sz="5600" b="1" dirty="0"/>
              <a:t>of High Performance Computing in the ATLAS Experiment at the </a:t>
            </a:r>
            <a:r>
              <a:rPr lang="en-US" sz="5600" b="1" dirty="0" smtClean="0"/>
              <a:t>LHC</a:t>
            </a:r>
            <a:r>
              <a:rPr lang="ru-RU" sz="5600" b="1" dirty="0" smtClean="0"/>
              <a:t> (постер)</a:t>
            </a:r>
            <a:endParaRPr lang="en-US" sz="5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 smtClean="0"/>
              <a:t>Authors</a:t>
            </a:r>
            <a:r>
              <a:rPr lang="en-US" sz="4000" u="sng" dirty="0"/>
              <a:t>: </a:t>
            </a:r>
            <a:r>
              <a:rPr lang="en-US" sz="4000" dirty="0" err="1"/>
              <a:t>D.Benjamin</a:t>
            </a:r>
            <a:r>
              <a:rPr lang="en-US" sz="4000" dirty="0"/>
              <a:t>, </a:t>
            </a:r>
            <a:r>
              <a:rPr lang="en-US" sz="4000" dirty="0" err="1"/>
              <a:t>J.T.Childers</a:t>
            </a:r>
            <a:r>
              <a:rPr lang="en-US" sz="4000" dirty="0"/>
              <a:t>, </a:t>
            </a:r>
            <a:r>
              <a:rPr lang="en-US" sz="4000" dirty="0" smtClean="0"/>
              <a:t>A. Klimentov, D. Oleynik, E. </a:t>
            </a:r>
            <a:r>
              <a:rPr lang="en-US" sz="4000" dirty="0" err="1" smtClean="0"/>
              <a:t>Lancon</a:t>
            </a:r>
            <a:r>
              <a:rPr lang="en-US" sz="4000" dirty="0" smtClean="0"/>
              <a:t>, K. De, R. Walker, P. Nilsson, A. </a:t>
            </a:r>
            <a:r>
              <a:rPr lang="en-US" sz="4000" dirty="0" err="1" smtClean="0"/>
              <a:t>Filipcic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ru-RU" sz="5600" b="1" dirty="0"/>
              <a:t>7</a:t>
            </a:r>
            <a:r>
              <a:rPr lang="en-US" sz="5600" b="1" dirty="0" smtClean="0"/>
              <a:t>. Integration </a:t>
            </a:r>
            <a:r>
              <a:rPr lang="en-US" sz="5600" b="1" dirty="0"/>
              <a:t>of Russian Tier-1 Grid Center with High Performance Computers at NRC-KI for LHC experiments and beyond </a:t>
            </a:r>
            <a:r>
              <a:rPr lang="en-US" sz="5600" b="1" dirty="0" smtClean="0"/>
              <a:t>HENP (</a:t>
            </a:r>
            <a:r>
              <a:rPr lang="ru-RU" sz="5600" b="1" dirty="0" smtClean="0"/>
              <a:t>постер</a:t>
            </a:r>
            <a:r>
              <a:rPr lang="en-US" sz="5600" b="1" dirty="0" smtClean="0"/>
              <a:t>)</a:t>
            </a:r>
            <a:endParaRPr lang="en-US" sz="56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000" u="sng" dirty="0" smtClean="0"/>
              <a:t>Authors</a:t>
            </a:r>
            <a:r>
              <a:rPr lang="en-US" sz="4000" u="sng" dirty="0"/>
              <a:t>: </a:t>
            </a:r>
            <a:r>
              <a:rPr lang="en-US" sz="4000" dirty="0" smtClean="0"/>
              <a:t>R.</a:t>
            </a:r>
            <a:r>
              <a:rPr lang="ru-RU" sz="4000" dirty="0" smtClean="0"/>
              <a:t> </a:t>
            </a:r>
            <a:r>
              <a:rPr lang="en-US" sz="4000" dirty="0" err="1" smtClean="0"/>
              <a:t>Mashinistov</a:t>
            </a:r>
            <a:r>
              <a:rPr lang="en-US" sz="4000" dirty="0"/>
              <a:t>, E. Ryabinkin </a:t>
            </a:r>
            <a:r>
              <a:rPr lang="en-US" sz="4000" dirty="0" smtClean="0"/>
              <a:t>, A. </a:t>
            </a:r>
            <a:r>
              <a:rPr lang="en-US" sz="4000" dirty="0" err="1" smtClean="0"/>
              <a:t>Teslyuk</a:t>
            </a:r>
            <a:r>
              <a:rPr lang="en-US" sz="4000" dirty="0" smtClean="0"/>
              <a:t>, A. </a:t>
            </a:r>
            <a:r>
              <a:rPr lang="en-US" sz="4000" dirty="0" err="1" smtClean="0"/>
              <a:t>Poyda</a:t>
            </a:r>
            <a:r>
              <a:rPr lang="en-US" sz="4000" dirty="0" smtClean="0"/>
              <a:t>, P. </a:t>
            </a:r>
            <a:r>
              <a:rPr lang="en-US" sz="4000" dirty="0" err="1" smtClean="0"/>
              <a:t>Buncic</a:t>
            </a:r>
            <a:r>
              <a:rPr lang="en-US" sz="4000" dirty="0" smtClean="0"/>
              <a:t>, I. Tkachenko, A. </a:t>
            </a:r>
            <a:r>
              <a:rPr lang="en-US" sz="4000" dirty="0" err="1" smtClean="0"/>
              <a:t>Novikov</a:t>
            </a:r>
            <a:r>
              <a:rPr lang="en-US" sz="4000" dirty="0" smtClean="0"/>
              <a:t>, K. De, A. Klimentov, L. </a:t>
            </a:r>
            <a:r>
              <a:rPr lang="en-US" sz="4000" dirty="0" err="1" smtClean="0"/>
              <a:t>Yasnopolskiy</a:t>
            </a:r>
            <a:r>
              <a:rPr lang="en-US" sz="4000" dirty="0" smtClean="0"/>
              <a:t>, D. Oleynik, D. </a:t>
            </a:r>
            <a:r>
              <a:rPr lang="en-US" sz="4000" dirty="0" err="1" smtClean="0"/>
              <a:t>Drizhuk</a:t>
            </a:r>
            <a:r>
              <a:rPr lang="en-US" sz="4000" dirty="0" smtClean="0"/>
              <a:t>, A. Polyakov, etc. </a:t>
            </a:r>
            <a:r>
              <a:rPr lang="en-US" sz="4800" dirty="0"/>
              <a:t/>
            </a:r>
            <a:br>
              <a:rPr lang="en-US" sz="4800" dirty="0"/>
            </a:br>
            <a:endParaRPr lang="ru-RU" sz="48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480720" cy="143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22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074" y="1275607"/>
            <a:ext cx="82296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1. </a:t>
            </a:r>
            <a:r>
              <a:rPr lang="ru-RU" sz="1400" b="1" dirty="0" err="1" smtClean="0"/>
              <a:t>Next</a:t>
            </a:r>
            <a:r>
              <a:rPr lang="ru-RU" sz="1400" b="1" dirty="0" smtClean="0"/>
              <a:t> </a:t>
            </a:r>
            <a:r>
              <a:rPr lang="ru-RU" sz="1400" b="1" dirty="0" err="1"/>
              <a:t>Generation</a:t>
            </a:r>
            <a:r>
              <a:rPr lang="ru-RU" sz="1400" b="1" dirty="0"/>
              <a:t> </a:t>
            </a:r>
            <a:r>
              <a:rPr lang="ru-RU" sz="1400" b="1" dirty="0" err="1"/>
              <a:t>Workload</a:t>
            </a:r>
            <a:r>
              <a:rPr lang="ru-RU" sz="1400" b="1" dirty="0"/>
              <a:t> </a:t>
            </a:r>
            <a:r>
              <a:rPr lang="ru-RU" sz="1400" b="1" dirty="0" err="1"/>
              <a:t>Management</a:t>
            </a:r>
            <a:r>
              <a:rPr lang="ru-RU" sz="1400" b="1" dirty="0"/>
              <a:t> </a:t>
            </a:r>
            <a:r>
              <a:rPr lang="ru-RU" sz="1400" b="1" dirty="0" err="1"/>
              <a:t>System</a:t>
            </a:r>
            <a:r>
              <a:rPr lang="ru-RU" sz="1400" b="1" dirty="0"/>
              <a:t>  </a:t>
            </a:r>
            <a:r>
              <a:rPr lang="ru-RU" sz="1400" b="1" dirty="0" err="1"/>
              <a:t>on</a:t>
            </a:r>
            <a:r>
              <a:rPr lang="ru-RU" sz="1400" b="1" dirty="0"/>
              <a:t> </a:t>
            </a:r>
            <a:r>
              <a:rPr lang="ru-RU" sz="1400" b="1" dirty="0" err="1"/>
              <a:t>Heterogeneous</a:t>
            </a:r>
            <a:r>
              <a:rPr lang="ru-RU" sz="1400" b="1" dirty="0"/>
              <a:t> </a:t>
            </a:r>
            <a:r>
              <a:rPr lang="ru-RU" sz="1400" b="1" dirty="0" err="1"/>
              <a:t>Distributed</a:t>
            </a:r>
            <a:r>
              <a:rPr lang="ru-RU" sz="1400" b="1" dirty="0"/>
              <a:t> </a:t>
            </a:r>
            <a:r>
              <a:rPr lang="ru-RU" sz="1400" b="1" dirty="0" err="1"/>
              <a:t>Computing</a:t>
            </a:r>
            <a:r>
              <a:rPr lang="ru-RU" sz="1400" b="1" dirty="0"/>
              <a:t> </a:t>
            </a:r>
            <a:r>
              <a:rPr lang="ru-RU" sz="1400" b="1" dirty="0" err="1"/>
              <a:t>For</a:t>
            </a:r>
            <a:r>
              <a:rPr lang="ru-RU" sz="1400" b="1" dirty="0"/>
              <a:t> </a:t>
            </a:r>
            <a:r>
              <a:rPr lang="ru-RU" sz="1400" b="1" dirty="0" err="1"/>
              <a:t>Data-Intensive</a:t>
            </a:r>
            <a:r>
              <a:rPr lang="ru-RU" sz="1400" b="1" dirty="0"/>
              <a:t> </a:t>
            </a:r>
            <a:r>
              <a:rPr lang="ru-RU" sz="1400" b="1" dirty="0" err="1" smtClean="0"/>
              <a:t>Science</a:t>
            </a:r>
            <a:endParaRPr lang="ru-RU" sz="1400" b="1" dirty="0"/>
          </a:p>
          <a:p>
            <a:pPr marL="0" indent="0">
              <a:buNone/>
            </a:pPr>
            <a:r>
              <a:rPr lang="en-US" sz="1000" u="sng" dirty="0" smtClean="0"/>
              <a:t>Authors: </a:t>
            </a:r>
            <a:r>
              <a:rPr lang="ru-RU" sz="1000" dirty="0" err="1" smtClean="0"/>
              <a:t>A.Klimentov</a:t>
            </a:r>
            <a:r>
              <a:rPr lang="ru-RU" sz="1000" dirty="0"/>
              <a:t>, </a:t>
            </a:r>
            <a:r>
              <a:rPr lang="ru-RU" sz="1000" dirty="0" err="1"/>
              <a:t>K.De</a:t>
            </a:r>
            <a:r>
              <a:rPr lang="ru-RU" sz="1000" dirty="0"/>
              <a:t>, </a:t>
            </a:r>
            <a:r>
              <a:rPr lang="ru-RU" sz="1000" dirty="0" err="1"/>
              <a:t>S.Jha</a:t>
            </a:r>
            <a:r>
              <a:rPr lang="ru-RU" sz="1000" dirty="0"/>
              <a:t>, </a:t>
            </a:r>
            <a:r>
              <a:rPr lang="ru-RU" sz="1000" dirty="0" err="1"/>
              <a:t>T.Maeno</a:t>
            </a:r>
            <a:r>
              <a:rPr lang="ru-RU" sz="1000" dirty="0"/>
              <a:t>, </a:t>
            </a:r>
            <a:r>
              <a:rPr lang="ru-RU" sz="1000" dirty="0" err="1"/>
              <a:t>S.Panitkin</a:t>
            </a:r>
            <a:r>
              <a:rPr lang="ru-RU" sz="1000" dirty="0"/>
              <a:t>, </a:t>
            </a:r>
            <a:r>
              <a:rPr lang="ru-RU" sz="1000" dirty="0" err="1"/>
              <a:t>D.Oleynik</a:t>
            </a:r>
            <a:r>
              <a:rPr lang="ru-RU" sz="1000" dirty="0"/>
              <a:t>, </a:t>
            </a:r>
            <a:r>
              <a:rPr lang="ru-RU" sz="1000" dirty="0" err="1"/>
              <a:t>P.Nilsson</a:t>
            </a:r>
            <a:r>
              <a:rPr lang="ru-RU" sz="1000" dirty="0"/>
              <a:t>, </a:t>
            </a:r>
            <a:r>
              <a:rPr lang="ru-RU" sz="1000" dirty="0" err="1"/>
              <a:t>R.Mashinistov</a:t>
            </a:r>
            <a:r>
              <a:rPr lang="ru-RU" sz="1000" dirty="0"/>
              <a:t>, </a:t>
            </a:r>
            <a:r>
              <a:rPr lang="ru-RU" sz="1000" dirty="0" err="1"/>
              <a:t>E.Ryabinkin</a:t>
            </a:r>
            <a:r>
              <a:rPr lang="ru-RU" sz="1000" dirty="0"/>
              <a:t>, </a:t>
            </a:r>
            <a:r>
              <a:rPr lang="ru-RU" sz="1000" dirty="0" err="1"/>
              <a:t>A.Teslyuk</a:t>
            </a:r>
            <a:r>
              <a:rPr lang="ru-RU" sz="1000" dirty="0"/>
              <a:t>, </a:t>
            </a:r>
            <a:r>
              <a:rPr lang="ru-RU" sz="1000" dirty="0" err="1"/>
              <a:t>D.Krasnopevtsev</a:t>
            </a:r>
            <a:r>
              <a:rPr lang="ru-RU" sz="1000" dirty="0"/>
              <a:t> </a:t>
            </a:r>
            <a:r>
              <a:rPr lang="ru-RU" sz="1000" dirty="0" err="1"/>
              <a:t>and</a:t>
            </a:r>
            <a:r>
              <a:rPr lang="ru-RU" sz="1000" dirty="0"/>
              <a:t> </a:t>
            </a:r>
            <a:r>
              <a:rPr lang="ru-RU" sz="1000" dirty="0" err="1" smtClean="0"/>
              <a:t>T.Wenaus</a:t>
            </a: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15461" cy="79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13" y="4005064"/>
            <a:ext cx="6442131" cy="114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5445224"/>
            <a:ext cx="6413813" cy="7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0834" y="2390193"/>
            <a:ext cx="8248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Call for papers: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224437"/>
              </p:ext>
            </p:extLst>
          </p:nvPr>
        </p:nvGraphicFramePr>
        <p:xfrm>
          <a:off x="1259630" y="2996952"/>
          <a:ext cx="6336706" cy="720080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3168353"/>
                <a:gridCol w="3168353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Nuclear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Electronics</a:t>
                      </a:r>
                      <a:r>
                        <a:rPr lang="ru-RU" sz="1100" dirty="0">
                          <a:effectLst/>
                        </a:rPr>
                        <a:t> &amp; </a:t>
                      </a:r>
                      <a:r>
                        <a:rPr lang="ru-RU" sz="1100" dirty="0" err="1">
                          <a:effectLst/>
                        </a:rPr>
                        <a:t>Computing</a:t>
                      </a:r>
                      <a:r>
                        <a:rPr lang="ru-RU" sz="1100" dirty="0">
                          <a:effectLst/>
                        </a:rPr>
                        <a:t>, NEC-2015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28 </a:t>
                      </a:r>
                      <a:r>
                        <a:rPr lang="ru-RU" sz="1100" dirty="0" err="1">
                          <a:effectLst/>
                        </a:rPr>
                        <a:t>September</a:t>
                      </a:r>
                      <a:r>
                        <a:rPr lang="ru-RU" sz="1100" dirty="0">
                          <a:effectLst/>
                        </a:rPr>
                        <a:t>-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3 </a:t>
                      </a:r>
                      <a:r>
                        <a:rPr lang="ru-RU" sz="1100" dirty="0" err="1">
                          <a:effectLst/>
                        </a:rPr>
                        <a:t>October</a:t>
                      </a:r>
                      <a:r>
                        <a:rPr lang="ru-RU" sz="1100" dirty="0">
                          <a:effectLst/>
                        </a:rPr>
                        <a:t> 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 err="1">
                          <a:effectLst/>
                        </a:rPr>
                        <a:t>Budva</a:t>
                      </a:r>
                      <a:r>
                        <a:rPr lang="ru-RU" sz="1100" dirty="0">
                          <a:effectLst/>
                        </a:rPr>
                        <a:t> </a:t>
                      </a:r>
                      <a:r>
                        <a:rPr lang="ru-RU" sz="1100" dirty="0" err="1" smtClean="0">
                          <a:effectLst/>
                        </a:rPr>
                        <a:t>Montenegro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885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226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Участие в международных конференциях 2015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18</cp:revision>
  <dcterms:created xsi:type="dcterms:W3CDTF">2015-02-02T13:00:40Z</dcterms:created>
  <dcterms:modified xsi:type="dcterms:W3CDTF">2015-02-13T07:13:57Z</dcterms:modified>
</cp:coreProperties>
</file>