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64" r:id="rId3"/>
    <p:sldId id="365" r:id="rId4"/>
    <p:sldId id="366" r:id="rId5"/>
    <p:sldId id="367" r:id="rId6"/>
    <p:sldId id="368" r:id="rId7"/>
    <p:sldId id="313" r:id="rId8"/>
    <p:sldId id="369" r:id="rId9"/>
    <p:sldId id="370" r:id="rId10"/>
    <p:sldId id="315" r:id="rId11"/>
    <p:sldId id="316" r:id="rId12"/>
    <p:sldId id="371" r:id="rId13"/>
    <p:sldId id="372" r:id="rId14"/>
    <p:sldId id="373" r:id="rId15"/>
    <p:sldId id="322" r:id="rId16"/>
    <p:sldId id="353" r:id="rId17"/>
    <p:sldId id="374" r:id="rId18"/>
    <p:sldId id="362" r:id="rId19"/>
    <p:sldId id="326" r:id="rId20"/>
    <p:sldId id="302" r:id="rId21"/>
    <p:sldId id="375" r:id="rId22"/>
    <p:sldId id="377" r:id="rId23"/>
    <p:sldId id="378" r:id="rId24"/>
    <p:sldId id="379" r:id="rId25"/>
    <p:sldId id="380" r:id="rId26"/>
    <p:sldId id="381" r:id="rId27"/>
    <p:sldId id="337" r:id="rId28"/>
    <p:sldId id="338" r:id="rId29"/>
    <p:sldId id="339" r:id="rId30"/>
    <p:sldId id="341" r:id="rId31"/>
    <p:sldId id="360" r:id="rId32"/>
    <p:sldId id="342" r:id="rId33"/>
    <p:sldId id="343" r:id="rId34"/>
    <p:sldId id="344" r:id="rId35"/>
    <p:sldId id="382" r:id="rId36"/>
    <p:sldId id="36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7" autoAdjust="0"/>
  </p:normalViewPr>
  <p:slideViewPr>
    <p:cSldViewPr snapToGrid="0" snapToObjects="1">
      <p:cViewPr varScale="1">
        <p:scale>
          <a:sx n="157" d="100"/>
          <a:sy n="157" d="100"/>
        </p:scale>
        <p:origin x="-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1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7BC3F-39D8-FF4C-A289-75537E5AE10B}" type="datetimeFigureOut">
              <a:rPr lang="en-US" smtClean="0"/>
              <a:t>11/02/2015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6A22C-CBE9-9F43-BC93-D6154B28C6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488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A1FBB-542F-0C44-A606-A99249A1E5CA}" type="datetimeFigureOut">
              <a:rPr lang="en-US" smtClean="0"/>
              <a:t>11/02/2015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0F343-C2E3-2140-B036-CD6CC8FDA7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89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An illustration to show the effect of colliding objects that are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composite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. The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accelerator energy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 bar shows that the collision speed is rather low. The resulting fragments are big.</a:t>
            </a:r>
          </a:p>
          <a:p>
            <a:pPr eaLnBrk="1" hangingPunct="1"/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Suggest to ask the audience what they think will happen. For a younger audience it is very good to point out that this is the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scientific method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 at work – that they are being scientists:</a:t>
            </a:r>
          </a:p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They think of what might happen, do an experiment and then try to understand what really did happen.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0F343-C2E3-2140-B036-CD6CC8FDA7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0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 Point-out the higher accelerator energy. Again ask the audience what they think will happen. Most guess correctly. Point out that the resulting fragments are the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basic building blocks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+mn-ea"/>
                <a:cs typeface="+mn-cs"/>
              </a:rPr>
              <a:t>.</a:t>
            </a:r>
            <a:endParaRPr lang="en-US" dirty="0" smtClean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0F343-C2E3-2140-B036-CD6CC8FDA7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77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Now it gets really interesting! Ask again what they think will happen with even higher collision energy/speed. Most will say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even smaller pieces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 but some may be more cautious.</a:t>
            </a:r>
          </a:p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But they never expect the dinosaurs! Emphasize that this is just an illustration – we don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t really make dinosaurs (sounds obvious but 10-11 year olds can take things literally!). </a:t>
            </a:r>
          </a:p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Can ask if they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recognise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the equation and ask them what it means – even a lot of the 10-11 year olds do know!</a:t>
            </a:r>
          </a:p>
          <a:p>
            <a:pPr eaLnBrk="1" hangingPunct="1"/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Another reason why dinosaurs are appropriate: CERN is at the foot of the Jura mountains – the origin of the 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Jurassic</a:t>
            </a:r>
            <a:r>
              <a:rPr lang="ja-JP" altLang="en-US" dirty="0" smtClean="0"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dirty="0" smtClean="0">
                <a:ea typeface="ＭＳ Ｐゴシック" charset="0"/>
                <a:cs typeface="ＭＳ Ｐゴシック" charset="0"/>
              </a:rPr>
              <a:t> period due to the number of dinosaur bones found in the mountains. And what CERN is doing goes WAY back further in time than the dinosaurs.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0F343-C2E3-2140-B036-CD6CC8FDA7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0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9162142" cy="6858000"/>
          </a:xfrm>
          <a:prstGeom prst="rect">
            <a:avLst/>
          </a:prstGeom>
          <a:solidFill>
            <a:srgbClr val="282D65"/>
          </a:solidFill>
          <a:ln>
            <a:solidFill>
              <a:srgbClr val="282D6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13"/>
          <p:cNvSpPr/>
          <p:nvPr/>
        </p:nvSpPr>
        <p:spPr>
          <a:xfrm>
            <a:off x="2302290" y="5175"/>
            <a:ext cx="6859852" cy="4887853"/>
          </a:xfrm>
          <a:prstGeom prst="triangle">
            <a:avLst/>
          </a:prstGeom>
          <a:solidFill>
            <a:srgbClr val="282D65">
              <a:alpha val="24000"/>
            </a:srgbClr>
          </a:solidFill>
          <a:ln>
            <a:noFill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4276" y="2512014"/>
            <a:ext cx="5736416" cy="1345053"/>
          </a:xfrm>
        </p:spPr>
        <p:txBody>
          <a:bodyPr/>
          <a:lstStyle>
            <a:lvl1pPr>
              <a:defRPr>
                <a:solidFill>
                  <a:srgbClr val="C2C2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4276" y="4575345"/>
            <a:ext cx="5736417" cy="601579"/>
          </a:xfrm>
        </p:spPr>
        <p:txBody>
          <a:bodyPr/>
          <a:lstStyle>
            <a:lvl1pPr marL="0" indent="0" algn="ctr">
              <a:buNone/>
              <a:defRPr>
                <a:solidFill>
                  <a:srgbClr val="C2C2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" name="Image 18" descr="CMS_logo_newligh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" y="2224543"/>
            <a:ext cx="1728000" cy="172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74276" y="2224543"/>
            <a:ext cx="5736416" cy="216000"/>
          </a:xfrm>
          <a:prstGeom prst="rect">
            <a:avLst/>
          </a:prstGeom>
          <a:solidFill>
            <a:srgbClr val="CDCD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2774276" y="3926523"/>
            <a:ext cx="5736416" cy="37276"/>
          </a:xfrm>
          <a:prstGeom prst="line">
            <a:avLst/>
          </a:prstGeom>
          <a:ln w="38100" cmpd="dbl">
            <a:solidFill>
              <a:srgbClr val="CDCDC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22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M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82D65"/>
          </a:solidFill>
          <a:ln>
            <a:solidFill>
              <a:srgbClr val="282D6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15" descr="CMS_logo_newligh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40" y="2093940"/>
            <a:ext cx="2670120" cy="267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47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134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3" y="4049705"/>
            <a:ext cx="8567993" cy="851003"/>
          </a:xfrm>
          <a:solidFill>
            <a:srgbClr val="1E1F52"/>
          </a:solidFill>
        </p:spPr>
        <p:txBody>
          <a:bodyPr anchor="ctr">
            <a:noAutofit/>
          </a:bodyPr>
          <a:lstStyle>
            <a:lvl1pPr algn="ctr">
              <a:defRPr sz="38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72" y="2533188"/>
            <a:ext cx="8567993" cy="151651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50515D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72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7870" y="1600201"/>
            <a:ext cx="4207930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207663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47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70" y="960437"/>
            <a:ext cx="4209518" cy="639763"/>
          </a:xfrm>
          <a:solidFill>
            <a:srgbClr val="1E1F52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870" y="1600201"/>
            <a:ext cx="4209518" cy="4789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60437"/>
            <a:ext cx="4210838" cy="639763"/>
          </a:xfrm>
          <a:solidFill>
            <a:srgbClr val="1E1F52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199"/>
            <a:ext cx="4210838" cy="47899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838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20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17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2" y="960437"/>
            <a:ext cx="3177643" cy="639761"/>
          </a:xfrm>
          <a:solidFill>
            <a:srgbClr val="1E1F52"/>
          </a:solidFill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60437"/>
            <a:ext cx="5280813" cy="54296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7872" y="1600200"/>
            <a:ext cx="3177643" cy="47899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4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7870" y="297544"/>
            <a:ext cx="8567994" cy="6092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24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864" y="6537207"/>
            <a:ext cx="8568000" cy="252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7864" y="909886"/>
            <a:ext cx="8568000" cy="690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64" y="1600201"/>
            <a:ext cx="8568000" cy="4789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7870" y="65372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pt-PT" smtClean="0"/>
              <a:t>12 February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207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CMS e-Masterclass, André David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2264" y="65372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F83470A8-5831-6248-AF4B-E09C60A8114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38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1E1F5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rgbClr val="50515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50515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rgbClr val="50515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0515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50515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png"/><Relationship Id="rId12" Type="http://schemas.openxmlformats.org/officeDocument/2006/relationships/image" Target="../media/image45.png"/><Relationship Id="rId13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27.png"/><Relationship Id="rId5" Type="http://schemas.openxmlformats.org/officeDocument/2006/relationships/image" Target="../media/image40.png"/><Relationship Id="rId6" Type="http://schemas.openxmlformats.org/officeDocument/2006/relationships/image" Target="../media/image3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33.png"/><Relationship Id="rId10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microsoft.com/office/2007/relationships/hdphoto" Target="../media/hdphoto2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tronics.github.io/science-hack-day-2014/lhc-map/" TargetMode="External"/><Relationship Id="rId3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CMS Detector </a:t>
            </a:r>
            <a:br>
              <a:rPr lang="en-GB" dirty="0" smtClean="0"/>
            </a:br>
            <a:r>
              <a:rPr lang="en-GB" dirty="0" smtClean="0"/>
              <a:t>and its Physics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CMS e-</a:t>
            </a:r>
            <a:r>
              <a:rPr lang="en-GB" dirty="0" err="1" smtClean="0"/>
              <a:t>Masterclass</a:t>
            </a:r>
            <a:r>
              <a:rPr lang="en-GB" dirty="0" smtClean="0"/>
              <a:t> at </a:t>
            </a:r>
            <a:r>
              <a:rPr lang="en-US" dirty="0" smtClean="0"/>
              <a:t>Riyadh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19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10</a:t>
            </a:fld>
            <a:endParaRPr lang="en-GB"/>
          </a:p>
        </p:txBody>
      </p:sp>
      <p:grpSp>
        <p:nvGrpSpPr>
          <p:cNvPr id="64" name="Group 54"/>
          <p:cNvGrpSpPr>
            <a:grpSpLocks/>
          </p:cNvGrpSpPr>
          <p:nvPr/>
        </p:nvGrpSpPr>
        <p:grpSpPr bwMode="auto">
          <a:xfrm>
            <a:off x="357188" y="2857500"/>
            <a:ext cx="1071562" cy="428625"/>
            <a:chOff x="225" y="855"/>
            <a:chExt cx="675" cy="270"/>
          </a:xfrm>
          <a:solidFill>
            <a:schemeClr val="tx1"/>
          </a:solidFill>
        </p:grpSpPr>
        <p:sp>
          <p:nvSpPr>
            <p:cNvPr id="65" name="Rectangle 64"/>
            <p:cNvSpPr/>
            <p:nvPr/>
          </p:nvSpPr>
          <p:spPr>
            <a:xfrm>
              <a:off x="7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2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6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9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70" name="Group 53"/>
          <p:cNvGrpSpPr>
            <a:grpSpLocks/>
          </p:cNvGrpSpPr>
          <p:nvPr/>
        </p:nvGrpSpPr>
        <p:grpSpPr bwMode="auto">
          <a:xfrm>
            <a:off x="1428750" y="2857500"/>
            <a:ext cx="428625" cy="571500"/>
            <a:chOff x="900" y="855"/>
            <a:chExt cx="270" cy="360"/>
          </a:xfrm>
          <a:solidFill>
            <a:schemeClr val="tx1"/>
          </a:solidFill>
        </p:grpSpPr>
        <p:sp>
          <p:nvSpPr>
            <p:cNvPr id="71" name="Rectangle 70"/>
            <p:cNvSpPr/>
            <p:nvPr/>
          </p:nvSpPr>
          <p:spPr>
            <a:xfrm>
              <a:off x="9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9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0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0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3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78" name="Group 51"/>
          <p:cNvGrpSpPr>
            <a:grpSpLocks/>
          </p:cNvGrpSpPr>
          <p:nvPr/>
        </p:nvGrpSpPr>
        <p:grpSpPr bwMode="auto">
          <a:xfrm>
            <a:off x="1000125" y="2714625"/>
            <a:ext cx="1500188" cy="142875"/>
            <a:chOff x="630" y="765"/>
            <a:chExt cx="945" cy="90"/>
          </a:xfrm>
          <a:solidFill>
            <a:schemeClr val="tx1"/>
          </a:solidFill>
        </p:grpSpPr>
        <p:sp>
          <p:nvSpPr>
            <p:cNvPr id="79" name="Rectangle 78"/>
            <p:cNvSpPr/>
            <p:nvPr/>
          </p:nvSpPr>
          <p:spPr>
            <a:xfrm>
              <a:off x="10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3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44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9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86" name="Group 52"/>
          <p:cNvGrpSpPr>
            <a:grpSpLocks/>
          </p:cNvGrpSpPr>
          <p:nvPr/>
        </p:nvGrpSpPr>
        <p:grpSpPr bwMode="auto">
          <a:xfrm>
            <a:off x="1857375" y="3000375"/>
            <a:ext cx="428625" cy="428625"/>
            <a:chOff x="1170" y="945"/>
            <a:chExt cx="270" cy="270"/>
          </a:xfrm>
          <a:solidFill>
            <a:schemeClr val="tx1"/>
          </a:solidFill>
        </p:grpSpPr>
        <p:sp>
          <p:nvSpPr>
            <p:cNvPr id="87" name="Rectangle 86"/>
            <p:cNvSpPr/>
            <p:nvPr/>
          </p:nvSpPr>
          <p:spPr>
            <a:xfrm>
              <a:off x="117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7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3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30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2" name="Group 59"/>
          <p:cNvGrpSpPr>
            <a:grpSpLocks/>
          </p:cNvGrpSpPr>
          <p:nvPr/>
        </p:nvGrpSpPr>
        <p:grpSpPr bwMode="auto">
          <a:xfrm>
            <a:off x="7786688" y="2857500"/>
            <a:ext cx="857250" cy="428625"/>
            <a:chOff x="4905" y="855"/>
            <a:chExt cx="540" cy="270"/>
          </a:xfrm>
          <a:solidFill>
            <a:schemeClr val="tx1"/>
          </a:solidFill>
        </p:grpSpPr>
        <p:sp>
          <p:nvSpPr>
            <p:cNvPr id="93" name="Rectangle 92"/>
            <p:cNvSpPr/>
            <p:nvPr/>
          </p:nvSpPr>
          <p:spPr>
            <a:xfrm>
              <a:off x="49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31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17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04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7" name="Group 56"/>
          <p:cNvGrpSpPr>
            <a:grpSpLocks/>
          </p:cNvGrpSpPr>
          <p:nvPr/>
        </p:nvGrpSpPr>
        <p:grpSpPr bwMode="auto">
          <a:xfrm>
            <a:off x="7358063" y="2714625"/>
            <a:ext cx="642937" cy="142875"/>
            <a:chOff x="4635" y="765"/>
            <a:chExt cx="405" cy="90"/>
          </a:xfrm>
          <a:solidFill>
            <a:schemeClr val="tx1"/>
          </a:solidFill>
        </p:grpSpPr>
        <p:sp>
          <p:nvSpPr>
            <p:cNvPr id="98" name="Rectangle 97"/>
            <p:cNvSpPr/>
            <p:nvPr/>
          </p:nvSpPr>
          <p:spPr>
            <a:xfrm>
              <a:off x="46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47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49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01" name="Group 55"/>
          <p:cNvGrpSpPr>
            <a:grpSpLocks/>
          </p:cNvGrpSpPr>
          <p:nvPr/>
        </p:nvGrpSpPr>
        <p:grpSpPr bwMode="auto">
          <a:xfrm>
            <a:off x="6500813" y="2714625"/>
            <a:ext cx="857250" cy="285750"/>
            <a:chOff x="4095" y="765"/>
            <a:chExt cx="540" cy="180"/>
          </a:xfrm>
          <a:solidFill>
            <a:schemeClr val="tx1"/>
          </a:solidFill>
        </p:grpSpPr>
        <p:sp>
          <p:nvSpPr>
            <p:cNvPr id="102" name="Rectangle 101"/>
            <p:cNvSpPr/>
            <p:nvPr/>
          </p:nvSpPr>
          <p:spPr>
            <a:xfrm>
              <a:off x="450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45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43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2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09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07" name="Group 58"/>
          <p:cNvGrpSpPr>
            <a:grpSpLocks/>
          </p:cNvGrpSpPr>
          <p:nvPr/>
        </p:nvGrpSpPr>
        <p:grpSpPr bwMode="auto">
          <a:xfrm>
            <a:off x="7143750" y="3000375"/>
            <a:ext cx="642938" cy="428625"/>
            <a:chOff x="4500" y="945"/>
            <a:chExt cx="405" cy="270"/>
          </a:xfrm>
          <a:solidFill>
            <a:schemeClr val="tx1"/>
          </a:solidFill>
        </p:grpSpPr>
        <p:sp>
          <p:nvSpPr>
            <p:cNvPr id="108" name="Rectangle 107"/>
            <p:cNvSpPr/>
            <p:nvPr/>
          </p:nvSpPr>
          <p:spPr>
            <a:xfrm>
              <a:off x="45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5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5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6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6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6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7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15" name="Group 57"/>
          <p:cNvGrpSpPr>
            <a:grpSpLocks/>
          </p:cNvGrpSpPr>
          <p:nvPr/>
        </p:nvGrpSpPr>
        <p:grpSpPr bwMode="auto">
          <a:xfrm>
            <a:off x="6715125" y="3000375"/>
            <a:ext cx="428625" cy="428625"/>
            <a:chOff x="4230" y="945"/>
            <a:chExt cx="270" cy="270"/>
          </a:xfrm>
          <a:solidFill>
            <a:schemeClr val="tx1"/>
          </a:solidFill>
        </p:grpSpPr>
        <p:sp>
          <p:nvSpPr>
            <p:cNvPr id="116" name="Rectangle 115"/>
            <p:cNvSpPr/>
            <p:nvPr/>
          </p:nvSpPr>
          <p:spPr>
            <a:xfrm>
              <a:off x="436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43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436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42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23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21" name="AutoShape 60"/>
          <p:cNvSpPr>
            <a:spLocks noChangeArrowheads="1"/>
          </p:cNvSpPr>
          <p:nvPr/>
        </p:nvSpPr>
        <p:spPr bwMode="auto">
          <a:xfrm>
            <a:off x="3708400" y="2276475"/>
            <a:ext cx="1655763" cy="1511300"/>
          </a:xfrm>
          <a:prstGeom prst="irregularSeal1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Rectangle 61"/>
          <p:cNvSpPr>
            <a:spLocks noChangeArrowheads="1"/>
          </p:cNvSpPr>
          <p:nvPr/>
        </p:nvSpPr>
        <p:spPr bwMode="auto">
          <a:xfrm>
            <a:off x="250825" y="6015037"/>
            <a:ext cx="1152525" cy="360363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Rectangle 62"/>
          <p:cNvSpPr>
            <a:spLocks noChangeArrowheads="1"/>
          </p:cNvSpPr>
          <p:nvPr/>
        </p:nvSpPr>
        <p:spPr bwMode="auto">
          <a:xfrm>
            <a:off x="250825" y="6021387"/>
            <a:ext cx="3600450" cy="3603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Text Box 63"/>
          <p:cNvSpPr txBox="1">
            <a:spLocks noChangeArrowheads="1"/>
          </p:cNvSpPr>
          <p:nvPr/>
        </p:nvSpPr>
        <p:spPr bwMode="auto">
          <a:xfrm>
            <a:off x="3924300" y="6015037"/>
            <a:ext cx="21604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Arial" charset="0"/>
                <a:cs typeface="Arial" charset="0"/>
              </a:rPr>
              <a:t>Accelerator </a:t>
            </a:r>
            <a:r>
              <a:rPr lang="en-US" sz="1800" dirty="0" smtClean="0">
                <a:latin typeface="Arial" charset="0"/>
                <a:cs typeface="Arial" charset="0"/>
              </a:rPr>
              <a:t>Energy</a:t>
            </a:r>
            <a:endParaRPr lang="en-US" sz="1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15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0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1 -3.7037E-6 L -0.03941 0.45162 " pathEditMode="relative" ptsTypes="AA">
                                      <p:cBhvr>
                                        <p:cTn id="34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3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1 -5.55556E-6 C 0.27917 0.09189 0.30642 0.18402 0.35191 0.24814 C 0.39739 0.31226 0.49653 0.36157 0.52535 0.38425 " pathEditMode="relative" ptsTypes="aaA">
                                      <p:cBhvr>
                                        <p:cTn id="38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 1.48148E-6 C 0.23454 -0.08379 0.21736 -0.16759 0.17968 -0.21551 C 0.14201 -0.26342 0.06683 -0.28842 0.02534 -0.28796 C -0.01615 -0.2875 -0.05348 -0.22523 -0.06928 -0.21273 " pathEditMode="relative" ptsTypes="aaaA">
                                      <p:cBhvr>
                                        <p:cTn id="4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1 1.48148E-6 L 0.33073 0.20995 " pathEditMode="relative" ptsTypes="AA">
                                      <p:cBhvr>
                                        <p:cTn id="4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9 3.7037E-7 C -0.36806 -0.13959 -0.49966 -0.27894 -0.55226 -0.33473 " pathEditMode="relative" ptsTypes="aA">
                                      <p:cBhvr>
                                        <p:cTn id="5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9 3.33333E-6 C -0.22118 -0.06783 -0.20591 -0.13542 -0.18108 -0.17871 C -0.15625 -0.22199 -0.11736 -0.23588 -0.08733 -0.25949 C -0.05729 -0.28311 -0.02674 -0.29121 -0.00122 -0.32061 C 0.0243 -0.35 0.04496 -0.39283 0.0658 -0.43542 " pathEditMode="relative" ptsTypes="aaaaA">
                                      <p:cBhvr>
                                        <p:cTn id="5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8 3.33333E-6 C -0.27691 0.02083 -0.31753 0.04166 -0.30225 0.09213 C -0.28698 0.14259 -0.21198 0.34213 -0.14479 0.30208 C -0.0776 0.26203 0.01163 0.05648 0.10087 -0.14885 " pathEditMode="relative" ptsTypes="aaaA">
                                      <p:cBhvr>
                                        <p:cTn id="56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433 -0.01042 C -0.13107 0.05601 -0.10763 0.12268 -0.06058 0.17268 C -0.01354 0.22268 0.05695 0.25578 0.12761 0.28888 " pathEditMode="relative" ptsTypes="aaA">
                                      <p:cBhvr>
                                        <p:cTn id="6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800000">
                                      <p:cBhvr>
                                        <p:cTn id="6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629 4.44444E-6 L -0.25209 -0.19954 " pathEditMode="relative" ptsTypes="AA">
                                      <p:cBhvr>
                                        <p:cTn id="64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176844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76844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28750" y="32083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63" y="32083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750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43063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8750" y="292258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63" y="292258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57375" y="32083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35150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57375" y="292258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14438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0125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7188" y="277971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500" y="292258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5813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43063" y="277971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43063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57375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071688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86000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28750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14438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00125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071688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51050" y="32083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929438" y="32083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43750" y="32083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929438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143750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29438" y="292258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143750" y="292258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58063" y="32083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358063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358063" y="292258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15125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86688" y="3065463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29625" y="277971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215313" y="292258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001000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43750" y="277971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143750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358063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572375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786688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929438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715125" y="26368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500813" y="2636838"/>
            <a:ext cx="214312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572375" y="3065463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715125" y="3208338"/>
            <a:ext cx="214313" cy="14287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" name="AutoShape 50"/>
          <p:cNvSpPr>
            <a:spLocks noChangeArrowheads="1"/>
          </p:cNvSpPr>
          <p:nvPr/>
        </p:nvSpPr>
        <p:spPr bwMode="auto">
          <a:xfrm>
            <a:off x="3708400" y="2276475"/>
            <a:ext cx="1655763" cy="1511300"/>
          </a:xfrm>
          <a:prstGeom prst="irregularSeal1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51"/>
          <p:cNvSpPr>
            <a:spLocks noChangeArrowheads="1"/>
          </p:cNvSpPr>
          <p:nvPr/>
        </p:nvSpPr>
        <p:spPr bwMode="auto">
          <a:xfrm>
            <a:off x="250825" y="6021387"/>
            <a:ext cx="2449513" cy="360363"/>
          </a:xfrm>
          <a:prstGeom prst="rect">
            <a:avLst/>
          </a:prstGeom>
          <a:solidFill>
            <a:srgbClr val="FF66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250825" y="6021387"/>
            <a:ext cx="3600450" cy="3603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Text Box 53"/>
          <p:cNvSpPr txBox="1">
            <a:spLocks noChangeArrowheads="1"/>
          </p:cNvSpPr>
          <p:nvPr/>
        </p:nvSpPr>
        <p:spPr bwMode="auto">
          <a:xfrm>
            <a:off x="3924300" y="6015037"/>
            <a:ext cx="212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  <a:cs typeface="Arial" charset="0"/>
              </a:rPr>
              <a:t>Accelerator Energy</a:t>
            </a:r>
          </a:p>
        </p:txBody>
      </p:sp>
    </p:spTree>
    <p:extLst>
      <p:ext uri="{BB962C8B-B14F-4D97-AF65-F5344CB8AC3E}">
        <p14:creationId xmlns:p14="http://schemas.microsoft.com/office/powerpoint/2010/main" val="2280059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57 -7.40741E-7 C 0.22466 0.07454 0.22292 0.14931 0.18577 0.20833 C 0.14862 0.26759 0.03403 0.33056 0.00382 0.35509 " pathEditMode="relative" rAng="0" ptsTypes="aaA">
                                      <p:cBhvr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17755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22 0.00069 C 0.20053 0.03634 0.15 0.07245 0.14375 0.11967 C 0.13785 0.1669 0.15938 0.24074 0.21441 0.28379 C 0.26945 0.32662 0.43091 0.36134 0.47448 0.37685 " pathEditMode="relative" rAng="0" ptsTypes="aaaA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18796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364 -7.40741E-7 L 0.1592 -0.16782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2" y="-8403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347 -7.40741E-7 L 0.06458 0.09468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4722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2.59259E-6 C 0.24792 0.00556 0.24584 0.01111 0.25 -0.00972 C 0.25417 -0.03055 0.25816 -0.09421 0.27448 -0.125 C 0.2908 -0.15578 0.33577 -0.18287 0.34792 -0.19444 " pathEditMode="relative" rAng="0" ptsTypes="aaaA">
                                      <p:cBhvr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-9167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017 -7.40741E-7 C 0.25017 0.00023 0.27274 0.05648 0.29548 0.1132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7" y="5648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826 2.59259E-6 C 0.24826 0.00023 0.11823 -0.07292 -0.01164 -0.14584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-7292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205 2.59259E-6 L 0.22205 -0.19954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77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275 2.59259E-6 C 0.29132 -0.06343 0.3599 -0.12685 0.38733 -0.15209 " pathEditMode="relative" rAng="0" ptsTypes="aA">
                                      <p:cBhvr>
                                        <p:cTn id="1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29" y="-761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32 2.59259E-6 L 0.55244 0.14699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47" y="733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14 2.59259E-6 L 0.19791 -0.18912 " pathEditMode="relative" rAng="0" ptsTypes="AA"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-946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722 2.59259E-6 C 0.26181 0.04444 0.27639 0.08889 0.26441 0.10208 C 0.25243 0.11528 0.19271 0.12407 0.17483 0.07847 C 0.15694 0.03287 0.15677 -0.06898 0.1566 -0.17084 " pathEditMode="relative" rAng="0" ptsTypes="aaaA">
                                      <p:cBhvr>
                                        <p:cTn id="1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-2338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358 -4.07407E-6 C 0.24358 0.00024 0.40556 -0.08194 0.56754 -0.16388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98" y="-819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62 -7.40741E-7 L 0.24462 -0.33333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67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97 -4.07407E-6 C 0.24913 0.06505 0.2533 0.13033 0.2382 0.16389 C 0.22309 0.19746 0.18872 0.19931 0.15434 0.20139 " pathEditMode="relative" rAng="0" ptsTypes="aaA">
                                      <p:cBhvr>
                                        <p:cTn id="1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10069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965 -4.07407E-6 C 0.2599 -0.06551 0.27031 -0.13101 0.27621 -0.15833 C 0.28212 -0.18564 0.28368 -0.16365 0.28507 -0.16458 " pathEditMode="relative" rAng="0" ptsTypes="aaA">
                                      <p:cBhvr>
                                        <p:cTn id="1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-9282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83 0.00047 L 0.26944 0.25278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1261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306 -7.40741E-7 C 0.30712 0.03032 0.37135 0.06065 0.39514 0.10417 C 0.41892 0.14769 0.40208 0.20394 0.38524 0.26042 " pathEditMode="relative" rAng="0" ptsTypes="aaA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5" y="13009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14 2.59259E-6 C 0.22552 -0.03472 0.20607 -0.06945 0.19357 -0.0507 C 0.18107 -0.03195 0.17534 0.03981 0.16962 0.1118 " pathEditMode="relative" rAng="0" ptsTypes="aaA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2106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671 0.00023 C 0.24601 0.0375 0.24532 0.075 0.25504 0.09815 C 0.26476 0.12129 0.28907 0.15115 0.30504 0.13842 C 0.32101 0.12569 0.35434 0.05879 0.35139 0.02176 C 0.34844 -0.01528 0.31754 -0.04954 0.28681 -0.0838 " pathEditMode="relative" rAng="0" ptsTypes="aaaaA">
                                      <p:cBhvr>
                                        <p:cTn id="1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3333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2.59259E-6 L -0.08073 0.27315 " pathEditMode="relative" rAng="0" ptsTypes="AA">
                                      <p:cBhvr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13657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774 2.59259E-6 L 0.49774 0.33333 " pathEditMode="relative" rAng="0" ptsTypes="AA">
                                      <p:cBhvr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66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83 2.59259E-6 L 0.24583 0.33333 " pathEditMode="relative" rAng="0" ptsTypes="AA">
                                      <p:cBhvr>
                                        <p:cTn id="1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928 2.59259E-6 C 0.2033 -0.04746 0.1875 -0.09468 0.18803 -0.12986 C 0.18855 -0.16505 0.20539 -0.1882 0.2224 -0.21111 " pathEditMode="relative" rAng="0" ptsTypes="aaA">
                                      <p:cBhvr>
                                        <p:cTn id="1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-10556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983 2.59259E-6 C 0.24983 0.00023 0.17709 -0.12431 0.10452 -0.24861 " pathEditMode="relative" rAng="0" ptsTypes="aA">
                                      <p:cBhvr>
                                        <p:cTn id="1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4" y="-12431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18 2.59259E-6 C -0.24618 2.59259E-6 -0.08559 -0.1713 0.07517 -0.34236 " pathEditMode="relative" rAng="0" ptsTypes="aA">
                                      <p:cBhvr>
                                        <p:cTn id="1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59" y="-1713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781 2.59259E-6 L -0.2026 -0.23079 " pathEditMode="relative" rAng="0" ptsTypes="AA">
                                      <p:cBhvr>
                                        <p:cTn id="1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-11551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2.59259E-6 L -0.24583 0.33333 " pathEditMode="relative" rAng="0" ptsTypes="AA">
                                      <p:cBhvr>
                                        <p:cTn id="1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48 -0.0051 C -0.22673 0.05 -0.20399 0.10509 -0.18854 0.10115 C -0.17309 0.09722 -0.15121 -0.00023 -0.15625 -0.0294 C -0.16128 -0.05857 -0.20903 -0.04422 -0.21927 -0.07315 C -0.22951 -0.10209 -0.22708 -0.17847 -0.21771 -0.20371 C -0.20833 -0.22894 -0.18541 -0.22709 -0.1625 -0.22523 " pathEditMode="relative" rAng="0" ptsTypes="aaaaaA">
                                      <p:cBhvr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3" y="-5694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49 2.59259E-6 L -0.37934 -0.3463 " pathEditMode="relative" rAng="0" ptsTypes="AA">
                                      <p:cBhvr>
                                        <p:cTn id="1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-17315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32 2.59259E-6 L -0.42639 -0.03148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-1574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13 2.59259E-6 L -0.00086 0.40949 " pathEditMode="relative" rAng="0" ptsTypes="AA">
                                      <p:cBhvr>
                                        <p:cTn id="1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20463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66 -7.40741E-7 L 0.1717 0.14699 " pathEditMode="relative" rAng="0" ptsTypes="AA">
                                      <p:cBhvr>
                                        <p:cTn id="1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7338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104 -4.07407E-6 C -0.17813 0.04815 -0.10521 0.09653 -0.08438 0.15417 C -0.06354 0.21181 -0.09479 0.27848 -0.12604 0.34514 " pathEditMode="relative" rAng="0" ptsTypes="aaA">
                                      <p:cBhvr>
                                        <p:cTn id="1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75" y="17245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49 -4.07407E-6 L 0.09323 0.28357 " pathEditMode="relative" rAng="0" ptsTypes="AA">
                                      <p:cBhvr>
                                        <p:cTn id="1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14167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66 -4.07407E-6 C -0.13472 -0.04953 -0.02361 -0.09884 0.01268 -0.13125 C 0.04896 -0.16365 -0.01562 -0.17222 -0.02743 -0.19513 C -0.03923 -0.21805 -0.04878 -0.24305 -0.05816 -0.26805 " pathEditMode="relative" rAng="0" ptsTypes="aaaA">
                                      <p:cBhvr>
                                        <p:cTn id="1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22" y="-13403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-4.07407E-6 L -0.56875 0.2625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46" y="13125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01 2.59259E-6 L -0.66337 -0.31505 " pathEditMode="relative" rAng="0" ptsTypes="AA">
                                      <p:cBhvr>
                                        <p:cTn id="1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-15764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 2.59259E-6 C -0.26493 0.05046 -0.28385 0.10115 -0.26788 0.14514 C -0.25191 0.18912 -0.18263 0.25393 -0.15017 0.26458 C -0.1177 0.27523 -0.09513 0.24213 -0.07256 0.20903 " pathEditMode="relative" rAng="0" ptsTypes="aaaA">
                                      <p:cBhvr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13750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2.59259E-6 C -0.23715 -0.0338 -0.2243 -0.0676 -0.20416 -0.09167 C -0.18403 -0.11574 -0.15052 -0.13403 -0.12864 -0.14514 C -0.10677 -0.15625 -0.08958 -0.15741 -0.07239 -0.15834 " pathEditMode="relative" rAng="0" ptsTypes="aaaA"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72" y="-7917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49 2.59259E-6 L 0.06962 0.14699 " pathEditMode="relative" rAng="0" ptsTypes="AA">
                                      <p:cBhvr>
                                        <p:cTn id="1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47" y="7338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18 2.59259E-6 C -0.15486 0.04653 -0.06337 0.09305 -0.05191 0.12083 C -0.04045 0.14861 -0.1092 0.15717 -0.17795 0.16597 " pathEditMode="relative" rAng="0" ptsTypes="aaA">
                                      <p:cBhvr>
                                        <p:cTn id="1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78" y="8287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13 2.59259E-6 L -0.24513 -0.33334 " pathEditMode="relative" rAng="0" ptsTypes="AA">
                                      <p:cBhvr>
                                        <p:cTn id="1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67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496 2.59259E-6 L 0.00504 -0.33334 " pathEditMode="relative" rAng="0" ptsTypes="AA">
                                      <p:cBhvr>
                                        <p:cTn id="1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667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05 -7.40741E-7 C -0.28594 -0.09954 -0.32483 -0.19884 -0.34809 -0.25417 C -0.37135 -0.30949 -0.37934 -0.32037 -0.38715 -0.33125 " pathEditMode="relative" rAng="0" ptsTypes="aaA">
                                      <p:cBhvr>
                                        <p:cTn id="1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14" y="-16574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22 -7.40741E-7 C -0.24722 0.00023 -0.3842 0.1257 -0.52118 0.25139 " pathEditMode="relative" rAng="0" ptsTypes="aA">
                                      <p:cBhvr>
                                        <p:cTn id="1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98" y="12569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83 -7.40741E-7 L -0.12777 0.06296 " pathEditMode="relative" rAng="0" ptsTypes="AA">
                                      <p:cBhvr>
                                        <p:cTn id="1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3148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601 -7.40741E-7 L -0.24601 -0.33333 " pathEditMode="relative" rAng="0" ptsTypes="AA">
                                      <p:cBhvr>
                                        <p:cTn id="1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67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3" presetClass="exit" presetSubtype="3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29" grpId="2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4000" dirty="0"/>
              <a:t>Universal building blocks</a:t>
            </a: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537207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37207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22264" y="6537207"/>
            <a:ext cx="2133600" cy="252000"/>
          </a:xfrm>
        </p:spPr>
        <p:txBody>
          <a:bodyPr/>
          <a:lstStyle/>
          <a:p>
            <a:fld id="{F83470A8-5831-6248-AF4B-E09C60A81142}" type="slidenum">
              <a:rPr lang="en-GB" smtClean="0"/>
              <a:t>12</a:t>
            </a:fld>
            <a:endParaRPr lang="en-GB"/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540166" y="1484313"/>
            <a:ext cx="1701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3600" dirty="0">
                <a:solidFill>
                  <a:srgbClr val="1E1F52"/>
                </a:solidFill>
                <a:latin typeface="Arial" charset="0"/>
              </a:rPr>
              <a:t>Quarks</a:t>
            </a:r>
            <a:endParaRPr lang="en-US" dirty="0">
              <a:solidFill>
                <a:srgbClr val="1E1F52"/>
              </a:solidFill>
              <a:latin typeface="Arial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926013" y="1484313"/>
            <a:ext cx="20419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3600" dirty="0">
                <a:solidFill>
                  <a:srgbClr val="1E1F52"/>
                </a:solidFill>
                <a:latin typeface="Arial" charset="0"/>
              </a:rPr>
              <a:t>Lepton</a:t>
            </a:r>
            <a:endParaRPr lang="en-US" dirty="0">
              <a:solidFill>
                <a:srgbClr val="1E1F52"/>
              </a:solidFill>
              <a:latin typeface="Arial" charset="0"/>
            </a:endParaRPr>
          </a:p>
        </p:txBody>
      </p:sp>
      <p:grpSp>
        <p:nvGrpSpPr>
          <p:cNvPr id="28" name="Group 39"/>
          <p:cNvGrpSpPr>
            <a:grpSpLocks/>
          </p:cNvGrpSpPr>
          <p:nvPr/>
        </p:nvGrpSpPr>
        <p:grpSpPr bwMode="auto">
          <a:xfrm>
            <a:off x="2691613" y="2141541"/>
            <a:ext cx="1371600" cy="1267758"/>
            <a:chOff x="657225" y="3352800"/>
            <a:chExt cx="685800" cy="633084"/>
          </a:xfrm>
        </p:grpSpPr>
        <p:pic>
          <p:nvPicPr>
            <p:cNvPr id="29" name="Picture 9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014" y="3352800"/>
              <a:ext cx="548640" cy="39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657225" y="3724602"/>
              <a:ext cx="685800" cy="261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2800" dirty="0" smtClean="0">
                  <a:latin typeface="Arial" charset="0"/>
                </a:rPr>
                <a:t>Up (u)</a:t>
              </a:r>
              <a:endParaRPr lang="en-US" sz="1200" dirty="0">
                <a:latin typeface="Arial" charset="0"/>
              </a:endParaRPr>
            </a:p>
          </p:txBody>
        </p:sp>
      </p:grpSp>
      <p:grpSp>
        <p:nvGrpSpPr>
          <p:cNvPr id="31" name="Group 34"/>
          <p:cNvGrpSpPr>
            <a:grpSpLocks noChangeAspect="1"/>
          </p:cNvGrpSpPr>
          <p:nvPr/>
        </p:nvGrpSpPr>
        <p:grpSpPr bwMode="auto">
          <a:xfrm>
            <a:off x="2330370" y="3532732"/>
            <a:ext cx="2132800" cy="1219775"/>
            <a:chOff x="493875" y="4559752"/>
            <a:chExt cx="1066400" cy="608592"/>
          </a:xfrm>
        </p:grpSpPr>
        <p:pic>
          <p:nvPicPr>
            <p:cNvPr id="32" name="Picture 31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014" y="4559752"/>
              <a:ext cx="548640" cy="321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18"/>
            <p:cNvSpPr txBox="1">
              <a:spLocks noChangeAspect="1" noChangeArrowheads="1"/>
            </p:cNvSpPr>
            <p:nvPr/>
          </p:nvSpPr>
          <p:spPr bwMode="auto">
            <a:xfrm>
              <a:off x="493875" y="4876577"/>
              <a:ext cx="1066400" cy="291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3200" dirty="0" smtClean="0">
                  <a:latin typeface="Arial" charset="0"/>
                </a:rPr>
                <a:t>Down (d)</a:t>
              </a:r>
              <a:endParaRPr lang="en-US" sz="1200" dirty="0">
                <a:latin typeface="Arial" charset="0"/>
              </a:endParaRPr>
            </a:p>
          </p:txBody>
        </p:sp>
      </p:grpSp>
      <p:grpSp>
        <p:nvGrpSpPr>
          <p:cNvPr id="34" name="Group 40"/>
          <p:cNvGrpSpPr>
            <a:grpSpLocks noChangeAspect="1"/>
          </p:cNvGrpSpPr>
          <p:nvPr/>
        </p:nvGrpSpPr>
        <p:grpSpPr bwMode="auto">
          <a:xfrm>
            <a:off x="4859338" y="2141541"/>
            <a:ext cx="1527175" cy="1593195"/>
            <a:chOff x="5553075" y="3352800"/>
            <a:chExt cx="762000" cy="794244"/>
          </a:xfrm>
        </p:grpSpPr>
        <p:pic>
          <p:nvPicPr>
            <p:cNvPr id="35" name="Picture 34" descr="electrongif.gi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9755" y="3352800"/>
              <a:ext cx="548640" cy="55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23"/>
            <p:cNvSpPr txBox="1">
              <a:spLocks noChangeAspect="1" noChangeArrowheads="1"/>
            </p:cNvSpPr>
            <p:nvPr/>
          </p:nvSpPr>
          <p:spPr bwMode="auto">
            <a:xfrm>
              <a:off x="5553075" y="3886207"/>
              <a:ext cx="762000" cy="26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2800" dirty="0">
                  <a:latin typeface="Arial" charset="0"/>
                </a:rPr>
                <a:t>electron</a:t>
              </a:r>
              <a:endParaRPr lang="en-US" sz="1200" dirty="0">
                <a:latin typeface="Arial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09370" y="1158961"/>
            <a:ext cx="4634630" cy="3545271"/>
            <a:chOff x="4509370" y="1158961"/>
            <a:chExt cx="4634630" cy="3545271"/>
          </a:xfrm>
        </p:grpSpPr>
        <p:sp>
          <p:nvSpPr>
            <p:cNvPr id="38" name="Oval 37"/>
            <p:cNvSpPr/>
            <p:nvPr/>
          </p:nvSpPr>
          <p:spPr>
            <a:xfrm>
              <a:off x="4509370" y="1158961"/>
              <a:ext cx="2458597" cy="3274466"/>
            </a:xfrm>
            <a:prstGeom prst="ellipse">
              <a:avLst/>
            </a:prstGeom>
            <a:noFill/>
            <a:ln w="38100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87316" y="4057901"/>
              <a:ext cx="26566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chemeClr val="accent6"/>
                  </a:solidFill>
                </a:rPr>
                <a:t>Chemistry!</a:t>
              </a:r>
              <a:endParaRPr lang="en-US" sz="36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87870" y="5033734"/>
            <a:ext cx="8309019" cy="1380362"/>
            <a:chOff x="310497" y="5342657"/>
            <a:chExt cx="8309019" cy="1380362"/>
          </a:xfrm>
        </p:grpSpPr>
        <p:sp>
          <p:nvSpPr>
            <p:cNvPr id="41" name="Text Box 49"/>
            <p:cNvSpPr txBox="1">
              <a:spLocks noChangeArrowheads="1"/>
            </p:cNvSpPr>
            <p:nvPr/>
          </p:nvSpPr>
          <p:spPr bwMode="auto">
            <a:xfrm>
              <a:off x="5254642" y="5342657"/>
              <a:ext cx="3364874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4000" dirty="0" err="1" smtClean="0">
                  <a:latin typeface="Arial" charset="0"/>
                  <a:cs typeface="Arial" charset="0"/>
                </a:rPr>
                <a:t>uud</a:t>
              </a:r>
              <a:r>
                <a:rPr lang="en-US" sz="4000" dirty="0" smtClean="0">
                  <a:latin typeface="Arial" charset="0"/>
                  <a:cs typeface="Arial" charset="0"/>
                </a:rPr>
                <a:t> = </a:t>
              </a:r>
              <a:r>
                <a:rPr lang="en-US" sz="4000" dirty="0">
                  <a:latin typeface="Arial" charset="0"/>
                  <a:cs typeface="Arial" charset="0"/>
                </a:rPr>
                <a:t>proton</a:t>
              </a:r>
            </a:p>
            <a:p>
              <a:pPr eaLnBrk="1" hangingPunct="1"/>
              <a:r>
                <a:rPr lang="en-US" sz="4000" dirty="0" err="1" smtClean="0">
                  <a:latin typeface="Arial" charset="0"/>
                  <a:cs typeface="Arial" charset="0"/>
                </a:rPr>
                <a:t>udd</a:t>
              </a:r>
              <a:r>
                <a:rPr lang="en-US" sz="4000" dirty="0" smtClean="0">
                  <a:latin typeface="Arial" charset="0"/>
                  <a:cs typeface="Arial" charset="0"/>
                </a:rPr>
                <a:t> </a:t>
              </a:r>
              <a:r>
                <a:rPr lang="en-US" sz="4000" dirty="0">
                  <a:latin typeface="Arial" charset="0"/>
                  <a:cs typeface="Arial" charset="0"/>
                </a:rPr>
                <a:t>= neutron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10497" y="5399580"/>
              <a:ext cx="45470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/>
                <a:t>Groups of 3 quarks</a:t>
              </a:r>
              <a:br>
                <a:rPr lang="en-US" sz="4000" dirty="0" smtClean="0"/>
              </a:br>
              <a:r>
                <a:rPr lang="en-US" sz="4000" dirty="0" smtClean="0"/>
                <a:t> form Nucleons</a:t>
              </a:r>
              <a:endParaRPr lang="en-US" sz="4000" dirty="0"/>
            </a:p>
          </p:txBody>
        </p:sp>
        <p:sp>
          <p:nvSpPr>
            <p:cNvPr id="43" name="Left Brace 42"/>
            <p:cNvSpPr/>
            <p:nvPr/>
          </p:nvSpPr>
          <p:spPr>
            <a:xfrm>
              <a:off x="4842358" y="5567117"/>
              <a:ext cx="506824" cy="1115798"/>
            </a:xfrm>
            <a:prstGeom prst="leftBrac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5154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4000" dirty="0"/>
              <a:t>Universal forces</a:t>
            </a: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537207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37207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22264" y="6537207"/>
            <a:ext cx="2133600" cy="252000"/>
          </a:xfrm>
        </p:spPr>
        <p:txBody>
          <a:bodyPr/>
          <a:lstStyle/>
          <a:p>
            <a:fld id="{F83470A8-5831-6248-AF4B-E09C60A81142}" type="slidenum">
              <a:rPr lang="en-GB" smtClean="0"/>
              <a:t>13</a:t>
            </a:fld>
            <a:endParaRPr lang="en-GB"/>
          </a:p>
        </p:txBody>
      </p:sp>
      <p:pic>
        <p:nvPicPr>
          <p:cNvPr id="44" name="Picture 43" descr="4force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301" y="1032842"/>
            <a:ext cx="5806988" cy="55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4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4000" dirty="0" smtClean="0"/>
              <a:t>Building atoms</a:t>
            </a:r>
            <a:endParaRPr lang="en-US" sz="4000" dirty="0"/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537207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37207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22264" y="6537207"/>
            <a:ext cx="2133600" cy="252000"/>
          </a:xfrm>
        </p:spPr>
        <p:txBody>
          <a:bodyPr/>
          <a:lstStyle/>
          <a:p>
            <a:fld id="{F83470A8-5831-6248-AF4B-E09C60A81142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88578" y="4475206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2000">
                <a:latin typeface="Arial" charset="0"/>
              </a:rPr>
              <a:t>protons</a:t>
            </a: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659978" y="2494006"/>
            <a:ext cx="1752600" cy="1752600"/>
            <a:chOff x="1752600" y="2667000"/>
            <a:chExt cx="1752600" cy="1752600"/>
          </a:xfrm>
        </p:grpSpPr>
        <p:pic>
          <p:nvPicPr>
            <p:cNvPr id="9" name="Picture 29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0255" y="3028950"/>
              <a:ext cx="548640" cy="398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2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3256776"/>
              <a:ext cx="548640" cy="398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35"/>
            <p:cNvSpPr>
              <a:spLocks noChangeArrowheads="1"/>
            </p:cNvSpPr>
            <p:nvPr/>
          </p:nvSpPr>
          <p:spPr bwMode="auto">
            <a:xfrm>
              <a:off x="1752600" y="2667000"/>
              <a:ext cx="1752600" cy="1752600"/>
            </a:xfrm>
            <a:prstGeom prst="ellipse">
              <a:avLst/>
            </a:prstGeom>
            <a:noFill/>
            <a:ln w="38100">
              <a:solidFill>
                <a:srgbClr val="4F81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endParaRPr lang="en-US">
                <a:latin typeface="Arial" charset="0"/>
              </a:endParaRPr>
            </a:p>
          </p:txBody>
        </p:sp>
        <p:pic>
          <p:nvPicPr>
            <p:cNvPr id="12" name="Picture 38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5510" y="3783428"/>
              <a:ext cx="548640" cy="32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6832178" y="2570206"/>
            <a:ext cx="1752600" cy="1752600"/>
            <a:chOff x="5791200" y="2667000"/>
            <a:chExt cx="1752600" cy="1752600"/>
          </a:xfrm>
        </p:grpSpPr>
        <p:pic>
          <p:nvPicPr>
            <p:cNvPr id="14" name="Picture 57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2971800"/>
              <a:ext cx="548640" cy="398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5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3733800"/>
              <a:ext cx="548640" cy="32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53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805" y="3259553"/>
              <a:ext cx="548640" cy="32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Oval 51"/>
            <p:cNvSpPr>
              <a:spLocks noChangeArrowheads="1"/>
            </p:cNvSpPr>
            <p:nvPr/>
          </p:nvSpPr>
          <p:spPr bwMode="auto">
            <a:xfrm>
              <a:off x="5791200" y="2667000"/>
              <a:ext cx="1752600" cy="1752600"/>
            </a:xfrm>
            <a:prstGeom prst="ellipse">
              <a:avLst/>
            </a:prstGeom>
            <a:noFill/>
            <a:ln w="38100">
              <a:solidFill>
                <a:srgbClr val="4F81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441778" y="4475206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2000">
                <a:latin typeface="Arial" charset="0"/>
              </a:rPr>
              <a:t>neutrons</a:t>
            </a:r>
          </a:p>
        </p:txBody>
      </p:sp>
      <p:pic>
        <p:nvPicPr>
          <p:cNvPr id="19" name="Picture 18" descr="electrongif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2941" y="2113006"/>
            <a:ext cx="54927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860378" y="1808206"/>
            <a:ext cx="914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1200">
                <a:latin typeface="Arial" charset="0"/>
              </a:rPr>
              <a:t>electrons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6679778" y="2113006"/>
            <a:ext cx="193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Arial" charset="0"/>
              </a:rPr>
              <a:t>Helium Atom</a:t>
            </a:r>
          </a:p>
        </p:txBody>
      </p:sp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5689178" y="3941806"/>
            <a:ext cx="1752600" cy="1752600"/>
            <a:chOff x="5791200" y="2667000"/>
            <a:chExt cx="1752600" cy="1752600"/>
          </a:xfrm>
        </p:grpSpPr>
        <p:pic>
          <p:nvPicPr>
            <p:cNvPr id="26" name="Picture 57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2971800"/>
              <a:ext cx="548640" cy="398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5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2200" y="3733800"/>
              <a:ext cx="548640" cy="32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3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805" y="3259553"/>
              <a:ext cx="548640" cy="32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Oval 51"/>
            <p:cNvSpPr>
              <a:spLocks noChangeArrowheads="1"/>
            </p:cNvSpPr>
            <p:nvPr/>
          </p:nvSpPr>
          <p:spPr bwMode="auto">
            <a:xfrm>
              <a:off x="5791200" y="2667000"/>
              <a:ext cx="1752600" cy="1752600"/>
            </a:xfrm>
            <a:prstGeom prst="ellipse">
              <a:avLst/>
            </a:prstGeom>
            <a:noFill/>
            <a:ln w="38100">
              <a:solidFill>
                <a:srgbClr val="4F81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30" name="Picture 31" descr="electrongif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1378" y="2189206"/>
            <a:ext cx="54927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7870" y="5694406"/>
            <a:ext cx="8567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Multiply by billions and billions</a:t>
            </a:r>
            <a:r>
              <a:rPr lang="en-US" sz="4000" dirty="0" smtClean="0"/>
              <a:t>…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52133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58085E-6 L -0.35 0.04441 " pathEditMode="fixed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22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71895E-6 L 0.2875 -0.027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-138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6.73144E-7 L -0.22083 -0.21652 " pathEditMode="fixed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-108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500" fill="hold"/>
                                        <p:tgtEl>
                                          <p:spTgt spid="3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7 -3.15984E-6 C 0.04722 -3.15984E-6 0.1033 0.07472 0.1033 0.16679 C 0.1033 0.25862 0.04722 0.33334 -0.0217 0.33334 C -0.09063 0.33334 -0.1467 0.25862 -0.1467 0.16679 C -0.1467 0.07472 -0.09063 -3.15984E-6 -0.0217 -3.15984E-6 Z " pathEditMode="relative" rAng="0" ptsTypes="fffff">
                                      <p:cBhvr>
                                        <p:cTn id="41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5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15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417 0.00533 C 0.06475 0.00533 0.12083 0.08009 0.12083 0.17199 C 0.12083 0.26389 0.06475 0.33866 -0.00417 0.33866 C -0.07309 0.33866 -0.12917 0.26389 -0.12917 0.17199 C -0.12917 0.08009 -0.07309 0.00533 -0.00417 0.00533 Z " pathEditMode="relative" rAng="0" ptsTypes="fffff">
                                      <p:cBhvr>
                                        <p:cTn id="4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20" grpId="0"/>
      <p:bldP spid="20" grpId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3" y="3571617"/>
            <a:ext cx="8567993" cy="1329091"/>
          </a:xfrm>
        </p:spPr>
        <p:txBody>
          <a:bodyPr/>
          <a:lstStyle/>
          <a:p>
            <a:r>
              <a:rPr lang="en-US" sz="4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But that is not the end</a:t>
            </a:r>
            <a:br>
              <a:rPr lang="en-US" sz="4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of the story</a:t>
            </a:r>
            <a:r>
              <a:rPr lang="en-US" sz="4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899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176844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76844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16</a:t>
            </a:fld>
            <a:endParaRPr lang="en-GB"/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57188" y="2857500"/>
            <a:ext cx="1071562" cy="428625"/>
            <a:chOff x="225" y="855"/>
            <a:chExt cx="675" cy="270"/>
          </a:xfrm>
          <a:solidFill>
            <a:srgbClr val="FFFFFF"/>
          </a:solidFill>
        </p:grpSpPr>
        <p:sp>
          <p:nvSpPr>
            <p:cNvPr id="7" name="Rectangle 6"/>
            <p:cNvSpPr/>
            <p:nvPr/>
          </p:nvSpPr>
          <p:spPr>
            <a:xfrm>
              <a:off x="7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2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2" name="Group 8"/>
          <p:cNvGrpSpPr>
            <a:grpSpLocks/>
          </p:cNvGrpSpPr>
          <p:nvPr/>
        </p:nvGrpSpPr>
        <p:grpSpPr bwMode="auto">
          <a:xfrm>
            <a:off x="1428750" y="2857500"/>
            <a:ext cx="428625" cy="571500"/>
            <a:chOff x="900" y="855"/>
            <a:chExt cx="270" cy="360"/>
          </a:xfrm>
          <a:solidFill>
            <a:srgbClr val="FFFFFF"/>
          </a:solidFill>
        </p:grpSpPr>
        <p:sp>
          <p:nvSpPr>
            <p:cNvPr id="13" name="Rectangle 12"/>
            <p:cNvSpPr/>
            <p:nvPr/>
          </p:nvSpPr>
          <p:spPr>
            <a:xfrm>
              <a:off x="9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3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0" name="Group 16"/>
          <p:cNvGrpSpPr>
            <a:grpSpLocks/>
          </p:cNvGrpSpPr>
          <p:nvPr/>
        </p:nvGrpSpPr>
        <p:grpSpPr bwMode="auto">
          <a:xfrm>
            <a:off x="1000125" y="2714625"/>
            <a:ext cx="1500188" cy="142875"/>
            <a:chOff x="630" y="765"/>
            <a:chExt cx="945" cy="90"/>
          </a:xfrm>
          <a:solidFill>
            <a:srgbClr val="FFFFFF"/>
          </a:solidFill>
        </p:grpSpPr>
        <p:sp>
          <p:nvSpPr>
            <p:cNvPr id="21" name="Rectangle 20"/>
            <p:cNvSpPr/>
            <p:nvPr/>
          </p:nvSpPr>
          <p:spPr>
            <a:xfrm>
              <a:off x="10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3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44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1857375" y="3000375"/>
            <a:ext cx="428625" cy="428625"/>
            <a:chOff x="1170" y="945"/>
            <a:chExt cx="270" cy="270"/>
          </a:xfrm>
          <a:solidFill>
            <a:srgbClr val="FFFFFF"/>
          </a:solidFill>
        </p:grpSpPr>
        <p:sp>
          <p:nvSpPr>
            <p:cNvPr id="29" name="Rectangle 28"/>
            <p:cNvSpPr/>
            <p:nvPr/>
          </p:nvSpPr>
          <p:spPr>
            <a:xfrm>
              <a:off x="117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7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3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30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4" name="Group 30"/>
          <p:cNvGrpSpPr>
            <a:grpSpLocks/>
          </p:cNvGrpSpPr>
          <p:nvPr/>
        </p:nvGrpSpPr>
        <p:grpSpPr bwMode="auto">
          <a:xfrm>
            <a:off x="7786688" y="2857500"/>
            <a:ext cx="857250" cy="428625"/>
            <a:chOff x="4905" y="855"/>
            <a:chExt cx="540" cy="270"/>
          </a:xfrm>
          <a:solidFill>
            <a:srgbClr val="FFFFFF"/>
          </a:solidFill>
        </p:grpSpPr>
        <p:sp>
          <p:nvSpPr>
            <p:cNvPr id="35" name="Rectangle 34"/>
            <p:cNvSpPr/>
            <p:nvPr/>
          </p:nvSpPr>
          <p:spPr>
            <a:xfrm>
              <a:off x="49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31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17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4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7358063" y="2714625"/>
            <a:ext cx="642937" cy="142875"/>
            <a:chOff x="4635" y="765"/>
            <a:chExt cx="405" cy="90"/>
          </a:xfrm>
          <a:solidFill>
            <a:srgbClr val="FFFFFF"/>
          </a:solidFill>
        </p:grpSpPr>
        <p:sp>
          <p:nvSpPr>
            <p:cNvPr id="40" name="Rectangle 39"/>
            <p:cNvSpPr/>
            <p:nvPr/>
          </p:nvSpPr>
          <p:spPr>
            <a:xfrm>
              <a:off x="46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7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9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43" name="Group 39"/>
          <p:cNvGrpSpPr>
            <a:grpSpLocks/>
          </p:cNvGrpSpPr>
          <p:nvPr/>
        </p:nvGrpSpPr>
        <p:grpSpPr bwMode="auto">
          <a:xfrm>
            <a:off x="6500813" y="2714625"/>
            <a:ext cx="857250" cy="285750"/>
            <a:chOff x="4095" y="765"/>
            <a:chExt cx="540" cy="180"/>
          </a:xfrm>
          <a:solidFill>
            <a:srgbClr val="FFFFFF"/>
          </a:solidFill>
        </p:grpSpPr>
        <p:sp>
          <p:nvSpPr>
            <p:cNvPr id="44" name="Rectangle 43"/>
            <p:cNvSpPr/>
            <p:nvPr/>
          </p:nvSpPr>
          <p:spPr>
            <a:xfrm>
              <a:off x="450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5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3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2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09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49" name="Group 45"/>
          <p:cNvGrpSpPr>
            <a:grpSpLocks/>
          </p:cNvGrpSpPr>
          <p:nvPr/>
        </p:nvGrpSpPr>
        <p:grpSpPr bwMode="auto">
          <a:xfrm>
            <a:off x="7143750" y="3000375"/>
            <a:ext cx="642938" cy="428625"/>
            <a:chOff x="4500" y="945"/>
            <a:chExt cx="405" cy="270"/>
          </a:xfrm>
          <a:solidFill>
            <a:srgbClr val="FFFFFF"/>
          </a:solidFill>
        </p:grpSpPr>
        <p:sp>
          <p:nvSpPr>
            <p:cNvPr id="50" name="Rectangle 49"/>
            <p:cNvSpPr/>
            <p:nvPr/>
          </p:nvSpPr>
          <p:spPr>
            <a:xfrm>
              <a:off x="45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5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6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6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6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7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57" name="Group 53"/>
          <p:cNvGrpSpPr>
            <a:grpSpLocks/>
          </p:cNvGrpSpPr>
          <p:nvPr/>
        </p:nvGrpSpPr>
        <p:grpSpPr bwMode="auto">
          <a:xfrm>
            <a:off x="6715125" y="3000375"/>
            <a:ext cx="428625" cy="428625"/>
            <a:chOff x="4230" y="945"/>
            <a:chExt cx="270" cy="270"/>
          </a:xfrm>
          <a:solidFill>
            <a:srgbClr val="FFFFFF"/>
          </a:solidFill>
        </p:grpSpPr>
        <p:sp>
          <p:nvSpPr>
            <p:cNvPr id="58" name="Rectangle 57"/>
            <p:cNvSpPr/>
            <p:nvPr/>
          </p:nvSpPr>
          <p:spPr>
            <a:xfrm>
              <a:off x="436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3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36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2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23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3" name="AutoShape 59"/>
          <p:cNvSpPr>
            <a:spLocks noChangeArrowheads="1"/>
          </p:cNvSpPr>
          <p:nvPr/>
        </p:nvSpPr>
        <p:spPr bwMode="auto">
          <a:xfrm>
            <a:off x="3708400" y="2276475"/>
            <a:ext cx="1655763" cy="1511300"/>
          </a:xfrm>
          <a:prstGeom prst="irregularSeal1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Rectangle 60"/>
          <p:cNvSpPr>
            <a:spLocks noChangeArrowheads="1"/>
          </p:cNvSpPr>
          <p:nvPr/>
        </p:nvSpPr>
        <p:spPr bwMode="auto">
          <a:xfrm>
            <a:off x="250825" y="6021387"/>
            <a:ext cx="3600450" cy="360363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" name="Rectangle 61"/>
          <p:cNvSpPr>
            <a:spLocks noChangeArrowheads="1"/>
          </p:cNvSpPr>
          <p:nvPr/>
        </p:nvSpPr>
        <p:spPr bwMode="auto">
          <a:xfrm>
            <a:off x="250825" y="6021387"/>
            <a:ext cx="3600450" cy="3603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6" name="Text Box 62"/>
          <p:cNvSpPr txBox="1">
            <a:spLocks noChangeArrowheads="1"/>
          </p:cNvSpPr>
          <p:nvPr/>
        </p:nvSpPr>
        <p:spPr bwMode="auto">
          <a:xfrm>
            <a:off x="3924300" y="6015037"/>
            <a:ext cx="212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  <a:cs typeface="Arial" charset="0"/>
              </a:rPr>
              <a:t>Accelerator Energy</a:t>
            </a:r>
          </a:p>
        </p:txBody>
      </p:sp>
      <p:pic>
        <p:nvPicPr>
          <p:cNvPr id="67" name="Picture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2355850"/>
            <a:ext cx="1552575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2427288"/>
            <a:ext cx="1552575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 Box 66"/>
          <p:cNvSpPr txBox="1">
            <a:spLocks noChangeArrowheads="1"/>
          </p:cNvSpPr>
          <p:nvPr/>
        </p:nvSpPr>
        <p:spPr bwMode="auto">
          <a:xfrm>
            <a:off x="250825" y="4026076"/>
            <a:ext cx="632096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>
                <a:latin typeface="Arial" charset="0"/>
                <a:cs typeface="Arial" charset="0"/>
              </a:rPr>
              <a:t>The collision energy was used </a:t>
            </a:r>
            <a:br>
              <a:rPr lang="en-US" sz="3200" dirty="0">
                <a:latin typeface="Arial" charset="0"/>
                <a:cs typeface="Arial" charset="0"/>
              </a:rPr>
            </a:br>
            <a:r>
              <a:rPr lang="en-US" sz="3200" b="1" i="1" dirty="0">
                <a:latin typeface="Arial" charset="0"/>
                <a:cs typeface="Arial" charset="0"/>
              </a:rPr>
              <a:t>to create</a:t>
            </a:r>
            <a:r>
              <a:rPr lang="en-US" sz="3200" dirty="0">
                <a:latin typeface="Arial" charset="0"/>
                <a:cs typeface="Arial" charset="0"/>
              </a:rPr>
              <a:t> something new, that </a:t>
            </a:r>
            <a:br>
              <a:rPr lang="en-US" sz="3200" dirty="0">
                <a:latin typeface="Arial" charset="0"/>
                <a:cs typeface="Arial" charset="0"/>
              </a:rPr>
            </a:br>
            <a:r>
              <a:rPr lang="en-US" sz="3200" dirty="0">
                <a:latin typeface="Arial" charset="0"/>
                <a:cs typeface="Arial" charset="0"/>
              </a:rPr>
              <a:t>*did* exist but does not any more!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272157" y="2505670"/>
            <a:ext cx="24369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E=mc2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1855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97432E-6 L -0.2757 -0.28337 " pathEditMode="relative" ptsTypes="AA">
                                      <p:cBhvr>
                                        <p:cTn id="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0.01341 L 0.28907 0.35207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34" y="169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  <p:bldP spid="69" grpId="0"/>
      <p:bldP spid="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609625"/>
            <a:ext cx="8568000" cy="690313"/>
          </a:xfrm>
        </p:spPr>
        <p:txBody>
          <a:bodyPr>
            <a:noAutofit/>
          </a:bodyPr>
          <a:lstStyle/>
          <a:p>
            <a:r>
              <a:rPr lang="en-US" sz="4000" dirty="0"/>
              <a:t>13,700,000,000 years ago there were other things in the Universe </a:t>
            </a:r>
            <a:r>
              <a:rPr lang="en-US" sz="4000" dirty="0" smtClean="0"/>
              <a:t>– that </a:t>
            </a:r>
            <a:r>
              <a:rPr lang="en-US" sz="4000" dirty="0"/>
              <a:t>we can “create” in the laboratory</a:t>
            </a: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87870" y="6537207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37207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22264" y="6537207"/>
            <a:ext cx="2133600" cy="252000"/>
          </a:xfrm>
        </p:spPr>
        <p:txBody>
          <a:bodyPr/>
          <a:lstStyle/>
          <a:p>
            <a:fld id="{F83470A8-5831-6248-AF4B-E09C60A81142}" type="slidenum">
              <a:rPr lang="en-GB" smtClean="0"/>
              <a:t>17</a:t>
            </a:fld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457197" y="1986459"/>
            <a:ext cx="7854534" cy="4506059"/>
            <a:chOff x="457197" y="1986459"/>
            <a:chExt cx="7854534" cy="4506059"/>
          </a:xfrm>
        </p:grpSpPr>
        <p:pic>
          <p:nvPicPr>
            <p:cNvPr id="32" name="Picture 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6127" y="1986459"/>
              <a:ext cx="5538856" cy="4152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tangle 32"/>
            <p:cNvSpPr/>
            <p:nvPr/>
          </p:nvSpPr>
          <p:spPr>
            <a:xfrm>
              <a:off x="457197" y="5784632"/>
              <a:ext cx="785453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en-US" sz="4000" dirty="0"/>
                <a:t>So we have built a Time Machine</a:t>
              </a:r>
              <a:r>
                <a:rPr lang="en-US" sz="4000" dirty="0" smtClean="0"/>
                <a:t>!</a:t>
              </a:r>
              <a:endParaRPr lang="en-US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783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73533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/>
              <a:t>Fundamental Particles </a:t>
            </a:r>
            <a:r>
              <a:rPr lang="en-US" dirty="0" smtClean="0"/>
              <a:t>at </a:t>
            </a:r>
            <a:r>
              <a:rPr lang="en-US" dirty="0"/>
              <a:t>the time of the Big Bang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18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68314" y="5757445"/>
            <a:ext cx="8687550" cy="602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2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ea typeface="ＭＳ Ｐゴシック" pitchFamily="17" charset="-128"/>
              </a:rPr>
              <a:t>Le Zoo des </a:t>
            </a:r>
            <a:r>
              <a:rPr lang="en-US" sz="3600" dirty="0" err="1">
                <a:ea typeface="ＭＳ Ｐゴシック" pitchFamily="17" charset="-128"/>
              </a:rPr>
              <a:t>particules</a:t>
            </a:r>
            <a:endParaRPr lang="en-US" sz="3600" b="1" dirty="0">
              <a:solidFill>
                <a:schemeClr val="accent6"/>
              </a:solidFill>
            </a:endParaRPr>
          </a:p>
        </p:txBody>
      </p:sp>
      <p:sp>
        <p:nvSpPr>
          <p:cNvPr id="12" name="TextBox 4"/>
          <p:cNvSpPr txBox="1">
            <a:spLocks noChangeAspect="1" noChangeArrowheads="1"/>
          </p:cNvSpPr>
          <p:nvPr/>
        </p:nvSpPr>
        <p:spPr bwMode="auto">
          <a:xfrm>
            <a:off x="1401730" y="1540928"/>
            <a:ext cx="1684403" cy="58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3200" dirty="0">
                <a:solidFill>
                  <a:srgbClr val="1E1F52"/>
                </a:solidFill>
                <a:latin typeface="Arial" charset="0"/>
              </a:rPr>
              <a:t>Quarks</a:t>
            </a:r>
          </a:p>
        </p:txBody>
      </p:sp>
      <p:grpSp>
        <p:nvGrpSpPr>
          <p:cNvPr id="13" name="Group 39"/>
          <p:cNvGrpSpPr>
            <a:grpSpLocks noChangeAspect="1"/>
          </p:cNvGrpSpPr>
          <p:nvPr/>
        </p:nvGrpSpPr>
        <p:grpSpPr bwMode="auto">
          <a:xfrm>
            <a:off x="150813" y="2395445"/>
            <a:ext cx="891743" cy="821493"/>
            <a:chOff x="657225" y="3352800"/>
            <a:chExt cx="685800" cy="630898"/>
          </a:xfrm>
        </p:grpSpPr>
        <p:pic>
          <p:nvPicPr>
            <p:cNvPr id="14" name="Picture 9" descr="upgif.gif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014" y="3352800"/>
              <a:ext cx="548640" cy="39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7"/>
            <p:cNvSpPr txBox="1">
              <a:spLocks noChangeAspect="1" noChangeArrowheads="1"/>
            </p:cNvSpPr>
            <p:nvPr/>
          </p:nvSpPr>
          <p:spPr bwMode="auto">
            <a:xfrm>
              <a:off x="657225" y="3723636"/>
              <a:ext cx="685800" cy="26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1600" dirty="0">
                  <a:latin typeface="Arial" charset="0"/>
                </a:rPr>
                <a:t>up</a:t>
              </a:r>
            </a:p>
          </p:txBody>
        </p:sp>
      </p:grpSp>
      <p:grpSp>
        <p:nvGrpSpPr>
          <p:cNvPr id="16" name="Group 34"/>
          <p:cNvGrpSpPr>
            <a:grpSpLocks noChangeAspect="1"/>
          </p:cNvGrpSpPr>
          <p:nvPr/>
        </p:nvGrpSpPr>
        <p:grpSpPr bwMode="auto">
          <a:xfrm>
            <a:off x="196226" y="4110672"/>
            <a:ext cx="891743" cy="751315"/>
            <a:chOff x="691959" y="4559752"/>
            <a:chExt cx="685800" cy="576651"/>
          </a:xfrm>
        </p:grpSpPr>
        <p:pic>
          <p:nvPicPr>
            <p:cNvPr id="17" name="Picture 11" descr="downgif.gif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1014" y="4559752"/>
              <a:ext cx="548640" cy="321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18"/>
            <p:cNvSpPr txBox="1">
              <a:spLocks noChangeAspect="1" noChangeArrowheads="1"/>
            </p:cNvSpPr>
            <p:nvPr/>
          </p:nvSpPr>
          <p:spPr bwMode="auto">
            <a:xfrm>
              <a:off x="691959" y="4876512"/>
              <a:ext cx="685800" cy="259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1600" dirty="0">
                  <a:latin typeface="Arial" charset="0"/>
                </a:rPr>
                <a:t>down</a:t>
              </a:r>
            </a:p>
          </p:txBody>
        </p:sp>
      </p:grpSp>
      <p:grpSp>
        <p:nvGrpSpPr>
          <p:cNvPr id="23" name="Group 46"/>
          <p:cNvGrpSpPr>
            <a:grpSpLocks noChangeAspect="1"/>
          </p:cNvGrpSpPr>
          <p:nvPr/>
        </p:nvGrpSpPr>
        <p:grpSpPr bwMode="auto">
          <a:xfrm>
            <a:off x="1405858" y="2395445"/>
            <a:ext cx="2931192" cy="2468606"/>
            <a:chOff x="1844040" y="3548359"/>
            <a:chExt cx="2255520" cy="1898388"/>
          </a:xfrm>
        </p:grpSpPr>
        <p:grpSp>
          <p:nvGrpSpPr>
            <p:cNvPr id="24" name="Group 38"/>
            <p:cNvGrpSpPr>
              <a:grpSpLocks noChangeAspect="1"/>
            </p:cNvGrpSpPr>
            <p:nvPr/>
          </p:nvGrpSpPr>
          <p:grpSpPr bwMode="auto">
            <a:xfrm>
              <a:off x="1920240" y="3548359"/>
              <a:ext cx="746760" cy="726420"/>
              <a:chOff x="1786890" y="3352800"/>
              <a:chExt cx="746760" cy="726420"/>
            </a:xfrm>
          </p:grpSpPr>
          <p:pic>
            <p:nvPicPr>
              <p:cNvPr id="34" name="Picture 10" descr="charmgif.gif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6890" y="3352800"/>
                <a:ext cx="731520" cy="472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TextBox 19"/>
              <p:cNvSpPr txBox="1">
                <a:spLocks noChangeAspect="1" noChangeArrowheads="1"/>
              </p:cNvSpPr>
              <p:nvPr/>
            </p:nvSpPr>
            <p:spPr bwMode="auto">
              <a:xfrm>
                <a:off x="1846680" y="3818848"/>
                <a:ext cx="686970" cy="260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charm</a:t>
                </a:r>
              </a:p>
            </p:txBody>
          </p:sp>
        </p:grpSp>
        <p:grpSp>
          <p:nvGrpSpPr>
            <p:cNvPr id="25" name="Group 35"/>
            <p:cNvGrpSpPr>
              <a:grpSpLocks noChangeAspect="1"/>
            </p:cNvGrpSpPr>
            <p:nvPr/>
          </p:nvGrpSpPr>
          <p:grpSpPr bwMode="auto">
            <a:xfrm>
              <a:off x="1844040" y="4567070"/>
              <a:ext cx="762000" cy="879151"/>
              <a:chOff x="1771650" y="4295311"/>
              <a:chExt cx="762000" cy="879151"/>
            </a:xfrm>
          </p:grpSpPr>
          <p:pic>
            <p:nvPicPr>
              <p:cNvPr id="32" name="Picture 12" descr="strangegif.gif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4050" y="4295311"/>
                <a:ext cx="457200" cy="6266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TextBox 20"/>
              <p:cNvSpPr txBox="1">
                <a:spLocks noChangeAspect="1" noChangeArrowheads="1"/>
              </p:cNvSpPr>
              <p:nvPr/>
            </p:nvSpPr>
            <p:spPr bwMode="auto">
              <a:xfrm>
                <a:off x="1771650" y="4914110"/>
                <a:ext cx="762000" cy="260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strange</a:t>
                </a:r>
              </a:p>
            </p:txBody>
          </p:sp>
        </p:grpSp>
        <p:grpSp>
          <p:nvGrpSpPr>
            <p:cNvPr id="26" name="Group 37"/>
            <p:cNvGrpSpPr>
              <a:grpSpLocks noChangeAspect="1"/>
            </p:cNvGrpSpPr>
            <p:nvPr/>
          </p:nvGrpSpPr>
          <p:grpSpPr bwMode="auto">
            <a:xfrm>
              <a:off x="3124200" y="3548359"/>
              <a:ext cx="723900" cy="983663"/>
              <a:chOff x="3230880" y="3352800"/>
              <a:chExt cx="723900" cy="983663"/>
            </a:xfrm>
          </p:grpSpPr>
          <p:pic>
            <p:nvPicPr>
              <p:cNvPr id="30" name="Picture 13" descr="topgif.gi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0880" y="3352800"/>
                <a:ext cx="685800" cy="7269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TextBox 21"/>
              <p:cNvSpPr txBox="1">
                <a:spLocks noChangeAspect="1" noChangeArrowheads="1"/>
              </p:cNvSpPr>
              <p:nvPr/>
            </p:nvSpPr>
            <p:spPr bwMode="auto">
              <a:xfrm>
                <a:off x="3268787" y="4076091"/>
                <a:ext cx="685993" cy="260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top</a:t>
                </a:r>
              </a:p>
            </p:txBody>
          </p:sp>
        </p:grpSp>
        <p:grpSp>
          <p:nvGrpSpPr>
            <p:cNvPr id="27" name="Group 36"/>
            <p:cNvGrpSpPr>
              <a:grpSpLocks noChangeAspect="1"/>
            </p:cNvGrpSpPr>
            <p:nvPr/>
          </p:nvGrpSpPr>
          <p:grpSpPr bwMode="auto">
            <a:xfrm>
              <a:off x="2819400" y="5036129"/>
              <a:ext cx="1280160" cy="410618"/>
              <a:chOff x="2933700" y="4783420"/>
              <a:chExt cx="1280160" cy="410618"/>
            </a:xfrm>
          </p:grpSpPr>
          <p:pic>
            <p:nvPicPr>
              <p:cNvPr id="28" name="Picture 8" descr="bottomgif.gi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3700" y="4783420"/>
                <a:ext cx="1280160" cy="1667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TextBox 22"/>
              <p:cNvSpPr txBox="1">
                <a:spLocks noChangeAspect="1" noChangeArrowheads="1"/>
              </p:cNvSpPr>
              <p:nvPr/>
            </p:nvSpPr>
            <p:spPr bwMode="auto">
              <a:xfrm>
                <a:off x="3230531" y="4933666"/>
                <a:ext cx="686498" cy="260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bottom</a:t>
                </a:r>
              </a:p>
            </p:txBody>
          </p:sp>
        </p:grpSp>
      </p:grpSp>
      <p:sp>
        <p:nvSpPr>
          <p:cNvPr id="36" name="TextBox 6"/>
          <p:cNvSpPr txBox="1">
            <a:spLocks noChangeAspect="1" noChangeArrowheads="1"/>
          </p:cNvSpPr>
          <p:nvPr/>
        </p:nvSpPr>
        <p:spPr bwMode="auto">
          <a:xfrm>
            <a:off x="6097210" y="1507590"/>
            <a:ext cx="1683506" cy="58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charset="0"/>
              <a:buNone/>
            </a:pPr>
            <a:r>
              <a:rPr lang="en-US" sz="3200" dirty="0">
                <a:solidFill>
                  <a:srgbClr val="1E1F52"/>
                </a:solidFill>
                <a:latin typeface="Arial" charset="0"/>
              </a:rPr>
              <a:t>Leptons</a:t>
            </a:r>
          </a:p>
        </p:txBody>
      </p:sp>
      <p:grpSp>
        <p:nvGrpSpPr>
          <p:cNvPr id="37" name="Group 40"/>
          <p:cNvGrpSpPr>
            <a:grpSpLocks noChangeAspect="1"/>
          </p:cNvGrpSpPr>
          <p:nvPr/>
        </p:nvGrpSpPr>
        <p:grpSpPr bwMode="auto">
          <a:xfrm>
            <a:off x="4958368" y="2359288"/>
            <a:ext cx="990298" cy="1031111"/>
            <a:chOff x="5553075" y="3352800"/>
            <a:chExt cx="762000" cy="794079"/>
          </a:xfrm>
        </p:grpSpPr>
        <p:pic>
          <p:nvPicPr>
            <p:cNvPr id="38" name="Picture 14" descr="electrongif.gif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9755" y="3352800"/>
              <a:ext cx="548640" cy="555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23"/>
            <p:cNvSpPr txBox="1">
              <a:spLocks noChangeAspect="1" noChangeArrowheads="1"/>
            </p:cNvSpPr>
            <p:nvPr/>
          </p:nvSpPr>
          <p:spPr bwMode="auto">
            <a:xfrm>
              <a:off x="5553075" y="3886150"/>
              <a:ext cx="762000" cy="260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charset="0"/>
                <a:buNone/>
              </a:pPr>
              <a:r>
                <a:rPr lang="en-US" sz="1600" dirty="0">
                  <a:latin typeface="Arial" charset="0"/>
                </a:rPr>
                <a:t>electron</a:t>
              </a:r>
            </a:p>
          </p:txBody>
        </p:sp>
      </p:grpSp>
      <p:grpSp>
        <p:nvGrpSpPr>
          <p:cNvPr id="40" name="Group 47"/>
          <p:cNvGrpSpPr>
            <a:grpSpLocks noChangeAspect="1"/>
          </p:cNvGrpSpPr>
          <p:nvPr/>
        </p:nvGrpSpPr>
        <p:grpSpPr bwMode="auto">
          <a:xfrm>
            <a:off x="4859338" y="2361350"/>
            <a:ext cx="4159250" cy="2701511"/>
            <a:chOff x="4953000" y="3548359"/>
            <a:chExt cx="3200400" cy="2078448"/>
          </a:xfrm>
        </p:grpSpPr>
        <p:grpSp>
          <p:nvGrpSpPr>
            <p:cNvPr id="41" name="Group 41"/>
            <p:cNvGrpSpPr>
              <a:grpSpLocks noChangeAspect="1"/>
            </p:cNvGrpSpPr>
            <p:nvPr/>
          </p:nvGrpSpPr>
          <p:grpSpPr bwMode="auto">
            <a:xfrm>
              <a:off x="6172200" y="3548359"/>
              <a:ext cx="685800" cy="849773"/>
              <a:chOff x="6781800" y="3352799"/>
              <a:chExt cx="685800" cy="849773"/>
            </a:xfrm>
          </p:grpSpPr>
          <p:pic>
            <p:nvPicPr>
              <p:cNvPr id="54" name="Picture 15" descr="muongif.gif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96100" y="3352799"/>
                <a:ext cx="457200" cy="632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5" name="TextBox 24"/>
              <p:cNvSpPr txBox="1">
                <a:spLocks noChangeAspect="1" noChangeArrowheads="1"/>
              </p:cNvSpPr>
              <p:nvPr/>
            </p:nvSpPr>
            <p:spPr bwMode="auto">
              <a:xfrm>
                <a:off x="6781800" y="3942060"/>
                <a:ext cx="685800" cy="260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muon</a:t>
                </a:r>
              </a:p>
            </p:txBody>
          </p:sp>
        </p:grpSp>
        <p:grpSp>
          <p:nvGrpSpPr>
            <p:cNvPr id="42" name="Group 42"/>
            <p:cNvGrpSpPr>
              <a:grpSpLocks noChangeAspect="1"/>
            </p:cNvGrpSpPr>
            <p:nvPr/>
          </p:nvGrpSpPr>
          <p:grpSpPr bwMode="auto">
            <a:xfrm>
              <a:off x="7284720" y="3548359"/>
              <a:ext cx="822960" cy="784255"/>
              <a:chOff x="7962900" y="3352799"/>
              <a:chExt cx="822960" cy="784255"/>
            </a:xfrm>
          </p:grpSpPr>
          <p:pic>
            <p:nvPicPr>
              <p:cNvPr id="52" name="Picture 16" descr="taugif.gi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62900" y="3352799"/>
                <a:ext cx="822960" cy="571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TextBox 25"/>
              <p:cNvSpPr txBox="1">
                <a:spLocks noChangeAspect="1" noChangeArrowheads="1"/>
              </p:cNvSpPr>
              <p:nvPr/>
            </p:nvSpPr>
            <p:spPr bwMode="auto">
              <a:xfrm>
                <a:off x="8031276" y="3876542"/>
                <a:ext cx="686208" cy="260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tau</a:t>
                </a:r>
              </a:p>
            </p:txBody>
          </p:sp>
        </p:grpSp>
        <p:grpSp>
          <p:nvGrpSpPr>
            <p:cNvPr id="43" name="Group 43"/>
            <p:cNvGrpSpPr>
              <a:grpSpLocks noChangeAspect="1"/>
            </p:cNvGrpSpPr>
            <p:nvPr/>
          </p:nvGrpSpPr>
          <p:grpSpPr bwMode="auto">
            <a:xfrm>
              <a:off x="4953000" y="4643735"/>
              <a:ext cx="914400" cy="982889"/>
              <a:chOff x="5067300" y="4572000"/>
              <a:chExt cx="914400" cy="982889"/>
            </a:xfrm>
          </p:grpSpPr>
          <p:sp>
            <p:nvSpPr>
              <p:cNvPr id="50" name="TextBox 26"/>
              <p:cNvSpPr txBox="1">
                <a:spLocks noChangeAspect="1" noChangeArrowheads="1"/>
              </p:cNvSpPr>
              <p:nvPr/>
            </p:nvSpPr>
            <p:spPr bwMode="auto">
              <a:xfrm>
                <a:off x="5067300" y="5104983"/>
                <a:ext cx="914400" cy="449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electron neutrino</a:t>
                </a:r>
              </a:p>
            </p:txBody>
          </p:sp>
          <p:pic>
            <p:nvPicPr>
              <p:cNvPr id="51" name="Picture 29" descr="electronneu.gif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0180" y="4572000"/>
                <a:ext cx="548640" cy="5349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4" name="Group 44"/>
            <p:cNvGrpSpPr>
              <a:grpSpLocks noChangeAspect="1"/>
            </p:cNvGrpSpPr>
            <p:nvPr/>
          </p:nvGrpSpPr>
          <p:grpSpPr bwMode="auto">
            <a:xfrm>
              <a:off x="6057900" y="4767560"/>
              <a:ext cx="914400" cy="859247"/>
              <a:chOff x="6324600" y="4724400"/>
              <a:chExt cx="914400" cy="859247"/>
            </a:xfrm>
          </p:grpSpPr>
          <p:sp>
            <p:nvSpPr>
              <p:cNvPr id="48" name="TextBox 27"/>
              <p:cNvSpPr txBox="1">
                <a:spLocks noChangeAspect="1" noChangeArrowheads="1"/>
              </p:cNvSpPr>
              <p:nvPr/>
            </p:nvSpPr>
            <p:spPr bwMode="auto">
              <a:xfrm>
                <a:off x="6324600" y="5133748"/>
                <a:ext cx="914400" cy="4498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muon neutrino</a:t>
                </a:r>
              </a:p>
            </p:txBody>
          </p:sp>
          <p:pic>
            <p:nvPicPr>
              <p:cNvPr id="49" name="Picture 32" descr="rockgif.gif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4620" y="4724400"/>
                <a:ext cx="594360" cy="421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5" name="Group 45"/>
            <p:cNvGrpSpPr>
              <a:grpSpLocks noChangeAspect="1"/>
            </p:cNvGrpSpPr>
            <p:nvPr/>
          </p:nvGrpSpPr>
          <p:grpSpPr bwMode="auto">
            <a:xfrm>
              <a:off x="7239000" y="4729460"/>
              <a:ext cx="914400" cy="897313"/>
              <a:chOff x="7620000" y="4648200"/>
              <a:chExt cx="914400" cy="897313"/>
            </a:xfrm>
          </p:grpSpPr>
          <p:sp>
            <p:nvSpPr>
              <p:cNvPr id="46" name="TextBox 28"/>
              <p:cNvSpPr txBox="1">
                <a:spLocks noChangeAspect="1" noChangeArrowheads="1"/>
              </p:cNvSpPr>
              <p:nvPr/>
            </p:nvSpPr>
            <p:spPr bwMode="auto">
              <a:xfrm>
                <a:off x="7620000" y="5095537"/>
                <a:ext cx="914400" cy="449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charset="0"/>
                  <a:buNone/>
                </a:pPr>
                <a:r>
                  <a:rPr lang="en-US" sz="1600">
                    <a:latin typeface="Arial" charset="0"/>
                  </a:rPr>
                  <a:t>tau neutrino</a:t>
                </a:r>
              </a:p>
            </p:txBody>
          </p:sp>
          <p:pic>
            <p:nvPicPr>
              <p:cNvPr id="47" name="Picture 33" descr="piggif.gif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1440" y="4648200"/>
                <a:ext cx="731520" cy="4700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54742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323675" y="1085428"/>
            <a:ext cx="651226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dirty="0" smtClean="0">
                <a:ln w="11430"/>
                <a:solidFill>
                  <a:srgbClr val="1E1F5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 looks like we </a:t>
            </a:r>
            <a:br>
              <a:rPr lang="en-US" sz="6000" b="1" dirty="0" smtClean="0">
                <a:ln w="11430"/>
                <a:solidFill>
                  <a:srgbClr val="1E1F5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6000" b="1" dirty="0" smtClean="0">
                <a:ln w="11430"/>
                <a:solidFill>
                  <a:srgbClr val="1E1F5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know everything!</a:t>
            </a:r>
            <a:endParaRPr lang="en-US" sz="6000" b="1" dirty="0">
              <a:ln w="11430"/>
              <a:solidFill>
                <a:srgbClr val="1E1F5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6739" y="3932360"/>
            <a:ext cx="8766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1E1F5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 fact we know very little!</a:t>
            </a:r>
            <a:endParaRPr lang="en-US" sz="5400" b="1" dirty="0">
              <a:ln w="11430"/>
              <a:solidFill>
                <a:srgbClr val="1E1F5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3174" y="-344236"/>
            <a:ext cx="209500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 smtClean="0"/>
              <a:t>X</a:t>
            </a:r>
            <a:endParaRPr lang="en-US" sz="28700" dirty="0"/>
          </a:p>
        </p:txBody>
      </p:sp>
    </p:spTree>
    <p:extLst>
      <p:ext uri="{BB962C8B-B14F-4D97-AF65-F5344CB8AC3E}">
        <p14:creationId xmlns:p14="http://schemas.microsoft.com/office/powerpoint/2010/main" val="187186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 descr="CMS-Institutes-Map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8" y="491281"/>
            <a:ext cx="8902095" cy="425763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V="1">
            <a:off x="916685" y="1632846"/>
            <a:ext cx="3122927" cy="1919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H="1">
            <a:off x="4039613" y="1405378"/>
            <a:ext cx="88454" cy="2274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flipV="1">
            <a:off x="2173681" y="1632846"/>
            <a:ext cx="1865931" cy="20385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039612" y="1577212"/>
            <a:ext cx="3019508" cy="556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4039612" y="1632846"/>
            <a:ext cx="440722" cy="240637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4039612" y="1632846"/>
            <a:ext cx="4766836" cy="28599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039612" y="1632846"/>
            <a:ext cx="3171508" cy="78663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8588" y="4748914"/>
            <a:ext cx="89020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About 10,000 of its </a:t>
            </a:r>
            <a:r>
              <a:rPr lang="en-US" sz="4400" b="1" dirty="0" smtClean="0"/>
              <a:t>inhabitants came </a:t>
            </a:r>
            <a:r>
              <a:rPr lang="en-US" sz="4400" b="1" dirty="0"/>
              <a:t>together to build</a:t>
            </a:r>
            <a:r>
              <a:rPr lang="en-US" sz="4400" b="1" dirty="0" smtClean="0"/>
              <a:t>…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06738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20</a:t>
            </a:fld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270007" y="29999"/>
            <a:ext cx="8590235" cy="1197141"/>
          </a:xfrm>
        </p:spPr>
        <p:txBody>
          <a:bodyPr>
            <a:noAutofit/>
          </a:bodyPr>
          <a:lstStyle/>
          <a:p>
            <a:r>
              <a:rPr lang="fr-BE" dirty="0" smtClean="0"/>
              <a:t>Answers to simple questions</a:t>
            </a:r>
            <a:endParaRPr lang="fr-BE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70007" y="1335087"/>
            <a:ext cx="859023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2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2400" dirty="0"/>
              <a:t>Since the early 70s, particle physicists have synthesized </a:t>
            </a:r>
            <a:r>
              <a:rPr lang="fr-BE" sz="2400" dirty="0" smtClean="0"/>
              <a:t>all their </a:t>
            </a:r>
            <a:r>
              <a:rPr lang="fr-BE" sz="2400" dirty="0"/>
              <a:t>knowledge in a single model: </a:t>
            </a:r>
            <a:r>
              <a:rPr lang="fr-BE" sz="2400" dirty="0" smtClean="0"/>
              <a:t>the «Standard Model»</a:t>
            </a:r>
            <a:endParaRPr lang="fr-BE" sz="2400" dirty="0" smtClean="0"/>
          </a:p>
          <a:p>
            <a:r>
              <a:rPr lang="fr-BE" sz="2400" dirty="0" smtClean="0"/>
              <a:t>We </a:t>
            </a:r>
            <a:r>
              <a:rPr lang="fr-BE" sz="2400" dirty="0"/>
              <a:t>know and we understand a lot but we do not know everything </a:t>
            </a:r>
            <a:r>
              <a:rPr lang="fr-BE" sz="2400" dirty="0" smtClean="0"/>
              <a:t>…</a:t>
            </a:r>
          </a:p>
          <a:p>
            <a:r>
              <a:rPr lang="fr-BE" sz="2400" dirty="0" smtClean="0"/>
              <a:t>Mysteries </a:t>
            </a:r>
            <a:r>
              <a:rPr lang="fr-BE" sz="2400" dirty="0"/>
              <a:t>remain </a:t>
            </a:r>
            <a:r>
              <a:rPr lang="fr-BE" sz="2400" dirty="0" smtClean="0"/>
              <a:t>unexplained</a:t>
            </a:r>
            <a:endParaRPr lang="fr-BE" sz="2400" dirty="0"/>
          </a:p>
          <a:p>
            <a:r>
              <a:rPr lang="fr-BE" sz="2400" dirty="0"/>
              <a:t>T</a:t>
            </a:r>
            <a:r>
              <a:rPr lang="fr-BE" sz="2400" dirty="0" smtClean="0"/>
              <a:t>here are </a:t>
            </a:r>
            <a:r>
              <a:rPr lang="fr-BE" sz="2400" dirty="0"/>
              <a:t>things to discover ...</a:t>
            </a:r>
          </a:p>
        </p:txBody>
      </p:sp>
      <p:pic>
        <p:nvPicPr>
          <p:cNvPr id="9" name="Picture 5" descr="ste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1941" y="3930285"/>
            <a:ext cx="6130169" cy="2947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131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73533"/>
            <a:ext cx="8568000" cy="690313"/>
          </a:xfrm>
        </p:spPr>
        <p:txBody>
          <a:bodyPr>
            <a:noAutofit/>
          </a:bodyPr>
          <a:lstStyle/>
          <a:p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74C6FA"/>
                </a:solidFill>
              </a:rPr>
              <a:t>massive </a:t>
            </a:r>
            <a:r>
              <a:rPr lang="en-US" dirty="0" smtClean="0"/>
              <a:t>mystery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21</a:t>
            </a:fld>
            <a:endParaRPr lang="en-GB"/>
          </a:p>
        </p:txBody>
      </p:sp>
      <p:sp>
        <p:nvSpPr>
          <p:cNvPr id="56" name="Text Box 8"/>
          <p:cNvSpPr txBox="1">
            <a:spLocks noChangeArrowheads="1"/>
          </p:cNvSpPr>
          <p:nvPr/>
        </p:nvSpPr>
        <p:spPr bwMode="auto">
          <a:xfrm>
            <a:off x="5435600" y="3500438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368086"/>
                </a:solidFill>
                <a:latin typeface="Arial" charset="0"/>
              </a:rPr>
              <a:t>.</a:t>
            </a: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6227763" y="3500438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368086"/>
                </a:solidFill>
                <a:latin typeface="Arial" charset="0"/>
              </a:rPr>
              <a:t>.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7092950" y="3500438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rgbClr val="368086"/>
                </a:solidFill>
                <a:latin typeface="Arial" charset="0"/>
              </a:rPr>
              <a:t>.</a:t>
            </a:r>
          </a:p>
        </p:txBody>
      </p:sp>
      <p:pic>
        <p:nvPicPr>
          <p:cNvPr id="59" name="Picture 9" descr="upgif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584450"/>
            <a:ext cx="2095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" name="Picture 11" descr="downgif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665538"/>
            <a:ext cx="2095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10" descr="charmgif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513013"/>
            <a:ext cx="384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12" descr="strangegif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592513"/>
            <a:ext cx="195263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62" descr="bottomgif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665538"/>
            <a:ext cx="968375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14" descr="electrongif.gif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554288"/>
            <a:ext cx="92075" cy="9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Picture 15" descr="muongif.gi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554288"/>
            <a:ext cx="87313" cy="12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16" descr="taugif.gif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2481263"/>
            <a:ext cx="427037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29" descr="electronneu.gif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3705225"/>
            <a:ext cx="85725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32" descr="rockgif.gif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713" y="3752850"/>
            <a:ext cx="36512" cy="2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3" descr="piggif.gif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9788" y="3748088"/>
            <a:ext cx="46037" cy="3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13" descr="topgif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-6524625"/>
            <a:ext cx="6151562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48177" y="4854000"/>
            <a:ext cx="8687550" cy="1241999"/>
          </a:xfrm>
          <a:prstGeom prst="rect">
            <a:avLst/>
          </a:prstGeom>
          <a:solidFill>
            <a:schemeClr val="lt1">
              <a:alpha val="58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2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b="1" i="1" dirty="0">
                <a:solidFill>
                  <a:schemeClr val="tx1"/>
                </a:solidFill>
              </a:rPr>
              <a:t>Why do some fundamental </a:t>
            </a:r>
            <a:r>
              <a:rPr lang="en-US" sz="3600" b="1" i="1" dirty="0" smtClean="0">
                <a:solidFill>
                  <a:schemeClr val="tx1"/>
                </a:solidFill>
              </a:rPr>
              <a:t>particles have </a:t>
            </a:r>
            <a:r>
              <a:rPr lang="en-US" sz="3600" b="1" i="1" dirty="0">
                <a:solidFill>
                  <a:schemeClr val="tx1"/>
                </a:solidFill>
              </a:rPr>
              <a:t>mass while others don’t?</a:t>
            </a:r>
          </a:p>
        </p:txBody>
      </p:sp>
    </p:spTree>
    <p:extLst>
      <p:ext uri="{BB962C8B-B14F-4D97-AF65-F5344CB8AC3E}">
        <p14:creationId xmlns:p14="http://schemas.microsoft.com/office/powerpoint/2010/main" val="357113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5158 L 1.66667E-6 0.9854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 smtClean="0"/>
              <a:t>Do you remember these guys</a:t>
            </a:r>
            <a:r>
              <a:rPr lang="en-US" sz="3600" dirty="0"/>
              <a:t>?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521" y="1240368"/>
            <a:ext cx="7489819" cy="48149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5272103" y="4296069"/>
            <a:ext cx="37373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Prof. Peter Higgs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272922" y="2901846"/>
            <a:ext cx="678268" cy="743257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  <a:effectLst>
            <a:glow rad="101600">
              <a:schemeClr val="tx1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28187" y="3544078"/>
            <a:ext cx="1205882" cy="84428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  <a:effectLst>
            <a:glow rad="101600">
              <a:schemeClr val="tx1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60487" y="3445431"/>
            <a:ext cx="47274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Prof. Francois </a:t>
            </a:r>
            <a:r>
              <a:rPr lang="en-US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Englert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100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23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609625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Nearly 5</a:t>
            </a:r>
            <a:r>
              <a:rPr lang="en-US" sz="3600" dirty="0" smtClean="0"/>
              <a:t>0 </a:t>
            </a:r>
            <a:r>
              <a:rPr lang="en-US" sz="3600" dirty="0"/>
              <a:t>years ago six physicists proposed an explanation of how particles get mass…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471" y="1806625"/>
            <a:ext cx="6691596" cy="398733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342030" y="5726372"/>
            <a:ext cx="1598314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err="1" smtClean="0">
                <a:ln/>
              </a:rPr>
              <a:t>Englert</a:t>
            </a:r>
            <a:endParaRPr lang="en-US" sz="3200" b="1" dirty="0">
              <a:ln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27898" y="4126491"/>
            <a:ext cx="1324601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</a:rPr>
              <a:t>Higgs</a:t>
            </a:r>
            <a:endParaRPr lang="en-US" sz="3200" b="1" dirty="0">
              <a:ln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90466" y="5942409"/>
            <a:ext cx="1438815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</a:rPr>
              <a:t>Hagen</a:t>
            </a:r>
            <a:endParaRPr lang="en-US" sz="3200" b="1" dirty="0">
              <a:ln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8742" y="5942409"/>
            <a:ext cx="1438615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</a:rPr>
              <a:t>Kibble</a:t>
            </a:r>
            <a:endParaRPr lang="en-US" sz="3200" b="1" dirty="0">
              <a:ln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17883" y="5700894"/>
            <a:ext cx="1851789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err="1" smtClean="0">
                <a:ln/>
              </a:rPr>
              <a:t>Guralnik</a:t>
            </a:r>
            <a:endParaRPr lang="en-US" sz="3200" b="1" dirty="0">
              <a:ln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05026" y="5760025"/>
            <a:ext cx="1278715" cy="584776"/>
          </a:xfrm>
          <a:prstGeom prst="rect">
            <a:avLst/>
          </a:prstGeom>
          <a:noFill/>
          <a:ln w="3175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err="1" smtClean="0">
                <a:ln/>
              </a:rPr>
              <a:t>Brout</a:t>
            </a:r>
            <a:endParaRPr lang="en-US" sz="3200" b="1" dirty="0">
              <a:ln/>
            </a:endParaRPr>
          </a:p>
        </p:txBody>
      </p:sp>
      <p:pic>
        <p:nvPicPr>
          <p:cNvPr id="22" name="Picture 21" descr="DSCN9504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6741" y="1882398"/>
            <a:ext cx="1526721" cy="224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67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0" y="264468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66FB1"/>
                </a:solidFill>
              </a:rPr>
              <a:t>THEORY: </a:t>
            </a:r>
            <a:r>
              <a:rPr lang="en-US" sz="3600" dirty="0"/>
              <a:t>The </a:t>
            </a:r>
            <a:r>
              <a:rPr lang="en-US" sz="3600" dirty="0" err="1"/>
              <a:t>Brout</a:t>
            </a:r>
            <a:r>
              <a:rPr lang="en-US" sz="3600" dirty="0"/>
              <a:t>-</a:t>
            </a:r>
            <a:r>
              <a:rPr lang="en-US" sz="3600" dirty="0" err="1"/>
              <a:t>Englert</a:t>
            </a:r>
            <a:r>
              <a:rPr lang="en-US" sz="3600" dirty="0"/>
              <a:t>-Higgs Field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715" y="1315815"/>
            <a:ext cx="7837714" cy="4036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864" y="5351840"/>
            <a:ext cx="856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more a particle interacts with this </a:t>
            </a:r>
            <a:r>
              <a:rPr lang="en-US" sz="3200" i="1" dirty="0" smtClean="0">
                <a:solidFill>
                  <a:schemeClr val="accent1">
                    <a:lumMod val="50000"/>
                  </a:schemeClr>
                </a:solidFill>
              </a:rPr>
              <a:t>invisible</a:t>
            </a:r>
            <a:r>
              <a:rPr lang="en-US" sz="3200" dirty="0" smtClean="0"/>
              <a:t> </a:t>
            </a:r>
            <a:r>
              <a:rPr lang="en-US" sz="3200" dirty="0"/>
              <a:t>field, the more mass it gets.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72044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010834"/>
            <a:ext cx="8568000" cy="2434165"/>
          </a:xfrm>
        </p:spPr>
        <p:txBody>
          <a:bodyPr>
            <a:normAutofit/>
          </a:bodyPr>
          <a:lstStyle/>
          <a:p>
            <a:r>
              <a:rPr lang="en-US" sz="4800" dirty="0"/>
              <a:t>But if this field is </a:t>
            </a:r>
            <a:r>
              <a:rPr lang="en-US" sz="4800" dirty="0">
                <a:solidFill>
                  <a:srgbClr val="066FB1"/>
                </a:solidFill>
              </a:rPr>
              <a:t>invisible</a:t>
            </a:r>
            <a:r>
              <a:rPr lang="en-US" sz="4800" dirty="0"/>
              <a:t>, how can we </a:t>
            </a:r>
            <a:r>
              <a:rPr lang="en-US" sz="4800" dirty="0">
                <a:solidFill>
                  <a:srgbClr val="066FB1"/>
                </a:solidFill>
              </a:rPr>
              <a:t>PROVE</a:t>
            </a:r>
            <a:r>
              <a:rPr lang="en-US" sz="4800" dirty="0"/>
              <a:t> it exists?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760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7870" y="6210617"/>
            <a:ext cx="2133600" cy="252000"/>
          </a:xfrm>
        </p:spPr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0617"/>
            <a:ext cx="2895600" cy="252000"/>
          </a:xfrm>
        </p:spPr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22264" y="6210617"/>
            <a:ext cx="2133600" cy="252000"/>
          </a:xfrm>
        </p:spPr>
        <p:txBody>
          <a:bodyPr/>
          <a:lstStyle/>
          <a:p>
            <a:fld id="{F83470A8-5831-6248-AF4B-E09C60A81142}" type="slidenum">
              <a:rPr lang="en-GB" smtClean="0"/>
              <a:t>26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1"/>
            <a:ext cx="8568000" cy="1299938"/>
          </a:xfrm>
        </p:spPr>
        <p:txBody>
          <a:bodyPr>
            <a:noAutofit/>
          </a:bodyPr>
          <a:lstStyle/>
          <a:p>
            <a:r>
              <a:rPr lang="en-US" sz="3600" dirty="0"/>
              <a:t>The theory predicts that the field has an associated particle:</a:t>
            </a:r>
          </a:p>
        </p:txBody>
      </p:sp>
      <p:pic>
        <p:nvPicPr>
          <p:cNvPr id="8" name="Picture 7" descr="HiggsBoson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381" y="1753791"/>
            <a:ext cx="979714" cy="9797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12841" y="4069179"/>
            <a:ext cx="6109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66FB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Higgs Boson!</a:t>
            </a:r>
            <a:endParaRPr lang="en-US" sz="5400" b="1" dirty="0">
              <a:ln w="11430"/>
              <a:solidFill>
                <a:srgbClr val="066FB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875" y="4981816"/>
            <a:ext cx="89986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dirty="0" smtClean="0">
                <a:ln w="11430"/>
                <a:solidFill>
                  <a:schemeClr val="accent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We can try to create the Higgs</a:t>
            </a:r>
            <a:br>
              <a:rPr lang="en-US" sz="4800" b="1" dirty="0" smtClean="0">
                <a:ln w="11430"/>
                <a:solidFill>
                  <a:schemeClr val="accent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800" b="1" dirty="0" smtClean="0">
                <a:ln w="11430"/>
                <a:solidFill>
                  <a:schemeClr val="accent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boson in our experiment!</a:t>
            </a:r>
            <a:endParaRPr lang="en-US" sz="4800" b="1" dirty="0">
              <a:ln w="11430"/>
              <a:solidFill>
                <a:schemeClr val="accent5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3257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6" presetClass="path" presetSubtype="0" repeatCount="indefinite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0.08195 C 3.61111E-6 0.17084 0.07934 0.24398 0.17604 0.24398 C 0.28993 0.24398 0.33125 0.16296 0.34843 0.11412 L 0.36632 0.04954 C 0.3842 0.00093 0.42795 -0.08009 0.55659 -0.08009 C 0.63906 -0.08009 0.73281 -0.00717 0.73281 0.08195 C 0.73281 0.17084 0.63906 0.24398 0.55659 0.24398 C 0.42795 0.24398 0.3842 0.16296 0.36632 0.11412 L 0.34843 0.04954 C 0.33125 0.00093 0.28993 -0.08009 0.17604 -0.08009 C 0.07934 -0.08009 3.61111E-6 -0.00717 3.61111E-6 0.08195 Z " pathEditMode="relative" rAng="0" ptsTypes="ffFffffFfff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32387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/>
              <a:t>It is predicted to be VERY rare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391" y="1864489"/>
            <a:ext cx="4251614" cy="394267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Assume </a:t>
            </a:r>
            <a:r>
              <a:rPr lang="en-US" dirty="0" smtClean="0"/>
              <a:t>~7’000 </a:t>
            </a:r>
            <a:r>
              <a:rPr lang="en-US" dirty="0"/>
              <a:t>grains </a:t>
            </a:r>
            <a:r>
              <a:rPr lang="en-US" dirty="0" smtClean="0"/>
              <a:t>of </a:t>
            </a:r>
            <a:r>
              <a:rPr lang="en-US" dirty="0"/>
              <a:t>rice </a:t>
            </a:r>
            <a:r>
              <a:rPr lang="en-US" dirty="0" smtClean="0"/>
              <a:t>in a serving of </a:t>
            </a:r>
            <a:r>
              <a:rPr lang="en-US" dirty="0" err="1" smtClean="0"/>
              <a:t>Kabsa</a:t>
            </a:r>
            <a:r>
              <a:rPr lang="en-US" dirty="0" smtClean="0"/>
              <a:t>…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</a:t>
            </a:r>
            <a:r>
              <a:rPr lang="en-US" dirty="0"/>
              <a:t>then the chances </a:t>
            </a:r>
            <a:r>
              <a:rPr lang="en-US" dirty="0" smtClean="0"/>
              <a:t>of </a:t>
            </a:r>
            <a:r>
              <a:rPr lang="en-US" dirty="0"/>
              <a:t>creating and </a:t>
            </a:r>
            <a:r>
              <a:rPr lang="en-US" dirty="0" smtClean="0"/>
              <a:t>finding a </a:t>
            </a:r>
            <a:r>
              <a:rPr lang="en-US" dirty="0"/>
              <a:t>Higgs boson is</a:t>
            </a:r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Like finding 1 grain </a:t>
            </a:r>
            <a:r>
              <a:rPr lang="en-US" dirty="0" smtClean="0"/>
              <a:t>if </a:t>
            </a:r>
            <a:r>
              <a:rPr lang="en-US" dirty="0" smtClean="0"/>
              <a:t>everyone </a:t>
            </a:r>
            <a:r>
              <a:rPr lang="en-US" dirty="0"/>
              <a:t>in </a:t>
            </a:r>
            <a:r>
              <a:rPr lang="en-US" dirty="0" smtClean="0"/>
              <a:t>Riyadh eats </a:t>
            </a:r>
            <a:r>
              <a:rPr lang="en-US" dirty="0" err="1" smtClean="0"/>
              <a:t>Kabsa</a:t>
            </a:r>
            <a:r>
              <a:rPr lang="en-US" dirty="0" smtClean="0"/>
              <a:t> once a day for a whole month</a:t>
            </a:r>
            <a:r>
              <a:rPr lang="en-US" dirty="0" smtClean="0"/>
              <a:t>!</a:t>
            </a:r>
            <a:r>
              <a:rPr lang="en-US" dirty="0"/>
              <a:t>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1 in </a:t>
            </a:r>
            <a:r>
              <a:rPr lang="en-US" dirty="0" smtClean="0"/>
              <a:t>1,000,000,000,000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3" y="1864487"/>
            <a:ext cx="3942675" cy="394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07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86193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/>
              <a:t>And just to make things even more complicated…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28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7870" y="4598449"/>
            <a:ext cx="8568000" cy="19387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 Higgs boson would “decay</a:t>
            </a:r>
            <a:r>
              <a:rPr lang="en-US" sz="2800" dirty="0" smtClean="0"/>
              <a:t>” instantly </a:t>
            </a:r>
            <a:r>
              <a:rPr lang="en-US" sz="2800" dirty="0"/>
              <a:t>to lighter particles. We only detect these resulting particles – so we have to be like detectives – look at the evidence to see what happened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grpSp>
        <p:nvGrpSpPr>
          <p:cNvPr id="131" name="Group 2"/>
          <p:cNvGrpSpPr>
            <a:grpSpLocks/>
          </p:cNvGrpSpPr>
          <p:nvPr/>
        </p:nvGrpSpPr>
        <p:grpSpPr bwMode="auto">
          <a:xfrm>
            <a:off x="357188" y="2857500"/>
            <a:ext cx="1071562" cy="428625"/>
            <a:chOff x="225" y="855"/>
            <a:chExt cx="675" cy="270"/>
          </a:xfrm>
          <a:solidFill>
            <a:srgbClr val="FFFFFF"/>
          </a:solidFill>
        </p:grpSpPr>
        <p:sp>
          <p:nvSpPr>
            <p:cNvPr id="132" name="Rectangle 131"/>
            <p:cNvSpPr/>
            <p:nvPr/>
          </p:nvSpPr>
          <p:spPr>
            <a:xfrm>
              <a:off x="7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6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4" name="Rectangle 14"/>
            <p:cNvSpPr/>
            <p:nvPr/>
          </p:nvSpPr>
          <p:spPr>
            <a:xfrm>
              <a:off x="22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6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9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37" name="Group 8"/>
          <p:cNvGrpSpPr>
            <a:grpSpLocks/>
          </p:cNvGrpSpPr>
          <p:nvPr/>
        </p:nvGrpSpPr>
        <p:grpSpPr bwMode="auto">
          <a:xfrm>
            <a:off x="1428750" y="2857500"/>
            <a:ext cx="428625" cy="571500"/>
            <a:chOff x="900" y="855"/>
            <a:chExt cx="270" cy="360"/>
          </a:xfrm>
          <a:solidFill>
            <a:srgbClr val="FFFFFF"/>
          </a:solidFill>
        </p:grpSpPr>
        <p:sp>
          <p:nvSpPr>
            <p:cNvPr id="138" name="Rectangle 137"/>
            <p:cNvSpPr/>
            <p:nvPr/>
          </p:nvSpPr>
          <p:spPr>
            <a:xfrm>
              <a:off x="9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0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9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0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9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0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035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45" name="Group 16"/>
          <p:cNvGrpSpPr>
            <a:grpSpLocks/>
          </p:cNvGrpSpPr>
          <p:nvPr/>
        </p:nvGrpSpPr>
        <p:grpSpPr bwMode="auto">
          <a:xfrm>
            <a:off x="1000125" y="2714625"/>
            <a:ext cx="1500188" cy="142875"/>
            <a:chOff x="630" y="765"/>
            <a:chExt cx="945" cy="90"/>
          </a:xfrm>
          <a:solidFill>
            <a:srgbClr val="FFFFFF"/>
          </a:solidFill>
        </p:grpSpPr>
        <p:sp>
          <p:nvSpPr>
            <p:cNvPr id="146" name="Rectangle 145"/>
            <p:cNvSpPr/>
            <p:nvPr/>
          </p:nvSpPr>
          <p:spPr>
            <a:xfrm>
              <a:off x="10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1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3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44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9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7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3" name="Group 24"/>
          <p:cNvGrpSpPr>
            <a:grpSpLocks/>
          </p:cNvGrpSpPr>
          <p:nvPr/>
        </p:nvGrpSpPr>
        <p:grpSpPr bwMode="auto">
          <a:xfrm>
            <a:off x="1857375" y="3000375"/>
            <a:ext cx="428625" cy="428625"/>
            <a:chOff x="1170" y="945"/>
            <a:chExt cx="270" cy="270"/>
          </a:xfrm>
          <a:solidFill>
            <a:srgbClr val="FFFFFF"/>
          </a:solidFill>
        </p:grpSpPr>
        <p:sp>
          <p:nvSpPr>
            <p:cNvPr id="154" name="Rectangle 153"/>
            <p:cNvSpPr/>
            <p:nvPr/>
          </p:nvSpPr>
          <p:spPr>
            <a:xfrm>
              <a:off x="117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1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117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3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30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59" name="Group 30"/>
          <p:cNvGrpSpPr>
            <a:grpSpLocks/>
          </p:cNvGrpSpPr>
          <p:nvPr/>
        </p:nvGrpSpPr>
        <p:grpSpPr bwMode="auto">
          <a:xfrm>
            <a:off x="7786688" y="2857500"/>
            <a:ext cx="857250" cy="428625"/>
            <a:chOff x="4905" y="855"/>
            <a:chExt cx="540" cy="270"/>
          </a:xfrm>
          <a:solidFill>
            <a:srgbClr val="FFFFFF"/>
          </a:solidFill>
        </p:grpSpPr>
        <p:sp>
          <p:nvSpPr>
            <p:cNvPr id="160" name="Rectangle 159"/>
            <p:cNvSpPr/>
            <p:nvPr/>
          </p:nvSpPr>
          <p:spPr>
            <a:xfrm>
              <a:off x="490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531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17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04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64" name="Group 35"/>
          <p:cNvGrpSpPr>
            <a:grpSpLocks/>
          </p:cNvGrpSpPr>
          <p:nvPr/>
        </p:nvGrpSpPr>
        <p:grpSpPr bwMode="auto">
          <a:xfrm>
            <a:off x="7358063" y="2714625"/>
            <a:ext cx="642937" cy="142875"/>
            <a:chOff x="4635" y="765"/>
            <a:chExt cx="405" cy="90"/>
          </a:xfrm>
          <a:solidFill>
            <a:srgbClr val="FFFFFF"/>
          </a:solidFill>
        </p:grpSpPr>
        <p:sp>
          <p:nvSpPr>
            <p:cNvPr id="165" name="Rectangle 164"/>
            <p:cNvSpPr/>
            <p:nvPr/>
          </p:nvSpPr>
          <p:spPr>
            <a:xfrm>
              <a:off x="463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77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490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68" name="Group 39"/>
          <p:cNvGrpSpPr>
            <a:grpSpLocks/>
          </p:cNvGrpSpPr>
          <p:nvPr/>
        </p:nvGrpSpPr>
        <p:grpSpPr bwMode="auto">
          <a:xfrm>
            <a:off x="6500813" y="2714625"/>
            <a:ext cx="857250" cy="285750"/>
            <a:chOff x="4095" y="765"/>
            <a:chExt cx="540" cy="180"/>
          </a:xfrm>
          <a:solidFill>
            <a:srgbClr val="FFFFFF"/>
          </a:solidFill>
        </p:grpSpPr>
        <p:sp>
          <p:nvSpPr>
            <p:cNvPr id="169" name="Rectangle 168"/>
            <p:cNvSpPr/>
            <p:nvPr/>
          </p:nvSpPr>
          <p:spPr>
            <a:xfrm>
              <a:off x="4500" y="85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50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436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4230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4095" y="76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74" name="Group 45"/>
          <p:cNvGrpSpPr>
            <a:grpSpLocks/>
          </p:cNvGrpSpPr>
          <p:nvPr/>
        </p:nvGrpSpPr>
        <p:grpSpPr bwMode="auto">
          <a:xfrm>
            <a:off x="7143750" y="3000375"/>
            <a:ext cx="642938" cy="428625"/>
            <a:chOff x="4500" y="945"/>
            <a:chExt cx="405" cy="270"/>
          </a:xfrm>
          <a:solidFill>
            <a:srgbClr val="FFFFFF"/>
          </a:solidFill>
        </p:grpSpPr>
        <p:sp>
          <p:nvSpPr>
            <p:cNvPr id="175" name="Rectangle 174"/>
            <p:cNvSpPr/>
            <p:nvPr/>
          </p:nvSpPr>
          <p:spPr>
            <a:xfrm>
              <a:off x="450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450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4500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463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463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463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477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182" name="Group 53"/>
          <p:cNvGrpSpPr>
            <a:grpSpLocks/>
          </p:cNvGrpSpPr>
          <p:nvPr/>
        </p:nvGrpSpPr>
        <p:grpSpPr bwMode="auto">
          <a:xfrm>
            <a:off x="6715125" y="3000375"/>
            <a:ext cx="428625" cy="428625"/>
            <a:chOff x="4230" y="945"/>
            <a:chExt cx="270" cy="270"/>
          </a:xfrm>
          <a:solidFill>
            <a:srgbClr val="FFFFFF"/>
          </a:solidFill>
        </p:grpSpPr>
        <p:sp>
          <p:nvSpPr>
            <p:cNvPr id="183" name="Rectangle 182"/>
            <p:cNvSpPr/>
            <p:nvPr/>
          </p:nvSpPr>
          <p:spPr>
            <a:xfrm>
              <a:off x="4365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4365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4365" y="94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4230" y="103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4230" y="1125"/>
              <a:ext cx="135" cy="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80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88" name="Rectangle 14"/>
          <p:cNvSpPr>
            <a:spLocks noChangeArrowheads="1"/>
          </p:cNvSpPr>
          <p:nvPr/>
        </p:nvSpPr>
        <p:spPr bwMode="auto">
          <a:xfrm>
            <a:off x="3708400" y="2781300"/>
            <a:ext cx="214313" cy="142875"/>
          </a:xfrm>
          <a:prstGeom prst="rect">
            <a:avLst/>
          </a:prstGeom>
          <a:solidFill>
            <a:srgbClr val="00FF00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89" name="Rectangle 14"/>
          <p:cNvSpPr>
            <a:spLocks noChangeArrowheads="1"/>
          </p:cNvSpPr>
          <p:nvPr/>
        </p:nvSpPr>
        <p:spPr bwMode="auto">
          <a:xfrm>
            <a:off x="3779838" y="2636838"/>
            <a:ext cx="214312" cy="142875"/>
          </a:xfrm>
          <a:prstGeom prst="rect">
            <a:avLst/>
          </a:prstGeom>
          <a:solidFill>
            <a:srgbClr val="00FF00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90" name="AutoShape 72"/>
          <p:cNvSpPr>
            <a:spLocks noChangeArrowheads="1"/>
          </p:cNvSpPr>
          <p:nvPr/>
        </p:nvSpPr>
        <p:spPr bwMode="auto">
          <a:xfrm>
            <a:off x="3492500" y="2492375"/>
            <a:ext cx="720725" cy="574675"/>
          </a:xfrm>
          <a:prstGeom prst="irregularSeal1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91" name="Picture 190" descr="HiggsBoson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022" y="2822877"/>
            <a:ext cx="488345" cy="4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52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191 0 " pathEditMode="relative" ptsTypes="AA">
                                      <p:cBhvr>
                                        <p:cTn id="1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1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0 " pathEditMode="relative" ptsTypes="AA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5416E-6 -4.12309E-6 L -0.05715 -0.04234 " pathEditMode="relative" ptsTypes="AA">
                                      <p:cBhvr>
                                        <p:cTn id="4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3632E-6 -3.76215E-6 L 0.4188 -0.1612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31" y="-807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1064 L -0.31094 -0.3148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47" y="-15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189683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/>
              <a:t>But despite all these difficulties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9" y="5767088"/>
            <a:ext cx="3959153" cy="602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6"/>
                </a:solidFill>
              </a:rPr>
              <a:t>We found it</a:t>
            </a:r>
            <a:r>
              <a:rPr lang="en-US" sz="3600" b="1" dirty="0" smtClean="0">
                <a:solidFill>
                  <a:schemeClr val="accent6"/>
                </a:solidFill>
              </a:rPr>
              <a:t>!</a:t>
            </a:r>
            <a:endParaRPr lang="en-US" sz="3600" b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29</a:t>
            </a:fld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09" y="1435687"/>
            <a:ext cx="5151150" cy="343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486" y="2280329"/>
            <a:ext cx="5155933" cy="343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3" name="TextBox 32"/>
          <p:cNvSpPr txBox="1"/>
          <p:nvPr/>
        </p:nvSpPr>
        <p:spPr>
          <a:xfrm>
            <a:off x="125909" y="4693636"/>
            <a:ext cx="3187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Fabiola</a:t>
            </a:r>
            <a:r>
              <a:rPr lang="en-US" dirty="0" smtClean="0"/>
              <a:t> </a:t>
            </a:r>
            <a:r>
              <a:rPr lang="en-US" dirty="0" err="1" smtClean="0"/>
              <a:t>Gianotti</a:t>
            </a:r>
            <a:endParaRPr lang="en-US" dirty="0"/>
          </a:p>
          <a:p>
            <a:r>
              <a:rPr lang="en-US" dirty="0" smtClean="0"/>
              <a:t>ATLAS Spokesperson 2010-2012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112814" y="5426473"/>
            <a:ext cx="3031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Joe </a:t>
            </a:r>
            <a:r>
              <a:rPr lang="en-US" dirty="0" err="1" smtClean="0"/>
              <a:t>Incandela</a:t>
            </a:r>
            <a:endParaRPr lang="en-US" dirty="0" smtClean="0"/>
          </a:p>
          <a:p>
            <a:pPr algn="r"/>
            <a:r>
              <a:rPr lang="en-US" dirty="0" smtClean="0"/>
              <a:t>CMS Spokesperson 2012-2013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6986065" y="1281647"/>
            <a:ext cx="2078773" cy="1783235"/>
            <a:chOff x="2987824" y="2276872"/>
            <a:chExt cx="5451998" cy="44921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6" name="Picture 35" descr="sbweightedmass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7824" y="2276872"/>
              <a:ext cx="4824536" cy="449214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cxnSp>
          <p:nvCxnSpPr>
            <p:cNvPr id="37" name="Straight Arrow Connector 36"/>
            <p:cNvCxnSpPr>
              <a:stCxn id="38" idx="1"/>
            </p:cNvCxnSpPr>
            <p:nvPr/>
          </p:nvCxnSpPr>
          <p:spPr>
            <a:xfrm flipH="1">
              <a:off x="5724129" y="3707898"/>
              <a:ext cx="985023" cy="890209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 descr="sbweightedmass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09152" y="2947254"/>
              <a:ext cx="1730670" cy="152128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39" name="Group 38"/>
          <p:cNvGrpSpPr/>
          <p:nvPr/>
        </p:nvGrpSpPr>
        <p:grpSpPr>
          <a:xfrm>
            <a:off x="0" y="1026122"/>
            <a:ext cx="1906777" cy="1764547"/>
            <a:chOff x="504326" y="2135597"/>
            <a:chExt cx="4445516" cy="4113917"/>
          </a:xfrm>
        </p:grpSpPr>
        <p:pic>
          <p:nvPicPr>
            <p:cNvPr id="40" name="Picture 39" descr="Untitled.png"/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326" y="2135597"/>
              <a:ext cx="4445516" cy="4113917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41" name="Oval 40"/>
            <p:cNvSpPr/>
            <p:nvPr/>
          </p:nvSpPr>
          <p:spPr bwMode="auto">
            <a:xfrm>
              <a:off x="917394" y="4305298"/>
              <a:ext cx="864096" cy="1944216"/>
            </a:xfrm>
            <a:prstGeom prst="ellipse">
              <a:avLst/>
            </a:prstGeom>
            <a:noFill/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64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lh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9626"/>
            <a:ext cx="9144000" cy="625545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</a:t>
            </a:fld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01054" y="2282851"/>
            <a:ext cx="136069" cy="136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502274" y="2291630"/>
            <a:ext cx="136069" cy="13606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xplosion 2 13"/>
          <p:cNvSpPr/>
          <p:nvPr/>
        </p:nvSpPr>
        <p:spPr>
          <a:xfrm>
            <a:off x="6292382" y="2176124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2 14"/>
          <p:cNvSpPr/>
          <p:nvPr/>
        </p:nvSpPr>
        <p:spPr>
          <a:xfrm>
            <a:off x="6287731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xplosion 2 15"/>
          <p:cNvSpPr/>
          <p:nvPr/>
        </p:nvSpPr>
        <p:spPr>
          <a:xfrm>
            <a:off x="6281654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 2 16"/>
          <p:cNvSpPr/>
          <p:nvPr/>
        </p:nvSpPr>
        <p:spPr>
          <a:xfrm>
            <a:off x="6294732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2 21"/>
          <p:cNvSpPr/>
          <p:nvPr/>
        </p:nvSpPr>
        <p:spPr>
          <a:xfrm>
            <a:off x="6289157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xplosion 2 22"/>
          <p:cNvSpPr/>
          <p:nvPr/>
        </p:nvSpPr>
        <p:spPr>
          <a:xfrm>
            <a:off x="6284506" y="217486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xplosion 2 23"/>
          <p:cNvSpPr/>
          <p:nvPr/>
        </p:nvSpPr>
        <p:spPr>
          <a:xfrm>
            <a:off x="6284506" y="217793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The Large Hadron Collider at CERN, Geneva, Switzerland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864" y="5545667"/>
            <a:ext cx="85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And in July 2012…</a:t>
            </a:r>
            <a:endParaRPr lang="en-US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5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8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repeatCount="indefinite" fill="remove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repeatCount="indefinite" fill="remove" grpId="0" nodeType="withEffect">
                                  <p:stCondLst>
                                    <p:cond delay="147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7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remove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7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20"/>
                            </p:stCondLst>
                            <p:childTnLst>
                              <p:par>
                                <p:cTn id="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37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420"/>
                            </p:stCondLst>
                            <p:childTnLst>
                              <p:par>
                                <p:cTn id="5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47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189683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/>
              <a:t>We Found Some Higgs Bosons!!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9" y="5097045"/>
            <a:ext cx="8687550" cy="602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These bumps in the data signify a new particle, found in </a:t>
            </a:r>
            <a:r>
              <a:rPr lang="en-US" sz="2800" dirty="0" smtClean="0"/>
              <a:t>two </a:t>
            </a:r>
            <a:r>
              <a:rPr lang="en-US" sz="2800" dirty="0"/>
              <a:t>different ways, at the same mass – about 125 </a:t>
            </a:r>
            <a:r>
              <a:rPr lang="en-US" sz="2800" dirty="0" err="1"/>
              <a:t>GeV</a:t>
            </a:r>
            <a:r>
              <a:rPr lang="en-US" sz="2800" dirty="0"/>
              <a:t>/c2</a:t>
            </a:r>
          </a:p>
          <a:p>
            <a:pPr marL="0" indent="0">
              <a:buNone/>
            </a:pPr>
            <a:endParaRPr lang="en-US" sz="3600" b="1" dirty="0">
              <a:solidFill>
                <a:schemeClr val="accent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30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893" y="988278"/>
            <a:ext cx="4087371" cy="39208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89" y="988278"/>
            <a:ext cx="4150127" cy="3920882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2262433" y="3948997"/>
            <a:ext cx="242772" cy="1129427"/>
          </a:xfrm>
          <a:prstGeom prst="straightConnector1">
            <a:avLst/>
          </a:prstGeom>
          <a:ln w="38100" cmpd="sng">
            <a:solidFill>
              <a:srgbClr val="C6001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262433" y="3191691"/>
            <a:ext cx="4414231" cy="1886733"/>
          </a:xfrm>
          <a:prstGeom prst="straightConnector1">
            <a:avLst/>
          </a:prstGeom>
          <a:ln w="38100" cmpd="sng"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39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0" y="518569"/>
            <a:ext cx="8568000" cy="597990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But we have only just started to understand the Higgs boson…and we need to look from every angle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31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33" y="1489224"/>
            <a:ext cx="8242031" cy="488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1871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3" y="3429001"/>
            <a:ext cx="8567993" cy="1471708"/>
          </a:xfrm>
        </p:spPr>
        <p:txBody>
          <a:bodyPr/>
          <a:lstStyle/>
          <a:p>
            <a:r>
              <a:rPr lang="en-US" sz="2800" dirty="0"/>
              <a:t>So how do we “create” </a:t>
            </a:r>
            <a:r>
              <a:rPr lang="en-US" sz="2800" dirty="0" smtClean="0"/>
              <a:t>particles </a:t>
            </a:r>
            <a:r>
              <a:rPr lang="en-US" sz="2800" dirty="0"/>
              <a:t>in reality?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88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0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One of the fastest racetracks </a:t>
            </a:r>
            <a:r>
              <a:rPr lang="en-US" sz="3600" dirty="0" smtClean="0"/>
              <a:t>on earth:</a:t>
            </a:r>
            <a:endParaRPr lang="en-US" sz="3600" dirty="0"/>
          </a:p>
        </p:txBody>
      </p:sp>
      <p:pic>
        <p:nvPicPr>
          <p:cNvPr id="27" name="Picture 26" descr="lh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9626"/>
            <a:ext cx="9144000" cy="625545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33</a:t>
            </a:fld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01054" y="2282851"/>
            <a:ext cx="136069" cy="136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502274" y="2291630"/>
            <a:ext cx="136069" cy="13606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xplosion 2 13"/>
          <p:cNvSpPr/>
          <p:nvPr/>
        </p:nvSpPr>
        <p:spPr>
          <a:xfrm>
            <a:off x="6292382" y="2176124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2 14"/>
          <p:cNvSpPr/>
          <p:nvPr/>
        </p:nvSpPr>
        <p:spPr>
          <a:xfrm>
            <a:off x="6287731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xplosion 2 15"/>
          <p:cNvSpPr/>
          <p:nvPr/>
        </p:nvSpPr>
        <p:spPr>
          <a:xfrm>
            <a:off x="6281654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xplosion 2 16"/>
          <p:cNvSpPr/>
          <p:nvPr/>
        </p:nvSpPr>
        <p:spPr>
          <a:xfrm>
            <a:off x="6294732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2 21"/>
          <p:cNvSpPr/>
          <p:nvPr/>
        </p:nvSpPr>
        <p:spPr>
          <a:xfrm>
            <a:off x="6289157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xplosion 2 22"/>
          <p:cNvSpPr/>
          <p:nvPr/>
        </p:nvSpPr>
        <p:spPr>
          <a:xfrm>
            <a:off x="6284506" y="217486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xplosion 2 23"/>
          <p:cNvSpPr/>
          <p:nvPr/>
        </p:nvSpPr>
        <p:spPr>
          <a:xfrm>
            <a:off x="6284506" y="217793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5" descr="tun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008" y="2529027"/>
            <a:ext cx="45720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218" y="2418920"/>
            <a:ext cx="4209139" cy="35793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1E1F52"/>
                </a:solidFill>
              </a:rPr>
              <a:t>Several </a:t>
            </a:r>
            <a:r>
              <a:rPr lang="en-US" sz="2800" dirty="0">
                <a:solidFill>
                  <a:srgbClr val="1E1F52"/>
                </a:solidFill>
              </a:rPr>
              <a:t>thousand billion protons travelling at 99.9999991% of the speed of light travel round the </a:t>
            </a:r>
            <a:r>
              <a:rPr lang="en-US" sz="2800" b="1" dirty="0" smtClean="0">
                <a:solidFill>
                  <a:schemeClr val="accent6"/>
                </a:solidFill>
              </a:rPr>
              <a:t>27km </a:t>
            </a:r>
            <a:r>
              <a:rPr lang="en-US" sz="2800" b="1" dirty="0">
                <a:solidFill>
                  <a:schemeClr val="accent6"/>
                </a:solidFill>
              </a:rPr>
              <a:t>ring, 100m underground, over 11000 times a second!</a:t>
            </a:r>
          </a:p>
          <a:p>
            <a:pPr marL="0" indent="0">
              <a:buNone/>
            </a:pPr>
            <a:endParaRPr lang="en-US" sz="3600" b="1" dirty="0">
              <a:solidFill>
                <a:schemeClr val="accent6"/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3003" y="662127"/>
            <a:ext cx="8568000" cy="126257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32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50515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700" b="1" dirty="0" smtClean="0">
                <a:solidFill>
                  <a:schemeClr val="accent5"/>
                </a:solidFill>
              </a:rPr>
              <a:t>The </a:t>
            </a:r>
            <a:r>
              <a:rPr lang="en-US" sz="5700" b="1" dirty="0" smtClean="0">
                <a:solidFill>
                  <a:schemeClr val="tx1"/>
                </a:solidFill>
              </a:rPr>
              <a:t>L</a:t>
            </a:r>
            <a:r>
              <a:rPr lang="en-US" sz="5700" b="1" dirty="0" smtClean="0">
                <a:solidFill>
                  <a:schemeClr val="accent5"/>
                </a:solidFill>
              </a:rPr>
              <a:t>arge </a:t>
            </a:r>
            <a:r>
              <a:rPr lang="en-US" sz="5700" b="1" dirty="0" smtClean="0">
                <a:solidFill>
                  <a:srgbClr val="1E1F52"/>
                </a:solidFill>
              </a:rPr>
              <a:t>H</a:t>
            </a:r>
            <a:r>
              <a:rPr lang="en-US" sz="5700" b="1" dirty="0" smtClean="0">
                <a:solidFill>
                  <a:schemeClr val="accent5"/>
                </a:solidFill>
              </a:rPr>
              <a:t>adron </a:t>
            </a:r>
            <a:r>
              <a:rPr lang="en-US" sz="5700" b="1" dirty="0" smtClean="0">
                <a:solidFill>
                  <a:srgbClr val="1E1F52"/>
                </a:solidFill>
              </a:rPr>
              <a:t>C</a:t>
            </a:r>
            <a:r>
              <a:rPr lang="en-US" sz="5700" b="1" dirty="0" smtClean="0">
                <a:solidFill>
                  <a:schemeClr val="accent5"/>
                </a:solidFill>
              </a:rPr>
              <a:t>ollider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8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repeatCount="indefinite" fill="remove" grpId="0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repeatCount="indefinite" fill="remove" grpId="0" nodeType="withEffect">
                                  <p:stCondLst>
                                    <p:cond delay="147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7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remove" grpId="0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7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320"/>
                            </p:stCondLst>
                            <p:childTnLst>
                              <p:par>
                                <p:cTn id="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37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420"/>
                            </p:stCondLst>
                            <p:childTnLst>
                              <p:par>
                                <p:cTn id="5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47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47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189683"/>
            <a:ext cx="8568000" cy="6903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Lord of the Rings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34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4252" y="6109767"/>
            <a:ext cx="8263572" cy="350312"/>
          </a:xfrm>
        </p:spPr>
        <p:txBody>
          <a:bodyPr anchor="b"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Try it out </a:t>
            </a:r>
            <a:r>
              <a:rPr lang="en-US" sz="1600" dirty="0" smtClean="0"/>
              <a:t>yourself: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://natronics.github.io/science-hack-day-2014/lhc-map/</a:t>
            </a:r>
            <a:r>
              <a:rPr lang="en-US" sz="1600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9141"/>
            <a:ext cx="9144000" cy="518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15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then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collisions, we have detectors that “reveal” the presence of different particles.</a:t>
            </a:r>
          </a:p>
          <a:p>
            <a:r>
              <a:rPr lang="en-US" dirty="0" smtClean="0"/>
              <a:t>You will learn today about the CMS detector and how to use it to identify the decays of W and Z bosons.</a:t>
            </a:r>
          </a:p>
          <a:p>
            <a:endParaRPr lang="en-US" dirty="0"/>
          </a:p>
          <a:p>
            <a:r>
              <a:rPr lang="en-US" dirty="0" smtClean="0"/>
              <a:t>Enjoy!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8673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018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4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Two of these 10,000 people presented results</a:t>
            </a:r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87864" y="5545667"/>
            <a:ext cx="85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And in July 2012…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47" y="1629178"/>
            <a:ext cx="5151150" cy="343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324" y="2473820"/>
            <a:ext cx="5155933" cy="343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46747" y="4887127"/>
            <a:ext cx="3187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Fabiola</a:t>
            </a:r>
            <a:r>
              <a:rPr lang="en-US" dirty="0" smtClean="0"/>
              <a:t> </a:t>
            </a:r>
            <a:r>
              <a:rPr lang="en-US" dirty="0" err="1" smtClean="0"/>
              <a:t>Gianotti</a:t>
            </a:r>
            <a:endParaRPr lang="en-US" dirty="0"/>
          </a:p>
          <a:p>
            <a:r>
              <a:rPr lang="en-US" dirty="0" smtClean="0"/>
              <a:t>ATLAS Spokesperson 2010-2012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033652" y="5619964"/>
            <a:ext cx="3031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Joe </a:t>
            </a:r>
            <a:r>
              <a:rPr lang="en-US" dirty="0" err="1" smtClean="0"/>
              <a:t>Incandela</a:t>
            </a:r>
            <a:endParaRPr lang="en-US" dirty="0" smtClean="0"/>
          </a:p>
          <a:p>
            <a:pPr algn="r"/>
            <a:r>
              <a:rPr lang="en-US" dirty="0" smtClean="0"/>
              <a:t>CMS Spokesperson 2012-2013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6906903" y="1475138"/>
            <a:ext cx="2078773" cy="1783235"/>
            <a:chOff x="2987824" y="2276872"/>
            <a:chExt cx="5451998" cy="44921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6" name="Picture 25" descr="sbweightedmass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7824" y="2276872"/>
              <a:ext cx="4824536" cy="449214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cxnSp>
          <p:nvCxnSpPr>
            <p:cNvPr id="28" name="Straight Arrow Connector 27"/>
            <p:cNvCxnSpPr>
              <a:stCxn id="29" idx="1"/>
            </p:cNvCxnSpPr>
            <p:nvPr/>
          </p:nvCxnSpPr>
          <p:spPr>
            <a:xfrm flipH="1">
              <a:off x="5724129" y="3707898"/>
              <a:ext cx="985023" cy="890209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28" descr="sbweightedmass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09152" y="2947254"/>
              <a:ext cx="1730670" cy="152128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30" name="Group 29"/>
          <p:cNvGrpSpPr/>
          <p:nvPr/>
        </p:nvGrpSpPr>
        <p:grpSpPr>
          <a:xfrm>
            <a:off x="-79162" y="1219613"/>
            <a:ext cx="1906777" cy="1764547"/>
            <a:chOff x="504326" y="2135597"/>
            <a:chExt cx="4445516" cy="4113917"/>
          </a:xfrm>
        </p:grpSpPr>
        <p:pic>
          <p:nvPicPr>
            <p:cNvPr id="31" name="Picture 30" descr="Untitled.png"/>
            <p:cNvPicPr preferRelativeResize="0"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326" y="2135597"/>
              <a:ext cx="4445516" cy="4113917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sp>
          <p:nvSpPr>
            <p:cNvPr id="32" name="Oval 31"/>
            <p:cNvSpPr/>
            <p:nvPr/>
          </p:nvSpPr>
          <p:spPr bwMode="auto">
            <a:xfrm>
              <a:off x="917394" y="4305298"/>
              <a:ext cx="864096" cy="1944216"/>
            </a:xfrm>
            <a:prstGeom prst="ellipse">
              <a:avLst/>
            </a:prstGeom>
            <a:noFill/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5146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5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…that made a lot of  physicists VERY happy</a:t>
            </a:r>
            <a:r>
              <a:rPr lang="en-US" sz="3600" dirty="0" smtClean="0"/>
              <a:t>…</a:t>
            </a:r>
            <a:endParaRPr lang="en-US" sz="3600" dirty="0"/>
          </a:p>
        </p:txBody>
      </p:sp>
      <p:pic>
        <p:nvPicPr>
          <p:cNvPr id="22" name="Picture 21" descr="ApplauseSemina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902" y="2717834"/>
            <a:ext cx="4836990" cy="322566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 descr="July4-NYTimes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463" y="1434435"/>
            <a:ext cx="4084339" cy="2093871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39" y="3879731"/>
            <a:ext cx="3631643" cy="2419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807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6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 smtClean="0"/>
              <a:t>… including these two guys!</a:t>
            </a:r>
            <a:endParaRPr lang="en-US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521" y="1240368"/>
            <a:ext cx="7489819" cy="48149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5272103" y="4296069"/>
            <a:ext cx="37373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Prof. Peter Higgs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0487" y="3445431"/>
            <a:ext cx="47274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Prof. Francois </a:t>
            </a:r>
            <a:r>
              <a:rPr lang="en-US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Englert</a:t>
            </a:r>
            <a:endParaRPr 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272922" y="2901846"/>
            <a:ext cx="678268" cy="743257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  <a:effectLst>
            <a:glow rad="101600">
              <a:schemeClr val="tx1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628187" y="3544078"/>
            <a:ext cx="1205882" cy="84428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  <a:effectLst>
            <a:glow rad="101600">
              <a:schemeClr val="tx1">
                <a:alpha val="75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917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So what is all the fuss about?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8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8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3600" dirty="0"/>
              <a:t>Our current understanding of the constituents of </a:t>
            </a:r>
            <a:r>
              <a:rPr lang="en-US" sz="3600" dirty="0" smtClean="0"/>
              <a:t>matter</a:t>
            </a:r>
            <a:endParaRPr lang="en-US" sz="3600" dirty="0"/>
          </a:p>
        </p:txBody>
      </p:sp>
      <p:pic>
        <p:nvPicPr>
          <p:cNvPr id="15" name="Picture 46" descr="CrystalToParti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6593" y="1611887"/>
            <a:ext cx="8567737" cy="4913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583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12 February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CMS e-Masterclass, André David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9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4" y="264469"/>
            <a:ext cx="8568000" cy="690313"/>
          </a:xfrm>
        </p:spPr>
        <p:txBody>
          <a:bodyPr>
            <a:noAutofit/>
          </a:bodyPr>
          <a:lstStyle/>
          <a:p>
            <a:r>
              <a:rPr lang="en-US" sz="4000" dirty="0"/>
              <a:t>How do we know this?</a:t>
            </a:r>
          </a:p>
        </p:txBody>
      </p:sp>
      <p:pic>
        <p:nvPicPr>
          <p:cNvPr id="7" name="Content Placeholder 2" descr="SmashThings_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1" r="-1036"/>
          <a:stretch>
            <a:fillRect/>
          </a:stretch>
        </p:blipFill>
        <p:spPr>
          <a:xfrm>
            <a:off x="1866056" y="1088605"/>
            <a:ext cx="5287159" cy="48289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870" y="5917596"/>
            <a:ext cx="856799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Smash things together and see what happens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!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18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MS_Comms_4-3_noCorner">
  <a:themeElements>
    <a:clrScheme name="Custom 1">
      <a:dk1>
        <a:srgbClr val="1E1F52"/>
      </a:dk1>
      <a:lt1>
        <a:sysClr val="window" lastClr="FFFFFF"/>
      </a:lt1>
      <a:dk2>
        <a:srgbClr val="50515D"/>
      </a:dk2>
      <a:lt2>
        <a:srgbClr val="DFE4EA"/>
      </a:lt2>
      <a:accent1>
        <a:srgbClr val="74C6FA"/>
      </a:accent1>
      <a:accent2>
        <a:srgbClr val="FFD96B"/>
      </a:accent2>
      <a:accent3>
        <a:srgbClr val="88BC52"/>
      </a:accent3>
      <a:accent4>
        <a:srgbClr val="C2C0C0"/>
      </a:accent4>
      <a:accent5>
        <a:srgbClr val="C60013"/>
      </a:accent5>
      <a:accent6>
        <a:srgbClr val="DD1515"/>
      </a:accent6>
      <a:hlink>
        <a:srgbClr val="33B0E4"/>
      </a:hlink>
      <a:folHlink>
        <a:srgbClr val="1D7BC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CMS_Comms_4-3_noCorner.potx</Template>
  <TotalTime>3100</TotalTime>
  <Words>1376</Words>
  <Application>Microsoft Macintosh PowerPoint</Application>
  <PresentationFormat>On-screen Show (4:3)</PresentationFormat>
  <Paragraphs>234</Paragraphs>
  <Slides>36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CMS_Comms_4-3_noCorner</vt:lpstr>
      <vt:lpstr>CMS Detector  and its Physics</vt:lpstr>
      <vt:lpstr>PowerPoint Presentation</vt:lpstr>
      <vt:lpstr>The Large Hadron Collider at CERN, Geneva, Switzerland</vt:lpstr>
      <vt:lpstr>Two of these 10,000 people presented results…</vt:lpstr>
      <vt:lpstr>…that made a lot of  physicists VERY happy…</vt:lpstr>
      <vt:lpstr>… including these two guys!</vt:lpstr>
      <vt:lpstr>So what is all the fuss about?</vt:lpstr>
      <vt:lpstr>Our current understanding of the constituents of matter</vt:lpstr>
      <vt:lpstr>How do we know this?</vt:lpstr>
      <vt:lpstr>PowerPoint Presentation</vt:lpstr>
      <vt:lpstr>PowerPoint Presentation</vt:lpstr>
      <vt:lpstr>Universal building blocks</vt:lpstr>
      <vt:lpstr>Universal forces</vt:lpstr>
      <vt:lpstr>Building atoms</vt:lpstr>
      <vt:lpstr>But that is not the end of the story…</vt:lpstr>
      <vt:lpstr>PowerPoint Presentation</vt:lpstr>
      <vt:lpstr>13,700,000,000 years ago there were other things in the Universe – that we can “create” in the laboratory</vt:lpstr>
      <vt:lpstr>Fundamental Particles at the time of the Big Bang</vt:lpstr>
      <vt:lpstr>PowerPoint Presentation</vt:lpstr>
      <vt:lpstr>Answers to simple questions</vt:lpstr>
      <vt:lpstr>The massive mystery</vt:lpstr>
      <vt:lpstr>Do you remember these guys?</vt:lpstr>
      <vt:lpstr>Nearly 50 years ago six physicists proposed an explanation of how particles get mass…</vt:lpstr>
      <vt:lpstr>THEORY: The Brout-Englert-Higgs Field</vt:lpstr>
      <vt:lpstr>But if this field is invisible, how can we PROVE it exists? </vt:lpstr>
      <vt:lpstr>The theory predicts that the field has an associated particle:</vt:lpstr>
      <vt:lpstr>It is predicted to be VERY rare</vt:lpstr>
      <vt:lpstr>And just to make things even more complicated…</vt:lpstr>
      <vt:lpstr>But despite all these difficulties</vt:lpstr>
      <vt:lpstr>We Found Some Higgs Bosons!!</vt:lpstr>
      <vt:lpstr>But we have only just started to understand the Higgs boson…and we need to look from every angle</vt:lpstr>
      <vt:lpstr>So how do we “create” particles in reality?</vt:lpstr>
      <vt:lpstr>One of the fastest racetracks on earth:</vt:lpstr>
      <vt:lpstr>The Lord of the Rings</vt:lpstr>
      <vt:lpstr>And then what?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Achintya Rao</dc:creator>
  <cp:lastModifiedBy>Andre David</cp:lastModifiedBy>
  <cp:revision>159</cp:revision>
  <dcterms:created xsi:type="dcterms:W3CDTF">2015-01-14T20:02:20Z</dcterms:created>
  <dcterms:modified xsi:type="dcterms:W3CDTF">2015-02-11T21:35:38Z</dcterms:modified>
</cp:coreProperties>
</file>