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9" r:id="rId9"/>
    <p:sldId id="270" r:id="rId10"/>
    <p:sldId id="271" r:id="rId11"/>
    <p:sldId id="279" r:id="rId12"/>
    <p:sldId id="268" r:id="rId13"/>
    <p:sldId id="258" r:id="rId14"/>
    <p:sldId id="259" r:id="rId15"/>
    <p:sldId id="272" r:id="rId16"/>
    <p:sldId id="274" r:id="rId17"/>
    <p:sldId id="260" r:id="rId18"/>
    <p:sldId id="277" r:id="rId19"/>
    <p:sldId id="278" r:id="rId20"/>
    <p:sldId id="261" r:id="rId21"/>
    <p:sldId id="273" r:id="rId22"/>
    <p:sldId id="275" r:id="rId23"/>
    <p:sldId id="276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593" autoAdjust="0"/>
  </p:normalViewPr>
  <p:slideViewPr>
    <p:cSldViewPr>
      <p:cViewPr varScale="1">
        <p:scale>
          <a:sx n="90" d="100"/>
          <a:sy n="90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5067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5145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62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9758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9348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81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444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980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445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79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811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7DFF7-F568-4F61-B04E-97B7B449E8C5}" type="datetimeFigureOut">
              <a:rPr lang="fr-FR" smtClean="0"/>
              <a:t>24/02/2015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547F8-A3BE-4E7D-8B35-FD90E8A12F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6200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TPC R&amp;D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93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Shapes</a:t>
            </a:r>
            <a:r>
              <a:rPr lang="fr-FR" dirty="0"/>
              <a:t> as a </a:t>
            </a:r>
            <a:r>
              <a:rPr lang="fr-FR" dirty="0" err="1"/>
              <a:t>funtion</a:t>
            </a:r>
            <a:r>
              <a:rPr lang="fr-FR" dirty="0"/>
              <a:t> to </a:t>
            </a:r>
            <a:r>
              <a:rPr lang="fr-FR" dirty="0" err="1"/>
              <a:t>track</a:t>
            </a:r>
            <a:r>
              <a:rPr lang="fr-FR" dirty="0"/>
              <a:t> distance</a:t>
            </a:r>
            <a:br>
              <a:rPr lang="fr-FR" dirty="0"/>
            </a:br>
            <a:r>
              <a:rPr lang="fr-FR" dirty="0"/>
              <a:t>max</a:t>
            </a:r>
            <a:r>
              <a:rPr lang="fr-FR" dirty="0" smtClean="0"/>
              <a:t>+/-2 </a:t>
            </a:r>
            <a:r>
              <a:rPr lang="fr-FR" dirty="0"/>
              <a:t>pad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3" t="13690" r="40988" b="12500"/>
          <a:stretch/>
        </p:blipFill>
        <p:spPr bwMode="auto">
          <a:xfrm>
            <a:off x="4932040" y="2451962"/>
            <a:ext cx="4225347" cy="4072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5" t="15436" r="40912" b="7690"/>
          <a:stretch/>
        </p:blipFill>
        <p:spPr bwMode="auto">
          <a:xfrm>
            <a:off x="180109" y="2529258"/>
            <a:ext cx="3959843" cy="399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62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2" t="14285" r="24375" b="20421"/>
          <a:stretch/>
        </p:blipFill>
        <p:spPr bwMode="auto">
          <a:xfrm>
            <a:off x="251520" y="2414540"/>
            <a:ext cx="4248472" cy="406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2" t="15152" r="25000" b="18639"/>
          <a:stretch/>
        </p:blipFill>
        <p:spPr bwMode="auto">
          <a:xfrm>
            <a:off x="4788024" y="2729136"/>
            <a:ext cx="3851920" cy="377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Abnormal</a:t>
            </a:r>
            <a:r>
              <a:rPr lang="fr-FR" dirty="0" smtClean="0"/>
              <a:t> pad signal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7698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comes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Define</a:t>
            </a:r>
            <a:r>
              <a:rPr lang="fr-FR" dirty="0" smtClean="0"/>
              <a:t> ESD format :</a:t>
            </a:r>
          </a:p>
          <a:p>
            <a:pPr lvl="1"/>
            <a:r>
              <a:rPr lang="fr-FR" dirty="0" smtClean="0"/>
              <a:t>Local </a:t>
            </a:r>
            <a:r>
              <a:rPr lang="fr-FR" dirty="0" err="1" smtClean="0"/>
              <a:t>pedestal</a:t>
            </a:r>
            <a:r>
              <a:rPr lang="fr-FR" dirty="0" smtClean="0"/>
              <a:t>, noise amplitude, timing, signal </a:t>
            </a:r>
            <a:r>
              <a:rPr lang="fr-FR" dirty="0" err="1" smtClean="0"/>
              <a:t>quality</a:t>
            </a:r>
            <a:endParaRPr lang="fr-FR" dirty="0" smtClean="0"/>
          </a:p>
          <a:p>
            <a:pPr lvl="1"/>
            <a:r>
              <a:rPr lang="fr-FR" dirty="0" smtClean="0"/>
              <a:t>Correspondance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geometry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readout</a:t>
            </a:r>
            <a:r>
              <a:rPr lang="fr-FR" dirty="0" smtClean="0"/>
              <a:t> </a:t>
            </a:r>
            <a:r>
              <a:rPr lang="fr-FR" dirty="0" err="1" smtClean="0"/>
              <a:t>topology</a:t>
            </a:r>
            <a:endParaRPr lang="fr-FR" dirty="0" smtClean="0"/>
          </a:p>
          <a:p>
            <a:r>
              <a:rPr lang="fr-FR" dirty="0" err="1" smtClean="0"/>
              <a:t>Build</a:t>
            </a:r>
            <a:r>
              <a:rPr lang="fr-FR" dirty="0" smtClean="0"/>
              <a:t> </a:t>
            </a:r>
            <a:r>
              <a:rPr lang="fr-FR" dirty="0" err="1" smtClean="0"/>
              <a:t>cleaning</a:t>
            </a:r>
            <a:r>
              <a:rPr lang="fr-FR" dirty="0" smtClean="0"/>
              <a:t> </a:t>
            </a:r>
            <a:r>
              <a:rPr lang="fr-FR" dirty="0" err="1" smtClean="0"/>
              <a:t>algorithm</a:t>
            </a:r>
            <a:endParaRPr lang="fr-FR" dirty="0" smtClean="0"/>
          </a:p>
          <a:p>
            <a:pPr lvl="1"/>
            <a:r>
              <a:rPr lang="fr-FR" dirty="0" err="1" smtClean="0"/>
              <a:t>Reject</a:t>
            </a:r>
            <a:r>
              <a:rPr lang="fr-FR" dirty="0" smtClean="0"/>
              <a:t> </a:t>
            </a:r>
            <a:r>
              <a:rPr lang="fr-FR" dirty="0" err="1" smtClean="0"/>
              <a:t>abnormal</a:t>
            </a:r>
            <a:r>
              <a:rPr lang="fr-FR" dirty="0" smtClean="0"/>
              <a:t> pads/</a:t>
            </a:r>
            <a:r>
              <a:rPr lang="fr-FR" dirty="0" err="1" smtClean="0"/>
              <a:t>signals</a:t>
            </a:r>
            <a:endParaRPr lang="fr-FR" dirty="0" smtClean="0"/>
          </a:p>
          <a:p>
            <a:r>
              <a:rPr lang="fr-FR" dirty="0" err="1" smtClean="0"/>
              <a:t>Take</a:t>
            </a:r>
            <a:r>
              <a:rPr lang="fr-FR" dirty="0" smtClean="0"/>
              <a:t> long </a:t>
            </a:r>
            <a:r>
              <a:rPr lang="fr-FR" dirty="0" err="1" smtClean="0"/>
              <a:t>runs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7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Idres</a:t>
            </a:r>
            <a:r>
              <a:rPr lang="fr-FR" dirty="0" smtClean="0"/>
              <a:t> (</a:t>
            </a:r>
            <a:r>
              <a:rPr lang="fr-FR" dirty="0" err="1" smtClean="0"/>
              <a:t>pointed</a:t>
            </a:r>
            <a:r>
              <a:rPr lang="fr-FR" dirty="0" smtClean="0"/>
              <a:t> to me by Sergei)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9" r="34201" b="4071"/>
          <a:stretch/>
        </p:blipFill>
        <p:spPr bwMode="auto">
          <a:xfrm>
            <a:off x="1043608" y="1124745"/>
            <a:ext cx="7704856" cy="5763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524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Idres</a:t>
            </a:r>
            <a:r>
              <a:rPr lang="fr-FR" dirty="0" smtClean="0"/>
              <a:t> </a:t>
            </a:r>
            <a:r>
              <a:rPr lang="fr-FR" dirty="0" err="1" smtClean="0"/>
              <a:t>advantages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Code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easier</a:t>
            </a:r>
            <a:r>
              <a:rPr lang="fr-FR" dirty="0" smtClean="0"/>
              <a:t> to use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Trackerr</a:t>
            </a:r>
            <a:endParaRPr lang="fr-FR" dirty="0" smtClean="0"/>
          </a:p>
          <a:p>
            <a:r>
              <a:rPr lang="fr-FR" dirty="0" err="1" smtClean="0"/>
              <a:t>Encoding</a:t>
            </a:r>
            <a:r>
              <a:rPr lang="fr-FR" dirty="0" smtClean="0"/>
              <a:t> of </a:t>
            </a:r>
            <a:r>
              <a:rPr lang="fr-FR" dirty="0" err="1" smtClean="0"/>
              <a:t>geometry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simpler</a:t>
            </a:r>
            <a:endParaRPr lang="fr-FR" dirty="0" smtClean="0"/>
          </a:p>
          <a:p>
            <a:r>
              <a:rPr lang="fr-FR" dirty="0" smtClean="0"/>
              <a:t>Can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for </a:t>
            </a:r>
            <a:r>
              <a:rPr lang="fr-FR" dirty="0" err="1" smtClean="0"/>
              <a:t>fcc-hh</a:t>
            </a:r>
            <a:endParaRPr lang="fr-FR" dirty="0" smtClean="0"/>
          </a:p>
          <a:p>
            <a:r>
              <a:rPr lang="fr-FR" dirty="0" smtClean="0"/>
              <a:t>Can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complicated</a:t>
            </a:r>
            <a:r>
              <a:rPr lang="fr-FR" dirty="0" smtClean="0"/>
              <a:t> B </a:t>
            </a:r>
            <a:r>
              <a:rPr lang="fr-FR" dirty="0" err="1" smtClean="0"/>
              <a:t>topology</a:t>
            </a:r>
            <a:r>
              <a:rPr lang="fr-FR" dirty="0" smtClean="0"/>
              <a:t> : </a:t>
            </a:r>
            <a:r>
              <a:rPr lang="fr-FR" dirty="0" err="1" smtClean="0"/>
              <a:t>accepts</a:t>
            </a:r>
            <a:r>
              <a:rPr lang="fr-FR" dirty="0" smtClean="0"/>
              <a:t> B-</a:t>
            </a:r>
            <a:r>
              <a:rPr lang="fr-FR" dirty="0" err="1" smtClean="0"/>
              <a:t>map</a:t>
            </a:r>
            <a:r>
              <a:rPr lang="fr-FR" dirty="0" err="1"/>
              <a:t>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699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1" t="7975" r="18332" b="6250"/>
          <a:stretch/>
        </p:blipFill>
        <p:spPr bwMode="auto">
          <a:xfrm>
            <a:off x="323528" y="980728"/>
            <a:ext cx="8450319" cy="56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25915" y="0"/>
            <a:ext cx="8229600" cy="1143000"/>
          </a:xfrm>
        </p:spPr>
        <p:txBody>
          <a:bodyPr/>
          <a:lstStyle/>
          <a:p>
            <a:r>
              <a:rPr lang="fr-FR" dirty="0" smtClean="0"/>
              <a:t>ITK </a:t>
            </a:r>
            <a:r>
              <a:rPr lang="fr-FR" dirty="0" err="1" smtClean="0"/>
              <a:t>week</a:t>
            </a:r>
            <a:r>
              <a:rPr lang="fr-FR" dirty="0" smtClean="0"/>
              <a:t>, 23/02/2015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886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1" t="7543" r="18090" b="6250"/>
          <a:stretch/>
        </p:blipFill>
        <p:spPr bwMode="auto">
          <a:xfrm>
            <a:off x="179512" y="53746"/>
            <a:ext cx="8856984" cy="6585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11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ILD </a:t>
            </a:r>
            <a:r>
              <a:rPr lang="fr-FR" dirty="0" err="1" smtClean="0"/>
              <a:t>geometry</a:t>
            </a:r>
            <a:r>
              <a:rPr lang="fr-FR" dirty="0" smtClean="0"/>
              <a:t>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encoded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" t="5804" r="29821" b="22098"/>
          <a:stretch/>
        </p:blipFill>
        <p:spPr bwMode="auto">
          <a:xfrm>
            <a:off x="2195736" y="2348880"/>
            <a:ext cx="5196376" cy="43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16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3" t="20759" r="17054" b="50000"/>
          <a:stretch/>
        </p:blipFill>
        <p:spPr bwMode="auto">
          <a:xfrm>
            <a:off x="64501" y="908720"/>
            <a:ext cx="4003443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2" t="38211" r="9822" b="24330"/>
          <a:stretch/>
        </p:blipFill>
        <p:spPr bwMode="auto">
          <a:xfrm>
            <a:off x="4211960" y="908720"/>
            <a:ext cx="434722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5" t="50000" r="14553" b="23238"/>
          <a:stretch/>
        </p:blipFill>
        <p:spPr bwMode="auto">
          <a:xfrm>
            <a:off x="1810443" y="3933056"/>
            <a:ext cx="4803034" cy="2547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fr-FR" dirty="0" smtClean="0"/>
              <a:t>ILD </a:t>
            </a:r>
            <a:r>
              <a:rPr lang="fr-FR" dirty="0" err="1" smtClean="0"/>
              <a:t>layout</a:t>
            </a:r>
            <a:r>
              <a:rPr lang="fr-FR" dirty="0" smtClean="0"/>
              <a:t> as </a:t>
            </a:r>
            <a:r>
              <a:rPr lang="fr-FR" dirty="0" err="1" smtClean="0"/>
              <a:t>encoded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37431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Material</a:t>
            </a:r>
            <a:r>
              <a:rPr lang="fr-FR" dirty="0" smtClean="0"/>
              <a:t> budget </a:t>
            </a:r>
            <a:r>
              <a:rPr lang="fr-FR" dirty="0" err="1" smtClean="0"/>
              <a:t>estimates</a:t>
            </a:r>
            <a:endParaRPr lang="fr-F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7" t="14844" r="25179" b="18331"/>
          <a:stretch/>
        </p:blipFill>
        <p:spPr bwMode="auto">
          <a:xfrm>
            <a:off x="1907704" y="1268760"/>
            <a:ext cx="4945781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491880" y="3573016"/>
            <a:ext cx="813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Si+TPC</a:t>
            </a: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Si </a:t>
            </a:r>
            <a:r>
              <a:rPr lang="fr-FR" dirty="0" err="1" smtClean="0">
                <a:solidFill>
                  <a:srgbClr val="FF0000"/>
                </a:solidFill>
              </a:rPr>
              <a:t>only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588224" y="6072745"/>
            <a:ext cx="115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/>
              </a:rPr>
              <a:t> (</a:t>
            </a:r>
            <a:r>
              <a:rPr lang="fr-FR" dirty="0" err="1" smtClean="0">
                <a:sym typeface="Symbol"/>
              </a:rPr>
              <a:t>degree</a:t>
            </a:r>
            <a:r>
              <a:rPr lang="fr-FR" dirty="0" smtClean="0">
                <a:sym typeface="Symbol"/>
              </a:rPr>
              <a:t>)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259632" y="1268760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X/X0 (%)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4519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analysis</a:t>
            </a:r>
            <a:endParaRPr lang="fr-FR" dirty="0" smtClean="0"/>
          </a:p>
          <a:p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086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Validation plots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0" t="23491" r="49351" b="9699"/>
          <a:stretch/>
        </p:blipFill>
        <p:spPr bwMode="auto">
          <a:xfrm>
            <a:off x="251520" y="1340768"/>
            <a:ext cx="4035972" cy="488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26" y="1516142"/>
            <a:ext cx="1581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Plot F. Couderc</a:t>
            </a:r>
            <a:endParaRPr lang="fr-F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3" t="15948" r="41279" b="8621"/>
          <a:stretch/>
        </p:blipFill>
        <p:spPr bwMode="auto">
          <a:xfrm>
            <a:off x="4904710" y="1669459"/>
            <a:ext cx="4234597" cy="4350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876256" y="2564904"/>
            <a:ext cx="685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idRes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904710" y="1516142"/>
            <a:ext cx="134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/>
              </a:rPr>
              <a:t>(1/Pt)×10</a:t>
            </a:r>
            <a:r>
              <a:rPr lang="fr-FR" baseline="30000" dirty="0" smtClean="0">
                <a:sym typeface="Symbol"/>
              </a:rPr>
              <a:t>-5</a:t>
            </a:r>
            <a:endParaRPr lang="fr-FR" baseline="30000" dirty="0"/>
          </a:p>
        </p:txBody>
      </p:sp>
      <p:sp>
        <p:nvSpPr>
          <p:cNvPr id="6" name="ZoneTexte 5"/>
          <p:cNvSpPr txBox="1"/>
          <p:nvPr/>
        </p:nvSpPr>
        <p:spPr>
          <a:xfrm>
            <a:off x="8460432" y="5858748"/>
            <a:ext cx="381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595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Validation plots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5" t="21552" r="25966" b="7759"/>
          <a:stretch/>
        </p:blipFill>
        <p:spPr bwMode="auto">
          <a:xfrm>
            <a:off x="2126" y="1540595"/>
            <a:ext cx="5450329" cy="5171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126" y="1516142"/>
            <a:ext cx="1581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Plot F. Couderc</a:t>
            </a:r>
            <a:endParaRPr lang="fr-FR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0" t="15086" r="41700" b="11638"/>
          <a:stretch/>
        </p:blipFill>
        <p:spPr bwMode="auto">
          <a:xfrm>
            <a:off x="5148064" y="2060848"/>
            <a:ext cx="3873614" cy="382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364088" y="1700808"/>
            <a:ext cx="134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/>
              </a:rPr>
              <a:t>(1/Pt)×10</a:t>
            </a:r>
            <a:r>
              <a:rPr lang="fr-FR" baseline="30000" dirty="0" smtClean="0">
                <a:sym typeface="Symbol"/>
              </a:rPr>
              <a:t>-5</a:t>
            </a:r>
            <a:endParaRPr lang="fr-FR" baseline="30000" dirty="0"/>
          </a:p>
        </p:txBody>
      </p:sp>
      <p:sp>
        <p:nvSpPr>
          <p:cNvPr id="7" name="ZoneTexte 6"/>
          <p:cNvSpPr txBox="1"/>
          <p:nvPr/>
        </p:nvSpPr>
        <p:spPr>
          <a:xfrm>
            <a:off x="6876256" y="2564904"/>
            <a:ext cx="685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idRes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8460432" y="5858748"/>
            <a:ext cx="381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394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Material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, Si </a:t>
            </a:r>
            <a:r>
              <a:rPr lang="fr-FR" dirty="0" err="1" smtClean="0"/>
              <a:t>only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6" t="13793" r="38324" b="8405"/>
          <a:stretch/>
        </p:blipFill>
        <p:spPr bwMode="auto">
          <a:xfrm>
            <a:off x="1547664" y="1379323"/>
            <a:ext cx="5643538" cy="541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187624" y="1331476"/>
            <a:ext cx="134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/>
              </a:rPr>
              <a:t>(1/Pt)×10</a:t>
            </a:r>
            <a:r>
              <a:rPr lang="fr-FR" baseline="30000" dirty="0" smtClean="0">
                <a:sym typeface="Symbol"/>
              </a:rPr>
              <a:t>-5</a:t>
            </a:r>
            <a:endParaRPr lang="fr-FR" baseline="30000" dirty="0"/>
          </a:p>
        </p:txBody>
      </p:sp>
      <p:sp>
        <p:nvSpPr>
          <p:cNvPr id="5" name="ZoneTexte 4"/>
          <p:cNvSpPr txBox="1"/>
          <p:nvPr/>
        </p:nvSpPr>
        <p:spPr>
          <a:xfrm>
            <a:off x="6372200" y="6391242"/>
            <a:ext cx="381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Pt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275856" y="3903856"/>
            <a:ext cx="251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Material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</a:t>
            </a:r>
            <a:r>
              <a:rPr lang="fr-FR" dirty="0" err="1" smtClean="0"/>
              <a:t>included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339752" y="5373216"/>
            <a:ext cx="137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≈no </a:t>
            </a:r>
            <a:r>
              <a:rPr lang="fr-FR" dirty="0" err="1" smtClean="0"/>
              <a:t>material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7629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Angular</a:t>
            </a:r>
            <a:r>
              <a:rPr lang="fr-FR" dirty="0" smtClean="0"/>
              <a:t> </a:t>
            </a:r>
            <a:r>
              <a:rPr lang="fr-FR" dirty="0" err="1" smtClean="0"/>
              <a:t>dependance</a:t>
            </a:r>
            <a:r>
              <a:rPr lang="fr-FR" dirty="0" smtClean="0"/>
              <a:t> (</a:t>
            </a:r>
            <a:r>
              <a:rPr lang="fr-FR" dirty="0" err="1" smtClean="0"/>
              <a:t>Si+TPC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9" t="15302" r="41761" b="9483"/>
          <a:stretch/>
        </p:blipFill>
        <p:spPr bwMode="auto">
          <a:xfrm>
            <a:off x="1475656" y="1355835"/>
            <a:ext cx="5433520" cy="5502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39552" y="1515741"/>
            <a:ext cx="134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/>
              </a:rPr>
              <a:t>(1/Pt)×10</a:t>
            </a:r>
            <a:r>
              <a:rPr lang="fr-FR" baseline="30000" dirty="0" smtClean="0">
                <a:sym typeface="Symbol"/>
              </a:rPr>
              <a:t>-5</a:t>
            </a:r>
            <a:endParaRPr lang="fr-FR" baseline="30000" dirty="0"/>
          </a:p>
        </p:txBody>
      </p:sp>
      <p:sp>
        <p:nvSpPr>
          <p:cNvPr id="3" name="ZoneTexte 2"/>
          <p:cNvSpPr txBox="1"/>
          <p:nvPr/>
        </p:nvSpPr>
        <p:spPr>
          <a:xfrm>
            <a:off x="3707904" y="3573016"/>
            <a:ext cx="117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Pt=10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604081" y="4581128"/>
            <a:ext cx="1293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Pt=200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804248" y="6464896"/>
            <a:ext cx="115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/>
              </a:rPr>
              <a:t> (</a:t>
            </a:r>
            <a:r>
              <a:rPr lang="fr-FR" dirty="0" err="1" smtClean="0">
                <a:sym typeface="Symbol"/>
              </a:rPr>
              <a:t>degree</a:t>
            </a:r>
            <a:r>
              <a:rPr lang="fr-FR" dirty="0" smtClean="0">
                <a:sym typeface="Symbol"/>
              </a:rPr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7469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analysis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1047"/>
          </a:xfrm>
        </p:spPr>
        <p:txBody>
          <a:bodyPr>
            <a:normAutofit fontScale="70000" lnSpcReduction="20000"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took</a:t>
            </a:r>
            <a:r>
              <a:rPr lang="fr-FR" dirty="0" smtClean="0"/>
              <a:t> a few </a:t>
            </a:r>
            <a:r>
              <a:rPr lang="fr-FR" dirty="0" err="1" smtClean="0"/>
              <a:t>hundred</a:t>
            </a:r>
            <a:r>
              <a:rPr lang="fr-FR" dirty="0" smtClean="0"/>
              <a:t> of </a:t>
            </a:r>
            <a:r>
              <a:rPr lang="fr-FR" dirty="0" err="1" smtClean="0"/>
              <a:t>events</a:t>
            </a:r>
            <a:endParaRPr lang="fr-FR" dirty="0" smtClean="0"/>
          </a:p>
          <a:p>
            <a:r>
              <a:rPr lang="fr-FR" dirty="0" smtClean="0"/>
              <a:t>No </a:t>
            </a:r>
            <a:r>
              <a:rPr lang="fr-FR" dirty="0" err="1" smtClean="0"/>
              <a:t>zero</a:t>
            </a:r>
            <a:r>
              <a:rPr lang="fr-FR" dirty="0" smtClean="0"/>
              <a:t> suppression</a:t>
            </a:r>
          </a:p>
          <a:p>
            <a:r>
              <a:rPr lang="fr-FR" dirty="0" err="1" smtClean="0"/>
              <a:t>Very</a:t>
            </a:r>
            <a:r>
              <a:rPr lang="fr-FR" dirty="0" smtClean="0"/>
              <a:t> long time frames : 511 </a:t>
            </a:r>
            <a:r>
              <a:rPr lang="fr-FR" dirty="0" err="1" smtClean="0"/>
              <a:t>clock</a:t>
            </a:r>
            <a:r>
              <a:rPr lang="fr-FR" dirty="0" smtClean="0"/>
              <a:t> </a:t>
            </a:r>
            <a:r>
              <a:rPr lang="fr-FR" dirty="0" smtClean="0"/>
              <a:t>cycles</a:t>
            </a:r>
          </a:p>
          <a:p>
            <a:r>
              <a:rPr lang="fr-FR" dirty="0" err="1" smtClean="0"/>
              <a:t>Sampling</a:t>
            </a:r>
            <a:r>
              <a:rPr lang="fr-FR" dirty="0" smtClean="0"/>
              <a:t> </a:t>
            </a:r>
            <a:r>
              <a:rPr lang="fr-FR" dirty="0" err="1" smtClean="0"/>
              <a:t>frequency</a:t>
            </a:r>
            <a:r>
              <a:rPr lang="fr-FR" dirty="0" smtClean="0"/>
              <a:t> : 100 MHz</a:t>
            </a:r>
          </a:p>
          <a:p>
            <a:r>
              <a:rPr lang="fr-FR" dirty="0" err="1" smtClean="0"/>
              <a:t>Shaper</a:t>
            </a:r>
            <a:r>
              <a:rPr lang="fr-FR" dirty="0" smtClean="0"/>
              <a:t> </a:t>
            </a:r>
            <a:r>
              <a:rPr lang="fr-FR" dirty="0" err="1" smtClean="0"/>
              <a:t>peaking</a:t>
            </a:r>
            <a:r>
              <a:rPr lang="fr-FR" dirty="0" smtClean="0"/>
              <a:t> time : 200 ns</a:t>
            </a:r>
            <a:endParaRPr lang="fr-FR" dirty="0" smtClean="0"/>
          </a:p>
          <a:p>
            <a:r>
              <a:rPr lang="fr-FR" dirty="0" smtClean="0"/>
              <a:t>Use </a:t>
            </a:r>
            <a:r>
              <a:rPr lang="fr-FR" dirty="0" err="1" smtClean="0"/>
              <a:t>Fabrice’s</a:t>
            </a:r>
            <a:r>
              <a:rPr lang="fr-FR" dirty="0" smtClean="0"/>
              <a:t> .</a:t>
            </a:r>
            <a:r>
              <a:rPr lang="fr-FR" dirty="0" err="1" smtClean="0"/>
              <a:t>acq</a:t>
            </a:r>
            <a:r>
              <a:rPr lang="fr-FR" dirty="0" smtClean="0"/>
              <a:t> to </a:t>
            </a:r>
            <a:r>
              <a:rPr lang="fr-FR" dirty="0" err="1" smtClean="0"/>
              <a:t>root</a:t>
            </a:r>
            <a:r>
              <a:rPr lang="fr-FR" dirty="0" smtClean="0"/>
              <a:t> </a:t>
            </a:r>
            <a:r>
              <a:rPr lang="fr-FR" dirty="0" err="1" smtClean="0"/>
              <a:t>converter</a:t>
            </a:r>
            <a:r>
              <a:rPr lang="fr-FR" dirty="0" smtClean="0"/>
              <a:t> (</a:t>
            </a:r>
            <a:r>
              <a:rPr lang="fr-FR" dirty="0" err="1" smtClean="0"/>
              <a:t>based</a:t>
            </a:r>
            <a:r>
              <a:rPr lang="fr-FR" dirty="0" smtClean="0"/>
              <a:t> on ILC monitoring code</a:t>
            </a:r>
          </a:p>
          <a:p>
            <a:pPr lvl="1"/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developed</a:t>
            </a:r>
            <a:r>
              <a:rPr lang="fr-FR" dirty="0" smtClean="0"/>
              <a:t> </a:t>
            </a:r>
            <a:r>
              <a:rPr lang="fr-FR" dirty="0" err="1" smtClean="0"/>
              <a:t>further</a:t>
            </a:r>
            <a:r>
              <a:rPr lang="fr-FR" dirty="0" smtClean="0"/>
              <a:t>…</a:t>
            </a:r>
          </a:p>
          <a:p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on </a:t>
            </a:r>
            <a:r>
              <a:rPr lang="fr-FR" dirty="0" err="1" smtClean="0"/>
              <a:t>resulting</a:t>
            </a:r>
            <a:r>
              <a:rPr lang="fr-FR" dirty="0" smtClean="0"/>
              <a:t> </a:t>
            </a:r>
            <a:r>
              <a:rPr lang="fr-FR" dirty="0" err="1" smtClean="0"/>
              <a:t>root</a:t>
            </a:r>
            <a:r>
              <a:rPr lang="fr-FR" dirty="0" smtClean="0"/>
              <a:t> files</a:t>
            </a:r>
          </a:p>
          <a:p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root</a:t>
            </a:r>
            <a:r>
              <a:rPr lang="fr-FR" dirty="0" smtClean="0"/>
              <a:t> compresses data by factor of ~10</a:t>
            </a:r>
          </a:p>
          <a:p>
            <a:r>
              <a:rPr lang="fr-FR" dirty="0" err="1" smtClean="0"/>
              <a:t>Zero</a:t>
            </a:r>
            <a:r>
              <a:rPr lang="fr-FR" dirty="0" smtClean="0"/>
              <a:t> suppression plus </a:t>
            </a:r>
            <a:r>
              <a:rPr lang="fr-FR" dirty="0" err="1" smtClean="0"/>
              <a:t>shorter</a:t>
            </a:r>
            <a:r>
              <a:rPr lang="fr-FR" dirty="0" smtClean="0"/>
              <a:t> time frames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compress</a:t>
            </a:r>
            <a:r>
              <a:rPr lang="fr-FR" dirty="0" smtClean="0"/>
              <a:t> 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further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69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tracks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600201"/>
            <a:ext cx="9001000" cy="1108720"/>
          </a:xfrm>
        </p:spPr>
        <p:txBody>
          <a:bodyPr/>
          <a:lstStyle/>
          <a:p>
            <a:r>
              <a:rPr lang="fr-FR" dirty="0" smtClean="0"/>
              <a:t>Plot </a:t>
            </a:r>
            <a:r>
              <a:rPr lang="fr-FR" dirty="0" err="1" smtClean="0"/>
              <a:t>row</a:t>
            </a:r>
            <a:r>
              <a:rPr lang="fr-FR" dirty="0" smtClean="0"/>
              <a:t> vs col for frames </a:t>
            </a:r>
            <a:r>
              <a:rPr lang="fr-FR" dirty="0" err="1" smtClean="0"/>
              <a:t>with</a:t>
            </a:r>
            <a:r>
              <a:rPr lang="fr-FR" dirty="0" smtClean="0"/>
              <a:t> max </a:t>
            </a:r>
            <a:r>
              <a:rPr lang="fr-FR" dirty="0" err="1" smtClean="0"/>
              <a:t>sample</a:t>
            </a:r>
            <a:r>
              <a:rPr lang="fr-FR" dirty="0" smtClean="0"/>
              <a:t> &gt; 500 </a:t>
            </a:r>
            <a:r>
              <a:rPr lang="fr-FR" dirty="0" err="1" smtClean="0"/>
              <a:t>adc</a:t>
            </a:r>
            <a:r>
              <a:rPr lang="fr-FR" dirty="0" smtClean="0"/>
              <a:t> </a:t>
            </a:r>
            <a:r>
              <a:rPr lang="fr-FR" dirty="0" err="1" smtClean="0"/>
              <a:t>counts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6" t="23012" r="23608" b="11373"/>
          <a:stretch/>
        </p:blipFill>
        <p:spPr bwMode="auto">
          <a:xfrm>
            <a:off x="-12277" y="2780929"/>
            <a:ext cx="3072109" cy="29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3" t="24702" r="25644" b="11316"/>
          <a:stretch/>
        </p:blipFill>
        <p:spPr bwMode="auto">
          <a:xfrm>
            <a:off x="3203848" y="2936190"/>
            <a:ext cx="2880320" cy="281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1" t="23929" r="25876" b="11993"/>
          <a:stretch/>
        </p:blipFill>
        <p:spPr bwMode="auto">
          <a:xfrm>
            <a:off x="6084168" y="2936190"/>
            <a:ext cx="2792275" cy="273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627784" y="6061126"/>
            <a:ext cx="2807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Straight </a:t>
            </a:r>
            <a:r>
              <a:rPr lang="fr-FR" dirty="0" err="1" smtClean="0"/>
              <a:t>tracks</a:t>
            </a:r>
            <a:r>
              <a:rPr lang="fr-FR" dirty="0" smtClean="0"/>
              <a:t> </a:t>
            </a:r>
            <a:r>
              <a:rPr lang="fr-FR" dirty="0" err="1" smtClean="0"/>
              <a:t>clearly</a:t>
            </a:r>
            <a:r>
              <a:rPr lang="fr-FR" dirty="0" smtClean="0"/>
              <a:t> </a:t>
            </a:r>
            <a:r>
              <a:rPr lang="fr-FR" dirty="0" err="1" smtClean="0"/>
              <a:t>seen</a:t>
            </a:r>
            <a:r>
              <a:rPr lang="fr-FR" dirty="0" smtClean="0"/>
              <a:t> !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763688" y="5661874"/>
            <a:ext cx="59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Row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95536" y="2974871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Column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435669" y="5685779"/>
            <a:ext cx="59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Row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8285447" y="5760979"/>
            <a:ext cx="59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Row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980255" y="3127271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Column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7670118" y="3185645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Column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582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Pulseshapes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5" t="23680" r="25000" b="9149"/>
          <a:stretch/>
        </p:blipFill>
        <p:spPr bwMode="auto">
          <a:xfrm>
            <a:off x="30660" y="1873228"/>
            <a:ext cx="2885155" cy="289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4" t="23639" r="25025" b="9383"/>
          <a:stretch/>
        </p:blipFill>
        <p:spPr bwMode="auto">
          <a:xfrm>
            <a:off x="2771800" y="1873228"/>
            <a:ext cx="3029744" cy="302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7" t="24702" r="25103" b="9189"/>
          <a:stretch/>
        </p:blipFill>
        <p:spPr bwMode="auto">
          <a:xfrm>
            <a:off x="5801544" y="1840118"/>
            <a:ext cx="3084232" cy="303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771800" y="5733256"/>
            <a:ext cx="3549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Timing </a:t>
            </a:r>
            <a:r>
              <a:rPr lang="fr-FR" dirty="0" err="1" smtClean="0"/>
              <a:t>differences</a:t>
            </a:r>
            <a:r>
              <a:rPr lang="fr-FR" dirty="0" smtClean="0"/>
              <a:t> </a:t>
            </a:r>
            <a:r>
              <a:rPr lang="fr-FR" dirty="0" err="1" smtClean="0"/>
              <a:t>clearly</a:t>
            </a:r>
            <a:r>
              <a:rPr lang="fr-FR" dirty="0" smtClean="0"/>
              <a:t> visible</a:t>
            </a:r>
          </a:p>
          <a:p>
            <a:r>
              <a:rPr lang="fr-FR" dirty="0" smtClean="0"/>
              <a:t>Pulse </a:t>
            </a:r>
            <a:r>
              <a:rPr lang="fr-FR" dirty="0" err="1" smtClean="0"/>
              <a:t>shapes</a:t>
            </a:r>
            <a:r>
              <a:rPr lang="fr-FR" dirty="0" smtClean="0"/>
              <a:t> </a:t>
            </a:r>
            <a:r>
              <a:rPr lang="fr-FR" dirty="0" err="1" smtClean="0"/>
              <a:t>differences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visible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79512" y="1556792"/>
            <a:ext cx="1262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ADC </a:t>
            </a:r>
            <a:r>
              <a:rPr lang="fr-FR" dirty="0" err="1" smtClean="0"/>
              <a:t>counts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123728" y="4877743"/>
            <a:ext cx="317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Time (</a:t>
            </a:r>
            <a:r>
              <a:rPr lang="fr-FR" dirty="0" err="1" smtClean="0"/>
              <a:t>samples</a:t>
            </a:r>
            <a:r>
              <a:rPr lang="fr-FR" dirty="0" smtClean="0"/>
              <a:t>, 1 </a:t>
            </a:r>
            <a:r>
              <a:rPr lang="fr-FR" dirty="0" err="1" smtClean="0"/>
              <a:t>sample</a:t>
            </a:r>
            <a:r>
              <a:rPr lang="fr-FR" dirty="0" smtClean="0"/>
              <a:t>=10 ns)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561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Amplitude distribution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0" t="23196" r="24382" b="9343"/>
          <a:stretch/>
        </p:blipFill>
        <p:spPr bwMode="auto">
          <a:xfrm>
            <a:off x="251520" y="1412776"/>
            <a:ext cx="4104456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1" t="24219" r="24948" b="9383"/>
          <a:stretch/>
        </p:blipFill>
        <p:spPr bwMode="auto">
          <a:xfrm>
            <a:off x="4139952" y="1059287"/>
            <a:ext cx="4474921" cy="452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707904" y="5586930"/>
            <a:ext cx="1172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ADC count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195736" y="2060848"/>
            <a:ext cx="13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Max </a:t>
            </a:r>
            <a:r>
              <a:rPr lang="fr-FR" dirty="0" err="1" smtClean="0"/>
              <a:t>sample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084168" y="1556792"/>
            <a:ext cx="2858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Max </a:t>
            </a:r>
            <a:r>
              <a:rPr lang="fr-FR" dirty="0" err="1" smtClean="0"/>
              <a:t>sample</a:t>
            </a:r>
            <a:r>
              <a:rPr lang="fr-FR" dirty="0" smtClean="0"/>
              <a:t>/</a:t>
            </a:r>
            <a:r>
              <a:rPr lang="fr-FR" dirty="0" err="1" smtClean="0"/>
              <a:t>rms</a:t>
            </a:r>
            <a:r>
              <a:rPr lang="fr-FR" dirty="0" smtClean="0"/>
              <a:t> of </a:t>
            </a:r>
            <a:r>
              <a:rPr lang="fr-FR" dirty="0" err="1" smtClean="0"/>
              <a:t>pedestal</a:t>
            </a:r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3707904" y="3571275"/>
            <a:ext cx="0" cy="7938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854474" y="2924944"/>
            <a:ext cx="1139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ADC</a:t>
            </a:r>
          </a:p>
          <a:p>
            <a:r>
              <a:rPr lang="fr-FR" dirty="0" smtClean="0"/>
              <a:t>saturation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835696" y="6237312"/>
            <a:ext cx="6709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HT/</a:t>
            </a:r>
            <a:r>
              <a:rPr lang="fr-FR" dirty="0" err="1" smtClean="0"/>
              <a:t>readout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settings </a:t>
            </a:r>
            <a:r>
              <a:rPr lang="fr-FR" dirty="0" err="1" smtClean="0"/>
              <a:t>make</a:t>
            </a:r>
            <a:r>
              <a:rPr lang="fr-FR" dirty="0" smtClean="0"/>
              <a:t> good use of ADC </a:t>
            </a:r>
            <a:r>
              <a:rPr lang="fr-FR" dirty="0" err="1" smtClean="0"/>
              <a:t>dynamic</a:t>
            </a:r>
            <a:r>
              <a:rPr lang="fr-FR" dirty="0" smtClean="0"/>
              <a:t> range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070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Timing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5" t="27835" r="25000" b="33988"/>
          <a:stretch/>
        </p:blipFill>
        <p:spPr bwMode="auto">
          <a:xfrm>
            <a:off x="179512" y="1340769"/>
            <a:ext cx="4536504" cy="258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4" t="28590" r="25412" b="34416"/>
          <a:stretch/>
        </p:blipFill>
        <p:spPr bwMode="auto">
          <a:xfrm>
            <a:off x="267148" y="4221088"/>
            <a:ext cx="4448868" cy="2471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0" t="29762" r="35411" b="12310"/>
          <a:stretch/>
        </p:blipFill>
        <p:spPr bwMode="auto">
          <a:xfrm>
            <a:off x="4706207" y="2252603"/>
            <a:ext cx="4319932" cy="2579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67148" y="1340769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Time (1=10 ns)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841618" y="3861048"/>
            <a:ext cx="59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Row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635896" y="3763049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Column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065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Shapes</a:t>
            </a:r>
            <a:r>
              <a:rPr lang="fr-FR" dirty="0" smtClean="0"/>
              <a:t> as a </a:t>
            </a:r>
            <a:r>
              <a:rPr lang="fr-FR" dirty="0" err="1" smtClean="0"/>
              <a:t>funtion</a:t>
            </a:r>
            <a:r>
              <a:rPr lang="fr-FR" dirty="0" smtClean="0"/>
              <a:t> to </a:t>
            </a:r>
            <a:r>
              <a:rPr lang="fr-FR" dirty="0" err="1" smtClean="0"/>
              <a:t>track</a:t>
            </a:r>
            <a:r>
              <a:rPr lang="fr-FR" dirty="0" smtClean="0"/>
              <a:t> distance</a:t>
            </a:r>
            <a:br>
              <a:rPr lang="fr-FR" dirty="0" smtClean="0"/>
            </a:br>
            <a:r>
              <a:rPr lang="fr-FR" dirty="0" smtClean="0"/>
              <a:t>maximal pad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3" t="12699" r="40988" b="9848"/>
          <a:stretch/>
        </p:blipFill>
        <p:spPr bwMode="auto">
          <a:xfrm>
            <a:off x="467544" y="2132856"/>
            <a:ext cx="3415188" cy="345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5" t="15436" r="41717" b="12405"/>
          <a:stretch/>
        </p:blipFill>
        <p:spPr bwMode="auto">
          <a:xfrm>
            <a:off x="4932039" y="1990753"/>
            <a:ext cx="3843775" cy="373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51689" y="1840449"/>
            <a:ext cx="2480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(ADC-</a:t>
            </a:r>
            <a:r>
              <a:rPr lang="fr-FR" dirty="0" err="1" smtClean="0"/>
              <a:t>pedestal</a:t>
            </a:r>
            <a:r>
              <a:rPr lang="fr-FR" dirty="0" smtClean="0"/>
              <a:t>)/</a:t>
            </a:r>
            <a:r>
              <a:rPr lang="fr-FR" dirty="0" err="1" smtClean="0"/>
              <a:t>ADCMax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832368" y="5728754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Time (1=10 ns)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227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Shapes</a:t>
            </a:r>
            <a:r>
              <a:rPr lang="fr-FR" dirty="0"/>
              <a:t> as a </a:t>
            </a:r>
            <a:r>
              <a:rPr lang="fr-FR" dirty="0" err="1"/>
              <a:t>funtion</a:t>
            </a:r>
            <a:r>
              <a:rPr lang="fr-FR" dirty="0"/>
              <a:t> to </a:t>
            </a:r>
            <a:r>
              <a:rPr lang="fr-FR" dirty="0" err="1"/>
              <a:t>track</a:t>
            </a:r>
            <a:r>
              <a:rPr lang="fr-FR" dirty="0"/>
              <a:t> distance</a:t>
            </a:r>
            <a:br>
              <a:rPr lang="fr-FR" dirty="0"/>
            </a:br>
            <a:r>
              <a:rPr lang="fr-FR" dirty="0" smtClean="0"/>
              <a:t>max+/-1 pad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4" t="14683" r="40319" b="10119"/>
          <a:stretch/>
        </p:blipFill>
        <p:spPr bwMode="auto">
          <a:xfrm>
            <a:off x="-32409" y="2333213"/>
            <a:ext cx="4388385" cy="425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2" t="14110" r="40736" b="11648"/>
          <a:stretch/>
        </p:blipFill>
        <p:spPr bwMode="auto">
          <a:xfrm>
            <a:off x="4427984" y="2333213"/>
            <a:ext cx="4162012" cy="404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08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348</Words>
  <Application>Microsoft Office PowerPoint</Application>
  <PresentationFormat>Affichage à l'écran (4:3)</PresentationFormat>
  <Paragraphs>88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TPC R&amp;D status</vt:lpstr>
      <vt:lpstr>Outline</vt:lpstr>
      <vt:lpstr>Data analysis</vt:lpstr>
      <vt:lpstr>Some tracks</vt:lpstr>
      <vt:lpstr>Pulseshapes</vt:lpstr>
      <vt:lpstr>Amplitude distribution</vt:lpstr>
      <vt:lpstr>Timing</vt:lpstr>
      <vt:lpstr>Shapes as a funtion to track distance maximal pad</vt:lpstr>
      <vt:lpstr>Shapes as a funtion to track distance max+/-1 pad</vt:lpstr>
      <vt:lpstr>Shapes as a funtion to track distance max+/-2 pad</vt:lpstr>
      <vt:lpstr>Abnormal pad signal</vt:lpstr>
      <vt:lpstr>What comes next ?</vt:lpstr>
      <vt:lpstr>Idres (pointed to me by Sergei)</vt:lpstr>
      <vt:lpstr>Idres advantages</vt:lpstr>
      <vt:lpstr>ITK week, 23/02/2015</vt:lpstr>
      <vt:lpstr>Présentation PowerPoint</vt:lpstr>
      <vt:lpstr>Status</vt:lpstr>
      <vt:lpstr>ILD layout as encoded</vt:lpstr>
      <vt:lpstr>Material budget estimates</vt:lpstr>
      <vt:lpstr>Validation plots</vt:lpstr>
      <vt:lpstr>Validation plots</vt:lpstr>
      <vt:lpstr>Material effects, Si only</vt:lpstr>
      <vt:lpstr>Angular dependance (Si+TPC)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Tracking resolution status</dc:title>
  <dc:creator>SCHWEMLING Philippe</dc:creator>
  <cp:lastModifiedBy>SCHWEMLING Philippe</cp:lastModifiedBy>
  <cp:revision>13</cp:revision>
  <dcterms:created xsi:type="dcterms:W3CDTF">2014-12-09T08:36:59Z</dcterms:created>
  <dcterms:modified xsi:type="dcterms:W3CDTF">2015-02-24T08:55:38Z</dcterms:modified>
</cp:coreProperties>
</file>