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slideLayouts/slideLayout13.xml" ContentType="application/vnd.openxmlformats-officedocument.presentationml.slideLayout+xml"/>
  <Override PartName="/ppt/theme/theme3.xml" ContentType="application/vnd.openxmlformats-officedocument.theme+xml"/>
  <Override PartName="/ppt/slideLayouts/slideLayout1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2" r:id="rId3"/>
    <p:sldMasterId id="2147483664" r:id="rId4"/>
  </p:sldMasterIdLst>
  <p:notesMasterIdLst>
    <p:notesMasterId r:id="rId14"/>
  </p:notesMasterIdLst>
  <p:sldIdLst>
    <p:sldId id="262" r:id="rId5"/>
    <p:sldId id="277" r:id="rId6"/>
    <p:sldId id="284" r:id="rId7"/>
    <p:sldId id="285" r:id="rId8"/>
    <p:sldId id="286" r:id="rId9"/>
    <p:sldId id="279" r:id="rId10"/>
    <p:sldId id="263" r:id="rId11"/>
    <p:sldId id="283" r:id="rId12"/>
    <p:sldId id="270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33"/>
    <a:srgbClr val="66FFFF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325" autoAdjust="0"/>
    <p:restoredTop sz="94660"/>
  </p:normalViewPr>
  <p:slideViewPr>
    <p:cSldViewPr>
      <p:cViewPr varScale="1">
        <p:scale>
          <a:sx n="41" d="100"/>
          <a:sy n="41" d="100"/>
        </p:scale>
        <p:origin x="-1685" y="-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C6CA79C-97C3-4BC5-B60F-EF1297C73D7A}" type="datetimeFigureOut">
              <a:rPr lang="fr-FR" smtClean="0"/>
              <a:t>23/02/2015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A4D679-26EC-4614-9AA6-39A82AEB300F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004364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1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432659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           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3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39362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           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4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39362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image des diapositives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Espace réservé des commentair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fr-FR" dirty="0" smtClean="0"/>
              <a:t>            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02C1F3B-3DA0-4D10-A46E-E540C7294DA0}" type="slidenum">
              <a:rPr lang="fr-FR" smtClean="0">
                <a:solidFill>
                  <a:srgbClr val="000000"/>
                </a:solidFill>
              </a:rPr>
              <a:pPr>
                <a:defRPr/>
              </a:pPr>
              <a:t>5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33936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Modifiez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7EF10-B4AA-4D5B-9622-D9BDA92AAEE0}" type="datetimeFigureOut">
              <a:rPr lang="fr-FR" smtClean="0"/>
              <a:t>23/02/2015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C744-40C7-420A-9716-9D354CFEBD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293103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7EF10-B4AA-4D5B-9622-D9BDA92AAEE0}" type="datetimeFigureOut">
              <a:rPr lang="fr-FR" smtClean="0"/>
              <a:t>23/02/2015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C744-40C7-420A-9716-9D354CFEBD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334071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7EF10-B4AA-4D5B-9622-D9BDA92AAEE0}" type="datetimeFigureOut">
              <a:rPr lang="fr-FR" smtClean="0"/>
              <a:t>23/02/2015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C744-40C7-420A-9716-9D354CFEBD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2344154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400BB-C399-46E4-964A-51FFD046CD43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2999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400BB-C399-46E4-964A-51FFD046CD43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29995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1400BB-C399-46E4-964A-51FFD046CD43}" type="slidenum">
              <a:rPr lang="fr-FR">
                <a:solidFill>
                  <a:srgbClr val="000000"/>
                </a:solidFill>
              </a:rPr>
              <a:pPr>
                <a:defRPr/>
              </a:pPr>
              <a:t>‹N°›</a:t>
            </a:fld>
            <a:endParaRPr lang="fr-FR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79299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7EF10-B4AA-4D5B-9622-D9BDA92AAEE0}" type="datetimeFigureOut">
              <a:rPr lang="fr-FR" smtClean="0"/>
              <a:t>23/02/2015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C744-40C7-420A-9716-9D354CFEBD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8935631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7EF10-B4AA-4D5B-9622-D9BDA92AAEE0}" type="datetimeFigureOut">
              <a:rPr lang="fr-FR" smtClean="0"/>
              <a:t>23/02/2015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C744-40C7-420A-9716-9D354CFEBD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62957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7EF10-B4AA-4D5B-9622-D9BDA92AAEE0}" type="datetimeFigureOut">
              <a:rPr lang="fr-FR" smtClean="0"/>
              <a:t>23/02/2015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C744-40C7-420A-9716-9D354CFEBD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8025650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7EF10-B4AA-4D5B-9622-D9BDA92AAEE0}" type="datetimeFigureOut">
              <a:rPr lang="fr-FR" smtClean="0"/>
              <a:t>23/02/2015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C744-40C7-420A-9716-9D354CFEBD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806789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7EF10-B4AA-4D5B-9622-D9BDA92AAEE0}" type="datetimeFigureOut">
              <a:rPr lang="fr-FR" smtClean="0"/>
              <a:t>23/02/2015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C744-40C7-420A-9716-9D354CFEBD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18791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7EF10-B4AA-4D5B-9622-D9BDA92AAEE0}" type="datetimeFigureOut">
              <a:rPr lang="fr-FR" smtClean="0"/>
              <a:t>23/02/2015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C744-40C7-420A-9716-9D354CFEBD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3779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7EF10-B4AA-4D5B-9622-D9BDA92AAEE0}" type="datetimeFigureOut">
              <a:rPr lang="fr-FR" smtClean="0"/>
              <a:t>23/02/2015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C744-40C7-420A-9716-9D354CFEBD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55085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Modifiez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B7EF10-B4AA-4D5B-9622-D9BDA92AAEE0}" type="datetimeFigureOut">
              <a:rPr lang="fr-FR" smtClean="0"/>
              <a:t>23/02/2015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B8C744-40C7-420A-9716-9D354CFEBD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3353836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3.xml"/></Relationships>
</file>

<file path=ppt/slideMasters/_rels/slideMaster4.xml.rels><?xml version="1.0" encoding="UTF-8" standalone="yes"?>
<Relationships xmlns="http://schemas.openxmlformats.org/package/2006/relationships"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Modifiez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Modifiez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B7EF10-B4AA-4D5B-9622-D9BDA92AAEE0}" type="datetimeFigureOut">
              <a:rPr lang="fr-FR" smtClean="0"/>
              <a:t>23/02/2015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B8C744-40C7-420A-9716-9D354CFEBDFB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86053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140FA5-7D68-47EE-B6D8-702A15B0B001}" type="slidenum">
              <a:rPr lang="fr-FR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C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140FA5-7D68-47EE-B6D8-702A15B0B001}" type="slidenum">
              <a:rPr lang="fr-FR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57C7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 du masque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fr-FR" dirty="0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9B140FA5-7D68-47EE-B6D8-702A15B0B001}" type="slidenum">
              <a:rPr lang="fr-FR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‹N°›</a:t>
            </a:fld>
            <a:endParaRPr lang="fr-FR" dirty="0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3.png"/><Relationship Id="rId4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indico.cern.ch/event/348717/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indico.cern.ch/categoryDisplay.py?categId=5258" TargetMode="External"/><Relationship Id="rId7" Type="http://schemas.openxmlformats.org/officeDocument/2006/relationships/hyperlink" Target="https://indico.cern.ch/event/373936/" TargetMode="External"/><Relationship Id="rId2" Type="http://schemas.openxmlformats.org/officeDocument/2006/relationships/hyperlink" Target="http://tlep.web.cern.ch/node/1553/indico-events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s://indico.cern.ch/event/375193/" TargetMode="External"/><Relationship Id="rId5" Type="http://schemas.openxmlformats.org/officeDocument/2006/relationships/hyperlink" Target="https://agenda.infn.it/conferenceDisplay.py?ovw=True&amp;confId=8830" TargetMode="External"/><Relationship Id="rId4" Type="http://schemas.openxmlformats.org/officeDocument/2006/relationships/hyperlink" Target="https://indico.cern.ch/event/352868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cern.ch/fccw2015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artisticGlowEdges/>
                    </a14:imgEffect>
                  </a14:imgLayer>
                </a14:imgProps>
              </a:ext>
            </a:extLst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233518" y="0"/>
            <a:ext cx="8676964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FCC Design Study</a:t>
            </a:r>
            <a:endParaRPr lang="fr-FR" sz="44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4" name="ZoneTexte 3"/>
          <p:cNvSpPr txBox="1"/>
          <p:nvPr/>
        </p:nvSpPr>
        <p:spPr>
          <a:xfrm>
            <a:off x="6887126" y="769441"/>
            <a:ext cx="1952971" cy="132343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R. Aleksan</a:t>
            </a:r>
          </a:p>
          <a:p>
            <a:pPr algn="ctr"/>
            <a:r>
              <a:rPr lang="fr-FR" sz="2000" b="1" dirty="0" smtClean="0">
                <a:solidFill>
                  <a:schemeClr val="bg1"/>
                </a:solidFill>
              </a:rPr>
              <a:t>Saclay</a:t>
            </a:r>
          </a:p>
          <a:p>
            <a:pPr algn="ctr"/>
            <a:r>
              <a:rPr lang="fr-FR" sz="2000" b="1" dirty="0" err="1" smtClean="0">
                <a:solidFill>
                  <a:schemeClr val="bg1"/>
                </a:solidFill>
              </a:rPr>
              <a:t>Fevrier</a:t>
            </a:r>
            <a:r>
              <a:rPr lang="fr-FR" sz="2000" b="1" dirty="0" smtClean="0">
                <a:solidFill>
                  <a:schemeClr val="bg1"/>
                </a:solidFill>
              </a:rPr>
              <a:t> 24, 2015</a:t>
            </a:r>
            <a:endParaRPr lang="fr-FR" sz="2000" b="1" dirty="0" smtClean="0">
              <a:solidFill>
                <a:schemeClr val="bg1"/>
              </a:solidFill>
            </a:endParaRPr>
          </a:p>
          <a:p>
            <a:pPr algn="ctr"/>
            <a:endParaRPr lang="fr-FR" sz="2000" b="1" dirty="0">
              <a:solidFill>
                <a:schemeClr val="bg1"/>
              </a:solidFill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1876429" y="4509120"/>
            <a:ext cx="4392996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spc="200" dirty="0" smtClean="0">
                <a:ln w="29210">
                  <a:solidFill>
                    <a:schemeClr val="accent3">
                      <a:tint val="10000"/>
                    </a:schemeClr>
                  </a:solidFill>
                </a:ln>
                <a:solidFill>
                  <a:schemeClr val="accent3">
                    <a:satMod val="200000"/>
                    <a:alpha val="50000"/>
                  </a:schemeClr>
                </a:solidFill>
                <a:effectLst>
                  <a:innerShdw blurRad="50800" dist="50800" dir="8100000">
                    <a:srgbClr val="7D7D7D">
                      <a:alpha val="73000"/>
                    </a:srgbClr>
                  </a:innerShdw>
                </a:effectLst>
              </a:rPr>
              <a:t>General News</a:t>
            </a:r>
            <a:endParaRPr lang="fr-FR" sz="4400" b="1" spc="200" dirty="0">
              <a:ln w="29210">
                <a:solidFill>
                  <a:schemeClr val="accent3">
                    <a:tint val="10000"/>
                  </a:schemeClr>
                </a:solidFill>
              </a:ln>
              <a:solidFill>
                <a:schemeClr val="accent3">
                  <a:satMod val="200000"/>
                  <a:alpha val="50000"/>
                </a:schemeClr>
              </a:solidFill>
              <a:effectLst>
                <a:innerShdw blurRad="50800" dist="50800" dir="8100000">
                  <a:srgbClr val="7D7D7D">
                    <a:alpha val="73000"/>
                  </a:srgbClr>
                </a:innerShdw>
              </a:effectLst>
            </a:endParaRPr>
          </a:p>
        </p:txBody>
      </p:sp>
      <p:sp>
        <p:nvSpPr>
          <p:cNvPr id="2" name="ZoneTexte 1"/>
          <p:cNvSpPr txBox="1"/>
          <p:nvPr/>
        </p:nvSpPr>
        <p:spPr>
          <a:xfrm>
            <a:off x="2040703" y="5517232"/>
            <a:ext cx="246093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>
                <a:solidFill>
                  <a:schemeClr val="bg1"/>
                </a:solidFill>
              </a:rPr>
              <a:t>Informations générales</a:t>
            </a:r>
          </a:p>
          <a:p>
            <a:r>
              <a:rPr lang="fr-FR" b="1" dirty="0" smtClean="0">
                <a:solidFill>
                  <a:schemeClr val="bg1"/>
                </a:solidFill>
              </a:rPr>
              <a:t>CECP</a:t>
            </a:r>
            <a:endParaRPr lang="fr-FR" b="1" dirty="0" smtClean="0">
              <a:solidFill>
                <a:schemeClr val="bg1"/>
              </a:solidFill>
            </a:endParaRPr>
          </a:p>
          <a:p>
            <a:r>
              <a:rPr lang="fr-FR" b="1" dirty="0" smtClean="0">
                <a:solidFill>
                  <a:schemeClr val="bg1"/>
                </a:solidFill>
              </a:rPr>
              <a:t>Prochain RV</a:t>
            </a:r>
            <a:endParaRPr lang="fr-FR" b="1" dirty="0">
              <a:solidFill>
                <a:schemeClr val="bg1"/>
              </a:solidFill>
            </a:endParaRPr>
          </a:p>
        </p:txBody>
      </p:sp>
      <p:pic>
        <p:nvPicPr>
          <p:cNvPr id="9" name="Picture 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74993" y="1052736"/>
            <a:ext cx="3938308" cy="1647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26613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</p:spPr>
        <p:txBody>
          <a:bodyPr/>
          <a:lstStyle/>
          <a:p>
            <a:fld id="{7CE90276-BA16-4FEC-A67E-DD18CE5CC56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2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198" y="308747"/>
            <a:ext cx="8295247" cy="609058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3816708" y="6354325"/>
            <a:ext cx="5327292" cy="3693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</p:spPr>
        <p:txBody>
          <a:bodyPr wrap="none" rtlCol="0">
            <a:spAutoFit/>
          </a:bodyPr>
          <a:lstStyle/>
          <a:p>
            <a:r>
              <a:rPr lang="fr-CH" dirty="0">
                <a:solidFill>
                  <a:prstClr val="black"/>
                </a:solidFill>
              </a:rPr>
              <a:t>NB (AB):  time </a:t>
            </a:r>
            <a:r>
              <a:rPr lang="fr-CH" dirty="0" err="1">
                <a:solidFill>
                  <a:prstClr val="black"/>
                </a:solidFill>
              </a:rPr>
              <a:t>scale</a:t>
            </a:r>
            <a:r>
              <a:rPr lang="fr-CH" dirty="0">
                <a:solidFill>
                  <a:prstClr val="black"/>
                </a:solidFill>
              </a:rPr>
              <a:t> for FCC-</a:t>
            </a:r>
            <a:r>
              <a:rPr lang="fr-CH" dirty="0" err="1">
                <a:solidFill>
                  <a:prstClr val="black"/>
                </a:solidFill>
              </a:rPr>
              <a:t>ee</a:t>
            </a:r>
            <a:r>
              <a:rPr lang="fr-CH" dirty="0">
                <a:solidFill>
                  <a:prstClr val="black"/>
                </a:solidFill>
              </a:rPr>
              <a:t> </a:t>
            </a:r>
            <a:r>
              <a:rPr lang="fr-CH" dirty="0" err="1">
                <a:solidFill>
                  <a:prstClr val="black"/>
                </a:solidFill>
              </a:rPr>
              <a:t>similar</a:t>
            </a:r>
            <a:r>
              <a:rPr lang="fr-CH" dirty="0">
                <a:solidFill>
                  <a:prstClr val="black"/>
                </a:solidFill>
              </a:rPr>
              <a:t> to CLIC (2030++)</a:t>
            </a:r>
          </a:p>
        </p:txBody>
      </p:sp>
      <p:sp>
        <p:nvSpPr>
          <p:cNvPr id="12" name="TextBox 8"/>
          <p:cNvSpPr txBox="1"/>
          <p:nvPr/>
        </p:nvSpPr>
        <p:spPr>
          <a:xfrm>
            <a:off x="3221850" y="0"/>
            <a:ext cx="2246128" cy="523220"/>
          </a:xfrm>
          <a:prstGeom prst="rect">
            <a:avLst/>
          </a:prstGeom>
          <a:solidFill>
            <a:schemeClr val="bg2"/>
          </a:solidFill>
          <a:ln w="38100">
            <a:solidFill>
              <a:srgbClr val="FF0000"/>
            </a:solidFill>
          </a:ln>
        </p:spPr>
        <p:txBody>
          <a:bodyPr wrap="none" rtlCol="0">
            <a:spAutoFit/>
          </a:bodyPr>
          <a:lstStyle/>
          <a:p>
            <a:r>
              <a:rPr lang="fr-CH" sz="2800" b="1" dirty="0" smtClean="0"/>
              <a:t>ON THE MAP!</a:t>
            </a:r>
            <a:endParaRPr lang="en-US" sz="2800" b="1" dirty="0"/>
          </a:p>
        </p:txBody>
      </p:sp>
      <p:sp>
        <p:nvSpPr>
          <p:cNvPr id="13" name="TextBox 7"/>
          <p:cNvSpPr txBox="1"/>
          <p:nvPr/>
        </p:nvSpPr>
        <p:spPr>
          <a:xfrm>
            <a:off x="341530" y="6338181"/>
            <a:ext cx="298254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2800" b="1" dirty="0" smtClean="0"/>
              <a:t>2014   </a:t>
            </a:r>
            <a:r>
              <a:rPr lang="fr-CH" sz="1600" b="1" dirty="0" smtClean="0"/>
              <a:t>F. </a:t>
            </a:r>
            <a:r>
              <a:rPr lang="fr-CH" sz="1600" b="1" dirty="0" err="1" smtClean="0"/>
              <a:t>Gianotti</a:t>
            </a:r>
            <a:r>
              <a:rPr lang="fr-CH" sz="1600" b="1" dirty="0" smtClean="0"/>
              <a:t>, LHCP2014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111863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24"/>
          <p:cNvSpPr txBox="1">
            <a:spLocks noChangeArrowheads="1"/>
          </p:cNvSpPr>
          <p:nvPr/>
        </p:nvSpPr>
        <p:spPr bwMode="auto">
          <a:xfrm>
            <a:off x="995788" y="908720"/>
            <a:ext cx="6361550" cy="52322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DS </a:t>
            </a:r>
            <a:r>
              <a:rPr lang="en-US" sz="28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INFRADEV-1) projects submitted</a:t>
            </a:r>
            <a:endParaRPr 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 Box 24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1091924" y="2783317"/>
            <a:ext cx="7670048" cy="40011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EuroCIRCOL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FCC-</a:t>
            </a:r>
            <a:r>
              <a:rPr 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hh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100km Circular collider (Core part of FCC)</a:t>
            </a:r>
            <a:endParaRPr lang="en-US" sz="2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Étoile à 4 branches 3"/>
          <p:cNvSpPr/>
          <p:nvPr/>
        </p:nvSpPr>
        <p:spPr bwMode="auto">
          <a:xfrm>
            <a:off x="422332" y="2623332"/>
            <a:ext cx="432048" cy="720080"/>
          </a:xfrm>
          <a:prstGeom prst="star4">
            <a:avLst/>
          </a:prstGeom>
          <a:solidFill>
            <a:srgbClr val="CCFFFF"/>
          </a:solidFill>
          <a:ln w="9525" cap="flat" cmpd="sng" algn="ctr">
            <a:solidFill>
              <a:srgbClr val="66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2000" smtClean="0">
              <a:solidFill>
                <a:srgbClr val="000000"/>
              </a:solidFill>
            </a:endParaRPr>
          </a:p>
        </p:txBody>
      </p:sp>
      <p:sp>
        <p:nvSpPr>
          <p:cNvPr id="6" name="Text Box 24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1091924" y="4655525"/>
            <a:ext cx="5952399" cy="40011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000" b="1" i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ESSnuSB</a:t>
            </a:r>
            <a:r>
              <a:rPr lang="en-US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: neutrino Super-Beam based on ESS </a:t>
            </a:r>
            <a:r>
              <a:rPr lang="en-US" sz="20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linac</a:t>
            </a:r>
            <a:endParaRPr lang="en-US" sz="20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Étoile à 4 branches 6"/>
          <p:cNvSpPr/>
          <p:nvPr/>
        </p:nvSpPr>
        <p:spPr bwMode="auto">
          <a:xfrm>
            <a:off x="422332" y="4495540"/>
            <a:ext cx="432048" cy="720080"/>
          </a:xfrm>
          <a:prstGeom prst="star4">
            <a:avLst/>
          </a:prstGeom>
          <a:solidFill>
            <a:srgbClr val="CCFFFF"/>
          </a:solidFill>
          <a:ln w="9525" cap="flat" cmpd="sng" algn="ctr">
            <a:solidFill>
              <a:srgbClr val="66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2000" smtClean="0">
              <a:solidFill>
                <a:srgbClr val="000000"/>
              </a:solidFill>
            </a:endParaRPr>
          </a:p>
        </p:txBody>
      </p:sp>
      <p:sp>
        <p:nvSpPr>
          <p:cNvPr id="9" name="Text Box 24">
            <a:hlinkClick r:id="" action="ppaction://noaction"/>
          </p:cNvPr>
          <p:cNvSpPr txBox="1">
            <a:spLocks noChangeArrowheads="1"/>
          </p:cNvSpPr>
          <p:nvPr/>
        </p:nvSpPr>
        <p:spPr bwMode="auto">
          <a:xfrm>
            <a:off x="1091924" y="3571630"/>
            <a:ext cx="7332504" cy="707886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altLang="fr-FR" sz="2000" b="1" i="1" u="sng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EuPRAXIA</a:t>
            </a:r>
            <a:r>
              <a:rPr lang="en-US" altLang="fr-FR" sz="2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: European </a:t>
            </a:r>
            <a:r>
              <a:rPr lang="en-US" altLang="fr-FR" sz="2000" b="1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ＭＳ Ｐゴシック" pitchFamily="34" charset="-128"/>
              </a:rPr>
              <a:t>Plasma Accelerator with High Beam Quality and Pilot Applications</a:t>
            </a:r>
            <a:endParaRPr lang="en-US" sz="2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Étoile à 4 branches 9"/>
          <p:cNvSpPr/>
          <p:nvPr/>
        </p:nvSpPr>
        <p:spPr bwMode="auto">
          <a:xfrm>
            <a:off x="422332" y="3487428"/>
            <a:ext cx="432048" cy="720080"/>
          </a:xfrm>
          <a:prstGeom prst="star4">
            <a:avLst/>
          </a:prstGeom>
          <a:solidFill>
            <a:srgbClr val="CCFFFF"/>
          </a:solidFill>
          <a:ln w="9525" cap="flat" cmpd="sng" algn="ctr">
            <a:solidFill>
              <a:srgbClr val="66FFFF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2000" smtClean="0">
              <a:solidFill>
                <a:srgbClr val="000000"/>
              </a:solidFill>
            </a:endParaRPr>
          </a:p>
        </p:txBody>
      </p:sp>
      <p:graphicFrame>
        <p:nvGraphicFramePr>
          <p:cNvPr id="13" name="Tableau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377923"/>
              </p:ext>
            </p:extLst>
          </p:nvPr>
        </p:nvGraphicFramePr>
        <p:xfrm>
          <a:off x="65251" y="1492908"/>
          <a:ext cx="8935240" cy="914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10505"/>
                <a:gridCol w="1512168"/>
                <a:gridCol w="2880320"/>
                <a:gridCol w="2232247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</a:rPr>
                        <a:t>Calls</a:t>
                      </a:r>
                      <a:endParaRPr lang="fr-FR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</a:rPr>
                        <a:t>2014 (M€)</a:t>
                      </a:r>
                      <a:endParaRPr lang="fr-FR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</a:rPr>
                        <a:t>«Max.</a:t>
                      </a:r>
                      <a:r>
                        <a:rPr lang="fr-FR" sz="2400" baseline="0" dirty="0" smtClean="0">
                          <a:solidFill>
                            <a:schemeClr val="tx1"/>
                          </a:solidFill>
                        </a:rPr>
                        <a:t>» </a:t>
                      </a:r>
                      <a:r>
                        <a:rPr lang="fr-FR" sz="2400" dirty="0" smtClean="0">
                          <a:solidFill>
                            <a:schemeClr val="tx1"/>
                          </a:solidFill>
                        </a:rPr>
                        <a:t>EC </a:t>
                      </a:r>
                      <a:r>
                        <a:rPr lang="fr-FR" sz="2400" dirty="0" err="1" smtClean="0">
                          <a:solidFill>
                            <a:schemeClr val="tx1"/>
                          </a:solidFill>
                        </a:rPr>
                        <a:t>co.</a:t>
                      </a:r>
                      <a:r>
                        <a:rPr lang="fr-FR" sz="2400" baseline="0" dirty="0" smtClean="0">
                          <a:solidFill>
                            <a:schemeClr val="tx1"/>
                          </a:solidFill>
                        </a:rPr>
                        <a:t> (M€)</a:t>
                      </a:r>
                      <a:endParaRPr lang="fr-FR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dirty="0" smtClean="0">
                          <a:solidFill>
                            <a:schemeClr val="tx1"/>
                          </a:solidFill>
                        </a:rPr>
                        <a:t>Deadline</a:t>
                      </a:r>
                      <a:endParaRPr lang="fr-FR" sz="2400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66FFFF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r-FR" sz="2000" b="1" dirty="0" smtClean="0">
                          <a:solidFill>
                            <a:schemeClr val="tx1"/>
                          </a:solidFill>
                        </a:rPr>
                        <a:t>INFRADEV-1 (DS)</a:t>
                      </a:r>
                      <a:endParaRPr lang="fr-FR" sz="2000" b="1" dirty="0"/>
                    </a:p>
                  </a:txBody>
                  <a:tcP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>
                          <a:solidFill>
                            <a:schemeClr val="tx1"/>
                          </a:solidFill>
                        </a:rPr>
                        <a:t>15</a:t>
                      </a:r>
                      <a:endParaRPr lang="fr-FR" sz="2400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>
                          <a:solidFill>
                            <a:srgbClr val="FF0000"/>
                          </a:solidFill>
                        </a:rPr>
                        <a:t>« 3 »</a:t>
                      </a:r>
                      <a:endParaRPr lang="fr-FR" sz="2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fr-FR" sz="2400" b="1" dirty="0" smtClean="0">
                          <a:solidFill>
                            <a:srgbClr val="FF0000"/>
                          </a:solidFill>
                        </a:rPr>
                        <a:t>2 Sept. 2014</a:t>
                      </a:r>
                      <a:endParaRPr lang="fr-FR" sz="2400" b="1" dirty="0">
                        <a:solidFill>
                          <a:srgbClr val="FF0000"/>
                        </a:solidFill>
                      </a:endParaRPr>
                    </a:p>
                  </a:txBody>
                  <a:tcPr>
                    <a:solidFill>
                      <a:srgbClr val="66FFFF"/>
                    </a:solidFill>
                  </a:tcPr>
                </a:tc>
              </a:tr>
            </a:tbl>
          </a:graphicData>
        </a:graphic>
      </p:graphicFrame>
      <p:sp>
        <p:nvSpPr>
          <p:cNvPr id="17" name="Text Box 24"/>
          <p:cNvSpPr txBox="1">
            <a:spLocks noChangeArrowheads="1"/>
          </p:cNvSpPr>
          <p:nvPr/>
        </p:nvSpPr>
        <p:spPr bwMode="auto">
          <a:xfrm>
            <a:off x="3095836" y="0"/>
            <a:ext cx="2816797" cy="52322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H2020: Past calls</a:t>
            </a:r>
            <a:endParaRPr 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Text Box 24"/>
          <p:cNvSpPr txBox="1">
            <a:spLocks noChangeArrowheads="1"/>
          </p:cNvSpPr>
          <p:nvPr/>
        </p:nvSpPr>
        <p:spPr bwMode="auto">
          <a:xfrm>
            <a:off x="897926" y="5952540"/>
            <a:ext cx="7920630" cy="523220"/>
          </a:xfrm>
          <a:prstGeom prst="rect">
            <a:avLst/>
          </a:prstGeom>
          <a:solidFill>
            <a:srgbClr val="FFCC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Notification from the EC received in January 2015</a:t>
            </a:r>
            <a:endParaRPr 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Text Box 24"/>
          <p:cNvSpPr txBox="1">
            <a:spLocks noChangeArrowheads="1"/>
          </p:cNvSpPr>
          <p:nvPr/>
        </p:nvSpPr>
        <p:spPr bwMode="auto">
          <a:xfrm>
            <a:off x="941047" y="5268464"/>
            <a:ext cx="8042523" cy="523220"/>
          </a:xfrm>
          <a:prstGeom prst="rect">
            <a:avLst/>
          </a:prstGeom>
          <a:solidFill>
            <a:srgbClr val="FFCCFF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39 projects submitted (expected success rate ~13%)</a:t>
            </a:r>
            <a:endParaRPr 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890989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Box 24"/>
          <p:cNvSpPr txBox="1">
            <a:spLocks noChangeArrowheads="1"/>
          </p:cNvSpPr>
          <p:nvPr/>
        </p:nvSpPr>
        <p:spPr bwMode="auto">
          <a:xfrm>
            <a:off x="3815916" y="15160"/>
            <a:ext cx="1851789" cy="52322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DS Results</a:t>
            </a:r>
            <a:endParaRPr 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Text Box 24"/>
          <p:cNvSpPr txBox="1">
            <a:spLocks noChangeArrowheads="1"/>
          </p:cNvSpPr>
          <p:nvPr/>
        </p:nvSpPr>
        <p:spPr bwMode="auto">
          <a:xfrm>
            <a:off x="988405" y="2510897"/>
            <a:ext cx="8109174" cy="954107"/>
          </a:xfrm>
          <a:prstGeom prst="rect">
            <a:avLst/>
          </a:prstGeom>
          <a:solidFill>
            <a:srgbClr val="CCFF33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FCC approved with a score of 15/15 (ranked #1)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Full requested budget 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accepted (3M€)</a:t>
            </a:r>
            <a:endParaRPr 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Text Box 24"/>
          <p:cNvSpPr txBox="1">
            <a:spLocks noChangeArrowheads="1"/>
          </p:cNvSpPr>
          <p:nvPr/>
        </p:nvSpPr>
        <p:spPr bwMode="auto">
          <a:xfrm>
            <a:off x="971601" y="3915053"/>
            <a:ext cx="8136903" cy="954107"/>
          </a:xfrm>
          <a:prstGeom prst="rect">
            <a:avLst/>
          </a:prstGeom>
          <a:solidFill>
            <a:srgbClr val="CCFF33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EuPRAXIA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in the reserve list with a score of 14/15 (ranked #8)</a:t>
            </a:r>
          </a:p>
        </p:txBody>
      </p:sp>
      <p:sp>
        <p:nvSpPr>
          <p:cNvPr id="14" name="Text Box 24"/>
          <p:cNvSpPr txBox="1">
            <a:spLocks noChangeArrowheads="1"/>
          </p:cNvSpPr>
          <p:nvPr/>
        </p:nvSpPr>
        <p:spPr bwMode="auto">
          <a:xfrm>
            <a:off x="960676" y="5355213"/>
            <a:ext cx="8136903" cy="954107"/>
          </a:xfrm>
          <a:prstGeom prst="rect">
            <a:avLst/>
          </a:prstGeom>
          <a:solidFill>
            <a:srgbClr val="CCFF33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ESSnuSB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rejected with a score of 13.5/15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(ranked #9)</a:t>
            </a:r>
          </a:p>
        </p:txBody>
      </p:sp>
      <p:sp>
        <p:nvSpPr>
          <p:cNvPr id="3" name="Étoile à 4 branches 2"/>
          <p:cNvSpPr/>
          <p:nvPr/>
        </p:nvSpPr>
        <p:spPr>
          <a:xfrm>
            <a:off x="251520" y="2510897"/>
            <a:ext cx="468052" cy="828092"/>
          </a:xfrm>
          <a:prstGeom prst="star4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2000">
              <a:solidFill>
                <a:srgbClr val="FFFFFF"/>
              </a:solidFill>
            </a:endParaRPr>
          </a:p>
        </p:txBody>
      </p:sp>
      <p:sp>
        <p:nvSpPr>
          <p:cNvPr id="15" name="Étoile à 4 branches 14"/>
          <p:cNvSpPr/>
          <p:nvPr/>
        </p:nvSpPr>
        <p:spPr>
          <a:xfrm>
            <a:off x="251520" y="5355213"/>
            <a:ext cx="468052" cy="828092"/>
          </a:xfrm>
          <a:prstGeom prst="star4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2000">
              <a:solidFill>
                <a:srgbClr val="FFFFFF"/>
              </a:solidFill>
            </a:endParaRPr>
          </a:p>
        </p:txBody>
      </p:sp>
      <p:sp>
        <p:nvSpPr>
          <p:cNvPr id="16" name="Étoile à 4 branches 15"/>
          <p:cNvSpPr/>
          <p:nvPr/>
        </p:nvSpPr>
        <p:spPr>
          <a:xfrm>
            <a:off x="251520" y="3915053"/>
            <a:ext cx="468052" cy="828092"/>
          </a:xfrm>
          <a:prstGeom prst="star4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2000">
              <a:solidFill>
                <a:srgbClr val="FFFFFF"/>
              </a:solidFill>
            </a:endParaRPr>
          </a:p>
        </p:txBody>
      </p:sp>
      <p:sp>
        <p:nvSpPr>
          <p:cNvPr id="9" name="Text Box 24"/>
          <p:cNvSpPr txBox="1">
            <a:spLocks noChangeArrowheads="1"/>
          </p:cNvSpPr>
          <p:nvPr/>
        </p:nvSpPr>
        <p:spPr bwMode="auto">
          <a:xfrm>
            <a:off x="687223" y="591236"/>
            <a:ext cx="8109174" cy="1384995"/>
          </a:xfrm>
          <a:prstGeom prst="rect">
            <a:avLst/>
          </a:prstGeom>
          <a:solidFill>
            <a:srgbClr val="CCFF33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Outcome very good in general (all project in top 25%) but in practice only one funded for the moment</a:t>
            </a:r>
            <a:endParaRPr 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136039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000" b="-3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Box 24"/>
          <p:cNvSpPr txBox="1">
            <a:spLocks noChangeArrowheads="1"/>
          </p:cNvSpPr>
          <p:nvPr/>
        </p:nvSpPr>
        <p:spPr bwMode="auto">
          <a:xfrm>
            <a:off x="2843808" y="15160"/>
            <a:ext cx="3188693" cy="523220"/>
          </a:xfrm>
          <a:prstGeom prst="rect">
            <a:avLst/>
          </a:prstGeom>
          <a:solidFill>
            <a:srgbClr val="FFFF00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Contract and </a:t>
            </a:r>
            <a:r>
              <a:rPr lang="en-US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MoU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Text Box 24"/>
          <p:cNvSpPr txBox="1">
            <a:spLocks noChangeArrowheads="1"/>
          </p:cNvSpPr>
          <p:nvPr/>
        </p:nvSpPr>
        <p:spPr bwMode="auto">
          <a:xfrm>
            <a:off x="988405" y="800708"/>
            <a:ext cx="6607931" cy="523220"/>
          </a:xfrm>
          <a:prstGeom prst="rect">
            <a:avLst/>
          </a:prstGeom>
          <a:solidFill>
            <a:srgbClr val="CCFF33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Contract with the EC for </a:t>
            </a:r>
            <a:r>
              <a:rPr lang="en-US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EuroCIRCOL</a:t>
            </a:r>
            <a:endParaRPr lang="en-US" sz="2800" b="1" dirty="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Text Box 24"/>
          <p:cNvSpPr txBox="1">
            <a:spLocks noChangeArrowheads="1"/>
          </p:cNvSpPr>
          <p:nvPr/>
        </p:nvSpPr>
        <p:spPr bwMode="auto">
          <a:xfrm>
            <a:off x="971601" y="1736812"/>
            <a:ext cx="6624735" cy="523220"/>
          </a:xfrm>
          <a:prstGeom prst="rect">
            <a:avLst/>
          </a:prstGeom>
          <a:solidFill>
            <a:srgbClr val="CCFF33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MoU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with CERN for FCC</a:t>
            </a:r>
            <a:endParaRPr lang="en-US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Étoile à 4 branches 19"/>
          <p:cNvSpPr/>
          <p:nvPr/>
        </p:nvSpPr>
        <p:spPr>
          <a:xfrm>
            <a:off x="251520" y="620688"/>
            <a:ext cx="468052" cy="828092"/>
          </a:xfrm>
          <a:prstGeom prst="star4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2000">
              <a:solidFill>
                <a:srgbClr val="FFFFFF"/>
              </a:solidFill>
            </a:endParaRPr>
          </a:p>
        </p:txBody>
      </p:sp>
      <p:sp>
        <p:nvSpPr>
          <p:cNvPr id="21" name="Étoile à 4 branches 20"/>
          <p:cNvSpPr/>
          <p:nvPr/>
        </p:nvSpPr>
        <p:spPr>
          <a:xfrm>
            <a:off x="251520" y="1556792"/>
            <a:ext cx="468052" cy="828092"/>
          </a:xfrm>
          <a:prstGeom prst="star4">
            <a:avLst/>
          </a:prstGeom>
          <a:solidFill>
            <a:srgbClr val="66FFF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fr-FR" sz="2000">
              <a:solidFill>
                <a:srgbClr val="FFFFFF"/>
              </a:solidFill>
            </a:endParaRPr>
          </a:p>
        </p:txBody>
      </p:sp>
      <p:sp>
        <p:nvSpPr>
          <p:cNvPr id="22" name="Text Box 24"/>
          <p:cNvSpPr txBox="1">
            <a:spLocks noChangeArrowheads="1"/>
          </p:cNvSpPr>
          <p:nvPr/>
        </p:nvSpPr>
        <p:spPr bwMode="auto">
          <a:xfrm>
            <a:off x="988405" y="2564904"/>
            <a:ext cx="7760059" cy="3970318"/>
          </a:xfrm>
          <a:prstGeom prst="rect">
            <a:avLst/>
          </a:prstGeom>
          <a:solidFill>
            <a:srgbClr val="CCFF33"/>
          </a:solidFill>
          <a:ln w="9525">
            <a:solidFill>
              <a:srgbClr val="FF0000"/>
            </a:solidFill>
            <a:miter lim="800000"/>
            <a:headEnd/>
            <a:tailEnd/>
          </a:ln>
          <a:effectLst/>
          <a:scene3d>
            <a:camera prst="orthographicFront"/>
            <a:lightRig rig="threePt" dir="t"/>
          </a:scene3d>
          <a:sp3d>
            <a:bevelT w="114300" prst="artDeco"/>
          </a:sp3d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parts:</a:t>
            </a:r>
          </a:p>
          <a:p>
            <a:pPr marL="914400" lvl="1" indent="-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General framework</a:t>
            </a:r>
          </a:p>
          <a:p>
            <a:pPr marL="914400" lvl="1" indent="-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Addendum with specific activities</a:t>
            </a:r>
          </a:p>
          <a:p>
            <a:pPr marL="1371600" lvl="2" indent="-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Study of TPC for FCC-</a:t>
            </a:r>
            <a:r>
              <a:rPr lang="en-US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ee</a:t>
            </a:r>
            <a:endParaRPr lang="en-US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371600" lvl="2" indent="-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Study of magnetic configuration for FCC-</a:t>
            </a:r>
            <a:r>
              <a:rPr lang="en-US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hh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detectors</a:t>
            </a:r>
          </a:p>
          <a:p>
            <a:pPr marL="1371600" lvl="2" indent="-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Design and arcs layouts for FCC-</a:t>
            </a:r>
            <a:r>
              <a:rPr lang="en-US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hh</a:t>
            </a:r>
            <a:endParaRPr lang="en-US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371600" lvl="2" indent="-45720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Study and design of dipole magnets </a:t>
            </a:r>
            <a:r>
              <a:rPr lang="en-US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fon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FCC-</a:t>
            </a:r>
            <a:r>
              <a:rPr lang="en-US" sz="2800" b="1" dirty="0" err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hh</a:t>
            </a:r>
            <a:r>
              <a:rPr lang="en-US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endParaRPr lang="en-US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548066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464506" y="548680"/>
            <a:ext cx="8355965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Objective </a:t>
            </a:r>
            <a:r>
              <a:rPr lang="en-US" sz="2400" b="1" dirty="0" err="1" smtClean="0"/>
              <a:t>CepC</a:t>
            </a:r>
            <a:r>
              <a:rPr lang="en-US" sz="2400" b="1" dirty="0" smtClean="0"/>
              <a:t>: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 smtClean="0"/>
              <a:t>End 2014: First Draft pre-CDR </a:t>
            </a:r>
            <a:r>
              <a:rPr lang="en-US" sz="2400" dirty="0" smtClean="0"/>
              <a:t>collection of existing information</a:t>
            </a:r>
            <a:endParaRPr lang="en-US" sz="2400" b="1" dirty="0" smtClean="0"/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dirty="0" smtClean="0"/>
              <a:t>from ILC, FCC on physics and accelerator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dirty="0" smtClean="0"/>
              <a:t>for detector (ILD) </a:t>
            </a:r>
            <a:endParaRPr lang="en-US" sz="2400" b="1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 smtClean="0"/>
              <a:t>On-going internal review of the document with </a:t>
            </a:r>
            <a:r>
              <a:rPr lang="en-US" sz="2400" b="1" dirty="0" smtClean="0"/>
              <a:t>e</a:t>
            </a:r>
            <a:r>
              <a:rPr lang="en-US" sz="2400" b="1" dirty="0" smtClean="0"/>
              <a:t>xternal reviewer als</a:t>
            </a:r>
            <a:r>
              <a:rPr lang="en-US" sz="2400" b="1" dirty="0" smtClean="0"/>
              <a:t>o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b="1" dirty="0" smtClean="0"/>
              <a:t>Accelerator part done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b="1" dirty="0" smtClean="0"/>
              <a:t>Physics : this week</a:t>
            </a:r>
          </a:p>
          <a:p>
            <a:pPr marL="800100" lvl="1" indent="-342900">
              <a:buFont typeface="Wingdings" panose="05000000000000000000" pitchFamily="2" charset="2"/>
              <a:buChar char="Ø"/>
            </a:pPr>
            <a:r>
              <a:rPr lang="en-US" sz="2400" b="1" dirty="0" smtClean="0"/>
              <a:t>Detector (?)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 smtClean="0"/>
              <a:t>Spring 2015: Submission </a:t>
            </a:r>
            <a:r>
              <a:rPr lang="en-US" sz="2400" b="1" dirty="0" smtClean="0"/>
              <a:t>for funding CDR during next 5 years</a:t>
            </a:r>
            <a:endParaRPr lang="en-US" sz="2400" b="1" dirty="0" smtClean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 smtClean="0"/>
              <a:t>Request in the range 500-800MYuan (70-100M€)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US" sz="2400" b="1" dirty="0" smtClean="0"/>
              <a:t>Summer/fall 2015: Decision from Government for R&amp;D support</a:t>
            </a:r>
            <a:endParaRPr 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3943648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ZoneTexte 3"/>
          <p:cNvSpPr txBox="1"/>
          <p:nvPr/>
        </p:nvSpPr>
        <p:spPr>
          <a:xfrm>
            <a:off x="1403648" y="-27384"/>
            <a:ext cx="708758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sz="3200" b="1" dirty="0"/>
              <a:t>Etudes conjointes </a:t>
            </a:r>
            <a:r>
              <a:rPr lang="fr-FR" sz="3200" b="1" dirty="0" smtClean="0"/>
              <a:t>IHEP/</a:t>
            </a:r>
            <a:r>
              <a:rPr lang="fr-FR" sz="3200" b="1" dirty="0" err="1" smtClean="0"/>
              <a:t>Tsinghua</a:t>
            </a:r>
            <a:r>
              <a:rPr lang="fr-FR" sz="3200" b="1" dirty="0" smtClean="0"/>
              <a:t> </a:t>
            </a:r>
            <a:r>
              <a:rPr lang="fr-FR" sz="3200" b="1" dirty="0"/>
              <a:t>- Saclay</a:t>
            </a:r>
          </a:p>
        </p:txBody>
      </p:sp>
      <p:sp>
        <p:nvSpPr>
          <p:cNvPr id="5" name="ZoneTexte 4"/>
          <p:cNvSpPr txBox="1"/>
          <p:nvPr/>
        </p:nvSpPr>
        <p:spPr>
          <a:xfrm>
            <a:off x="1187625" y="742161"/>
            <a:ext cx="741682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/>
              <a:t>F</a:t>
            </a:r>
            <a:r>
              <a:rPr lang="fr-FR" sz="2000" dirty="0" smtClean="0"/>
              <a:t>ort souhait des physiciens IHEP et </a:t>
            </a:r>
            <a:r>
              <a:rPr lang="fr-FR" sz="2000" dirty="0" err="1" smtClean="0"/>
              <a:t>Tsinghua</a:t>
            </a:r>
            <a:r>
              <a:rPr lang="fr-FR" sz="2000" dirty="0" smtClean="0"/>
              <a:t> </a:t>
            </a:r>
            <a:r>
              <a:rPr lang="fr-FR" sz="2000" dirty="0"/>
              <a:t>(</a:t>
            </a:r>
            <a:r>
              <a:rPr lang="fr-FR" sz="2000" dirty="0" smtClean="0"/>
              <a:t>CEPC) de collaborer avec Saclay</a:t>
            </a:r>
            <a:endParaRPr lang="fr-FR" sz="2000" dirty="0"/>
          </a:p>
        </p:txBody>
      </p:sp>
      <p:sp>
        <p:nvSpPr>
          <p:cNvPr id="6" name="ZoneTexte 5"/>
          <p:cNvSpPr txBox="1"/>
          <p:nvPr/>
        </p:nvSpPr>
        <p:spPr>
          <a:xfrm>
            <a:off x="1187623" y="1471533"/>
            <a:ext cx="730360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Il est aussi de notre intérêt de collaborer avec eux pour suivre </a:t>
            </a:r>
            <a:r>
              <a:rPr lang="fr-FR" sz="2000" dirty="0"/>
              <a:t>l</a:t>
            </a:r>
            <a:r>
              <a:rPr lang="fr-FR" sz="2000" dirty="0" smtClean="0"/>
              <a:t>es développements de CEPC et éventuellement de faire des études conjointes</a:t>
            </a:r>
            <a:endParaRPr lang="fr-FR" sz="2000" dirty="0"/>
          </a:p>
        </p:txBody>
      </p:sp>
      <p:sp>
        <p:nvSpPr>
          <p:cNvPr id="7" name="ZoneTexte 6"/>
          <p:cNvSpPr txBox="1"/>
          <p:nvPr/>
        </p:nvSpPr>
        <p:spPr>
          <a:xfrm>
            <a:off x="1536053" y="3402975"/>
            <a:ext cx="6708355" cy="1015663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Mais peu d’action jusqu’à présent  :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smtClean="0"/>
              <a:t>Manque de temps du coté Chine à cause du </a:t>
            </a:r>
            <a:r>
              <a:rPr lang="fr-FR" sz="2000" dirty="0" err="1" smtClean="0"/>
              <a:t>pre</a:t>
            </a:r>
            <a:r>
              <a:rPr lang="fr-FR" sz="2000" dirty="0" smtClean="0"/>
              <a:t>-CDR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FR" sz="2000" dirty="0" smtClean="0"/>
              <a:t>Pas vraiment près de notre coté</a:t>
            </a:r>
            <a:endParaRPr lang="fr-FR" sz="2000" dirty="0"/>
          </a:p>
        </p:txBody>
      </p:sp>
      <p:sp>
        <p:nvSpPr>
          <p:cNvPr id="8" name="Étoile à 4 branches 7"/>
          <p:cNvSpPr/>
          <p:nvPr/>
        </p:nvSpPr>
        <p:spPr>
          <a:xfrm>
            <a:off x="520662" y="679445"/>
            <a:ext cx="288032" cy="51334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9" name="Étoile à 4 branches 8"/>
          <p:cNvSpPr/>
          <p:nvPr/>
        </p:nvSpPr>
        <p:spPr>
          <a:xfrm>
            <a:off x="520662" y="1471533"/>
            <a:ext cx="288032" cy="513348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1" name="ZoneTexte 10"/>
          <p:cNvSpPr txBox="1"/>
          <p:nvPr/>
        </p:nvSpPr>
        <p:spPr>
          <a:xfrm>
            <a:off x="1536053" y="2479645"/>
            <a:ext cx="626469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Après discussions lors de la réunion FCPPL, nous avons convenu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/>
              <a:t>R&amp;D communes  sur la TPC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r-FR" dirty="0" smtClean="0"/>
              <a:t>accueil </a:t>
            </a:r>
            <a:r>
              <a:rPr lang="fr-FR" dirty="0"/>
              <a:t>de </a:t>
            </a:r>
            <a:r>
              <a:rPr lang="fr-FR" dirty="0" smtClean="0"/>
              <a:t>thésard chinois vers 2</a:t>
            </a:r>
            <a:r>
              <a:rPr lang="fr-FR" baseline="30000" dirty="0" smtClean="0"/>
              <a:t>nd</a:t>
            </a:r>
            <a:r>
              <a:rPr lang="fr-FR" dirty="0" smtClean="0"/>
              <a:t> semestre </a:t>
            </a:r>
            <a:r>
              <a:rPr lang="fr-FR" dirty="0" smtClean="0"/>
              <a:t>2015</a:t>
            </a:r>
            <a:endParaRPr lang="fr-FR" dirty="0"/>
          </a:p>
        </p:txBody>
      </p:sp>
      <p:sp>
        <p:nvSpPr>
          <p:cNvPr id="2" name="Flèche à angle droit 1"/>
          <p:cNvSpPr/>
          <p:nvPr/>
        </p:nvSpPr>
        <p:spPr>
          <a:xfrm rot="5400000">
            <a:off x="530107" y="2561098"/>
            <a:ext cx="954994" cy="792088"/>
          </a:xfrm>
          <a:prstGeom prst="ben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ZoneTexte 11"/>
          <p:cNvSpPr txBox="1"/>
          <p:nvPr/>
        </p:nvSpPr>
        <p:spPr>
          <a:xfrm>
            <a:off x="1207196" y="6079648"/>
            <a:ext cx="741565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b="1" dirty="0" smtClean="0"/>
              <a:t>On pourrait finaliser cela lors du meeting FCPPL à Hefei du 8 au 10 Avril 2015:  </a:t>
            </a:r>
            <a:r>
              <a:rPr lang="fr-FR" sz="2000" b="1" dirty="0"/>
              <a:t> </a:t>
            </a:r>
            <a:r>
              <a:rPr lang="fr-FR" sz="2000" u="sng" dirty="0" smtClean="0">
                <a:hlinkClick r:id="rId2"/>
              </a:rPr>
              <a:t>https</a:t>
            </a:r>
            <a:r>
              <a:rPr lang="fr-FR" sz="2000" u="sng" dirty="0">
                <a:hlinkClick r:id="rId2"/>
              </a:rPr>
              <a:t>://indico.cern.ch/event/348717</a:t>
            </a:r>
            <a:r>
              <a:rPr lang="fr-FR" sz="2000" u="sng" dirty="0" smtClean="0">
                <a:hlinkClick r:id="rId2"/>
              </a:rPr>
              <a:t>/</a:t>
            </a:r>
            <a:endParaRPr lang="fr-FR" sz="2000" dirty="0"/>
          </a:p>
        </p:txBody>
      </p:sp>
      <p:sp>
        <p:nvSpPr>
          <p:cNvPr id="13" name="ZoneTexte 12"/>
          <p:cNvSpPr txBox="1"/>
          <p:nvPr/>
        </p:nvSpPr>
        <p:spPr>
          <a:xfrm>
            <a:off x="1168188" y="4448432"/>
            <a:ext cx="7415659" cy="1631216"/>
          </a:xfrm>
          <a:prstGeom prst="rect">
            <a:avLst/>
          </a:prstGeom>
          <a:solidFill>
            <a:srgbClr val="CCFF33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Discussion récente avec GAO </a:t>
            </a:r>
            <a:r>
              <a:rPr lang="fr-FR" sz="2000" dirty="0" err="1" smtClean="0"/>
              <a:t>Yuanning</a:t>
            </a:r>
            <a:endParaRPr lang="fr-FR" sz="2000" dirty="0" smtClean="0"/>
          </a:p>
          <a:p>
            <a:r>
              <a:rPr lang="fr-FR" sz="2000" dirty="0" smtClean="0"/>
              <a:t>Difficulté de trouver un étudiant de niveau suffisant</a:t>
            </a:r>
          </a:p>
          <a:p>
            <a:r>
              <a:rPr lang="fr-FR" sz="2000" dirty="0" smtClean="0"/>
              <a:t>Si bon candidat, pourrait l’envoyer pour quelque mois cette année</a:t>
            </a:r>
          </a:p>
          <a:p>
            <a:r>
              <a:rPr lang="fr-FR" sz="2000" dirty="0" smtClean="0"/>
              <a:t>Financement ne semble pas poser de </a:t>
            </a:r>
            <a:r>
              <a:rPr lang="fr-FR" sz="2000" dirty="0" err="1" smtClean="0"/>
              <a:t>pb</a:t>
            </a:r>
            <a:r>
              <a:rPr lang="fr-FR" sz="2000" dirty="0" smtClean="0"/>
              <a:t>.</a:t>
            </a:r>
          </a:p>
          <a:p>
            <a:r>
              <a:rPr lang="fr-FR" sz="2000" dirty="0" smtClean="0"/>
              <a:t>Si OK pourrait rester plus longtemps en 2016</a:t>
            </a:r>
            <a:endParaRPr lang="fr-FR" sz="2000" dirty="0"/>
          </a:p>
        </p:txBody>
      </p:sp>
    </p:spTree>
    <p:extLst>
      <p:ext uri="{BB962C8B-B14F-4D97-AF65-F5344CB8AC3E}">
        <p14:creationId xmlns:p14="http://schemas.microsoft.com/office/powerpoint/2010/main" val="2290677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043608" y="620688"/>
            <a:ext cx="66654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fr-CH" sz="2400" dirty="0" smtClean="0">
                <a:latin typeface="+mn-lt"/>
              </a:rPr>
              <a:t>FCC-</a:t>
            </a:r>
            <a:r>
              <a:rPr lang="fr-CH" sz="2400" dirty="0" err="1" smtClean="0">
                <a:latin typeface="+mn-lt"/>
              </a:rPr>
              <a:t>ee</a:t>
            </a:r>
            <a:r>
              <a:rPr lang="fr-CH" sz="2400" dirty="0" smtClean="0">
                <a:latin typeface="+mn-lt"/>
              </a:rPr>
              <a:t> </a:t>
            </a:r>
            <a:r>
              <a:rPr lang="fr-CH" sz="2400" dirty="0" err="1" smtClean="0">
                <a:latin typeface="+mn-lt"/>
              </a:rPr>
              <a:t>vidyo</a:t>
            </a:r>
            <a:r>
              <a:rPr lang="fr-CH" sz="2400" dirty="0">
                <a:latin typeface="+mn-lt"/>
              </a:rPr>
              <a:t> meetings: </a:t>
            </a:r>
            <a:endParaRPr lang="fr-CH" sz="2400" dirty="0" smtClean="0">
              <a:latin typeface="+mn-lt"/>
            </a:endParaRPr>
          </a:p>
          <a:p>
            <a:r>
              <a:rPr lang="fr-CH" sz="2400" dirty="0">
                <a:latin typeface="+mn-lt"/>
                <a:hlinkClick r:id="rId2"/>
              </a:rPr>
              <a:t>http://</a:t>
            </a:r>
            <a:r>
              <a:rPr lang="fr-CH" sz="2400" dirty="0" smtClean="0">
                <a:latin typeface="+mn-lt"/>
                <a:hlinkClick r:id="rId2"/>
              </a:rPr>
              <a:t>tlep.web.cern.ch/node/1553/indico-events</a:t>
            </a:r>
            <a:r>
              <a:rPr lang="fr-CH" sz="2400" dirty="0" smtClean="0">
                <a:latin typeface="+mn-lt"/>
              </a:rPr>
              <a:t> </a:t>
            </a:r>
            <a:endParaRPr lang="fr-CH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TextBox 1"/>
          <p:cNvSpPr txBox="1"/>
          <p:nvPr/>
        </p:nvSpPr>
        <p:spPr>
          <a:xfrm>
            <a:off x="1444800" y="0"/>
            <a:ext cx="675492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fr-CH" sz="2800" dirty="0" smtClean="0">
                <a:solidFill>
                  <a:srgbClr val="C00000"/>
                </a:solidFill>
                <a:latin typeface="+mn-lt"/>
              </a:rPr>
              <a:t>FCC-</a:t>
            </a:r>
            <a:r>
              <a:rPr lang="fr-CH" sz="2800" dirty="0" err="1" smtClean="0">
                <a:solidFill>
                  <a:srgbClr val="C00000"/>
                </a:solidFill>
                <a:latin typeface="+mn-lt"/>
              </a:rPr>
              <a:t>ee</a:t>
            </a:r>
            <a:r>
              <a:rPr lang="fr-CH" sz="2800" dirty="0" smtClean="0">
                <a:solidFill>
                  <a:srgbClr val="C00000"/>
                </a:solidFill>
                <a:latin typeface="+mn-lt"/>
              </a:rPr>
              <a:t> (TLEP) VIDYO meetings &amp; Workshops</a:t>
            </a:r>
            <a:endParaRPr lang="fr-CH" sz="2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4" name="TextBox 1"/>
          <p:cNvSpPr txBox="1"/>
          <p:nvPr/>
        </p:nvSpPr>
        <p:spPr>
          <a:xfrm>
            <a:off x="1521930" y="3933056"/>
            <a:ext cx="51834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400" b="1" kern="1200">
                <a:solidFill>
                  <a:schemeClr val="tx1"/>
                </a:solidFill>
                <a:latin typeface="Times New Roman" pitchFamily="18" charset="0"/>
                <a:ea typeface="+mn-ea"/>
                <a:cs typeface="+mn-cs"/>
              </a:defRPr>
            </a:lvl9pPr>
          </a:lstStyle>
          <a:p>
            <a:r>
              <a:rPr lang="fr-CH" sz="2800" dirty="0" smtClean="0">
                <a:solidFill>
                  <a:srgbClr val="C00000"/>
                </a:solidFill>
                <a:latin typeface="+mn-lt"/>
              </a:rPr>
              <a:t>FCC-</a:t>
            </a:r>
            <a:r>
              <a:rPr lang="fr-CH" sz="2800" dirty="0" err="1" smtClean="0">
                <a:solidFill>
                  <a:srgbClr val="C00000"/>
                </a:solidFill>
                <a:latin typeface="+mn-lt"/>
              </a:rPr>
              <a:t>hh</a:t>
            </a:r>
            <a:r>
              <a:rPr lang="fr-CH" sz="2800" dirty="0" smtClean="0">
                <a:solidFill>
                  <a:srgbClr val="C00000"/>
                </a:solidFill>
                <a:latin typeface="+mn-lt"/>
              </a:rPr>
              <a:t> (VHELHC) VIDYO meetings</a:t>
            </a:r>
            <a:endParaRPr lang="fr-CH" sz="2800" dirty="0">
              <a:solidFill>
                <a:srgbClr val="C00000"/>
              </a:solidFill>
              <a:latin typeface="+mn-lt"/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043608" y="4456276"/>
            <a:ext cx="7344816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r-FR" sz="2400" b="1" dirty="0" smtClean="0">
                <a:hlinkClick r:id="rId3"/>
              </a:rPr>
              <a:t>https://indico.cern.ch/categoryDisplay.py?categId=5258</a:t>
            </a:r>
            <a:r>
              <a:rPr lang="fr-FR" sz="2400" b="1" dirty="0" smtClean="0"/>
              <a:t> </a:t>
            </a:r>
            <a:endParaRPr lang="fr-FR" sz="2400" b="1" dirty="0"/>
          </a:p>
        </p:txBody>
      </p:sp>
      <p:sp>
        <p:nvSpPr>
          <p:cNvPr id="11" name="ZoneTexte 10"/>
          <p:cNvSpPr txBox="1"/>
          <p:nvPr/>
        </p:nvSpPr>
        <p:spPr>
          <a:xfrm>
            <a:off x="647451" y="5137586"/>
            <a:ext cx="8262070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Many </a:t>
            </a:r>
            <a:r>
              <a:rPr lang="en-US" dirty="0" err="1" smtClean="0"/>
              <a:t>vidyo</a:t>
            </a:r>
            <a:r>
              <a:rPr lang="en-US" dirty="0" smtClean="0"/>
              <a:t> meeting done:</a:t>
            </a:r>
          </a:p>
          <a:p>
            <a:r>
              <a:rPr lang="en-US" sz="2400" dirty="0" smtClean="0"/>
              <a:t>Next </a:t>
            </a:r>
            <a:r>
              <a:rPr lang="en-US" sz="2400" dirty="0" smtClean="0"/>
              <a:t>workshop scheduled</a:t>
            </a:r>
            <a:r>
              <a:rPr lang="en-US" sz="2400" dirty="0" smtClean="0"/>
              <a:t>: </a:t>
            </a:r>
            <a:r>
              <a:rPr lang="en-US" sz="2400" dirty="0">
                <a:hlinkClick r:id="rId4"/>
              </a:rPr>
              <a:t>https://indico.cern.ch/event/352868</a:t>
            </a:r>
            <a:r>
              <a:rPr lang="en-US" sz="2400" dirty="0" smtClean="0">
                <a:hlinkClick r:id="rId4"/>
              </a:rPr>
              <a:t>/</a:t>
            </a:r>
            <a:endParaRPr lang="en-US" sz="2400" dirty="0" smtClean="0"/>
          </a:p>
          <a:p>
            <a:r>
              <a:rPr lang="en-US" sz="2400" b="1" u="sng" dirty="0" smtClean="0"/>
              <a:t>March 11-13 </a:t>
            </a:r>
            <a:r>
              <a:rPr lang="en-US" sz="2400" dirty="0" smtClean="0"/>
              <a:t>(</a:t>
            </a:r>
            <a:r>
              <a:rPr lang="fr-FR" sz="2400" b="1" dirty="0" err="1" smtClean="0"/>
              <a:t>Higgs</a:t>
            </a:r>
            <a:r>
              <a:rPr lang="fr-FR" sz="2400" b="1" dirty="0" smtClean="0"/>
              <a:t> and BSM at 100 </a:t>
            </a:r>
            <a:r>
              <a:rPr lang="fr-FR" sz="2400" b="1" dirty="0" err="1" smtClean="0"/>
              <a:t>TeV</a:t>
            </a:r>
            <a:r>
              <a:rPr lang="en-US" sz="2400" dirty="0" smtClean="0"/>
              <a:t>)</a:t>
            </a:r>
            <a:endParaRPr lang="en-US" sz="2400" dirty="0"/>
          </a:p>
        </p:txBody>
      </p:sp>
      <p:sp>
        <p:nvSpPr>
          <p:cNvPr id="16" name="ZoneTexte 15"/>
          <p:cNvSpPr txBox="1"/>
          <p:nvPr/>
        </p:nvSpPr>
        <p:spPr>
          <a:xfrm>
            <a:off x="1115616" y="1547500"/>
            <a:ext cx="3617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smtClean="0"/>
              <a:t>Last </a:t>
            </a:r>
            <a:r>
              <a:rPr lang="fr-FR" b="1" dirty="0" smtClean="0"/>
              <a:t>FCC-</a:t>
            </a:r>
            <a:r>
              <a:rPr lang="fr-FR" b="1" dirty="0" err="1" smtClean="0"/>
              <a:t>ee</a:t>
            </a:r>
            <a:r>
              <a:rPr lang="fr-FR" b="1" dirty="0" smtClean="0"/>
              <a:t> workshop </a:t>
            </a:r>
            <a:r>
              <a:rPr lang="fr-FR" b="1" dirty="0" err="1" smtClean="0"/>
              <a:t>Feb</a:t>
            </a:r>
            <a:r>
              <a:rPr lang="fr-FR" b="1" dirty="0" smtClean="0"/>
              <a:t>. </a:t>
            </a:r>
            <a:r>
              <a:rPr lang="fr-FR" b="1" dirty="0" smtClean="0"/>
              <a:t>3-5</a:t>
            </a:r>
            <a:r>
              <a:rPr lang="fr-FR" b="1" dirty="0" smtClean="0"/>
              <a:t> </a:t>
            </a:r>
            <a:r>
              <a:rPr lang="fr-FR" b="1" dirty="0" err="1" smtClean="0"/>
              <a:t>see</a:t>
            </a:r>
            <a:r>
              <a:rPr lang="fr-FR" b="1" dirty="0" smtClean="0"/>
              <a:t> </a:t>
            </a:r>
            <a:endParaRPr lang="fr-FR" b="1" dirty="0"/>
          </a:p>
        </p:txBody>
      </p:sp>
      <p:sp>
        <p:nvSpPr>
          <p:cNvPr id="17" name="Rectangle 16"/>
          <p:cNvSpPr/>
          <p:nvPr/>
        </p:nvSpPr>
        <p:spPr>
          <a:xfrm>
            <a:off x="1521930" y="1916832"/>
            <a:ext cx="662957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u="sng" dirty="0" smtClean="0">
                <a:hlinkClick r:id="rId5"/>
              </a:rPr>
              <a:t>https</a:t>
            </a:r>
            <a:r>
              <a:rPr lang="fr-FR" u="sng" dirty="0">
                <a:hlinkClick r:id="rId5"/>
              </a:rPr>
              <a:t>://</a:t>
            </a:r>
            <a:r>
              <a:rPr lang="fr-FR" u="sng" dirty="0" smtClean="0">
                <a:hlinkClick r:id="rId5"/>
              </a:rPr>
              <a:t>agenda.infn.it/conferenceDisplay.py?ovw=True&amp;confId=8830</a:t>
            </a:r>
            <a:r>
              <a:rPr lang="fr-FR" u="sng" dirty="0" smtClean="0"/>
              <a:t> </a:t>
            </a:r>
            <a:endParaRPr lang="fr-FR" u="sng" dirty="0" smtClean="0"/>
          </a:p>
        </p:txBody>
      </p:sp>
      <p:sp>
        <p:nvSpPr>
          <p:cNvPr id="18" name="ZoneTexte 17"/>
          <p:cNvSpPr txBox="1"/>
          <p:nvPr/>
        </p:nvSpPr>
        <p:spPr>
          <a:xfrm>
            <a:off x="1141173" y="2533540"/>
            <a:ext cx="377994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FR" b="1" dirty="0" err="1" smtClean="0"/>
              <a:t>Next</a:t>
            </a:r>
            <a:r>
              <a:rPr lang="fr-FR" b="1" dirty="0" smtClean="0"/>
              <a:t> </a:t>
            </a:r>
            <a:r>
              <a:rPr lang="fr-FR" b="1" dirty="0" err="1" smtClean="0"/>
              <a:t>Physics</a:t>
            </a:r>
            <a:r>
              <a:rPr lang="fr-FR" b="1" dirty="0" smtClean="0"/>
              <a:t> </a:t>
            </a:r>
            <a:r>
              <a:rPr lang="fr-FR" b="1" dirty="0" smtClean="0"/>
              <a:t>meeting </a:t>
            </a:r>
            <a:r>
              <a:rPr lang="fr-FR" b="1" dirty="0" smtClean="0"/>
              <a:t>March</a:t>
            </a:r>
            <a:r>
              <a:rPr lang="fr-FR" b="1" dirty="0" smtClean="0"/>
              <a:t> </a:t>
            </a:r>
            <a:r>
              <a:rPr lang="fr-FR" b="1" dirty="0" smtClean="0"/>
              <a:t>2</a:t>
            </a:r>
            <a:r>
              <a:rPr lang="fr-FR" b="1" baseline="30000" dirty="0" smtClean="0"/>
              <a:t>nd</a:t>
            </a:r>
          </a:p>
          <a:p>
            <a:r>
              <a:rPr lang="fr-FR" b="1" dirty="0" err="1" smtClean="0"/>
              <a:t>Next</a:t>
            </a:r>
            <a:r>
              <a:rPr lang="fr-FR" b="1" dirty="0" smtClean="0"/>
              <a:t> </a:t>
            </a:r>
            <a:r>
              <a:rPr lang="fr-FR" b="1" dirty="0" err="1" smtClean="0"/>
              <a:t>accelerator</a:t>
            </a:r>
            <a:r>
              <a:rPr lang="fr-FR" b="1" dirty="0" smtClean="0"/>
              <a:t> meeting March 2nd  </a:t>
            </a:r>
            <a:endParaRPr lang="fr-FR" b="1" dirty="0"/>
          </a:p>
        </p:txBody>
      </p:sp>
      <p:sp>
        <p:nvSpPr>
          <p:cNvPr id="20" name="Rectangle 19"/>
          <p:cNvSpPr/>
          <p:nvPr/>
        </p:nvSpPr>
        <p:spPr>
          <a:xfrm>
            <a:off x="5120046" y="2520478"/>
            <a:ext cx="377327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fr-FR" u="sng" dirty="0">
                <a:hlinkClick r:id="rId6"/>
              </a:rPr>
              <a:t>https://indico.cern.ch/event/375193</a:t>
            </a:r>
            <a:r>
              <a:rPr lang="fr-FR" u="sng" dirty="0" smtClean="0">
                <a:hlinkClick r:id="rId6"/>
              </a:rPr>
              <a:t>/</a:t>
            </a:r>
            <a:endParaRPr lang="fr-FR" u="sng" dirty="0" smtClean="0"/>
          </a:p>
          <a:p>
            <a:r>
              <a:rPr lang="fr-FR" dirty="0">
                <a:hlinkClick r:id="rId7"/>
              </a:rPr>
              <a:t>https://indico.cern.ch/event/373936</a:t>
            </a:r>
            <a:r>
              <a:rPr lang="fr-FR" dirty="0" smtClean="0">
                <a:hlinkClick r:id="rId7"/>
              </a:rPr>
              <a:t>/</a:t>
            </a:r>
            <a:r>
              <a:rPr lang="fr-FR" dirty="0" smtClean="0"/>
              <a:t> </a:t>
            </a:r>
            <a:endParaRPr lang="fr-FR" dirty="0"/>
          </a:p>
        </p:txBody>
      </p:sp>
      <p:sp>
        <p:nvSpPr>
          <p:cNvPr id="5" name="Étoile à 4 branches 4"/>
          <p:cNvSpPr/>
          <p:nvPr/>
        </p:nvSpPr>
        <p:spPr>
          <a:xfrm>
            <a:off x="251520" y="836712"/>
            <a:ext cx="395931" cy="701144"/>
          </a:xfrm>
          <a:prstGeom prst="star4">
            <a:avLst/>
          </a:prstGeom>
          <a:solidFill>
            <a:srgbClr val="66FFFF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Étoile à 4 branches 22"/>
          <p:cNvSpPr/>
          <p:nvPr/>
        </p:nvSpPr>
        <p:spPr>
          <a:xfrm>
            <a:off x="251520" y="5071321"/>
            <a:ext cx="395931" cy="701144"/>
          </a:xfrm>
          <a:prstGeom prst="star4">
            <a:avLst/>
          </a:prstGeom>
          <a:solidFill>
            <a:srgbClr val="66FFFF"/>
          </a:solidFill>
          <a:ln>
            <a:solidFill>
              <a:schemeClr val="accent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1394661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/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1"/>
          <p:cNvSpPr txBox="1"/>
          <p:nvPr/>
        </p:nvSpPr>
        <p:spPr bwMode="auto">
          <a:xfrm>
            <a:off x="4796650" y="512672"/>
            <a:ext cx="4054022" cy="4339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r>
              <a:rPr lang="en-GB" sz="3200" b="1" dirty="0">
                <a:solidFill>
                  <a:srgbClr val="FFFF00"/>
                </a:solidFill>
                <a:ea typeface="ＭＳ Ｐゴシック" charset="0"/>
              </a:rPr>
              <a:t>First FCC Week</a:t>
            </a:r>
          </a:p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endParaRPr lang="en-GB" sz="2800" b="1" dirty="0">
              <a:solidFill>
                <a:srgbClr val="FFFF00"/>
              </a:solidFill>
              <a:ea typeface="ＭＳ Ｐゴシック" charset="0"/>
            </a:endParaRPr>
          </a:p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r>
              <a:rPr lang="en-GB" sz="2800" b="1" dirty="0">
                <a:solidFill>
                  <a:srgbClr val="FFFF00"/>
                </a:solidFill>
                <a:ea typeface="ＭＳ Ｐゴシック" charset="0"/>
              </a:rPr>
              <a:t>Conference</a:t>
            </a:r>
          </a:p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r>
              <a:rPr lang="en-GB" sz="2800" b="1" dirty="0">
                <a:solidFill>
                  <a:srgbClr val="FFFF00"/>
                </a:solidFill>
                <a:ea typeface="ＭＳ Ｐゴシック" charset="0"/>
              </a:rPr>
              <a:t> </a:t>
            </a:r>
          </a:p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r>
              <a:rPr lang="en-GB" sz="2800" b="1" dirty="0">
                <a:solidFill>
                  <a:srgbClr val="FFFF00"/>
                </a:solidFill>
                <a:ea typeface="ＭＳ Ｐゴシック" charset="0"/>
              </a:rPr>
              <a:t>Washington DC</a:t>
            </a:r>
          </a:p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r>
              <a:rPr lang="en-GB" sz="2800" b="1" dirty="0">
                <a:solidFill>
                  <a:srgbClr val="FFFF00"/>
                </a:solidFill>
                <a:ea typeface="ＭＳ Ｐゴシック" charset="0"/>
              </a:rPr>
              <a:t>23-27 March 2015</a:t>
            </a:r>
          </a:p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endParaRPr lang="en-GB" sz="2800" b="1" dirty="0">
              <a:solidFill>
                <a:srgbClr val="FFFF00"/>
              </a:solidFill>
              <a:ea typeface="ＭＳ Ｐゴシック" charset="0"/>
            </a:endParaRPr>
          </a:p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r>
              <a:rPr lang="en-GB" sz="2400" b="1" dirty="0">
                <a:solidFill>
                  <a:srgbClr val="FFFF00"/>
                </a:solidFill>
                <a:ea typeface="ＭＳ Ｐゴシック" charset="0"/>
                <a:hlinkClick r:id="rId2"/>
              </a:rPr>
              <a:t>http://cern.ch/fccw2015</a:t>
            </a:r>
            <a:endParaRPr lang="en-GB" sz="2400" b="1" dirty="0">
              <a:solidFill>
                <a:srgbClr val="FFFF00"/>
              </a:solidFill>
              <a:ea typeface="ＭＳ Ｐゴシック" charset="0"/>
            </a:endParaRPr>
          </a:p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endParaRPr lang="en-GB" sz="2400" b="1" dirty="0">
              <a:solidFill>
                <a:srgbClr val="FFFF00"/>
              </a:solidFill>
              <a:ea typeface="ＭＳ Ｐゴシック" charset="0"/>
            </a:endParaRPr>
          </a:p>
          <a:p>
            <a:pPr algn="ctr" defTabSz="584200" fontAlgn="base">
              <a:spcBef>
                <a:spcPct val="0"/>
              </a:spcBef>
              <a:spcAft>
                <a:spcPct val="0"/>
              </a:spcAft>
            </a:pPr>
            <a:endParaRPr lang="en-GB" sz="2800" b="1" dirty="0">
              <a:solidFill>
                <a:srgbClr val="FFFF00"/>
              </a:solidFill>
              <a:ea typeface="ＭＳ Ｐゴシック" charset="0"/>
            </a:endParaRPr>
          </a:p>
        </p:txBody>
      </p:sp>
      <p:pic>
        <p:nvPicPr>
          <p:cNvPr id="7" name="Picture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4850578" cy="6858000"/>
          </a:xfrm>
          <a:prstGeom prst="rect">
            <a:avLst/>
          </a:prstGeom>
        </p:spPr>
      </p:pic>
      <p:sp>
        <p:nvSpPr>
          <p:cNvPr id="8" name="TextBox 3"/>
          <p:cNvSpPr txBox="1"/>
          <p:nvPr/>
        </p:nvSpPr>
        <p:spPr>
          <a:xfrm>
            <a:off x="32546" y="2313165"/>
            <a:ext cx="69442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000" dirty="0">
                <a:solidFill>
                  <a:srgbClr val="092A55"/>
                </a:solidFill>
              </a:rPr>
              <a:t>++...</a:t>
            </a:r>
          </a:p>
        </p:txBody>
      </p:sp>
      <p:sp>
        <p:nvSpPr>
          <p:cNvPr id="9" name="TextBox 4"/>
          <p:cNvSpPr txBox="1"/>
          <p:nvPr/>
        </p:nvSpPr>
        <p:spPr>
          <a:xfrm rot="20794332">
            <a:off x="2740270" y="5103730"/>
            <a:ext cx="218361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800" b="1" i="1" dirty="0">
                <a:solidFill>
                  <a:srgbClr val="FF66FF"/>
                </a:solidFill>
              </a:rPr>
              <a:t>draft poster</a:t>
            </a:r>
          </a:p>
        </p:txBody>
      </p:sp>
    </p:spTree>
    <p:extLst>
      <p:ext uri="{BB962C8B-B14F-4D97-AF65-F5344CB8AC3E}">
        <p14:creationId xmlns:p14="http://schemas.microsoft.com/office/powerpoint/2010/main" val="28133235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dèle par défaut">
  <a:themeElements>
    <a:clrScheme name="Modèle par défaut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Modèle par défaut">
  <a:themeElements>
    <a:clrScheme name="Modèle par défaut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2_Modèle par défaut">
  <a:themeElements>
    <a:clrScheme name="Modèle par défaut 6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C0C0C0"/>
      </a:accent1>
      <a:accent2>
        <a:srgbClr val="0066FF"/>
      </a:accent2>
      <a:accent3>
        <a:srgbClr val="FFFFFF"/>
      </a:accent3>
      <a:accent4>
        <a:srgbClr val="000000"/>
      </a:accent4>
      <a:accent5>
        <a:srgbClr val="DCDCDC"/>
      </a:accent5>
      <a:accent6>
        <a:srgbClr val="005CE7"/>
      </a:accent6>
      <a:hlink>
        <a:srgbClr val="FF0000"/>
      </a:hlink>
      <a:folHlink>
        <a:srgbClr val="009900"/>
      </a:folHlink>
    </a:clrScheme>
    <a:fontScheme name="Modèle par défaut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773</TotalTime>
  <Words>567</Words>
  <Application>Microsoft Office PowerPoint</Application>
  <PresentationFormat>Affichage à l'écran (4:3)</PresentationFormat>
  <Paragraphs>101</Paragraphs>
  <Slides>9</Slides>
  <Notes>4</Notes>
  <HiddenSlides>0</HiddenSlides>
  <MMClips>0</MMClips>
  <ScaleCrop>false</ScaleCrop>
  <HeadingPairs>
    <vt:vector size="4" baseType="variant">
      <vt:variant>
        <vt:lpstr>Thème</vt:lpstr>
      </vt:variant>
      <vt:variant>
        <vt:i4>4</vt:i4>
      </vt:variant>
      <vt:variant>
        <vt:lpstr>Titres des diapositives</vt:lpstr>
      </vt:variant>
      <vt:variant>
        <vt:i4>9</vt:i4>
      </vt:variant>
    </vt:vector>
  </HeadingPairs>
  <TitlesOfParts>
    <vt:vector size="13" baseType="lpstr">
      <vt:lpstr>Thème Office</vt:lpstr>
      <vt:lpstr>Modèle par défaut</vt:lpstr>
      <vt:lpstr>1_Modèle par défaut</vt:lpstr>
      <vt:lpstr>2_Modèle par défaut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  <vt:lpstr>Présentation PowerPoint</vt:lpstr>
    </vt:vector>
  </TitlesOfParts>
  <Company>cea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Aleksan</dc:creator>
  <cp:lastModifiedBy>ALEKSAN Roy</cp:lastModifiedBy>
  <cp:revision>85</cp:revision>
  <dcterms:created xsi:type="dcterms:W3CDTF">2013-12-03T15:28:29Z</dcterms:created>
  <dcterms:modified xsi:type="dcterms:W3CDTF">2015-02-23T16:26:13Z</dcterms:modified>
</cp:coreProperties>
</file>