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00" r:id="rId3"/>
    <p:sldId id="264" r:id="rId4"/>
    <p:sldId id="314" r:id="rId5"/>
    <p:sldId id="357" r:id="rId6"/>
    <p:sldId id="358" r:id="rId7"/>
    <p:sldId id="359" r:id="rId8"/>
    <p:sldId id="360" r:id="rId9"/>
    <p:sldId id="343" r:id="rId10"/>
    <p:sldId id="344" r:id="rId11"/>
    <p:sldId id="361" r:id="rId12"/>
    <p:sldId id="342" r:id="rId13"/>
    <p:sldId id="3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16" autoAdjust="0"/>
    <p:restoredTop sz="95745" autoAdjust="0"/>
  </p:normalViewPr>
  <p:slideViewPr>
    <p:cSldViewPr>
      <p:cViewPr>
        <p:scale>
          <a:sx n="88" d="100"/>
          <a:sy n="88" d="100"/>
        </p:scale>
        <p:origin x="-108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0CC89-3A5B-4564-89B7-3B4210BC9206}" type="datetimeFigureOut">
              <a:rPr lang="en-GB" smtClean="0"/>
              <a:t>22/06/2015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B5512-4977-4AB4-932A-76B7CAEA0E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65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B5512-4977-4AB4-932A-76B7CAEA0E2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136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015FC-CFC5-4333-A8E8-08DD13E2D0C6}" type="datetime1">
              <a:rPr lang="en-GB" smtClean="0"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39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20C0-7A10-4B88-947A-88D1F1D6E8E2}" type="datetime1">
              <a:rPr lang="en-GB" smtClean="0"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931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3D18E-4C39-4310-AC9F-02F404492D54}" type="datetime1">
              <a:rPr lang="en-GB" smtClean="0"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00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1C60-113F-4DB7-93C3-48808F85CB06}" type="datetime1">
              <a:rPr lang="en-GB" smtClean="0"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06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000F-B851-424F-B679-CFAF7A102B80}" type="datetime1">
              <a:rPr lang="en-GB" smtClean="0"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798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D7BA-E87A-4914-953C-0A1B8F032EEE}" type="datetime1">
              <a:rPr lang="en-GB" smtClean="0"/>
              <a:t>22/06/2015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251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A475-2F69-497B-91B2-711443A4ADE5}" type="datetime1">
              <a:rPr lang="en-GB" smtClean="0"/>
              <a:t>22/06/2015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844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51-E23D-4C7C-8808-31BB78CF0394}" type="datetime1">
              <a:rPr lang="en-GB" smtClean="0"/>
              <a:t>22/06/2015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940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A712-1C98-4984-855D-E2784929BEE1}" type="datetime1">
              <a:rPr lang="en-GB" smtClean="0"/>
              <a:t>22/06/2015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10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0DB1-16B4-4FEB-BCD5-3918FB92435E}" type="datetime1">
              <a:rPr lang="en-GB" smtClean="0"/>
              <a:t>22/06/2015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31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785BA-B0D0-42DC-B16D-EB0D4F481EB3}" type="datetime1">
              <a:rPr lang="en-GB" smtClean="0"/>
              <a:t>22/06/2015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476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2358-2E0B-4E94-965A-FEC7673A5116}" type="datetime1">
              <a:rPr lang="en-GB" smtClean="0"/>
              <a:t>22/06/2015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01F6D-4AFB-491E-8D9C-0B62003E7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688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Plans for delivery and commission the RF system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 Ronald, University of Strathclyde</a:t>
            </a:r>
          </a:p>
          <a:p>
            <a:r>
              <a:rPr lang="en-GB" dirty="0" smtClean="0"/>
              <a:t>For the MICE RF team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577" y="5443"/>
            <a:ext cx="2021210" cy="202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32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36" y="966774"/>
            <a:ext cx="8319412" cy="56886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77608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RF network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99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48248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Cavities: Commissioning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11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244" y="1044531"/>
            <a:ext cx="83791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Commissioning without B field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Cavities should be HPRF tested on beam line before yoke is complete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In case any intervention is required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Estimate &lt;1 month operation of both cavities together, so completion by April 2017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Commissioning with B field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Requires completion of Yoke and </a:t>
            </a:r>
            <a:r>
              <a:rPr lang="en-GB" sz="1600" dirty="0" err="1" smtClean="0"/>
              <a:t>recommissioning</a:t>
            </a:r>
            <a:r>
              <a:rPr lang="en-GB" sz="1600" dirty="0" smtClean="0"/>
              <a:t> of all magnets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Note ONE magnet only will be added to the STEP IV set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Yoke plate final installation </a:t>
            </a:r>
            <a:r>
              <a:rPr lang="en-GB" sz="1600" dirty="0" err="1" smtClean="0"/>
              <a:t>est</a:t>
            </a:r>
            <a:r>
              <a:rPr lang="en-GB" sz="1600" dirty="0" smtClean="0"/>
              <a:t> ~ 1 </a:t>
            </a:r>
            <a:r>
              <a:rPr lang="en-GB" sz="1600" dirty="0" err="1" smtClean="0"/>
              <a:t>wk</a:t>
            </a:r>
            <a:endParaRPr lang="en-GB" sz="16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Commissioning of magnets will benefit from the STEP IV plan- presently assumed to be the same process, planned for April 2017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Tests of the cavities with magnetic field and all systems April 2017, say 2wks- 1mnth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GB" sz="1600" dirty="0" smtClean="0"/>
              <a:t>In parallel with magnet commissioning if possible</a:t>
            </a:r>
          </a:p>
          <a:p>
            <a:pPr marL="1200150" lvl="2" indent="-285750">
              <a:buFont typeface="Arial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Effort requirement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Requires effort to integrate magnets- will be similar to STEP IV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2 months of RF effort (2 people)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MICE CM42: RF </a:t>
            </a:r>
            <a:r>
              <a:rPr lang="fr-FR" dirty="0" err="1" smtClean="0"/>
              <a:t>Parallel</a:t>
            </a:r>
            <a:r>
              <a:rPr lang="fr-FR" dirty="0" smtClean="0"/>
              <a:t> Session 22nd </a:t>
            </a:r>
            <a:r>
              <a:rPr lang="fr-FR" dirty="0" err="1" smtClean="0"/>
              <a:t>June</a:t>
            </a:r>
            <a:r>
              <a:rPr lang="fr-FR" dirty="0" smtClean="0"/>
              <a:t> 2015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9"/>
            <a:ext cx="7585629" cy="49282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938" y="116632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RF network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462283" y="980728"/>
            <a:ext cx="369121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 amplifier moved to 3</a:t>
            </a:r>
            <a:r>
              <a:rPr lang="en-GB" baseline="30000" dirty="0" smtClean="0"/>
              <a:t>rd</a:t>
            </a:r>
            <a:r>
              <a:rPr lang="en-GB" dirty="0" smtClean="0"/>
              <a:t> position behind wall to ease installation in congested area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With 2 RF amplifiers now relatively straightforward to place auxiliary systems (cooling)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Water cooling for load will need to route over the air gap on the transmission lines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92696"/>
            <a:ext cx="5580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</a:t>
            </a:r>
            <a:r>
              <a:rPr lang="en-GB" dirty="0" smtClean="0"/>
              <a:t>oad </a:t>
            </a:r>
            <a:r>
              <a:rPr lang="en-GB" dirty="0"/>
              <a:t>on </a:t>
            </a:r>
            <a:r>
              <a:rPr lang="en-GB" dirty="0" smtClean="0"/>
              <a:t>each splitter to absorb unbalanced reflections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Retracted crane </a:t>
            </a:r>
            <a:r>
              <a:rPr lang="en-GB" dirty="0"/>
              <a:t>hook </a:t>
            </a:r>
            <a:r>
              <a:rPr lang="en-GB" dirty="0" smtClean="0"/>
              <a:t>clears coax over the wall.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Support from present ‘shield wall’ and yoke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429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48248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Summary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13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244" y="1044531"/>
            <a:ext cx="837917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Drive Commissioning Timetable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Amplifier No. 1 with automation installed and operational by Aug 2016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Amplifier No. 2 with automation installed and operational by Feb 2017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LLRF and cavity control systems operational by Aug 2016</a:t>
            </a:r>
          </a:p>
          <a:p>
            <a:endParaRPr lang="en-GB" sz="2000" dirty="0" smtClean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Cavities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Arrival May 2016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Cavity no. 1 ready for standalone tests by end June 2016 : Compete by Oct 2016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Cavity No. 2 ready for standalone test by Oct 2016 : Complete by Dec 2016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Cavity installation to </a:t>
            </a:r>
            <a:r>
              <a:rPr lang="en-GB" sz="1600" dirty="0" err="1" smtClean="0"/>
              <a:t>beamline</a:t>
            </a:r>
            <a:r>
              <a:rPr lang="en-GB" sz="1600" dirty="0" smtClean="0"/>
              <a:t> Mar ’17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Installation of distribution network by Feb ‘17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Tests of the cavities without B-field late march /early April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Tests of Cavities with B-field, May </a:t>
            </a:r>
            <a:r>
              <a:rPr lang="en-GB" sz="1600" dirty="0" smtClean="0"/>
              <a:t>2017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GB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Timetable to be integrated into </a:t>
            </a:r>
            <a:r>
              <a:rPr lang="en-GB" sz="2000" dirty="0" err="1" smtClean="0">
                <a:solidFill>
                  <a:srgbClr val="C00000"/>
                </a:solidFill>
              </a:rPr>
              <a:t>Gannt</a:t>
            </a:r>
            <a:r>
              <a:rPr lang="en-GB" sz="2000" dirty="0" smtClean="0">
                <a:solidFill>
                  <a:srgbClr val="C00000"/>
                </a:solidFill>
              </a:rPr>
              <a:t> Chart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MICE CM42: RF </a:t>
            </a:r>
            <a:r>
              <a:rPr lang="fr-FR" dirty="0" err="1" smtClean="0"/>
              <a:t>Parallel</a:t>
            </a:r>
            <a:r>
              <a:rPr lang="fr-FR" dirty="0" smtClean="0"/>
              <a:t> Session 22nd </a:t>
            </a:r>
            <a:r>
              <a:rPr lang="fr-FR" dirty="0" err="1" smtClean="0"/>
              <a:t>June</a:t>
            </a:r>
            <a:r>
              <a:rPr lang="fr-FR" dirty="0" smtClean="0"/>
              <a:t> 2015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2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Content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1049881"/>
            <a:ext cx="85689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The RF System has several Key subsystems to be addressed in different talks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>
              <a:solidFill>
                <a:schemeClr val="accent2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RF Cavities and Cavity Modules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dirty="0" smtClean="0"/>
              <a:t>Progress on the tests at the MTA discussed in the first paper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dirty="0" smtClean="0"/>
              <a:t>Cavity modules to be addressed in penultimate paper</a:t>
            </a:r>
            <a:endParaRPr lang="en-GB" dirty="0"/>
          </a:p>
          <a:p>
            <a:pPr marL="1200150" lvl="2" indent="-285750">
              <a:buFont typeface="Arial" pitchFamily="34" charset="0"/>
              <a:buChar char="•"/>
            </a:pPr>
            <a:endParaRPr lang="en-GB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err="1">
                <a:solidFill>
                  <a:schemeClr val="accent2"/>
                </a:solidFill>
              </a:rPr>
              <a:t>Muon</a:t>
            </a:r>
            <a:r>
              <a:rPr lang="en-GB" dirty="0">
                <a:solidFill>
                  <a:schemeClr val="accent2"/>
                </a:solidFill>
              </a:rPr>
              <a:t>-RF phase determination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dirty="0" smtClean="0"/>
              <a:t>Discussed in preceding talk</a:t>
            </a:r>
            <a:endParaRPr lang="en-GB" dirty="0"/>
          </a:p>
          <a:p>
            <a:pPr marL="742950" lvl="1" indent="-285750">
              <a:buFont typeface="Arial" pitchFamily="34" charset="0"/>
              <a:buChar char="•"/>
            </a:pPr>
            <a:endParaRPr lang="en-GB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RF drive and distribution system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dirty="0" smtClean="0"/>
              <a:t>Plans for test, delivery and installation of amplifiers will be addressed here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GB" dirty="0" smtClean="0"/>
              <a:t>Encompasses development of remote control (2</a:t>
            </a:r>
            <a:r>
              <a:rPr lang="en-GB" baseline="30000" dirty="0" smtClean="0"/>
              <a:t>nd</a:t>
            </a:r>
            <a:r>
              <a:rPr lang="en-GB" dirty="0" smtClean="0"/>
              <a:t> talk) and LLRF control (final talk)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GB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Cavity tests at RAL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dirty="0" smtClean="0"/>
              <a:t>Opportunity for a full system test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dirty="0" smtClean="0"/>
              <a:t>Commission all major components before assembly in beam line</a:t>
            </a:r>
          </a:p>
          <a:p>
            <a:pPr marL="1200150" lvl="2" indent="-285750"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76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MICE High Power RF systems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1049881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MICE HPRF system requirements have changed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/>
              <a:t>Fewer cavities, no coupling coil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/>
              <a:t>Required operational date on the </a:t>
            </a:r>
            <a:r>
              <a:rPr lang="en-GB" dirty="0" err="1" smtClean="0"/>
              <a:t>beamline</a:t>
            </a:r>
            <a:r>
              <a:rPr lang="en-GB" dirty="0" smtClean="0"/>
              <a:t> is Summer 2017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dirty="0" smtClean="0"/>
              <a:t>Requires early commissioning of the hardware: Starting Aug 2016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/>
              <a:t>Enables demonstration of ionisation cooling with re-acceleration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/>
              <a:t>First results complete before end US fiscal year 2017 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It is relevant to review the timeframe and resources required to deliver this system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52" y="3912203"/>
            <a:ext cx="7913385" cy="224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93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48248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MICE High Power RF drive systems: Commissioning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4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244" y="1044531"/>
            <a:ext cx="837917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2MW </a:t>
            </a:r>
            <a:r>
              <a:rPr lang="en-GB" sz="2000" dirty="0">
                <a:solidFill>
                  <a:schemeClr val="accent2"/>
                </a:solidFill>
              </a:rPr>
              <a:t>peak output from RF drive amplifiers, </a:t>
            </a:r>
            <a:r>
              <a:rPr lang="en-GB" sz="2000" dirty="0" smtClean="0">
                <a:solidFill>
                  <a:schemeClr val="accent2"/>
                </a:solidFill>
              </a:rPr>
              <a:t>are unchanged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First triode amplifier proven and installed at RAL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First tetrode amplifier also proven with pulsed power modulators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These are now back at </a:t>
            </a:r>
            <a:r>
              <a:rPr lang="en-GB" sz="1600" dirty="0" err="1" smtClean="0"/>
              <a:t>Daresbury</a:t>
            </a:r>
            <a:endParaRPr lang="en-GB" sz="1600" dirty="0" smtClean="0"/>
          </a:p>
          <a:p>
            <a:pPr marL="1200150" lvl="2" indent="-285750">
              <a:buFont typeface="Arial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Commissioning System No. 2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err="1" smtClean="0"/>
              <a:t>Recommissioning</a:t>
            </a:r>
            <a:r>
              <a:rPr lang="en-GB" sz="1600" dirty="0" smtClean="0"/>
              <a:t> of tetrode amplifier no. 1 underway at DL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This will be used to commission triode No. 2 with first modulators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Tetrode No. 1 will be replaced by tetrode no 2 by end of year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Remote control system no. 1 will be implemented in control rack by end of year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Triode and Tetrode amplifiers operating with 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control rack and modulators by end 2015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Triode and Tetrode Amplifiers operating with 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modulators and control rack  by end Summer 2016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GB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Effort requirement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6-8 months of RF test (two people),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1.5 Months defining controls philosophy (two people)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PLUS electrical engineering effort drawn from the  6.6 FTE allocated 2015-2017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7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48248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MICE High Power RF drive systems: Installation and Test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5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244" y="1044531"/>
            <a:ext cx="8379179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Amplifier System No. 1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First triode remains installed at RAL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Reinstall Tetrode No.1 with Modulators No.1 and control racks No. 1 Spring- Aug ’16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Build on previous installation for TIARA tests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Note there may be some conflict with key people required for installation at RAL and commissioning at DL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Will require mechanical modification to the Mezzanine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Prove </a:t>
            </a:r>
            <a:r>
              <a:rPr lang="en-GB" sz="1600" dirty="0"/>
              <a:t>with 1 Month of test operation into resistive </a:t>
            </a:r>
            <a:r>
              <a:rPr lang="en-GB" sz="1600" dirty="0" smtClean="0"/>
              <a:t>loads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Amplifier System No. 2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Completion of </a:t>
            </a:r>
            <a:r>
              <a:rPr lang="en-GB" sz="1600" dirty="0" err="1" smtClean="0"/>
              <a:t>Daresbury</a:t>
            </a:r>
            <a:r>
              <a:rPr lang="en-GB" sz="1600" dirty="0" smtClean="0"/>
              <a:t> proving trials in Aug’ 2016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Installation can commence from July ‘16 to Jan ‘17 (preliminaries need not await July ‘16)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Build on experience from installation of system No. 1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Will require new wiring ‘loom’ installation, additional cooling water panel and mechanical modification to the Mezzanine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/>
              <a:t>Prove with 1 Month of test operation into resistive </a:t>
            </a:r>
            <a:r>
              <a:rPr lang="en-GB" sz="1600" dirty="0" smtClean="0"/>
              <a:t>loads</a:t>
            </a:r>
            <a:endParaRPr lang="en-GB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Effort requirement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6 months of RF installation (one RF engineer), 2 months RF testing (2 staff), ~8-12 Months technicians (split between electrical and mechanical)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2 Months Hall manager (Service Engineering Support), 1 Month Drawing Office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PLUS electrical engineering effort drawn from the  6.6 FTE allocated 2015-2017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71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48248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Cavities: Pre-Installation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6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244" y="1044531"/>
            <a:ext cx="837917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Cavity Module No. 1: Arrival and Installation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Assumed to arrive under purge and fully assembled May ‘16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Assume cavity has been baked prior to arrival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In advance auxiliary systems will be prepared in MICE hall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Clean room: Essential in case any intervention is required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Independent cooling loop for each cavity with tight thermal regulation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LLRF tests to verify safe transport and arrival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Install cavity next to shield wall opposite U/S SS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Install vacuum pumps and pump cavity ready for operation late Jun 2016 (1-2 months)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Cavity Module No. 2: Arrival and Installation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Assumed to follow same pattern as Cavity module No. 1 with object of completion at Oct 2016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GB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Effort requirement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Primarily a mechanical and vacuum engineering problem, so should be defined by others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Rough estimates,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2 man months on clean room?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2-3 man months on cavity cooling system?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3 man months on vacuum system installation per cavity?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MICE CM42: RF Parallel Session 22nd June 2015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86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48248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Cavities: Pre-Commissioning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7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244" y="1044531"/>
            <a:ext cx="83791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Pre-</a:t>
            </a:r>
            <a:r>
              <a:rPr lang="en-GB" sz="2000" dirty="0" err="1" smtClean="0">
                <a:solidFill>
                  <a:schemeClr val="accent2"/>
                </a:solidFill>
              </a:rPr>
              <a:t>requisities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As described above RF system No.1 with full remote controls is expected to be available in July 2016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Cavity No 1 expected available by June 2016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LLRF tuner control and RF closed loop control system expected by Summer 2016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Installation of RF power feeds to the test point (shield wall opp. U/S SS)</a:t>
            </a:r>
            <a:endParaRPr lang="en-GB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HPRF Tests of Cavity No. 1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Initial tests on a single cavity, using drive system No. 1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Aug ‘16- Oct ‘16, </a:t>
            </a:r>
            <a:r>
              <a:rPr lang="en-GB" sz="1600" dirty="0" err="1" smtClean="0"/>
              <a:t>est</a:t>
            </a:r>
            <a:r>
              <a:rPr lang="en-GB" sz="1600" dirty="0" smtClean="0"/>
              <a:t> 2 months for complete tests</a:t>
            </a:r>
            <a:endParaRPr lang="en-GB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HPRF Tests of Cavity No. 2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Oct ‘16- Dec ’16 using drive system No. 1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Leave in situ until last possible moment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Opportunistically test with drive system no. 2 if timing is good</a:t>
            </a:r>
            <a:endParaRPr lang="en-GB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Effort requirement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Rough estimates,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1 man months to build and install pre-</a:t>
            </a:r>
            <a:r>
              <a:rPr lang="en-GB" sz="1600" dirty="0" err="1" smtClean="0"/>
              <a:t>comissioning</a:t>
            </a:r>
            <a:r>
              <a:rPr lang="en-GB" sz="1600" dirty="0" smtClean="0"/>
              <a:t> distribution system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/>
              <a:t>6</a:t>
            </a:r>
            <a:r>
              <a:rPr lang="en-GB" sz="1600" dirty="0" smtClean="0"/>
              <a:t> (minimum) man months RF staff on cavity tests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MICE CM42: RF </a:t>
            </a:r>
            <a:r>
              <a:rPr lang="fr-FR" dirty="0" err="1" smtClean="0"/>
              <a:t>Parallel</a:t>
            </a:r>
            <a:r>
              <a:rPr lang="fr-FR" dirty="0" smtClean="0"/>
              <a:t> Session 22nd </a:t>
            </a:r>
            <a:r>
              <a:rPr lang="fr-FR" dirty="0" err="1" smtClean="0"/>
              <a:t>June</a:t>
            </a:r>
            <a:r>
              <a:rPr lang="fr-FR" dirty="0" smtClean="0"/>
              <a:t> 2015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14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48248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Cavities: Installation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01F6D-4AFB-491E-8D9C-0B62003E7F0A}" type="slidenum">
              <a:rPr lang="en-GB" smtClean="0"/>
              <a:t>8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4315" y="764704"/>
            <a:ext cx="837917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Pre-</a:t>
            </a:r>
            <a:r>
              <a:rPr lang="en-GB" sz="2000" dirty="0" err="1" smtClean="0">
                <a:solidFill>
                  <a:schemeClr val="accent2"/>
                </a:solidFill>
              </a:rPr>
              <a:t>requisities</a:t>
            </a:r>
            <a:endParaRPr lang="en-GB" sz="2000" dirty="0">
              <a:solidFill>
                <a:schemeClr val="accent2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Completion of tests as defined in previous page on two cavities with RF amplifier No. 1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Ideally also pre-commissioning tests with Amplifier No. 2 and Cavity No. 2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After tests cavities left either under vacuum or purge N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gas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Removal of the STEP IV yoke and completion of the absorber, spool vacuum pieces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Build of floor plates, mechanical integration components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Installation of final RF distribution network (planned for Aug ‘16- Feb ‘17)</a:t>
            </a:r>
            <a:endParaRPr lang="en-GB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Procedure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Cavities should be left under purge until the last possible moment.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/>
              <a:t>A</a:t>
            </a:r>
            <a:r>
              <a:rPr lang="en-GB" sz="1600" dirty="0" smtClean="0"/>
              <a:t>bsorber and spool sections ‘beam line vessel’ should be pumped separately and left under purge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When final installation is imminent, the ‘beam line vessel’ cavity gap be opened and the apertures blocked with thin plates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When ready, the end plates of the cavity modules should be removed, replaced with this plates for installation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Cavities immediately installed in the beam line vessel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GB" sz="1600" dirty="0" smtClean="0"/>
              <a:t>Immediately ‘rough pumped’, then HV pumped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Shown as starting early Feb and could complete early March 2017, validate with LLRF measurements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Effort requirement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Primarily a mechanical and vacuum engineering problem, so should be defined by others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1600" dirty="0" smtClean="0"/>
              <a:t>2 man months to build and install distribution system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MICE CM42: RF </a:t>
            </a:r>
            <a:r>
              <a:rPr lang="fr-FR" dirty="0" err="1" smtClean="0"/>
              <a:t>Parallel</a:t>
            </a:r>
            <a:r>
              <a:rPr lang="fr-FR" dirty="0" smtClean="0"/>
              <a:t> Session 22nd </a:t>
            </a:r>
            <a:r>
              <a:rPr lang="fr-FR" dirty="0" err="1" smtClean="0"/>
              <a:t>June</a:t>
            </a:r>
            <a:r>
              <a:rPr lang="fr-FR" dirty="0" smtClean="0"/>
              <a:t> 2015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60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60087" y="1209043"/>
            <a:ext cx="8549375" cy="5647681"/>
            <a:chOff x="36693" y="1209043"/>
            <a:chExt cx="8549375" cy="564768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571" y="1546716"/>
              <a:ext cx="8324497" cy="531000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046039" y="3060560"/>
              <a:ext cx="10791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Flexible coax</a:t>
              </a:r>
              <a:endParaRPr lang="en-GB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97650" y="5035014"/>
              <a:ext cx="11572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Line Trimmers</a:t>
              </a:r>
              <a:endParaRPr lang="en-GB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17501" y="2922060"/>
              <a:ext cx="11480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Hybrid Splitter</a:t>
              </a:r>
              <a:endParaRPr lang="en-GB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46604" y="3060561"/>
              <a:ext cx="9252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Directional</a:t>
              </a:r>
            </a:p>
            <a:p>
              <a:r>
                <a:rPr lang="en-GB" sz="1200" dirty="0" smtClean="0"/>
                <a:t>Coupler in </a:t>
              </a:r>
            </a:p>
            <a:p>
              <a:r>
                <a:rPr lang="en-GB" sz="1200" dirty="0" smtClean="0"/>
                <a:t>each line</a:t>
              </a:r>
              <a:endParaRPr lang="en-GB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693" y="1480780"/>
              <a:ext cx="14377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4616 Pre Amplifier</a:t>
              </a:r>
              <a:endParaRPr lang="en-GB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4001" y="5873268"/>
              <a:ext cx="7809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TH116</a:t>
              </a:r>
            </a:p>
            <a:p>
              <a:r>
                <a:rPr lang="en-GB" sz="1200" dirty="0" smtClean="0"/>
                <a:t>Amplifier</a:t>
              </a:r>
              <a:endParaRPr lang="en-GB" sz="1200" dirty="0"/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H="1">
              <a:off x="6893242" y="1490870"/>
              <a:ext cx="360040" cy="1534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V="1">
              <a:off x="1531807" y="4053700"/>
              <a:ext cx="51293" cy="2880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5724128" y="2200860"/>
              <a:ext cx="72008" cy="721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6912260" y="3343499"/>
              <a:ext cx="504056" cy="18994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3519830" y="4617425"/>
              <a:ext cx="504054" cy="37484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>
              <a:off x="3617702" y="3706892"/>
              <a:ext cx="674377" cy="295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6863246" y="1209043"/>
              <a:ext cx="9621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500kW Load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97042" y="4343184"/>
              <a:ext cx="11721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Directional</a:t>
              </a:r>
            </a:p>
            <a:p>
              <a:r>
                <a:rPr lang="en-GB" sz="1200" dirty="0" smtClean="0"/>
                <a:t>Coupler 6 inch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 flipH="1" flipV="1">
              <a:off x="899592" y="4750757"/>
              <a:ext cx="194900" cy="11225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980002" y="1757778"/>
              <a:ext cx="494457" cy="68168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619" y="0"/>
            <a:ext cx="7772400" cy="57849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RF </a:t>
            </a:r>
            <a:r>
              <a:rPr lang="en-GB" sz="2400" dirty="0"/>
              <a:t>n</a:t>
            </a:r>
            <a:r>
              <a:rPr lang="en-GB" sz="2400" dirty="0" smtClean="0"/>
              <a:t>etwork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03096" y="6356350"/>
            <a:ext cx="2133600" cy="365125"/>
          </a:xfrm>
        </p:spPr>
        <p:txBody>
          <a:bodyPr/>
          <a:lstStyle/>
          <a:p>
            <a:fld id="{6F001F6D-4AFB-491E-8D9C-0B62003E7F0A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181" y="5443"/>
            <a:ext cx="1010605" cy="101060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98940" y="6356350"/>
            <a:ext cx="2895600" cy="365125"/>
          </a:xfrm>
        </p:spPr>
        <p:txBody>
          <a:bodyPr/>
          <a:lstStyle/>
          <a:p>
            <a:r>
              <a:rPr lang="fr-FR" smtClean="0"/>
              <a:t>MICE CM42: RF Parallel Session 22nd June 2015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9131" y="457310"/>
            <a:ext cx="88919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/>
              <a:t>Simplified distribution network- feasible to route overhead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/>
              <a:t>Off-centre mounting of hybrid takes up phase shift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/>
              <a:t>Orientation of load arbitrary- align with the 6” distribution line and share mountings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/>
              <a:t>Minimised length of 4” line- minimises losses</a:t>
            </a:r>
          </a:p>
        </p:txBody>
      </p:sp>
    </p:spTree>
    <p:extLst>
      <p:ext uri="{BB962C8B-B14F-4D97-AF65-F5344CB8AC3E}">
        <p14:creationId xmlns:p14="http://schemas.microsoft.com/office/powerpoint/2010/main" val="133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12172</TotalTime>
  <Words>1608</Words>
  <Application>Microsoft Office PowerPoint</Application>
  <PresentationFormat>On-screen Show (4:3)</PresentationFormat>
  <Paragraphs>206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Plans for delivery and commission the RF system</vt:lpstr>
      <vt:lpstr>Content</vt:lpstr>
      <vt:lpstr>MICE High Power RF systems</vt:lpstr>
      <vt:lpstr>MICE High Power RF drive systems: Commissioning</vt:lpstr>
      <vt:lpstr>MICE High Power RF drive systems: Installation and Test</vt:lpstr>
      <vt:lpstr>Cavities: Pre-Installation</vt:lpstr>
      <vt:lpstr>Cavities: Pre-Commissioning</vt:lpstr>
      <vt:lpstr>Cavities: Installation</vt:lpstr>
      <vt:lpstr>RF network</vt:lpstr>
      <vt:lpstr>RF network</vt:lpstr>
      <vt:lpstr>Cavities: Commissioning</vt:lpstr>
      <vt:lpstr>RF network</vt:lpstr>
      <vt:lpstr>Summary</vt:lpstr>
    </vt:vector>
  </TitlesOfParts>
  <Company>uos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Muon- RF Phase Determination</dc:title>
  <dc:creator>a</dc:creator>
  <cp:lastModifiedBy>kevin</cp:lastModifiedBy>
  <cp:revision>203</cp:revision>
  <dcterms:created xsi:type="dcterms:W3CDTF">2013-11-07T06:23:47Z</dcterms:created>
  <dcterms:modified xsi:type="dcterms:W3CDTF">2015-06-22T12:35:55Z</dcterms:modified>
</cp:coreProperties>
</file>