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476" r:id="rId2"/>
    <p:sldId id="477" r:id="rId3"/>
    <p:sldId id="478" r:id="rId4"/>
    <p:sldId id="479" r:id="rId5"/>
    <p:sldId id="480" r:id="rId6"/>
    <p:sldId id="481" r:id="rId7"/>
    <p:sldId id="482" r:id="rId8"/>
    <p:sldId id="483" r:id="rId9"/>
    <p:sldId id="484" r:id="rId10"/>
    <p:sldId id="485" r:id="rId11"/>
    <p:sldId id="486" r:id="rId12"/>
    <p:sldId id="487" r:id="rId13"/>
    <p:sldId id="488" r:id="rId14"/>
    <p:sldId id="489" r:id="rId15"/>
    <p:sldId id="490" r:id="rId16"/>
    <p:sldId id="491" r:id="rId17"/>
    <p:sldId id="492" r:id="rId18"/>
    <p:sldId id="493" r:id="rId19"/>
    <p:sldId id="494" r:id="rId20"/>
    <p:sldId id="495" r:id="rId21"/>
    <p:sldId id="496" r:id="rId22"/>
    <p:sldId id="500" r:id="rId23"/>
    <p:sldId id="497" r:id="rId24"/>
    <p:sldId id="498" r:id="rId25"/>
    <p:sldId id="499" r:id="rId26"/>
  </p:sldIdLst>
  <p:sldSz cx="9144000" cy="6858000" type="screen4x3"/>
  <p:notesSz cx="9296400" cy="7010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DF03"/>
    <a:srgbClr val="1206B2"/>
    <a:srgbClr val="000066"/>
    <a:srgbClr val="000099"/>
    <a:srgbClr val="0000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85" autoAdjust="0"/>
    <p:restoredTop sz="94660"/>
  </p:normalViewPr>
  <p:slideViewPr>
    <p:cSldViewPr>
      <p:cViewPr>
        <p:scale>
          <a:sx n="70" d="100"/>
          <a:sy n="70" d="100"/>
        </p:scale>
        <p:origin x="-43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10608"/>
    </p:cViewPr>
  </p:sorterViewPr>
  <p:notesViewPr>
    <p:cSldViewPr>
      <p:cViewPr varScale="1">
        <p:scale>
          <a:sx n="68" d="100"/>
          <a:sy n="68" d="100"/>
        </p:scale>
        <p:origin x="-3108" y="-96"/>
      </p:cViewPr>
      <p:guideLst>
        <p:guide orient="horz" pos="2208"/>
        <p:guide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28844" cy="351216"/>
          </a:xfrm>
          <a:prstGeom prst="rect">
            <a:avLst/>
          </a:prstGeom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539" y="1"/>
            <a:ext cx="4028844" cy="351216"/>
          </a:xfrm>
          <a:prstGeom prst="rect">
            <a:avLst/>
          </a:prstGeom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128B7319-7F31-4CD8-B516-DF9E74DD80E5}" type="datetimeFigureOut">
              <a:rPr lang="en-US"/>
              <a:pPr/>
              <a:t>6/22/2015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026"/>
            <a:ext cx="4028844" cy="351216"/>
          </a:xfrm>
          <a:prstGeom prst="rect">
            <a:avLst/>
          </a:prstGeom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539" y="6658026"/>
            <a:ext cx="4028844" cy="351216"/>
          </a:xfrm>
          <a:prstGeom prst="rect">
            <a:avLst/>
          </a:prstGeom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EBCE7E2A-70AD-4E2A-8505-6099860EA9E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1502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28844" cy="351216"/>
          </a:xfrm>
          <a:prstGeom prst="rect">
            <a:avLst/>
          </a:prstGeom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>
              <a:defRPr sz="1100"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539" y="1"/>
            <a:ext cx="4028844" cy="351216"/>
          </a:xfrm>
          <a:prstGeom prst="rect">
            <a:avLst/>
          </a:prstGeom>
        </p:spPr>
        <p:txBody>
          <a:bodyPr vert="horz" wrap="square" lIns="92281" tIns="46141" rIns="92281" bIns="46141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Calibri" pitchFamily="34" charset="0"/>
              </a:defRPr>
            </a:lvl1pPr>
          </a:lstStyle>
          <a:p>
            <a:fld id="{C80700DA-E5BE-416A-804A-E35048103D42}" type="datetimeFigureOut">
              <a:rPr lang="en-US"/>
              <a:pPr/>
              <a:t>6/22/2015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7188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81" tIns="46141" rIns="92281" bIns="46141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046" y="3330172"/>
            <a:ext cx="7436313" cy="3155144"/>
          </a:xfrm>
          <a:prstGeom prst="rect">
            <a:avLst/>
          </a:prstGeom>
        </p:spPr>
        <p:txBody>
          <a:bodyPr vert="horz" lIns="92281" tIns="46141" rIns="92281" bIns="4614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026"/>
            <a:ext cx="4028844" cy="351216"/>
          </a:xfrm>
          <a:prstGeom prst="rect">
            <a:avLst/>
          </a:prstGeom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>
              <a:defRPr sz="1100"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539" y="6658026"/>
            <a:ext cx="4028844" cy="351216"/>
          </a:xfrm>
          <a:prstGeom prst="rect">
            <a:avLst/>
          </a:prstGeom>
        </p:spPr>
        <p:txBody>
          <a:bodyPr vert="horz" wrap="square" lIns="92281" tIns="46141" rIns="92281" bIns="46141" numCol="1" anchor="b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Calibri" pitchFamily="34" charset="0"/>
              </a:defRPr>
            </a:lvl1pPr>
          </a:lstStyle>
          <a:p>
            <a:fld id="{65488FE3-4133-41C1-9D0F-742575B6F22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1409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Title Template.t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3166" y="0"/>
            <a:ext cx="913766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76200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AF999C-DEB3-47CF-85C8-5C132C97F17C}" type="datetimeFigureOut">
              <a:rPr lang="en-US"/>
              <a:pPr/>
              <a:t>6/22/2015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MICE CM 42  -  Allan DeMello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09E722-6E6A-426A-A75E-DB35C82F029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F Cavit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Background new.t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 bwMode="auto">
          <a:xfrm>
            <a:off x="0" y="858752"/>
            <a:ext cx="9137650" cy="5140496"/>
          </a:xfrm>
          <a:prstGeom prst="rect">
            <a:avLst/>
          </a:prstGeom>
          <a:gradFill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  <p:sp>
        <p:nvSpPr>
          <p:cNvPr id="4" name="Text Box 4"/>
          <p:cNvSpPr txBox="1">
            <a:spLocks noChangeArrowheads="1"/>
          </p:cNvSpPr>
          <p:nvPr userDrawn="1"/>
        </p:nvSpPr>
        <p:spPr bwMode="auto">
          <a:xfrm>
            <a:off x="1303338" y="5905500"/>
            <a:ext cx="6753225" cy="32067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Font typeface="Trebuchet MS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1350" b="1" dirty="0" smtClean="0">
                <a:solidFill>
                  <a:srgbClr val="1206B2"/>
                </a:solidFill>
                <a:latin typeface="+mn-lt"/>
              </a:rPr>
              <a:t>MICE RFCC Module – MICE</a:t>
            </a:r>
            <a:r>
              <a:rPr lang="en-US" sz="1350" b="1" baseline="0" dirty="0" smtClean="0">
                <a:solidFill>
                  <a:srgbClr val="1206B2"/>
                </a:solidFill>
                <a:latin typeface="+mn-lt"/>
              </a:rPr>
              <a:t> Schedule Review</a:t>
            </a:r>
            <a:r>
              <a:rPr lang="en-US" sz="1350" b="1" dirty="0" smtClean="0">
                <a:solidFill>
                  <a:srgbClr val="1206B2"/>
                </a:solidFill>
                <a:latin typeface="+mn-lt"/>
              </a:rPr>
              <a:t> at RAL,</a:t>
            </a:r>
            <a:r>
              <a:rPr lang="en-US" sz="1350" b="1" baseline="0" dirty="0" smtClean="0">
                <a:solidFill>
                  <a:srgbClr val="1206B2"/>
                </a:solidFill>
                <a:latin typeface="+mn-lt"/>
              </a:rPr>
              <a:t> UK</a:t>
            </a:r>
            <a:endParaRPr lang="en-US" sz="1350" b="1" dirty="0">
              <a:solidFill>
                <a:srgbClr val="1206B2"/>
              </a:solidFill>
              <a:latin typeface="+mn-lt"/>
            </a:endParaRPr>
          </a:p>
        </p:txBody>
      </p:sp>
      <p:sp>
        <p:nvSpPr>
          <p:cNvPr id="5" name="Rectangle 6"/>
          <p:cNvSpPr txBox="1">
            <a:spLocks noChangeArrowheads="1"/>
          </p:cNvSpPr>
          <p:nvPr userDrawn="1"/>
        </p:nvSpPr>
        <p:spPr>
          <a:xfrm>
            <a:off x="7108825" y="6300788"/>
            <a:ext cx="949325" cy="304800"/>
          </a:xfrm>
          <a:prstGeom prst="rect">
            <a:avLst/>
          </a:prstGeom>
          <a:solidFill>
            <a:schemeClr val="bg1"/>
          </a:solidFill>
          <a:ln/>
        </p:spPr>
        <p:txBody>
          <a:bodyPr anchor="ctr"/>
          <a:lstStyle/>
          <a:p>
            <a:pPr algn="ctr"/>
            <a:r>
              <a:rPr lang="en-US" sz="1200" b="1" dirty="0">
                <a:solidFill>
                  <a:srgbClr val="1206B2"/>
                </a:solidFill>
                <a:latin typeface="+mn-lt"/>
              </a:rPr>
              <a:t>Page </a:t>
            </a:r>
            <a:fld id="{B4B048EE-6AAF-47AC-B0CA-31753AAE27E2}" type="slidenum">
              <a:rPr lang="en-US" sz="1200" b="1">
                <a:solidFill>
                  <a:srgbClr val="1206B2"/>
                </a:solidFill>
                <a:latin typeface="+mn-lt"/>
              </a:rPr>
              <a:pPr algn="ctr"/>
              <a:t>‹#›</a:t>
            </a:fld>
            <a:endParaRPr lang="en-US" sz="1200" b="1" dirty="0">
              <a:solidFill>
                <a:srgbClr val="1206B2"/>
              </a:solidFill>
              <a:latin typeface="+mn-lt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>
          <a:xfrm>
            <a:off x="1301750" y="6300788"/>
            <a:ext cx="5715000" cy="304800"/>
          </a:xfrm>
          <a:prstGeom prst="rect">
            <a:avLst/>
          </a:prstGeom>
          <a:solidFill>
            <a:schemeClr val="bg1"/>
          </a:solidFill>
          <a:ln/>
        </p:spPr>
        <p:txBody>
          <a:bodyPr anchor="ctr"/>
          <a:lstStyle>
            <a:lvl1pPr>
              <a:defRPr/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25" b="1" dirty="0" smtClean="0">
                <a:solidFill>
                  <a:srgbClr val="1206B2"/>
                </a:solidFill>
                <a:latin typeface="+mn-lt"/>
              </a:rPr>
              <a:t>Derun</a:t>
            </a:r>
            <a:r>
              <a:rPr lang="en-US" sz="1325" b="1" baseline="0" dirty="0" smtClean="0">
                <a:solidFill>
                  <a:srgbClr val="1206B2"/>
                </a:solidFill>
                <a:latin typeface="+mn-lt"/>
              </a:rPr>
              <a:t> Li</a:t>
            </a:r>
            <a:r>
              <a:rPr lang="en-US" sz="1325" b="1" dirty="0" smtClean="0">
                <a:solidFill>
                  <a:srgbClr val="1206B2"/>
                </a:solidFill>
                <a:latin typeface="+mn-lt"/>
              </a:rPr>
              <a:t> - Lawrence Berkeley National Lab – May</a:t>
            </a:r>
            <a:r>
              <a:rPr lang="en-US" sz="1325" b="1" baseline="0" dirty="0" smtClean="0">
                <a:solidFill>
                  <a:srgbClr val="1206B2"/>
                </a:solidFill>
                <a:latin typeface="+mn-lt"/>
              </a:rPr>
              <a:t> 24</a:t>
            </a:r>
            <a:r>
              <a:rPr lang="en-US" sz="1325" b="1" dirty="0" smtClean="0">
                <a:solidFill>
                  <a:srgbClr val="1206B2"/>
                </a:solidFill>
                <a:latin typeface="+mn-lt"/>
              </a:rPr>
              <a:t>, 2011</a:t>
            </a:r>
            <a:endParaRPr lang="en-US" sz="1325" b="1" dirty="0">
              <a:solidFill>
                <a:srgbClr val="1206B2"/>
              </a:solidFill>
              <a:latin typeface="+mn-lt"/>
            </a:endParaRPr>
          </a:p>
        </p:txBody>
      </p:sp>
      <p:sp>
        <p:nvSpPr>
          <p:cNvPr id="10" name="Content Placeholder 15"/>
          <p:cNvSpPr>
            <a:spLocks noGrp="1"/>
          </p:cNvSpPr>
          <p:nvPr>
            <p:ph sz="quarter" idx="11"/>
          </p:nvPr>
        </p:nvSpPr>
        <p:spPr>
          <a:xfrm>
            <a:off x="762000" y="276225"/>
            <a:ext cx="7620000" cy="533400"/>
          </a:xfrm>
        </p:spPr>
        <p:txBody>
          <a:bodyPr/>
          <a:lstStyle>
            <a:lvl1pPr algn="ctr">
              <a:buNone/>
              <a:defRPr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defRPr>
            </a:lvl1pPr>
            <a:lvl2pPr>
              <a:defRPr>
                <a:solidFill>
                  <a:srgbClr val="FDDF03"/>
                </a:solidFill>
              </a:defRPr>
            </a:lvl2pPr>
            <a:lvl3pPr>
              <a:defRPr>
                <a:solidFill>
                  <a:srgbClr val="FDDF03"/>
                </a:solidFill>
              </a:defRPr>
            </a:lvl3pPr>
            <a:lvl4pPr>
              <a:defRPr>
                <a:solidFill>
                  <a:srgbClr val="FDDF03"/>
                </a:solidFill>
              </a:defRPr>
            </a:lvl4pPr>
            <a:lvl5pPr>
              <a:defRPr>
                <a:solidFill>
                  <a:srgbClr val="FDDF03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Box 4"/>
          <p:cNvSpPr txBox="1">
            <a:spLocks noChangeArrowheads="1"/>
          </p:cNvSpPr>
          <p:nvPr userDrawn="1"/>
        </p:nvSpPr>
        <p:spPr bwMode="auto">
          <a:xfrm>
            <a:off x="1300163" y="5905500"/>
            <a:ext cx="6753225" cy="32067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SzTx/>
              <a:buFont typeface="Trebuchet MS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1325" b="1" dirty="0" smtClean="0">
                <a:solidFill>
                  <a:srgbClr val="1206B2"/>
                </a:solidFill>
                <a:latin typeface="Trebuchet MS" pitchFamily="34" charset="0"/>
              </a:rPr>
              <a:t>RF Coupler Fabrication Update – MICE CM38 at Napa California</a:t>
            </a:r>
          </a:p>
        </p:txBody>
      </p:sp>
      <p:sp>
        <p:nvSpPr>
          <p:cNvPr id="9" name="Rectangle 6"/>
          <p:cNvSpPr txBox="1">
            <a:spLocks noChangeArrowheads="1"/>
          </p:cNvSpPr>
          <p:nvPr userDrawn="1"/>
        </p:nvSpPr>
        <p:spPr>
          <a:xfrm>
            <a:off x="7105650" y="6300788"/>
            <a:ext cx="949325" cy="304800"/>
          </a:xfrm>
          <a:prstGeom prst="rect">
            <a:avLst/>
          </a:prstGeom>
          <a:solidFill>
            <a:schemeClr val="bg1"/>
          </a:solidFill>
          <a:ln/>
        </p:spPr>
        <p:txBody>
          <a:bodyPr anchor="ctr"/>
          <a:lstStyle/>
          <a:p>
            <a:pPr algn="ctr"/>
            <a:r>
              <a:rPr lang="en-US" sz="1400" b="1" dirty="0">
                <a:solidFill>
                  <a:srgbClr val="1206B2"/>
                </a:solidFill>
                <a:latin typeface="Trebuchet MS" pitchFamily="34" charset="0"/>
              </a:rPr>
              <a:t>Page </a:t>
            </a:r>
            <a:fld id="{57A6E030-99A8-4F5D-9077-41B8D4E181BE}" type="slidenum">
              <a:rPr lang="en-US" sz="1400" b="1">
                <a:solidFill>
                  <a:srgbClr val="1206B2"/>
                </a:solidFill>
                <a:latin typeface="Trebuchet MS" pitchFamily="34" charset="0"/>
              </a:rPr>
              <a:pPr algn="ctr"/>
              <a:t>‹#›</a:t>
            </a:fld>
            <a:endParaRPr lang="en-US" sz="1400" b="1" dirty="0">
              <a:solidFill>
                <a:srgbClr val="1206B2"/>
              </a:solidFill>
              <a:latin typeface="Trebuchet MS" pitchFamily="34" charset="0"/>
            </a:endParaRPr>
          </a:p>
        </p:txBody>
      </p:sp>
      <p:sp>
        <p:nvSpPr>
          <p:cNvPr id="11" name="Rectangle 5"/>
          <p:cNvSpPr txBox="1">
            <a:spLocks noChangeArrowheads="1"/>
          </p:cNvSpPr>
          <p:nvPr userDrawn="1"/>
        </p:nvSpPr>
        <p:spPr>
          <a:xfrm>
            <a:off x="1298575" y="6300788"/>
            <a:ext cx="5715000" cy="304800"/>
          </a:xfrm>
          <a:prstGeom prst="rect">
            <a:avLst/>
          </a:prstGeom>
          <a:solidFill>
            <a:schemeClr val="bg1"/>
          </a:solidFill>
          <a:ln/>
        </p:spPr>
        <p:txBody>
          <a:bodyPr anchor="ctr"/>
          <a:lstStyle>
            <a:lvl1pPr>
              <a:defRPr/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25" b="1" dirty="0" smtClean="0">
                <a:solidFill>
                  <a:srgbClr val="1206B2"/>
                </a:solidFill>
                <a:latin typeface="Trebuchet MS" pitchFamily="34" charset="0"/>
              </a:rPr>
              <a:t>Allan DeMello - Lawrence Berkeley National Lab – February 2014</a:t>
            </a:r>
            <a:endParaRPr lang="en-US" sz="1325" b="1" dirty="0">
              <a:solidFill>
                <a:srgbClr val="1206B2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RF Cavit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Background new.t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4"/>
          <p:cNvSpPr txBox="1">
            <a:spLocks noChangeArrowheads="1"/>
          </p:cNvSpPr>
          <p:nvPr userDrawn="1"/>
        </p:nvSpPr>
        <p:spPr bwMode="auto">
          <a:xfrm>
            <a:off x="1303338" y="5905500"/>
            <a:ext cx="6753225" cy="32067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99"/>
              </a:buClr>
              <a:buFont typeface="Trebuchet MS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sz="1330" b="1" dirty="0">
                <a:solidFill>
                  <a:srgbClr val="1206B2"/>
                </a:solidFill>
                <a:latin typeface="Trebuchet MS" pitchFamily="34" charset="0"/>
              </a:rPr>
              <a:t>MICE RFCC Module – RF Cavity Frequency Tuner Update – MICE CM25 at RAL, UK</a:t>
            </a:r>
          </a:p>
        </p:txBody>
      </p:sp>
      <p:sp>
        <p:nvSpPr>
          <p:cNvPr id="5" name="Rectangle 6"/>
          <p:cNvSpPr txBox="1">
            <a:spLocks noChangeArrowheads="1"/>
          </p:cNvSpPr>
          <p:nvPr userDrawn="1"/>
        </p:nvSpPr>
        <p:spPr>
          <a:xfrm>
            <a:off x="7108825" y="6300788"/>
            <a:ext cx="949325" cy="304800"/>
          </a:xfrm>
          <a:prstGeom prst="rect">
            <a:avLst/>
          </a:prstGeom>
          <a:solidFill>
            <a:schemeClr val="bg1"/>
          </a:solidFill>
          <a:ln/>
        </p:spPr>
        <p:txBody>
          <a:bodyPr anchor="ctr"/>
          <a:lstStyle/>
          <a:p>
            <a:pPr algn="ctr"/>
            <a:r>
              <a:rPr lang="en-US" sz="1400" b="1" dirty="0">
                <a:solidFill>
                  <a:srgbClr val="1206B2"/>
                </a:solidFill>
                <a:latin typeface="Trebuchet MS" pitchFamily="34" charset="0"/>
              </a:rPr>
              <a:t>Page </a:t>
            </a:r>
            <a:fld id="{8DDC9093-DBD3-4087-BD63-FE4386E02BED}" type="slidenum">
              <a:rPr lang="en-US" sz="1400" b="1">
                <a:solidFill>
                  <a:srgbClr val="1206B2"/>
                </a:solidFill>
                <a:latin typeface="Trebuchet MS" pitchFamily="34" charset="0"/>
              </a:rPr>
              <a:pPr algn="ctr"/>
              <a:t>‹#›</a:t>
            </a:fld>
            <a:endParaRPr lang="en-US" sz="1400" b="1" dirty="0">
              <a:solidFill>
                <a:srgbClr val="1206B2"/>
              </a:solidFill>
              <a:latin typeface="Trebuchet MS" pitchFamily="34" charset="0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>
          <a:xfrm>
            <a:off x="1301750" y="6300788"/>
            <a:ext cx="5715000" cy="304800"/>
          </a:xfrm>
          <a:prstGeom prst="rect">
            <a:avLst/>
          </a:prstGeom>
          <a:solidFill>
            <a:schemeClr val="bg1"/>
          </a:solidFill>
          <a:ln/>
        </p:spPr>
        <p:txBody>
          <a:bodyPr anchor="ctr"/>
          <a:lstStyle>
            <a:lvl1pPr>
              <a:defRPr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25" b="1" dirty="0" smtClean="0">
                <a:solidFill>
                  <a:srgbClr val="1206B2"/>
                </a:solidFill>
                <a:latin typeface="Trebuchet MS" pitchFamily="34" charset="0"/>
              </a:rPr>
              <a:t>Allan DeMello- Lawrence Berkeley National Lab – November 6, 2009</a:t>
            </a:r>
            <a:endParaRPr lang="en-US" sz="1325" b="1" dirty="0">
              <a:solidFill>
                <a:srgbClr val="1206B2"/>
              </a:solidFill>
              <a:latin typeface="Trebuchet MS" pitchFamily="34" charset="0"/>
            </a:endParaRPr>
          </a:p>
        </p:txBody>
      </p:sp>
      <p:sp>
        <p:nvSpPr>
          <p:cNvPr id="10" name="Content Placeholder 15"/>
          <p:cNvSpPr>
            <a:spLocks noGrp="1"/>
          </p:cNvSpPr>
          <p:nvPr>
            <p:ph sz="quarter" idx="11"/>
          </p:nvPr>
        </p:nvSpPr>
        <p:spPr>
          <a:xfrm>
            <a:off x="762000" y="276225"/>
            <a:ext cx="7620000" cy="533400"/>
          </a:xfrm>
        </p:spPr>
        <p:txBody>
          <a:bodyPr/>
          <a:lstStyle>
            <a:lvl1pPr algn="ctr">
              <a:buNone/>
              <a:defRPr b="1">
                <a:solidFill>
                  <a:schemeClr val="bg1"/>
                </a:solidFill>
                <a:latin typeface="Trebuchet MS" pitchFamily="34" charset="0"/>
              </a:defRPr>
            </a:lvl1pPr>
            <a:lvl2pPr>
              <a:defRPr>
                <a:solidFill>
                  <a:srgbClr val="FDDF03"/>
                </a:solidFill>
              </a:defRPr>
            </a:lvl2pPr>
            <a:lvl3pPr>
              <a:defRPr>
                <a:solidFill>
                  <a:srgbClr val="FDDF03"/>
                </a:solidFill>
              </a:defRPr>
            </a:lvl3pPr>
            <a:lvl4pPr>
              <a:defRPr>
                <a:solidFill>
                  <a:srgbClr val="FDDF03"/>
                </a:solidFill>
              </a:defRPr>
            </a:lvl4pPr>
            <a:lvl5pPr>
              <a:defRPr>
                <a:solidFill>
                  <a:srgbClr val="FDDF03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6935"/>
            <a:ext cx="7772400" cy="2089895"/>
          </a:xfrm>
        </p:spPr>
        <p:txBody>
          <a:bodyPr/>
          <a:lstStyle>
            <a:lvl1pPr>
              <a:defRPr>
                <a:solidFill>
                  <a:srgbClr val="17375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June 5,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Derun Li | MAP Friday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066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934" y="6556849"/>
            <a:ext cx="1732895" cy="285745"/>
          </a:xfrm>
        </p:spPr>
        <p:txBody>
          <a:bodyPr/>
          <a:lstStyle/>
          <a:p>
            <a:r>
              <a:rPr lang="en-US" dirty="0" smtClean="0"/>
              <a:t>June 5,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Derun Li | MAP Friday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886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6A850267-90BB-4B82-8C8E-34806F3FE29A}" type="datetimeFigureOut">
              <a:rPr lang="en-US"/>
              <a:pPr/>
              <a:t>6/22/2015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EBDCDFF2-55B7-43A9-8E3D-4621D6508F4E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4" r:id="rId1"/>
    <p:sldLayoutId id="2147484385" r:id="rId2"/>
    <p:sldLayoutId id="2147484387" r:id="rId3"/>
    <p:sldLayoutId id="2147484389" r:id="rId4"/>
    <p:sldLayoutId id="2147484390" r:id="rId5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MICE RF Module Update</a:t>
            </a:r>
            <a:endParaRPr lang="en-US" sz="4400" b="1" dirty="0"/>
          </a:p>
        </p:txBody>
      </p:sp>
      <p:sp>
        <p:nvSpPr>
          <p:cNvPr id="4" name="Rectangle 18"/>
          <p:cNvSpPr txBox="1">
            <a:spLocks noChangeArrowheads="1"/>
          </p:cNvSpPr>
          <p:nvPr/>
        </p:nvSpPr>
        <p:spPr bwMode="auto">
          <a:xfrm>
            <a:off x="1095681" y="4375150"/>
            <a:ext cx="6934200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9725" algn="l"/>
                <a:tab pos="4232275" algn="l"/>
              </a:tabLst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Allan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DeMello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Dr.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Derun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Li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9725" algn="l"/>
                <a:tab pos="4232275" algn="l"/>
              </a:tabLst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Lawrence Berkeley National Laboratory</a:t>
            </a:r>
          </a:p>
        </p:txBody>
      </p:sp>
      <p:sp>
        <p:nvSpPr>
          <p:cNvPr id="5" name="Text Box 19"/>
          <p:cNvSpPr txBox="1">
            <a:spLocks noChangeArrowheads="1"/>
          </p:cNvSpPr>
          <p:nvPr/>
        </p:nvSpPr>
        <p:spPr bwMode="auto">
          <a:xfrm>
            <a:off x="3028549" y="2678112"/>
            <a:ext cx="3068469" cy="941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Aft>
                <a:spcPct val="30000"/>
              </a:spcAft>
            </a:pPr>
            <a:r>
              <a:rPr lang="en-US" sz="2400" b="1" dirty="0" smtClean="0">
                <a:latin typeface="Calibri" pitchFamily="34" charset="0"/>
                <a:cs typeface="Calibri" pitchFamily="34" charset="0"/>
              </a:rPr>
              <a:t>MICE CM42 at RAL, UK</a:t>
            </a:r>
          </a:p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2400" b="1" dirty="0" smtClean="0">
                <a:latin typeface="+mn-lt"/>
              </a:rPr>
              <a:t>June 22, 2015</a:t>
            </a:r>
            <a:endParaRPr lang="en-US" sz="2400" b="1" dirty="0">
              <a:latin typeface="+mn-lt"/>
            </a:endParaRPr>
          </a:p>
        </p:txBody>
      </p:sp>
      <p:sp>
        <p:nvSpPr>
          <p:cNvPr id="6" name="Line 20"/>
          <p:cNvSpPr>
            <a:spLocks noChangeShapeType="1"/>
          </p:cNvSpPr>
          <p:nvPr/>
        </p:nvSpPr>
        <p:spPr bwMode="auto">
          <a:xfrm>
            <a:off x="2745094" y="4119562"/>
            <a:ext cx="363537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4001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Images of Cavity Inner Surface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94" y="3813649"/>
            <a:ext cx="3657600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6485" y="1104457"/>
            <a:ext cx="3657600" cy="2743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94" y="1104457"/>
            <a:ext cx="3657600" cy="2743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97018" y="4568931"/>
            <a:ext cx="398218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Inner surface finish of the </a:t>
            </a:r>
            <a:br>
              <a:rPr lang="en-US" sz="2400" dirty="0" smtClean="0"/>
            </a:br>
            <a:r>
              <a:rPr lang="en-US" sz="2400" dirty="0" smtClean="0"/>
              <a:t>first EPed MICE production </a:t>
            </a:r>
            <a:br>
              <a:rPr lang="en-US" sz="2400" dirty="0" smtClean="0"/>
            </a:br>
            <a:r>
              <a:rPr lang="en-US" sz="2400" dirty="0" smtClean="0"/>
              <a:t>cavity at LBNL </a:t>
            </a:r>
            <a:br>
              <a:rPr lang="en-US" sz="2400" dirty="0" smtClean="0"/>
            </a:br>
            <a:r>
              <a:rPr lang="en-US" sz="2400" dirty="0" smtClean="0"/>
              <a:t>(photo taken on 2/21/2015)</a:t>
            </a:r>
            <a:endParaRPr lang="en-US" sz="2400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dirty="0" smtClean="0"/>
              <a:t>June 22, 2015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dirty="0" smtClean="0"/>
              <a:t>Allan DeMello | MICE CM 42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1100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sz="4000" dirty="0" smtClean="0"/>
              <a:t>Summary of MICE RF Cavities</a:t>
            </a:r>
            <a:endParaRPr lang="en-US" sz="4000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dirty="0" smtClean="0"/>
              <a:t>June 22, 2015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dirty="0" smtClean="0"/>
              <a:t>Allan DeMello | MICE CM 42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995362"/>
            <a:ext cx="8915400" cy="5557838"/>
          </a:xfrm>
        </p:spPr>
        <p:txBody>
          <a:bodyPr>
            <a:normAutofit fontScale="85000" lnSpcReduction="10000"/>
          </a:bodyPr>
          <a:lstStyle/>
          <a:p>
            <a:pPr marL="690563" lvl="1" indent="-455613"/>
            <a:r>
              <a:rPr lang="en-US" dirty="0" smtClean="0"/>
              <a:t>Cavity </a:t>
            </a:r>
            <a:r>
              <a:rPr lang="en-US" dirty="0"/>
              <a:t>(with beryllium windows) selection </a:t>
            </a:r>
            <a:r>
              <a:rPr lang="en-US" dirty="0" smtClean="0"/>
              <a:t>complete</a:t>
            </a:r>
          </a:p>
          <a:p>
            <a:pPr marL="1090613" lvl="2" indent="-455613"/>
            <a:r>
              <a:rPr lang="en-US" dirty="0" smtClean="0">
                <a:solidFill>
                  <a:srgbClr val="008000"/>
                </a:solidFill>
              </a:rPr>
              <a:t>Four cavities selected (two spares)</a:t>
            </a:r>
          </a:p>
          <a:p>
            <a:pPr marL="1090613" lvl="2" indent="-455613"/>
            <a:r>
              <a:rPr lang="en-US" dirty="0" smtClean="0">
                <a:solidFill>
                  <a:srgbClr val="008000"/>
                </a:solidFill>
              </a:rPr>
              <a:t>In combination with different Be windows, additional</a:t>
            </a:r>
            <a:br>
              <a:rPr lang="en-US" dirty="0" smtClean="0">
                <a:solidFill>
                  <a:srgbClr val="008000"/>
                </a:solidFill>
              </a:rPr>
            </a:br>
            <a:r>
              <a:rPr lang="en-US" dirty="0" smtClean="0">
                <a:solidFill>
                  <a:srgbClr val="008000"/>
                </a:solidFill>
              </a:rPr>
              <a:t>~ 100 kHz frequency tuning range</a:t>
            </a:r>
          </a:p>
          <a:p>
            <a:pPr marL="690563" lvl="1" indent="-455613"/>
            <a:r>
              <a:rPr lang="en-US" dirty="0" smtClean="0"/>
              <a:t>EP of the four cavities complete and are ready for assembly in early FY16</a:t>
            </a:r>
            <a:endParaRPr lang="en-US" dirty="0"/>
          </a:p>
          <a:p>
            <a:pPr marL="690563" lvl="1" indent="-455613"/>
            <a:r>
              <a:rPr lang="en-US" dirty="0" smtClean="0">
                <a:solidFill>
                  <a:schemeClr val="tx2"/>
                </a:solidFill>
              </a:rPr>
              <a:t>RF power coupler design updated</a:t>
            </a:r>
          </a:p>
          <a:p>
            <a:pPr marL="1090613" lvl="2" indent="-455613"/>
            <a:r>
              <a:rPr lang="en-US" dirty="0" smtClean="0">
                <a:solidFill>
                  <a:srgbClr val="008000"/>
                </a:solidFill>
              </a:rPr>
              <a:t>Interface with cavity re-designed for easier assembly/tuning</a:t>
            </a:r>
          </a:p>
          <a:p>
            <a:pPr marL="1090613" lvl="2" indent="-455613"/>
            <a:r>
              <a:rPr lang="en-US" dirty="0" smtClean="0">
                <a:solidFill>
                  <a:srgbClr val="008000"/>
                </a:solidFill>
              </a:rPr>
              <a:t>Cooling tube slot cover plate to be silver soldered for isolate the  cavity vacuum</a:t>
            </a:r>
          </a:p>
          <a:p>
            <a:pPr marL="1090613" lvl="2" indent="-455613"/>
            <a:r>
              <a:rPr lang="en-US" dirty="0" smtClean="0">
                <a:solidFill>
                  <a:srgbClr val="008000"/>
                </a:solidFill>
              </a:rPr>
              <a:t>Materials and parts received/ordered</a:t>
            </a:r>
          </a:p>
          <a:p>
            <a:pPr marL="1090613" lvl="2" indent="-455613"/>
            <a:r>
              <a:rPr lang="en-US" dirty="0" smtClean="0">
                <a:solidFill>
                  <a:srgbClr val="008000"/>
                </a:solidFill>
              </a:rPr>
              <a:t>Fabrication schedule developed: ~ end of September 2015</a:t>
            </a:r>
          </a:p>
          <a:p>
            <a:pPr marL="1090613" lvl="2" indent="-455613"/>
            <a:r>
              <a:rPr lang="en-US" dirty="0" smtClean="0">
                <a:solidFill>
                  <a:srgbClr val="008000"/>
                </a:solidFill>
              </a:rPr>
              <a:t>TiN coating work has begun on the inner surface of the outer coax tube</a:t>
            </a:r>
          </a:p>
          <a:p>
            <a:pPr marL="690563" lvl="1" indent="-455613"/>
            <a:r>
              <a:rPr lang="en-US" dirty="0" smtClean="0">
                <a:solidFill>
                  <a:srgbClr val="1F497D"/>
                </a:solidFill>
              </a:rPr>
              <a:t>Production </a:t>
            </a:r>
            <a:r>
              <a:rPr lang="en-US" dirty="0">
                <a:solidFill>
                  <a:srgbClr val="1F497D"/>
                </a:solidFill>
              </a:rPr>
              <a:t>of actuators</a:t>
            </a:r>
          </a:p>
          <a:p>
            <a:pPr marL="1146175" lvl="2" indent="-511175"/>
            <a:r>
              <a:rPr lang="en-US" dirty="0" smtClean="0">
                <a:solidFill>
                  <a:srgbClr val="008000"/>
                </a:solidFill>
              </a:rPr>
              <a:t>Prototype lifetime testing is complete</a:t>
            </a:r>
          </a:p>
          <a:p>
            <a:pPr marL="1146175" lvl="2" indent="-511175"/>
            <a:r>
              <a:rPr lang="en-US" dirty="0" smtClean="0">
                <a:solidFill>
                  <a:srgbClr val="008000"/>
                </a:solidFill>
              </a:rPr>
              <a:t>Fabrication starts soon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5690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500" dirty="0" smtClean="0"/>
              <a:t>Brief Summary Of Vacuum Vessel Design</a:t>
            </a:r>
            <a:r>
              <a:rPr lang="en-US" sz="3500" dirty="0"/>
              <a:t>	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dirty="0" smtClean="0"/>
              <a:t>June 22, 2015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dirty="0" smtClean="0"/>
              <a:t>Allan DeMello | MICE CM 42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371600"/>
            <a:ext cx="6019800" cy="5029200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008000"/>
                </a:solidFill>
              </a:rPr>
              <a:t>First RFM </a:t>
            </a:r>
            <a:r>
              <a:rPr lang="en-US" dirty="0">
                <a:solidFill>
                  <a:srgbClr val="008000"/>
                </a:solidFill>
              </a:rPr>
              <a:t>Vacuum </a:t>
            </a:r>
            <a:r>
              <a:rPr lang="en-US" dirty="0" smtClean="0">
                <a:solidFill>
                  <a:srgbClr val="008000"/>
                </a:solidFill>
              </a:rPr>
              <a:t>Vessel conceptual design review held at LBNL on Jan. 27-28, 2015 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008000"/>
                </a:solidFill>
              </a:rPr>
              <a:t>Second RFM Vacuum Vessel </a:t>
            </a:r>
            <a:r>
              <a:rPr lang="en-US" dirty="0">
                <a:solidFill>
                  <a:srgbClr val="008000"/>
                </a:solidFill>
              </a:rPr>
              <a:t>F</a:t>
            </a:r>
            <a:r>
              <a:rPr lang="en-US" dirty="0" smtClean="0">
                <a:solidFill>
                  <a:srgbClr val="008000"/>
                </a:solidFill>
              </a:rPr>
              <a:t>abrication </a:t>
            </a:r>
            <a:r>
              <a:rPr lang="en-US" dirty="0">
                <a:solidFill>
                  <a:srgbClr val="008000"/>
                </a:solidFill>
              </a:rPr>
              <a:t>R</a:t>
            </a:r>
            <a:r>
              <a:rPr lang="en-US" dirty="0" smtClean="0">
                <a:solidFill>
                  <a:srgbClr val="008000"/>
                </a:solidFill>
              </a:rPr>
              <a:t>eadiness Review held at LBNL on April 30 and May 2015  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b="1" dirty="0" smtClean="0">
                <a:solidFill>
                  <a:srgbClr val="0000FF"/>
                </a:solidFill>
              </a:rPr>
              <a:t>Design requirements/goals</a:t>
            </a:r>
            <a:endParaRPr lang="en-US" b="1" dirty="0">
              <a:solidFill>
                <a:srgbClr val="0000FF"/>
              </a:solidFill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dirty="0"/>
              <a:t>Good vacuum inside RF cavity ~ 10</a:t>
            </a:r>
            <a:r>
              <a:rPr lang="en-US" baseline="30000" dirty="0"/>
              <a:t>-8</a:t>
            </a:r>
            <a:r>
              <a:rPr lang="en-US" dirty="0"/>
              <a:t> Torr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dirty="0" smtClean="0"/>
              <a:t>Minimal differential </a:t>
            </a:r>
            <a:r>
              <a:rPr lang="en-US" dirty="0"/>
              <a:t>force on the beryllium windows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dirty="0">
                <a:solidFill>
                  <a:schemeClr val="tx1"/>
                </a:solidFill>
              </a:rPr>
              <a:t>Exterior vacuum connecting to the rest of MICE cooling </a:t>
            </a:r>
            <a:r>
              <a:rPr lang="en-US" dirty="0" smtClean="0">
                <a:solidFill>
                  <a:schemeClr val="tx1"/>
                </a:solidFill>
              </a:rPr>
              <a:t>channel with base pressure of  ~ </a:t>
            </a:r>
            <a:r>
              <a:rPr lang="en-US" dirty="0" smtClean="0">
                <a:solidFill>
                  <a:srgbClr val="008000"/>
                </a:solidFill>
              </a:rPr>
              <a:t>1-3 x 10</a:t>
            </a:r>
            <a:r>
              <a:rPr lang="en-US" baseline="30000" dirty="0" smtClean="0">
                <a:solidFill>
                  <a:srgbClr val="008000"/>
                </a:solidFill>
              </a:rPr>
              <a:t>-6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dirty="0" smtClean="0">
                <a:solidFill>
                  <a:srgbClr val="008000"/>
                </a:solidFill>
              </a:rPr>
              <a:t>Torr</a:t>
            </a:r>
            <a:endParaRPr lang="en-US" u="sng" dirty="0">
              <a:solidFill>
                <a:schemeClr val="accent2"/>
              </a:solidFill>
            </a:endParaRP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b="1" dirty="0" smtClean="0">
                <a:solidFill>
                  <a:srgbClr val="FF0000"/>
                </a:solidFill>
              </a:rPr>
              <a:t>Summary of the new vacuum vessel design</a:t>
            </a:r>
            <a:endParaRPr lang="en-US" b="1" dirty="0">
              <a:solidFill>
                <a:srgbClr val="FF0000"/>
              </a:solidFill>
            </a:endParaRP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000000"/>
                </a:solidFill>
              </a:rPr>
              <a:t>Update of vacuum system calculations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000000"/>
                </a:solidFill>
              </a:rPr>
              <a:t>Isolate </a:t>
            </a:r>
            <a:r>
              <a:rPr lang="en-US" dirty="0">
                <a:solidFill>
                  <a:srgbClr val="000000"/>
                </a:solidFill>
              </a:rPr>
              <a:t>cavity vacuum from the external channel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dirty="0">
                <a:solidFill>
                  <a:srgbClr val="000000"/>
                </a:solidFill>
              </a:rPr>
              <a:t>Direct cavity port-pump connection with </a:t>
            </a:r>
            <a:r>
              <a:rPr lang="en-US" dirty="0" smtClean="0">
                <a:solidFill>
                  <a:srgbClr val="000000"/>
                </a:solidFill>
              </a:rPr>
              <a:t>bellows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000000"/>
                </a:solidFill>
              </a:rPr>
              <a:t>By pass lines or burst disc/pressure valve to 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protect Be windows still needs work  (cross spool piece in the model – vacuum vessel unaffected) 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000000"/>
                </a:solidFill>
              </a:rPr>
              <a:t>Design complete and ready to produce fabrication drawings</a:t>
            </a: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110000"/>
              </a:lnSpc>
              <a:spcBef>
                <a:spcPts val="600"/>
              </a:spcBef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4600" y="4038600"/>
            <a:ext cx="261502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0893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New Vacuum Vessel Design</a:t>
            </a:r>
            <a:endParaRPr lang="en-US" sz="4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dirty="0" smtClean="0"/>
              <a:t>June 22, 2015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dirty="0" smtClean="0"/>
              <a:t>Allan DeMello | MICE CM 42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3" name="Picture 2" descr="image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61239" y="1032111"/>
            <a:ext cx="7217512" cy="5486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09994" y="1159674"/>
            <a:ext cx="4007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Exploded view of the new MICE RFM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55903" y="5149521"/>
            <a:ext cx="3008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View ports added to end-plates</a:t>
            </a:r>
            <a:br>
              <a:rPr lang="en-US" sz="1600" dirty="0" smtClean="0"/>
            </a:br>
            <a:r>
              <a:rPr lang="en-US" sz="1600" dirty="0" smtClean="0"/>
              <a:t>for inspection of Be windows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5839450" y="5080497"/>
            <a:ext cx="24313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Preliminary </a:t>
            </a:r>
            <a:r>
              <a:rPr lang="en-US" sz="1600" dirty="0"/>
              <a:t>s</a:t>
            </a:r>
            <a:r>
              <a:rPr lang="en-US" sz="1600" dirty="0" smtClean="0"/>
              <a:t>tand design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087020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The Vacuum Vessel Design</a:t>
            </a:r>
            <a:endParaRPr lang="en-US" sz="4000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dirty="0" smtClean="0"/>
              <a:t>June 22, 2015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dirty="0" smtClean="0"/>
              <a:t>Allan DeMello | MICE CM 42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3" name="Picture 2" descr="imag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76400"/>
            <a:ext cx="4469393" cy="4267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3400" y="1400825"/>
            <a:ext cx="4800600" cy="4699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585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Sectional View of the Vessel</a:t>
            </a:r>
            <a:endParaRPr lang="en-US" sz="4000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dirty="0" smtClean="0"/>
              <a:t>June 22, 2015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dirty="0" smtClean="0"/>
              <a:t>Allan DeMello | MICE CM 42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1123" y="1053805"/>
            <a:ext cx="7320542" cy="5441580"/>
          </a:xfrm>
          <a:prstGeom prst="rect">
            <a:avLst/>
          </a:prstGeom>
        </p:spPr>
      </p:pic>
      <p:pic>
        <p:nvPicPr>
          <p:cNvPr id="3" name="Picture 2" descr="image-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3928" y="1174638"/>
            <a:ext cx="2233593" cy="1559522"/>
          </a:xfrm>
          <a:prstGeom prst="rect">
            <a:avLst/>
          </a:prstGeom>
        </p:spPr>
      </p:pic>
      <p:pic>
        <p:nvPicPr>
          <p:cNvPr id="8" name="Picture 7" descr="image-3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928" y="4652779"/>
            <a:ext cx="2344615" cy="1828800"/>
          </a:xfrm>
          <a:prstGeom prst="rect">
            <a:avLst/>
          </a:prstGeom>
        </p:spPr>
      </p:pic>
      <p:pic>
        <p:nvPicPr>
          <p:cNvPr id="9" name="Picture 8" descr="image-4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7437" y="4652779"/>
            <a:ext cx="2511923" cy="182880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4348534" y="1352962"/>
            <a:ext cx="469365" cy="48320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46533" y="1201096"/>
            <a:ext cx="27366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Top port for diagnostics,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possibly extra pumping if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needed; it will be an 8”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bore port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492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RF Coupler </a:t>
            </a:r>
            <a:r>
              <a:rPr lang="en-US" sz="4000" dirty="0" smtClean="0"/>
              <a:t>Modification (cont’d)</a:t>
            </a:r>
            <a:endParaRPr lang="en-US" sz="4000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dirty="0" smtClean="0"/>
              <a:t>June 22, 2015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dirty="0" smtClean="0"/>
              <a:t>Allan DeMello | MICE CM 42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 descr="Coupler Slots 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6037" y="3854385"/>
            <a:ext cx="4218124" cy="24762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4920" y="914400"/>
            <a:ext cx="81738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/>
              <a:t>Once the cooling tubes are in their final position the slot  cover plates are pushed into their final position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The coax tube is preheated and the plates are silver soldered to the coax tube with a reflow process 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Test assembly complete </a:t>
            </a:r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>
                <a:sym typeface="Wingdings"/>
              </a:rPr>
              <a:t> </a:t>
            </a:r>
            <a:r>
              <a:rPr lang="en-US" sz="2400" dirty="0" smtClean="0">
                <a:sym typeface="Wingdings"/>
              </a:rPr>
              <a:t>vacuum leak tight</a:t>
            </a:r>
            <a:endParaRPr lang="en-US" sz="2400" dirty="0" smtClean="0"/>
          </a:p>
        </p:txBody>
      </p:sp>
      <p:cxnSp>
        <p:nvCxnSpPr>
          <p:cNvPr id="10" name="Straight Arrow Connector 9"/>
          <p:cNvCxnSpPr>
            <a:stCxn id="9" idx="2"/>
          </p:cNvCxnSpPr>
          <p:nvPr/>
        </p:nvCxnSpPr>
        <p:spPr>
          <a:xfrm flipH="1">
            <a:off x="3465023" y="2853392"/>
            <a:ext cx="1086814" cy="162130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Coupler change.t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9645" y="2819400"/>
            <a:ext cx="2679192" cy="2135936"/>
          </a:xfrm>
          <a:prstGeom prst="rect">
            <a:avLst/>
          </a:prstGeom>
        </p:spPr>
      </p:pic>
      <p:pic>
        <p:nvPicPr>
          <p:cNvPr id="12" name="Picture 11" descr="Cover for slots soldered in place 2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9645" y="4934060"/>
            <a:ext cx="2677124" cy="1847740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4551837" y="2853392"/>
            <a:ext cx="2458563" cy="118520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551837" y="2853392"/>
            <a:ext cx="2458563" cy="324260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437" y="2819400"/>
            <a:ext cx="2077200" cy="139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138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RF Coupler Modification (cont’d)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dirty="0" smtClean="0"/>
              <a:t>June 22, 2015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dirty="0" smtClean="0"/>
              <a:t>Allan DeMello | MICE CM 42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 descr="SCVV_COUPLER_TO_CAVITY Close-up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206" y="3788490"/>
            <a:ext cx="6003939" cy="2651760"/>
          </a:xfrm>
          <a:prstGeom prst="rect">
            <a:avLst/>
          </a:prstGeom>
        </p:spPr>
      </p:pic>
      <p:pic>
        <p:nvPicPr>
          <p:cNvPr id="8" name="Picture 7" descr="HXU-32 spring closed gap closeup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381" y="1079538"/>
            <a:ext cx="6003941" cy="265176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277881" y="1156071"/>
            <a:ext cx="280694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The coupler flange will </a:t>
            </a:r>
            <a:r>
              <a:rPr lang="en-US" sz="2000" dirty="0">
                <a:solidFill>
                  <a:schemeClr val="tx1"/>
                </a:solidFill>
              </a:rPr>
              <a:t>h</a:t>
            </a:r>
            <a:r>
              <a:rPr lang="en-US" sz="2000" dirty="0" smtClean="0">
                <a:solidFill>
                  <a:schemeClr val="tx1"/>
                </a:solidFill>
              </a:rPr>
              <a:t>ave </a:t>
            </a:r>
            <a:r>
              <a:rPr lang="en-US" sz="2000" dirty="0">
                <a:solidFill>
                  <a:schemeClr val="tx1"/>
                </a:solidFill>
              </a:rPr>
              <a:t>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l</a:t>
            </a:r>
            <a:r>
              <a:rPr lang="en-US" sz="2000" dirty="0" smtClean="0">
                <a:solidFill>
                  <a:schemeClr val="tx1"/>
                </a:solidFill>
              </a:rPr>
              <a:t>ip </a:t>
            </a:r>
            <a:r>
              <a:rPr lang="en-US" sz="2000" dirty="0">
                <a:solidFill>
                  <a:schemeClr val="tx1"/>
                </a:solidFill>
              </a:rPr>
              <a:t>t</a:t>
            </a:r>
            <a:r>
              <a:rPr lang="en-US" sz="2000" dirty="0" smtClean="0">
                <a:solidFill>
                  <a:schemeClr val="tx1"/>
                </a:solidFill>
              </a:rPr>
              <a:t>o </a:t>
            </a:r>
            <a:r>
              <a:rPr lang="en-US" sz="2000" dirty="0">
                <a:solidFill>
                  <a:schemeClr val="tx1"/>
                </a:solidFill>
              </a:rPr>
              <a:t>c</a:t>
            </a:r>
            <a:r>
              <a:rPr lang="en-US" sz="2000" dirty="0" smtClean="0">
                <a:solidFill>
                  <a:schemeClr val="tx1"/>
                </a:solidFill>
              </a:rPr>
              <a:t>apture </a:t>
            </a:r>
            <a:r>
              <a:rPr lang="en-US" sz="2000" dirty="0">
                <a:solidFill>
                  <a:schemeClr val="tx1"/>
                </a:solidFill>
              </a:rPr>
              <a:t>t</a:t>
            </a:r>
            <a:r>
              <a:rPr lang="en-US" sz="2000" dirty="0" smtClean="0">
                <a:solidFill>
                  <a:schemeClr val="tx1"/>
                </a:solidFill>
              </a:rPr>
              <a:t>he </a:t>
            </a:r>
            <a:r>
              <a:rPr lang="en-US" sz="2000" dirty="0">
                <a:solidFill>
                  <a:schemeClr val="tx1"/>
                </a:solidFill>
              </a:rPr>
              <a:t>c</a:t>
            </a:r>
            <a:r>
              <a:rPr lang="en-US" sz="2000" dirty="0" smtClean="0">
                <a:solidFill>
                  <a:schemeClr val="tx1"/>
                </a:solidFill>
              </a:rPr>
              <a:t>avity </a:t>
            </a:r>
            <a:r>
              <a:rPr lang="en-US" sz="2000" dirty="0">
                <a:solidFill>
                  <a:schemeClr val="tx1"/>
                </a:solidFill>
              </a:rPr>
              <a:t>f</a:t>
            </a:r>
            <a:r>
              <a:rPr lang="en-US" sz="2000" dirty="0" smtClean="0">
                <a:solidFill>
                  <a:schemeClr val="tx1"/>
                </a:solidFill>
              </a:rPr>
              <a:t>lange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2827120" y="913332"/>
            <a:ext cx="990600" cy="9905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Arrow Connector 10"/>
          <p:cNvCxnSpPr>
            <a:stCxn id="10" idx="4"/>
            <a:endCxn id="7" idx="0"/>
          </p:cNvCxnSpPr>
          <p:nvPr/>
        </p:nvCxnSpPr>
        <p:spPr>
          <a:xfrm flipH="1">
            <a:off x="3168176" y="1903931"/>
            <a:ext cx="154244" cy="1884559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287494" y="2763862"/>
            <a:ext cx="261664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This flange lip will fit over the cavity flange O.D. to provide a connection for rotating the coupler</a:t>
            </a:r>
          </a:p>
          <a:p>
            <a:r>
              <a:rPr lang="en-US" sz="2000" dirty="0" smtClean="0">
                <a:solidFill>
                  <a:schemeClr val="accent2"/>
                </a:solidFill>
              </a:rPr>
              <a:t>(modification to the vacuum vessel)</a:t>
            </a:r>
          </a:p>
          <a:p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6315104" y="5247613"/>
            <a:ext cx="25890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cavity flange remains un-modified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233582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Extra Ports for RF Coupler in Beamline</a:t>
            </a:r>
            <a:endParaRPr lang="en-US" sz="3600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dirty="0" smtClean="0"/>
              <a:t>June 22, 2015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dirty="0" smtClean="0"/>
              <a:t>Allan DeMello | MICE CM 42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Content Placeholder 3" descr="HXU-32 spring closed gap.jpg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106488"/>
            <a:ext cx="2543175" cy="3090862"/>
          </a:xfrm>
        </p:spPr>
      </p:pic>
      <p:pic>
        <p:nvPicPr>
          <p:cNvPr id="7" name="Picture 6" descr="Vacuum Vessel with Extra Ports 3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19400" y="3394752"/>
            <a:ext cx="6244870" cy="3110329"/>
          </a:xfrm>
          <a:prstGeom prst="rect">
            <a:avLst/>
          </a:prstGeom>
        </p:spPr>
      </p:pic>
      <p:pic>
        <p:nvPicPr>
          <p:cNvPr id="10" name="Picture 9" descr="HXU-32 spring closed gap closeup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34729" y="1087242"/>
            <a:ext cx="4693657" cy="2258249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549226" y="1978027"/>
            <a:ext cx="817456" cy="76931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18064" y="1065732"/>
            <a:ext cx="3621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Extra ports to access the coupler/cavity interface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51855" y="4468722"/>
            <a:ext cx="245726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Port will look in from above and below on the coupler to cavity joint</a:t>
            </a:r>
            <a:endParaRPr lang="en-US" sz="2400" dirty="0"/>
          </a:p>
        </p:txBody>
      </p:sp>
      <p:cxnSp>
        <p:nvCxnSpPr>
          <p:cNvPr id="17" name="Straight Arrow Connector 16"/>
          <p:cNvCxnSpPr>
            <a:stCxn id="14" idx="3"/>
          </p:cNvCxnSpPr>
          <p:nvPr/>
        </p:nvCxnSpPr>
        <p:spPr>
          <a:xfrm flipV="1">
            <a:off x="2609122" y="4804395"/>
            <a:ext cx="2885216" cy="63382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7993020" y="1896729"/>
            <a:ext cx="690244" cy="6949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6942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New Actuator Design</a:t>
            </a:r>
            <a:endParaRPr lang="en-US" sz="4000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dirty="0" smtClean="0"/>
              <a:t>June 22, 2015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dirty="0" smtClean="0"/>
              <a:t>Allan DeMello | MICE CM 42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4294967295"/>
          </p:nvPr>
        </p:nvSpPr>
        <p:spPr>
          <a:xfrm>
            <a:off x="228600" y="990600"/>
            <a:ext cx="8915400" cy="555625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000" dirty="0" smtClean="0"/>
              <a:t>The new design: 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Re-use bellows we already have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Simpler parts to make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Easier assembly</a:t>
            </a:r>
          </a:p>
          <a:p>
            <a:pPr lvl="1">
              <a:spcBef>
                <a:spcPts val="0"/>
              </a:spcBef>
              <a:buFont typeface="Wingdings" charset="2"/>
              <a:buChar char="Ø"/>
            </a:pPr>
            <a:r>
              <a:rPr lang="en-US" sz="1600" dirty="0" smtClean="0">
                <a:solidFill>
                  <a:srgbClr val="C0504D"/>
                </a:solidFill>
              </a:rPr>
              <a:t>More reliable operation</a:t>
            </a:r>
          </a:p>
          <a:p>
            <a:pPr>
              <a:spcBef>
                <a:spcPts val="0"/>
              </a:spcBef>
              <a:buFont typeface="Courier New"/>
              <a:buChar char="o"/>
            </a:pPr>
            <a:r>
              <a:rPr lang="en-US" sz="2000" dirty="0" smtClean="0">
                <a:solidFill>
                  <a:srgbClr val="0000FF"/>
                </a:solidFill>
              </a:rPr>
              <a:t>Functional test complete, lifetime test complete</a:t>
            </a:r>
          </a:p>
        </p:txBody>
      </p:sp>
      <p:pic>
        <p:nvPicPr>
          <p:cNvPr id="8" name="Picture 21" descr="Tuner section view X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6862" y="1125744"/>
            <a:ext cx="3081867" cy="3149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6" descr="Tuner section view 3.t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2996" y="4348972"/>
            <a:ext cx="3168004" cy="2164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7488" y="2938986"/>
            <a:ext cx="2083462" cy="3566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967258" y="3866212"/>
            <a:ext cx="128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Old design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2" name="Picture 11" descr="Untitled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18482" y="2925345"/>
            <a:ext cx="2573162" cy="356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1242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73152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Re-baseline MICE Cooling Channel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3692525"/>
            <a:ext cx="6324600" cy="2936875"/>
          </a:xfrm>
        </p:spPr>
        <p:txBody>
          <a:bodyPr>
            <a:noAutofit/>
          </a:bodyPr>
          <a:lstStyle/>
          <a:p>
            <a:pPr>
              <a:spcBef>
                <a:spcPts val="200"/>
              </a:spcBef>
            </a:pPr>
            <a:r>
              <a:rPr lang="en-US" sz="2000" b="1" dirty="0" smtClean="0">
                <a:solidFill>
                  <a:srgbClr val="FF6600"/>
                </a:solidFill>
              </a:rPr>
              <a:t>New MICE cooling channel needs two RF modules</a:t>
            </a:r>
          </a:p>
          <a:p>
            <a:pPr>
              <a:spcBef>
                <a:spcPts val="200"/>
              </a:spcBef>
            </a:pPr>
            <a:r>
              <a:rPr lang="en-US" sz="2000" b="1" dirty="0" smtClean="0">
                <a:solidFill>
                  <a:srgbClr val="FF6600"/>
                </a:solidFill>
              </a:rPr>
              <a:t>Each MICE RF module has</a:t>
            </a:r>
          </a:p>
          <a:p>
            <a:pPr lvl="1">
              <a:spcBef>
                <a:spcPts val="200"/>
              </a:spcBef>
            </a:pPr>
            <a:r>
              <a:rPr lang="en-US" sz="1600" dirty="0" smtClean="0">
                <a:solidFill>
                  <a:schemeClr val="tx2"/>
                </a:solidFill>
              </a:rPr>
              <a:t>One 201 MHz RF cavity </a:t>
            </a:r>
          </a:p>
          <a:p>
            <a:pPr lvl="1">
              <a:spcBef>
                <a:spcPts val="200"/>
              </a:spcBef>
            </a:pPr>
            <a:r>
              <a:rPr lang="en-US" sz="1600" dirty="0" smtClean="0">
                <a:solidFill>
                  <a:schemeClr val="tx2"/>
                </a:solidFill>
              </a:rPr>
              <a:t>Two Beryllium windows</a:t>
            </a:r>
          </a:p>
          <a:p>
            <a:pPr lvl="1">
              <a:spcBef>
                <a:spcPts val="200"/>
              </a:spcBef>
            </a:pPr>
            <a:r>
              <a:rPr lang="en-US" sz="1600" dirty="0" smtClean="0">
                <a:solidFill>
                  <a:schemeClr val="tx2"/>
                </a:solidFill>
              </a:rPr>
              <a:t>Two RF power couplers</a:t>
            </a:r>
          </a:p>
          <a:p>
            <a:pPr lvl="1">
              <a:spcBef>
                <a:spcPts val="200"/>
              </a:spcBef>
            </a:pPr>
            <a:r>
              <a:rPr lang="en-US" sz="1600" dirty="0" smtClean="0">
                <a:solidFill>
                  <a:schemeClr val="tx2"/>
                </a:solidFill>
              </a:rPr>
              <a:t>One vacuum vessel hosting the 201 MHz RF cavity</a:t>
            </a:r>
          </a:p>
          <a:p>
            <a:pPr lvl="1">
              <a:spcBef>
                <a:spcPts val="200"/>
              </a:spcBef>
            </a:pPr>
            <a:r>
              <a:rPr lang="en-US" sz="1600" dirty="0" smtClean="0">
                <a:solidFill>
                  <a:schemeClr val="tx2"/>
                </a:solidFill>
              </a:rPr>
              <a:t>Six tuner arms and six actuators </a:t>
            </a:r>
          </a:p>
          <a:p>
            <a:pPr lvl="1">
              <a:spcBef>
                <a:spcPts val="200"/>
              </a:spcBef>
            </a:pPr>
            <a:r>
              <a:rPr lang="en-US" sz="1600" dirty="0" smtClean="0">
                <a:solidFill>
                  <a:schemeClr val="tx2"/>
                </a:solidFill>
              </a:rPr>
              <a:t>Cavity support struts </a:t>
            </a:r>
          </a:p>
          <a:p>
            <a:pPr lvl="1">
              <a:spcBef>
                <a:spcPts val="200"/>
              </a:spcBef>
            </a:pPr>
            <a:r>
              <a:rPr lang="en-US" sz="1600" dirty="0" smtClean="0">
                <a:solidFill>
                  <a:schemeClr val="tx2"/>
                </a:solidFill>
              </a:rPr>
              <a:t>Vacuum pump system and water cooling</a:t>
            </a:r>
          </a:p>
          <a:p>
            <a:pPr lvl="1">
              <a:spcBef>
                <a:spcPts val="200"/>
              </a:spcBef>
            </a:pPr>
            <a:r>
              <a:rPr lang="en-US" sz="1600" dirty="0" smtClean="0">
                <a:solidFill>
                  <a:schemeClr val="tx2"/>
                </a:solidFill>
              </a:rPr>
              <a:t>Diagnostics and bypass lines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828" y="1143000"/>
            <a:ext cx="7601838" cy="252772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124200" y="1587660"/>
            <a:ext cx="492676" cy="1988026"/>
          </a:xfrm>
          <a:prstGeom prst="rect">
            <a:avLst/>
          </a:prstGeom>
          <a:noFill/>
          <a:ln w="3492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439669" y="1587660"/>
            <a:ext cx="503931" cy="1988026"/>
          </a:xfrm>
          <a:prstGeom prst="rect">
            <a:avLst/>
          </a:prstGeom>
          <a:noFill/>
          <a:ln w="3492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4114800"/>
            <a:ext cx="2365787" cy="2122544"/>
          </a:xfrm>
          <a:prstGeom prst="rect">
            <a:avLst/>
          </a:prstGeom>
        </p:spPr>
      </p:pic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dirty="0" smtClean="0"/>
              <a:t>June 22, 2015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dirty="0" smtClean="0"/>
              <a:t>Allan DeMello | MICE CM 42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112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Actuator Parts Before Assembly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1600200"/>
            <a:ext cx="8229600" cy="4525963"/>
          </a:xfrm>
        </p:spPr>
      </p:pic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dirty="0" smtClean="0"/>
              <a:t>June 22, 2015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dirty="0" smtClean="0"/>
              <a:t>Allan DeMello | MICE CM 42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4782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Functional Test of the Actuator </a:t>
            </a:r>
            <a:endParaRPr lang="en-US" sz="4000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dirty="0" smtClean="0"/>
              <a:t>June 22, 2015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dirty="0" smtClean="0"/>
              <a:t>Allan DeMello | MICE CM 42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52921" y="2112279"/>
            <a:ext cx="1261185" cy="204324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9053" y="990600"/>
            <a:ext cx="90249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dirty="0" smtClean="0"/>
              <a:t>Agree well with the previous tests, lifetime testing started early May, but a leak developed at one of the bellows after 1200 cycles at ± 80 psi (± ~ 200 kHz).  A more meaningful and realistic testing plan has been developed/defined and the testing is complete.</a:t>
            </a:r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792" y="2369620"/>
            <a:ext cx="5817278" cy="4124065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7630" y="4238360"/>
            <a:ext cx="3027344" cy="223793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716310" y="2333166"/>
            <a:ext cx="208407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The actuator has</a:t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>been repaired:</a:t>
            </a:r>
          </a:p>
          <a:p>
            <a:r>
              <a:rPr lang="en-US" dirty="0">
                <a:solidFill>
                  <a:srgbClr val="800000"/>
                </a:solidFill>
              </a:rPr>
              <a:t>b</a:t>
            </a:r>
            <a:r>
              <a:rPr lang="en-US" dirty="0" smtClean="0">
                <a:solidFill>
                  <a:srgbClr val="800000"/>
                </a:solidFill>
              </a:rPr>
              <a:t>roken bellows</a:t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>has been replaced</a:t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>and welded.</a:t>
            </a:r>
            <a:endParaRPr lang="en-US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4430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Lifetime Testing Complete</a:t>
            </a:r>
            <a:endParaRPr lang="en-US" sz="40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964C0-411E-49BF-B61B-44E0F9B7DDF4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925" y="1600200"/>
            <a:ext cx="6788150" cy="4525963"/>
          </a:xfrm>
        </p:spPr>
      </p:pic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dirty="0" smtClean="0"/>
              <a:t>June 22, 2015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dirty="0" smtClean="0"/>
              <a:t>Allan DeMello | MICE CM 42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4782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Lifetime Testing of the Actuator</a:t>
            </a:r>
            <a:endParaRPr lang="en-US" sz="4000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dirty="0" smtClean="0"/>
              <a:t>June 22, 2015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dirty="0" smtClean="0"/>
              <a:t>Allan DeMello | MICE CM 42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First round of the actuator testing failed</a:t>
            </a:r>
          </a:p>
          <a:p>
            <a:pPr lvl="1"/>
            <a:r>
              <a:rPr lang="en-US" dirty="0" smtClean="0"/>
              <a:t>1,200 cycles at ± 80 psi (~ ± </a:t>
            </a:r>
            <a:r>
              <a:rPr lang="en-US" dirty="0"/>
              <a:t>2</a:t>
            </a:r>
            <a:r>
              <a:rPr lang="en-US" dirty="0" smtClean="0"/>
              <a:t>00 kHz)</a:t>
            </a:r>
          </a:p>
          <a:p>
            <a:pPr lvl="1"/>
            <a:r>
              <a:rPr lang="en-US" dirty="0" smtClean="0"/>
              <a:t>Vacuum leak developed in one of the bellows</a:t>
            </a:r>
          </a:p>
          <a:p>
            <a:pPr lvl="1"/>
            <a:r>
              <a:rPr lang="en-US" dirty="0" smtClean="0"/>
              <a:t>Replaced broken bellows with new ones and testing resumed 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round of testing</a:t>
            </a:r>
          </a:p>
          <a:p>
            <a:pPr lvl="1"/>
            <a:r>
              <a:rPr lang="en-US" dirty="0" smtClean="0"/>
              <a:t>Plan: ± 20 psi (± 50 kHz) at base pressure of 0, 15 and 30 psi for 10,000 cycles + 40 hours operation</a:t>
            </a:r>
          </a:p>
          <a:p>
            <a:pPr lvl="2"/>
            <a:r>
              <a:rPr lang="en-US" dirty="0" smtClean="0"/>
              <a:t>Base pressure equivalent to a frequency offset </a:t>
            </a:r>
          </a:p>
          <a:p>
            <a:pPr lvl="2"/>
            <a:r>
              <a:rPr lang="en-US" dirty="0" smtClean="0"/>
              <a:t>Pressure variation 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dynamic tuning </a:t>
            </a:r>
          </a:p>
          <a:p>
            <a:pPr lvl="1"/>
            <a:r>
              <a:rPr lang="en-US" dirty="0" smtClean="0">
                <a:sym typeface="Wingdings"/>
              </a:rPr>
              <a:t>All 3 sets of the testing complete</a:t>
            </a:r>
          </a:p>
          <a:p>
            <a:pPr lvl="2"/>
            <a:r>
              <a:rPr lang="en-US" dirty="0" smtClean="0">
                <a:sym typeface="Wingdings"/>
              </a:rPr>
              <a:t>Very smooth operation</a:t>
            </a:r>
          </a:p>
          <a:p>
            <a:pPr lvl="2"/>
            <a:r>
              <a:rPr lang="en-US" dirty="0" smtClean="0">
                <a:sym typeface="Wingdings"/>
              </a:rPr>
              <a:t>No hysteresis observed</a:t>
            </a:r>
          </a:p>
          <a:p>
            <a:pPr lvl="1"/>
            <a:r>
              <a:rPr lang="en-US" dirty="0" smtClean="0">
                <a:sym typeface="Wingdings"/>
              </a:rPr>
              <a:t> The </a:t>
            </a:r>
            <a:r>
              <a:rPr lang="en-US" dirty="0" smtClean="0"/>
              <a:t>40 hours lifetime test</a:t>
            </a:r>
            <a:r>
              <a:rPr lang="en-US" dirty="0" smtClean="0">
                <a:sym typeface="Wingdings"/>
              </a:rPr>
              <a:t> is complete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4576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Lifetime Testing Results</a:t>
            </a:r>
            <a:endParaRPr lang="en-US" sz="4000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dirty="0" smtClean="0"/>
              <a:t>June 22, 2015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dirty="0" smtClean="0"/>
              <a:t>Allan DeMello | MICE CM 42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7" name="Picture 6" descr="test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35" y="1270131"/>
            <a:ext cx="4080772" cy="3268604"/>
          </a:xfrm>
          <a:prstGeom prst="rect">
            <a:avLst/>
          </a:prstGeom>
        </p:spPr>
      </p:pic>
      <p:pic>
        <p:nvPicPr>
          <p:cNvPr id="8" name="Picture 7" descr="test2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9" r="14841"/>
          <a:stretch/>
        </p:blipFill>
        <p:spPr>
          <a:xfrm>
            <a:off x="4251907" y="994014"/>
            <a:ext cx="4831872" cy="455589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4049" y="4845812"/>
            <a:ext cx="2806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 pressure = 0 psi</a:t>
            </a:r>
          </a:p>
          <a:p>
            <a:r>
              <a:rPr lang="en-US" dirty="0" smtClean="0"/>
              <a:t>Dynamic range = ± 20 psi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98252" y="5646550"/>
            <a:ext cx="2806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 pressure = 15 psi</a:t>
            </a:r>
          </a:p>
          <a:p>
            <a:r>
              <a:rPr lang="en-US" dirty="0" smtClean="0"/>
              <a:t>Dynamic range = ± 20 psi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6331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dirty="0" smtClean="0"/>
              <a:t>June 22, 2015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dirty="0" smtClean="0"/>
              <a:t>Allan DeMello | MICE CM 42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1004888"/>
            <a:ext cx="8915400" cy="555625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dirty="0" smtClean="0"/>
              <a:t>MICE RF module design is complete</a:t>
            </a:r>
            <a:endParaRPr lang="en-US" dirty="0"/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dirty="0" smtClean="0"/>
              <a:t>RFM fabrication starts soon after the RFQ process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dirty="0" smtClean="0"/>
              <a:t>Delivery </a:t>
            </a:r>
            <a:r>
              <a:rPr lang="en-US" dirty="0"/>
              <a:t>date of two </a:t>
            </a:r>
            <a:r>
              <a:rPr lang="en-US" dirty="0" smtClean="0"/>
              <a:t>RF </a:t>
            </a:r>
            <a:r>
              <a:rPr lang="en-US" dirty="0"/>
              <a:t>modules to </a:t>
            </a:r>
            <a:r>
              <a:rPr lang="en-US" dirty="0" smtClean="0"/>
              <a:t>RAL:</a:t>
            </a:r>
            <a:endParaRPr lang="en-US" dirty="0"/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in May and 2</a:t>
            </a:r>
            <a:r>
              <a:rPr lang="en-US" baseline="30000" dirty="0" smtClean="0"/>
              <a:t>nd</a:t>
            </a:r>
            <a:r>
              <a:rPr lang="en-US" dirty="0" smtClean="0"/>
              <a:t> in June </a:t>
            </a:r>
            <a:r>
              <a:rPr lang="en-US" dirty="0"/>
              <a:t>2016 (details in MICE WBS) 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dirty="0" smtClean="0"/>
              <a:t>RF </a:t>
            </a:r>
            <a:r>
              <a:rPr lang="en-US" dirty="0"/>
              <a:t>module assembly starts </a:t>
            </a:r>
            <a:r>
              <a:rPr lang="en-US" dirty="0" smtClean="0"/>
              <a:t>at LBNL in </a:t>
            </a:r>
            <a:r>
              <a:rPr lang="en-US" dirty="0"/>
              <a:t>the fall of 2015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dirty="0" smtClean="0"/>
              <a:t>First two RF power couplers testing at MTA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dirty="0" smtClean="0"/>
              <a:t>All </a:t>
            </a:r>
            <a:r>
              <a:rPr lang="en-US" dirty="0"/>
              <a:t>hardware components </a:t>
            </a:r>
            <a:r>
              <a:rPr lang="en-US" dirty="0" smtClean="0"/>
              <a:t>must be ready </a:t>
            </a:r>
            <a:r>
              <a:rPr lang="en-US" dirty="0"/>
              <a:t>by Oct. 2015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dirty="0"/>
              <a:t>Full characterization tests of tuners, low power RF measurement and coupler tuning to be conducted after final </a:t>
            </a:r>
            <a:r>
              <a:rPr lang="en-US" dirty="0" smtClean="0"/>
              <a:t>assembly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dirty="0" smtClean="0"/>
              <a:t>Vacuum system testing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5690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76200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Current Status of MICE RF Module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dirty="0" smtClean="0"/>
              <a:t>June 22,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dirty="0" smtClean="0"/>
              <a:t>Allan DeMello | MICE CM 42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r>
              <a:rPr lang="en-US" b="1" dirty="0" smtClean="0">
                <a:solidFill>
                  <a:srgbClr val="FF6600"/>
                </a:solidFill>
              </a:rPr>
              <a:t>Recent MICE 201 MHz RF cavity testing at MTA exceeded/reached required RF gradient </a:t>
            </a:r>
          </a:p>
          <a:p>
            <a:pPr lvl="1"/>
            <a:r>
              <a:rPr lang="en-US" dirty="0" smtClean="0"/>
              <a:t>1.8 MW power in the cavity</a:t>
            </a:r>
          </a:p>
          <a:p>
            <a:pPr lvl="1"/>
            <a:r>
              <a:rPr lang="en-US" dirty="0" smtClean="0"/>
              <a:t>3M pulses, no sparks observed</a:t>
            </a:r>
          </a:p>
          <a:p>
            <a:pPr lvl="1"/>
            <a:r>
              <a:rPr lang="en-US" dirty="0" smtClean="0"/>
              <a:t>Testing with Be windows and external magnetic field</a:t>
            </a:r>
          </a:p>
          <a:p>
            <a:pPr lvl="1"/>
            <a:r>
              <a:rPr lang="en-US" dirty="0" smtClean="0"/>
              <a:t>High power testing with tuners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008000"/>
                </a:solidFill>
              </a:rPr>
              <a:t>Vacuum vessel nearly ready for fabrication</a:t>
            </a:r>
          </a:p>
          <a:p>
            <a:pPr lvl="1"/>
            <a:r>
              <a:rPr lang="en-US" dirty="0" smtClean="0"/>
              <a:t>Two design reviews held in the end of January and April 30 &amp; May 1, 2015, respectively</a:t>
            </a:r>
          </a:p>
          <a:p>
            <a:pPr lvl="1"/>
            <a:r>
              <a:rPr lang="en-US" dirty="0" smtClean="0"/>
              <a:t>Update design and drawing package done</a:t>
            </a:r>
          </a:p>
          <a:p>
            <a:pPr lvl="1"/>
            <a:r>
              <a:rPr lang="en-US" dirty="0" smtClean="0"/>
              <a:t>RFQ of the RFM vacuum vessel ( ~ 3 weeks)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201 MHz RF cavities ready</a:t>
            </a:r>
          </a:p>
          <a:p>
            <a:pPr lvl="1"/>
            <a:r>
              <a:rPr lang="en-US" dirty="0" smtClean="0"/>
              <a:t>Four cavities (two spares) EPed completed at LBNL</a:t>
            </a:r>
          </a:p>
        </p:txBody>
      </p:sp>
      <p:sp>
        <p:nvSpPr>
          <p:cNvPr id="7" name="Rectangle 6"/>
          <p:cNvSpPr/>
          <p:nvPr/>
        </p:nvSpPr>
        <p:spPr>
          <a:xfrm>
            <a:off x="146663" y="1447800"/>
            <a:ext cx="8564210" cy="2133600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9509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Current Status of MICE RF Module</a:t>
            </a:r>
            <a:endParaRPr lang="en-US" sz="4000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dirty="0" smtClean="0"/>
              <a:t>June 22, 2015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dirty="0" smtClean="0"/>
              <a:t>Allan DeMello | MICE CM 42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008000"/>
                </a:solidFill>
              </a:rPr>
              <a:t>RF power coupler fabrication started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Updated design to address issues identified at MTA assembly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Ceramic RF windows ready and materials ordered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Fabrication schedule developed: estimated delivery of the RF couplers ~ end of September 2015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008000"/>
                </a:solidFill>
              </a:rPr>
              <a:t>New tuner actuator design and prototype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Functional testing complete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Lifetime testing complete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Production of the actuators will begin soon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008000"/>
                </a:solidFill>
              </a:rPr>
              <a:t>25 tuner arms being shipped from University of Miss. to LBNL: will show up at LBNL anytime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008000"/>
                </a:solidFill>
              </a:rPr>
              <a:t>Be windows ready (we have 10 windows!)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008000"/>
                </a:solidFill>
              </a:rPr>
              <a:t>Will explore the possibility for a destruction test at Materion in Fremont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endParaRPr lang="en-US" dirty="0" smtClean="0">
              <a:solidFill>
                <a:srgbClr val="008000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b="1" dirty="0" smtClean="0">
                <a:solidFill>
                  <a:srgbClr val="FF6600"/>
                </a:solidFill>
              </a:rPr>
              <a:t>Vacuum system design (protection of Be windows) evolving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Close collaboration with MICE team at RAL, coordinated by Mr. Terry Anderson at Fermilab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2394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sz="4000" dirty="0" smtClean="0"/>
              <a:t>The RF Module</a:t>
            </a:r>
            <a:endParaRPr lang="en-US" sz="4000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dirty="0" smtClean="0"/>
              <a:t>June 22, 2015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dirty="0" smtClean="0"/>
              <a:t>Allan DeMello | MICE CM 42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017588"/>
            <a:ext cx="9058275" cy="5557837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 smtClean="0"/>
              <a:t>MICE RF module (RFM) is very similar to the single cavity test module (SCTM) that has been tested under high power RF at MTA, FNAL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 smtClean="0"/>
              <a:t>Integration into MICE cooling channel, </a:t>
            </a:r>
            <a:r>
              <a:rPr lang="en-US" dirty="0" smtClean="0">
                <a:solidFill>
                  <a:srgbClr val="FF0000"/>
                </a:solidFill>
              </a:rPr>
              <a:t>including vacuum system,</a:t>
            </a:r>
            <a:r>
              <a:rPr lang="en-US" dirty="0" smtClean="0"/>
              <a:t> still remains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 smtClean="0"/>
              <a:t>Necessary improvement and modification to the RFM &amp; components design made to address issues and </a:t>
            </a:r>
            <a:r>
              <a:rPr lang="en-US" dirty="0"/>
              <a:t>e</a:t>
            </a:r>
            <a:r>
              <a:rPr lang="en-US" dirty="0" smtClean="0"/>
              <a:t>xperience learned from SCTM at MTA  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FF0000"/>
                </a:solidFill>
              </a:rPr>
              <a:t>Vacuum issues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en-US" dirty="0" smtClean="0"/>
              <a:t>Modification to the vessel design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en-US" dirty="0" smtClean="0"/>
              <a:t>RF coupler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en-US" dirty="0" smtClean="0"/>
              <a:t>Actuator design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en-US" dirty="0" smtClean="0"/>
              <a:t>Vacuum port and bypass lines </a:t>
            </a:r>
          </a:p>
          <a:p>
            <a:pPr lvl="2">
              <a:lnSpc>
                <a:spcPct val="120000"/>
              </a:lnSpc>
              <a:spcBef>
                <a:spcPts val="600"/>
              </a:spcBef>
            </a:pPr>
            <a:r>
              <a:rPr lang="en-US" dirty="0" smtClean="0"/>
              <a:t>Water cooling lines</a:t>
            </a:r>
          </a:p>
        </p:txBody>
      </p:sp>
      <p:pic>
        <p:nvPicPr>
          <p:cNvPr id="7" name="Picture 13" descr="SINGLE_CAVITY_VAC_VESSEL_CAVITY_ORIENTATION_OUTER_FRONT_MTA_2011011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7063" y="4127915"/>
            <a:ext cx="3441590" cy="2350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597063" y="4141717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Original SCTM 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6644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sz="4000" dirty="0" smtClean="0"/>
              <a:t>MICE RF Cavity</a:t>
            </a:r>
            <a:endParaRPr lang="en-US" sz="4000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dirty="0" smtClean="0"/>
              <a:t>June 22, 2015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dirty="0" smtClean="0"/>
              <a:t>Allan DeMello | MICE CM 42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1371600"/>
            <a:ext cx="8915400" cy="52451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en-US" sz="2200" dirty="0" smtClean="0"/>
              <a:t>Selected four best cavities (two spares) from nine cavity bodies based on inner </a:t>
            </a:r>
            <a:r>
              <a:rPr lang="en-US" sz="2200" u="sng" dirty="0" smtClean="0"/>
              <a:t>surface finish </a:t>
            </a:r>
            <a:r>
              <a:rPr lang="en-US" sz="2200" dirty="0" smtClean="0"/>
              <a:t>&amp; </a:t>
            </a:r>
            <a:r>
              <a:rPr lang="en-US" sz="2200" u="sng" dirty="0" smtClean="0"/>
              <a:t>frequency measurements</a:t>
            </a:r>
            <a:r>
              <a:rPr lang="en-US" sz="2200" dirty="0" smtClean="0"/>
              <a:t> of the cavity bodies with Be windows</a:t>
            </a:r>
            <a:endParaRPr lang="en-US" sz="2200" dirty="0"/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en-US" sz="2200" dirty="0" smtClean="0"/>
              <a:t>Four cavities have been selected for electro-polished (EP) and completed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en-US" sz="2200" dirty="0" smtClean="0"/>
              <a:t>Ten beryllium windows available</a:t>
            </a:r>
            <a:endParaRPr lang="en-US" dirty="0" smtClean="0"/>
          </a:p>
          <a:p>
            <a:pPr lvl="1">
              <a:lnSpc>
                <a:spcPct val="80000"/>
              </a:lnSpc>
              <a:spcBef>
                <a:spcPts val="600"/>
              </a:spcBef>
            </a:pPr>
            <a:endParaRPr lang="en-US" dirty="0"/>
          </a:p>
          <a:p>
            <a:pPr marL="457200" lvl="1" indent="0">
              <a:lnSpc>
                <a:spcPct val="80000"/>
              </a:lnSpc>
              <a:spcBef>
                <a:spcPts val="600"/>
              </a:spcBef>
              <a:buNone/>
            </a:pPr>
            <a:r>
              <a:rPr lang="en-US" dirty="0" smtClean="0"/>
              <a:t>  </a:t>
            </a:r>
            <a:endParaRPr lang="en-US" dirty="0"/>
          </a:p>
          <a:p>
            <a:pPr marL="0" indent="0">
              <a:lnSpc>
                <a:spcPct val="80000"/>
              </a:lnSpc>
              <a:spcBef>
                <a:spcPts val="600"/>
              </a:spcBef>
              <a:buNone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3215" y="3479048"/>
            <a:ext cx="4177151" cy="30096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864" y="3479047"/>
            <a:ext cx="4394909" cy="30175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74825" y="6074519"/>
            <a:ext cx="2006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EP setup at LBNL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6979" y="6102131"/>
            <a:ext cx="3558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Cavity assembly &amp; measurement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411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sz="4000" dirty="0" smtClean="0"/>
              <a:t>RF Cavity Fixtures</a:t>
            </a:r>
            <a:endParaRPr lang="en-US" sz="4000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dirty="0" smtClean="0"/>
              <a:t>June 22, 2015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dirty="0" smtClean="0"/>
              <a:t>Allan DeMello | MICE CM 42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772" y="914400"/>
            <a:ext cx="7315200" cy="5486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43905" y="5784604"/>
            <a:ext cx="48844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Cavity assembly fixtures developed at FNAL,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shipped to LBNL and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was used for MICE RFM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7490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sz="4000" dirty="0" smtClean="0"/>
              <a:t>EP Setup at LBNL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084" y="1047410"/>
            <a:ext cx="7315200" cy="5486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11503" y="6072145"/>
            <a:ext cx="27556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EP setup at LBNL </a:t>
            </a:r>
            <a:endParaRPr lang="en-US" sz="2400" b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21559" y="1587663"/>
            <a:ext cx="20943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EDED00"/>
                </a:solidFill>
              </a:rPr>
              <a:t>Improved stand </a:t>
            </a:r>
          </a:p>
          <a:p>
            <a:r>
              <a:rPr lang="en-US" sz="2000" b="1" dirty="0" smtClean="0">
                <a:solidFill>
                  <a:srgbClr val="EDED00"/>
                </a:solidFill>
              </a:rPr>
              <a:t>and grounding</a:t>
            </a:r>
            <a:endParaRPr lang="en-US" sz="2000" b="1" dirty="0">
              <a:solidFill>
                <a:srgbClr val="EDED00"/>
              </a:solidFill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dirty="0" smtClean="0"/>
              <a:t>June 22, 2015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dirty="0" smtClean="0"/>
              <a:t>Allan DeMello | MICE CM 42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0446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The First EPed MICE Production Cavity</a:t>
            </a:r>
            <a:endParaRPr lang="en-US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211" y="1026193"/>
            <a:ext cx="7315200" cy="5486400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dirty="0" smtClean="0"/>
              <a:t>June 22, 2015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dirty="0" smtClean="0"/>
              <a:t>Allan DeMello | MICE CM 42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5024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65372</TotalTime>
  <Words>1363</Words>
  <Application>Microsoft Office PowerPoint</Application>
  <PresentationFormat>On-screen Show (4:3)</PresentationFormat>
  <Paragraphs>232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MICE RF Module Update</vt:lpstr>
      <vt:lpstr>Re-baseline MICE Cooling Channel</vt:lpstr>
      <vt:lpstr>Current Status of MICE RF Module</vt:lpstr>
      <vt:lpstr>Current Status of MICE RF Module</vt:lpstr>
      <vt:lpstr>The RF Module</vt:lpstr>
      <vt:lpstr>MICE RF Cavity</vt:lpstr>
      <vt:lpstr>RF Cavity Fixtures</vt:lpstr>
      <vt:lpstr>EP Setup at LBNL</vt:lpstr>
      <vt:lpstr>The First EPed MICE Production Cavity</vt:lpstr>
      <vt:lpstr>Images of Cavity Inner Surface</vt:lpstr>
      <vt:lpstr>Summary of MICE RF Cavities</vt:lpstr>
      <vt:lpstr>Brief Summary Of Vacuum Vessel Design </vt:lpstr>
      <vt:lpstr>New Vacuum Vessel Design</vt:lpstr>
      <vt:lpstr>The Vacuum Vessel Design</vt:lpstr>
      <vt:lpstr>Sectional View of the Vessel</vt:lpstr>
      <vt:lpstr>RF Coupler Modification (cont’d)</vt:lpstr>
      <vt:lpstr>RF Coupler Modification (cont’d)</vt:lpstr>
      <vt:lpstr>Extra Ports for RF Coupler in Beamline</vt:lpstr>
      <vt:lpstr>New Actuator Design</vt:lpstr>
      <vt:lpstr>Actuator Parts Before Assembly</vt:lpstr>
      <vt:lpstr>Functional Test of the Actuator </vt:lpstr>
      <vt:lpstr>Lifetime Testing Complete</vt:lpstr>
      <vt:lpstr>Lifetime Testing of the Actuator</vt:lpstr>
      <vt:lpstr>Lifetime Testing Results</vt:lpstr>
      <vt:lpstr>Summary</vt:lpstr>
    </vt:vector>
  </TitlesOfParts>
  <Company>LBNL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MICE RFCC Module  and  201 MHz Cavity Update</dc:title>
  <dc:creator>ajdemell</dc:creator>
  <cp:lastModifiedBy>Allan J DeMello</cp:lastModifiedBy>
  <cp:revision>1638</cp:revision>
  <dcterms:created xsi:type="dcterms:W3CDTF">2009-10-14T14:14:55Z</dcterms:created>
  <dcterms:modified xsi:type="dcterms:W3CDTF">2015-06-22T14:41:15Z</dcterms:modified>
</cp:coreProperties>
</file>