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75" r:id="rId5"/>
    <p:sldId id="276" r:id="rId6"/>
    <p:sldId id="257" r:id="rId7"/>
    <p:sldId id="258" r:id="rId8"/>
    <p:sldId id="269" r:id="rId9"/>
    <p:sldId id="270" r:id="rId10"/>
    <p:sldId id="271" r:id="rId11"/>
    <p:sldId id="272" r:id="rId12"/>
    <p:sldId id="27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FF99394-7E19-485C-AE0F-0D100654F3C3}" type="datetimeFigureOut">
              <a:rPr lang="en-GB" smtClean="0"/>
              <a:t>22/06/2015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2900508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FF99394-7E19-485C-AE0F-0D100654F3C3}" type="datetimeFigureOut">
              <a:rPr lang="en-GB" smtClean="0"/>
              <a:t>22/06/2015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2528602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FF99394-7E19-485C-AE0F-0D100654F3C3}" type="datetimeFigureOut">
              <a:rPr lang="en-GB" smtClean="0"/>
              <a:t>22/06/2015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3418648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FF99394-7E19-485C-AE0F-0D100654F3C3}" type="datetimeFigureOut">
              <a:rPr lang="en-GB" smtClean="0"/>
              <a:t>22/06/2015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170557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F99394-7E19-485C-AE0F-0D100654F3C3}" type="datetimeFigureOut">
              <a:rPr lang="en-GB" smtClean="0"/>
              <a:t>22/06/2015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1788829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FF99394-7E19-485C-AE0F-0D100654F3C3}" type="datetimeFigureOut">
              <a:rPr lang="en-GB" smtClean="0"/>
              <a:t>22/06/2015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2756896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FF99394-7E19-485C-AE0F-0D100654F3C3}" type="datetimeFigureOut">
              <a:rPr lang="en-GB" smtClean="0"/>
              <a:t>22/06/2015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120060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FF99394-7E19-485C-AE0F-0D100654F3C3}" type="datetimeFigureOut">
              <a:rPr lang="en-GB" smtClean="0"/>
              <a:t>22/06/2015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4293760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F99394-7E19-485C-AE0F-0D100654F3C3}" type="datetimeFigureOut">
              <a:rPr lang="en-GB" smtClean="0"/>
              <a:t>22/06/2015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179588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F99394-7E19-485C-AE0F-0D100654F3C3}" type="datetimeFigureOut">
              <a:rPr lang="en-GB" smtClean="0"/>
              <a:t>22/06/2015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214874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F99394-7E19-485C-AE0F-0D100654F3C3}" type="datetimeFigureOut">
              <a:rPr lang="en-GB" smtClean="0"/>
              <a:t>22/06/2015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DB5C47-B401-4EDD-8EDD-45DBCF4EA839}" type="slidenum">
              <a:rPr lang="en-GB" smtClean="0"/>
              <a:t>‹#›</a:t>
            </a:fld>
            <a:endParaRPr lang="en-GB"/>
          </a:p>
        </p:txBody>
      </p:sp>
    </p:spTree>
    <p:extLst>
      <p:ext uri="{BB962C8B-B14F-4D97-AF65-F5344CB8AC3E}">
        <p14:creationId xmlns:p14="http://schemas.microsoft.com/office/powerpoint/2010/main" val="228918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F99394-7E19-485C-AE0F-0D100654F3C3}" type="datetimeFigureOut">
              <a:rPr lang="en-GB" smtClean="0"/>
              <a:t>22/06/2015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B5C47-B401-4EDD-8EDD-45DBCF4EA839}" type="slidenum">
              <a:rPr lang="en-GB" smtClean="0"/>
              <a:t>‹#›</a:t>
            </a:fld>
            <a:endParaRPr lang="en-GB"/>
          </a:p>
        </p:txBody>
      </p:sp>
    </p:spTree>
    <p:extLst>
      <p:ext uri="{BB962C8B-B14F-4D97-AF65-F5344CB8AC3E}">
        <p14:creationId xmlns:p14="http://schemas.microsoft.com/office/powerpoint/2010/main" val="814206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72816"/>
            <a:ext cx="7772400" cy="1470025"/>
          </a:xfrm>
        </p:spPr>
        <p:txBody>
          <a:bodyPr/>
          <a:lstStyle/>
          <a:p>
            <a:r>
              <a:rPr lang="en-GB" dirty="0" smtClean="0"/>
              <a:t>Vacuum system in R5.2 for the cryostats SSU, SSD, and FC</a:t>
            </a:r>
            <a:endParaRPr lang="en-GB" dirty="0"/>
          </a:p>
        </p:txBody>
      </p:sp>
      <p:sp>
        <p:nvSpPr>
          <p:cNvPr id="3" name="Subtitle 2"/>
          <p:cNvSpPr>
            <a:spLocks noGrp="1"/>
          </p:cNvSpPr>
          <p:nvPr>
            <p:ph type="subTitle" idx="1"/>
          </p:nvPr>
        </p:nvSpPr>
        <p:spPr>
          <a:xfrm>
            <a:off x="1371600" y="3886200"/>
            <a:ext cx="6400800" cy="1487016"/>
          </a:xfrm>
        </p:spPr>
        <p:txBody>
          <a:bodyPr>
            <a:normAutofit/>
          </a:bodyPr>
          <a:lstStyle/>
          <a:p>
            <a:r>
              <a:rPr lang="en-GB" sz="2400" dirty="0" smtClean="0"/>
              <a:t>Presentation to CM42</a:t>
            </a:r>
          </a:p>
          <a:p>
            <a:r>
              <a:rPr lang="en-GB" sz="2400" dirty="0" smtClean="0"/>
              <a:t>22/06/2015</a:t>
            </a:r>
            <a:endParaRPr lang="en-GB" sz="2400" dirty="0"/>
          </a:p>
        </p:txBody>
      </p:sp>
    </p:spTree>
    <p:extLst>
      <p:ext uri="{BB962C8B-B14F-4D97-AF65-F5344CB8AC3E}">
        <p14:creationId xmlns:p14="http://schemas.microsoft.com/office/powerpoint/2010/main" val="3939844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err="1" smtClean="0"/>
              <a:t>Turbopump</a:t>
            </a:r>
            <a:r>
              <a:rPr lang="en-GB" sz="3200" dirty="0" smtClean="0"/>
              <a:t> station for the Focus Coil</a:t>
            </a:r>
            <a:endParaRPr lang="en-GB" sz="3200"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99073" y="1600200"/>
            <a:ext cx="2545854" cy="4525963"/>
          </a:xfrm>
        </p:spPr>
      </p:pic>
    </p:spTree>
    <p:extLst>
      <p:ext uri="{BB962C8B-B14F-4D97-AF65-F5344CB8AC3E}">
        <p14:creationId xmlns:p14="http://schemas.microsoft.com/office/powerpoint/2010/main" val="539100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sz="3200" dirty="0" smtClean="0"/>
              <a:t>GUI</a:t>
            </a:r>
            <a:endParaRPr lang="en-GB" sz="32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729" y="908720"/>
            <a:ext cx="8931767" cy="5688632"/>
          </a:xfrm>
        </p:spPr>
      </p:pic>
    </p:spTree>
    <p:extLst>
      <p:ext uri="{BB962C8B-B14F-4D97-AF65-F5344CB8AC3E}">
        <p14:creationId xmlns:p14="http://schemas.microsoft.com/office/powerpoint/2010/main" val="2796464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of latest changes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Two 300 l/s TMPs have been installed on SSU and SSD (North-side) isolated by manual gate-valves with position read-out.</a:t>
            </a:r>
          </a:p>
          <a:p>
            <a:r>
              <a:rPr lang="en-GB" dirty="0" smtClean="0"/>
              <a:t>Pipework of the pumping stations has been slightly modified to enable them to operate as stand-alone systems, or to be backed by the manifold.</a:t>
            </a:r>
          </a:p>
          <a:p>
            <a:r>
              <a:rPr lang="en-GB" dirty="0" smtClean="0"/>
              <a:t>The dry pumps backing the ROOTS on the manifold are being changed from iQDP80 to XDS46 scroll. This will negate the need for high volume nitrogen flushing of the seals and bearings of the iQDP80s.</a:t>
            </a:r>
            <a:endParaRPr lang="en-GB" dirty="0"/>
          </a:p>
        </p:txBody>
      </p:sp>
    </p:spTree>
    <p:extLst>
      <p:ext uri="{BB962C8B-B14F-4D97-AF65-F5344CB8AC3E}">
        <p14:creationId xmlns:p14="http://schemas.microsoft.com/office/powerpoint/2010/main" val="4224457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GB" sz="2400" dirty="0" smtClean="0"/>
              <a:t>The Vacuum Group</a:t>
            </a:r>
            <a:endParaRPr lang="en-GB" sz="2400" dirty="0"/>
          </a:p>
        </p:txBody>
      </p:sp>
      <p:sp>
        <p:nvSpPr>
          <p:cNvPr id="3" name="Content Placeholder 2"/>
          <p:cNvSpPr>
            <a:spLocks noGrp="1"/>
          </p:cNvSpPr>
          <p:nvPr>
            <p:ph idx="1"/>
          </p:nvPr>
        </p:nvSpPr>
        <p:spPr>
          <a:xfrm>
            <a:off x="467544" y="980728"/>
            <a:ext cx="8229600" cy="5102027"/>
          </a:xfrm>
        </p:spPr>
        <p:txBody>
          <a:bodyPr>
            <a:normAutofit fontScale="92500"/>
          </a:bodyPr>
          <a:lstStyle/>
          <a:p>
            <a:r>
              <a:rPr lang="en-GB" dirty="0" smtClean="0"/>
              <a:t>Hardware: Tom Weston (DL), Roy Preece (RAL), Mike Courthold (RAL), Mark Tucker (RAL)</a:t>
            </a:r>
          </a:p>
          <a:p>
            <a:r>
              <a:rPr lang="en-GB" dirty="0" smtClean="0"/>
              <a:t>Controls: Ian Mullacrane (DL), John Webb (DL), Peter Owens (DL), Phil Warburton (DL)</a:t>
            </a:r>
          </a:p>
          <a:p>
            <a:r>
              <a:rPr lang="en-GB" dirty="0" smtClean="0"/>
              <a:t>Integration into local EPICS: Pierrick Hanlet (LTV from FNAL)</a:t>
            </a:r>
          </a:p>
          <a:p>
            <a:r>
              <a:rPr lang="en-GB" dirty="0" smtClean="0"/>
              <a:t>Integration with Hall services: Andy Nichols (RAL), Andy Gallagher (DL), John Govans (RAL) and others (drawings by Jason Tarrant and Paul Barclay, both RAL)</a:t>
            </a:r>
          </a:p>
          <a:p>
            <a:endParaRPr lang="en-GB" dirty="0"/>
          </a:p>
          <a:p>
            <a:endParaRPr lang="en-GB" dirty="0"/>
          </a:p>
        </p:txBody>
      </p:sp>
    </p:spTree>
    <p:extLst>
      <p:ext uri="{BB962C8B-B14F-4D97-AF65-F5344CB8AC3E}">
        <p14:creationId xmlns:p14="http://schemas.microsoft.com/office/powerpoint/2010/main" val="2346274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Overall description</a:t>
            </a:r>
            <a:endParaRPr lang="en-GB" sz="2800" dirty="0"/>
          </a:p>
        </p:txBody>
      </p:sp>
      <p:sp>
        <p:nvSpPr>
          <p:cNvPr id="3" name="Content Placeholder 2"/>
          <p:cNvSpPr>
            <a:spLocks noGrp="1"/>
          </p:cNvSpPr>
          <p:nvPr>
            <p:ph idx="1"/>
          </p:nvPr>
        </p:nvSpPr>
        <p:spPr/>
        <p:txBody>
          <a:bodyPr>
            <a:noAutofit/>
          </a:bodyPr>
          <a:lstStyle/>
          <a:p>
            <a:r>
              <a:rPr lang="en-GB" sz="2400" dirty="0" smtClean="0"/>
              <a:t>The </a:t>
            </a:r>
            <a:r>
              <a:rPr lang="en-GB" sz="2400" dirty="0" err="1" smtClean="0"/>
              <a:t>turbomolecular</a:t>
            </a:r>
            <a:r>
              <a:rPr lang="en-GB" sz="2400" dirty="0" smtClean="0"/>
              <a:t> pumps (TMPs) are as close as possible to each cryostat.</a:t>
            </a:r>
          </a:p>
          <a:p>
            <a:r>
              <a:rPr lang="en-GB" sz="2400" dirty="0" smtClean="0"/>
              <a:t>The TMPs are outside the PRY, protected from magnetic fields.</a:t>
            </a:r>
          </a:p>
          <a:p>
            <a:r>
              <a:rPr lang="en-GB" sz="2400" dirty="0" smtClean="0"/>
              <a:t>The TMPs can be backed by a</a:t>
            </a:r>
            <a:r>
              <a:rPr lang="en-GB" sz="2400" dirty="0"/>
              <a:t> </a:t>
            </a:r>
            <a:r>
              <a:rPr lang="en-GB" sz="2400" dirty="0" smtClean="0"/>
              <a:t>shared backing manifold system.</a:t>
            </a:r>
          </a:p>
          <a:p>
            <a:r>
              <a:rPr lang="en-GB" sz="2400" dirty="0" smtClean="0"/>
              <a:t>DN100 (CF) pipework connect them with the cryostats.</a:t>
            </a:r>
          </a:p>
          <a:p>
            <a:r>
              <a:rPr lang="en-GB" sz="2400" dirty="0" smtClean="0"/>
              <a:t>The backing line pipework is DN100 (LF).</a:t>
            </a:r>
          </a:p>
          <a:p>
            <a:r>
              <a:rPr lang="en-GB" sz="2400" dirty="0" smtClean="0"/>
              <a:t>There are two backing pumps, one of which will be running whilst the other is spare. Each pump contains a 500m</a:t>
            </a:r>
            <a:r>
              <a:rPr lang="en-GB" sz="2400" baseline="30000" dirty="0" smtClean="0"/>
              <a:t>3</a:t>
            </a:r>
            <a:r>
              <a:rPr lang="en-GB" sz="2400" dirty="0" smtClean="0"/>
              <a:t>/hr ROOTS backed by a dry scroll pump. </a:t>
            </a:r>
          </a:p>
          <a:p>
            <a:r>
              <a:rPr lang="en-GB" sz="2400" dirty="0" smtClean="0"/>
              <a:t>The vacuum system is fully automated with in-built safety via interlocks.</a:t>
            </a:r>
            <a:endParaRPr lang="en-GB" sz="2400" dirty="0"/>
          </a:p>
        </p:txBody>
      </p:sp>
    </p:spTree>
    <p:extLst>
      <p:ext uri="{BB962C8B-B14F-4D97-AF65-F5344CB8AC3E}">
        <p14:creationId xmlns:p14="http://schemas.microsoft.com/office/powerpoint/2010/main" val="56747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634082"/>
          </a:xfrm>
        </p:spPr>
        <p:txBody>
          <a:bodyPr>
            <a:normAutofit/>
          </a:bodyPr>
          <a:lstStyle/>
          <a:p>
            <a:r>
              <a:rPr lang="en-GB" sz="2800" dirty="0" smtClean="0"/>
              <a:t>Model view of South side of cryostats</a:t>
            </a:r>
            <a:endParaRPr lang="en-GB" sz="2800"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908720"/>
            <a:ext cx="7704856" cy="5660946"/>
          </a:xfrm>
        </p:spPr>
      </p:pic>
      <p:sp>
        <p:nvSpPr>
          <p:cNvPr id="10" name="TextBox 9"/>
          <p:cNvSpPr txBox="1"/>
          <p:nvPr/>
        </p:nvSpPr>
        <p:spPr>
          <a:xfrm>
            <a:off x="827584" y="5999465"/>
            <a:ext cx="1541579" cy="369332"/>
          </a:xfrm>
          <a:prstGeom prst="rect">
            <a:avLst/>
          </a:prstGeom>
          <a:solidFill>
            <a:schemeClr val="accent6"/>
          </a:solidFill>
        </p:spPr>
        <p:txBody>
          <a:bodyPr wrap="square" rtlCol="0">
            <a:spAutoFit/>
          </a:bodyPr>
          <a:lstStyle/>
          <a:p>
            <a:r>
              <a:rPr lang="en-GB" dirty="0" smtClean="0"/>
              <a:t>Jason Tarrant</a:t>
            </a:r>
            <a:endParaRPr lang="en-GB" dirty="0"/>
          </a:p>
        </p:txBody>
      </p:sp>
    </p:spTree>
    <p:extLst>
      <p:ext uri="{BB962C8B-B14F-4D97-AF65-F5344CB8AC3E}">
        <p14:creationId xmlns:p14="http://schemas.microsoft.com/office/powerpoint/2010/main" val="16570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a:bodyPr>
          <a:lstStyle/>
          <a:p>
            <a:r>
              <a:rPr lang="en-GB" sz="2800" dirty="0" smtClean="0"/>
              <a:t>Model view of North side of cryostats</a:t>
            </a:r>
            <a:endParaRPr lang="en-GB" sz="2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836712"/>
            <a:ext cx="8064896" cy="5637374"/>
          </a:xfrm>
        </p:spPr>
      </p:pic>
      <p:sp>
        <p:nvSpPr>
          <p:cNvPr id="5" name="TextBox 4"/>
          <p:cNvSpPr txBox="1"/>
          <p:nvPr/>
        </p:nvSpPr>
        <p:spPr>
          <a:xfrm>
            <a:off x="6948264" y="5819328"/>
            <a:ext cx="1541579" cy="369332"/>
          </a:xfrm>
          <a:prstGeom prst="rect">
            <a:avLst/>
          </a:prstGeom>
          <a:solidFill>
            <a:schemeClr val="accent6"/>
          </a:solidFill>
        </p:spPr>
        <p:txBody>
          <a:bodyPr wrap="square" rtlCol="0">
            <a:spAutoFit/>
          </a:bodyPr>
          <a:lstStyle/>
          <a:p>
            <a:r>
              <a:rPr lang="en-GB" dirty="0" smtClean="0"/>
              <a:t>Jason Tarrant</a:t>
            </a:r>
            <a:endParaRPr lang="en-GB" dirty="0"/>
          </a:p>
        </p:txBody>
      </p:sp>
    </p:spTree>
    <p:extLst>
      <p:ext uri="{BB962C8B-B14F-4D97-AF65-F5344CB8AC3E}">
        <p14:creationId xmlns:p14="http://schemas.microsoft.com/office/powerpoint/2010/main" val="2813352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smtClean="0"/>
              <a:t>Edwards </a:t>
            </a:r>
            <a:r>
              <a:rPr lang="en-GB" sz="2400" dirty="0" err="1" smtClean="0"/>
              <a:t>iQ</a:t>
            </a:r>
            <a:r>
              <a:rPr lang="en-GB" sz="2400" dirty="0" smtClean="0"/>
              <a:t> backing pumps, pipework towards cryostats, and the controls rack in the North-West corner of R5.2</a:t>
            </a:r>
            <a:endParaRPr lang="en-GB" sz="24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1560" y="1639341"/>
            <a:ext cx="2545854" cy="4525963"/>
          </a:xfrm>
        </p:spPr>
      </p:pic>
      <p:pic>
        <p:nvPicPr>
          <p:cNvPr id="5"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47864" y="1639341"/>
            <a:ext cx="2545854" cy="4525963"/>
          </a:xfrm>
          <a:prstGeom prst="rect">
            <a:avLst/>
          </a:prstGeom>
        </p:spPr>
      </p:pic>
      <p:pic>
        <p:nvPicPr>
          <p:cNvPr id="6" name="Content Placeholder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30602" y="1621295"/>
            <a:ext cx="2545854" cy="4525963"/>
          </a:xfrm>
          <a:prstGeom prst="rect">
            <a:avLst/>
          </a:prstGeom>
        </p:spPr>
      </p:pic>
    </p:spTree>
    <p:extLst>
      <p:ext uri="{BB962C8B-B14F-4D97-AF65-F5344CB8AC3E}">
        <p14:creationId xmlns:p14="http://schemas.microsoft.com/office/powerpoint/2010/main" val="846378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dirty="0" smtClean="0"/>
              <a:t>Along the South side of the cryostats</a:t>
            </a:r>
            <a:endParaRPr lang="en-GB" sz="2800"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021176" y="1225334"/>
            <a:ext cx="2219498" cy="3948545"/>
          </a:xfrm>
        </p:spPr>
      </p:pic>
      <p:sp>
        <p:nvSpPr>
          <p:cNvPr id="11" name="Text Placeholder 10"/>
          <p:cNvSpPr>
            <a:spLocks noGrp="1"/>
          </p:cNvSpPr>
          <p:nvPr>
            <p:ph type="body" sz="half" idx="2"/>
          </p:nvPr>
        </p:nvSpPr>
        <p:spPr/>
        <p:txBody>
          <a:bodyPr>
            <a:noAutofit/>
          </a:bodyPr>
          <a:lstStyle/>
          <a:p>
            <a:endParaRPr lang="en-GB" sz="1800" dirty="0" smtClean="0"/>
          </a:p>
          <a:p>
            <a:endParaRPr lang="en-GB" sz="1800" dirty="0"/>
          </a:p>
          <a:p>
            <a:r>
              <a:rPr lang="en-GB" sz="1800" dirty="0" smtClean="0"/>
              <a:t>The branch with gate-valve to the North side at the EMR/KL position. </a:t>
            </a:r>
            <a:endParaRPr lang="en-GB" sz="1800" dirty="0"/>
          </a:p>
        </p:txBody>
      </p:sp>
    </p:spTree>
    <p:extLst>
      <p:ext uri="{BB962C8B-B14F-4D97-AF65-F5344CB8AC3E}">
        <p14:creationId xmlns:p14="http://schemas.microsoft.com/office/powerpoint/2010/main" val="3614134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sz="3200" dirty="0" smtClean="0"/>
              <a:t>Pumping stations on the South-side for the two Spectrometer Solenoids</a:t>
            </a:r>
            <a:endParaRPr lang="en-GB" sz="3200"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922" y="1600200"/>
            <a:ext cx="8046156" cy="4525963"/>
          </a:xfrm>
        </p:spPr>
      </p:pic>
    </p:spTree>
    <p:extLst>
      <p:ext uri="{BB962C8B-B14F-4D97-AF65-F5344CB8AC3E}">
        <p14:creationId xmlns:p14="http://schemas.microsoft.com/office/powerpoint/2010/main" val="1879386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200" dirty="0" smtClean="0"/>
              <a:t>Additional </a:t>
            </a:r>
            <a:r>
              <a:rPr lang="en-GB" sz="3200" dirty="0" err="1" smtClean="0"/>
              <a:t>turbopumps</a:t>
            </a:r>
            <a:r>
              <a:rPr lang="en-GB" sz="3200" dirty="0" smtClean="0"/>
              <a:t> on the North-side for the Spectrometer Solenoids</a:t>
            </a:r>
            <a:endParaRPr lang="en-GB" sz="3200" dirty="0"/>
          </a:p>
        </p:txBody>
      </p:sp>
      <p:sp>
        <p:nvSpPr>
          <p:cNvPr id="5" name="Text Placeholder 4"/>
          <p:cNvSpPr>
            <a:spLocks noGrp="1"/>
          </p:cNvSpPr>
          <p:nvPr>
            <p:ph type="body" idx="1"/>
          </p:nvPr>
        </p:nvSpPr>
        <p:spPr/>
        <p:txBody>
          <a:bodyPr/>
          <a:lstStyle/>
          <a:p>
            <a:r>
              <a:rPr lang="en-GB" dirty="0" smtClean="0"/>
              <a:t>On SSU</a:t>
            </a:r>
            <a:endParaRPr lang="en-GB"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365994" y="2174875"/>
            <a:ext cx="2222599" cy="3951288"/>
          </a:xfrm>
        </p:spPr>
      </p:pic>
      <p:sp>
        <p:nvSpPr>
          <p:cNvPr id="7" name="Text Placeholder 6"/>
          <p:cNvSpPr>
            <a:spLocks noGrp="1"/>
          </p:cNvSpPr>
          <p:nvPr>
            <p:ph type="body" sz="quarter" idx="3"/>
          </p:nvPr>
        </p:nvSpPr>
        <p:spPr/>
        <p:txBody>
          <a:bodyPr/>
          <a:lstStyle/>
          <a:p>
            <a:r>
              <a:rPr lang="en-GB" dirty="0" smtClean="0"/>
              <a:t>On SSD</a:t>
            </a:r>
            <a:endParaRPr lang="en-GB" dirty="0"/>
          </a:p>
        </p:txBody>
      </p:sp>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554613" y="2174875"/>
            <a:ext cx="2222599" cy="3951288"/>
          </a:xfrm>
        </p:spPr>
      </p:pic>
    </p:spTree>
    <p:extLst>
      <p:ext uri="{BB962C8B-B14F-4D97-AF65-F5344CB8AC3E}">
        <p14:creationId xmlns:p14="http://schemas.microsoft.com/office/powerpoint/2010/main" val="4262564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390</Words>
  <Application>Microsoft Office PowerPoint</Application>
  <PresentationFormat>On-screen Show (4:3)</PresentationFormat>
  <Paragraphs>35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Vacuum system in R5.2 for the cryostats SSU, SSD, and FC</vt:lpstr>
      <vt:lpstr>The Vacuum Group</vt:lpstr>
      <vt:lpstr>Overall description</vt:lpstr>
      <vt:lpstr>Model view of South side of cryostats</vt:lpstr>
      <vt:lpstr>Model view of North side of cryostats</vt:lpstr>
      <vt:lpstr>Edwards iQ backing pumps, pipework towards cryostats, and the controls rack in the North-West corner of R5.2</vt:lpstr>
      <vt:lpstr>Along the South side of the cryostats</vt:lpstr>
      <vt:lpstr>Pumping stations on the South-side for the two Spectrometer Solenoids</vt:lpstr>
      <vt:lpstr>Additional turbopumps on the North-side for the Spectrometer Solenoids</vt:lpstr>
      <vt:lpstr>Turbopump station for the Focus Coil</vt:lpstr>
      <vt:lpstr>GUI</vt:lpstr>
      <vt:lpstr>Summary of latest changes</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Vacuum and cryogenic systems in R5.2 for MICE</dc:title>
  <dc:creator>Tucker, Mark (STFC,RAL,PPD)</dc:creator>
  <cp:lastModifiedBy>Tucker, Mark (STFC,RAL,PPD)</cp:lastModifiedBy>
  <cp:revision>23</cp:revision>
  <dcterms:created xsi:type="dcterms:W3CDTF">2015-03-16T09:33:50Z</dcterms:created>
  <dcterms:modified xsi:type="dcterms:W3CDTF">2015-06-22T07:06:03Z</dcterms:modified>
</cp:coreProperties>
</file>