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261" r:id="rId4"/>
    <p:sldId id="265" r:id="rId5"/>
    <p:sldId id="266" r:id="rId6"/>
    <p:sldId id="262" r:id="rId7"/>
    <p:sldId id="263" r:id="rId8"/>
    <p:sldId id="269" r:id="rId9"/>
    <p:sldId id="258" r:id="rId10"/>
    <p:sldId id="267" r:id="rId11"/>
    <p:sldId id="268" r:id="rId12"/>
    <p:sldId id="264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8B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28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A8BB8-4D07-8242-917D-11D055F4251D}" type="datetimeFigureOut">
              <a:rPr lang="en-US" smtClean="0"/>
              <a:t>6/21/15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CF1F9-36A1-E448-A2C8-6E5719779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111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A9EE7-FE4F-9149-B84E-25149507148B}" type="datetimeFigureOut">
              <a:rPr lang="en-US" smtClean="0"/>
              <a:t>6/21/15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950DB-193B-8C41-87D7-7145D1A3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1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C3EDC-C3E7-BB47-9702-A4177062A624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2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93C3-AB83-0441-B420-8369B8F9FF84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413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ADA9-D544-1A40-8813-8F1CB88C809C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9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7E7F6-7AD8-6847-8498-3BD73E1DF6A7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6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6CF8-03C1-8540-B13F-1CFCF87015D9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20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57D1-26D9-CE40-8D5A-721B3A159D70}" type="datetime1">
              <a:rPr lang="en-US" smtClean="0"/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8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FD5C-C412-AA44-9814-E0DFDB2E1A54}" type="datetime1">
              <a:rPr lang="en-US" smtClean="0"/>
              <a:t>6/21/15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82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5209-A82B-4C40-ADC3-429BEF230F1F}" type="datetime1">
              <a:rPr lang="en-US" smtClean="0"/>
              <a:t>6/21/15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08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4BB98-8EB3-DA4D-8941-F484C6B0E1D7}" type="datetime1">
              <a:rPr lang="en-US" smtClean="0"/>
              <a:t>6/21/15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45817-AAC4-7444-B319-2466C0310D9A}" type="datetime1">
              <a:rPr lang="en-US" smtClean="0"/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6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25FDB-3152-EE49-8054-E59DD19851DA}" type="datetime1">
              <a:rPr lang="en-US" smtClean="0"/>
              <a:t>6/21/15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7DDB-3164-C34A-B172-E5F5D87ACA4C}" type="datetime1">
              <a:rPr lang="en-US" smtClean="0"/>
              <a:t>6/21/15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A2664-1D04-9840-9A6F-4D3312559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5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3904" y="311824"/>
            <a:ext cx="5340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MICE CKOVs -  Brief Update</a:t>
            </a:r>
          </a:p>
          <a:p>
            <a:r>
              <a:rPr lang="en-US" sz="1200" dirty="0" smtClean="0"/>
              <a:t>Miles Winter, Michael </a:t>
            </a:r>
            <a:r>
              <a:rPr lang="en-US" sz="1200" dirty="0" err="1" smtClean="0"/>
              <a:t>Drews</a:t>
            </a:r>
            <a:r>
              <a:rPr lang="en-US" sz="1200" dirty="0" smtClean="0"/>
              <a:t>, Dan Kaplan (IIT), Lucien Cremaldi (UM) +others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559525" y="1092021"/>
            <a:ext cx="5660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Hardware update.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Thresholds and calibration.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Detection of high </a:t>
            </a:r>
            <a:r>
              <a:rPr lang="en-US" sz="1600" dirty="0" err="1" smtClean="0"/>
              <a:t>momemtum</a:t>
            </a:r>
            <a:r>
              <a:rPr lang="en-US" sz="1600" dirty="0" smtClean="0"/>
              <a:t> </a:t>
            </a:r>
            <a:r>
              <a:rPr lang="en-US" sz="1600" dirty="0" err="1" smtClean="0"/>
              <a:t>muons</a:t>
            </a:r>
            <a:r>
              <a:rPr lang="en-US" sz="1600" dirty="0" smtClean="0"/>
              <a:t> and </a:t>
            </a:r>
            <a:r>
              <a:rPr lang="en-US" sz="1600" dirty="0" err="1" smtClean="0"/>
              <a:t>pions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Below are files processed by Michael and Miles for our studies.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1</a:t>
            </a:fld>
            <a:endParaRPr lang="en-US"/>
          </a:p>
        </p:txBody>
      </p:sp>
      <p:pic>
        <p:nvPicPr>
          <p:cNvPr id="2" name="Picture 1" descr="Screen Shot 2015-06-17 at 10.08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58" y="2183651"/>
            <a:ext cx="6899242" cy="44688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4120634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035030"/>
              </p:ext>
            </p:extLst>
          </p:nvPr>
        </p:nvGraphicFramePr>
        <p:xfrm>
          <a:off x="1447800" y="1041400"/>
          <a:ext cx="5702300" cy="313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100"/>
                <a:gridCol w="1016000"/>
                <a:gridCol w="1790700"/>
                <a:gridCol w="1079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CKOVa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CKOVa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TOF1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167169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55924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MUONS  P&gt;270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2341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PIONS     P&gt;355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107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HIghP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μ/π </a:t>
                      </a:r>
                      <a:r>
                        <a:rPr lang="en-US" baseline="0" dirty="0" smtClean="0"/>
                        <a:t>Data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All beam w/o e+-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118793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1125±48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1411±56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0000FF"/>
                          </a:solidFill>
                        </a:rPr>
                        <a:t>eff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0000FF"/>
                          </a:solidFill>
                        </a:rPr>
                        <a:t>corr</a:t>
                      </a:r>
                      <a:endParaRPr lang="en-US" b="1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 – G4BL SUMMARY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314230"/>
              </p:ext>
            </p:extLst>
          </p:nvPr>
        </p:nvGraphicFramePr>
        <p:xfrm>
          <a:off x="1511300" y="4432300"/>
          <a:ext cx="42926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808"/>
                <a:gridCol w="31657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π/μ 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=107/2341=0.046±0.004              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f</a:t>
                      </a:r>
                      <a:r>
                        <a:rPr lang="en-US" sz="2400" baseline="-25000" dirty="0" smtClean="0"/>
                        <a:t>π+μ  </a:t>
                      </a:r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=1411/118793</a:t>
                      </a:r>
                      <a:r>
                        <a:rPr lang="en-US" baseline="0" dirty="0" smtClean="0"/>
                        <a:t> =0.012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11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 – EFFICIENCY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5615" y="781325"/>
            <a:ext cx="78406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Take an independent sample of </a:t>
            </a:r>
            <a:r>
              <a:rPr lang="en-US" sz="1600" dirty="0" err="1" smtClean="0"/>
              <a:t>muons</a:t>
            </a:r>
            <a:r>
              <a:rPr lang="en-US" sz="1600" dirty="0" smtClean="0"/>
              <a:t> and evaluate the </a:t>
            </a:r>
            <a:r>
              <a:rPr lang="en-US" sz="1600" dirty="0" err="1" smtClean="0"/>
              <a:t>tof</a:t>
            </a:r>
            <a:r>
              <a:rPr lang="en-US" sz="1600" dirty="0" smtClean="0"/>
              <a:t> with and  w/o the pea&gt;2 cut.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ratio is a fair approximation of the cut efficiency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tof</a:t>
            </a:r>
            <a:r>
              <a:rPr lang="en-US" sz="1600" dirty="0" smtClean="0"/>
              <a:t>. </a:t>
            </a:r>
          </a:p>
        </p:txBody>
      </p:sp>
      <p:pic>
        <p:nvPicPr>
          <p:cNvPr id="10" name="Picture 9" descr="Screen Shot 2015-06-17 at 2.32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58" y="1758950"/>
            <a:ext cx="7188200" cy="4660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13616" y="5257800"/>
            <a:ext cx="864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ea&gt;2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64416" y="1917700"/>
            <a:ext cx="801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Eff</a:t>
            </a:r>
            <a:r>
              <a:rPr lang="en-US" sz="1200" dirty="0" smtClean="0"/>
              <a:t> ratio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466016" y="4711700"/>
            <a:ext cx="864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ea&gt;0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91016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17952" y="743679"/>
            <a:ext cx="78662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A full </a:t>
            </a:r>
            <a:r>
              <a:rPr lang="en-US" sz="1600" dirty="0" err="1" smtClean="0"/>
              <a:t>ckov</a:t>
            </a:r>
            <a:r>
              <a:rPr lang="en-US" sz="1600" dirty="0" smtClean="0"/>
              <a:t> photoelectrons model should include </a:t>
            </a:r>
            <a:r>
              <a:rPr lang="en-US" sz="1600" dirty="0" err="1" smtClean="0"/>
              <a:t>cherenkov</a:t>
            </a:r>
            <a:r>
              <a:rPr lang="en-US" sz="1600" dirty="0" smtClean="0"/>
              <a:t>,  </a:t>
            </a:r>
            <a:r>
              <a:rPr lang="el-GR" sz="1600" dirty="0" smtClean="0"/>
              <a:t>δ</a:t>
            </a:r>
            <a:r>
              <a:rPr lang="en-US" sz="1600" dirty="0"/>
              <a:t>-</a:t>
            </a:r>
            <a:r>
              <a:rPr lang="en-US" sz="1600" dirty="0" smtClean="0"/>
              <a:t>rays, and pedestal noise.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Delta rays production is significant at the 3-5% level.  Pe≥1MeV/c radiate-</a:t>
            </a:r>
            <a:r>
              <a:rPr lang="en-US" sz="1600" dirty="0" err="1" smtClean="0"/>
              <a:t>čerenkov</a:t>
            </a:r>
            <a:r>
              <a:rPr lang="en-US" sz="1600" dirty="0" smtClean="0"/>
              <a:t> light.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Photoelectron data can be reproduced by a </a:t>
            </a:r>
            <a:r>
              <a:rPr lang="en-US" sz="1600" dirty="0" err="1" smtClean="0"/>
              <a:t>poisson</a:t>
            </a:r>
            <a:r>
              <a:rPr lang="en-US" sz="1600" dirty="0" smtClean="0"/>
              <a:t> light distribution using mean </a:t>
            </a:r>
            <a:r>
              <a:rPr lang="en-US" sz="1600" dirty="0" err="1" smtClean="0"/>
              <a:t>pe</a:t>
            </a:r>
            <a:r>
              <a:rPr lang="en-US" sz="1600" dirty="0" smtClean="0"/>
              <a:t>-yield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and directly adding additional light  from </a:t>
            </a:r>
            <a:r>
              <a:rPr lang="el-GR" sz="1600" dirty="0"/>
              <a:t>δ</a:t>
            </a:r>
            <a:r>
              <a:rPr lang="en-US" sz="1600" dirty="0"/>
              <a:t>-</a:t>
            </a:r>
            <a:r>
              <a:rPr lang="en-US" sz="1600" dirty="0" smtClean="0"/>
              <a:t>rays as a tail; avoiding optical photons in G4!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Pedestal (</a:t>
            </a:r>
            <a:r>
              <a:rPr lang="en-US" sz="1600" dirty="0" err="1" smtClean="0"/>
              <a:t>pe</a:t>
            </a:r>
            <a:r>
              <a:rPr lang="en-US" sz="1600" dirty="0" smtClean="0"/>
              <a:t>=0,1) not Poisson-like and must be studied (most challenging).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Photoelectron Modeling for MAUS</a:t>
            </a:r>
            <a:endParaRPr lang="en-US" sz="2400" dirty="0"/>
          </a:p>
        </p:txBody>
      </p:sp>
      <p:pic>
        <p:nvPicPr>
          <p:cNvPr id="3" name="Picture 2" descr="Screen Shot 2015-06-17 at 4.23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2247900"/>
            <a:ext cx="3918497" cy="39251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1800" y="328826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</a:t>
            </a:r>
            <a:r>
              <a:rPr lang="en-US" sz="1200" dirty="0" err="1" smtClean="0"/>
              <a:t>dE</a:t>
            </a:r>
            <a:r>
              <a:rPr lang="en-US" sz="1200" dirty="0" smtClean="0"/>
              <a:t>/dx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359400" y="4037568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ΔΕ-</a:t>
            </a:r>
            <a:r>
              <a:rPr lang="en-US" sz="1200" dirty="0" err="1" smtClean="0"/>
              <a:t>δrays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90169" y="5166667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 </a:t>
            </a:r>
            <a:r>
              <a:rPr lang="en-US" sz="1200" dirty="0" err="1" smtClean="0"/>
              <a:t>Mev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  <p:pic>
        <p:nvPicPr>
          <p:cNvPr id="2" name="Picture 1" descr="Screen Shot 2015-06-17 at 5.1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32" y="2234168"/>
            <a:ext cx="3935968" cy="3935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7300" y="4470400"/>
            <a:ext cx="1311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Poisson-like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766025" y="4037568"/>
            <a:ext cx="1311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δ</a:t>
            </a:r>
            <a:r>
              <a:rPr lang="en-US" sz="1200" dirty="0"/>
              <a:t>-</a:t>
            </a:r>
            <a:r>
              <a:rPr lang="en-US" sz="1200" dirty="0" smtClean="0"/>
              <a:t>ray tail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768574" y="22479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Photoelectron data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92874" y="2247900"/>
            <a:ext cx="2320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</a:t>
            </a:r>
            <a:r>
              <a:rPr lang="en-US" sz="1200" dirty="0" err="1" smtClean="0"/>
              <a:t>dE</a:t>
            </a:r>
            <a:r>
              <a:rPr lang="en-US" sz="1200" dirty="0" smtClean="0"/>
              <a:t>/dx and Delta ray Spectrum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9938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9712" y="952409"/>
            <a:ext cx="80201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 should perform a mini-HV Scan with </a:t>
            </a:r>
            <a:r>
              <a:rPr lang="en-US" dirty="0"/>
              <a:t>new CAEN SY4527 +HV module </a:t>
            </a:r>
            <a:r>
              <a:rPr lang="en-US" dirty="0" smtClean="0"/>
              <a:t>in place.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should check </a:t>
            </a:r>
            <a:r>
              <a:rPr lang="en-US" dirty="0"/>
              <a:t>aerogel </a:t>
            </a:r>
            <a:r>
              <a:rPr lang="en-US" dirty="0" err="1" smtClean="0"/>
              <a:t>thesholds</a:t>
            </a:r>
            <a:r>
              <a:rPr lang="en-US" dirty="0" smtClean="0"/>
              <a:t> and/or density with 2015 data.  </a:t>
            </a:r>
          </a:p>
          <a:p>
            <a:r>
              <a:rPr lang="en-US" dirty="0" smtClean="0"/>
              <a:t>      - Standard 237, 290 MeV/c  </a:t>
            </a:r>
            <a:r>
              <a:rPr lang="en-US" dirty="0" err="1" smtClean="0"/>
              <a:t>muon</a:t>
            </a:r>
            <a:r>
              <a:rPr lang="en-US" dirty="0" smtClean="0"/>
              <a:t> runs  are adequate.</a:t>
            </a:r>
          </a:p>
          <a:p>
            <a:r>
              <a:rPr lang="en-US" dirty="0" smtClean="0"/>
              <a:t>      - Or a dedicated p</a:t>
            </a:r>
            <a:r>
              <a:rPr lang="en-US" dirty="0"/>
              <a:t> </a:t>
            </a:r>
            <a:r>
              <a:rPr lang="en-US" dirty="0" smtClean="0"/>
              <a:t> scans </a:t>
            </a:r>
            <a:r>
              <a:rPr lang="en-US" dirty="0" err="1" smtClean="0"/>
              <a:t>ccan</a:t>
            </a:r>
            <a:r>
              <a:rPr lang="en-US" dirty="0" smtClean="0"/>
              <a:t> be performed.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COMMISSIONING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430267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9712" y="1231809"/>
            <a:ext cx="80970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 performed some CKOV analysis of high momentum μ/π.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We are working on </a:t>
            </a:r>
            <a:r>
              <a:rPr lang="en-US" dirty="0" smtClean="0"/>
              <a:t>some methods of characterizing the CKOV efficiency.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are working on MAUS simulation of photoelectron yields. These are working</a:t>
            </a:r>
          </a:p>
          <a:p>
            <a:r>
              <a:rPr lang="en-US" dirty="0" smtClean="0"/>
              <a:t>     at some level and need to be implemented in to MAUS.  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53317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6-02 at 12.26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21" y="2652445"/>
            <a:ext cx="4036499" cy="386525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735379"/>
              </p:ext>
            </p:extLst>
          </p:nvPr>
        </p:nvGraphicFramePr>
        <p:xfrm>
          <a:off x="5177819" y="3460510"/>
          <a:ext cx="3302000" cy="176022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delta_HV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HV_NEW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1610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1635.8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1520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1526.8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1570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1598.7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1620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1623.0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1540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1529.5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1731.9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1550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1534.7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PMT8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-27.2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1472.8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6819" y="898118"/>
            <a:ext cx="649408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HV </a:t>
            </a:r>
            <a:r>
              <a:rPr lang="en-US" sz="1600" dirty="0"/>
              <a:t>scan </a:t>
            </a:r>
            <a:r>
              <a:rPr lang="en-US" sz="1600" dirty="0" smtClean="0"/>
              <a:t>was performed </a:t>
            </a:r>
            <a:r>
              <a:rPr lang="en-US" sz="1600" dirty="0"/>
              <a:t>summer 2014 with </a:t>
            </a:r>
            <a:r>
              <a:rPr lang="en-US" sz="1600" dirty="0" smtClean="0"/>
              <a:t>CAEN ST1527 HV.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N</a:t>
            </a:r>
            <a:r>
              <a:rPr lang="en-US" sz="1600" dirty="0" smtClean="0"/>
              <a:t>ominal default HV settings were determined to the </a:t>
            </a:r>
            <a:r>
              <a:rPr lang="en-US" sz="1600" dirty="0" err="1" smtClean="0"/>
              <a:t>pmt</a:t>
            </a:r>
            <a:r>
              <a:rPr lang="en-US" sz="1600" dirty="0" smtClean="0"/>
              <a:t> balance gains.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 new CAEN SY4527 +HV module  is being installed and we should verify </a:t>
            </a:r>
          </a:p>
          <a:p>
            <a:r>
              <a:rPr lang="en-US" sz="1600" dirty="0" smtClean="0"/>
              <a:t>      that gains have not changed.  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With a quadratic </a:t>
            </a:r>
            <a:r>
              <a:rPr lang="en-US" sz="1600" dirty="0"/>
              <a:t>fit and adjusting 1PE=</a:t>
            </a:r>
            <a:r>
              <a:rPr lang="en-US" sz="1600" dirty="0" smtClean="0"/>
              <a:t>25, the results are </a:t>
            </a:r>
            <a:r>
              <a:rPr lang="en-US" sz="1600" dirty="0"/>
              <a:t>given </a:t>
            </a:r>
            <a:r>
              <a:rPr lang="en-US" sz="1600" dirty="0" smtClean="0"/>
              <a:t>below</a:t>
            </a:r>
            <a:r>
              <a:rPr lang="en-US" sz="1600" dirty="0"/>
              <a:t>.</a:t>
            </a:r>
            <a:endParaRPr lang="en-US" sz="1600" dirty="0" smtClean="0"/>
          </a:p>
          <a:p>
            <a:r>
              <a:rPr lang="en-US" sz="1600" dirty="0" smtClean="0"/>
              <a:t>      The other channels are similar.</a:t>
            </a:r>
            <a:endParaRPr lang="en-US" sz="1600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34821" y="371578"/>
            <a:ext cx="5466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HARDWARE UPDATE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590414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6-04 at 8.12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9" y="1605808"/>
            <a:ext cx="8377675" cy="4616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255" y="801062"/>
            <a:ext cx="7455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These are examples of </a:t>
            </a:r>
            <a:r>
              <a:rPr lang="en-US" sz="1600" dirty="0" err="1" smtClean="0"/>
              <a:t>muon</a:t>
            </a:r>
            <a:r>
              <a:rPr lang="en-US" sz="1600" dirty="0" smtClean="0"/>
              <a:t>/pion  data from which 1PE signals are easily extracted.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 simple </a:t>
            </a:r>
            <a:r>
              <a:rPr lang="en-US" sz="1600" dirty="0" err="1" smtClean="0"/>
              <a:t>gaussian</a:t>
            </a:r>
            <a:r>
              <a:rPr lang="en-US" sz="1600" dirty="0" smtClean="0"/>
              <a:t> fit is used to find the estimate 1pe peak.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This calibration/fit  could be performed run-by-run and automated.  </a:t>
            </a:r>
            <a:endParaRPr lang="en-US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4737" y="352097"/>
            <a:ext cx="5466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HARDWARE UPDATE (</a:t>
            </a:r>
            <a:r>
              <a:rPr lang="en-US" sz="2400" dirty="0" err="1" smtClean="0"/>
              <a:t>cont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5429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Screen Shot 2015-06-16 at 10.01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27" y="2311400"/>
            <a:ext cx="3965897" cy="39391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4736" y="353873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MOMENTUM THRESHOLDS </a:t>
            </a:r>
            <a:r>
              <a:rPr lang="en-US" sz="2400" dirty="0" smtClean="0"/>
              <a:t> (</a:t>
            </a:r>
            <a:r>
              <a:rPr lang="en-US" sz="2400" dirty="0"/>
              <a:t>pre-</a:t>
            </a:r>
            <a:r>
              <a:rPr lang="en-US" sz="2400" dirty="0" smtClean="0"/>
              <a:t>2014 data)</a:t>
            </a:r>
            <a:endParaRPr lang="en-US" sz="2400" dirty="0"/>
          </a:p>
        </p:txBody>
      </p:sp>
      <p:pic>
        <p:nvPicPr>
          <p:cNvPr id="7" name="Picture 6" descr="Screen Shot 2015-06-16 at 10.04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204" y="2311400"/>
            <a:ext cx="3965988" cy="39391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65643" y="1942068"/>
            <a:ext cx="166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237 </a:t>
            </a:r>
            <a:r>
              <a:rPr lang="en-US" dirty="0" err="1" smtClean="0"/>
              <a:t>Mev</a:t>
            </a:r>
            <a:r>
              <a:rPr lang="en-US" dirty="0" smtClean="0"/>
              <a:t>/c 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53436" y="1942068"/>
            <a:ext cx="166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290 </a:t>
            </a:r>
            <a:r>
              <a:rPr lang="en-US" dirty="0" err="1" smtClean="0"/>
              <a:t>Mev</a:t>
            </a:r>
            <a:r>
              <a:rPr lang="en-US" dirty="0" smtClean="0"/>
              <a:t>/c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0024" y="830976"/>
            <a:ext cx="81099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In pre -2014 data thresholds we plot the </a:t>
            </a:r>
            <a:r>
              <a:rPr lang="en-US" sz="1600" dirty="0" err="1" smtClean="0"/>
              <a:t>pe</a:t>
            </a:r>
            <a:r>
              <a:rPr lang="en-US" sz="1600" dirty="0" smtClean="0"/>
              <a:t> </a:t>
            </a:r>
            <a:r>
              <a:rPr lang="en-US" sz="1600" dirty="0" err="1" smtClean="0"/>
              <a:t>vs</a:t>
            </a:r>
            <a:r>
              <a:rPr lang="en-US" sz="1600" dirty="0" smtClean="0"/>
              <a:t> p, where (p taken from </a:t>
            </a:r>
            <a:r>
              <a:rPr lang="en-US" sz="1600" dirty="0" err="1" smtClean="0"/>
              <a:t>tof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We do a histogram of p weighted by pea(b) and divide by histogram of p.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The aerogel n112 and n107 thresholds are at 210 MeV/c and 270 MeV/c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These thresholds correspond to n107 = 1.07   and  n112=1.11, close to the expected values.      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73945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49060" y="797314"/>
            <a:ext cx="35834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http://</a:t>
            </a:r>
            <a:r>
              <a:rPr lang="en-US" sz="1600" dirty="0" err="1"/>
              <a:t>micewww.pp.rl.ac.uk</a:t>
            </a:r>
            <a:r>
              <a:rPr lang="en-US" sz="1600" dirty="0"/>
              <a:t>/issues/1667</a:t>
            </a:r>
          </a:p>
        </p:txBody>
      </p:sp>
      <p:pic>
        <p:nvPicPr>
          <p:cNvPr id="6" name="Picture 5" descr="Screen Shot 2015-06-16 at 11.14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818" y="1187236"/>
            <a:ext cx="4576364" cy="5049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886" y="900708"/>
            <a:ext cx="4442242" cy="57041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From </a:t>
            </a:r>
            <a:r>
              <a:rPr lang="en-US" sz="1600" dirty="0"/>
              <a:t>2015 P–scan </a:t>
            </a:r>
            <a:r>
              <a:rPr lang="en-US" sz="1600" dirty="0" smtClean="0"/>
              <a:t> data Ryan B performed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an analysis of thresholds. The results show a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shift in threshold to lower momenta. </a:t>
            </a:r>
          </a:p>
          <a:p>
            <a:r>
              <a:rPr lang="en-US" sz="1600" dirty="0" smtClean="0"/>
              <a:t>                    </a:t>
            </a:r>
            <a:r>
              <a:rPr lang="en-US" sz="1600" dirty="0" err="1" smtClean="0">
                <a:solidFill>
                  <a:srgbClr val="FF6600"/>
                </a:solidFill>
              </a:rPr>
              <a:t>muon</a:t>
            </a:r>
            <a:r>
              <a:rPr lang="en-US" sz="1600" dirty="0" smtClean="0"/>
              <a:t>            </a:t>
            </a:r>
            <a:r>
              <a:rPr lang="en-US" sz="1600" dirty="0" smtClean="0">
                <a:solidFill>
                  <a:srgbClr val="3366FF"/>
                </a:solidFill>
              </a:rPr>
              <a:t>pion</a:t>
            </a:r>
          </a:p>
          <a:p>
            <a:r>
              <a:rPr lang="en-US" sz="1600" dirty="0" smtClean="0"/>
              <a:t>      </a:t>
            </a:r>
            <a:r>
              <a:rPr lang="en-US" sz="1600" dirty="0" err="1" smtClean="0"/>
              <a:t>Pth_a</a:t>
            </a:r>
            <a:r>
              <a:rPr lang="en-US" sz="1600" dirty="0" smtClean="0"/>
              <a:t> = 260 MeV/c,  325 MeV/c</a:t>
            </a:r>
            <a:endParaRPr lang="en-US" sz="1600" dirty="0"/>
          </a:p>
          <a:p>
            <a:r>
              <a:rPr lang="en-US" sz="1600" dirty="0" smtClean="0"/>
              <a:t>      </a:t>
            </a:r>
            <a:r>
              <a:rPr lang="en-US" sz="1600" dirty="0" err="1" smtClean="0"/>
              <a:t>Pth_b</a:t>
            </a:r>
            <a:r>
              <a:rPr lang="en-US" sz="1600" dirty="0" smtClean="0"/>
              <a:t> = 190 MeV/c, 260 MeV/c   </a:t>
            </a:r>
          </a:p>
          <a:p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This corresponds to a change in index</a:t>
            </a:r>
          </a:p>
          <a:p>
            <a:r>
              <a:rPr lang="en-US" sz="1600" dirty="0" smtClean="0"/>
              <a:t>       n107 = 1.09          n112 = 1.14</a:t>
            </a:r>
          </a:p>
          <a:p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original densities are measured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</a:t>
            </a:r>
            <a:r>
              <a:rPr lang="en-US" sz="1600" dirty="0" err="1" smtClean="0"/>
              <a:t>ρ</a:t>
            </a:r>
            <a:r>
              <a:rPr lang="en-US" sz="1600" dirty="0" smtClean="0"/>
              <a:t> =0.261 g/cc       </a:t>
            </a:r>
            <a:r>
              <a:rPr lang="en-US" sz="1600" dirty="0" err="1" smtClean="0"/>
              <a:t>ρ</a:t>
            </a:r>
            <a:r>
              <a:rPr lang="en-US" sz="1600" dirty="0" smtClean="0"/>
              <a:t>= 0.371g/cc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Aerogel panels sizes are 1.15x1.15x1. cm</a:t>
            </a:r>
            <a:r>
              <a:rPr lang="en-US" sz="1600" baseline="30000" dirty="0" smtClean="0"/>
              <a:t>3</a:t>
            </a:r>
            <a:endParaRPr lang="en-US" sz="1600" baseline="30000" dirty="0"/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j-lt"/>
              </a:rPr>
              <a:t>The aerogel density could have changed? </a:t>
            </a:r>
          </a:p>
          <a:p>
            <a:r>
              <a:rPr lang="en-US" sz="1600" dirty="0" smtClean="0">
                <a:latin typeface="+mj-lt"/>
              </a:rPr>
              <a:t>      n = 1. + 0.27 </a:t>
            </a:r>
            <a:r>
              <a:rPr lang="en-US" sz="1600" dirty="0" err="1" smtClean="0">
                <a:latin typeface="+mj-lt"/>
                <a:cs typeface="Symbol" charset="2"/>
              </a:rPr>
              <a:t>ρ</a:t>
            </a:r>
            <a:r>
              <a:rPr lang="en-US" sz="1600" dirty="0" smtClean="0">
                <a:latin typeface="+mj-lt"/>
                <a:cs typeface="Symbol" charset="2"/>
              </a:rPr>
              <a:t>(g/cc)</a:t>
            </a:r>
          </a:p>
          <a:p>
            <a:r>
              <a:rPr lang="en-US" sz="1600" dirty="0" smtClean="0">
                <a:latin typeface="Symbol"/>
              </a:rPr>
              <a:t>          </a:t>
            </a:r>
            <a:r>
              <a:rPr lang="en-US" sz="1600" dirty="0" err="1" smtClean="0">
                <a:latin typeface="Symbol"/>
              </a:rPr>
              <a:t>Δ</a:t>
            </a:r>
            <a:r>
              <a:rPr lang="en-US" sz="1600" dirty="0" err="1" smtClean="0">
                <a:latin typeface="+mj-lt"/>
                <a:cs typeface="Symbol" charset="2"/>
              </a:rPr>
              <a:t>n</a:t>
            </a:r>
            <a:r>
              <a:rPr lang="en-US" sz="1600" dirty="0" smtClean="0">
                <a:latin typeface="+mj-lt"/>
                <a:cs typeface="Symbol" charset="2"/>
              </a:rPr>
              <a:t> = 0.27 </a:t>
            </a:r>
            <a:r>
              <a:rPr lang="en-US" sz="1600" dirty="0" err="1" smtClean="0">
                <a:latin typeface="Symbol"/>
              </a:rPr>
              <a:t>Δρ</a:t>
            </a:r>
            <a:endParaRPr lang="en-US" sz="1600" dirty="0" smtClean="0">
              <a:latin typeface="+mj-lt"/>
              <a:cs typeface="Symbol" charset="2"/>
            </a:endParaRPr>
          </a:p>
          <a:p>
            <a:r>
              <a:rPr lang="en-US" sz="1600" dirty="0" smtClean="0">
                <a:latin typeface="Symbol"/>
              </a:rPr>
              <a:t>          </a:t>
            </a:r>
            <a:r>
              <a:rPr lang="en-US" sz="1600" dirty="0" err="1" smtClean="0">
                <a:latin typeface="Symbol"/>
              </a:rPr>
              <a:t>Δρ</a:t>
            </a:r>
            <a:r>
              <a:rPr lang="en-US" sz="1600" dirty="0" smtClean="0">
                <a:latin typeface="+mj-lt"/>
                <a:cs typeface="Symbol" charset="2"/>
              </a:rPr>
              <a:t> = 0.02/0.27 = +0.07g/cc</a:t>
            </a:r>
          </a:p>
          <a:p>
            <a:endParaRPr lang="en-US" sz="1600" dirty="0">
              <a:latin typeface="+mj-lt"/>
              <a:cs typeface="Symbol" charset="2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j-lt"/>
                <a:cs typeface="Symbol" charset="2"/>
              </a:rPr>
              <a:t>This Increase in aerogel density is puzzling.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j-lt"/>
                <a:cs typeface="Symbol" charset="2"/>
              </a:rPr>
              <a:t>A p scaling problem might also explain the shift.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35600" y="5461000"/>
            <a:ext cx="6286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              *              </a:t>
            </a:r>
          </a:p>
          <a:p>
            <a:r>
              <a:rPr lang="en-US" sz="800" dirty="0" smtClean="0"/>
              <a:t>      *</a:t>
            </a:r>
          </a:p>
          <a:p>
            <a:r>
              <a:rPr lang="en-US" sz="800" dirty="0" smtClean="0"/>
              <a:t>  *</a:t>
            </a:r>
          </a:p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934736" y="361111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MOMENTUM THRESHOLDS </a:t>
            </a:r>
            <a:r>
              <a:rPr lang="en-US" sz="2400" dirty="0" smtClean="0"/>
              <a:t> (2015 data)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9024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79289" y="766429"/>
            <a:ext cx="75328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G4BL suggests our pion contamination from high momentum π’s leaking through D2.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high momentum </a:t>
            </a:r>
            <a:r>
              <a:rPr lang="en-US" sz="1600" dirty="0" err="1" smtClean="0"/>
              <a:t>muon</a:t>
            </a:r>
            <a:r>
              <a:rPr lang="en-US" sz="1600" dirty="0" err="1"/>
              <a:t>s</a:t>
            </a:r>
            <a:r>
              <a:rPr lang="en-US" sz="1600" dirty="0" smtClean="0"/>
              <a:t> and </a:t>
            </a:r>
            <a:r>
              <a:rPr lang="en-US" sz="1600" dirty="0" err="1" smtClean="0"/>
              <a:t>pions</a:t>
            </a:r>
            <a:r>
              <a:rPr lang="en-US" sz="1600" dirty="0" smtClean="0"/>
              <a:t> will trigger in </a:t>
            </a:r>
            <a:r>
              <a:rPr lang="en-US" sz="1600" dirty="0" err="1" smtClean="0"/>
              <a:t>CKOVa</a:t>
            </a:r>
            <a:r>
              <a:rPr lang="en-US" sz="1600" dirty="0" smtClean="0"/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We expect 1-2pe signals at thresholds </a:t>
            </a:r>
            <a:r>
              <a:rPr lang="en-US" sz="1600" dirty="0" err="1" smtClean="0"/>
              <a:t>p</a:t>
            </a:r>
            <a:r>
              <a:rPr lang="en-US" sz="2400" baseline="-25000" dirty="0" err="1" smtClean="0"/>
              <a:t>μ</a:t>
            </a:r>
            <a:r>
              <a:rPr lang="en-US" sz="1600" dirty="0" smtClean="0"/>
              <a:t>&gt;270 MeV/c  and </a:t>
            </a:r>
            <a:r>
              <a:rPr lang="en-US" sz="1600" dirty="0" err="1" smtClean="0"/>
              <a:t>pions</a:t>
            </a:r>
            <a:r>
              <a:rPr lang="en-US" sz="1600" dirty="0" smtClean="0"/>
              <a:t> p</a:t>
            </a:r>
            <a:r>
              <a:rPr lang="en-US" sz="2400" baseline="-25000" dirty="0" smtClean="0"/>
              <a:t>π</a:t>
            </a:r>
            <a:r>
              <a:rPr lang="en-US" sz="1600" dirty="0" smtClean="0"/>
              <a:t>&gt;355 MeV/c.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This signal should be prominent in 237 MeV/c data. </a:t>
            </a:r>
            <a:endParaRPr lang="en-US" sz="1600" dirty="0"/>
          </a:p>
        </p:txBody>
      </p:sp>
      <p:pic>
        <p:nvPicPr>
          <p:cNvPr id="10" name="Picture 9" descr="Screen Shot 2015-06-04 at 8.40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1962833"/>
            <a:ext cx="5142442" cy="46114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379" y="2126086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Pions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325123" y="2562727"/>
            <a:ext cx="666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Muons</a:t>
            </a:r>
            <a:endParaRPr lang="en-US" sz="1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730500" y="4550201"/>
            <a:ext cx="10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  <a:r>
              <a:rPr lang="en-US" sz="1200" dirty="0" smtClean="0"/>
              <a:t>t </a:t>
            </a:r>
            <a:r>
              <a:rPr lang="en-US" sz="1200" dirty="0" err="1" smtClean="0"/>
              <a:t>CKOVa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25621" y="510299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Pions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320485" y="4550201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Muons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730500" y="2424227"/>
            <a:ext cx="10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  <a:r>
              <a:rPr lang="en-US" sz="1200" dirty="0" smtClean="0"/>
              <a:t>t D2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56866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DCD4-E1A8-AF40-B3E8-561241955563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40349" y="755946"/>
            <a:ext cx="7669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We look in a sample of 237 </a:t>
            </a:r>
            <a:r>
              <a:rPr lang="en-US" sz="1600" dirty="0"/>
              <a:t>MeV/c </a:t>
            </a:r>
            <a:r>
              <a:rPr lang="en-US" sz="1600" dirty="0" err="1"/>
              <a:t>Muon</a:t>
            </a:r>
            <a:r>
              <a:rPr lang="en-US" sz="1600" dirty="0"/>
              <a:t> </a:t>
            </a:r>
            <a:r>
              <a:rPr lang="en-US" sz="1600" dirty="0" smtClean="0"/>
              <a:t>Data, and required </a:t>
            </a:r>
            <a:r>
              <a:rPr lang="en-US" sz="1600" dirty="0"/>
              <a:t>a pea&gt; 2 </a:t>
            </a:r>
            <a:r>
              <a:rPr lang="en-US" sz="1600" dirty="0" smtClean="0"/>
              <a:t>cut.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 shoulder at 25.5 ns in the </a:t>
            </a:r>
            <a:r>
              <a:rPr lang="en-US" sz="1600" dirty="0" err="1" smtClean="0"/>
              <a:t>tof</a:t>
            </a:r>
            <a:r>
              <a:rPr lang="en-US" sz="1600" dirty="0" smtClean="0"/>
              <a:t> spectra indicates about 1125 ± 55  fast μ/π’s.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ea&gt;2 is highly efficient for electrons are highly efficient.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On the right is a </a:t>
            </a:r>
            <a:r>
              <a:rPr lang="en-US" sz="1600" dirty="0" err="1" smtClean="0"/>
              <a:t>gaussian</a:t>
            </a:r>
            <a:r>
              <a:rPr lang="en-US" sz="1600" dirty="0" smtClean="0"/>
              <a:t> fit to the residual  S(pea&gt;2)-B.  </a:t>
            </a:r>
            <a:r>
              <a:rPr lang="en-US" sz="1200" dirty="0" smtClean="0"/>
              <a:t>(B scaled from pea&gt;0 shape)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The separation of fast μ/π’scan only be made at the MC </a:t>
            </a:r>
            <a:r>
              <a:rPr lang="en-US" sz="1600" dirty="0" smtClean="0"/>
              <a:t>level.</a:t>
            </a:r>
            <a:r>
              <a:rPr lang="en-US" sz="1600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 - DATA</a:t>
            </a:r>
            <a:endParaRPr lang="en-US" sz="2400" dirty="0"/>
          </a:p>
        </p:txBody>
      </p:sp>
      <p:pic>
        <p:nvPicPr>
          <p:cNvPr id="12" name="Picture 11" descr="Screen Shot 2015-06-16 at 4.56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65" y="2227611"/>
            <a:ext cx="4267661" cy="42460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56400" y="3576638"/>
            <a:ext cx="18536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 = (104) </a:t>
            </a:r>
            <a:r>
              <a:rPr lang="en-US" sz="1000" dirty="0" err="1" smtClean="0"/>
              <a:t>σ</a:t>
            </a:r>
            <a:r>
              <a:rPr lang="en-US" sz="1000" dirty="0" smtClean="0"/>
              <a:t>√(2π) / ΔW= 1125±55</a:t>
            </a:r>
          </a:p>
          <a:p>
            <a:r>
              <a:rPr lang="en-US" sz="1000" dirty="0" smtClean="0"/>
              <a:t>B = 25 x 75 = 1875</a:t>
            </a:r>
          </a:p>
          <a:p>
            <a:r>
              <a:rPr lang="en-US" sz="1000" dirty="0" smtClean="0"/>
              <a:t>Err = √(S+B) = 55 </a:t>
            </a:r>
            <a:endParaRPr lang="en-US" sz="1000" dirty="0"/>
          </a:p>
        </p:txBody>
      </p:sp>
      <p:pic>
        <p:nvPicPr>
          <p:cNvPr id="2" name="Picture 1" descr="Screen Shot 2015-06-17 at 2.02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25" y="2259361"/>
            <a:ext cx="4185247" cy="417105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315175" y="3652838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ea&gt;2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77075" y="2700338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ea&gt;0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807174" y="4668838"/>
            <a:ext cx="1190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</a:t>
            </a:r>
            <a:r>
              <a:rPr lang="en-US" sz="1200" dirty="0" smtClean="0"/>
              <a:t>ackground</a:t>
            </a:r>
          </a:p>
          <a:p>
            <a:r>
              <a:rPr lang="en-US" sz="1200" dirty="0" smtClean="0"/>
              <a:t>curve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29275" y="3487738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electrons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32575" y="380523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μ/π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4760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5615" y="1220045"/>
            <a:ext cx="2326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   </a:t>
            </a:r>
            <a:r>
              <a:rPr lang="en-US" sz="1600" u="sng" dirty="0" err="1" smtClean="0"/>
              <a:t>Pions</a:t>
            </a:r>
            <a:endParaRPr lang="en-US" sz="1600" u="sng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Pions</a:t>
            </a:r>
            <a:r>
              <a:rPr lang="en-US" sz="1600" dirty="0" smtClean="0"/>
              <a:t> (3311) at </a:t>
            </a:r>
            <a:r>
              <a:rPr lang="en-US" sz="1600" dirty="0" err="1" smtClean="0"/>
              <a:t>CKOVa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Pions</a:t>
            </a:r>
            <a:r>
              <a:rPr lang="en-US" sz="1600" dirty="0" smtClean="0"/>
              <a:t> (196) at TOF1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772494" y="1215160"/>
            <a:ext cx="23264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  </a:t>
            </a:r>
            <a:r>
              <a:rPr lang="en-US" sz="1600" u="sng" dirty="0" err="1" smtClean="0"/>
              <a:t>Pions</a:t>
            </a:r>
            <a:r>
              <a:rPr lang="en-US" sz="1600" u="sng" dirty="0" smtClean="0"/>
              <a:t> </a:t>
            </a:r>
            <a:r>
              <a:rPr lang="en-US" sz="1600" u="sng" dirty="0"/>
              <a:t>w </a:t>
            </a:r>
            <a:r>
              <a:rPr lang="en-US" sz="1600" u="sng" dirty="0" smtClean="0"/>
              <a:t>p &gt; 355 </a:t>
            </a:r>
            <a:r>
              <a:rPr lang="en-US" sz="1600" u="sng" dirty="0"/>
              <a:t>MeV/</a:t>
            </a:r>
            <a:r>
              <a:rPr lang="en-US" sz="1600" u="sng" dirty="0" smtClean="0"/>
              <a:t>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Pions</a:t>
            </a:r>
            <a:r>
              <a:rPr lang="en-US" sz="1600" dirty="0" smtClean="0"/>
              <a:t> (2415) at </a:t>
            </a:r>
            <a:r>
              <a:rPr lang="en-US" sz="1600" dirty="0" err="1" smtClean="0"/>
              <a:t>CKOVa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Pions</a:t>
            </a:r>
            <a:r>
              <a:rPr lang="en-US" sz="1600" dirty="0" smtClean="0"/>
              <a:t> (107) at </a:t>
            </a:r>
            <a:r>
              <a:rPr lang="en-US" sz="1600" dirty="0"/>
              <a:t>TOF1 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 – G4BL</a:t>
            </a:r>
            <a:endParaRPr lang="en-US" sz="2400" dirty="0"/>
          </a:p>
        </p:txBody>
      </p:sp>
      <p:pic>
        <p:nvPicPr>
          <p:cNvPr id="2" name="Picture 1" descr="Screen Shot 2015-06-17 at 3.55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0" y="2087685"/>
            <a:ext cx="4333147" cy="4325815"/>
          </a:xfrm>
          <a:prstGeom prst="rect">
            <a:avLst/>
          </a:prstGeom>
        </p:spPr>
      </p:pic>
      <p:pic>
        <p:nvPicPr>
          <p:cNvPr id="3" name="Picture 2" descr="Screen Shot 2015-06-17 at 3.59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807" y="2087685"/>
            <a:ext cx="4377578" cy="43258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95300" y="712045"/>
            <a:ext cx="66736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We (Dan) performed a series of G4BL runs at 237 MeV/c with John N deck.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position and #  of </a:t>
            </a:r>
            <a:r>
              <a:rPr lang="en-US" sz="1600" dirty="0" err="1" smtClean="0"/>
              <a:t>pions</a:t>
            </a:r>
            <a:r>
              <a:rPr lang="en-US" sz="1600" dirty="0" smtClean="0"/>
              <a:t> are displayed at </a:t>
            </a:r>
            <a:r>
              <a:rPr lang="en-US" sz="1600" dirty="0" err="1" smtClean="0"/>
              <a:t>CKOVa</a:t>
            </a:r>
            <a:r>
              <a:rPr lang="en-US" sz="1600" dirty="0" smtClean="0"/>
              <a:t> and TOF1 </a:t>
            </a:r>
            <a:r>
              <a:rPr lang="en-US" sz="1600" dirty="0"/>
              <a:t>(hatched</a:t>
            </a:r>
            <a:r>
              <a:rPr lang="en-US" sz="1600" dirty="0" smtClean="0"/>
              <a:t>).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007100" y="2186560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P&gt;355 MeV/c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3800" y="2846960"/>
            <a:ext cx="135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Extraplation</a:t>
            </a:r>
            <a:endParaRPr lang="en-US" sz="1200" dirty="0" smtClean="0"/>
          </a:p>
          <a:p>
            <a:r>
              <a:rPr lang="en-US" sz="1200" dirty="0" smtClean="0"/>
              <a:t>From </a:t>
            </a:r>
            <a:r>
              <a:rPr lang="en-US" sz="1200" dirty="0" err="1" smtClean="0"/>
              <a:t>Ckova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60400" y="2912620"/>
            <a:ext cx="135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Extraplation</a:t>
            </a:r>
            <a:endParaRPr lang="en-US" sz="1200" dirty="0" smtClean="0"/>
          </a:p>
          <a:p>
            <a:r>
              <a:rPr lang="en-US" sz="1200" dirty="0" smtClean="0"/>
              <a:t>From </a:t>
            </a:r>
            <a:r>
              <a:rPr lang="en-US" sz="1200" dirty="0" err="1" smtClean="0"/>
              <a:t>Ckova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466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5615" y="1105745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  </a:t>
            </a:r>
            <a:r>
              <a:rPr lang="en-US" sz="1600" u="sng" dirty="0" err="1" smtClean="0"/>
              <a:t>Muons</a:t>
            </a:r>
            <a:endParaRPr lang="en-US" sz="1600" u="sng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Muons</a:t>
            </a:r>
            <a:r>
              <a:rPr lang="en-US" sz="1600" dirty="0" smtClean="0"/>
              <a:t> (167169) at </a:t>
            </a:r>
            <a:r>
              <a:rPr lang="en-US" sz="1600" dirty="0" err="1" smtClean="0"/>
              <a:t>CKOVa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Muons</a:t>
            </a:r>
            <a:r>
              <a:rPr lang="en-US" sz="1600" dirty="0" smtClean="0"/>
              <a:t> (55924) at TOF1 </a:t>
            </a:r>
            <a:endParaRPr lang="en-US" sz="1600" dirty="0"/>
          </a:p>
        </p:txBody>
      </p:sp>
      <p:pic>
        <p:nvPicPr>
          <p:cNvPr id="10" name="Picture 9" descr="Screen Shot 2015-06-12 at 5.46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" y="2011485"/>
            <a:ext cx="4397493" cy="4404934"/>
          </a:xfrm>
          <a:prstGeom prst="rect">
            <a:avLst/>
          </a:prstGeom>
        </p:spPr>
      </p:pic>
      <p:pic>
        <p:nvPicPr>
          <p:cNvPr id="11" name="Picture 10" descr="Screen Shot 2015-06-12 at 5.51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66" y="1998785"/>
            <a:ext cx="4412349" cy="44049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34394" y="1113560"/>
            <a:ext cx="2557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  </a:t>
            </a:r>
            <a:r>
              <a:rPr lang="en-US" sz="1600" u="sng" dirty="0" err="1" smtClean="0"/>
              <a:t>Muons</a:t>
            </a:r>
            <a:r>
              <a:rPr lang="en-US" sz="1600" u="sng" dirty="0" smtClean="0"/>
              <a:t> </a:t>
            </a:r>
            <a:r>
              <a:rPr lang="en-US" sz="1600" u="sng" dirty="0"/>
              <a:t>w </a:t>
            </a:r>
            <a:r>
              <a:rPr lang="en-US" sz="1600" u="sng" dirty="0" smtClean="0"/>
              <a:t>p &gt; 270 </a:t>
            </a:r>
            <a:r>
              <a:rPr lang="en-US" sz="1600" u="sng" dirty="0"/>
              <a:t>MeV/</a:t>
            </a:r>
            <a:r>
              <a:rPr lang="en-US" sz="1600" u="sng" dirty="0" smtClean="0"/>
              <a:t>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Muons</a:t>
            </a:r>
            <a:r>
              <a:rPr lang="en-US" sz="1600" dirty="0" smtClean="0"/>
              <a:t> (17089) at </a:t>
            </a:r>
            <a:r>
              <a:rPr lang="en-US" sz="1600" dirty="0" err="1" smtClean="0"/>
              <a:t>CKOVa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Muons</a:t>
            </a:r>
            <a:r>
              <a:rPr lang="en-US" sz="1600" dirty="0" smtClean="0"/>
              <a:t> (2341) at TOF1 </a:t>
            </a:r>
            <a:endParaRPr lang="en-US" sz="16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A2664-1D04-9840-9A6F-4D3312559F5B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4737" y="319660"/>
            <a:ext cx="7752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MOMENTUM PIONS AND MUONS – G4BL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3025" y="6529381"/>
            <a:ext cx="241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L. Cremaldi, CM42 RAL, June 22-24  UK</a:t>
            </a:r>
            <a:endParaRPr lang="en-US" sz="1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" y="712045"/>
            <a:ext cx="6647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.The position and #  of </a:t>
            </a:r>
            <a:r>
              <a:rPr lang="en-US" sz="1600" dirty="0" err="1" smtClean="0"/>
              <a:t>muons</a:t>
            </a:r>
            <a:r>
              <a:rPr lang="en-US" sz="1600" dirty="0" smtClean="0"/>
              <a:t> are displayed at </a:t>
            </a:r>
            <a:r>
              <a:rPr lang="en-US" sz="1600" dirty="0" err="1" smtClean="0"/>
              <a:t>CKOVa</a:t>
            </a:r>
            <a:r>
              <a:rPr lang="en-US" sz="1600" dirty="0" smtClean="0"/>
              <a:t> and TOF1 </a:t>
            </a:r>
            <a:r>
              <a:rPr lang="en-US" sz="1600" dirty="0"/>
              <a:t>(hatched</a:t>
            </a:r>
            <a:r>
              <a:rPr lang="en-US" sz="1600" dirty="0" smtClean="0"/>
              <a:t>). 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07100" y="2084960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P&gt;355 MeV/c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451600" y="2859660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ckova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5145660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tof1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651725" y="2871159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ckova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62825" y="4561460"/>
            <a:ext cx="135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tof1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756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5375</TotalTime>
  <Words>1388</Words>
  <Application>Microsoft Macintosh PowerPoint</Application>
  <PresentationFormat>On-screen Show (4:3)</PresentationFormat>
  <Paragraphs>230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Lucien Cremaldi</dc:creator>
  <cp:lastModifiedBy>Lucien Cremaldi</cp:lastModifiedBy>
  <cp:revision>101</cp:revision>
  <cp:lastPrinted>2015-06-21T14:44:56Z</cp:lastPrinted>
  <dcterms:created xsi:type="dcterms:W3CDTF">2015-06-12T16:07:41Z</dcterms:created>
  <dcterms:modified xsi:type="dcterms:W3CDTF">2015-06-21T14:45:06Z</dcterms:modified>
</cp:coreProperties>
</file>