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9" r:id="rId3"/>
    <p:sldId id="257" r:id="rId4"/>
    <p:sldId id="260" r:id="rId5"/>
    <p:sldId id="261" r:id="rId6"/>
    <p:sldId id="264" r:id="rId7"/>
    <p:sldId id="265" r:id="rId8"/>
    <p:sldId id="266" r:id="rId9"/>
    <p:sldId id="270" r:id="rId10"/>
    <p:sldId id="267" r:id="rId11"/>
    <p:sldId id="271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FF00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2104" autoAdjust="0"/>
    <p:restoredTop sz="97964" autoAdjust="0"/>
  </p:normalViewPr>
  <p:slideViewPr>
    <p:cSldViewPr snapToGrid="0" snapToObjects="1">
      <p:cViewPr varScale="1">
        <p:scale>
          <a:sx n="116" d="100"/>
          <a:sy n="116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F5FF240-04E1-B848-B49F-5AD42068E47C}" type="datetimeFigureOut">
              <a:rPr lang="en-US"/>
              <a:pPr>
                <a:defRPr/>
              </a:pPr>
              <a:t>24/06/15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1DC9938-9435-3A4F-903C-6EFE6CD5E3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9442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1075E06-7F8E-0741-B0A7-FB5E7ED63937}" type="datetimeFigureOut">
              <a:rPr lang="en-US"/>
              <a:pPr>
                <a:defRPr/>
              </a:pPr>
              <a:t>24/06/15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571283E-3FDA-D44C-B447-82610FFE0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8458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81150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9" descr="STFC_to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2063" y="0"/>
            <a:ext cx="1531937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0" y="6488113"/>
            <a:ext cx="2654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</a:rPr>
              <a:t>K. Long, </a:t>
            </a:r>
            <a:fld id="{D8CF310A-19E6-CE4C-9825-FEFB493C0CD7}" type="datetime3">
              <a:rPr lang="en-GB" b="1">
                <a:solidFill>
                  <a:schemeClr val="bg1"/>
                </a:solidFill>
              </a:rPr>
              <a:pPr/>
              <a:t>24 June 2015</a:t>
            </a:fld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00"/>
          </a:solidFill>
        </p:spPr>
        <p:txBody>
          <a:bodyPr anchor="b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2F468-D27E-0D44-B959-6BD42828D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4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BE50B-ED88-B64C-9794-5F818E1AB3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831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E3C7F-A874-DD47-9738-C0E843BC10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154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A68D6-1035-F747-B6B2-0173C487EE2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465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2D52B-30C9-8846-A697-2F24FCEBBE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860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50798"/>
            <a:ext cx="4495800" cy="61072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50798"/>
            <a:ext cx="4495800" cy="61072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26A2D-B80B-CF45-A71D-C93AE1B559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21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BF2D4-4F01-D74A-97CC-6E2BE38153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760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9A236-71C0-1540-9998-2A2106D9CC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450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94854-2092-F14C-ABF3-DD92AF6F9F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366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DFBE9-6B19-3A40-97F1-F3A022F0E9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696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4CA3C-8079-404E-B9A6-52590ECDF0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8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0" y="750888"/>
            <a:ext cx="9144000" cy="610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73838"/>
            <a:ext cx="2133600" cy="2841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BEA863D-9C2E-3246-AD11-EE8051B82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r" defTabSz="457200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FFF50A"/>
          </a:solidFill>
          <a:latin typeface="+mj-lt"/>
          <a:ea typeface="ＭＳ Ｐゴシック" charset="0"/>
          <a:cs typeface="ＭＳ Ｐゴシック" charset="0"/>
        </a:defRPr>
      </a:lvl1pPr>
      <a:lvl2pPr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50A"/>
          </a:solidFill>
          <a:latin typeface="Calibri" charset="0"/>
          <a:ea typeface="ＭＳ Ｐゴシック" charset="0"/>
          <a:cs typeface="ＭＳ Ｐゴシック" charset="0"/>
        </a:defRPr>
      </a:lvl2pPr>
      <a:lvl3pPr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50A"/>
          </a:solidFill>
          <a:latin typeface="Calibri" charset="0"/>
          <a:ea typeface="ＭＳ Ｐゴシック" charset="0"/>
          <a:cs typeface="ＭＳ Ｐゴシック" charset="0"/>
        </a:defRPr>
      </a:lvl3pPr>
      <a:lvl4pPr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50A"/>
          </a:solidFill>
          <a:latin typeface="Calibri" charset="0"/>
          <a:ea typeface="ＭＳ Ｐゴシック" charset="0"/>
          <a:cs typeface="ＭＳ Ｐゴシック" charset="0"/>
        </a:defRPr>
      </a:lvl4pPr>
      <a:lvl5pPr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50A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50A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50A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50A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50A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chemeClr val="bg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FF8000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00FF00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rgbClr val="00FFFF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rgbClr val="FF0000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>
                <a:latin typeface="Calibri" charset="0"/>
              </a:rPr>
              <a:t>Closing remarks</a:t>
            </a:r>
            <a:endParaRPr lang="en-US" sz="4000" dirty="0">
              <a:latin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AF7891-F6BC-FB43-A62A-681C0532F9D1}" type="slidenum">
              <a:rPr lang="en-US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Painting the wall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7A68D6-1035-F747-B6B2-0173C487EE2C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0888"/>
            <a:ext cx="9142528" cy="610711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0400" y="4318000"/>
            <a:ext cx="2133599" cy="2540000"/>
          </a:xfrm>
          <a:solidFill>
            <a:schemeClr val="bg1"/>
          </a:solidFill>
        </p:spPr>
        <p:txBody>
          <a:bodyPr>
            <a:normAutofit fontScale="47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Competition for 6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formers: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Design a mural inspired by MICE and the science our R&amp;D is designed to facilitate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Prize to be presented by J. </a:t>
            </a:r>
            <a:r>
              <a:rPr lang="en-US" dirty="0" err="1" smtClean="0">
                <a:solidFill>
                  <a:schemeClr val="tx1"/>
                </a:solidFill>
              </a:rPr>
              <a:t>Womersley</a:t>
            </a:r>
            <a:r>
              <a:rPr lang="en-US" dirty="0" smtClean="0">
                <a:solidFill>
                  <a:schemeClr val="tx1"/>
                </a:solidFill>
              </a:rPr>
              <a:t> at Neutrino 2016; London July 2016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796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early entry?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7A68D6-1035-F747-B6B2-0173C487EE2C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14400"/>
            <a:ext cx="8826500" cy="502920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485394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finally 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42D52B-30C9-8846-A697-2F24FCEBBE2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699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finally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Thanks to the local </a:t>
            </a:r>
            <a:r>
              <a:rPr lang="en-US" dirty="0" err="1" smtClean="0"/>
              <a:t>organisers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Debbie Loader</a:t>
            </a:r>
          </a:p>
          <a:p>
            <a:pPr lvl="1"/>
            <a:r>
              <a:rPr lang="en-US" dirty="0" smtClean="0"/>
              <a:t>Rose Hayes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Thanks for coming and contributing;</a:t>
            </a:r>
          </a:p>
          <a:p>
            <a:pPr lvl="1"/>
            <a:r>
              <a:rPr lang="en-US" dirty="0" smtClean="0"/>
              <a:t>“Safe travels” … </a:t>
            </a:r>
            <a:r>
              <a:rPr lang="en-US" dirty="0"/>
              <a:t>a</a:t>
            </a:r>
            <a:r>
              <a:rPr lang="en-US" dirty="0" smtClean="0"/>
              <a:t>nd …</a:t>
            </a:r>
          </a:p>
          <a:p>
            <a:pPr lvl="2"/>
            <a:r>
              <a:rPr lang="en-US" dirty="0" smtClean="0"/>
              <a:t>We’re poised to discuss Step IV results at CM43!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410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42D52B-30C9-8846-A697-2F24FCEBBE2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087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Spectrometer solenoid cool-down for purification has started</a:t>
            </a:r>
          </a:p>
          <a:p>
            <a:pPr lvl="1"/>
            <a:r>
              <a:rPr lang="en-US" dirty="0" smtClean="0"/>
              <a:t>FC is warming to allow pump/purge cycle</a:t>
            </a:r>
          </a:p>
          <a:p>
            <a:r>
              <a:rPr lang="en-US" dirty="0" smtClean="0"/>
              <a:t>Reconstruction of tracks … and now the track fit: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B94854-2092-F14C-ABF3-DD92AF6F9F6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" name="Picture 5" descr="smoothed_res_plan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01348" y="1413566"/>
            <a:ext cx="3785810" cy="685800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627217" y="5853043"/>
            <a:ext cx="658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Hunt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37491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Commissioning and operation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42D52B-30C9-8846-A697-2F24FCEBBE2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838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Bones of the roadmap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7A68D6-1035-F747-B6B2-0173C487EE2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016" y="750887"/>
            <a:ext cx="8118120" cy="5963547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551016" y="750888"/>
            <a:ext cx="1238027" cy="5963546"/>
          </a:xfrm>
          <a:prstGeom prst="rect">
            <a:avLst/>
          </a:prstGeom>
          <a:solidFill>
            <a:schemeClr val="bg1">
              <a:lumMod val="65000"/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466914" y="750887"/>
            <a:ext cx="1202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/>
              <a:t>Blackmore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327328" y="2674648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Post simplified version on WWW</a:t>
            </a:r>
            <a:br>
              <a:rPr lang="en-US" sz="1200" dirty="0" smtClean="0"/>
            </a:br>
            <a:r>
              <a:rPr lang="en-US" sz="1200" dirty="0" smtClean="0"/>
              <a:t>as operations “dashboard”.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86278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VC</a:t>
            </a:r>
            <a:r>
              <a:rPr lang="en-US" sz="2400" dirty="0" smtClean="0"/>
              <a:t>s</a:t>
            </a:r>
            <a:r>
              <a:rPr lang="en-US" dirty="0" smtClean="0"/>
              <a:t> and CM</a:t>
            </a:r>
            <a:r>
              <a:rPr lang="en-US" sz="2400" dirty="0" smtClean="0"/>
              <a:t>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42D52B-30C9-8846-A697-2F24FCEBBE2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687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and VCs: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CMs: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RAL</a:t>
            </a:r>
            <a:r>
              <a:rPr lang="en-US" dirty="0">
                <a:solidFill>
                  <a:srgbClr val="FF0000"/>
                </a:solidFill>
              </a:rPr>
              <a:t>: CM43 </a:t>
            </a:r>
            <a:r>
              <a:rPr lang="en-US" dirty="0" smtClean="0">
                <a:solidFill>
                  <a:srgbClr val="FF0000"/>
                </a:solidFill>
              </a:rPr>
              <a:t>29th </a:t>
            </a:r>
            <a:r>
              <a:rPr lang="en-US" dirty="0">
                <a:solidFill>
                  <a:srgbClr val="FF0000"/>
                </a:solidFill>
              </a:rPr>
              <a:t>to 31st October </a:t>
            </a:r>
            <a:r>
              <a:rPr lang="en-US" dirty="0" smtClean="0">
                <a:solidFill>
                  <a:srgbClr val="FF0000"/>
                </a:solidFill>
              </a:rPr>
              <a:t>2015</a:t>
            </a:r>
          </a:p>
          <a:p>
            <a:pPr lvl="1"/>
            <a:r>
              <a:rPr lang="en-US" dirty="0" smtClean="0"/>
              <a:t>2016 (all TBC; need to check ISIS schedule):</a:t>
            </a:r>
            <a:endParaRPr lang="en-US" dirty="0"/>
          </a:p>
          <a:p>
            <a:pPr lvl="2"/>
            <a:r>
              <a:rPr lang="en-US" dirty="0"/>
              <a:t>CM44 15th to 19th February 2016</a:t>
            </a:r>
          </a:p>
          <a:p>
            <a:pPr lvl="2"/>
            <a:r>
              <a:rPr lang="en-US" dirty="0"/>
              <a:t>CM45 20th to 24th June 2016</a:t>
            </a:r>
          </a:p>
          <a:p>
            <a:pPr lvl="2"/>
            <a:r>
              <a:rPr lang="en-US" dirty="0"/>
              <a:t>CM46 03rd to 07th October </a:t>
            </a:r>
            <a:r>
              <a:rPr lang="en-US" dirty="0" smtClean="0"/>
              <a:t>2016</a:t>
            </a:r>
          </a:p>
          <a:p>
            <a:r>
              <a:rPr lang="en-US" dirty="0" smtClean="0"/>
              <a:t>VCs (to be defined b M. Uchida):</a:t>
            </a:r>
          </a:p>
          <a:p>
            <a:pPr lvl="1"/>
            <a:r>
              <a:rPr lang="en-US" dirty="0" smtClean="0"/>
              <a:t>…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7A68D6-1035-F747-B6B2-0173C487EE2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492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event and the wall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42D52B-30C9-8846-A697-2F24FCEBBE2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614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573456"/>
            <a:ext cx="2133600" cy="284544"/>
          </a:xfrm>
          <a:prstGeom prst="rect">
            <a:avLst/>
          </a:prstGeom>
        </p:spPr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0"/>
            <a:ext cx="51673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942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01-2015-02-10-CB-Lo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01-2015-02-10-CB-Long.pot</Template>
  <TotalTime>1701</TotalTime>
  <Words>206</Words>
  <Application>Microsoft Macintosh PowerPoint</Application>
  <PresentationFormat>On-screen Show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01-2015-02-10-CB-Long</vt:lpstr>
      <vt:lpstr>Closing remarks</vt:lpstr>
      <vt:lpstr>Progress</vt:lpstr>
      <vt:lpstr>Progress</vt:lpstr>
      <vt:lpstr>Commissioning and operation</vt:lpstr>
      <vt:lpstr>Bones of the roadmap</vt:lpstr>
      <vt:lpstr>Next VCs and CMs</vt:lpstr>
      <vt:lpstr>CMs and VCs:</vt:lpstr>
      <vt:lpstr>The event and the wall</vt:lpstr>
      <vt:lpstr>PowerPoint Presentation</vt:lpstr>
      <vt:lpstr>Painting the wall</vt:lpstr>
      <vt:lpstr>An early entry?</vt:lpstr>
      <vt:lpstr>And finally …</vt:lpstr>
      <vt:lpstr>And finally …</vt:lpstr>
    </vt:vector>
  </TitlesOfParts>
  <Company>Imperial College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Kenneth Long</dc:creator>
  <cp:lastModifiedBy>Kenneth Long</cp:lastModifiedBy>
  <cp:revision>115</cp:revision>
  <dcterms:created xsi:type="dcterms:W3CDTF">2014-12-02T20:44:04Z</dcterms:created>
  <dcterms:modified xsi:type="dcterms:W3CDTF">2015-06-24T08:34:18Z</dcterms:modified>
</cp:coreProperties>
</file>