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23"/>
  </p:notesMasterIdLst>
  <p:handoutMasterIdLst>
    <p:handoutMasterId r:id="rId24"/>
  </p:handoutMasterIdLst>
  <p:sldIdLst>
    <p:sldId id="265" r:id="rId3"/>
    <p:sldId id="269" r:id="rId4"/>
    <p:sldId id="272" r:id="rId5"/>
    <p:sldId id="276" r:id="rId6"/>
    <p:sldId id="277" r:id="rId7"/>
    <p:sldId id="278" r:id="rId8"/>
    <p:sldId id="284" r:id="rId9"/>
    <p:sldId id="306" r:id="rId10"/>
    <p:sldId id="308" r:id="rId11"/>
    <p:sldId id="298" r:id="rId12"/>
    <p:sldId id="299" r:id="rId13"/>
    <p:sldId id="300" r:id="rId14"/>
    <p:sldId id="301" r:id="rId15"/>
    <p:sldId id="302" r:id="rId16"/>
    <p:sldId id="303" r:id="rId17"/>
    <p:sldId id="309" r:id="rId18"/>
    <p:sldId id="304" r:id="rId19"/>
    <p:sldId id="305" r:id="rId20"/>
    <p:sldId id="292" r:id="rId21"/>
    <p:sldId id="307" r:id="rId22"/>
  </p:sldIdLst>
  <p:sldSz cx="9144000" cy="6858000" type="screen4x3"/>
  <p:notesSz cx="9296400" cy="7010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50"/>
    <a:srgbClr val="0F2D62"/>
    <a:srgbClr val="003087"/>
    <a:srgbClr val="DF652C"/>
    <a:srgbClr val="808080"/>
    <a:srgbClr val="BD1F24"/>
    <a:srgbClr val="DA592A"/>
    <a:srgbClr val="154D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6" autoAdjust="0"/>
    <p:restoredTop sz="94660" autoAdjust="0"/>
  </p:normalViewPr>
  <p:slideViewPr>
    <p:cSldViewPr snapToGrid="0" snapToObjects="1">
      <p:cViewPr>
        <p:scale>
          <a:sx n="75" d="100"/>
          <a:sy n="75" d="100"/>
        </p:scale>
        <p:origin x="-3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65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3" charset="0"/>
              </a:defRPr>
            </a:lvl1pPr>
          </a:lstStyle>
          <a:p>
            <a:fld id="{649C4F54-0C97-49CB-98CA-E80051B298DA}" type="datetimeFigureOut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3" charset="0"/>
              </a:defRPr>
            </a:lvl1pPr>
          </a:lstStyle>
          <a:p>
            <a:fld id="{2823AF60-2ECD-4C6F-931C-1FD3EA7202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77894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3" charset="0"/>
              </a:defRPr>
            </a:lvl1pPr>
          </a:lstStyle>
          <a:p>
            <a:fld id="{94D9B17F-208F-4856-902F-90D959407334}" type="datetimeFigureOut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3" charset="0"/>
              </a:defRPr>
            </a:lvl1pPr>
          </a:lstStyle>
          <a:p>
            <a:fld id="{85525906-0361-4693-9089-A3B3B81621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97675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BEF75A-19DC-40F1-BF04-5DBEC01BD91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347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25906-0361-4693-9089-A3B3B8162103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9273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25906-0361-4693-9089-A3B3B8162103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3887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25906-0361-4693-9089-A3B3B8162103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3887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25906-0361-4693-9089-A3B3B8162103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3887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v2_0410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abLogo_r0g48b1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660400"/>
            <a:ext cx="3373437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TitleSlide_v2_0411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FermilabLogo_r0g48b1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660400"/>
            <a:ext cx="3373437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308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308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501915" y="951706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14418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30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910CC3-CA09-4BC2-A392-765C0B81F649}" type="datetime1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9A3A39-5CCF-4245-A835-8D9E08C8DF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177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E5B063-46AF-43D1-A2AE-291DC40F112A}" type="datetime1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D0F69E-2F6F-4CE8-8379-08026F2EC8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807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3200">
                <a:solidFill>
                  <a:srgbClr val="003087"/>
                </a:solidFill>
              </a:defRPr>
            </a:lvl1pPr>
          </a:lstStyle>
          <a:p>
            <a:r>
              <a:rPr lang="en-US" smtClean="0"/>
              <a:t>title styleClick to edit Master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3600"/>
            <a:ext cx="8672513" cy="516731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fld id="{4DDF77A6-DAA6-4F74-A0AA-11F67A75F8E9}" type="datetime1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3087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E3461-BEF6-4007-940A-5D27A5BD7BC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296275" y="-12700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10747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308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fld id="{0D6ECEF7-1C27-4324-A492-3CF46C446C62}" type="datetime1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CBA82A19-4351-453C-AD41-2D5D53A7F6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7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308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036B7899-3569-47C4-BFE1-DB1F269846C3}" type="datetime1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F81FA2A7-8080-48FC-8540-39A13F8534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255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308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40EB28-8650-496A-820C-82FE30724A0F}" type="datetime1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0F99B-BA4B-4113-909E-CE0D27964C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707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63" y="990600"/>
            <a:ext cx="8915400" cy="5556250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  <a:lvl2pPr>
              <a:defRPr>
                <a:solidFill>
                  <a:srgbClr val="000ACC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34963" y="-3175"/>
            <a:ext cx="7934325" cy="9874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D, </a:t>
            </a:r>
            <a:r>
              <a:rPr lang="en-US" err="1" smtClean="0"/>
              <a:t>Neuffer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E53A5-8A0D-4774-824C-4E1336F4A2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8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963" y="-3175"/>
            <a:ext cx="7934325" cy="7524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4350026" cy="5590209"/>
          </a:xfrm>
          <a:prstGeom prst="rect">
            <a:avLst/>
          </a:prstGeom>
        </p:spPr>
        <p:txBody>
          <a:bodyPr/>
          <a:lstStyle>
            <a:lvl1pPr>
              <a:defRPr sz="2400" b="1"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  <a:lvl2pPr>
              <a:defRPr sz="2200" b="1">
                <a:solidFill>
                  <a:srgbClr val="2430FF"/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2pPr>
            <a:lvl3pPr>
              <a:defRPr sz="20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B20731"/>
                </a:solidFill>
              </a:defRPr>
            </a:lvl4pPr>
            <a:lvl5pPr>
              <a:defRPr sz="1800">
                <a:solidFill>
                  <a:srgbClr val="6B0EB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</a:t>
            </a:r>
            <a:r>
              <a:rPr lang="en-US" err="1" smtClean="0"/>
              <a:t>Neuffer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BDC77-584A-4B0C-A44C-88390A7BD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863600"/>
            <a:ext cx="4350026" cy="5590209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 b="1"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  <a:lvl2pPr>
              <a:defRPr sz="2200" b="1">
                <a:solidFill>
                  <a:srgbClr val="2430FF"/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2pPr>
            <a:lvl3pPr>
              <a:defRPr sz="20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B20731"/>
                </a:solidFill>
              </a:defRPr>
            </a:lvl4pPr>
            <a:lvl5pPr>
              <a:defRPr sz="1800">
                <a:solidFill>
                  <a:srgbClr val="6B0EB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</a:t>
            </a:r>
            <a:r>
              <a:rPr lang="en-US" dirty="0" smtClean="0"/>
              <a:t>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296275" y="-12700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10917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398403-195F-4AC8-80D8-CFB29F14271D}" type="datetime1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79E272-9656-40C1-8610-3C40577328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713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3463AE-468D-46D2-8DDD-0151F6BF716E}" type="datetime1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A6EA0D-5A44-4190-9764-705B1E305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29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eaderFooter_04111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3087"/>
                </a:solidFill>
                <a:latin typeface="Helvetica" pitchFamily="123" charset="0"/>
              </a:defRPr>
            </a:lvl1pPr>
          </a:lstStyle>
          <a:p>
            <a:fld id="{37CAD5AC-CBF7-43E7-B674-28AB5D9DD6CF}" type="datetime1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308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3087"/>
                </a:solidFill>
                <a:latin typeface="Helvetica" pitchFamily="123" charset="0"/>
              </a:defRPr>
            </a:lvl1pPr>
          </a:lstStyle>
          <a:p>
            <a:fld id="{B0372AC4-6597-4EAA-9514-C0D48300CF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57" r:id="rId3"/>
    <p:sldLayoutId id="2147484058" r:id="rId4"/>
    <p:sldLayoutId id="2147484059" r:id="rId5"/>
    <p:sldLayoutId id="2147484066" r:id="rId6"/>
    <p:sldLayoutId id="2147484067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Footer_0411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3087"/>
                </a:solidFill>
                <a:latin typeface="Helvetica" pitchFamily="123" charset="0"/>
              </a:defRPr>
            </a:lvl1pPr>
          </a:lstStyle>
          <a:p>
            <a:fld id="{A032F7A9-00D0-4E6B-8C1E-69AB3E3BF815}" type="datetime1">
              <a:rPr lang="en-US" altLang="en-US"/>
              <a:pPr/>
              <a:t>6/22/2015</a:t>
            </a:fld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308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3087"/>
                </a:solidFill>
                <a:latin typeface="Helvetica" pitchFamily="123" charset="0"/>
              </a:defRPr>
            </a:lvl1pPr>
          </a:lstStyle>
          <a:p>
            <a:fld id="{01E7E447-487D-423C-8268-728B26B0D6F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pn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11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pn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png"/><Relationship Id="rId5" Type="http://schemas.openxmlformats.org/officeDocument/2006/relationships/image" Target="../media/image19.wmf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3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1123950" y="2698750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GB"/>
              <a:t>Final Cooling For a </a:t>
            </a:r>
            <a:r>
              <a:rPr lang="en-GB" smtClean="0"/>
              <a:t>High-Luminosity </a:t>
            </a:r>
            <a:r>
              <a:rPr lang="en-GB"/>
              <a:t>High-Energy Lepton </a:t>
            </a:r>
            <a:r>
              <a:rPr lang="en-GB" smtClean="0"/>
              <a:t>Collider</a:t>
            </a:r>
            <a:br>
              <a:rPr lang="en-GB" smtClean="0"/>
            </a:br>
            <a:r>
              <a:rPr lang="en-GB"/>
              <a:t>	</a:t>
            </a:r>
            <a:r>
              <a:rPr lang="en-GB" smtClean="0">
                <a:solidFill>
                  <a:srgbClr val="FF0000"/>
                </a:solidFill>
              </a:rPr>
              <a:t>Super wedgies!</a:t>
            </a:r>
            <a:endParaRPr lang="en-US" altLang="en-US" smtClean="0">
              <a:solidFill>
                <a:srgbClr val="FF0000"/>
              </a:solidFill>
              <a:latin typeface="Helvetica" pitchFamily="123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5791200"/>
            <a:ext cx="8070850" cy="755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400" b="1" smtClean="0">
                <a:solidFill>
                  <a:schemeClr val="tx2"/>
                </a:solidFill>
                <a:latin typeface="Helvetica" pitchFamily="123" charset="0"/>
              </a:rPr>
              <a:t>David Neuffer FNAL</a:t>
            </a:r>
          </a:p>
          <a:p>
            <a:r>
              <a:rPr lang="en-US" altLang="en-US" sz="2400" b="1" smtClean="0">
                <a:solidFill>
                  <a:schemeClr val="tx2"/>
                </a:solidFill>
                <a:latin typeface="Helvetica" pitchFamily="123" charset="0"/>
              </a:rPr>
              <a:t>Don Summers, T. Hart, …  U. Miss.</a:t>
            </a:r>
          </a:p>
          <a:p>
            <a:endParaRPr lang="en-US" altLang="en-US" smtClean="0">
              <a:solidFill>
                <a:schemeClr val="tx2"/>
              </a:solidFill>
              <a:latin typeface="Helvetica" pitchFamily="123" charset="0"/>
            </a:endParaRPr>
          </a:p>
          <a:p>
            <a:pPr>
              <a:lnSpc>
                <a:spcPct val="80000"/>
              </a:lnSpc>
            </a:pPr>
            <a:r>
              <a:rPr lang="en-US" sz="1800" smtClean="0">
                <a:solidFill>
                  <a:schemeClr val="tx1"/>
                </a:solidFill>
              </a:rPr>
              <a:t> </a:t>
            </a:r>
            <a:endParaRPr lang="en-US" altLang="en-US" smtClean="0">
              <a:latin typeface="Helvetica" pitchFamily="12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Evaluation of Super-wedge examples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50900"/>
            <a:ext cx="4972326" cy="5602909"/>
          </a:xfrm>
        </p:spPr>
        <p:txBody>
          <a:bodyPr/>
          <a:lstStyle/>
          <a:p>
            <a:r>
              <a:rPr lang="en-US" smtClean="0"/>
              <a:t>Set reference momentum at 100 MeV/c</a:t>
            </a:r>
          </a:p>
          <a:p>
            <a:pPr lvl="1"/>
            <a:r>
              <a:rPr lang="en-US" smtClean="0"/>
              <a:t>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x </a:t>
            </a:r>
            <a:r>
              <a:rPr lang="en-US" smtClean="0">
                <a:latin typeface="Arial"/>
                <a:cs typeface="Arial"/>
              </a:rPr>
              <a:t>,</a:t>
            </a:r>
            <a:r>
              <a:rPr lang="el-GR">
                <a:latin typeface="Arial"/>
                <a:cs typeface="Arial"/>
              </a:rPr>
              <a:t>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y   </a:t>
            </a:r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 10</a:t>
            </a:r>
            <a:r>
              <a:rPr lang="en-US" baseline="30000" smtClean="0">
                <a:latin typeface="Arial"/>
                <a:cs typeface="Arial"/>
                <a:sym typeface="Wingdings" panose="05000000000000000000" pitchFamily="2" charset="2"/>
              </a:rPr>
              <a:t>-4</a:t>
            </a:r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 m</a:t>
            </a:r>
          </a:p>
          <a:p>
            <a:pPr lvl="1"/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β</a:t>
            </a:r>
            <a:r>
              <a:rPr lang="en-US" baseline="-25000" smtClean="0">
                <a:latin typeface="Arial"/>
                <a:cs typeface="Arial"/>
                <a:sym typeface="Wingdings" panose="05000000000000000000" pitchFamily="2" charset="2"/>
              </a:rPr>
              <a:t>x</a:t>
            </a:r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=</a:t>
            </a:r>
            <a:r>
              <a:rPr lang="en-US">
                <a:latin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β</a:t>
            </a:r>
            <a:r>
              <a:rPr lang="en-US" baseline="-25000" smtClean="0">
                <a:latin typeface="Arial"/>
                <a:cs typeface="Arial"/>
                <a:sym typeface="Wingdings" panose="05000000000000000000" pitchFamily="2" charset="2"/>
              </a:rPr>
              <a:t>y </a:t>
            </a:r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= ~1cm  </a:t>
            </a:r>
          </a:p>
          <a:p>
            <a:pPr lvl="2"/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 ~1mm beam  </a:t>
            </a:r>
          </a:p>
          <a:p>
            <a:pPr lvl="3"/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round numbers …</a:t>
            </a:r>
          </a:p>
          <a:p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Need small </a:t>
            </a:r>
            <a:r>
              <a:rPr lang="el-GR" smtClean="0">
                <a:latin typeface="Times New Roman"/>
                <a:cs typeface="Times New Roman"/>
                <a:sym typeface="Wingdings" panose="05000000000000000000" pitchFamily="2" charset="2"/>
              </a:rPr>
              <a:t>δ</a:t>
            </a:r>
            <a:r>
              <a:rPr lang="en-US" smtClean="0">
                <a:latin typeface="Times New Roman"/>
                <a:cs typeface="Times New Roman"/>
                <a:sym typeface="Wingdings" panose="05000000000000000000" pitchFamily="2" charset="2"/>
              </a:rPr>
              <a:t>p/p</a:t>
            </a:r>
          </a:p>
          <a:p>
            <a:pPr lvl="1"/>
            <a:r>
              <a:rPr lang="en-US" smtClean="0">
                <a:latin typeface="Times New Roman"/>
                <a:cs typeface="Times New Roman"/>
                <a:sym typeface="Wingdings" panose="05000000000000000000" pitchFamily="2" charset="2"/>
              </a:rPr>
              <a:t>δp ~0.5 MeV/c</a:t>
            </a:r>
          </a:p>
          <a:p>
            <a:pPr lvl="2"/>
            <a:r>
              <a:rPr lang="en-US" sz="1800" smtClean="0">
                <a:latin typeface="Lucida Sans Unicode" panose="020B0602030504020204" pitchFamily="34" charset="0"/>
                <a:cs typeface="Lucida Sans Unicode" panose="020B0602030504020204" pitchFamily="34" charset="0"/>
                <a:sym typeface="Wingdings" panose="05000000000000000000" pitchFamily="2" charset="2"/>
              </a:rPr>
              <a:t>obtain by lengthening and flattening bunch </a:t>
            </a:r>
            <a:r>
              <a:rPr lang="en-US" smtClean="0">
                <a:latin typeface="Times New Roman"/>
                <a:cs typeface="Times New Roman"/>
                <a:sym typeface="Wingdings" panose="05000000000000000000" pitchFamily="2" charset="2"/>
              </a:rPr>
              <a:t>(</a:t>
            </a:r>
            <a:r>
              <a:rPr lang="el-GR" smtClean="0">
                <a:latin typeface="Arial"/>
                <a:cs typeface="Arial"/>
                <a:sym typeface="Wingdings" panose="05000000000000000000" pitchFamily="2" charset="2"/>
              </a:rPr>
              <a:t>ε</a:t>
            </a:r>
            <a:r>
              <a:rPr lang="en-US" baseline="-25000" smtClean="0">
                <a:latin typeface="Arial"/>
                <a:cs typeface="Arial"/>
                <a:sym typeface="Wingdings" panose="05000000000000000000" pitchFamily="2" charset="2"/>
              </a:rPr>
              <a:t>L</a:t>
            </a:r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 = ~0.001m)</a:t>
            </a:r>
            <a:endParaRPr lang="en-US">
              <a:latin typeface="Arial"/>
              <a:cs typeface="Arial"/>
              <a:sym typeface="Wingdings" panose="05000000000000000000" pitchFamily="2" charset="2"/>
            </a:endParaRPr>
          </a:p>
          <a:p>
            <a:r>
              <a:rPr lang="en-US" smtClean="0"/>
              <a:t>Need dense low-Z wedge</a:t>
            </a:r>
          </a:p>
          <a:p>
            <a:pPr lvl="1"/>
            <a:r>
              <a:rPr lang="en-US" smtClean="0"/>
              <a:t>Be</a:t>
            </a:r>
            <a:r>
              <a:rPr lang="el-GR">
                <a:latin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(</a:t>
            </a:r>
            <a:r>
              <a:rPr lang="el-GR" smtClean="0">
                <a:latin typeface="Arial"/>
                <a:cs typeface="Arial"/>
                <a:sym typeface="Wingdings" panose="05000000000000000000" pitchFamily="2" charset="2"/>
              </a:rPr>
              <a:t>ρ</a:t>
            </a:r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=1.86)</a:t>
            </a:r>
            <a:r>
              <a:rPr lang="en-US" smtClean="0"/>
              <a:t> </a:t>
            </a:r>
            <a:r>
              <a:rPr lang="en-US" smtClean="0">
                <a:sym typeface="Wingdings" panose="05000000000000000000" pitchFamily="2" charset="2"/>
              </a:rPr>
              <a:t> Diamond </a:t>
            </a:r>
          </a:p>
          <a:p>
            <a:pPr lvl="2"/>
            <a:r>
              <a:rPr lang="en-US" smtClean="0">
                <a:sym typeface="Wingdings" panose="05000000000000000000" pitchFamily="2" charset="2"/>
              </a:rPr>
              <a:t>(</a:t>
            </a:r>
            <a:r>
              <a:rPr lang="el-GR" smtClean="0">
                <a:latin typeface="Arial"/>
                <a:cs typeface="Arial"/>
                <a:sym typeface="Wingdings" panose="05000000000000000000" pitchFamily="2" charset="2"/>
              </a:rPr>
              <a:t>ρ</a:t>
            </a:r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=3.6  C)</a:t>
            </a:r>
          </a:p>
          <a:p>
            <a:pPr lvl="2"/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dp/ds =15.1 MeV/c /cm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13"/>
          </p:nvPr>
        </p:nvSpPr>
        <p:spPr>
          <a:xfrm>
            <a:off x="4978399" y="3683185"/>
            <a:ext cx="4165600" cy="2237409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mtClean="0"/>
              <a:t>Evaluate in ICOOL</a:t>
            </a:r>
          </a:p>
          <a:p>
            <a:pPr lvl="1"/>
            <a:r>
              <a:rPr lang="en-US" sz="2000" smtClean="0">
                <a:latin typeface="+mn-lt"/>
              </a:rPr>
              <a:t>wedge and beam definition, match </a:t>
            </a:r>
          </a:p>
          <a:p>
            <a:pPr lvl="1"/>
            <a:r>
              <a:rPr lang="en-US" sz="2000" smtClean="0">
                <a:latin typeface="+mn-lt"/>
              </a:rPr>
              <a:t>emitcalc evaluates eigen emittances before/after</a:t>
            </a:r>
          </a:p>
          <a:p>
            <a:pPr lvl="1"/>
            <a:r>
              <a:rPr lang="en-US" sz="2000" smtClean="0">
                <a:latin typeface="+mn-lt"/>
              </a:rPr>
              <a:t>a few cm transport</a:t>
            </a:r>
          </a:p>
          <a:p>
            <a:endParaRPr lang="en-US"/>
          </a:p>
        </p:txBody>
      </p:sp>
      <p:pic>
        <p:nvPicPr>
          <p:cNvPr id="27650" name="Picture 2" descr="C:\Users\Gateway\Documents\triangledraw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06"/>
          <a:stretch/>
        </p:blipFill>
        <p:spPr bwMode="auto">
          <a:xfrm>
            <a:off x="4648199" y="850900"/>
            <a:ext cx="3479801" cy="283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263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34963" y="-3175"/>
            <a:ext cx="7934325" cy="752475"/>
          </a:xfrm>
        </p:spPr>
        <p:txBody>
          <a:bodyPr/>
          <a:lstStyle/>
          <a:p>
            <a:r>
              <a:rPr lang="en-US" sz="3200" smtClean="0"/>
              <a:t>Numerical examples </a:t>
            </a:r>
            <a:endParaRPr lang="en-US" sz="320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45774" y="889000"/>
            <a:ext cx="8668026" cy="5564809"/>
          </a:xfrm>
        </p:spPr>
        <p:txBody>
          <a:bodyPr/>
          <a:lstStyle/>
          <a:p>
            <a:r>
              <a:rPr lang="en-US" smtClean="0"/>
              <a:t>Wedge parameters</a:t>
            </a:r>
          </a:p>
          <a:p>
            <a:pPr lvl="1"/>
            <a:r>
              <a:rPr lang="en-US" smtClean="0"/>
              <a:t>Diamond, w=1.75mm, </a:t>
            </a:r>
            <a:r>
              <a:rPr lang="el-GR" smtClean="0">
                <a:latin typeface="Times New Roman"/>
                <a:cs typeface="Times New Roman"/>
              </a:rPr>
              <a:t>θ</a:t>
            </a:r>
            <a:r>
              <a:rPr lang="en-US" smtClean="0">
                <a:latin typeface="Times New Roman"/>
                <a:cs typeface="Times New Roman"/>
              </a:rPr>
              <a:t> </a:t>
            </a:r>
            <a:r>
              <a:rPr lang="en-US" smtClean="0"/>
              <a:t>= 100</a:t>
            </a:r>
            <a:r>
              <a:rPr lang="en-US" smtClean="0">
                <a:latin typeface="Leelawadee"/>
                <a:cs typeface="Leelawadee"/>
              </a:rPr>
              <a:t>°(</a:t>
            </a:r>
            <a:r>
              <a:rPr lang="en-US" smtClean="0">
                <a:latin typeface="+mj-lt"/>
                <a:cs typeface="Leelawadee"/>
              </a:rPr>
              <a:t>4.17mm thick at center)</a:t>
            </a:r>
          </a:p>
          <a:p>
            <a:pPr lvl="1"/>
            <a:endParaRPr lang="en-US">
              <a:latin typeface="+mj-lt"/>
              <a:cs typeface="Leelawadee"/>
            </a:endParaRPr>
          </a:p>
          <a:p>
            <a:pPr lvl="1"/>
            <a:endParaRPr lang="en-US" smtClean="0">
              <a:latin typeface="+mj-lt"/>
              <a:cs typeface="Leelawadee"/>
            </a:endParaRPr>
          </a:p>
          <a:p>
            <a:pPr lvl="1"/>
            <a:endParaRPr lang="en-US">
              <a:latin typeface="+mj-lt"/>
              <a:cs typeface="Leelawadee"/>
            </a:endParaRPr>
          </a:p>
          <a:p>
            <a:pPr lvl="1"/>
            <a:endParaRPr lang="en-US" smtClean="0">
              <a:latin typeface="+mj-lt"/>
              <a:cs typeface="Leelawadee"/>
            </a:endParaRPr>
          </a:p>
          <a:p>
            <a:pPr lvl="1"/>
            <a:endParaRPr lang="en-US">
              <a:latin typeface="+mj-lt"/>
              <a:cs typeface="Leelawadee"/>
            </a:endParaRPr>
          </a:p>
          <a:p>
            <a:pPr lvl="1"/>
            <a:endParaRPr lang="en-US" smtClean="0">
              <a:latin typeface="+mj-lt"/>
              <a:cs typeface="Leelawadee"/>
            </a:endParaRPr>
          </a:p>
          <a:p>
            <a:pPr lvl="1"/>
            <a:r>
              <a:rPr lang="en-US" smtClean="0">
                <a:latin typeface="+mj-lt"/>
                <a:cs typeface="Leelawadee"/>
              </a:rPr>
              <a:t>reduces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x</a:t>
            </a:r>
            <a:r>
              <a:rPr lang="en-US" smtClean="0">
                <a:latin typeface="Arial"/>
                <a:cs typeface="Arial"/>
              </a:rPr>
              <a:t> by factor of 4.3,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sz="1800" baseline="-25000" smtClean="0">
                <a:latin typeface="Arial"/>
                <a:cs typeface="Arial"/>
              </a:rPr>
              <a:t>L</a:t>
            </a:r>
            <a:r>
              <a:rPr lang="en-US" sz="1800" smtClean="0">
                <a:latin typeface="Arial"/>
                <a:cs typeface="Arial"/>
              </a:rPr>
              <a:t> increases by factor of 7.0</a:t>
            </a:r>
          </a:p>
          <a:p>
            <a:pPr lvl="2"/>
            <a:r>
              <a:rPr lang="en-US" sz="1600" b="1" smtClean="0">
                <a:latin typeface="Arial"/>
                <a:cs typeface="Arial"/>
              </a:rPr>
              <a:t>first half of wedge more efficient than second half </a:t>
            </a:r>
            <a:r>
              <a:rPr lang="en-US" sz="1600" smtClean="0">
                <a:latin typeface="Arial"/>
                <a:cs typeface="Arial"/>
              </a:rPr>
              <a:t>…</a:t>
            </a:r>
            <a:endParaRPr lang="en-US" sz="1800">
              <a:latin typeface="Arial"/>
              <a:cs typeface="Arial"/>
            </a:endParaRPr>
          </a:p>
          <a:p>
            <a:r>
              <a:rPr lang="en-US" smtClean="0">
                <a:latin typeface="+mj-lt"/>
              </a:rPr>
              <a:t>Second wedge ?</a:t>
            </a:r>
          </a:p>
          <a:p>
            <a:pPr lvl="1"/>
            <a:r>
              <a:rPr lang="en-US" smtClean="0">
                <a:latin typeface="+mj-lt"/>
              </a:rPr>
              <a:t>if matched to same optics (P</a:t>
            </a:r>
            <a:r>
              <a:rPr lang="en-US" baseline="-25000" smtClean="0">
                <a:latin typeface="+mj-lt"/>
              </a:rPr>
              <a:t>z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</a:t>
            </a:r>
            <a:r>
              <a:rPr lang="en-US" baseline="-2500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100 MeV/c, </a:t>
            </a:r>
            <a:r>
              <a:rPr lang="el-GR">
                <a:latin typeface="Arial"/>
                <a:cs typeface="Arial"/>
              </a:rPr>
              <a:t>σ</a:t>
            </a:r>
            <a:r>
              <a:rPr lang="en-US" baseline="-25000" smtClean="0">
                <a:latin typeface="Arial"/>
                <a:cs typeface="Arial"/>
              </a:rPr>
              <a:t>E</a:t>
            </a:r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0.46 MeV)</a:t>
            </a:r>
          </a:p>
          <a:p>
            <a:pPr lvl="2"/>
            <a:r>
              <a:rPr lang="el-GR">
                <a:latin typeface="Arial"/>
                <a:cs typeface="Arial"/>
              </a:rPr>
              <a:t>ε</a:t>
            </a:r>
            <a:r>
              <a:rPr lang="en-US" sz="1800" baseline="-25000" smtClean="0">
                <a:latin typeface="Arial"/>
                <a:cs typeface="Arial"/>
              </a:rPr>
              <a:t>x </a:t>
            </a:r>
            <a:r>
              <a:rPr lang="en-US" sz="1800" smtClean="0">
                <a:latin typeface="Arial"/>
                <a:cs typeface="Arial"/>
              </a:rPr>
              <a:t>: 23 </a:t>
            </a:r>
            <a:r>
              <a:rPr lang="en-US" sz="1800" smtClean="0">
                <a:latin typeface="Arial"/>
                <a:cs typeface="Arial"/>
                <a:sym typeface="Wingdings" panose="05000000000000000000" pitchFamily="2" charset="2"/>
              </a:rPr>
              <a:t>27</a:t>
            </a:r>
            <a:r>
              <a:rPr lang="el-GR" sz="1800" smtClean="0">
                <a:latin typeface="Arial"/>
                <a:cs typeface="Arial"/>
                <a:sym typeface="Wingdings" panose="05000000000000000000" pitchFamily="2" charset="2"/>
              </a:rPr>
              <a:t>μ</a:t>
            </a:r>
            <a:r>
              <a:rPr lang="en-US" sz="1800" smtClean="0">
                <a:latin typeface="Arial"/>
                <a:cs typeface="Arial"/>
                <a:sym typeface="Wingdings" panose="05000000000000000000" pitchFamily="2" charset="2"/>
              </a:rPr>
              <a:t>;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sz="1800" baseline="-25000" smtClean="0">
                <a:latin typeface="Arial"/>
                <a:cs typeface="Arial"/>
              </a:rPr>
              <a:t>y </a:t>
            </a:r>
            <a:r>
              <a:rPr lang="en-US" sz="1800" smtClean="0">
                <a:latin typeface="Arial"/>
                <a:cs typeface="Arial"/>
              </a:rPr>
              <a:t>:97 </a:t>
            </a:r>
            <a:r>
              <a:rPr lang="en-US" sz="1800" smtClean="0">
                <a:latin typeface="Arial"/>
                <a:cs typeface="Arial"/>
                <a:sym typeface="Wingdings" panose="05000000000000000000" pitchFamily="2" charset="2"/>
              </a:rPr>
              <a:t> 23 </a:t>
            </a:r>
            <a:r>
              <a:rPr lang="el-GR">
                <a:latin typeface="Arial"/>
                <a:cs typeface="Arial"/>
                <a:sym typeface="Wingdings" panose="05000000000000000000" pitchFamily="2" charset="2"/>
              </a:rPr>
              <a:t>μ</a:t>
            </a:r>
            <a:endParaRPr lang="en-US" baseline="-25000">
              <a:latin typeface="Arial"/>
              <a:cs typeface="Arial"/>
            </a:endParaRPr>
          </a:p>
          <a:p>
            <a:pPr lvl="2"/>
            <a:endParaRPr lang="en-US" baseline="-25000">
              <a:latin typeface="Arial"/>
              <a:cs typeface="Arial"/>
            </a:endParaRPr>
          </a:p>
          <a:p>
            <a:pPr lvl="1"/>
            <a:endParaRPr lang="en-US">
              <a:latin typeface="Arial"/>
              <a:cs typeface="Arial"/>
            </a:endParaRPr>
          </a:p>
          <a:p>
            <a:pPr lvl="1"/>
            <a:endParaRPr lang="en-US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3"/>
            <p:extLst>
              <p:ext uri="{D42A27DB-BD31-4B8C-83A1-F6EECF244321}">
                <p14:modId xmlns:p14="http://schemas.microsoft.com/office/powerpoint/2010/main" val="1502896907"/>
              </p:ext>
            </p:extLst>
          </p:nvPr>
        </p:nvGraphicFramePr>
        <p:xfrm>
          <a:off x="838200" y="1930400"/>
          <a:ext cx="5563870" cy="17526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761731"/>
                <a:gridCol w="707321"/>
                <a:gridCol w="626448"/>
                <a:gridCol w="596900"/>
                <a:gridCol w="711200"/>
                <a:gridCol w="647700"/>
                <a:gridCol w="1304290"/>
                <a:gridCol w="2082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z</a:t>
                      </a:r>
                      <a:r>
                        <a:rPr lang="en-US" sz="1400" smtClean="0"/>
                        <a:t>(cm)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</a:t>
                      </a:r>
                      <a:r>
                        <a:rPr lang="en-US" baseline="-25000" smtClean="0"/>
                        <a:t>z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ε</a:t>
                      </a:r>
                      <a:r>
                        <a:rPr lang="en-US" sz="1600" baseline="-2500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l-GR" sz="1600" baseline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y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L</a:t>
                      </a:r>
                      <a:r>
                        <a:rPr lang="en-US" sz="1200" baseline="0" smtClean="0">
                          <a:latin typeface="+mn-lt"/>
                          <a:cs typeface="Arial"/>
                        </a:rPr>
                        <a:t>(mm</a:t>
                      </a:r>
                      <a:endParaRPr lang="en-US" smtClean="0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σ</a:t>
                      </a:r>
                      <a:r>
                        <a:rPr lang="en-US" baseline="-25000" smtClean="0">
                          <a:latin typeface="Arial"/>
                          <a:cs typeface="Arial"/>
                        </a:rPr>
                        <a:t>E</a:t>
                      </a:r>
                    </a:p>
                    <a:p>
                      <a:r>
                        <a:rPr lang="en-US" sz="1400" baseline="0" smtClean="0">
                          <a:latin typeface="Arial"/>
                          <a:cs typeface="Arial"/>
                        </a:rPr>
                        <a:t>MeV</a:t>
                      </a:r>
                      <a:endParaRPr lang="en-US" sz="14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6-D </a:t>
                      </a:r>
                      <a:r>
                        <a:rPr lang="el-GR" smtClean="0">
                          <a:latin typeface="Times New Roman"/>
                          <a:cs typeface="Times New Roman"/>
                        </a:rPr>
                        <a:t>ε</a:t>
                      </a:r>
                      <a:r>
                        <a:rPr lang="en-US" smtClean="0">
                          <a:latin typeface="Times New Roman"/>
                          <a:cs typeface="Times New Roman"/>
                        </a:rPr>
                        <a:t> increase</a:t>
                      </a:r>
                      <a:r>
                        <a:rPr lang="en-US" smtClean="0"/>
                        <a:t>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100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95.5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1.27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0.46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96.4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33.4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96.3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4.55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1.64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1.24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0.8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92.4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latin typeface="Arial Narrow" panose="020B0606020202030204" pitchFamily="34" charset="0"/>
                        </a:rPr>
                        <a:t>22.7</a:t>
                      </a:r>
                      <a:endParaRPr lang="en-US" b="1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96.5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8.94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3.22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1.65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900" y="1917335"/>
            <a:ext cx="2882900" cy="1955070"/>
          </a:xfrm>
          <a:prstGeom prst="rect">
            <a:avLst/>
          </a:prstGeom>
        </p:spPr>
      </p:pic>
      <p:pic>
        <p:nvPicPr>
          <p:cNvPr id="12" name="Picture 2" descr="C:\Users\Gateway\Documents\triangledraw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06"/>
          <a:stretch/>
        </p:blipFill>
        <p:spPr bwMode="auto">
          <a:xfrm>
            <a:off x="6098278" y="-114300"/>
            <a:ext cx="1810002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180356" y="3221335"/>
            <a:ext cx="1455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Pz – x plot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45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Parameter variations…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7944126" cy="5590209"/>
          </a:xfrm>
        </p:spPr>
        <p:txBody>
          <a:bodyPr/>
          <a:lstStyle/>
          <a:p>
            <a:r>
              <a:rPr lang="en-US" smtClean="0"/>
              <a:t>Go to larger initial beams, larger wedge</a:t>
            </a:r>
          </a:p>
          <a:p>
            <a:pPr lvl="1"/>
            <a:r>
              <a:rPr lang="el-GR" smtClean="0">
                <a:latin typeface="Arial"/>
                <a:cs typeface="Arial"/>
              </a:rPr>
              <a:t>β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=2.6cm,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 =130</a:t>
            </a:r>
            <a:r>
              <a:rPr lang="el-GR" smtClean="0">
                <a:latin typeface="Arial"/>
                <a:cs typeface="Arial"/>
              </a:rPr>
              <a:t>μ</a:t>
            </a:r>
            <a:endParaRPr lang="en-US" smtClean="0">
              <a:latin typeface="Arial"/>
              <a:cs typeface="Arial"/>
            </a:endParaRPr>
          </a:p>
          <a:p>
            <a:pPr lvl="1"/>
            <a:r>
              <a:rPr lang="en-US"/>
              <a:t>Diamond, </a:t>
            </a:r>
            <a:r>
              <a:rPr lang="en-US" smtClean="0"/>
              <a:t>w=3.0mm</a:t>
            </a:r>
            <a:r>
              <a:rPr lang="en-US"/>
              <a:t>, </a:t>
            </a:r>
            <a:r>
              <a:rPr lang="el-GR">
                <a:latin typeface="Times New Roman"/>
                <a:cs typeface="Times New Roman"/>
              </a:rPr>
              <a:t>θ</a:t>
            </a:r>
            <a:r>
              <a:rPr lang="en-US">
                <a:latin typeface="Times New Roman"/>
                <a:cs typeface="Times New Roman"/>
              </a:rPr>
              <a:t> </a:t>
            </a:r>
            <a:r>
              <a:rPr lang="en-US"/>
              <a:t>= </a:t>
            </a:r>
            <a:r>
              <a:rPr lang="en-US" smtClean="0"/>
              <a:t>85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°(5.6mm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thick at center)</a:t>
            </a:r>
          </a:p>
          <a:p>
            <a:pPr lvl="1"/>
            <a:endParaRPr lang="en-US" smtClean="0">
              <a:latin typeface="Arial"/>
              <a:cs typeface="Arial"/>
            </a:endParaRPr>
          </a:p>
          <a:p>
            <a:pPr lvl="1"/>
            <a:endParaRPr lang="en-US">
              <a:latin typeface="Arial"/>
              <a:cs typeface="Arial"/>
            </a:endParaRP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7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4077208"/>
              </p:ext>
            </p:extLst>
          </p:nvPr>
        </p:nvGraphicFramePr>
        <p:xfrm>
          <a:off x="1625600" y="2324100"/>
          <a:ext cx="5740401" cy="17526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785899"/>
                <a:gridCol w="729763"/>
                <a:gridCol w="646324"/>
                <a:gridCol w="615839"/>
                <a:gridCol w="733765"/>
                <a:gridCol w="668250"/>
                <a:gridCol w="1166162"/>
                <a:gridCol w="3943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z</a:t>
                      </a:r>
                      <a:r>
                        <a:rPr lang="en-US" sz="1400" smtClean="0"/>
                        <a:t>(cm)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</a:t>
                      </a:r>
                      <a:r>
                        <a:rPr lang="en-US" baseline="-25000" smtClean="0"/>
                        <a:t>z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ε</a:t>
                      </a:r>
                      <a:r>
                        <a:rPr lang="en-US" sz="1600" baseline="-2500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l-GR" sz="1600" baseline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y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L </a:t>
                      </a:r>
                      <a:r>
                        <a:rPr lang="en-US" sz="1200" baseline="0" smtClean="0">
                          <a:latin typeface="+mn-lt"/>
                          <a:cs typeface="Arial"/>
                        </a:rPr>
                        <a:t>(mm)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σ</a:t>
                      </a:r>
                      <a:r>
                        <a:rPr lang="en-US" baseline="-25000" smtClean="0">
                          <a:latin typeface="Arial"/>
                          <a:cs typeface="Arial"/>
                        </a:rPr>
                        <a:t>E</a:t>
                      </a:r>
                    </a:p>
                    <a:p>
                      <a:r>
                        <a:rPr lang="en-US" sz="1400" baseline="0" smtClean="0">
                          <a:latin typeface="Arial"/>
                          <a:cs typeface="Arial"/>
                        </a:rPr>
                        <a:t>MeV</a:t>
                      </a:r>
                      <a:endParaRPr lang="en-US" sz="14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6-D </a:t>
                      </a:r>
                      <a:r>
                        <a:rPr lang="el-GR" smtClean="0">
                          <a:latin typeface="Times New Roman"/>
                          <a:cs typeface="Times New Roman"/>
                        </a:rPr>
                        <a:t>ε</a:t>
                      </a:r>
                      <a:r>
                        <a:rPr lang="en-US" smtClean="0">
                          <a:latin typeface="Times New Roman"/>
                          <a:cs typeface="Times New Roman"/>
                        </a:rPr>
                        <a:t> increase</a:t>
                      </a:r>
                      <a:r>
                        <a:rPr lang="en-US" smtClean="0"/>
                        <a:t>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100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129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127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0.91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0.44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0.55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36.6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131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4.33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2.08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1.34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1.1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89.6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latin typeface="Arial Narrow" panose="020B0606020202030204" pitchFamily="34" charset="0"/>
                        </a:rPr>
                        <a:t>25.0</a:t>
                      </a:r>
                      <a:endParaRPr lang="en-US" b="1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132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8.66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4.17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1.845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300" y="4338971"/>
            <a:ext cx="2535238" cy="166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4305404"/>
            <a:ext cx="2616200" cy="170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070100" y="3556000"/>
            <a:ext cx="1905000" cy="127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553200" y="3911600"/>
            <a:ext cx="304800" cy="1155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81099" y="5148268"/>
            <a:ext cx="1576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Pz – x plots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14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Parameter variations…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8858526" cy="5590209"/>
          </a:xfrm>
        </p:spPr>
        <p:txBody>
          <a:bodyPr/>
          <a:lstStyle/>
          <a:p>
            <a:r>
              <a:rPr lang="en-US" smtClean="0"/>
              <a:t>Go to larger initial beams, larger wedge</a:t>
            </a:r>
          </a:p>
          <a:p>
            <a:pPr lvl="1"/>
            <a:r>
              <a:rPr lang="el-GR" smtClean="0">
                <a:latin typeface="Arial"/>
                <a:cs typeface="Arial"/>
              </a:rPr>
              <a:t>β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=3.2cm,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 =200</a:t>
            </a:r>
            <a:r>
              <a:rPr lang="el-GR" smtClean="0">
                <a:latin typeface="Arial"/>
                <a:cs typeface="Arial"/>
              </a:rPr>
              <a:t>μ</a:t>
            </a:r>
            <a:endParaRPr lang="en-US" smtClean="0">
              <a:latin typeface="Arial"/>
              <a:cs typeface="Arial"/>
            </a:endParaRPr>
          </a:p>
          <a:p>
            <a:pPr lvl="1"/>
            <a:r>
              <a:rPr lang="en-US" smtClean="0"/>
              <a:t>Graphite, w=4.5mm</a:t>
            </a:r>
            <a:r>
              <a:rPr lang="en-US"/>
              <a:t>, </a:t>
            </a:r>
            <a:r>
              <a:rPr lang="el-GR">
                <a:latin typeface="Times New Roman"/>
                <a:cs typeface="Times New Roman"/>
              </a:rPr>
              <a:t>θ</a:t>
            </a:r>
            <a:r>
              <a:rPr lang="en-US">
                <a:latin typeface="Times New Roman"/>
                <a:cs typeface="Times New Roman"/>
              </a:rPr>
              <a:t> </a:t>
            </a:r>
            <a:r>
              <a:rPr lang="en-US"/>
              <a:t>= </a:t>
            </a:r>
            <a:r>
              <a:rPr lang="en-US" smtClean="0"/>
              <a:t>100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°(9.6mm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thick at center)</a:t>
            </a:r>
          </a:p>
          <a:p>
            <a:pPr lvl="1"/>
            <a:endParaRPr lang="en-US" smtClean="0">
              <a:latin typeface="Arial"/>
              <a:cs typeface="Arial"/>
            </a:endParaRPr>
          </a:p>
          <a:p>
            <a:pPr lvl="1"/>
            <a:endParaRPr lang="en-US">
              <a:latin typeface="Arial"/>
              <a:cs typeface="Arial"/>
            </a:endParaRP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7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0818881"/>
              </p:ext>
            </p:extLst>
          </p:nvPr>
        </p:nvGraphicFramePr>
        <p:xfrm>
          <a:off x="1625600" y="2324100"/>
          <a:ext cx="5740401" cy="17526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785899"/>
                <a:gridCol w="729763"/>
                <a:gridCol w="646324"/>
                <a:gridCol w="615839"/>
                <a:gridCol w="733765"/>
                <a:gridCol w="668250"/>
                <a:gridCol w="1166162"/>
                <a:gridCol w="3943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z</a:t>
                      </a:r>
                      <a:r>
                        <a:rPr lang="en-US" sz="1400" smtClean="0"/>
                        <a:t>(cm)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</a:t>
                      </a:r>
                      <a:r>
                        <a:rPr lang="en-US" baseline="-25000" smtClean="0"/>
                        <a:t>z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ε</a:t>
                      </a:r>
                      <a:r>
                        <a:rPr lang="en-US" sz="1600" baseline="-2500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l-GR" sz="1600" baseline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y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L </a:t>
                      </a:r>
                      <a:r>
                        <a:rPr lang="en-US" sz="1200" baseline="0" smtClean="0">
                          <a:latin typeface="+mn-lt"/>
                          <a:cs typeface="Arial"/>
                        </a:rPr>
                        <a:t>(mm)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σ</a:t>
                      </a:r>
                      <a:r>
                        <a:rPr lang="en-US" baseline="-25000" smtClean="0">
                          <a:latin typeface="Arial"/>
                          <a:cs typeface="Arial"/>
                        </a:rPr>
                        <a:t>E</a:t>
                      </a:r>
                    </a:p>
                    <a:p>
                      <a:r>
                        <a:rPr lang="en-US" sz="1400" baseline="0" smtClean="0">
                          <a:latin typeface="Arial"/>
                          <a:cs typeface="Arial"/>
                        </a:rPr>
                        <a:t>MeV</a:t>
                      </a:r>
                      <a:endParaRPr lang="en-US" sz="14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6-D </a:t>
                      </a:r>
                      <a:r>
                        <a:rPr lang="el-GR" smtClean="0">
                          <a:latin typeface="Times New Roman"/>
                          <a:cs typeface="Times New Roman"/>
                        </a:rPr>
                        <a:t>ε</a:t>
                      </a:r>
                      <a:r>
                        <a:rPr lang="en-US" smtClean="0">
                          <a:latin typeface="Times New Roman"/>
                          <a:cs typeface="Times New Roman"/>
                        </a:rPr>
                        <a:t> increase</a:t>
                      </a:r>
                      <a:r>
                        <a:rPr lang="en-US" smtClean="0"/>
                        <a:t>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100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194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191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1.09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0.53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94.6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67.3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193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3.9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1.88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1.245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2.8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88.5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latin typeface="Arial Narrow" panose="020B0606020202030204" pitchFamily="34" charset="0"/>
                        </a:rPr>
                        <a:t>47.3</a:t>
                      </a:r>
                      <a:endParaRPr lang="en-US" b="1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192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7.7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3.7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1.72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4274924"/>
            <a:ext cx="2260599" cy="15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3" y="4274924"/>
            <a:ext cx="2419350" cy="157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274924"/>
            <a:ext cx="2378075" cy="159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39799" y="5870813"/>
            <a:ext cx="1576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Pz – x plots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33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Parameter variations…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8858526" cy="5590209"/>
          </a:xfrm>
        </p:spPr>
        <p:txBody>
          <a:bodyPr/>
          <a:lstStyle/>
          <a:p>
            <a:r>
              <a:rPr lang="en-US" smtClean="0"/>
              <a:t>Go to larger initial beams, larger wedge</a:t>
            </a:r>
          </a:p>
          <a:p>
            <a:pPr lvl="1"/>
            <a:r>
              <a:rPr lang="el-GR" smtClean="0">
                <a:latin typeface="Arial"/>
                <a:cs typeface="Arial"/>
              </a:rPr>
              <a:t>β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=3.6cm,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 =200</a:t>
            </a:r>
            <a:r>
              <a:rPr lang="el-GR" smtClean="0">
                <a:latin typeface="Arial"/>
                <a:cs typeface="Arial"/>
              </a:rPr>
              <a:t>μ</a:t>
            </a:r>
            <a:endParaRPr lang="en-US" smtClean="0">
              <a:latin typeface="Arial"/>
              <a:cs typeface="Arial"/>
            </a:endParaRPr>
          </a:p>
          <a:p>
            <a:pPr lvl="1"/>
            <a:r>
              <a:rPr lang="en-US" smtClean="0"/>
              <a:t>Be, w=5mm</a:t>
            </a:r>
            <a:r>
              <a:rPr lang="en-US"/>
              <a:t>, </a:t>
            </a:r>
            <a:r>
              <a:rPr lang="el-GR">
                <a:latin typeface="Times New Roman"/>
                <a:cs typeface="Times New Roman"/>
              </a:rPr>
              <a:t>θ</a:t>
            </a:r>
            <a:r>
              <a:rPr lang="en-US">
                <a:latin typeface="Times New Roman"/>
                <a:cs typeface="Times New Roman"/>
              </a:rPr>
              <a:t> </a:t>
            </a:r>
            <a:r>
              <a:rPr lang="en-US"/>
              <a:t>= </a:t>
            </a:r>
            <a:r>
              <a:rPr lang="en-US" smtClean="0"/>
              <a:t>110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°(14.3 mm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thick at center)</a:t>
            </a:r>
          </a:p>
          <a:p>
            <a:pPr lvl="1"/>
            <a:endParaRPr lang="en-US" smtClean="0">
              <a:latin typeface="Arial"/>
              <a:cs typeface="Arial"/>
            </a:endParaRPr>
          </a:p>
          <a:p>
            <a:pPr lvl="1"/>
            <a:endParaRPr lang="en-US">
              <a:latin typeface="Arial"/>
              <a:cs typeface="Arial"/>
            </a:endParaRP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marL="457200" lvl="1" indent="0"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7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1949271"/>
              </p:ext>
            </p:extLst>
          </p:nvPr>
        </p:nvGraphicFramePr>
        <p:xfrm>
          <a:off x="1625600" y="2324100"/>
          <a:ext cx="5740401" cy="17526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785899"/>
                <a:gridCol w="729763"/>
                <a:gridCol w="646324"/>
                <a:gridCol w="615839"/>
                <a:gridCol w="733765"/>
                <a:gridCol w="668250"/>
                <a:gridCol w="1166162"/>
                <a:gridCol w="3943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z</a:t>
                      </a:r>
                      <a:r>
                        <a:rPr lang="en-US" sz="1400" smtClean="0"/>
                        <a:t>(cm)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</a:t>
                      </a:r>
                      <a:r>
                        <a:rPr lang="en-US" baseline="-25000" smtClean="0"/>
                        <a:t>z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ε</a:t>
                      </a:r>
                      <a:r>
                        <a:rPr lang="en-US" sz="1600" baseline="-2500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l-GR" sz="1600" baseline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y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L </a:t>
                      </a:r>
                      <a:r>
                        <a:rPr lang="en-US" sz="1200" baseline="0" smtClean="0">
                          <a:latin typeface="+mn-lt"/>
                          <a:cs typeface="Arial"/>
                        </a:rPr>
                        <a:t>(mm)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σ</a:t>
                      </a:r>
                      <a:r>
                        <a:rPr lang="en-US" baseline="-25000" smtClean="0">
                          <a:latin typeface="Arial"/>
                          <a:cs typeface="Arial"/>
                        </a:rPr>
                        <a:t>E</a:t>
                      </a:r>
                    </a:p>
                    <a:p>
                      <a:r>
                        <a:rPr lang="en-US" sz="1400" baseline="0" smtClean="0">
                          <a:latin typeface="Arial"/>
                          <a:cs typeface="Arial"/>
                        </a:rPr>
                        <a:t>MeV</a:t>
                      </a:r>
                      <a:endParaRPr lang="en-US" sz="14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6-D </a:t>
                      </a:r>
                      <a:r>
                        <a:rPr lang="el-GR" smtClean="0">
                          <a:latin typeface="Times New Roman"/>
                          <a:cs typeface="Times New Roman"/>
                        </a:rPr>
                        <a:t>ε</a:t>
                      </a:r>
                      <a:r>
                        <a:rPr lang="en-US" smtClean="0">
                          <a:latin typeface="Times New Roman"/>
                          <a:cs typeface="Times New Roman"/>
                        </a:rPr>
                        <a:t> increase</a:t>
                      </a:r>
                      <a:r>
                        <a:rPr lang="en-US" smtClean="0"/>
                        <a:t>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100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194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191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0.99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0.53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94.6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60.2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191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4.0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1.88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1.24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2.8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88.7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latin typeface="Arial Narrow" panose="020B0606020202030204" pitchFamily="34" charset="0"/>
                        </a:rPr>
                        <a:t>43.8</a:t>
                      </a:r>
                      <a:endParaRPr lang="en-US" b="1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189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7.5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3.7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1.69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74924"/>
            <a:ext cx="2620963" cy="17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699" y="4274925"/>
            <a:ext cx="2691431" cy="17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008" y="4274925"/>
            <a:ext cx="2617709" cy="17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328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Compare with current final scenario</a:t>
            </a:r>
            <a:r>
              <a:rPr lang="en-US" sz="3600" smtClean="0"/>
              <a:t/>
            </a:r>
            <a:br>
              <a:rPr lang="en-US" sz="3600" smtClean="0"/>
            </a:br>
            <a:endParaRPr lang="en-US" sz="1800" b="1">
              <a:solidFill>
                <a:srgbClr val="DF652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990600"/>
            <a:ext cx="4350026" cy="5463209"/>
          </a:xfrm>
        </p:spPr>
        <p:txBody>
          <a:bodyPr/>
          <a:lstStyle/>
          <a:p>
            <a:r>
              <a:rPr lang="en-US" smtClean="0"/>
              <a:t>last 120 m</a:t>
            </a:r>
          </a:p>
          <a:p>
            <a:pPr marL="800100" lvl="2" indent="0">
              <a:buNone/>
            </a:pPr>
            <a:r>
              <a:rPr lang="en-US" smtClean="0"/>
              <a:t>	 14 30 T SOLENOIDS</a:t>
            </a:r>
          </a:p>
          <a:p>
            <a:pPr marL="800100" lvl="2" indent="0">
              <a:buNone/>
            </a:pPr>
            <a:r>
              <a:rPr lang="en-US"/>
              <a:t>	</a:t>
            </a:r>
            <a:r>
              <a:rPr lang="en-US" smtClean="0"/>
              <a:t>			~</a:t>
            </a:r>
            <a:r>
              <a:rPr lang="en-US" b="1" smtClean="0"/>
              <a:t>1GeV rf</a:t>
            </a:r>
            <a:r>
              <a:rPr lang="en-US"/>
              <a:t>	</a:t>
            </a:r>
            <a:r>
              <a:rPr lang="en-US" smtClean="0"/>
              <a:t>	</a:t>
            </a:r>
          </a:p>
          <a:p>
            <a:pPr lvl="1"/>
            <a:r>
              <a:rPr lang="en-US" smtClean="0"/>
              <a:t>ε</a:t>
            </a:r>
            <a:r>
              <a:rPr lang="en-US" baseline="-25000" smtClean="0"/>
              <a:t>t,N</a:t>
            </a:r>
            <a:r>
              <a:rPr lang="en-US" smtClean="0"/>
              <a:t> </a:t>
            </a:r>
            <a:r>
              <a:rPr lang="en-US"/>
              <a:t>: </a:t>
            </a:r>
            <a:r>
              <a:rPr lang="en-US" smtClean="0"/>
              <a:t>180 </a:t>
            </a:r>
            <a:r>
              <a:rPr lang="en-US" smtClean="0">
                <a:sym typeface="Wingdings" panose="05000000000000000000" pitchFamily="2" charset="2"/>
              </a:rPr>
              <a:t>55 10</a:t>
            </a:r>
            <a:r>
              <a:rPr lang="en-US" baseline="30000" smtClean="0">
                <a:sym typeface="Wingdings" panose="05000000000000000000" pitchFamily="2" charset="2"/>
              </a:rPr>
              <a:t>-6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>
                <a:sym typeface="Wingdings" panose="05000000000000000000" pitchFamily="2" charset="2"/>
              </a:rPr>
              <a:t>m</a:t>
            </a:r>
          </a:p>
          <a:p>
            <a:pPr lvl="1"/>
            <a:r>
              <a:rPr lang="en-US"/>
              <a:t>ε</a:t>
            </a:r>
            <a:r>
              <a:rPr lang="en-US" baseline="-25000"/>
              <a:t>L</a:t>
            </a:r>
            <a:r>
              <a:rPr lang="en-US"/>
              <a:t> : </a:t>
            </a:r>
            <a:r>
              <a:rPr lang="en-US" smtClean="0"/>
              <a:t>2.0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 smtClean="0">
                <a:sym typeface="Wingdings" panose="05000000000000000000" pitchFamily="2" charset="2"/>
              </a:rPr>
              <a:t>75mm</a:t>
            </a:r>
          </a:p>
          <a:p>
            <a:pPr marL="914400" lvl="2" indent="0">
              <a:buNone/>
            </a:pPr>
            <a:r>
              <a:rPr lang="en-US" smtClean="0">
                <a:sym typeface="Wingdings" panose="05000000000000000000" pitchFamily="2" charset="2"/>
              </a:rPr>
              <a:t>B</a:t>
            </a:r>
            <a:r>
              <a:rPr lang="en-US">
                <a:sym typeface="Wingdings" panose="05000000000000000000" pitchFamily="2" charset="2"/>
              </a:rPr>
              <a:t>: </a:t>
            </a:r>
            <a:r>
              <a:rPr lang="en-US" b="1">
                <a:solidFill>
                  <a:srgbClr val="DF652C"/>
                </a:solidFill>
                <a:sym typeface="Wingdings" panose="05000000000000000000" pitchFamily="2" charset="2"/>
              </a:rPr>
              <a:t>25 </a:t>
            </a:r>
            <a:r>
              <a:rPr lang="en-US" b="1" smtClean="0">
                <a:solidFill>
                  <a:srgbClr val="DF652C"/>
                </a:solidFill>
                <a:sym typeface="Wingdings" panose="05000000000000000000" pitchFamily="2" charset="2"/>
              </a:rPr>
              <a:t>32 </a:t>
            </a:r>
            <a:r>
              <a:rPr lang="en-US">
                <a:sym typeface="Wingdings" panose="05000000000000000000" pitchFamily="2" charset="2"/>
              </a:rPr>
              <a:t>T; 325 </a:t>
            </a:r>
            <a:r>
              <a:rPr lang="en-US" smtClean="0">
                <a:sym typeface="Wingdings" panose="05000000000000000000" pitchFamily="2" charset="2"/>
              </a:rPr>
              <a:t>20MHz</a:t>
            </a:r>
            <a:endParaRPr lang="en-US">
              <a:sym typeface="Wingdings" panose="05000000000000000000" pitchFamily="2" charset="2"/>
            </a:endParaRPr>
          </a:p>
          <a:p>
            <a:pPr lvl="2"/>
            <a:r>
              <a:rPr lang="en-US">
                <a:sym typeface="Wingdings" panose="05000000000000000000" pitchFamily="2" charset="2"/>
              </a:rPr>
              <a:t>not quite specs</a:t>
            </a:r>
          </a:p>
          <a:p>
            <a:pPr lvl="1"/>
            <a:r>
              <a:rPr lang="en-US">
                <a:sym typeface="Wingdings" panose="05000000000000000000" pitchFamily="2" charset="2"/>
              </a:rPr>
              <a:t>Transmission ~ 50</a:t>
            </a:r>
            <a:r>
              <a:rPr lang="en-US" smtClean="0">
                <a:sym typeface="Wingdings" panose="05000000000000000000" pitchFamily="2" charset="2"/>
              </a:rPr>
              <a:t>%</a:t>
            </a:r>
            <a:endParaRPr lang="en-US">
              <a:sym typeface="Wingdings" panose="05000000000000000000" pitchFamily="2" charset="2"/>
            </a:endParaRPr>
          </a:p>
          <a:p>
            <a:r>
              <a:rPr lang="en-US" smtClean="0">
                <a:sym typeface="Wingdings" panose="05000000000000000000" pitchFamily="2" charset="2"/>
              </a:rPr>
              <a:t>Two Be wedges ~ 3cm</a:t>
            </a:r>
          </a:p>
          <a:p>
            <a:pPr lvl="1"/>
            <a:r>
              <a:rPr lang="en-US"/>
              <a:t>ε</a:t>
            </a:r>
            <a:r>
              <a:rPr lang="en-US" baseline="-25000"/>
              <a:t>t,N</a:t>
            </a:r>
            <a:r>
              <a:rPr lang="en-US"/>
              <a:t> : </a:t>
            </a:r>
            <a:r>
              <a:rPr lang="en-US" smtClean="0"/>
              <a:t>200 </a:t>
            </a:r>
            <a:r>
              <a:rPr lang="en-US" smtClean="0">
                <a:sym typeface="Wingdings" panose="05000000000000000000" pitchFamily="2" charset="2"/>
              </a:rPr>
              <a:t>40 </a:t>
            </a:r>
            <a:r>
              <a:rPr lang="en-US">
                <a:sym typeface="Wingdings" panose="05000000000000000000" pitchFamily="2" charset="2"/>
              </a:rPr>
              <a:t>10</a:t>
            </a:r>
            <a:r>
              <a:rPr lang="en-US" baseline="30000">
                <a:sym typeface="Wingdings" panose="05000000000000000000" pitchFamily="2" charset="2"/>
              </a:rPr>
              <a:t>-6</a:t>
            </a:r>
            <a:r>
              <a:rPr lang="en-US">
                <a:sym typeface="Wingdings" panose="05000000000000000000" pitchFamily="2" charset="2"/>
              </a:rPr>
              <a:t> m</a:t>
            </a:r>
          </a:p>
          <a:p>
            <a:pPr lvl="1"/>
            <a:r>
              <a:rPr lang="en-US"/>
              <a:t>ε</a:t>
            </a:r>
            <a:r>
              <a:rPr lang="en-US" baseline="-25000"/>
              <a:t>L</a:t>
            </a:r>
            <a:r>
              <a:rPr lang="en-US"/>
              <a:t> : </a:t>
            </a:r>
            <a:r>
              <a:rPr lang="en-US" smtClean="0"/>
              <a:t>1</a:t>
            </a:r>
            <a:r>
              <a:rPr lang="en-US" smtClean="0">
                <a:sym typeface="Wingdings" panose="05000000000000000000" pitchFamily="2" charset="2"/>
              </a:rPr>
              <a:t>50mm</a:t>
            </a:r>
          </a:p>
          <a:p>
            <a:pPr lvl="1"/>
            <a:r>
              <a:rPr lang="en-US">
                <a:sym typeface="Wingdings" panose="05000000000000000000" pitchFamily="2" charset="2"/>
              </a:rPr>
              <a:t>Transmission ~ </a:t>
            </a:r>
            <a:r>
              <a:rPr lang="en-US" smtClean="0">
                <a:sym typeface="Wingdings" panose="05000000000000000000" pitchFamily="2" charset="2"/>
              </a:rPr>
              <a:t>95+%</a:t>
            </a:r>
          </a:p>
          <a:p>
            <a:pPr lvl="2"/>
            <a:r>
              <a:rPr lang="en-US" smtClean="0">
                <a:sym typeface="Wingdings" panose="05000000000000000000" pitchFamily="2" charset="2"/>
              </a:rPr>
              <a:t>~30 MeV rf </a:t>
            </a:r>
          </a:p>
          <a:p>
            <a:pPr lvl="1"/>
            <a:endParaRPr lang="en-US">
              <a:sym typeface="Wingdings" panose="05000000000000000000" pitchFamily="2" charset="2"/>
            </a:endParaRPr>
          </a:p>
          <a:p>
            <a:endParaRPr lang="en-US">
              <a:sym typeface="Wingdings" panose="05000000000000000000" pitchFamily="2" charset="2"/>
            </a:endParaRP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99930"/>
            <a:ext cx="4349750" cy="193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2265117"/>
              </p:ext>
            </p:extLst>
          </p:nvPr>
        </p:nvGraphicFramePr>
        <p:xfrm>
          <a:off x="4114800" y="3327400"/>
          <a:ext cx="914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7" name="Equation" r:id="rId4" imgW="914400" imgH="203040" progId="Equation.3">
                  <p:embed/>
                </p:oleObj>
              </mc:Choice>
              <mc:Fallback>
                <p:oleObj name="Equation" r:id="rId4" imgW="91440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14800" y="3327400"/>
                        <a:ext cx="914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68" name="Picture 3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00" y="3175000"/>
            <a:ext cx="4032250" cy="3012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28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Parameters closer to MICE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8858526" cy="5590209"/>
          </a:xfrm>
        </p:spPr>
        <p:txBody>
          <a:bodyPr/>
          <a:lstStyle/>
          <a:p>
            <a:r>
              <a:rPr lang="en-US" smtClean="0"/>
              <a:t>Go to larger initial beams, larger wedge, higher P</a:t>
            </a:r>
          </a:p>
          <a:p>
            <a:pPr lvl="1"/>
            <a:r>
              <a:rPr lang="el-GR" smtClean="0">
                <a:latin typeface="Arial"/>
                <a:cs typeface="Arial"/>
              </a:rPr>
              <a:t>β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=5cm,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 =272</a:t>
            </a:r>
            <a:r>
              <a:rPr lang="el-GR" smtClean="0">
                <a:latin typeface="Arial"/>
                <a:cs typeface="Arial"/>
              </a:rPr>
              <a:t>μ</a:t>
            </a:r>
            <a:endParaRPr lang="en-US" smtClean="0">
              <a:latin typeface="Arial"/>
              <a:cs typeface="Arial"/>
            </a:endParaRPr>
          </a:p>
          <a:p>
            <a:pPr lvl="1"/>
            <a:r>
              <a:rPr lang="en-US" smtClean="0"/>
              <a:t>C, w=5mm</a:t>
            </a:r>
            <a:r>
              <a:rPr lang="en-US"/>
              <a:t>, </a:t>
            </a:r>
            <a:r>
              <a:rPr lang="el-GR">
                <a:latin typeface="Times New Roman"/>
                <a:cs typeface="Times New Roman"/>
              </a:rPr>
              <a:t>θ</a:t>
            </a:r>
            <a:r>
              <a:rPr lang="en-US">
                <a:latin typeface="Times New Roman"/>
                <a:cs typeface="Times New Roman"/>
              </a:rPr>
              <a:t> </a:t>
            </a:r>
            <a:r>
              <a:rPr lang="en-US"/>
              <a:t>= </a:t>
            </a:r>
            <a:r>
              <a:rPr lang="en-US" smtClean="0"/>
              <a:t>105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°(14.3 mm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thick at center)</a:t>
            </a:r>
          </a:p>
          <a:p>
            <a:pPr lvl="1"/>
            <a:endParaRPr lang="en-US" smtClean="0">
              <a:latin typeface="Arial"/>
              <a:cs typeface="Arial"/>
            </a:endParaRPr>
          </a:p>
          <a:p>
            <a:pPr lvl="1"/>
            <a:endParaRPr lang="en-US">
              <a:latin typeface="Arial"/>
              <a:cs typeface="Arial"/>
            </a:endParaRP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marL="457200" lvl="1" indent="0"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7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7154880"/>
              </p:ext>
            </p:extLst>
          </p:nvPr>
        </p:nvGraphicFramePr>
        <p:xfrm>
          <a:off x="1625600" y="2324100"/>
          <a:ext cx="5740401" cy="17526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785899"/>
                <a:gridCol w="729763"/>
                <a:gridCol w="646324"/>
                <a:gridCol w="615839"/>
                <a:gridCol w="733765"/>
                <a:gridCol w="668250"/>
                <a:gridCol w="1166162"/>
                <a:gridCol w="3943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z</a:t>
                      </a:r>
                      <a:r>
                        <a:rPr lang="en-US" sz="1400" smtClean="0"/>
                        <a:t>(cm)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</a:t>
                      </a:r>
                      <a:r>
                        <a:rPr lang="en-US" baseline="-25000" smtClean="0"/>
                        <a:t>z MeV/c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ε</a:t>
                      </a:r>
                      <a:r>
                        <a:rPr lang="en-US" sz="1600" baseline="-2500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l-GR" sz="1600" baseline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y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L </a:t>
                      </a:r>
                      <a:r>
                        <a:rPr lang="en-US" sz="1200" baseline="0" smtClean="0">
                          <a:latin typeface="+mn-lt"/>
                          <a:cs typeface="Arial"/>
                        </a:rPr>
                        <a:t>(mm)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σ</a:t>
                      </a:r>
                      <a:r>
                        <a:rPr lang="en-US" baseline="-25000" smtClean="0">
                          <a:latin typeface="Arial"/>
                          <a:cs typeface="Arial"/>
                        </a:rPr>
                        <a:t>E</a:t>
                      </a:r>
                    </a:p>
                    <a:p>
                      <a:r>
                        <a:rPr lang="en-US" sz="1400" baseline="0" smtClean="0">
                          <a:latin typeface="Arial"/>
                          <a:cs typeface="Arial"/>
                        </a:rPr>
                        <a:t>MeV</a:t>
                      </a:r>
                      <a:endParaRPr lang="en-US" sz="14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6-D </a:t>
                      </a:r>
                      <a:r>
                        <a:rPr lang="el-GR" smtClean="0">
                          <a:latin typeface="Times New Roman"/>
                          <a:cs typeface="Times New Roman"/>
                        </a:rPr>
                        <a:t>ε</a:t>
                      </a:r>
                      <a:r>
                        <a:rPr lang="en-US" smtClean="0">
                          <a:latin typeface="Times New Roman"/>
                          <a:cs typeface="Times New Roman"/>
                        </a:rPr>
                        <a:t> increase</a:t>
                      </a:r>
                      <a:r>
                        <a:rPr lang="en-US" smtClean="0"/>
                        <a:t>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140</a:t>
                      </a:r>
                      <a:endParaRPr lang="en-US" b="1">
                        <a:solidFill>
                          <a:srgbClr val="FF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272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268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1.22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0.68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135.7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102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273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4.0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2.15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2.8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131.3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latin typeface="Arial Narrow" panose="020B0606020202030204" pitchFamily="34" charset="0"/>
                        </a:rPr>
                        <a:t>67.8</a:t>
                      </a:r>
                      <a:endParaRPr lang="en-US" b="1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275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7.5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3.92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1.44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699" y="4274925"/>
            <a:ext cx="2691431" cy="17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972" y="4274925"/>
            <a:ext cx="2958884" cy="2006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324" y="4274925"/>
            <a:ext cx="2958885" cy="2006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7253"/>
            <a:ext cx="2807993" cy="190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836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Need to complete scenario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4896126" cy="5590209"/>
          </a:xfrm>
        </p:spPr>
        <p:txBody>
          <a:bodyPr/>
          <a:lstStyle/>
          <a:p>
            <a:r>
              <a:rPr lang="en-US" smtClean="0"/>
              <a:t>Match into first wedge</a:t>
            </a:r>
          </a:p>
          <a:p>
            <a:pPr lvl="1"/>
            <a:r>
              <a:rPr lang="en-US" smtClean="0">
                <a:latin typeface="+mj-lt"/>
              </a:rPr>
              <a:t>long ~0.15m, </a:t>
            </a:r>
            <a:r>
              <a:rPr lang="el-GR" smtClean="0">
                <a:latin typeface="+mj-lt"/>
                <a:cs typeface="Arial"/>
              </a:rPr>
              <a:t>δ</a:t>
            </a:r>
            <a:r>
              <a:rPr lang="en-US" smtClean="0">
                <a:latin typeface="+mj-lt"/>
                <a:cs typeface="Arial"/>
              </a:rPr>
              <a:t>p = 0.5MeV/c</a:t>
            </a:r>
          </a:p>
          <a:p>
            <a:pPr lvl="1"/>
            <a:r>
              <a:rPr lang="en-US" smtClean="0">
                <a:latin typeface="+mj-lt"/>
                <a:cs typeface="Arial"/>
              </a:rPr>
              <a:t>β</a:t>
            </a:r>
            <a:r>
              <a:rPr lang="en-US" baseline="-25000" smtClean="0">
                <a:latin typeface="+mj-lt"/>
                <a:cs typeface="Arial"/>
              </a:rPr>
              <a:t>t </a:t>
            </a:r>
            <a:r>
              <a:rPr lang="en-US" smtClean="0">
                <a:latin typeface="+mj-lt"/>
                <a:cs typeface="Arial"/>
              </a:rPr>
              <a:t> ~ 3cm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 ~ 200</a:t>
            </a:r>
            <a:r>
              <a:rPr lang="el-GR" smtClean="0">
                <a:latin typeface="Arial"/>
                <a:cs typeface="Arial"/>
              </a:rPr>
              <a:t>μ</a:t>
            </a:r>
            <a:endParaRPr lang="en-US" smtClean="0">
              <a:latin typeface="Arial"/>
              <a:cs typeface="Arial"/>
            </a:endParaRPr>
          </a:p>
          <a:p>
            <a:pPr lvl="2"/>
            <a:r>
              <a:rPr lang="en-US" smtClean="0">
                <a:latin typeface="Arial"/>
                <a:cs typeface="Arial"/>
              </a:rPr>
              <a:t>beam out has dispersion </a:t>
            </a:r>
            <a:r>
              <a:rPr lang="el-GR" smtClean="0">
                <a:latin typeface="Arial"/>
                <a:cs typeface="Arial"/>
              </a:rPr>
              <a:t>η</a:t>
            </a:r>
            <a:r>
              <a:rPr lang="en-US" smtClean="0">
                <a:latin typeface="Arial"/>
                <a:cs typeface="Arial"/>
              </a:rPr>
              <a:t>~4cm, </a:t>
            </a:r>
            <a:r>
              <a:rPr lang="el-GR" sz="1800">
                <a:cs typeface="Arial"/>
              </a:rPr>
              <a:t>δ</a:t>
            </a:r>
            <a:r>
              <a:rPr lang="en-US" sz="1800" smtClean="0">
                <a:cs typeface="Arial"/>
              </a:rPr>
              <a:t>p ~3 MeV/c, </a:t>
            </a:r>
            <a:r>
              <a:rPr lang="en-US" sz="1600" smtClean="0">
                <a:cs typeface="Arial"/>
              </a:rPr>
              <a:t>β</a:t>
            </a:r>
            <a:r>
              <a:rPr lang="en-US" sz="1600" baseline="-25000" smtClean="0">
                <a:cs typeface="Arial"/>
              </a:rPr>
              <a:t>x</a:t>
            </a:r>
            <a:r>
              <a:rPr lang="en-US" sz="1600" smtClean="0">
                <a:cs typeface="Arial"/>
              </a:rPr>
              <a:t> ~0.5cm</a:t>
            </a:r>
            <a:endParaRPr lang="en-US" sz="1800" smtClean="0">
              <a:cs typeface="Arial"/>
            </a:endParaRPr>
          </a:p>
          <a:p>
            <a:pPr lvl="2"/>
            <a:endParaRPr lang="en-US" smtClean="0">
              <a:latin typeface="Arial"/>
              <a:cs typeface="Arial"/>
            </a:endParaRPr>
          </a:p>
          <a:p>
            <a:r>
              <a:rPr lang="en-US" smtClean="0">
                <a:latin typeface="Arial Narrow" panose="020B0606020202030204" pitchFamily="34" charset="0"/>
                <a:cs typeface="Arial"/>
              </a:rPr>
              <a:t>Match into second wedge</a:t>
            </a:r>
          </a:p>
          <a:p>
            <a:pPr lvl="1"/>
            <a:r>
              <a:rPr lang="en-US" smtClean="0">
                <a:latin typeface="Arial Narrow" panose="020B0606020202030204" pitchFamily="34" charset="0"/>
              </a:rPr>
              <a:t>Accelerate centroid to </a:t>
            </a:r>
            <a:r>
              <a:rPr lang="en-US" smtClean="0">
                <a:latin typeface="Arial Narrow" panose="020B0606020202030204" pitchFamily="34" charset="0"/>
              </a:rPr>
              <a:t>100(?) MeV/c </a:t>
            </a:r>
            <a:endParaRPr lang="en-US" smtClean="0">
              <a:latin typeface="Arial Narrow" panose="020B0606020202030204" pitchFamily="34" charset="0"/>
            </a:endParaRPr>
          </a:p>
          <a:p>
            <a:pPr lvl="1"/>
            <a:r>
              <a:rPr lang="en-US" smtClean="0">
                <a:latin typeface="Arial Narrow" panose="020B0606020202030204" pitchFamily="34" charset="0"/>
              </a:rPr>
              <a:t>long ~1m</a:t>
            </a:r>
            <a:r>
              <a:rPr lang="en-US">
                <a:latin typeface="Arial Narrow" panose="020B0606020202030204" pitchFamily="34" charset="0"/>
              </a:rPr>
              <a:t>, </a:t>
            </a:r>
            <a:r>
              <a:rPr lang="el-GR">
                <a:latin typeface="Arial Narrow" panose="020B0606020202030204" pitchFamily="34" charset="0"/>
                <a:cs typeface="Arial"/>
              </a:rPr>
              <a:t>δ</a:t>
            </a:r>
            <a:r>
              <a:rPr lang="en-US">
                <a:latin typeface="Arial Narrow" panose="020B0606020202030204" pitchFamily="34" charset="0"/>
                <a:cs typeface="Arial"/>
              </a:rPr>
              <a:t>p = 0.5MeV/c</a:t>
            </a:r>
          </a:p>
          <a:p>
            <a:pPr lvl="1"/>
            <a:r>
              <a:rPr lang="en-US">
                <a:latin typeface="Arial Narrow" panose="020B0606020202030204" pitchFamily="34" charset="0"/>
                <a:cs typeface="Arial"/>
              </a:rPr>
              <a:t>β</a:t>
            </a:r>
            <a:r>
              <a:rPr lang="en-US" baseline="-25000">
                <a:latin typeface="Arial Narrow" panose="020B0606020202030204" pitchFamily="34" charset="0"/>
                <a:cs typeface="Arial"/>
              </a:rPr>
              <a:t>t </a:t>
            </a:r>
            <a:r>
              <a:rPr lang="en-US">
                <a:latin typeface="Arial Narrow" panose="020B0606020202030204" pitchFamily="34" charset="0"/>
                <a:cs typeface="Arial"/>
              </a:rPr>
              <a:t> ~ 3cm </a:t>
            </a:r>
            <a:r>
              <a:rPr lang="el-GR" smtClean="0">
                <a:latin typeface="Arial Narrow" panose="020B0606020202030204" pitchFamily="34" charset="0"/>
                <a:cs typeface="Arial"/>
              </a:rPr>
              <a:t>ε</a:t>
            </a:r>
            <a:r>
              <a:rPr lang="en-US" baseline="-25000" smtClean="0">
                <a:latin typeface="Arial Narrow" panose="020B0606020202030204" pitchFamily="34" charset="0"/>
                <a:cs typeface="Arial"/>
              </a:rPr>
              <a:t>1</a:t>
            </a:r>
            <a:r>
              <a:rPr lang="en-US" smtClean="0">
                <a:latin typeface="Arial Narrow" panose="020B0606020202030204" pitchFamily="34" charset="0"/>
                <a:cs typeface="Arial"/>
              </a:rPr>
              <a:t> </a:t>
            </a:r>
            <a:r>
              <a:rPr lang="en-US">
                <a:latin typeface="Arial Narrow" panose="020B0606020202030204" pitchFamily="34" charset="0"/>
                <a:cs typeface="Arial"/>
              </a:rPr>
              <a:t>~ 200</a:t>
            </a:r>
            <a:r>
              <a:rPr lang="el-GR" smtClean="0">
                <a:latin typeface="Arial Narrow" panose="020B0606020202030204" pitchFamily="34" charset="0"/>
                <a:cs typeface="Arial"/>
              </a:rPr>
              <a:t>μ</a:t>
            </a:r>
            <a:r>
              <a:rPr lang="en-US" smtClean="0">
                <a:latin typeface="Arial Narrow" panose="020B0606020202030204" pitchFamily="34" charset="0"/>
                <a:cs typeface="Arial"/>
              </a:rPr>
              <a:t>, </a:t>
            </a:r>
            <a:r>
              <a:rPr lang="el-GR" smtClean="0">
                <a:latin typeface="Arial Narrow" panose="020B0606020202030204" pitchFamily="34" charset="0"/>
                <a:cs typeface="Arial"/>
              </a:rPr>
              <a:t>ε</a:t>
            </a:r>
            <a:r>
              <a:rPr lang="en-US" baseline="-25000" smtClean="0">
                <a:latin typeface="Arial Narrow" panose="020B0606020202030204" pitchFamily="34" charset="0"/>
                <a:cs typeface="Arial"/>
              </a:rPr>
              <a:t>2</a:t>
            </a:r>
            <a:r>
              <a:rPr lang="en-US" smtClean="0">
                <a:latin typeface="Arial Narrow" panose="020B0606020202030204" pitchFamily="34" charset="0"/>
                <a:cs typeface="Arial"/>
              </a:rPr>
              <a:t> </a:t>
            </a:r>
            <a:r>
              <a:rPr lang="en-US">
                <a:latin typeface="Arial Narrow" panose="020B0606020202030204" pitchFamily="34" charset="0"/>
                <a:cs typeface="Arial"/>
              </a:rPr>
              <a:t>~ </a:t>
            </a:r>
            <a:r>
              <a:rPr lang="en-US" smtClean="0">
                <a:latin typeface="Arial Narrow" panose="020B0606020202030204" pitchFamily="34" charset="0"/>
                <a:cs typeface="Arial"/>
              </a:rPr>
              <a:t>40</a:t>
            </a:r>
            <a:r>
              <a:rPr lang="el-GR" smtClean="0">
                <a:latin typeface="Arial Narrow" panose="020B0606020202030204" pitchFamily="34" charset="0"/>
                <a:cs typeface="Arial"/>
              </a:rPr>
              <a:t>μ</a:t>
            </a:r>
            <a:endParaRPr lang="en-US">
              <a:latin typeface="Arial Narrow" panose="020B0606020202030204" pitchFamily="34" charset="0"/>
              <a:cs typeface="Arial"/>
            </a:endParaRPr>
          </a:p>
          <a:p>
            <a:pPr lvl="1"/>
            <a:r>
              <a:rPr lang="en-US" smtClean="0">
                <a:latin typeface="Arial Narrow" panose="020B0606020202030204" pitchFamily="34" charset="0"/>
              </a:rPr>
              <a:t>Dispersion match to ~0</a:t>
            </a:r>
          </a:p>
          <a:p>
            <a:pPr lvl="1"/>
            <a:endParaRPr lang="en-US">
              <a:latin typeface="Arial Narrow" panose="020B0606020202030204" pitchFamily="34" charset="0"/>
            </a:endParaRPr>
          </a:p>
          <a:p>
            <a:pPr lvl="1"/>
            <a:endParaRPr lang="en-US">
              <a:latin typeface="Arial Narrow" panose="020B0606020202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sz="220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Biggest problem could be optical match out of wedge</a:t>
            </a:r>
          </a:p>
          <a:p>
            <a:pPr lvl="1"/>
            <a:r>
              <a:rPr lang="en-US" b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Beam has small x-emittance</a:t>
            </a:r>
          </a:p>
          <a:p>
            <a:pPr lvl="1"/>
            <a:r>
              <a:rPr lang="en-US" b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dispersion + smaller </a:t>
            </a:r>
            <a:r>
              <a:rPr lang="el-GR" b="0" smtClean="0">
                <a:solidFill>
                  <a:schemeClr val="tx1"/>
                </a:solidFill>
                <a:latin typeface="Arial"/>
                <a:cs typeface="Arial"/>
              </a:rPr>
              <a:t>β</a:t>
            </a:r>
            <a:r>
              <a:rPr lang="en-US" b="0" baseline="-25000" smtClean="0">
                <a:solidFill>
                  <a:schemeClr val="tx1"/>
                </a:solidFill>
                <a:latin typeface="Arial"/>
                <a:cs typeface="Arial"/>
              </a:rPr>
              <a:t>x</a:t>
            </a:r>
          </a:p>
          <a:p>
            <a:pPr lvl="1"/>
            <a:r>
              <a:rPr lang="en-US" b="0" smtClean="0">
                <a:solidFill>
                  <a:schemeClr val="tx1"/>
                </a:solidFill>
                <a:latin typeface="Arial"/>
                <a:cs typeface="Arial"/>
              </a:rPr>
              <a:t>larger</a:t>
            </a:r>
            <a:r>
              <a:rPr lang="en-US" b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l-GR" smtClean="0">
                <a:latin typeface="Arial Narrow" panose="020B0606020202030204" pitchFamily="34" charset="0"/>
                <a:cs typeface="Arial"/>
              </a:rPr>
              <a:t>δ</a:t>
            </a:r>
            <a:r>
              <a:rPr lang="en-US" smtClean="0">
                <a:latin typeface="Arial Narrow" panose="020B0606020202030204" pitchFamily="34" charset="0"/>
                <a:cs typeface="Arial"/>
              </a:rPr>
              <a:t>p</a:t>
            </a:r>
          </a:p>
          <a:p>
            <a:r>
              <a:rPr lang="en-US" smtClean="0">
                <a:latin typeface="Arial Narrow" panose="020B0606020202030204" pitchFamily="34" charset="0"/>
                <a:cs typeface="Arial"/>
              </a:rPr>
              <a:t>Similar to PIC match?</a:t>
            </a:r>
          </a:p>
          <a:p>
            <a:endParaRPr lang="en-US" b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865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Disadvantages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8123514" cy="5590209"/>
          </a:xfrm>
        </p:spPr>
        <p:txBody>
          <a:bodyPr/>
          <a:lstStyle/>
          <a:p>
            <a:r>
              <a:rPr lang="en-US" smtClean="0"/>
              <a:t>exchange per wedge limited to ~4-6 x  (?)</a:t>
            </a:r>
          </a:p>
          <a:p>
            <a:endParaRPr lang="en-US"/>
          </a:p>
          <a:p>
            <a:r>
              <a:rPr lang="en-US" smtClean="0"/>
              <a:t>Does not cool </a:t>
            </a:r>
          </a:p>
          <a:p>
            <a:pPr lvl="1"/>
            <a:r>
              <a:rPr lang="en-US" smtClean="0"/>
              <a:t>beam heating by &gt;~25%; more for larger exchange</a:t>
            </a:r>
          </a:p>
          <a:p>
            <a:pPr lvl="1"/>
            <a:endParaRPr lang="en-US" smtClean="0"/>
          </a:p>
          <a:p>
            <a:r>
              <a:rPr lang="en-US" smtClean="0"/>
              <a:t>Optics matching is nontrivial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330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Thick Wedge parameters are so attractive it has to be part of final cooling scenario </a:t>
            </a:r>
          </a:p>
          <a:p>
            <a:pPr lvl="1"/>
            <a:r>
              <a:rPr lang="en-US" sz="2400" smtClean="0"/>
              <a:t>Details depend on actual implementation values and matching solutions</a:t>
            </a:r>
          </a:p>
          <a:p>
            <a:pPr lvl="1"/>
            <a:r>
              <a:rPr lang="en-US" sz="2400" smtClean="0"/>
              <a:t>how many passes possible 2</a:t>
            </a:r>
            <a:r>
              <a:rPr lang="en-US" sz="2400" smtClean="0">
                <a:sym typeface="Wingdings" panose="05000000000000000000" pitchFamily="2" charset="2"/>
              </a:rPr>
              <a:t>34 ? </a:t>
            </a:r>
            <a:endParaRPr lang="en-US" sz="2400" smtClean="0"/>
          </a:p>
          <a:p>
            <a:pPr lvl="1"/>
            <a:r>
              <a:rPr lang="en-US" sz="2400" smtClean="0"/>
              <a:t>how much longitudinal emittance increase is tolerable?</a:t>
            </a:r>
          </a:p>
          <a:p>
            <a:r>
              <a:rPr lang="en-US" sz="2800" smtClean="0">
                <a:solidFill>
                  <a:srgbClr val="FF0000"/>
                </a:solidFill>
              </a:rPr>
              <a:t>Not optimized (100MeV/c </a:t>
            </a:r>
            <a:r>
              <a:rPr lang="en-US" sz="2800" smtClean="0">
                <a:solidFill>
                  <a:srgbClr val="FF0000"/>
                </a:solidFill>
                <a:sym typeface="Wingdings" panose="05000000000000000000" pitchFamily="2" charset="2"/>
              </a:rPr>
              <a:t> ???)</a:t>
            </a:r>
          </a:p>
          <a:p>
            <a:endParaRPr lang="en-US" sz="280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sz="2800" smtClean="0">
                <a:solidFill>
                  <a:srgbClr val="FF0000"/>
                </a:solidFill>
                <a:sym typeface="Wingdings" panose="05000000000000000000" pitchFamily="2" charset="2"/>
              </a:rPr>
              <a:t>Could we do an experiment at MICE ??</a:t>
            </a:r>
          </a:p>
          <a:p>
            <a:pPr lvl="1"/>
            <a:r>
              <a:rPr lang="en-US" sz="1800" smtClean="0">
                <a:solidFill>
                  <a:srgbClr val="FF0000"/>
                </a:solidFill>
                <a:sym typeface="Wingdings" panose="05000000000000000000" pitchFamily="2" charset="2"/>
              </a:rPr>
              <a:t>cm-scale dense large-angle wedge, small </a:t>
            </a:r>
            <a:r>
              <a:rPr lang="el-GR" sz="1800" smtClean="0">
                <a:solidFill>
                  <a:srgbClr val="FF0000"/>
                </a:solidFill>
                <a:latin typeface="Arial"/>
                <a:cs typeface="Arial"/>
                <a:sym typeface="Wingdings" panose="05000000000000000000" pitchFamily="2" charset="2"/>
              </a:rPr>
              <a:t>δ</a:t>
            </a:r>
            <a:r>
              <a:rPr lang="en-US" sz="1800" smtClean="0">
                <a:solidFill>
                  <a:srgbClr val="FF0000"/>
                </a:solidFill>
                <a:latin typeface="Arial"/>
                <a:cs typeface="Arial"/>
                <a:sym typeface="Wingdings" panose="05000000000000000000" pitchFamily="2" charset="2"/>
              </a:rPr>
              <a:t>E initial beam </a:t>
            </a:r>
            <a:endParaRPr lang="en-US" sz="1800" smtClean="0">
              <a:solidFill>
                <a:srgbClr val="FF0000"/>
              </a:solidFill>
            </a:endParaRPr>
          </a:p>
          <a:p>
            <a:pPr lvl="1"/>
            <a:endParaRPr lang="en-US" sz="2800" smtClean="0">
              <a:solidFill>
                <a:srgbClr val="FF0000"/>
              </a:solidFill>
            </a:endParaRPr>
          </a:p>
          <a:p>
            <a:endParaRPr lang="en-US" sz="2800">
              <a:solidFill>
                <a:srgbClr val="FF0000"/>
              </a:solidFill>
            </a:endParaRPr>
          </a:p>
          <a:p>
            <a:pPr lvl="2"/>
            <a:endParaRPr lang="en-US" sz="2800" b="1" smtClean="0">
              <a:solidFill>
                <a:srgbClr val="FF0000"/>
              </a:solidFill>
            </a:endParaRPr>
          </a:p>
          <a:p>
            <a:pPr lvl="1"/>
            <a:endParaRPr lang="en-US" smtClean="0">
              <a:solidFill>
                <a:srgbClr val="FF0000"/>
              </a:solidFill>
            </a:endParaRPr>
          </a:p>
          <a:p>
            <a:pPr lvl="1"/>
            <a:endParaRPr lang="en-US">
              <a:solidFill>
                <a:srgbClr val="FF0000"/>
              </a:solidFill>
            </a:endParaRPr>
          </a:p>
          <a:p>
            <a:pPr lvl="1"/>
            <a:endParaRPr lang="en-US" smtClean="0">
              <a:solidFill>
                <a:srgbClr val="FF0000"/>
              </a:solidFill>
            </a:endParaRPr>
          </a:p>
          <a:p>
            <a:pPr lvl="1"/>
            <a:endParaRPr lang="en-US">
              <a:solidFill>
                <a:srgbClr val="FF0000"/>
              </a:solidFill>
            </a:endParaRPr>
          </a:p>
          <a:p>
            <a:pPr lvl="1"/>
            <a:endParaRPr lang="en-US" smtClean="0">
              <a:solidFill>
                <a:srgbClr val="FF0000"/>
              </a:solidFill>
            </a:endParaRPr>
          </a:p>
          <a:p>
            <a:pPr lvl="1"/>
            <a:endParaRPr lang="en-US"/>
          </a:p>
          <a:p>
            <a:pPr marL="457200" lvl="1" indent="0">
              <a:buNone/>
            </a:pPr>
            <a:endParaRPr lang="en-US" smtClean="0"/>
          </a:p>
          <a:p>
            <a:pPr lvl="1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Summary</a:t>
            </a:r>
            <a:endParaRPr lang="en-US" sz="4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9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Motivation-</a:t>
            </a:r>
            <a:r>
              <a:rPr lang="en-US" b="1" smtClean="0"/>
              <a:t>IPAC15</a:t>
            </a:r>
          </a:p>
          <a:p>
            <a:endParaRPr lang="en-US" smtClean="0"/>
          </a:p>
          <a:p>
            <a:r>
              <a:rPr lang="en-US" smtClean="0"/>
              <a:t>Final Cooling for a Collider &amp; Simulation </a:t>
            </a:r>
          </a:p>
          <a:p>
            <a:pPr marL="457200" lvl="1" indent="0">
              <a:buNone/>
            </a:pPr>
            <a:r>
              <a:rPr lang="en-US" smtClean="0"/>
              <a:t>– R. Palmer &amp; H. Sayed</a:t>
            </a:r>
          </a:p>
          <a:p>
            <a:endParaRPr lang="en-US" smtClean="0"/>
          </a:p>
          <a:p>
            <a:r>
              <a:rPr lang="en-US" smtClean="0"/>
              <a:t>Final scenario variations </a:t>
            </a:r>
          </a:p>
          <a:p>
            <a:pPr lvl="1"/>
            <a:r>
              <a:rPr lang="en-US" smtClean="0"/>
              <a:t>w /D. Summers &amp; T. Hart</a:t>
            </a:r>
          </a:p>
          <a:p>
            <a:pPr lvl="1"/>
            <a:r>
              <a:rPr lang="en-US" smtClean="0"/>
              <a:t>emittance exchange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Outline</a:t>
            </a:r>
            <a:endParaRPr lang="en-US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D,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E53A5-8A0D-4774-824C-4E1336F4A21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5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4963" y="-3175"/>
            <a:ext cx="7934325" cy="815975"/>
          </a:xfrm>
        </p:spPr>
        <p:txBody>
          <a:bodyPr/>
          <a:lstStyle/>
          <a:p>
            <a:r>
              <a:rPr lang="en-US" sz="3200" smtClean="0"/>
              <a:t>Telewedgie…</a:t>
            </a:r>
            <a:endParaRPr lang="en-US" sz="32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D,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E53A5-8A0D-4774-824C-4E1336F4A21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1235075"/>
            <a:ext cx="8572500" cy="2533650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6945"/>
            <a:ext cx="9144000" cy="281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144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861423"/>
            <a:ext cx="8718063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508573"/>
              </p:ext>
            </p:extLst>
          </p:nvPr>
        </p:nvGraphicFramePr>
        <p:xfrm>
          <a:off x="119064" y="3200169"/>
          <a:ext cx="8718061" cy="36957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29137"/>
                <a:gridCol w="1321351"/>
                <a:gridCol w="1852557"/>
                <a:gridCol w="1757508"/>
                <a:gridCol w="1757508"/>
              </a:tblGrid>
              <a:tr h="1736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Parameter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Unit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Higgs factory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r>
                        <a:rPr lang="en-US" sz="18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baseline="0" dirty="0" err="1" smtClean="0">
                          <a:solidFill>
                            <a:srgbClr val="FF0000"/>
                          </a:solidFill>
                          <a:effectLst/>
                        </a:rPr>
                        <a:t>TeV</a:t>
                      </a:r>
                      <a:r>
                        <a:rPr lang="en-US" sz="18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design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r>
                        <a:rPr lang="en-US" sz="18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baseline="0" dirty="0" err="1" smtClean="0">
                          <a:solidFill>
                            <a:srgbClr val="FF0000"/>
                          </a:solidFill>
                          <a:effectLst/>
                        </a:rPr>
                        <a:t>TeV</a:t>
                      </a:r>
                      <a:r>
                        <a:rPr lang="en-US" sz="18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design</a:t>
                      </a:r>
                      <a:endParaRPr lang="en-US" sz="1800" b="0" i="0" u="none" strike="noStrike" dirty="0" smtClean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Beam energy          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TeV</a:t>
                      </a:r>
                      <a:r>
                        <a:rPr lang="en-US" sz="1800" u="none" strike="noStrike" dirty="0">
                          <a:effectLst/>
                        </a:rPr>
                        <a:t>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0.063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3.0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Number </a:t>
                      </a:r>
                      <a:r>
                        <a:rPr lang="en-US" sz="1800" u="none" strike="noStrike" dirty="0">
                          <a:effectLst/>
                        </a:rPr>
                        <a:t>of </a:t>
                      </a:r>
                      <a:r>
                        <a:rPr lang="en-US" sz="1800" u="none" strike="noStrike" dirty="0" smtClean="0">
                          <a:effectLst/>
                        </a:rPr>
                        <a:t>IPs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88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Circumference        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m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300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2767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6302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 smtClean="0">
                          <a:effectLst/>
                        </a:rPr>
                        <a:t>β</a:t>
                      </a:r>
                      <a:r>
                        <a:rPr lang="en-US" sz="1800" u="none" strike="noStrike" smtClean="0">
                          <a:effectLst/>
                        </a:rPr>
                        <a:t>*                   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cm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2.5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2724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Tune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x/y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5.16/4.56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20.13/22.22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smtClean="0">
                          <a:effectLst/>
                        </a:rPr>
                        <a:t>38.23/40.14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2724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baseline="0" smtClean="0">
                          <a:effectLst/>
                        </a:rPr>
                        <a:t> </a:t>
                      </a:r>
                      <a:r>
                        <a:rPr lang="en-US" sz="1800" u="none" strike="noStrike" smtClean="0">
                          <a:effectLst/>
                        </a:rPr>
                        <a:t>Compaction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0.08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-</a:t>
                      </a:r>
                      <a:r>
                        <a:rPr lang="en-US" sz="1800" u="none" strike="noStrike" dirty="0" smtClean="0">
                          <a:effectLst/>
                        </a:rPr>
                        <a:t>2.88E-4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-1.22E-3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24837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smtClean="0">
                          <a:effectLst/>
                        </a:rPr>
                        <a:t>Emittance </a:t>
                      </a:r>
                      <a:r>
                        <a:rPr lang="en-US" sz="1600" u="none" strike="noStrike" smtClean="0">
                          <a:effectLst/>
                        </a:rPr>
                        <a:t>(Norm.)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mm·mrad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300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Momentum spread           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%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0.003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0.1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Bunch length                 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cm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5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smtClean="0">
                          <a:effectLst/>
                        </a:rPr>
                        <a:t> H. electrons/bunch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10</a:t>
                      </a:r>
                      <a:r>
                        <a:rPr lang="en-US" sz="1800" u="none" strike="noStrike" baseline="30000" dirty="0" smtClean="0">
                          <a:effectLst/>
                        </a:rPr>
                        <a:t>12</a:t>
                      </a:r>
                      <a:endParaRPr lang="en-US" sz="1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Repetition rate              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Hz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30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919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Average </a:t>
                      </a:r>
                      <a:r>
                        <a:rPr lang="en-US" sz="1800" u="none" strike="noStrike" dirty="0" smtClean="0">
                          <a:effectLst/>
                        </a:rPr>
                        <a:t>luminosity   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r>
                        <a:rPr lang="en-US" sz="1800" u="none" strike="noStrik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34 </a:t>
                      </a: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cm</a:t>
                      </a:r>
                      <a:r>
                        <a:rPr lang="en-US" sz="1800" u="none" strike="noStrik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-2</a:t>
                      </a: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s</a:t>
                      </a:r>
                      <a:r>
                        <a:rPr lang="en-US" sz="1800" u="none" strike="noStrik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-1</a:t>
                      </a:r>
                      <a:endParaRPr lang="en-US" sz="18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0.005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4.5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7.1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Towards multi-TeV lepton colliders</a:t>
            </a:r>
            <a:endParaRPr lang="en-US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D,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E53A5-8A0D-4774-824C-4E1336F4A21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07" y="732849"/>
            <a:ext cx="8726118" cy="246732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474066" y="529301"/>
            <a:ext cx="20671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FF0000"/>
                </a:solidFill>
              </a:rPr>
              <a:t>M. Palmer, FRXC3 </a:t>
            </a:r>
            <a:endParaRPr lang="en-US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7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Final cooling baseline  </a:t>
            </a:r>
            <a:endParaRPr lang="en-US" sz="360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Baseline Final Cooling</a:t>
            </a:r>
          </a:p>
          <a:p>
            <a:pPr lvl="1"/>
            <a:r>
              <a:rPr lang="en-US" smtClean="0"/>
              <a:t>solenoids, B </a:t>
            </a:r>
            <a:r>
              <a:rPr lang="en-US" smtClean="0">
                <a:sym typeface="Wingdings" panose="05000000000000000000" pitchFamily="2" charset="2"/>
              </a:rPr>
              <a:t> 30--50T</a:t>
            </a:r>
            <a:endParaRPr lang="en-US" smtClean="0"/>
          </a:p>
          <a:p>
            <a:pPr lvl="1"/>
            <a:r>
              <a:rPr lang="en-US" smtClean="0"/>
              <a:t>H</a:t>
            </a:r>
            <a:r>
              <a:rPr lang="en-US" baseline="-25000" smtClean="0"/>
              <a:t>2</a:t>
            </a:r>
            <a:r>
              <a:rPr lang="en-US" smtClean="0"/>
              <a:t> absorbers, </a:t>
            </a:r>
          </a:p>
          <a:p>
            <a:pPr lvl="1"/>
            <a:r>
              <a:rPr lang="en-US" smtClean="0"/>
              <a:t>Low momentum  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ε</a:t>
            </a:r>
            <a:r>
              <a:rPr lang="en-US" baseline="-25000" smtClean="0"/>
              <a:t>t,N</a:t>
            </a:r>
            <a:r>
              <a:rPr lang="en-US" smtClean="0"/>
              <a:t> </a:t>
            </a:r>
            <a:r>
              <a:rPr lang="en-US"/>
              <a:t>: 3.0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 smtClean="0">
                <a:sym typeface="Wingdings" panose="05000000000000000000" pitchFamily="2" charset="2"/>
              </a:rPr>
              <a:t>0.3 ×10</a:t>
            </a:r>
            <a:r>
              <a:rPr lang="en-US" baseline="30000" smtClean="0">
                <a:sym typeface="Wingdings" panose="05000000000000000000" pitchFamily="2" charset="2"/>
              </a:rPr>
              <a:t>-4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>
                <a:sym typeface="Wingdings" panose="05000000000000000000" pitchFamily="2" charset="2"/>
              </a:rPr>
              <a:t>m</a:t>
            </a:r>
          </a:p>
          <a:p>
            <a:pPr lvl="1"/>
            <a:r>
              <a:rPr lang="en-US"/>
              <a:t>ε</a:t>
            </a:r>
            <a:r>
              <a:rPr lang="en-US" baseline="-25000"/>
              <a:t>L</a:t>
            </a:r>
            <a:r>
              <a:rPr lang="en-US"/>
              <a:t> : 1.0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 smtClean="0">
                <a:sym typeface="Wingdings" panose="05000000000000000000" pitchFamily="2" charset="2"/>
              </a:rPr>
              <a:t>70mm</a:t>
            </a:r>
          </a:p>
          <a:p>
            <a:pPr lvl="2"/>
            <a:r>
              <a:rPr lang="en-US" smtClean="0">
                <a:sym typeface="Wingdings" panose="05000000000000000000" pitchFamily="2" charset="2"/>
              </a:rPr>
              <a:t>expensive emittance exchange</a:t>
            </a:r>
            <a:endParaRPr lang="en-US">
              <a:sym typeface="Wingdings" panose="05000000000000000000" pitchFamily="2" charset="2"/>
            </a:endParaRPr>
          </a:p>
          <a:p>
            <a:pPr lvl="1"/>
            <a:endParaRPr lang="en-US" smtClean="0"/>
          </a:p>
          <a:p>
            <a:pPr lvl="1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05DF6-94D5-465B-82E3-3409313B546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4943" y="3447634"/>
            <a:ext cx="4080046" cy="311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half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514" y="1099930"/>
            <a:ext cx="4763486" cy="1792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709005"/>
              </p:ext>
            </p:extLst>
          </p:nvPr>
        </p:nvGraphicFramePr>
        <p:xfrm>
          <a:off x="818977" y="4504323"/>
          <a:ext cx="3327400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0" name="Equation" r:id="rId5" imgW="1523880" imgH="457200" progId="Equation.3">
                  <p:embed/>
                </p:oleObj>
              </mc:Choice>
              <mc:Fallback>
                <p:oleObj name="Equation" r:id="rId5" imgW="15238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977" y="4504323"/>
                        <a:ext cx="3327400" cy="998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581814"/>
              </p:ext>
            </p:extLst>
          </p:nvPr>
        </p:nvGraphicFramePr>
        <p:xfrm>
          <a:off x="818977" y="5683250"/>
          <a:ext cx="26066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1" name="Equation" r:id="rId7" imgW="1091880" imgH="368280" progId="Equation.3">
                  <p:embed/>
                </p:oleObj>
              </mc:Choice>
              <mc:Fallback>
                <p:oleObj name="Equation" r:id="rId7" imgW="109188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977" y="5683250"/>
                        <a:ext cx="260667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943" y="2593570"/>
            <a:ext cx="4080046" cy="97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667843" y="403081"/>
            <a:ext cx="2895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>
                <a:solidFill>
                  <a:srgbClr val="00B0F0"/>
                </a:solidFill>
              </a:rPr>
              <a:t>(R. Palmer et </a:t>
            </a:r>
            <a:r>
              <a:rPr lang="en-US" b="1">
                <a:solidFill>
                  <a:srgbClr val="00B0F0"/>
                </a:solidFill>
              </a:rPr>
              <a:t>al. </a:t>
            </a:r>
            <a:r>
              <a:rPr lang="en-US" sz="1400" b="1" smtClean="0">
                <a:solidFill>
                  <a:srgbClr val="00B0F0"/>
                </a:solidFill>
              </a:rPr>
              <a:t>IPAC12</a:t>
            </a:r>
            <a:r>
              <a:rPr lang="en-US" b="1" smtClean="0">
                <a:solidFill>
                  <a:srgbClr val="00B0F0"/>
                </a:solidFill>
              </a:rPr>
              <a:t>)</a:t>
            </a:r>
            <a:endParaRPr lang="en-US">
              <a:solidFill>
                <a:srgbClr val="00B0F0"/>
              </a:solidFill>
            </a:endParaRPr>
          </a:p>
        </p:txBody>
      </p:sp>
      <p:pic>
        <p:nvPicPr>
          <p:cNvPr id="12" name="Content Placeholder 6"/>
          <p:cNvPicPr>
            <a:picLocks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" r="326"/>
          <a:stretch/>
        </p:blipFill>
        <p:spPr>
          <a:xfrm>
            <a:off x="4454449" y="3565511"/>
            <a:ext cx="4501034" cy="319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43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Detailed simulation of final cooling </a:t>
            </a:r>
            <a:br>
              <a:rPr lang="en-US" sz="3600" smtClean="0"/>
            </a:br>
            <a:r>
              <a:rPr lang="en-US" sz="1800" b="1" smtClean="0">
                <a:solidFill>
                  <a:srgbClr val="DF652C"/>
                </a:solidFill>
              </a:rPr>
              <a:t>(H. Sayed et al. </a:t>
            </a:r>
            <a:r>
              <a:rPr lang="en-US" sz="1400" b="1" smtClean="0">
                <a:solidFill>
                  <a:srgbClr val="DF652C"/>
                </a:solidFill>
              </a:rPr>
              <a:t>IPAC14</a:t>
            </a:r>
            <a:r>
              <a:rPr lang="en-US" sz="1800" b="1" smtClean="0">
                <a:solidFill>
                  <a:srgbClr val="DF652C"/>
                </a:solidFill>
              </a:rPr>
              <a:t>)</a:t>
            </a:r>
            <a:endParaRPr lang="en-US" sz="1800" b="1">
              <a:solidFill>
                <a:srgbClr val="DF652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G4Beamline simulation of final cooling scenario</a:t>
            </a:r>
          </a:p>
          <a:p>
            <a:pPr lvl="1"/>
            <a:r>
              <a:rPr lang="en-US" smtClean="0"/>
              <a:t>System </a:t>
            </a:r>
            <a:r>
              <a:rPr lang="en-US"/>
              <a:t>is ~135m long</a:t>
            </a:r>
          </a:p>
          <a:p>
            <a:pPr lvl="1"/>
            <a:r>
              <a:rPr lang="en-US"/>
              <a:t>ε</a:t>
            </a:r>
            <a:r>
              <a:rPr lang="en-US" baseline="-25000"/>
              <a:t>t,N</a:t>
            </a:r>
            <a:r>
              <a:rPr lang="en-US"/>
              <a:t> : </a:t>
            </a:r>
            <a:r>
              <a:rPr lang="en-US" smtClean="0"/>
              <a:t>3.0 </a:t>
            </a:r>
            <a:r>
              <a:rPr lang="en-US" smtClean="0">
                <a:sym typeface="Wingdings" panose="05000000000000000000" pitchFamily="2" charset="2"/>
              </a:rPr>
              <a:t>0.5 10</a:t>
            </a:r>
            <a:r>
              <a:rPr lang="en-US" baseline="30000" smtClean="0">
                <a:sym typeface="Wingdings" panose="05000000000000000000" pitchFamily="2" charset="2"/>
              </a:rPr>
              <a:t>-4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>
                <a:sym typeface="Wingdings" panose="05000000000000000000" pitchFamily="2" charset="2"/>
              </a:rPr>
              <a:t>m</a:t>
            </a:r>
          </a:p>
          <a:p>
            <a:pPr lvl="1"/>
            <a:r>
              <a:rPr lang="en-US"/>
              <a:t>ε</a:t>
            </a:r>
            <a:r>
              <a:rPr lang="en-US" baseline="-25000"/>
              <a:t>L</a:t>
            </a:r>
            <a:r>
              <a:rPr lang="en-US"/>
              <a:t> : 1.0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 smtClean="0">
                <a:sym typeface="Wingdings" panose="05000000000000000000" pitchFamily="2" charset="2"/>
              </a:rPr>
              <a:t>75mm</a:t>
            </a:r>
          </a:p>
          <a:p>
            <a:pPr marL="914400" lvl="2" indent="0">
              <a:buNone/>
            </a:pPr>
            <a:r>
              <a:rPr lang="en-US"/>
              <a:t>P</a:t>
            </a:r>
            <a:r>
              <a:rPr lang="en-US" baseline="-25000"/>
              <a:t>l</a:t>
            </a:r>
            <a:r>
              <a:rPr lang="en-US"/>
              <a:t> :135 </a:t>
            </a:r>
            <a:r>
              <a:rPr lang="en-US">
                <a:sym typeface="Wingdings" panose="05000000000000000000" pitchFamily="2" charset="2"/>
              </a:rPr>
              <a:t> 70 MeV/c</a:t>
            </a:r>
          </a:p>
          <a:p>
            <a:pPr marL="914400" lvl="2" indent="0">
              <a:buNone/>
            </a:pPr>
            <a:r>
              <a:rPr lang="en-US">
                <a:sym typeface="Wingdings" panose="05000000000000000000" pitchFamily="2" charset="2"/>
              </a:rPr>
              <a:t>B: </a:t>
            </a:r>
            <a:r>
              <a:rPr lang="en-US" b="1">
                <a:solidFill>
                  <a:srgbClr val="DF652C"/>
                </a:solidFill>
                <a:sym typeface="Wingdings" panose="05000000000000000000" pitchFamily="2" charset="2"/>
              </a:rPr>
              <a:t>25 </a:t>
            </a:r>
            <a:r>
              <a:rPr lang="en-US" b="1" smtClean="0">
                <a:solidFill>
                  <a:srgbClr val="DF652C"/>
                </a:solidFill>
                <a:sym typeface="Wingdings" panose="05000000000000000000" pitchFamily="2" charset="2"/>
              </a:rPr>
              <a:t>32 </a:t>
            </a:r>
            <a:r>
              <a:rPr lang="en-US">
                <a:sym typeface="Wingdings" panose="05000000000000000000" pitchFamily="2" charset="2"/>
              </a:rPr>
              <a:t>T; 325 </a:t>
            </a:r>
            <a:r>
              <a:rPr lang="en-US" smtClean="0">
                <a:sym typeface="Wingdings" panose="05000000000000000000" pitchFamily="2" charset="2"/>
              </a:rPr>
              <a:t>20MHz</a:t>
            </a:r>
            <a:endParaRPr lang="en-US">
              <a:sym typeface="Wingdings" panose="05000000000000000000" pitchFamily="2" charset="2"/>
            </a:endParaRPr>
          </a:p>
          <a:p>
            <a:pPr lvl="2"/>
            <a:r>
              <a:rPr lang="en-US">
                <a:sym typeface="Wingdings" panose="05000000000000000000" pitchFamily="2" charset="2"/>
              </a:rPr>
              <a:t>not quite specs</a:t>
            </a:r>
          </a:p>
          <a:p>
            <a:pPr lvl="1"/>
            <a:r>
              <a:rPr lang="en-US">
                <a:sym typeface="Wingdings" panose="05000000000000000000" pitchFamily="2" charset="2"/>
              </a:rPr>
              <a:t>Transmission ~ 50</a:t>
            </a:r>
            <a:r>
              <a:rPr lang="en-US" smtClean="0">
                <a:sym typeface="Wingdings" panose="05000000000000000000" pitchFamily="2" charset="2"/>
              </a:rPr>
              <a:t>%</a:t>
            </a:r>
          </a:p>
          <a:p>
            <a:pPr lvl="1"/>
            <a:endParaRPr lang="en-US">
              <a:sym typeface="Wingdings" panose="05000000000000000000" pitchFamily="2" charset="2"/>
            </a:endParaRPr>
          </a:p>
          <a:p>
            <a:r>
              <a:rPr lang="en-US" smtClean="0">
                <a:sym typeface="Wingdings" panose="05000000000000000000" pitchFamily="2" charset="2"/>
              </a:rPr>
              <a:t>Predominantly </a:t>
            </a:r>
            <a:r>
              <a:rPr lang="en-US"/>
              <a:t>ε</a:t>
            </a:r>
            <a:r>
              <a:rPr lang="en-US" baseline="-25000"/>
              <a:t>t,N</a:t>
            </a:r>
            <a:r>
              <a:rPr lang="en-US"/>
              <a:t> </a:t>
            </a:r>
            <a:r>
              <a:rPr lang="en-US" smtClean="0"/>
              <a:t>/ ε</a:t>
            </a:r>
            <a:r>
              <a:rPr lang="en-US" baseline="-25000" smtClean="0"/>
              <a:t>L</a:t>
            </a:r>
          </a:p>
          <a:p>
            <a:pPr marL="0" indent="0">
              <a:buNone/>
            </a:pPr>
            <a:r>
              <a:rPr lang="en-US" smtClean="0">
                <a:sym typeface="Wingdings" panose="05000000000000000000" pitchFamily="2" charset="2"/>
              </a:rPr>
              <a:t>	emittance exchange</a:t>
            </a:r>
          </a:p>
          <a:p>
            <a:pPr lvl="1"/>
            <a:endParaRPr lang="en-US">
              <a:sym typeface="Wingdings" panose="05000000000000000000" pitchFamily="2" charset="2"/>
            </a:endParaRPr>
          </a:p>
          <a:p>
            <a:endParaRPr lang="en-US">
              <a:sym typeface="Wingdings" panose="05000000000000000000" pitchFamily="2" charset="2"/>
            </a:endParaRP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99930"/>
            <a:ext cx="4349750" cy="193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715116"/>
              </p:ext>
            </p:extLst>
          </p:nvPr>
        </p:nvGraphicFramePr>
        <p:xfrm>
          <a:off x="4114800" y="3327400"/>
          <a:ext cx="914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0" name="Equation" r:id="rId4" imgW="914400" imgH="203040" progId="Equation.3">
                  <p:embed/>
                </p:oleObj>
              </mc:Choice>
              <mc:Fallback>
                <p:oleObj name="Equation" r:id="rId4" imgW="91440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14800" y="3327400"/>
                        <a:ext cx="914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68" name="Picture 3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366" y="3897645"/>
            <a:ext cx="2477193" cy="255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59" y="3530600"/>
            <a:ext cx="2377439" cy="224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66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963" y="112505"/>
            <a:ext cx="7934325" cy="987425"/>
          </a:xfrm>
        </p:spPr>
        <p:txBody>
          <a:bodyPr/>
          <a:lstStyle/>
          <a:p>
            <a:r>
              <a:rPr lang="en-US" sz="3200" smtClean="0"/>
              <a:t>Variant Approaches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37128"/>
            <a:ext cx="8565964" cy="5616682"/>
          </a:xfrm>
        </p:spPr>
        <p:txBody>
          <a:bodyPr/>
          <a:lstStyle/>
          <a:p>
            <a:r>
              <a:rPr lang="en-US" smtClean="0">
                <a:latin typeface="Leelawadee" panose="020B0502040204020203" pitchFamily="34" charset="-34"/>
                <a:cs typeface="Leelawadee" panose="020B0502040204020203" pitchFamily="34" charset="-34"/>
              </a:rPr>
              <a:t>Keep P</a:t>
            </a:r>
            <a:r>
              <a:rPr lang="en-US" baseline="-25000" smtClean="0">
                <a:latin typeface="Leelawadee" panose="020B0502040204020203" pitchFamily="34" charset="-34"/>
                <a:cs typeface="Leelawadee" panose="020B0502040204020203" pitchFamily="34" charset="-34"/>
              </a:rPr>
              <a:t>l</a:t>
            </a:r>
            <a:r>
              <a:rPr lang="en-US" smtClean="0">
                <a:latin typeface="Leelawadee" panose="020B0502040204020203" pitchFamily="34" charset="-34"/>
                <a:cs typeface="Leelawadee" panose="020B0502040204020203" pitchFamily="34" charset="-34"/>
              </a:rPr>
              <a:t>, B, E’, f</a:t>
            </a:r>
            <a:r>
              <a:rPr lang="en-US" baseline="-25000" smtClean="0">
                <a:latin typeface="Leelawadee" panose="020B0502040204020203" pitchFamily="34" charset="-34"/>
                <a:cs typeface="Leelawadee" panose="020B0502040204020203" pitchFamily="34" charset="-34"/>
              </a:rPr>
              <a:t>rf</a:t>
            </a:r>
            <a:r>
              <a:rPr lang="en-US" smtClean="0">
                <a:latin typeface="Leelawadee" panose="020B0502040204020203" pitchFamily="34" charset="-34"/>
                <a:cs typeface="Leelawadee" panose="020B0502040204020203" pitchFamily="34" charset="-34"/>
              </a:rPr>
              <a:t> within ~current technology</a:t>
            </a:r>
          </a:p>
          <a:p>
            <a:pPr lvl="1"/>
            <a:r>
              <a:rPr lang="en-US" smtClean="0"/>
              <a:t>P </a:t>
            </a:r>
            <a:r>
              <a:rPr lang="en-US" smtClean="0"/>
              <a:t>&gt; 100MeV/c; B~8</a:t>
            </a:r>
            <a:r>
              <a:rPr lang="en-US" smtClean="0">
                <a:sym typeface="Wingdings" panose="05000000000000000000" pitchFamily="2" charset="2"/>
              </a:rPr>
              <a:t>15T; f</a:t>
            </a:r>
            <a:r>
              <a:rPr lang="en-US" baseline="-25000" smtClean="0">
                <a:sym typeface="Wingdings" panose="05000000000000000000" pitchFamily="2" charset="2"/>
              </a:rPr>
              <a:t>rf  </a:t>
            </a:r>
            <a:r>
              <a:rPr lang="en-US" smtClean="0">
                <a:sym typeface="Wingdings" panose="05000000000000000000" pitchFamily="2" charset="2"/>
              </a:rPr>
              <a:t>&gt; ~</a:t>
            </a:r>
            <a:r>
              <a:rPr lang="en-US" smtClean="0">
                <a:sym typeface="Wingdings" panose="05000000000000000000" pitchFamily="2" charset="2"/>
              </a:rPr>
              <a:t>100MHz</a:t>
            </a:r>
          </a:p>
          <a:p>
            <a:pPr lvl="1"/>
            <a:r>
              <a:rPr lang="en-US" smtClean="0">
                <a:latin typeface="Leelawadee" panose="020B0502040204020203" pitchFamily="34" charset="-34"/>
                <a:cs typeface="Leelawadee" panose="020B0502040204020203" pitchFamily="34" charset="-34"/>
                <a:sym typeface="Wingdings" panose="05000000000000000000" pitchFamily="2" charset="2"/>
              </a:rPr>
              <a:t>round to flat transformation</a:t>
            </a:r>
          </a:p>
          <a:p>
            <a:pPr lvl="1"/>
            <a:r>
              <a:rPr lang="en-US" smtClean="0">
                <a:sym typeface="Wingdings" panose="05000000000000000000" pitchFamily="2" charset="2"/>
              </a:rPr>
              <a:t>beam slicing and recombination</a:t>
            </a:r>
          </a:p>
          <a:p>
            <a:pPr lvl="1"/>
            <a:endParaRPr lang="en-US" smtClean="0">
              <a:latin typeface="Leelawadee" panose="020B0502040204020203" pitchFamily="34" charset="-34"/>
              <a:cs typeface="Leelawadee" panose="020B0502040204020203" pitchFamily="34" charset="-34"/>
            </a:endParaRPr>
          </a:p>
          <a:p>
            <a:endParaRPr lang="en-US" smtClean="0">
              <a:solidFill>
                <a:srgbClr val="FF0000"/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  <a:p>
            <a:endParaRPr lang="en-US">
              <a:solidFill>
                <a:srgbClr val="FF0000"/>
              </a:solidFill>
            </a:endParaRPr>
          </a:p>
          <a:p>
            <a:r>
              <a:rPr lang="en-US" smtClean="0">
                <a:solidFill>
                  <a:srgbClr val="FF0000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Explicitly use emittance exchange in final cooling</a:t>
            </a:r>
          </a:p>
          <a:p>
            <a:pPr lvl="1"/>
            <a:r>
              <a:rPr lang="en-US" smtClean="0">
                <a:solidFill>
                  <a:srgbClr val="FF0000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thick wedge energy loss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3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Variant: “thick” wedge transform</a:t>
            </a: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3" y="1099930"/>
            <a:ext cx="5044921" cy="5353879"/>
          </a:xfrm>
        </p:spPr>
        <p:txBody>
          <a:bodyPr/>
          <a:lstStyle/>
          <a:p>
            <a:r>
              <a:rPr lang="en-US" smtClean="0"/>
              <a:t>Use wedge to increase </a:t>
            </a:r>
            <a:r>
              <a:rPr lang="el-GR">
                <a:latin typeface="Times New Roman"/>
                <a:cs typeface="Times New Roman"/>
              </a:rPr>
              <a:t>δ</a:t>
            </a:r>
            <a:r>
              <a:rPr lang="en-US">
                <a:latin typeface="Times New Roman"/>
                <a:cs typeface="Times New Roman"/>
              </a:rPr>
              <a:t>p/p </a:t>
            </a:r>
            <a:endParaRPr lang="en-US" smtClean="0">
              <a:latin typeface="Times New Roman"/>
              <a:cs typeface="Times New Roman"/>
            </a:endParaRPr>
          </a:p>
          <a:p>
            <a:pPr lvl="1"/>
            <a:r>
              <a:rPr lang="en-US" smtClean="0">
                <a:latin typeface="Times New Roman"/>
                <a:cs typeface="Times New Roman"/>
              </a:rPr>
              <a:t>increase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L</a:t>
            </a:r>
            <a:r>
              <a:rPr lang="en-US" smtClean="0">
                <a:latin typeface="Arial"/>
                <a:cs typeface="Arial"/>
              </a:rPr>
              <a:t>, decrease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x</a:t>
            </a:r>
            <a:endParaRPr lang="en-US" smtClean="0"/>
          </a:p>
          <a:p>
            <a:r>
              <a:rPr lang="en-US" smtClean="0"/>
              <a:t>If </a:t>
            </a:r>
            <a:r>
              <a:rPr lang="el-GR" smtClean="0">
                <a:latin typeface="Times New Roman"/>
                <a:cs typeface="Times New Roman"/>
              </a:rPr>
              <a:t>δ</a:t>
            </a:r>
            <a:r>
              <a:rPr lang="en-US" smtClean="0">
                <a:latin typeface="Times New Roman"/>
                <a:cs typeface="Times New Roman"/>
              </a:rPr>
              <a:t>p/p </a:t>
            </a:r>
            <a:r>
              <a:rPr lang="en-US" smtClean="0"/>
              <a:t>introduced by wedge &gt;&gt; </a:t>
            </a:r>
            <a:r>
              <a:rPr lang="el-GR">
                <a:latin typeface="Times New Roman"/>
                <a:cs typeface="Times New Roman"/>
              </a:rPr>
              <a:t>δ</a:t>
            </a:r>
            <a:r>
              <a:rPr lang="en-US" smtClean="0">
                <a:latin typeface="Times New Roman"/>
                <a:cs typeface="Times New Roman"/>
              </a:rPr>
              <a:t>p/p</a:t>
            </a:r>
            <a:r>
              <a:rPr lang="en-US" baseline="-25000" smtClean="0">
                <a:latin typeface="Times New Roman"/>
                <a:cs typeface="Times New Roman"/>
              </a:rPr>
              <a:t>beam</a:t>
            </a:r>
            <a:r>
              <a:rPr lang="en-US" sz="2000" smtClean="0"/>
              <a:t>; </a:t>
            </a:r>
          </a:p>
          <a:p>
            <a:pPr lvl="1"/>
            <a:r>
              <a:rPr lang="en-US" sz="1800" smtClean="0"/>
              <a:t>can get large emittance exchange</a:t>
            </a:r>
          </a:p>
          <a:p>
            <a:pPr lvl="2"/>
            <a:r>
              <a:rPr lang="en-US" sz="1600" smtClean="0"/>
              <a:t>exchanges x with </a:t>
            </a:r>
            <a:r>
              <a:rPr lang="el-GR" sz="1600">
                <a:latin typeface="Times New Roman"/>
                <a:cs typeface="Times New Roman"/>
              </a:rPr>
              <a:t>δ</a:t>
            </a:r>
            <a:r>
              <a:rPr lang="en-US" sz="1600" smtClean="0">
                <a:latin typeface="Times New Roman"/>
                <a:cs typeface="Times New Roman"/>
              </a:rPr>
              <a:t>p (</a:t>
            </a:r>
            <a:r>
              <a:rPr lang="en-US" sz="1600" smtClean="0">
                <a:solidFill>
                  <a:schemeClr val="tx1"/>
                </a:solidFill>
                <a:latin typeface="Times New Roman"/>
                <a:cs typeface="Times New Roman"/>
              </a:rPr>
              <a:t>Mucool 003</a:t>
            </a:r>
            <a:r>
              <a:rPr lang="en-US" sz="1600">
                <a:latin typeface="Times New Roman"/>
                <a:cs typeface="Times New Roman"/>
              </a:rPr>
              <a:t>)</a:t>
            </a:r>
            <a:endParaRPr lang="en-US" sz="1600" smtClean="0">
              <a:latin typeface="Times New Roman"/>
              <a:cs typeface="Times New Roman"/>
            </a:endParaRPr>
          </a:p>
          <a:p>
            <a:pPr lvl="3"/>
            <a:r>
              <a:rPr lang="en-US" sz="1400" smtClean="0">
                <a:latin typeface="Times New Roman"/>
                <a:cs typeface="Times New Roman"/>
              </a:rPr>
              <a:t>also in CERN 99-13, p.30</a:t>
            </a:r>
            <a:endParaRPr lang="en-US" sz="1400" smtClean="0"/>
          </a:p>
          <a:p>
            <a:r>
              <a:rPr lang="en-US" smtClean="0">
                <a:latin typeface="Times New Roman"/>
                <a:cs typeface="Times New Roman"/>
              </a:rPr>
              <a:t>Example:</a:t>
            </a:r>
          </a:p>
          <a:p>
            <a:pPr lvl="1"/>
            <a:r>
              <a:rPr lang="en-US" smtClean="0">
                <a:latin typeface="Times New Roman"/>
                <a:cs typeface="Times New Roman"/>
              </a:rPr>
              <a:t>100 MeV/c; </a:t>
            </a:r>
            <a:r>
              <a:rPr lang="el-GR" smtClean="0">
                <a:latin typeface="Times New Roman"/>
                <a:cs typeface="Times New Roman"/>
              </a:rPr>
              <a:t>δ</a:t>
            </a:r>
            <a:r>
              <a:rPr lang="en-US" smtClean="0">
                <a:latin typeface="Times New Roman"/>
                <a:cs typeface="Times New Roman"/>
              </a:rPr>
              <a:t>p=0.5MeV/c</a:t>
            </a:r>
          </a:p>
          <a:p>
            <a:pPr lvl="2"/>
            <a:r>
              <a:rPr lang="en-US" smtClean="0">
                <a:latin typeface="Times New Roman"/>
                <a:cs typeface="Times New Roman"/>
                <a:sym typeface="Symbol"/>
              </a:rPr>
              <a:t></a:t>
            </a:r>
            <a:r>
              <a:rPr lang="en-US" baseline="-25000" smtClean="0">
                <a:latin typeface="Times New Roman"/>
                <a:cs typeface="Times New Roman"/>
                <a:sym typeface="Symbol"/>
              </a:rPr>
              <a:t></a:t>
            </a:r>
            <a:r>
              <a:rPr lang="en-US" smtClean="0">
                <a:latin typeface="Times New Roman"/>
                <a:cs typeface="Times New Roman"/>
                <a:sym typeface="Symbol"/>
              </a:rPr>
              <a:t>= 10</a:t>
            </a:r>
            <a:r>
              <a:rPr lang="en-US" baseline="30000" smtClean="0">
                <a:latin typeface="Times New Roman"/>
                <a:cs typeface="Times New Roman"/>
                <a:sym typeface="Symbol"/>
              </a:rPr>
              <a:t>-4</a:t>
            </a:r>
            <a:r>
              <a:rPr lang="en-US" smtClean="0">
                <a:latin typeface="Times New Roman"/>
                <a:cs typeface="Times New Roman"/>
                <a:sym typeface="Symbol"/>
              </a:rPr>
              <a:t>m, </a:t>
            </a:r>
            <a:r>
              <a:rPr lang="el-GR" smtClean="0">
                <a:latin typeface="Times New Roman"/>
                <a:cs typeface="Times New Roman"/>
                <a:sym typeface="Symbol"/>
              </a:rPr>
              <a:t>β</a:t>
            </a:r>
            <a:r>
              <a:rPr lang="en-US" baseline="-25000" smtClean="0">
                <a:latin typeface="Times New Roman"/>
                <a:cs typeface="Times New Roman"/>
                <a:sym typeface="Symbol"/>
              </a:rPr>
              <a:t>0</a:t>
            </a:r>
            <a:r>
              <a:rPr lang="en-US" smtClean="0">
                <a:latin typeface="Times New Roman"/>
                <a:cs typeface="Times New Roman"/>
                <a:sym typeface="Symbol"/>
              </a:rPr>
              <a:t>=1.2cm</a:t>
            </a:r>
            <a:endParaRPr lang="en-US" smtClean="0">
              <a:latin typeface="Times New Roman"/>
              <a:cs typeface="Times New Roman"/>
            </a:endParaRPr>
          </a:p>
          <a:p>
            <a:pPr lvl="2"/>
            <a:r>
              <a:rPr lang="en-US" smtClean="0">
                <a:latin typeface="Times New Roman"/>
                <a:cs typeface="Times New Roman"/>
              </a:rPr>
              <a:t>Be wedge 0.6cm, 140</a:t>
            </a:r>
            <a:r>
              <a:rPr lang="en-US" smtClean="0">
                <a:latin typeface="Times New Roman"/>
                <a:cs typeface="Times New Roman"/>
                <a:sym typeface="Symbol"/>
              </a:rPr>
              <a:t> wedge</a:t>
            </a:r>
            <a:r>
              <a:rPr lang="en-US" smtClean="0">
                <a:latin typeface="Times New Roman"/>
                <a:cs typeface="Times New Roman"/>
              </a:rPr>
              <a:t> </a:t>
            </a:r>
          </a:p>
          <a:p>
            <a:pPr lvl="1"/>
            <a:r>
              <a:rPr lang="en-US" baseline="-25000" smtClean="0">
                <a:latin typeface="Times New Roman"/>
                <a:cs typeface="Times New Roman"/>
              </a:rPr>
              <a:t> </a:t>
            </a:r>
            <a:r>
              <a:rPr lang="en-US" smtClean="0"/>
              <a:t>obtain factor of ~5 exchange</a:t>
            </a:r>
          </a:p>
          <a:p>
            <a:pPr lvl="1"/>
            <a:r>
              <a:rPr lang="en-US" smtClean="0">
                <a:sym typeface="Symbol"/>
              </a:rPr>
              <a:t></a:t>
            </a:r>
            <a:r>
              <a:rPr lang="en-US" baseline="-25000" smtClean="0">
                <a:sym typeface="Symbol"/>
              </a:rPr>
              <a:t>x</a:t>
            </a:r>
            <a:r>
              <a:rPr lang="en-US" smtClean="0">
                <a:sym typeface="Symbol"/>
              </a:rPr>
              <a:t> </a:t>
            </a:r>
            <a:r>
              <a:rPr lang="en-US" smtClean="0">
                <a:sym typeface="Wingdings" panose="05000000000000000000" pitchFamily="2" charset="2"/>
              </a:rPr>
              <a:t>0.2</a:t>
            </a:r>
            <a:r>
              <a:rPr lang="en-US">
                <a:sym typeface="Symbol"/>
              </a:rPr>
              <a:t> </a:t>
            </a:r>
            <a:r>
              <a:rPr lang="en-US" smtClean="0">
                <a:sym typeface="Symbol"/>
              </a:rPr>
              <a:t>×10</a:t>
            </a:r>
            <a:r>
              <a:rPr lang="en-US" baseline="30000" smtClean="0">
                <a:sym typeface="Symbol"/>
              </a:rPr>
              <a:t>-4</a:t>
            </a:r>
            <a:r>
              <a:rPr lang="en-US" smtClean="0">
                <a:sym typeface="Symbol"/>
              </a:rPr>
              <a:t>m; </a:t>
            </a:r>
            <a:r>
              <a:rPr lang="el-GR"/>
              <a:t>δ</a:t>
            </a:r>
            <a:r>
              <a:rPr lang="en-US" smtClean="0"/>
              <a:t>p=2.5 </a:t>
            </a:r>
            <a:r>
              <a:rPr lang="en-US"/>
              <a:t>MeV/c</a:t>
            </a:r>
          </a:p>
          <a:p>
            <a:r>
              <a:rPr lang="en-US" smtClean="0"/>
              <a:t>Much simpler than equivalent final cooling section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618" y="2962141"/>
            <a:ext cx="3125791" cy="2161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6645138"/>
              </p:ext>
            </p:extLst>
          </p:nvPr>
        </p:nvGraphicFramePr>
        <p:xfrm>
          <a:off x="5965825" y="5303838"/>
          <a:ext cx="2527300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1" name="Equation" r:id="rId4" imgW="1866600" imgH="533160" progId="Equation.3">
                  <p:embed/>
                </p:oleObj>
              </mc:Choice>
              <mc:Fallback>
                <p:oleObj name="Equation" r:id="rId4" imgW="1866600" imgH="533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65825" y="5303838"/>
                        <a:ext cx="2527300" cy="722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404" y="830125"/>
            <a:ext cx="3620005" cy="19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2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Wedge theory </a:t>
            </a:r>
            <a:r>
              <a:rPr lang="en-US" smtClean="0"/>
              <a:t>(MuCool-003</a:t>
            </a:r>
            <a:r>
              <a:rPr lang="en-US" smtClean="0"/>
              <a:t>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8579126" cy="5590209"/>
          </a:xfrm>
        </p:spPr>
        <p:txBody>
          <a:bodyPr/>
          <a:lstStyle/>
          <a:p>
            <a:r>
              <a:rPr lang="en-US" b="0" smtClean="0">
                <a:latin typeface="Helvetica" panose="020B0604020202020204" pitchFamily="34" charset="0"/>
                <a:cs typeface="Helvetica" panose="020B0604020202020204" pitchFamily="34" charset="0"/>
              </a:rPr>
              <a:t>Dispersion + wedge is product of two matrices</a:t>
            </a:r>
          </a:p>
          <a:p>
            <a:endParaRPr lang="en-US" smtClean="0">
              <a:latin typeface="Times New Roman"/>
              <a:ea typeface="Times New Roman"/>
            </a:endParaRPr>
          </a:p>
          <a:p>
            <a:endParaRPr lang="en-US">
              <a:latin typeface="Times New Roman"/>
              <a:ea typeface="Times New Roman"/>
            </a:endParaRPr>
          </a:p>
          <a:p>
            <a:endParaRPr lang="en-US" smtClean="0">
              <a:latin typeface="Times New Roman"/>
              <a:ea typeface="Times New Roman"/>
            </a:endParaRPr>
          </a:p>
          <a:p>
            <a:r>
              <a:rPr lang="en-US">
                <a:sym typeface="Symbol"/>
              </a:rPr>
              <a:t></a:t>
            </a:r>
            <a:r>
              <a:rPr lang="en-US"/>
              <a:t> = </a:t>
            </a:r>
            <a:r>
              <a:rPr lang="en-US" b="0">
                <a:latin typeface="Helvetica" panose="020B0604020202020204" pitchFamily="34" charset="0"/>
                <a:cs typeface="Helvetica" panose="020B0604020202020204" pitchFamily="34" charset="0"/>
              </a:rPr>
              <a:t>dp/ds </a:t>
            </a:r>
            <a:r>
              <a:rPr lang="en-US" b="0" smtClean="0">
                <a:latin typeface="Helvetica" panose="020B0604020202020204" pitchFamily="34" charset="0"/>
                <a:cs typeface="Helvetica" panose="020B0604020202020204" pitchFamily="34" charset="0"/>
              </a:rPr>
              <a:t>2 tan[</a:t>
            </a:r>
            <a:r>
              <a:rPr lang="en-US" b="0" i="1" smtClean="0">
                <a:latin typeface="Helvetica" panose="020B0604020202020204" pitchFamily="34" charset="0"/>
                <a:cs typeface="Helvetica" panose="020B0604020202020204" pitchFamily="34" charset="0"/>
                <a:sym typeface="Symbol"/>
              </a:rPr>
              <a:t></a:t>
            </a:r>
            <a:r>
              <a:rPr lang="en-US" b="0" i="1" smtClean="0">
                <a:latin typeface="Helvetica" panose="020B0604020202020204" pitchFamily="34" charset="0"/>
                <a:cs typeface="Helvetica" panose="020B0604020202020204" pitchFamily="34" charset="0"/>
              </a:rPr>
              <a:t> /2]</a:t>
            </a:r>
            <a:r>
              <a:rPr lang="en-US" b="0" smtClean="0">
                <a:latin typeface="Helvetica" panose="020B0604020202020204" pitchFamily="34" charset="0"/>
                <a:cs typeface="Helvetica" panose="020B0604020202020204" pitchFamily="34" charset="0"/>
              </a:rPr>
              <a:t>/p</a:t>
            </a:r>
            <a:endParaRPr lang="en-US" b="0">
              <a:latin typeface="Helvetica" panose="020B0604020202020204" pitchFamily="34" charset="0"/>
              <a:ea typeface="Times New Roman"/>
              <a:cs typeface="Helvetica" panose="020B0604020202020204" pitchFamily="34" charset="0"/>
            </a:endParaRPr>
          </a:p>
          <a:p>
            <a:r>
              <a:rPr lang="ru-RU" b="0" smtClean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 </a:t>
            </a:r>
            <a:r>
              <a:rPr lang="en-US" b="0" smtClean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variables are [x, </a:t>
            </a:r>
            <a:r>
              <a:rPr lang="el-GR" sz="2800" b="0" smtClean="0">
                <a:latin typeface="Arial"/>
                <a:ea typeface="Times New Roman"/>
                <a:cs typeface="Arial"/>
              </a:rPr>
              <a:t>δ</a:t>
            </a:r>
            <a:r>
              <a:rPr lang="en-US" b="0" smtClean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] ,</a:t>
            </a:r>
            <a:r>
              <a:rPr lang="en-US" b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 </a:t>
            </a:r>
            <a:r>
              <a:rPr lang="en-US" b="0" smtClean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where </a:t>
            </a:r>
            <a:r>
              <a:rPr lang="el-GR" b="0" smtClean="0">
                <a:latin typeface="Arial"/>
                <a:ea typeface="Times New Roman"/>
                <a:cs typeface="Arial"/>
              </a:rPr>
              <a:t>δ</a:t>
            </a:r>
            <a:r>
              <a:rPr lang="en-US" b="0" smtClean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 =dp/p</a:t>
            </a:r>
          </a:p>
          <a:p>
            <a:r>
              <a:rPr lang="en-US" b="0" smtClean="0">
                <a:latin typeface="Helvetica" panose="020B0604020202020204" pitchFamily="34" charset="0"/>
                <a:cs typeface="Helvetica" panose="020B0604020202020204" pitchFamily="34" charset="0"/>
              </a:rPr>
              <a:t>transport through wedge is transport of [x, </a:t>
            </a:r>
            <a:r>
              <a:rPr lang="el-GR" b="0" smtClean="0">
                <a:latin typeface="Arial"/>
                <a:ea typeface="Times New Roman"/>
                <a:cs typeface="Arial"/>
              </a:rPr>
              <a:t>δ</a:t>
            </a:r>
            <a:r>
              <a:rPr lang="en-US" b="0" smtClean="0">
                <a:latin typeface="Arial"/>
                <a:ea typeface="Times New Roman"/>
                <a:cs typeface="Arial"/>
              </a:rPr>
              <a:t>] phase space ellipse, initially  </a:t>
            </a:r>
          </a:p>
          <a:p>
            <a:endParaRPr lang="en-US" b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b="0" smtClean="0">
                <a:latin typeface="Helvetica" panose="020B0604020202020204" pitchFamily="34" charset="0"/>
                <a:cs typeface="Helvetica" panose="020B0604020202020204" pitchFamily="34" charset="0"/>
              </a:rPr>
              <a:t>becoming</a:t>
            </a:r>
            <a:endParaRPr lang="en-US" b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4192271"/>
              </p:ext>
            </p:extLst>
          </p:nvPr>
        </p:nvGraphicFramePr>
        <p:xfrm>
          <a:off x="4076700" y="1663700"/>
          <a:ext cx="2146559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8" name="Equation" r:id="rId3" imgW="965200" imgH="469900" progId="Equation.3">
                  <p:embed/>
                </p:oleObj>
              </mc:Choice>
              <mc:Fallback>
                <p:oleObj name="Equation" r:id="rId3" imgW="965200" imgH="469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6700" y="1663700"/>
                        <a:ext cx="2146559" cy="1041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466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495130"/>
              </p:ext>
            </p:extLst>
          </p:nvPr>
        </p:nvGraphicFramePr>
        <p:xfrm>
          <a:off x="939800" y="1663700"/>
          <a:ext cx="1986643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9" name="Equation" r:id="rId5" imgW="1002865" imgH="469696" progId="Equation.3">
                  <p:embed/>
                </p:oleObj>
              </mc:Choice>
              <mc:Fallback>
                <p:oleObj name="Equation" r:id="rId5" imgW="1002865" imgH="46969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800" y="1663700"/>
                        <a:ext cx="1986643" cy="927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5774" y="758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2212735"/>
              </p:ext>
            </p:extLst>
          </p:nvPr>
        </p:nvGraphicFramePr>
        <p:xfrm>
          <a:off x="3078163" y="4114800"/>
          <a:ext cx="277971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0" name="Equation" r:id="rId7" imgW="1155600" imgH="241200" progId="Equation.3">
                  <p:embed/>
                </p:oleObj>
              </mc:Choice>
              <mc:Fallback>
                <p:oleObj name="Equation" r:id="rId7" imgW="115560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8163" y="4114800"/>
                        <a:ext cx="2779712" cy="571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6720094"/>
              </p:ext>
            </p:extLst>
          </p:nvPr>
        </p:nvGraphicFramePr>
        <p:xfrm>
          <a:off x="3261406" y="5181600"/>
          <a:ext cx="3837894" cy="574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1" name="Equation" r:id="rId9" imgW="1587240" imgH="241200" progId="Equation.3">
                  <p:embed/>
                </p:oleObj>
              </mc:Choice>
              <mc:Fallback>
                <p:oleObj name="Equation" r:id="rId9" imgW="1587240" imgH="241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1406" y="5181600"/>
                        <a:ext cx="3837894" cy="5745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9060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 of wedge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6763026" cy="5590209"/>
          </a:xfrm>
        </p:spPr>
        <p:txBody>
          <a:bodyPr/>
          <a:lstStyle/>
          <a:p>
            <a:r>
              <a:rPr lang="en-US" smtClean="0">
                <a:latin typeface="Helvetica" panose="020B0604020202020204" pitchFamily="34" charset="0"/>
                <a:cs typeface="Helvetica" panose="020B0604020202020204" pitchFamily="34" charset="0"/>
              </a:rPr>
              <a:t>new coefficients</a:t>
            </a:r>
          </a:p>
          <a:p>
            <a:endParaRPr lang="en-US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mtClean="0">
                <a:latin typeface="Helvetica" panose="020B0604020202020204" pitchFamily="34" charset="0"/>
                <a:cs typeface="Helvetica" panose="020B0604020202020204" pitchFamily="34" charset="0"/>
              </a:rPr>
              <a:t>new energy width  (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L,1</a:t>
            </a:r>
            <a:r>
              <a:rPr lang="en-US" smtClean="0">
                <a:latin typeface="Arial"/>
                <a:cs typeface="Arial"/>
              </a:rPr>
              <a:t> =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L,0 </a:t>
            </a:r>
            <a:r>
              <a:rPr lang="en-US">
                <a:latin typeface="Arial"/>
                <a:cs typeface="Arial"/>
              </a:rPr>
              <a:t>(</a:t>
            </a:r>
            <a:r>
              <a:rPr lang="el-GR" smtClean="0">
                <a:latin typeface="Arial"/>
                <a:cs typeface="Arial"/>
              </a:rPr>
              <a:t>δ</a:t>
            </a:r>
            <a:r>
              <a:rPr lang="en-US" baseline="-25000" smtClean="0">
                <a:latin typeface="Arial"/>
                <a:cs typeface="Arial"/>
              </a:rPr>
              <a:t>1</a:t>
            </a:r>
            <a:r>
              <a:rPr lang="en-US" smtClean="0">
                <a:latin typeface="Arial"/>
                <a:cs typeface="Arial"/>
              </a:rPr>
              <a:t>/</a:t>
            </a:r>
            <a:r>
              <a:rPr lang="el-GR" smtClean="0">
                <a:latin typeface="Arial"/>
                <a:cs typeface="Arial"/>
              </a:rPr>
              <a:t>δ</a:t>
            </a:r>
            <a:r>
              <a:rPr lang="en-US" baseline="-25000" smtClean="0">
                <a:latin typeface="Arial"/>
                <a:cs typeface="Arial"/>
              </a:rPr>
              <a:t>0</a:t>
            </a:r>
            <a:r>
              <a:rPr lang="en-US" smtClean="0">
                <a:latin typeface="Arial"/>
                <a:cs typeface="Arial"/>
              </a:rPr>
              <a:t>))</a:t>
            </a:r>
          </a:p>
          <a:p>
            <a:endParaRPr lang="en-US">
              <a:latin typeface="Arial"/>
              <a:cs typeface="Arial"/>
            </a:endParaRPr>
          </a:p>
          <a:p>
            <a:endParaRPr lang="en-US" smtClean="0">
              <a:latin typeface="Arial"/>
              <a:cs typeface="Arial"/>
            </a:endParaRPr>
          </a:p>
          <a:p>
            <a:r>
              <a:rPr lang="en-US" smtClean="0">
                <a:latin typeface="Arial"/>
                <a:cs typeface="Arial"/>
              </a:rPr>
              <a:t>new transverse emittance </a:t>
            </a:r>
            <a:r>
              <a:rPr lang="en-US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x,1</a:t>
            </a:r>
            <a:r>
              <a:rPr lang="en-US" smtClean="0">
                <a:latin typeface="Arial"/>
                <a:cs typeface="Arial"/>
              </a:rPr>
              <a:t> </a:t>
            </a:r>
            <a:r>
              <a:rPr lang="en-US">
                <a:latin typeface="Arial"/>
                <a:cs typeface="Arial"/>
              </a:rPr>
              <a:t>=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x,0 </a:t>
            </a:r>
            <a:r>
              <a:rPr lang="en-US">
                <a:latin typeface="Arial"/>
                <a:cs typeface="Arial"/>
              </a:rPr>
              <a:t>(</a:t>
            </a:r>
            <a:r>
              <a:rPr lang="el-GR" smtClean="0">
                <a:latin typeface="Arial"/>
                <a:cs typeface="Arial"/>
              </a:rPr>
              <a:t>δ</a:t>
            </a:r>
            <a:r>
              <a:rPr lang="en-US" baseline="-25000" smtClean="0">
                <a:latin typeface="Arial"/>
                <a:cs typeface="Arial"/>
              </a:rPr>
              <a:t>0</a:t>
            </a:r>
            <a:r>
              <a:rPr lang="en-US" smtClean="0">
                <a:latin typeface="Arial"/>
                <a:cs typeface="Arial"/>
              </a:rPr>
              <a:t>/</a:t>
            </a:r>
            <a:r>
              <a:rPr lang="el-GR" smtClean="0">
                <a:latin typeface="Arial"/>
                <a:cs typeface="Arial"/>
              </a:rPr>
              <a:t>δ</a:t>
            </a:r>
            <a:r>
              <a:rPr lang="en-US" baseline="-25000" smtClean="0">
                <a:latin typeface="Arial"/>
                <a:cs typeface="Arial"/>
              </a:rPr>
              <a:t>1</a:t>
            </a:r>
            <a:r>
              <a:rPr lang="en-US" smtClean="0">
                <a:latin typeface="Arial"/>
                <a:cs typeface="Arial"/>
              </a:rPr>
              <a:t>))</a:t>
            </a:r>
            <a:endParaRPr lang="en-US">
              <a:latin typeface="Arial"/>
              <a:cs typeface="Arial"/>
            </a:endParaRPr>
          </a:p>
          <a:p>
            <a:pPr marL="0" indent="0">
              <a:buNone/>
            </a:pPr>
            <a:endParaRPr lang="en-US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mtClean="0">
                <a:latin typeface="Arial"/>
                <a:cs typeface="Arial"/>
              </a:rPr>
              <a:t>new </a:t>
            </a:r>
            <a:r>
              <a:rPr lang="el-GR" smtClean="0">
                <a:latin typeface="Arial"/>
                <a:cs typeface="Arial"/>
              </a:rPr>
              <a:t>β</a:t>
            </a:r>
            <a:r>
              <a:rPr lang="en-US" baseline="-25000" smtClean="0">
                <a:latin typeface="Arial"/>
                <a:cs typeface="Arial"/>
              </a:rPr>
              <a:t>x</a:t>
            </a:r>
            <a:r>
              <a:rPr lang="en-US" smtClean="0">
                <a:latin typeface="Arial"/>
                <a:cs typeface="Arial"/>
              </a:rPr>
              <a:t>, </a:t>
            </a:r>
            <a:r>
              <a:rPr lang="el-GR" smtClean="0">
                <a:latin typeface="Arial"/>
                <a:cs typeface="Arial"/>
              </a:rPr>
              <a:t>η</a:t>
            </a:r>
            <a:endParaRPr lang="en-US" smtClean="0">
              <a:latin typeface="Arial"/>
              <a:cs typeface="Arial"/>
            </a:endParaRPr>
          </a:p>
          <a:p>
            <a:endParaRPr lang="en-US">
              <a:latin typeface="Arial"/>
              <a:cs typeface="Arial"/>
            </a:endParaRPr>
          </a:p>
          <a:p>
            <a:endParaRPr lang="en-US" smtClean="0">
              <a:latin typeface="Arial"/>
              <a:cs typeface="Arial"/>
            </a:endParaRPr>
          </a:p>
          <a:p>
            <a:endParaRPr lang="en-US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53033"/>
              </p:ext>
            </p:extLst>
          </p:nvPr>
        </p:nvGraphicFramePr>
        <p:xfrm>
          <a:off x="825500" y="1371600"/>
          <a:ext cx="2349500" cy="1128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3" name="Equation" r:id="rId3" imgW="1447800" imgH="698500" progId="Equation.3">
                  <p:embed/>
                </p:oleObj>
              </mc:Choice>
              <mc:Fallback>
                <p:oleObj name="Equation" r:id="rId3" imgW="1447800" imgH="698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0" y="1371600"/>
                        <a:ext cx="2349500" cy="11283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50487"/>
              </p:ext>
            </p:extLst>
          </p:nvPr>
        </p:nvGraphicFramePr>
        <p:xfrm>
          <a:off x="889000" y="4318000"/>
          <a:ext cx="4017962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4" name="Equation" r:id="rId5" imgW="2743200" imgH="533160" progId="Equation.3">
                  <p:embed/>
                </p:oleObj>
              </mc:Choice>
              <mc:Fallback>
                <p:oleObj name="Equation" r:id="rId5" imgW="2743200" imgH="5331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000" y="4318000"/>
                        <a:ext cx="4017962" cy="7826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34765"/>
              </p:ext>
            </p:extLst>
          </p:nvPr>
        </p:nvGraphicFramePr>
        <p:xfrm>
          <a:off x="334963" y="5397500"/>
          <a:ext cx="2468019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5" name="Equation" r:id="rId7" imgW="1854200" imgH="698500" progId="Equation.3">
                  <p:embed/>
                </p:oleObj>
              </mc:Choice>
              <mc:Fallback>
                <p:oleObj name="Equation" r:id="rId7" imgW="1854200" imgH="6985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63" y="5397500"/>
                        <a:ext cx="2468019" cy="923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9433689"/>
              </p:ext>
            </p:extLst>
          </p:nvPr>
        </p:nvGraphicFramePr>
        <p:xfrm>
          <a:off x="889000" y="3073400"/>
          <a:ext cx="42545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6" name="Equation" r:id="rId9" imgW="2552700" imgH="533400" progId="Equation.3">
                  <p:embed/>
                </p:oleObj>
              </mc:Choice>
              <mc:Fallback>
                <p:oleObj name="Equation" r:id="rId9" imgW="2552700" imgH="533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000" y="3073400"/>
                        <a:ext cx="4254500" cy="889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6852864"/>
              </p:ext>
            </p:extLst>
          </p:nvPr>
        </p:nvGraphicFramePr>
        <p:xfrm>
          <a:off x="3592513" y="5397500"/>
          <a:ext cx="2468562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7" name="Equation" r:id="rId11" imgW="1955520" imgH="533160" progId="Equation.3">
                  <p:embed/>
                </p:oleObj>
              </mc:Choice>
              <mc:Fallback>
                <p:oleObj name="Equation" r:id="rId11" imgW="1955520" imgH="53316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2513" y="5397500"/>
                        <a:ext cx="2468562" cy="673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36962"/>
              </p:ext>
            </p:extLst>
          </p:nvPr>
        </p:nvGraphicFramePr>
        <p:xfrm>
          <a:off x="5143500" y="920750"/>
          <a:ext cx="3751716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8" name="Equation" r:id="rId13" imgW="2958840" imgH="711000" progId="Equation.3">
                  <p:embed/>
                </p:oleObj>
              </mc:Choice>
              <mc:Fallback>
                <p:oleObj name="Equation" r:id="rId13" imgW="295884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143500" y="920750"/>
                        <a:ext cx="3751716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2291800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TemplatePC_041414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FermilabTemplatePC_041414</Template>
  <TotalTime>1458</TotalTime>
  <Words>1293</Words>
  <Application>Microsoft Office PowerPoint</Application>
  <PresentationFormat>On-screen Show (4:3)</PresentationFormat>
  <Paragraphs>456</Paragraphs>
  <Slides>20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FermilabTemplatePC_041414</vt:lpstr>
      <vt:lpstr>Fermilab: Footer Only</vt:lpstr>
      <vt:lpstr>Equation</vt:lpstr>
      <vt:lpstr>Final Cooling For a High-Luminosity High-Energy Lepton Collider  Super wedgies!</vt:lpstr>
      <vt:lpstr>Outline</vt:lpstr>
      <vt:lpstr>Towards multi-TeV lepton colliders</vt:lpstr>
      <vt:lpstr>Final cooling baseline  </vt:lpstr>
      <vt:lpstr>Detailed simulation of final cooling  (H. Sayed et al. IPAC14)</vt:lpstr>
      <vt:lpstr>Variant Approaches</vt:lpstr>
      <vt:lpstr>Variant: “thick” wedge transform</vt:lpstr>
      <vt:lpstr>Wedge theory (MuCool-003)</vt:lpstr>
      <vt:lpstr>Results of wedge</vt:lpstr>
      <vt:lpstr>Evaluation of Super-wedge examples</vt:lpstr>
      <vt:lpstr>Numerical examples </vt:lpstr>
      <vt:lpstr>Parameter variations…</vt:lpstr>
      <vt:lpstr>Parameter variations…</vt:lpstr>
      <vt:lpstr>Parameter variations…</vt:lpstr>
      <vt:lpstr>Compare with current final scenario </vt:lpstr>
      <vt:lpstr>Parameters closer to MICE</vt:lpstr>
      <vt:lpstr>Need to complete scenario</vt:lpstr>
      <vt:lpstr>Disadvantages</vt:lpstr>
      <vt:lpstr>Summary</vt:lpstr>
      <vt:lpstr>Telewedgie…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Cooling For a High-Luminosity High-Energy Lepton Collider</dc:title>
  <dc:creator>DN</dc:creator>
  <cp:lastModifiedBy>DN</cp:lastModifiedBy>
  <cp:revision>86</cp:revision>
  <cp:lastPrinted>2015-06-15T19:34:29Z</cp:lastPrinted>
  <dcterms:created xsi:type="dcterms:W3CDTF">2015-04-30T21:49:14Z</dcterms:created>
  <dcterms:modified xsi:type="dcterms:W3CDTF">2015-06-22T12:29:33Z</dcterms:modified>
</cp:coreProperties>
</file>