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7" r:id="rId1"/>
  </p:sldMasterIdLst>
  <p:notesMasterIdLst>
    <p:notesMasterId r:id="rId7"/>
  </p:notesMasterIdLst>
  <p:handoutMasterIdLst>
    <p:handoutMasterId r:id="rId8"/>
  </p:handoutMasterIdLst>
  <p:sldIdLst>
    <p:sldId id="342" r:id="rId2"/>
    <p:sldId id="404" r:id="rId3"/>
    <p:sldId id="405" r:id="rId4"/>
    <p:sldId id="406" r:id="rId5"/>
    <p:sldId id="388" r:id="rId6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B92B13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B92B13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B92B13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B92B13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C17"/>
    <a:srgbClr val="B92B13"/>
    <a:srgbClr val="009999"/>
    <a:srgbClr val="BE0EA1"/>
    <a:srgbClr val="99FF99"/>
    <a:srgbClr val="008000"/>
    <a:srgbClr val="FF66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333" autoAdjust="0"/>
  </p:normalViewPr>
  <p:slideViewPr>
    <p:cSldViewPr>
      <p:cViewPr varScale="1">
        <p:scale>
          <a:sx n="59" d="100"/>
          <a:sy n="59" d="100"/>
        </p:scale>
        <p:origin x="-1368" y="-90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>
            <a:lvl1pPr defTabSz="93503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9225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b" anchorCtr="0" compatLnSpc="1">
            <a:prstTxWarp prst="textNoShape">
              <a:avLst/>
            </a:prstTxWarp>
          </a:bodyPr>
          <a:lstStyle>
            <a:lvl1pPr defTabSz="93503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9225" y="88201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2765391-9BF4-4C19-A09C-209313F9A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787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>
            <a:lvl1pPr defTabSz="93503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9225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9988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212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b" anchorCtr="0" compatLnSpc="1">
            <a:prstTxWarp prst="textNoShape">
              <a:avLst/>
            </a:prstTxWarp>
          </a:bodyPr>
          <a:lstStyle>
            <a:lvl1pPr defTabSz="93503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9225" y="88201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4D4D52D-0B1C-449A-991B-48A654824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90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88FCF8-3C7F-4F66-A050-4EBB30F219F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92071" tIns="46035" rIns="92071" bIns="46035" anchor="ctr"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4D52D-0B1C-449A-991B-48A654824B4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17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56BDA-FBD5-4BA8-A417-E4A54067804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1C912-722A-49DB-82F6-2DC9D5414CA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1141B-ABC9-419C-950E-18322539437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FE625-F635-48C2-AED8-58563BFAAF0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7778F-E84E-4657-B4D9-89EFA208C07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CE4E3-9A16-437B-B8AA-53402FE65B0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34DBD-C811-4851-B120-13C0A118834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89151-5591-4057-94A5-26C8D1D80B6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A2DC7-E4F2-4417-9026-0540DC1457A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29487-E495-4F4D-AE3E-DCF1121F486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A151D-2EA5-43AF-BACD-6F2C695C614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t-IT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5933EB9-7F1F-4076-B6AA-0696B35ED0C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971800"/>
            <a:ext cx="6400800" cy="1371600"/>
          </a:xfrm>
        </p:spPr>
        <p:txBody>
          <a:bodyPr lIns="90000" tIns="46800" rIns="90000" bIns="46800"/>
          <a:lstStyle/>
          <a:p>
            <a:pPr marL="457200" lvl="1" indent="0" algn="ctr" defTabSz="449263" eaLnBrk="1" hangingPunct="1">
              <a:spcBef>
                <a:spcPts val="800"/>
              </a:spcBef>
              <a:buFont typeface="Wingdings" pitchFamily="2" charset="2"/>
              <a:buNone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sz="3200" smtClean="0">
              <a:solidFill>
                <a:srgbClr val="40458C"/>
              </a:solidFill>
            </a:endParaRPr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609601" y="1900488"/>
            <a:ext cx="7772400" cy="3886197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GB" sz="3600" b="1" i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endParaRPr lang="en-GB" sz="3600" b="1" i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GB" sz="3600" b="1" i="1" dirty="0" smtClean="0">
                <a:solidFill>
                  <a:schemeClr val="bg1"/>
                </a:solidFill>
              </a:rPr>
              <a:t>TOF  </a:t>
            </a:r>
            <a:r>
              <a:rPr lang="en-GB" sz="3600" b="1" i="1" dirty="0" err="1" smtClean="0">
                <a:solidFill>
                  <a:schemeClr val="bg1"/>
                </a:solidFill>
              </a:rPr>
              <a:t>commisioning</a:t>
            </a:r>
            <a:endParaRPr lang="en-GB" sz="3600" b="1" i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endParaRPr lang="en-GB" sz="3600" b="1" i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GB" sz="3200" b="1" dirty="0" smtClean="0">
                <a:solidFill>
                  <a:schemeClr val="tx1"/>
                </a:solidFill>
              </a:rPr>
              <a:t>M</a:t>
            </a:r>
            <a:r>
              <a:rPr lang="en-GB" sz="3200" b="1" dirty="0">
                <a:solidFill>
                  <a:schemeClr val="tx1"/>
                </a:solidFill>
              </a:rPr>
              <a:t>. </a:t>
            </a:r>
            <a:r>
              <a:rPr lang="en-GB" sz="3200" b="1" dirty="0" err="1" smtClean="0">
                <a:solidFill>
                  <a:schemeClr val="tx1"/>
                </a:solidFill>
              </a:rPr>
              <a:t>Bonesini</a:t>
            </a:r>
            <a:endParaRPr lang="en-GB" sz="32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GB" sz="3200" b="1" dirty="0" err="1">
                <a:solidFill>
                  <a:schemeClr val="tx1"/>
                </a:solidFill>
              </a:rPr>
              <a:t>Sezione</a:t>
            </a:r>
            <a:r>
              <a:rPr lang="en-GB" sz="3200" b="1" dirty="0">
                <a:solidFill>
                  <a:schemeClr val="tx1"/>
                </a:solidFill>
              </a:rPr>
              <a:t> INFN Milano </a:t>
            </a:r>
            <a:r>
              <a:rPr lang="en-GB" sz="3200" b="1" dirty="0" err="1" smtClean="0">
                <a:solidFill>
                  <a:schemeClr val="tx1"/>
                </a:solidFill>
              </a:rPr>
              <a:t>Bicocca</a:t>
            </a:r>
            <a:endParaRPr lang="en-GB" sz="32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en-GB" sz="32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GB" sz="3200" b="1" dirty="0" smtClean="0">
                <a:solidFill>
                  <a:schemeClr val="tx1"/>
                </a:solidFill>
              </a:rPr>
              <a:t>  </a:t>
            </a:r>
            <a:endParaRPr lang="en-GB" sz="3200" b="1" dirty="0">
              <a:solidFill>
                <a:schemeClr val="tx1"/>
              </a:solidFill>
            </a:endParaRPr>
          </a:p>
        </p:txBody>
      </p:sp>
      <p:pic>
        <p:nvPicPr>
          <p:cNvPr id="4102" name="Picture 6" descr="LogoM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57200"/>
            <a:ext cx="15097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/>
              <a:t>TOF1 local shielding (Nov 2014)</a:t>
            </a:r>
            <a:endParaRPr lang="it-IT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089151-5591-4057-94A5-26C8D1D80B6C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  <p:pic>
        <p:nvPicPr>
          <p:cNvPr id="7174" name="Picture 6" descr="C:\Users\bonesini\Documents\Dropbox\My_stuff\nota_mice9\271322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556545"/>
            <a:ext cx="2743200" cy="205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56545"/>
            <a:ext cx="3657600" cy="2817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69" y="3711229"/>
            <a:ext cx="2057400" cy="2916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81400" y="48768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Local shielding for TOF1 (as TOF2) instead of cage, to fit PRY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Intervention done in Nov 2014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45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/>
              <a:t>In its final place …</a:t>
            </a:r>
            <a:endParaRPr lang="it-IT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– CM 42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089151-5591-4057-94A5-26C8D1D80B6C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  <p:pic>
        <p:nvPicPr>
          <p:cNvPr id="8194" name="Picture 2" descr="C:\Users\bonesini\Documents\Dropbox\My_stuff\nota_mice9\27132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52600"/>
            <a:ext cx="4729018" cy="354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miley Face 5"/>
          <p:cNvSpPr/>
          <p:nvPr/>
        </p:nvSpPr>
        <p:spPr>
          <a:xfrm>
            <a:off x="7315200" y="2559445"/>
            <a:ext cx="914400" cy="914400"/>
          </a:xfrm>
          <a:prstGeom prst="smileyFac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68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/>
              <a:t>Readiness of TOF system for STEP IV</a:t>
            </a:r>
            <a:endParaRPr lang="it-IT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– CM 42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089151-5591-4057-94A5-26C8D1D80B6C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  <p:sp>
        <p:nvSpPr>
          <p:cNvPr id="6" name="TextBox 5"/>
          <p:cNvSpPr txBox="1"/>
          <p:nvPr/>
        </p:nvSpPr>
        <p:spPr>
          <a:xfrm>
            <a:off x="441158" y="2514600"/>
            <a:ext cx="82753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B0C17"/>
                </a:solidFill>
              </a:rPr>
              <a:t>The TOF system (TOF0,TOF1,TOF2) is working </a:t>
            </a:r>
          </a:p>
          <a:p>
            <a:r>
              <a:rPr lang="en-US" dirty="0">
                <a:solidFill>
                  <a:srgbClr val="0B0C17"/>
                </a:solidFill>
              </a:rPr>
              <a:t> </a:t>
            </a:r>
            <a:r>
              <a:rPr lang="en-US" dirty="0" smtClean="0">
                <a:solidFill>
                  <a:srgbClr val="0B0C17"/>
                </a:solidFill>
              </a:rPr>
              <a:t>   smoothly since 2009 and we do not foresee problems </a:t>
            </a:r>
          </a:p>
          <a:p>
            <a:r>
              <a:rPr lang="en-US" dirty="0">
                <a:solidFill>
                  <a:srgbClr val="0B0C17"/>
                </a:solidFill>
              </a:rPr>
              <a:t> </a:t>
            </a:r>
            <a:r>
              <a:rPr lang="en-US" dirty="0" smtClean="0">
                <a:solidFill>
                  <a:srgbClr val="0B0C17"/>
                </a:solidFill>
              </a:rPr>
              <a:t>   for STEP IV operations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B0C17"/>
                </a:solidFill>
              </a:rPr>
              <a:t>The only difference is the presence of fringe fields from solenoids (but shielding must work is simulations were correct)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B0C17"/>
                </a:solidFill>
              </a:rPr>
              <a:t>After shielding operations on TOF1 only 1 PMT was</a:t>
            </a:r>
          </a:p>
          <a:p>
            <a:r>
              <a:rPr lang="en-US" dirty="0">
                <a:solidFill>
                  <a:srgbClr val="0B0C17"/>
                </a:solidFill>
              </a:rPr>
              <a:t> </a:t>
            </a:r>
            <a:r>
              <a:rPr lang="en-US" dirty="0" smtClean="0">
                <a:solidFill>
                  <a:srgbClr val="0B0C17"/>
                </a:solidFill>
              </a:rPr>
              <a:t>   found broken and replaced  </a:t>
            </a:r>
          </a:p>
        </p:txBody>
      </p:sp>
    </p:spTree>
    <p:extLst>
      <p:ext uri="{BB962C8B-B14F-4D97-AF65-F5344CB8AC3E}">
        <p14:creationId xmlns:p14="http://schemas.microsoft.com/office/powerpoint/2010/main" val="390486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>
                <a:solidFill>
                  <a:srgbClr val="00CC66"/>
                </a:solidFill>
                <a:latin typeface="Comic Sans MS" pitchFamily="66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1400" smtClean="0">
                <a:solidFill>
                  <a:schemeClr val="tx1"/>
                </a:solidFill>
                <a:latin typeface="Times New Roman" pitchFamily="18" charset="0"/>
              </a:rPr>
              <a:t>M. Bonesini – CM 42</a:t>
            </a:r>
            <a:endParaRPr lang="en-GB" altLang="it-IT" sz="14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>
                <a:solidFill>
                  <a:srgbClr val="00CC66"/>
                </a:solidFill>
                <a:latin typeface="Comic Sans MS" pitchFamily="66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80770DE7-9A0B-427C-8D3E-E6A88854BDFE}" type="slidenum">
              <a:rPr lang="en-GB" altLang="it-IT" sz="1400" smtClean="0">
                <a:solidFill>
                  <a:schemeClr val="tx1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it-IT" sz="14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4063"/>
            <a:ext cx="8305800" cy="1634958"/>
          </a:xfrm>
          <a:solidFill>
            <a:srgbClr val="0070C0"/>
          </a:solidFill>
        </p:spPr>
        <p:txBody>
          <a:bodyPr/>
          <a:lstStyle/>
          <a:p>
            <a:pPr eaLnBrk="1" hangingPunct="1"/>
            <a:r>
              <a:rPr lang="en-US" altLang="it-IT" dirty="0" smtClean="0"/>
              <a:t>               </a:t>
            </a:r>
            <a:r>
              <a:rPr lang="en-US" altLang="it-IT" b="1" i="1" dirty="0" smtClean="0"/>
              <a:t>Houston we had a problem</a:t>
            </a:r>
            <a:r>
              <a:rPr lang="en-US" altLang="it-IT" b="1" dirty="0" smtClean="0"/>
              <a:t> </a:t>
            </a:r>
            <a:endParaRPr lang="it-IT" altLang="it-IT" b="1" dirty="0" smtClean="0"/>
          </a:p>
        </p:txBody>
      </p:sp>
      <p:sp>
        <p:nvSpPr>
          <p:cNvPr id="30725" name="Text Box 3"/>
          <p:cNvSpPr txBox="1">
            <a:spLocks noChangeArrowheads="1"/>
          </p:cNvSpPr>
          <p:nvPr/>
        </p:nvSpPr>
        <p:spPr bwMode="auto">
          <a:xfrm>
            <a:off x="337004" y="1981200"/>
            <a:ext cx="8044996" cy="6126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>
                <a:solidFill>
                  <a:srgbClr val="00CC66"/>
                </a:solidFill>
                <a:latin typeface="Comic Sans MS" pitchFamily="66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endParaRPr lang="it-IT" altLang="it-IT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altLang="it-IT" sz="2000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altLang="it-IT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Blip>
                <a:blip r:embed="rId2"/>
              </a:buBlip>
            </a:pPr>
            <a:r>
              <a:rPr lang="en-US" altLang="it-IT" sz="2000" dirty="0">
                <a:solidFill>
                  <a:schemeClr val="tx2"/>
                </a:solidFill>
              </a:rPr>
              <a:t> </a:t>
            </a:r>
            <a:r>
              <a:rPr lang="en-US" altLang="it-IT" dirty="0" smtClean="0">
                <a:solidFill>
                  <a:schemeClr val="tx2"/>
                </a:solidFill>
              </a:rPr>
              <a:t>during maintenance operations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it-IT" dirty="0">
                <a:solidFill>
                  <a:schemeClr val="tx2"/>
                </a:solidFill>
              </a:rPr>
              <a:t> </a:t>
            </a:r>
            <a:r>
              <a:rPr lang="en-US" altLang="it-IT" dirty="0" smtClean="0">
                <a:solidFill>
                  <a:schemeClr val="tx2"/>
                </a:solidFill>
              </a:rPr>
              <a:t>for tracker some TOF1 cables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it-IT" dirty="0">
                <a:solidFill>
                  <a:schemeClr val="tx2"/>
                </a:solidFill>
              </a:rPr>
              <a:t> </a:t>
            </a:r>
            <a:r>
              <a:rPr lang="en-US" altLang="it-IT" dirty="0" smtClean="0">
                <a:solidFill>
                  <a:schemeClr val="tx2"/>
                </a:solidFill>
              </a:rPr>
              <a:t> were damaged</a:t>
            </a:r>
          </a:p>
          <a:p>
            <a:pPr eaLnBrk="1" hangingPunct="1">
              <a:spcBef>
                <a:spcPct val="0"/>
              </a:spcBef>
              <a:buFontTx/>
              <a:buBlip>
                <a:blip r:embed="rId2"/>
              </a:buBlip>
            </a:pPr>
            <a:endParaRPr lang="en-US" altLang="it-IT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Blip>
                <a:blip r:embed="rId2"/>
              </a:buBlip>
            </a:pPr>
            <a:endParaRPr lang="en-US" altLang="it-IT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altLang="it-IT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Blip>
                <a:blip r:embed="rId2"/>
              </a:buBlip>
            </a:pPr>
            <a:r>
              <a:rPr lang="en-US" altLang="it-IT" dirty="0">
                <a:solidFill>
                  <a:schemeClr val="tx2"/>
                </a:solidFill>
              </a:rPr>
              <a:t> </a:t>
            </a:r>
            <a:r>
              <a:rPr lang="en-US" altLang="it-IT" dirty="0" smtClean="0">
                <a:solidFill>
                  <a:schemeClr val="tx2"/>
                </a:solidFill>
              </a:rPr>
              <a:t>luckily no major problem: all solved by MICE-OM (Victoria) + </a:t>
            </a:r>
            <a:r>
              <a:rPr lang="en-US" altLang="it-IT" dirty="0" err="1" smtClean="0">
                <a:solidFill>
                  <a:schemeClr val="tx2"/>
                </a:solidFill>
              </a:rPr>
              <a:t>Pierrick</a:t>
            </a:r>
            <a:r>
              <a:rPr lang="en-US" altLang="it-IT" dirty="0">
                <a:solidFill>
                  <a:schemeClr val="tx2"/>
                </a:solidFill>
              </a:rPr>
              <a:t> </a:t>
            </a:r>
            <a:endParaRPr lang="en-US" altLang="it-IT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Blip>
                <a:blip r:embed="rId2"/>
              </a:buBlip>
            </a:pPr>
            <a:r>
              <a:rPr lang="en-US" altLang="it-IT" dirty="0">
                <a:solidFill>
                  <a:schemeClr val="tx2"/>
                </a:solidFill>
              </a:rPr>
              <a:t> </a:t>
            </a:r>
            <a:r>
              <a:rPr lang="en-US" altLang="it-IT" dirty="0">
                <a:solidFill>
                  <a:schemeClr val="tx2"/>
                </a:solidFill>
              </a:rPr>
              <a:t> </a:t>
            </a:r>
            <a:r>
              <a:rPr lang="en-US" altLang="it-IT" dirty="0" smtClean="0">
                <a:solidFill>
                  <a:schemeClr val="tx2"/>
                </a:solidFill>
              </a:rPr>
              <a:t>I and Roberto will re-check all stuff this week</a:t>
            </a:r>
            <a:endParaRPr lang="en-US" altLang="it-IT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altLang="it-IT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altLang="it-IT" sz="2000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altLang="it-IT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it-IT" altLang="it-IT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it-IT" altLang="it-IT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bonesini\Documents\My Projects\MICE_Coll\RAL_15bis\apollo13-tagl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22" y="152399"/>
            <a:ext cx="1912901" cy="251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onesini\Documents\My Projects\MICE_Coll\RAL_15bis\tof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169" y="2438400"/>
            <a:ext cx="3506683" cy="219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5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4619</TotalTime>
  <Words>181</Words>
  <Application>Microsoft Office PowerPoint</Application>
  <PresentationFormat>On-screen Show (4:3)</PresentationFormat>
  <Paragraphs>44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PowerPoint Presentation</vt:lpstr>
      <vt:lpstr>TOF1 local shielding (Nov 2014)</vt:lpstr>
      <vt:lpstr>In its final place …</vt:lpstr>
      <vt:lpstr>Readiness of TOF system for STEP IV</vt:lpstr>
      <vt:lpstr>               Houston we had a problem </vt:lpstr>
    </vt:vector>
  </TitlesOfParts>
  <Company>Brookhaven National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of Flight System for the MICE Experiment</dc:title>
  <dc:creator>Stephen Kahn</dc:creator>
  <cp:lastModifiedBy>bonesini</cp:lastModifiedBy>
  <cp:revision>329</cp:revision>
  <cp:lastPrinted>1601-01-01T00:00:00Z</cp:lastPrinted>
  <dcterms:created xsi:type="dcterms:W3CDTF">2002-10-16T14:54:35Z</dcterms:created>
  <dcterms:modified xsi:type="dcterms:W3CDTF">2015-06-20T10:47:43Z</dcterms:modified>
</cp:coreProperties>
</file>