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7"/>
  </p:notesMasterIdLst>
  <p:handoutMasterIdLst>
    <p:handoutMasterId r:id="rId18"/>
  </p:handoutMasterIdLst>
  <p:sldIdLst>
    <p:sldId id="261" r:id="rId3"/>
    <p:sldId id="262" r:id="rId4"/>
    <p:sldId id="263" r:id="rId5"/>
    <p:sldId id="264" r:id="rId6"/>
    <p:sldId id="265" r:id="rId7"/>
    <p:sldId id="269" r:id="rId8"/>
    <p:sldId id="266" r:id="rId9"/>
    <p:sldId id="267" r:id="rId10"/>
    <p:sldId id="268" r:id="rId11"/>
    <p:sldId id="270" r:id="rId12"/>
    <p:sldId id="271" r:id="rId13"/>
    <p:sldId id="272" r:id="rId14"/>
    <p:sldId id="274" r:id="rId15"/>
    <p:sldId id="273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9900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1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Sheet2!$A$2:$A$319</c:f>
              <c:numCache>
                <c:formatCode>d\-mmm</c:formatCode>
                <c:ptCount val="318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</c:numCache>
            </c:numRef>
          </c:xVal>
          <c:yVal>
            <c:numRef>
              <c:f>Sheet2!$E$2:$E$319</c:f>
              <c:numCache>
                <c:formatCode>General</c:formatCode>
                <c:ptCount val="318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Sheet2!$A$2:$A$319</c:f>
              <c:numCache>
                <c:formatCode>d\-mmm</c:formatCode>
                <c:ptCount val="318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</c:numCache>
            </c:numRef>
          </c:xVal>
          <c:yVal>
            <c:numRef>
              <c:f>Sheet2!$I$2:$I$319</c:f>
              <c:numCache>
                <c:formatCode>General</c:formatCode>
                <c:ptCount val="318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Sheet2!$A$2:$A$319</c:f>
              <c:numCache>
                <c:formatCode>d\-mmm</c:formatCode>
                <c:ptCount val="318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</c:numCache>
            </c:numRef>
          </c:xVal>
          <c:yVal>
            <c:numRef>
              <c:f>Sheet2!$M$2:$M$319</c:f>
              <c:numCache>
                <c:formatCode>General</c:formatCode>
                <c:ptCount val="31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Sheet2!$A$2:$A$319</c:f>
              <c:numCache>
                <c:formatCode>d\-mmm</c:formatCode>
                <c:ptCount val="318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</c:numCache>
            </c:numRef>
          </c:xVal>
          <c:yVal>
            <c:numRef>
              <c:f>Sheet2!$Q$2:$Q$319</c:f>
              <c:numCache>
                <c:formatCode>General</c:formatCode>
                <c:ptCount val="318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306240"/>
        <c:axId val="93308416"/>
      </c:scatterChart>
      <c:valAx>
        <c:axId val="93306240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308416"/>
        <c:crosses val="autoZero"/>
        <c:crossBetween val="midCat"/>
      </c:valAx>
      <c:valAx>
        <c:axId val="9330841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306240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1587326584177005"/>
          <c:y val="3.9855072463768099E-2"/>
          <c:w val="0.131746031746032"/>
          <c:h val="0.2028982654342119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4/24/2015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24/04/2015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346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628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973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976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98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374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845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599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9609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56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2013.cern.ch/WLCG-document-repository/ReliabilityAvailabilit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7" Type="http://schemas.openxmlformats.org/officeDocument/2006/relationships/hyperlink" Target="http://indico.cern.ch/event/345619/session/2/contribution/27/material/slides/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.cern.ch/event/345619/session/0/contribution/3/material/slides/0.pdf" TargetMode="External"/><Relationship Id="rId5" Type="http://schemas.openxmlformats.org/officeDocument/2006/relationships/hyperlink" Target="http://indico.cern.ch/event/345619/session/0/contribution/7/material/slides/0.pdf" TargetMode="External"/><Relationship Id="rId4" Type="http://schemas.openxmlformats.org/officeDocument/2006/relationships/hyperlink" Target="http://indico.cern.ch/event/34561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ecurity.web.cern.ch/security/services/en/whitehats.s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11297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4 weeks, March 17 – April 14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14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April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Maarten Litmaath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v1.1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Availability Reports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dirty="0" smtClean="0"/>
              <a:t>The following pages show the Availability of T0 and the T1 during the last calendar month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As shown by SAM-3 at the time of this report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Recomputations might still change some results</a:t>
            </a:r>
          </a:p>
          <a:p>
            <a:pPr lvl="1"/>
            <a:endParaRPr lang="en-US" dirty="0" smtClean="0">
              <a:solidFill>
                <a:srgbClr val="080808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US" dirty="0">
                <a:solidFill>
                  <a:srgbClr val="0055A0"/>
                </a:solidFill>
              </a:rPr>
              <a:t>The </a:t>
            </a:r>
            <a:r>
              <a:rPr lang="en-US" dirty="0" smtClean="0">
                <a:solidFill>
                  <a:srgbClr val="0055A0"/>
                </a:solidFill>
              </a:rPr>
              <a:t>official Availability and Reliability archive is maintained by the WLCG Project Office</a:t>
            </a:r>
          </a:p>
          <a:p>
            <a:pPr lvl="1">
              <a:buClr>
                <a:srgbClr val="0055A0"/>
              </a:buClr>
            </a:pPr>
            <a:r>
              <a:rPr lang="en-US" dirty="0">
                <a:solidFill>
                  <a:srgbClr val="080808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80808"/>
                </a:solidFill>
                <a:hlinkClick r:id="rId3"/>
              </a:rPr>
              <a:t>espace2013.cern.ch/WLCG-document-repository/ReliabilityAvailability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  <a:endParaRPr lang="en-US" dirty="0">
              <a:solidFill>
                <a:srgbClr val="080808"/>
              </a:solidFill>
            </a:endParaRPr>
          </a:p>
          <a:p>
            <a:pPr lvl="1">
              <a:buClr>
                <a:srgbClr val="0055A0"/>
              </a:buClr>
            </a:pPr>
            <a:endParaRPr lang="en-US" dirty="0">
              <a:solidFill>
                <a:srgbClr val="0055A0"/>
              </a:solidFill>
            </a:endParaRPr>
          </a:p>
          <a:p>
            <a:endParaRPr lang="en-US" dirty="0" smtClean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3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2"/>
            <a:ext cx="9144000" cy="4705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492" y="6847"/>
            <a:ext cx="1883508" cy="7590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March 2015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8"/>
            <a:ext cx="9144000" cy="6079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492" y="6847"/>
            <a:ext cx="1883508" cy="7590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March 2015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25"/>
            <a:ext cx="9144000" cy="4653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492" y="6847"/>
            <a:ext cx="1883508" cy="7590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March 2015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21"/>
            <a:ext cx="9144000" cy="45754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492" y="6847"/>
            <a:ext cx="1883508" cy="7590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March 2015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/>
          <a:lstStyle/>
          <a:p>
            <a:r>
              <a:rPr lang="en-US" dirty="0"/>
              <a:t>Please refer to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009900"/>
                </a:solidFill>
              </a:rPr>
              <a:t>2015 </a:t>
            </a:r>
            <a:r>
              <a:rPr lang="en-US" dirty="0">
                <a:solidFill>
                  <a:srgbClr val="009900"/>
                </a:solidFill>
              </a:rPr>
              <a:t>WLCG Collaboration Workshop </a:t>
            </a:r>
            <a:r>
              <a:rPr lang="en-US" dirty="0" smtClean="0"/>
              <a:t>presentations</a:t>
            </a:r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://indico.cern.ch/event/345619</a:t>
            </a:r>
            <a:r>
              <a:rPr lang="en-US" dirty="0" smtClean="0">
                <a:hlinkClick r:id="rId4"/>
              </a:rPr>
              <a:t>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particular:</a:t>
            </a:r>
          </a:p>
          <a:p>
            <a:pPr lvl="1"/>
            <a:r>
              <a:rPr lang="en-US" dirty="0">
                <a:hlinkClick r:id="rId5"/>
              </a:rPr>
              <a:t>WLCG Status and Readiness for </a:t>
            </a:r>
            <a:r>
              <a:rPr lang="en-US" dirty="0" smtClean="0">
                <a:hlinkClick r:id="rId5"/>
              </a:rPr>
              <a:t>Run2</a:t>
            </a:r>
            <a:endParaRPr lang="en-US" dirty="0" smtClean="0"/>
          </a:p>
          <a:p>
            <a:pPr lvl="1"/>
            <a:r>
              <a:rPr lang="en-US" dirty="0">
                <a:hlinkClick r:id="rId6"/>
              </a:rPr>
              <a:t>Optimisation of operational </a:t>
            </a:r>
            <a:r>
              <a:rPr lang="en-US" dirty="0" smtClean="0">
                <a:hlinkClick r:id="rId6"/>
              </a:rPr>
              <a:t>costs</a:t>
            </a:r>
            <a:endParaRPr lang="en-US" dirty="0" smtClean="0"/>
          </a:p>
          <a:p>
            <a:pPr lvl="1"/>
            <a:r>
              <a:rPr lang="en-US" dirty="0">
                <a:hlinkClick r:id="rId7"/>
              </a:rPr>
              <a:t>Update on OSG/WLCG Network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/>
          <a:lstStyle/>
          <a:p>
            <a:r>
              <a:rPr lang="en-US" dirty="0" smtClean="0"/>
              <a:t>VOMRS to VOMS-Admin migration finale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Not all is perfect yet, but no need to go back</a:t>
            </a:r>
          </a:p>
          <a:p>
            <a:pPr lvl="2"/>
            <a:r>
              <a:rPr lang="en-US" dirty="0" smtClean="0"/>
              <a:t>Various tickets open, mostly RFE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The </a:t>
            </a:r>
            <a:r>
              <a:rPr lang="en-US" dirty="0">
                <a:solidFill>
                  <a:srgbClr val="080808"/>
                </a:solidFill>
              </a:rPr>
              <a:t>old alias </a:t>
            </a:r>
            <a:r>
              <a:rPr lang="en-US" dirty="0" smtClean="0">
                <a:solidFill>
                  <a:srgbClr val="FF0000"/>
                </a:solidFill>
              </a:rPr>
              <a:t>lcg-voms.cern.ch</a:t>
            </a:r>
            <a:r>
              <a:rPr lang="en-US" dirty="0" smtClean="0">
                <a:solidFill>
                  <a:srgbClr val="080808"/>
                </a:solidFill>
              </a:rPr>
              <a:t> can be </a:t>
            </a:r>
            <a:r>
              <a:rPr lang="en-US" dirty="0" smtClean="0">
                <a:solidFill>
                  <a:srgbClr val="009900"/>
                </a:solidFill>
              </a:rPr>
              <a:t>removed</a:t>
            </a:r>
          </a:p>
          <a:p>
            <a:pPr lvl="2"/>
            <a:r>
              <a:rPr lang="en-US" dirty="0" smtClean="0"/>
              <a:t>Highly desirable, viz. </a:t>
            </a:r>
            <a:r>
              <a:rPr lang="en-US" dirty="0"/>
              <a:t>to avoid potential </a:t>
            </a:r>
            <a:r>
              <a:rPr lang="en-US" u="sng" dirty="0"/>
              <a:t>operational</a:t>
            </a:r>
            <a:r>
              <a:rPr lang="en-US" i="1" dirty="0"/>
              <a:t> </a:t>
            </a:r>
            <a:r>
              <a:rPr lang="en-US" u="sng" dirty="0"/>
              <a:t>issues</a:t>
            </a:r>
            <a:r>
              <a:rPr lang="en-US" dirty="0"/>
              <a:t> due to </a:t>
            </a:r>
            <a:r>
              <a:rPr lang="en-US" u="sng" dirty="0" smtClean="0"/>
              <a:t>stale</a:t>
            </a:r>
            <a:r>
              <a:rPr lang="en-US" dirty="0" smtClean="0"/>
              <a:t> VOMS client configurations</a:t>
            </a:r>
          </a:p>
          <a:p>
            <a:pPr lvl="2"/>
            <a:r>
              <a:rPr lang="en-US" dirty="0" smtClean="0"/>
              <a:t>CERN CC routers currently have a special </a:t>
            </a:r>
            <a:r>
              <a:rPr lang="en-US" u="sng" dirty="0" smtClean="0"/>
              <a:t>ad-hoc</a:t>
            </a:r>
            <a:r>
              <a:rPr lang="en-US" dirty="0" smtClean="0"/>
              <a:t> </a:t>
            </a:r>
            <a:r>
              <a:rPr lang="en-US" u="sng" dirty="0" smtClean="0"/>
              <a:t>configuration</a:t>
            </a:r>
            <a:r>
              <a:rPr lang="en-US" dirty="0" smtClean="0"/>
              <a:t> to mitigate such issues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The </a:t>
            </a:r>
            <a:r>
              <a:rPr lang="en-US" dirty="0">
                <a:solidFill>
                  <a:srgbClr val="080808"/>
                </a:solidFill>
              </a:rPr>
              <a:t>old aliases </a:t>
            </a:r>
            <a:r>
              <a:rPr lang="en-US" dirty="0">
                <a:solidFill>
                  <a:srgbClr val="FF0000"/>
                </a:solidFill>
              </a:rPr>
              <a:t>(lcg-)voms.cern.ch </a:t>
            </a:r>
            <a:r>
              <a:rPr lang="en-US" dirty="0">
                <a:solidFill>
                  <a:srgbClr val="080808"/>
                </a:solidFill>
              </a:rPr>
              <a:t>are </a:t>
            </a:r>
            <a:r>
              <a:rPr lang="en-US" dirty="0" smtClean="0">
                <a:solidFill>
                  <a:srgbClr val="080808"/>
                </a:solidFill>
              </a:rPr>
              <a:t>foreseen to </a:t>
            </a:r>
            <a:r>
              <a:rPr lang="en-US" dirty="0">
                <a:solidFill>
                  <a:srgbClr val="080808"/>
                </a:solidFill>
              </a:rPr>
              <a:t>be </a:t>
            </a:r>
            <a:r>
              <a:rPr lang="en-US" dirty="0">
                <a:solidFill>
                  <a:srgbClr val="009900"/>
                </a:solidFill>
              </a:rPr>
              <a:t>removed</a:t>
            </a:r>
            <a:r>
              <a:rPr lang="en-US" dirty="0">
                <a:solidFill>
                  <a:srgbClr val="080808"/>
                </a:solidFill>
              </a:rPr>
              <a:t> on </a:t>
            </a:r>
            <a:r>
              <a:rPr lang="en-US" dirty="0">
                <a:solidFill>
                  <a:srgbClr val="009900"/>
                </a:solidFill>
              </a:rPr>
              <a:t>Apr </a:t>
            </a:r>
            <a:r>
              <a:rPr lang="en-US" dirty="0" smtClean="0">
                <a:solidFill>
                  <a:srgbClr val="009900"/>
                </a:solidFill>
              </a:rPr>
              <a:t>29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Run-2 preparations </a:t>
            </a:r>
            <a:r>
              <a:rPr lang="en-US" dirty="0" smtClean="0"/>
              <a:t>alongside </a:t>
            </a:r>
            <a:r>
              <a:rPr lang="en-US" dirty="0" smtClean="0">
                <a:solidFill>
                  <a:srgbClr val="009900"/>
                </a:solidFill>
              </a:rPr>
              <a:t>usual activities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Scale tests of various components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Cosmics data taking and processing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MC, analysis, (re-)reco</a:t>
            </a:r>
            <a:endParaRPr lang="en-US" dirty="0">
              <a:solidFill>
                <a:srgbClr val="080808"/>
              </a:solidFill>
            </a:endParaRP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High grid activity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CERN: various CASTOR </a:t>
            </a:r>
            <a:r>
              <a:rPr lang="en-US" dirty="0" smtClean="0">
                <a:solidFill>
                  <a:srgbClr val="FF0000"/>
                </a:solidFill>
              </a:rPr>
              <a:t>instabilities</a:t>
            </a:r>
            <a:r>
              <a:rPr lang="en-US" dirty="0" smtClean="0"/>
              <a:t> affected ALICE, ATLAS and CMS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Good support from the CASTOR team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FTS-3 shares working </a:t>
            </a:r>
            <a:r>
              <a:rPr lang="en-US" dirty="0" smtClean="0"/>
              <a:t>since late March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Case-sensitivity issue was discovered and fixed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7266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CRL URLs of 2 CAs </a:t>
            </a:r>
            <a:r>
              <a:rPr lang="en-US" dirty="0" smtClean="0">
                <a:solidFill>
                  <a:srgbClr val="FF0000"/>
                </a:solidFill>
              </a:rPr>
              <a:t>firewalled on IPv6 </a:t>
            </a:r>
            <a:r>
              <a:rPr lang="en-US" dirty="0" smtClean="0"/>
              <a:t>while accessible on IPv4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More such issues were seen and can be expected</a:t>
            </a:r>
          </a:p>
          <a:p>
            <a:pPr lvl="4"/>
            <a:endParaRPr lang="en-US" dirty="0" smtClean="0"/>
          </a:p>
          <a:p>
            <a:r>
              <a:rPr lang="en-US" dirty="0"/>
              <a:t>ATLAS central service operations </a:t>
            </a:r>
            <a:r>
              <a:rPr lang="en-US" dirty="0">
                <a:solidFill>
                  <a:srgbClr val="FF0000"/>
                </a:solidFill>
              </a:rPr>
              <a:t>affected</a:t>
            </a:r>
            <a:r>
              <a:rPr lang="en-US" dirty="0"/>
              <a:t> by </a:t>
            </a:r>
            <a:r>
              <a:rPr lang="en-US" i="1" dirty="0" smtClean="0"/>
              <a:t>“White Hat” </a:t>
            </a:r>
            <a:r>
              <a:rPr lang="en-US" i="1" dirty="0"/>
              <a:t>challenge </a:t>
            </a:r>
            <a:r>
              <a:rPr lang="en-US" dirty="0">
                <a:solidFill>
                  <a:srgbClr val="FF0000"/>
                </a:solidFill>
              </a:rPr>
              <a:t>not announced </a:t>
            </a:r>
            <a:r>
              <a:rPr lang="en-US" dirty="0"/>
              <a:t>to </a:t>
            </a:r>
            <a:r>
              <a:rPr lang="en-US" dirty="0" smtClean="0"/>
              <a:t>ATLAS</a:t>
            </a:r>
          </a:p>
          <a:p>
            <a:pPr lvl="1"/>
            <a:r>
              <a:rPr lang="en-US" sz="2200" dirty="0">
                <a:hlinkClick r:id="rId4"/>
              </a:rPr>
              <a:t>https://</a:t>
            </a:r>
            <a:r>
              <a:rPr lang="en-US" sz="2200" dirty="0" smtClean="0">
                <a:hlinkClick r:id="rId4"/>
              </a:rPr>
              <a:t>security.web.cern.ch/security/services/en/whitehats.shtml</a:t>
            </a:r>
            <a:endParaRPr lang="en-US" sz="2200" dirty="0" smtClean="0"/>
          </a:p>
          <a:p>
            <a:pPr lvl="3"/>
            <a:endParaRPr lang="en-US" sz="1600" dirty="0" smtClean="0"/>
          </a:p>
          <a:p>
            <a:r>
              <a:rPr lang="en-US" dirty="0" smtClean="0"/>
              <a:t>PIC: UPS upgrade led to </a:t>
            </a:r>
            <a:r>
              <a:rPr lang="en-US" dirty="0" smtClean="0">
                <a:solidFill>
                  <a:srgbClr val="FF0000"/>
                </a:solidFill>
              </a:rPr>
              <a:t>major electrical fault </a:t>
            </a:r>
            <a:r>
              <a:rPr lang="en-US" dirty="0" smtClean="0"/>
              <a:t>affecting the cooling equipment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During 2 weeks up to 70</a:t>
            </a:r>
            <a:r>
              <a:rPr lang="en-US" dirty="0">
                <a:solidFill>
                  <a:srgbClr val="080808"/>
                </a:solidFill>
              </a:rPr>
              <a:t>% of the </a:t>
            </a:r>
            <a:r>
              <a:rPr lang="en-US" dirty="0" smtClean="0">
                <a:solidFill>
                  <a:srgbClr val="080808"/>
                </a:solidFill>
              </a:rPr>
              <a:t>CPU was available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By Apr 16 the full capacity was restored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dirty="0" smtClean="0"/>
              <a:t>None 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14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4</a:t>
            </a:r>
            <a:r>
              <a:rPr lang="en-US" sz="2800" dirty="0" smtClean="0"/>
              <a:t> weeks 16/</a:t>
            </a:r>
            <a:r>
              <a:rPr lang="en-US" sz="2800" dirty="0"/>
              <a:t>2</a:t>
            </a:r>
            <a:r>
              <a:rPr lang="en-US" sz="2800" dirty="0" smtClean="0"/>
              <a:t>/15 -15/03/15)</a:t>
            </a:r>
            <a:br>
              <a:rPr lang="en-US" sz="2800" dirty="0" smtClean="0"/>
            </a:br>
            <a:r>
              <a:rPr lang="en-US" sz="2800" b="0" dirty="0" smtClean="0">
                <a:solidFill>
                  <a:srgbClr val="7030A0"/>
                </a:solidFill>
              </a:rPr>
              <a:t>by Pablo Saiz</a:t>
            </a:r>
            <a:endParaRPr lang="en-US" sz="2800" b="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3910989"/>
              </p:ext>
            </p:extLst>
          </p:nvPr>
        </p:nvGraphicFramePr>
        <p:xfrm>
          <a:off x="1081890" y="1063462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 2015/04/14 MB </a:t>
            </a:r>
            <a:endParaRPr lang="en-GB" sz="1600" dirty="0">
              <a:solidFill>
                <a:srgbClr val="D5EDF4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264165"/>
              </p:ext>
            </p:extLst>
          </p:nvPr>
        </p:nvGraphicFramePr>
        <p:xfrm>
          <a:off x="1081891" y="3482812"/>
          <a:ext cx="7086600" cy="2581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37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GGUS release on the 25</a:t>
            </a:r>
            <a:r>
              <a:rPr lang="en-US" baseline="30000" dirty="0" smtClean="0"/>
              <a:t>th</a:t>
            </a:r>
            <a:r>
              <a:rPr lang="en-US" dirty="0" smtClean="0"/>
              <a:t> of March</a:t>
            </a:r>
          </a:p>
          <a:p>
            <a:pPr lvl="1"/>
            <a:r>
              <a:rPr lang="en-US" dirty="0" smtClean="0"/>
              <a:t>Site list for CMS supporters using CMS naming convention</a:t>
            </a:r>
          </a:p>
          <a:p>
            <a:pPr lvl="1"/>
            <a:r>
              <a:rPr lang="en-US" dirty="0" smtClean="0"/>
              <a:t>Several fixes in the GGUS/SNOW interface</a:t>
            </a:r>
          </a:p>
          <a:p>
            <a:pPr lvl="1"/>
            <a:r>
              <a:rPr lang="en-US" dirty="0" smtClean="0"/>
              <a:t>Bug fix on the ‘Last Modifier’</a:t>
            </a:r>
          </a:p>
          <a:p>
            <a:pPr lvl="1"/>
            <a:r>
              <a:rPr lang="en-US" dirty="0" smtClean="0"/>
              <a:t>Next release scheduled for 29</a:t>
            </a:r>
            <a:r>
              <a:rPr lang="en-US" baseline="30000" dirty="0" smtClean="0"/>
              <a:t>th</a:t>
            </a:r>
            <a:r>
              <a:rPr lang="en-US" dirty="0" smtClean="0"/>
              <a:t> April</a:t>
            </a:r>
          </a:p>
          <a:p>
            <a:r>
              <a:rPr lang="en-US" dirty="0"/>
              <a:t>1</a:t>
            </a:r>
            <a:r>
              <a:rPr lang="en-US" dirty="0" smtClean="0"/>
              <a:t> real alarm during this period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 2015/0</a:t>
            </a:r>
            <a:r>
              <a:rPr lang="en-US" sz="1600" dirty="0">
                <a:solidFill>
                  <a:srgbClr val="D5EDF4"/>
                </a:solidFill>
              </a:rPr>
              <a:t>4</a:t>
            </a:r>
            <a:r>
              <a:rPr lang="en-US" sz="1600" dirty="0" smtClean="0">
                <a:solidFill>
                  <a:srgbClr val="D5EDF4"/>
                </a:solidFill>
              </a:rPr>
              <a:t>/14 MB 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5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4/24/2015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srgbClr val="2C7C9F"/>
                </a:solidFill>
              </a:rPr>
              <a:t>CMS ALARM </a:t>
            </a:r>
            <a:r>
              <a:rPr lang="en-US" sz="2000" dirty="0" smtClean="0">
                <a:solidFill>
                  <a:srgbClr val="2C7C9F"/>
                </a:solidFill>
                <a:hlinkClick r:id="rId3"/>
              </a:rPr>
              <a:t>GGUS:112971</a:t>
            </a:r>
            <a:endParaRPr lang="en-US" sz="2000" dirty="0" smtClean="0">
              <a:solidFill>
                <a:srgbClr val="2C7C9F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2C7C9F"/>
                </a:solidFill>
              </a:rPr>
              <a:t>ARGUS is failing all CMS analysis </a:t>
            </a:r>
            <a:r>
              <a:rPr lang="en-US" sz="2000" dirty="0" smtClean="0">
                <a:solidFill>
                  <a:srgbClr val="2C7C9F"/>
                </a:solidFill>
              </a:rPr>
              <a:t>jobs</a:t>
            </a:r>
            <a:endParaRPr lang="en-US" sz="2000" dirty="0">
              <a:solidFill>
                <a:srgbClr val="2C7C9F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833965"/>
              </p:ext>
            </p:extLst>
          </p:nvPr>
        </p:nvGraphicFramePr>
        <p:xfrm>
          <a:off x="387212" y="1429293"/>
          <a:ext cx="8611584" cy="4466367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2015/4/10 10:20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Other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Ticket created since there was no response to GGUS:112942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2015/4/10 10:38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CC operator creates a new SNOW ticket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*THIS SHOULD NOT HAVE HAPPENED! Ended up with two SNOW tickets for the same GGUS incident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The alarm ticket procedure for the operators has since been updated and reiterated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2015/4/10 12:20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2015/4/10 13:57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Ticket closed by submitter, and marked as UNRESOLVED.</a:t>
                      </a: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 Submitter announces that having between 12% and 35% of failing ARGUS connections does not warrant an alarm ticket</a:t>
                      </a:r>
                      <a:endParaRPr lang="en-US" dirty="0" smtClean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 2015/04/14 MB 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382</TotalTime>
  <Words>580</Words>
  <Application>Microsoft Office PowerPoint</Application>
  <PresentationFormat>On-screen Show (4:3)</PresentationFormat>
  <Paragraphs>140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CERNCorporate4-3</vt:lpstr>
      <vt:lpstr>IT Groups</vt:lpstr>
      <vt:lpstr>WLCG Service Report  4 weeks, March 17 – April 14  WLCG Management Board, 14th April 2015  Maarten Litmaath CERN  v1.1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Service Incident Reports https://twiki.cern.ch/twiki/bin/view/LCG/WLCGServiceIncidents </vt:lpstr>
      <vt:lpstr>GGUS summary (4 weeks 16/2/15 -15/03/15) by Pablo Saiz</vt:lpstr>
      <vt:lpstr>Significant events</vt:lpstr>
      <vt:lpstr>PowerPoint Presentation</vt:lpstr>
      <vt:lpstr>Availability Reports</vt:lpstr>
      <vt:lpstr>March 2015</vt:lpstr>
      <vt:lpstr>March 2015</vt:lpstr>
      <vt:lpstr>March 2015</vt:lpstr>
      <vt:lpstr>March 2015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NN</cp:lastModifiedBy>
  <cp:revision>59</cp:revision>
  <cp:lastPrinted>2015-03-25T10:23:14Z</cp:lastPrinted>
  <dcterms:created xsi:type="dcterms:W3CDTF">2015-01-26T14:46:24Z</dcterms:created>
  <dcterms:modified xsi:type="dcterms:W3CDTF">2015-04-24T16:13:49Z</dcterms:modified>
</cp:coreProperties>
</file>