
<file path=[Content_Types].xml><?xml version="1.0" encoding="utf-8"?>
<Types xmlns="http://schemas.openxmlformats.org/package/2006/content-types">
  <Default Extension="png" ContentType="image/png"/>
  <Default Extension="aiff" ContentType="audio/aiff"/>
  <Default Extension="jpeg" ContentType="image/jpeg"/>
  <Default Extension="mov" ContentType="video/unknown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4"/>
  </p:notesMasterIdLst>
  <p:sldIdLst>
    <p:sldId id="256" r:id="rId2"/>
    <p:sldId id="273" r:id="rId3"/>
    <p:sldId id="280" r:id="rId4"/>
    <p:sldId id="274" r:id="rId5"/>
    <p:sldId id="275" r:id="rId6"/>
    <p:sldId id="276" r:id="rId7"/>
    <p:sldId id="277" r:id="rId8"/>
    <p:sldId id="258" r:id="rId9"/>
    <p:sldId id="279" r:id="rId10"/>
    <p:sldId id="281" r:id="rId11"/>
    <p:sldId id="278" r:id="rId12"/>
    <p:sldId id="259" r:id="rId13"/>
    <p:sldId id="260" r:id="rId14"/>
    <p:sldId id="262" r:id="rId15"/>
    <p:sldId id="263" r:id="rId16"/>
    <p:sldId id="265" r:id="rId17"/>
    <p:sldId id="264" r:id="rId18"/>
    <p:sldId id="266" r:id="rId19"/>
    <p:sldId id="267" r:id="rId20"/>
    <p:sldId id="268" r:id="rId21"/>
    <p:sldId id="269" r:id="rId22"/>
    <p:sldId id="270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140" autoAdjust="0"/>
    <p:restoredTop sz="86388" autoAdjust="0"/>
  </p:normalViewPr>
  <p:slideViewPr>
    <p:cSldViewPr>
      <p:cViewPr varScale="1">
        <p:scale>
          <a:sx n="72" d="100"/>
          <a:sy n="72" d="100"/>
        </p:scale>
        <p:origin x="-72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3F6996-EBBE-4D04-972D-39D4BCB78AAC}" type="datetimeFigureOut">
              <a:rPr lang="en-GB" smtClean="0"/>
              <a:t>25/02/2015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FDBF84-9C06-4826-9644-79A1458ADD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43918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DBF84-9C06-4826-9644-79A1458ADDC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52264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DBF84-9C06-4826-9644-79A1458ADDC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37193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DBF84-9C06-4826-9644-79A1458ADDC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37193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DBF84-9C06-4826-9644-79A1458ADDC5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4353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3360C-5EFC-42F6-A7E9-B941777595AA}" type="datetimeFigureOut">
              <a:rPr lang="en-GB" smtClean="0"/>
              <a:t>25/02/2015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FFFEF7D-1D13-406D-A2E1-2C5C1A179159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3360C-5EFC-42F6-A7E9-B941777595AA}" type="datetimeFigureOut">
              <a:rPr lang="en-GB" smtClean="0"/>
              <a:t>25/02/2015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FEF7D-1D13-406D-A2E1-2C5C1A17915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3360C-5EFC-42F6-A7E9-B941777595AA}" type="datetimeFigureOut">
              <a:rPr lang="en-GB" smtClean="0"/>
              <a:t>25/02/2015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FEF7D-1D13-406D-A2E1-2C5C1A17915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3360C-5EFC-42F6-A7E9-B941777595AA}" type="datetimeFigureOut">
              <a:rPr lang="en-GB" smtClean="0"/>
              <a:t>25/02/2015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FEF7D-1D13-406D-A2E1-2C5C1A17915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3360C-5EFC-42F6-A7E9-B941777595AA}" type="datetimeFigureOut">
              <a:rPr lang="en-GB" smtClean="0"/>
              <a:t>25/02/2015</a:t>
            </a:fld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FEF7D-1D13-406D-A2E1-2C5C1A179159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3360C-5EFC-42F6-A7E9-B941777595AA}" type="datetimeFigureOut">
              <a:rPr lang="en-GB" smtClean="0"/>
              <a:t>25/02/2015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FEF7D-1D13-406D-A2E1-2C5C1A17915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3360C-5EFC-42F6-A7E9-B941777595AA}" type="datetimeFigureOut">
              <a:rPr lang="en-GB" smtClean="0"/>
              <a:t>25/02/2015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FEF7D-1D13-406D-A2E1-2C5C1A17915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3360C-5EFC-42F6-A7E9-B941777595AA}" type="datetimeFigureOut">
              <a:rPr lang="en-GB" smtClean="0"/>
              <a:t>25/02/2015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FEF7D-1D13-406D-A2E1-2C5C1A17915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3360C-5EFC-42F6-A7E9-B941777595AA}" type="datetimeFigureOut">
              <a:rPr lang="en-GB" smtClean="0"/>
              <a:t>25/02/2015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FEF7D-1D13-406D-A2E1-2C5C1A17915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3360C-5EFC-42F6-A7E9-B941777595AA}" type="datetimeFigureOut">
              <a:rPr lang="en-GB" smtClean="0"/>
              <a:t>25/02/2015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FEF7D-1D13-406D-A2E1-2C5C1A179159}" type="slidenum">
              <a:rPr lang="en-GB" smtClean="0"/>
              <a:t>‹#›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3360C-5EFC-42F6-A7E9-B941777595AA}" type="datetimeFigureOut">
              <a:rPr lang="en-GB" smtClean="0"/>
              <a:t>25/02/2015</a:t>
            </a:fld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FEF7D-1D13-406D-A2E1-2C5C1A179159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1C3360C-5EFC-42F6-A7E9-B941777595AA}" type="datetimeFigureOut">
              <a:rPr lang="en-GB" smtClean="0"/>
              <a:t>25/02/2015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AFFFEF7D-1D13-406D-A2E1-2C5C1A179159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5" Type="http://schemas.openxmlformats.org/officeDocument/2006/relationships/image" Target="../media/image21.png"/><Relationship Id="rId4" Type="http://schemas.openxmlformats.org/officeDocument/2006/relationships/image" Target="../media/image20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audio" Target="../media/media5.wav"/><Relationship Id="rId13" Type="http://schemas.openxmlformats.org/officeDocument/2006/relationships/image" Target="../media/image24.png"/><Relationship Id="rId3" Type="http://schemas.microsoft.com/office/2007/relationships/media" Target="../media/media3.aiff"/><Relationship Id="rId7" Type="http://schemas.microsoft.com/office/2007/relationships/media" Target="../media/media5.wav"/><Relationship Id="rId12" Type="http://schemas.microsoft.com/office/2007/relationships/hdphoto" Target="../media/hdphoto2.wdp"/><Relationship Id="rId2" Type="http://schemas.openxmlformats.org/officeDocument/2006/relationships/audio" Target="../media/media2.aiff"/><Relationship Id="rId1" Type="http://schemas.microsoft.com/office/2007/relationships/media" Target="../media/media2.aiff"/><Relationship Id="rId6" Type="http://schemas.openxmlformats.org/officeDocument/2006/relationships/audio" Target="../media/media4.aiff"/><Relationship Id="rId11" Type="http://schemas.openxmlformats.org/officeDocument/2006/relationships/image" Target="../media/image23.jpeg"/><Relationship Id="rId5" Type="http://schemas.microsoft.com/office/2007/relationships/media" Target="../media/media4.aiff"/><Relationship Id="rId10" Type="http://schemas.openxmlformats.org/officeDocument/2006/relationships/notesSlide" Target="../notesSlides/notesSlide2.xml"/><Relationship Id="rId4" Type="http://schemas.openxmlformats.org/officeDocument/2006/relationships/audio" Target="../media/media3.aiff"/><Relationship Id="rId9" Type="http://schemas.openxmlformats.org/officeDocument/2006/relationships/slideLayout" Target="../slideLayouts/slideLayout7.xml"/><Relationship Id="rId1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5.png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6" Type="http://schemas.openxmlformats.org/officeDocument/2006/relationships/image" Target="../media/image29.jpeg"/><Relationship Id="rId5" Type="http://schemas.microsoft.com/office/2007/relationships/hdphoto" Target="../media/hdphoto4.wdp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gif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581128"/>
            <a:ext cx="6553200" cy="576064"/>
          </a:xfrm>
        </p:spPr>
        <p:txBody>
          <a:bodyPr>
            <a:normAutofit fontScale="92500" lnSpcReduction="20000"/>
          </a:bodyPr>
          <a:lstStyle/>
          <a:p>
            <a:r>
              <a:rPr lang="en-GB" cap="none" smtClean="0">
                <a:cs typeface="Arial" pitchFamily="34" charset="0"/>
              </a:rPr>
              <a:t>February</a:t>
            </a:r>
            <a:r>
              <a:rPr lang="en-GB" cap="none" smtClean="0">
                <a:cs typeface="Arial" pitchFamily="34" charset="0"/>
              </a:rPr>
              <a:t> 25, 2015</a:t>
            </a:r>
            <a:endParaRPr lang="en-GB" cap="none" dirty="0" smtClean="0">
              <a:cs typeface="Arial" pitchFamily="34" charset="0"/>
            </a:endParaRPr>
          </a:p>
          <a:p>
            <a:r>
              <a:rPr lang="en-GB" cap="none" dirty="0" smtClean="0">
                <a:cs typeface="Arial" pitchFamily="34" charset="0"/>
              </a:rPr>
              <a:t>A warm welcome to students from Israel</a:t>
            </a:r>
          </a:p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3200" cap="none" dirty="0" smtClean="0">
                <a:latin typeface="+mn-lt"/>
                <a:cs typeface="Arial" pitchFamily="34" charset="0"/>
              </a:rPr>
              <a:t>Cosmology and Fundamental Physics </a:t>
            </a:r>
            <a:r>
              <a:rPr lang="en-GB" cap="none" dirty="0" smtClean="0">
                <a:latin typeface="+mn-lt"/>
                <a:cs typeface="Arial" pitchFamily="34" charset="0"/>
              </a:rPr>
              <a:t/>
            </a:r>
            <a:br>
              <a:rPr lang="en-GB" cap="none" dirty="0" smtClean="0">
                <a:latin typeface="+mn-lt"/>
                <a:cs typeface="Arial" pitchFamily="34" charset="0"/>
              </a:rPr>
            </a:br>
            <a:r>
              <a:rPr lang="en-GB" sz="2000" cap="none" dirty="0" err="1" smtClean="0">
                <a:latin typeface="+mn-lt"/>
                <a:cs typeface="Arial" pitchFamily="34" charset="0"/>
              </a:rPr>
              <a:t>Subodh</a:t>
            </a:r>
            <a:r>
              <a:rPr lang="en-GB" sz="2000" cap="none" dirty="0" smtClean="0">
                <a:latin typeface="+mn-lt"/>
                <a:cs typeface="Arial" pitchFamily="34" charset="0"/>
              </a:rPr>
              <a:t> P. </a:t>
            </a:r>
            <a:r>
              <a:rPr lang="en-GB" sz="2000" cap="none" dirty="0" err="1" smtClean="0">
                <a:latin typeface="+mn-lt"/>
                <a:cs typeface="Arial" pitchFamily="34" charset="0"/>
              </a:rPr>
              <a:t>Patil</a:t>
            </a:r>
            <a:r>
              <a:rPr lang="en-GB" sz="2000" cap="none" dirty="0" smtClean="0">
                <a:latin typeface="+mn-lt"/>
                <a:cs typeface="Arial" pitchFamily="34" charset="0"/>
              </a:rPr>
              <a:t>, Theory division, CERN</a:t>
            </a:r>
            <a:endParaRPr lang="en-GB" cap="none" dirty="0">
              <a:latin typeface="+mn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1794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Administrator\Desktop\bigba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8916"/>
            <a:ext cx="8936039" cy="6643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319717"/>
            <a:ext cx="8712968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But what is this `primeval atom’?</a:t>
            </a:r>
          </a:p>
          <a:p>
            <a:endParaRPr lang="en-GB" sz="2400" b="1" dirty="0" smtClean="0"/>
          </a:p>
          <a:p>
            <a:endParaRPr lang="en-GB" sz="2400" b="1" dirty="0"/>
          </a:p>
          <a:p>
            <a:endParaRPr lang="en-GB" sz="2400" b="1" dirty="0" smtClean="0"/>
          </a:p>
          <a:p>
            <a:endParaRPr lang="en-GB" sz="2400" b="1" dirty="0"/>
          </a:p>
          <a:p>
            <a:endParaRPr lang="en-GB" sz="2400" b="1" dirty="0" smtClean="0"/>
          </a:p>
          <a:p>
            <a:endParaRPr lang="en-GB" sz="2400" b="1" dirty="0"/>
          </a:p>
          <a:p>
            <a:endParaRPr lang="en-GB" sz="2400" b="1" dirty="0" smtClean="0"/>
          </a:p>
          <a:p>
            <a:endParaRPr lang="en-GB" sz="2400" b="1" dirty="0"/>
          </a:p>
          <a:p>
            <a:endParaRPr lang="en-GB" sz="2400" b="1" dirty="0" smtClean="0"/>
          </a:p>
          <a:p>
            <a:endParaRPr lang="en-GB" sz="2400" b="1" dirty="0"/>
          </a:p>
          <a:p>
            <a:pPr marL="342900" indent="-342900">
              <a:buFont typeface="Arial" pitchFamily="34" charset="0"/>
              <a:buChar char="•"/>
            </a:pPr>
            <a:r>
              <a:rPr lang="en-GB" sz="2400" b="1" dirty="0" smtClean="0"/>
              <a:t>Does the `initial singularity’ get resolved by new physics at the `Planck scale’?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400" b="1" dirty="0" smtClean="0"/>
              <a:t>Is the big bang really the beginning of the universe?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400" b="1" dirty="0" smtClean="0"/>
              <a:t>How did the ordered initial conditions of the big bang come to be arranged so?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400" b="1" dirty="0" smtClean="0"/>
              <a:t>…. </a:t>
            </a:r>
            <a:endParaRPr lang="en-GB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1889376"/>
            <a:ext cx="44191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endParaRPr lang="en-GB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3451610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1464" y="620688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Our biggest trove of clues</a:t>
            </a:r>
            <a:r>
              <a:rPr lang="en-GB" sz="2400" dirty="0" smtClean="0"/>
              <a:t>: the Cosmic Microwave Background (CMB) can be thought of as an “echo” of the Big Bang.</a:t>
            </a:r>
            <a:endParaRPr lang="en-GB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712" y="1729024"/>
            <a:ext cx="8640960" cy="46897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5968197" y="6390536"/>
            <a:ext cx="29482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Courtesy PLANCK Collaboration 2013</a:t>
            </a:r>
            <a:endParaRPr lang="en-GB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20062" y="2348880"/>
                <a:ext cx="7920880" cy="28693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itchFamily="34" charset="0"/>
                  <a:buChar char="•"/>
                </a:pPr>
                <a:r>
                  <a:rPr lang="en-GB" sz="2000" b="1" dirty="0"/>
                  <a:t>Literally, an ultrasound of the universe when it was a baby</a:t>
                </a:r>
                <a:r>
                  <a:rPr lang="en-GB" sz="2000" b="1" dirty="0" smtClean="0"/>
                  <a:t>! 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GB" sz="2000" b="1" dirty="0" smtClean="0"/>
                  <a:t>In the form of a background of microwave radiation. 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GB" sz="2000" b="1" dirty="0"/>
                  <a:t>400 CMB </a:t>
                </a:r>
                <a:r>
                  <a:rPr lang="en-GB" sz="2000" b="1" dirty="0" smtClean="0"/>
                  <a:t>“photons”/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b="1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GB" sz="2000" b="1" i="1" dirty="0" smtClean="0">
                            <a:latin typeface="Cambria Math"/>
                          </a:rPr>
                          <m:t>𝒄𝒎</m:t>
                        </m:r>
                      </m:e>
                      <m:sup>
                        <m:r>
                          <a:rPr lang="en-GB" sz="2000" b="1" i="1" dirty="0" smtClean="0">
                            <a:latin typeface="Cambria Math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GB" sz="2000" b="1" dirty="0" smtClean="0"/>
                  <a:t> </a:t>
                </a:r>
                <a:r>
                  <a:rPr lang="en-GB" sz="2000" b="1" dirty="0"/>
                  <a:t>permeate all of space</a:t>
                </a:r>
                <a:r>
                  <a:rPr lang="en-GB" sz="2000" b="1" dirty="0" smtClean="0"/>
                  <a:t>.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GB" sz="2000" b="1" dirty="0" smtClean="0"/>
                  <a:t>Approximately 1% of the static on your TV set is from this echo!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GB" sz="2000" b="1" dirty="0" smtClean="0"/>
                  <a:t>The CMB is the same temperature in every direction you look, but for tiny fluctuations of 1 part in 100,000. 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GB" sz="2000" b="1" dirty="0"/>
                  <a:t>S</a:t>
                </a:r>
                <a:r>
                  <a:rPr lang="en-GB" sz="2000" b="1" dirty="0" smtClean="0"/>
                  <a:t>napshot of when the universe cooled enough so that light broke free from matter at t = 378,000 y.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062" y="2348880"/>
                <a:ext cx="7920880" cy="2869312"/>
              </a:xfrm>
              <a:prstGeom prst="rect">
                <a:avLst/>
              </a:prstGeom>
              <a:blipFill rotWithShape="1">
                <a:blip r:embed="rId3"/>
                <a:stretch>
                  <a:fillRect l="-693" t="-1062" b="-27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69033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1464" y="620688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In the CMB, we’re </a:t>
            </a:r>
            <a:r>
              <a:rPr lang="en-GB" sz="2400" dirty="0"/>
              <a:t>seeing the initial seeds around which </a:t>
            </a:r>
            <a:r>
              <a:rPr lang="en-GB" sz="2400" dirty="0" smtClean="0"/>
              <a:t>structures at the </a:t>
            </a:r>
            <a:r>
              <a:rPr lang="en-GB" sz="2400" dirty="0"/>
              <a:t>largest </a:t>
            </a:r>
            <a:r>
              <a:rPr lang="en-GB" sz="2400" dirty="0" smtClean="0"/>
              <a:t>scales eventually coalesced.</a:t>
            </a:r>
            <a:endParaRPr lang="en-GB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721016"/>
            <a:ext cx="8640960" cy="46897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5963131" y="5813696"/>
            <a:ext cx="31758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Courtesy of </a:t>
            </a:r>
            <a:r>
              <a:rPr lang="en-GB" sz="1200" b="1" dirty="0" err="1" smtClean="0"/>
              <a:t>Dr</a:t>
            </a:r>
            <a:r>
              <a:rPr lang="en-GB" sz="1200" b="1" dirty="0" err="1"/>
              <a:t>.</a:t>
            </a:r>
            <a:r>
              <a:rPr lang="en-GB" sz="1200" b="1" dirty="0"/>
              <a:t> Matthias </a:t>
            </a:r>
            <a:r>
              <a:rPr lang="en-GB" sz="1200" b="1" dirty="0" err="1"/>
              <a:t>Hoeft</a:t>
            </a:r>
            <a:r>
              <a:rPr lang="en-GB" sz="1200" b="1" dirty="0"/>
              <a:t> </a:t>
            </a:r>
            <a:r>
              <a:rPr lang="en-GB" sz="1200" b="1" dirty="0" smtClean="0"/>
              <a:t>, </a:t>
            </a:r>
          </a:p>
          <a:p>
            <a:r>
              <a:rPr lang="en-GB" sz="1200" b="1" dirty="0" err="1"/>
              <a:t>Thüringer</a:t>
            </a:r>
            <a:r>
              <a:rPr lang="en-GB" sz="1200" b="1" dirty="0"/>
              <a:t> </a:t>
            </a:r>
            <a:r>
              <a:rPr lang="en-GB" sz="1200" b="1" dirty="0" err="1" smtClean="0"/>
              <a:t>Landessternwarte</a:t>
            </a:r>
            <a:r>
              <a:rPr lang="en-GB" sz="1200" b="1" dirty="0" smtClean="0"/>
              <a:t>, </a:t>
            </a:r>
            <a:r>
              <a:rPr lang="en-GB" sz="1200" b="1" dirty="0" err="1" smtClean="0"/>
              <a:t>Tautenburg</a:t>
            </a:r>
            <a:endParaRPr lang="en-GB" sz="1200" dirty="0"/>
          </a:p>
        </p:txBody>
      </p:sp>
      <p:pic>
        <p:nvPicPr>
          <p:cNvPr id="5" name="research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061052" y="1834923"/>
            <a:ext cx="5112568" cy="4467225"/>
          </a:xfrm>
          <a:prstGeom prst="ellipse">
            <a:avLst/>
          </a:prstGeom>
          <a:ln>
            <a:noFill/>
          </a:ln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4754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4125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7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1464" y="620688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What caused these primordial fluctuations? Where did all the stuff that makes up everything come from? How did the universe even begin?</a:t>
            </a:r>
            <a:endParaRPr lang="en-GB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7700">
            <a:off x="3485545" y="3111780"/>
            <a:ext cx="5076473" cy="2980681"/>
          </a:xfrm>
          <a:prstGeom prst="rect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  <p:sp>
        <p:nvSpPr>
          <p:cNvPr id="8" name="TextBox 7"/>
          <p:cNvSpPr txBox="1"/>
          <p:nvPr/>
        </p:nvSpPr>
        <p:spPr>
          <a:xfrm>
            <a:off x="827584" y="2060848"/>
            <a:ext cx="771476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/>
              <a:t>The Big Bang is premised to have been preceded by a phase of primordial </a:t>
            </a:r>
            <a:r>
              <a:rPr lang="en-GB" sz="2000" i="1" dirty="0" smtClean="0"/>
              <a:t>inflation--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/>
              <a:t>a phase of rapid (exponential) expansion of space time.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/>
              <a:t>Once inflation ends, it violently dumps all of its energy into all the particles it can, resulting in what we observe today the Big Bang.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/>
              <a:t>The quantum mechanical fluctuations of the </a:t>
            </a:r>
            <a:r>
              <a:rPr lang="en-GB" sz="2000" i="1" dirty="0" err="1" smtClean="0"/>
              <a:t>inflaton</a:t>
            </a:r>
            <a:r>
              <a:rPr lang="en-GB" sz="2000" i="1" dirty="0" smtClean="0"/>
              <a:t> field </a:t>
            </a:r>
            <a:r>
              <a:rPr lang="en-GB" sz="2000" dirty="0" smtClean="0"/>
              <a:t>caused the primordial plasma into which it dumped its energy to be hotter in some places, and colder in others. </a:t>
            </a:r>
            <a:endParaRPr lang="en-GB" sz="2000" i="1" dirty="0" smtClean="0"/>
          </a:p>
          <a:p>
            <a:pPr marL="285750" indent="-285750">
              <a:buFont typeface="Arial" pitchFamily="34" charset="0"/>
              <a:buChar char="•"/>
            </a:pPr>
            <a:endParaRPr lang="en-GB" sz="2000" i="1" dirty="0"/>
          </a:p>
        </p:txBody>
      </p:sp>
    </p:spTree>
    <p:extLst>
      <p:ext uri="{BB962C8B-B14F-4D97-AF65-F5344CB8AC3E}">
        <p14:creationId xmlns:p14="http://schemas.microsoft.com/office/powerpoint/2010/main" val="4264790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1464" y="620688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The </a:t>
            </a:r>
            <a:r>
              <a:rPr lang="en-GB" sz="2400" dirty="0" err="1" smtClean="0"/>
              <a:t>inhomogeneities</a:t>
            </a:r>
            <a:r>
              <a:rPr lang="en-GB" sz="2400" dirty="0" smtClean="0"/>
              <a:t> of the CMB are a snapshot of the acoustic excitations of the primordial plasma at t = 378,000 y. </a:t>
            </a:r>
            <a:endParaRPr lang="en-GB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712" y="1821017"/>
            <a:ext cx="8640960" cy="46897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5968197" y="6390536"/>
            <a:ext cx="29482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Courtesy PLANCK Collaboration 2013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875780" y="2759984"/>
            <a:ext cx="741682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2000" b="1" dirty="0" smtClean="0"/>
              <a:t>By studying the harmonics of these acoustic excitations, we learn (though their amplitude and phases):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b="1" dirty="0" smtClean="0"/>
              <a:t>What the universe is made up of: 73% dark </a:t>
            </a:r>
            <a:r>
              <a:rPr lang="en-GB" sz="2000" b="1" dirty="0"/>
              <a:t>e</a:t>
            </a:r>
            <a:r>
              <a:rPr lang="en-GB" sz="2000" b="1" dirty="0" smtClean="0"/>
              <a:t>nergy, 23% </a:t>
            </a:r>
            <a:r>
              <a:rPr lang="en-GB" sz="2000" b="1" dirty="0"/>
              <a:t>d</a:t>
            </a:r>
            <a:r>
              <a:rPr lang="en-GB" sz="2000" b="1" dirty="0" smtClean="0"/>
              <a:t>ark matter, 4% visible matter.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b="1" dirty="0" smtClean="0"/>
              <a:t>Its geometry (almost “flat”)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b="1" dirty="0" smtClean="0"/>
              <a:t>Its seed perturbations almost “scale free”, just as predicted by the simplest models of inflation.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b="1" dirty="0" smtClean="0"/>
              <a:t>How does one even accomplish this?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b="1" dirty="0"/>
              <a:t>I</a:t>
            </a:r>
            <a:r>
              <a:rPr lang="en-GB" sz="2000" b="1" dirty="0" smtClean="0"/>
              <a:t>s this all we can know? Is there anything else lurking in the data?</a:t>
            </a:r>
          </a:p>
        </p:txBody>
      </p:sp>
    </p:spTree>
    <p:extLst>
      <p:ext uri="{BB962C8B-B14F-4D97-AF65-F5344CB8AC3E}">
        <p14:creationId xmlns:p14="http://schemas.microsoft.com/office/powerpoint/2010/main" val="356861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23" y="68878"/>
            <a:ext cx="8928991" cy="6624736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</p:pic>
      <p:sp>
        <p:nvSpPr>
          <p:cNvPr id="3" name="TextBox 2"/>
          <p:cNvSpPr txBox="1"/>
          <p:nvPr/>
        </p:nvSpPr>
        <p:spPr>
          <a:xfrm>
            <a:off x="611559" y="620688"/>
            <a:ext cx="79101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“</a:t>
            </a:r>
            <a:r>
              <a:rPr lang="en-GB" sz="3200" dirty="0" smtClean="0"/>
              <a:t>Can </a:t>
            </a:r>
            <a:r>
              <a:rPr lang="en-GB" sz="3200" dirty="0"/>
              <a:t>O</a:t>
            </a:r>
            <a:r>
              <a:rPr lang="en-GB" sz="3200" dirty="0" smtClean="0"/>
              <a:t>ne Hear the Shape of a Drum</a:t>
            </a:r>
            <a:r>
              <a:rPr lang="en-GB" sz="2800" dirty="0" smtClean="0"/>
              <a:t>?”   </a:t>
            </a:r>
          </a:p>
          <a:p>
            <a:r>
              <a:rPr lang="en-GB" sz="1600" dirty="0" smtClean="0"/>
              <a:t>  -- Mark </a:t>
            </a:r>
            <a:r>
              <a:rPr lang="en-GB" sz="1600" dirty="0" err="1" smtClean="0"/>
              <a:t>Kac</a:t>
            </a:r>
            <a:r>
              <a:rPr lang="en-GB" sz="1600" dirty="0" smtClean="0"/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27583" y="1772816"/>
            <a:ext cx="73340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Every sound you hear can be decomposed into</a:t>
            </a:r>
          </a:p>
          <a:p>
            <a:r>
              <a:rPr lang="en-GB" sz="2400" dirty="0" smtClean="0"/>
              <a:t>a series of constituent harmonics.</a:t>
            </a:r>
            <a:endParaRPr lang="en-GB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719570" y="4365104"/>
            <a:ext cx="769409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/>
              <a:t>Musicians know this as “Additive </a:t>
            </a:r>
            <a:r>
              <a:rPr lang="en-GB" sz="2000" dirty="0"/>
              <a:t>S</a:t>
            </a:r>
            <a:r>
              <a:rPr lang="en-GB" sz="2000" dirty="0" smtClean="0"/>
              <a:t>ynthesis”, scientists, as “Fourier Decomposition”, your ears, as “Hearing”. 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/>
              <a:t>By </a:t>
            </a:r>
            <a:r>
              <a:rPr lang="en-GB" sz="2000" dirty="0" err="1" smtClean="0"/>
              <a:t>analyzing</a:t>
            </a:r>
            <a:r>
              <a:rPr lang="en-GB" sz="2000" dirty="0" smtClean="0"/>
              <a:t> these harmonics, you can learn about the material properties of whatever is making the sound.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/>
              <a:t>Can hear the shape of the bell and its material properties!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/>
              <a:t>In reality, any sound is made up of a continuum of harmonics (and phases).</a:t>
            </a:r>
          </a:p>
          <a:p>
            <a:endParaRPr lang="en-GB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827583" y="39330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pic>
        <p:nvPicPr>
          <p:cNvPr id="17" name="bellUHF.aiff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4649726" y="3552294"/>
            <a:ext cx="609600" cy="609600"/>
          </a:xfrm>
          <a:prstGeom prst="rect">
            <a:avLst/>
          </a:prstGeom>
        </p:spPr>
      </p:pic>
      <p:pic>
        <p:nvPicPr>
          <p:cNvPr id="36" name="bell2.aiff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4642109" y="2771646"/>
            <a:ext cx="609600" cy="609600"/>
          </a:xfrm>
          <a:prstGeom prst="rect">
            <a:avLst/>
          </a:prstGeom>
        </p:spPr>
      </p:pic>
      <p:pic>
        <p:nvPicPr>
          <p:cNvPr id="53" name="bell1HF.aiff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2085652" y="2771646"/>
            <a:ext cx="609600" cy="609600"/>
          </a:xfrm>
          <a:prstGeom prst="rect">
            <a:avLst/>
          </a:prstGeom>
        </p:spPr>
      </p:pic>
      <p:pic>
        <p:nvPicPr>
          <p:cNvPr id="7" name="bell4.wav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2085652" y="355229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75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000" fill="hold"/>
                                        <p:tgtEl>
                                          <p:spTgt spid="5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2004" fill="hold"/>
                                        <p:tgtEl>
                                          <p:spTgt spid="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96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6000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50943">
                <p:cTn id="4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audio>
              <p:cMediaNode vol="80000">
                <p:cTn id="4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"/>
                </p:tgtEl>
              </p:cMediaNode>
            </p:audio>
            <p:audio>
              <p:cMediaNode vol="80000">
                <p:cTn id="4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3"/>
                </p:tgtEl>
              </p:cMediaNode>
            </p:audio>
            <p:audio>
              <p:cMediaNode vol="80000">
                <p:cTn id="4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FilmGrain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440" y="0"/>
            <a:ext cx="9143999" cy="6857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6681215" y="5914146"/>
            <a:ext cx="24513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Courtesy H.T. Stokes </a:t>
            </a:r>
          </a:p>
          <a:p>
            <a:r>
              <a:rPr lang="en-GB" sz="1400" dirty="0" smtClean="0"/>
              <a:t>Brigham Young University</a:t>
            </a:r>
            <a:endParaRPr lang="en-GB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5436096" y="1196752"/>
            <a:ext cx="2164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Middle A ~ 440 Hz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42803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27582" y="476672"/>
            <a:ext cx="73448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We can generalize this “Fourier analysis” to the sphere, and decompose the acoustic excitations of the CMB last scattering surface into its “spherical harmonics”: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27583" y="39330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092" y="2066148"/>
            <a:ext cx="7363324" cy="4550456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Above"/>
            <a:lightRig rig="threePt" dir="t"/>
          </a:scene3d>
        </p:spPr>
      </p:pic>
      <p:sp>
        <p:nvSpPr>
          <p:cNvPr id="17" name="TextBox 16"/>
          <p:cNvSpPr txBox="1"/>
          <p:nvPr/>
        </p:nvSpPr>
        <p:spPr>
          <a:xfrm>
            <a:off x="5968197" y="6390536"/>
            <a:ext cx="29482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Courtesy PLANCK Collaboration 2013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857139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Chalk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967" y="3717031"/>
            <a:ext cx="8127000" cy="3800607"/>
          </a:xfrm>
          <a:prstGeom prst="rect">
            <a:avLst/>
          </a:prstGeom>
          <a:ln>
            <a:noFill/>
          </a:ln>
          <a:effectLst>
            <a:glow rad="127000">
              <a:schemeClr val="accent1">
                <a:alpha val="0"/>
              </a:schemeClr>
            </a:glow>
            <a:softEdge rad="317500"/>
          </a:effectLst>
          <a:scene3d>
            <a:camera prst="perspectiveRelaxed"/>
            <a:lightRig rig="threePt" dir="t"/>
          </a:scene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841" y="188640"/>
            <a:ext cx="8250126" cy="447761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683027" y="1039375"/>
            <a:ext cx="792088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GB" sz="2400" b="1" dirty="0" smtClean="0"/>
              <a:t>We disentangle the relative amplitudes of the constituent harmonics and their relative phases.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400" b="1" dirty="0" smtClean="0"/>
              <a:t>From these, we infer the speed of sound of the primordial plasma.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400" b="1" dirty="0" smtClean="0"/>
              <a:t>Can deduce what the universe is made up of and what its initial conditions were.</a:t>
            </a:r>
          </a:p>
          <a:p>
            <a:pPr marL="342900" indent="-342900">
              <a:buFont typeface="Arial" pitchFamily="34" charset="0"/>
              <a:buChar char="•"/>
            </a:pPr>
            <a:endParaRPr lang="en-GB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968197" y="6390536"/>
            <a:ext cx="29482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Courtesy PLANCK Collaboration 2013</a:t>
            </a:r>
            <a:endParaRPr lang="en-GB" sz="1200" dirty="0"/>
          </a:p>
        </p:txBody>
      </p:sp>
      <p:pic>
        <p:nvPicPr>
          <p:cNvPr id="5" name="cmb_loop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250432" y="357301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76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676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ghtScreen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2" name="TextBox 1"/>
          <p:cNvSpPr txBox="1"/>
          <p:nvPr/>
        </p:nvSpPr>
        <p:spPr>
          <a:xfrm>
            <a:off x="893448" y="620688"/>
            <a:ext cx="76328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bg1"/>
                </a:solidFill>
              </a:rPr>
              <a:t>We find spectacular confirmation of the so-called standard model of cosmology– the six parameter </a:t>
            </a:r>
            <a:r>
              <a:rPr lang="el-GR" sz="2400" b="1" dirty="0" smtClean="0">
                <a:solidFill>
                  <a:schemeClr val="bg1"/>
                </a:solidFill>
              </a:rPr>
              <a:t>Λ</a:t>
            </a:r>
            <a:r>
              <a:rPr lang="en-GB" sz="2400" b="1" dirty="0" smtClean="0">
                <a:solidFill>
                  <a:schemeClr val="bg1"/>
                </a:solidFill>
              </a:rPr>
              <a:t>-CDM model.   </a:t>
            </a:r>
            <a:endParaRPr lang="en-GB" sz="2400" b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893448" y="1985064"/>
                <a:ext cx="7416824" cy="40969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itchFamily="34" charset="0"/>
                  <a:buChar char="•"/>
                </a:pPr>
                <a:r>
                  <a:rPr lang="en-GB" sz="2000" b="1" dirty="0" smtClean="0">
                    <a:solidFill>
                      <a:schemeClr val="bg1"/>
                    </a:solidFill>
                  </a:rPr>
                  <a:t>The universe is 73% Dark energy, 23% Dark matter and only 4 % visible matter. </a:t>
                </a:r>
              </a:p>
              <a:p>
                <a:pPr marL="342900" indent="-342900">
                  <a:buFont typeface="Arial" pitchFamily="34" charset="0"/>
                  <a:buChar char="•"/>
                </a:pPr>
                <a:r>
                  <a:rPr lang="en-GB" sz="2000" b="1" dirty="0" smtClean="0">
                    <a:solidFill>
                      <a:schemeClr val="bg1"/>
                    </a:solidFill>
                  </a:rPr>
                  <a:t>Almost “scale free” in its primordial perturbations.</a:t>
                </a:r>
              </a:p>
              <a:p>
                <a:pPr marL="342900" indent="-342900">
                  <a:buFont typeface="Arial" pitchFamily="34" charset="0"/>
                  <a:buChar char="•"/>
                </a:pPr>
                <a:r>
                  <a:rPr lang="en-GB" sz="2000" b="1" dirty="0" smtClean="0">
                    <a:solidFill>
                      <a:schemeClr val="bg1"/>
                    </a:solidFill>
                  </a:rPr>
                  <a:t>Generated at energies as high as </a:t>
                </a:r>
                <a14:m>
                  <m:oMath xmlns:m="http://schemas.openxmlformats.org/officeDocument/2006/math">
                    <m:r>
                      <a:rPr lang="en-GB" sz="2000" b="1" i="1">
                        <a:solidFill>
                          <a:schemeClr val="bg1"/>
                        </a:solidFill>
                        <a:latin typeface="Cambria Math"/>
                      </a:rPr>
                      <m:t>𝟏</m:t>
                    </m:r>
                    <m:sSup>
                      <m:sSupPr>
                        <m:ctrlPr>
                          <a:rPr lang="en-GB" sz="2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GB" sz="2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𝟎</m:t>
                        </m:r>
                      </m:e>
                      <m:sup>
                        <m:r>
                          <a:rPr lang="en-GB" sz="2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𝟏𝟓</m:t>
                        </m:r>
                      </m:sup>
                    </m:sSup>
                    <m:r>
                      <a:rPr lang="en-GB" sz="2000" b="1" i="1">
                        <a:solidFill>
                          <a:schemeClr val="bg1"/>
                        </a:solidFill>
                        <a:latin typeface="Cambria Math"/>
                      </a:rPr>
                      <m:t> </m:t>
                    </m:r>
                    <m:r>
                      <a:rPr lang="en-GB" sz="2000" b="1" i="1">
                        <a:solidFill>
                          <a:schemeClr val="bg1"/>
                        </a:solidFill>
                        <a:latin typeface="Cambria Math"/>
                      </a:rPr>
                      <m:t>𝑮𝒆𝑽</m:t>
                    </m:r>
                  </m:oMath>
                </a14:m>
                <a:r>
                  <a:rPr lang="en-GB" sz="2000" b="1" dirty="0" smtClean="0">
                    <a:solidFill>
                      <a:schemeClr val="bg1"/>
                    </a:solidFill>
                  </a:rPr>
                  <a:t>.</a:t>
                </a:r>
              </a:p>
              <a:p>
                <a:pPr marL="342900" indent="-342900">
                  <a:buFont typeface="Arial" pitchFamily="34" charset="0"/>
                  <a:buChar char="•"/>
                </a:pPr>
                <a:r>
                  <a:rPr lang="en-GB" sz="2000" b="1" dirty="0" smtClean="0">
                    <a:solidFill>
                      <a:schemeClr val="bg1"/>
                    </a:solidFill>
                  </a:rPr>
                  <a:t>Widely accepted as confirming the predictions of the simplest models of inflation. </a:t>
                </a:r>
              </a:p>
              <a:p>
                <a:pPr marL="342900" indent="-342900">
                  <a:buFont typeface="Arial" pitchFamily="34" charset="0"/>
                  <a:buChar char="•"/>
                </a:pPr>
                <a:r>
                  <a:rPr lang="en-GB" sz="2000" b="1" dirty="0" smtClean="0">
                    <a:solidFill>
                      <a:schemeClr val="bg1"/>
                    </a:solidFill>
                  </a:rPr>
                  <a:t>… with absolutely no hints (so far) of the details of the fundamental theory that inflation exists in.</a:t>
                </a:r>
              </a:p>
              <a:p>
                <a:pPr marL="342900" indent="-342900">
                  <a:buFont typeface="Arial" pitchFamily="34" charset="0"/>
                  <a:buChar char="•"/>
                </a:pPr>
                <a:r>
                  <a:rPr lang="en-GB" sz="2000" b="1" dirty="0" smtClean="0">
                    <a:solidFill>
                      <a:schemeClr val="bg1"/>
                    </a:solidFill>
                  </a:rPr>
                  <a:t>What would these hints, if they were there, even look like?</a:t>
                </a:r>
              </a:p>
              <a:p>
                <a:pPr marL="342900" indent="-342900">
                  <a:buFont typeface="Arial" pitchFamily="34" charset="0"/>
                  <a:buChar char="•"/>
                </a:pPr>
                <a:r>
                  <a:rPr lang="en-GB" sz="2000" b="1" dirty="0" smtClean="0">
                    <a:solidFill>
                      <a:schemeClr val="bg1"/>
                    </a:solidFill>
                  </a:rPr>
                  <a:t>Might these already be lurking in the data?</a:t>
                </a:r>
              </a:p>
              <a:p>
                <a:pPr marL="342900" indent="-342900">
                  <a:buFont typeface="Arial" pitchFamily="34" charset="0"/>
                  <a:buChar char="•"/>
                </a:pPr>
                <a:endParaRPr lang="en-GB" sz="2000" b="1" dirty="0" smtClean="0">
                  <a:solidFill>
                    <a:schemeClr val="bg1"/>
                  </a:solidFill>
                </a:endParaRPr>
              </a:p>
              <a:p>
                <a:pPr marL="342900" indent="-342900">
                  <a:buFont typeface="Arial" pitchFamily="34" charset="0"/>
                  <a:buChar char="•"/>
                </a:pPr>
                <a:endParaRPr lang="en-GB" sz="2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3448" y="1985064"/>
                <a:ext cx="7416824" cy="4096955"/>
              </a:xfrm>
              <a:prstGeom prst="rect">
                <a:avLst/>
              </a:prstGeom>
              <a:blipFill rotWithShape="1">
                <a:blip r:embed="rId4"/>
                <a:stretch>
                  <a:fillRect l="-740" t="-74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46907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35325" y="312777"/>
            <a:ext cx="82089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/>
              <a:t>Physics is a frontier science.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116" y="2636912"/>
            <a:ext cx="8129331" cy="39853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94183" y="908720"/>
            <a:ext cx="784887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/>
              <a:t>As every explanation raises a new set of questions, the buck stops with the physicist.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/>
              <a:t>Material phenomenon → molecules/ </a:t>
            </a:r>
            <a:r>
              <a:rPr lang="en-GB" sz="2000" dirty="0"/>
              <a:t>atoms → </a:t>
            </a:r>
            <a:r>
              <a:rPr lang="en-GB" sz="2000" dirty="0" smtClean="0"/>
              <a:t>particle physics </a:t>
            </a:r>
            <a:r>
              <a:rPr lang="en-GB" sz="2000" dirty="0"/>
              <a:t>→ </a:t>
            </a:r>
            <a:r>
              <a:rPr lang="en-GB" sz="2000" dirty="0" smtClean="0"/>
              <a:t> 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/>
              <a:t>Where does the chain of explanation end?</a:t>
            </a:r>
          </a:p>
        </p:txBody>
      </p:sp>
    </p:spTree>
    <p:extLst>
      <p:ext uri="{BB962C8B-B14F-4D97-AF65-F5344CB8AC3E}">
        <p14:creationId xmlns:p14="http://schemas.microsoft.com/office/powerpoint/2010/main" val="3174729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348880"/>
            <a:ext cx="3810000" cy="3810000"/>
          </a:xfrm>
          <a:prstGeom prst="rect">
            <a:avLst/>
          </a:prstGeom>
          <a:scene3d>
            <a:camera prst="obliqueBottomLeft"/>
            <a:lightRig rig="threePt" dir="t"/>
          </a:scene3d>
        </p:spPr>
      </p:pic>
      <p:sp>
        <p:nvSpPr>
          <p:cNvPr id="4" name="TextBox 3"/>
          <p:cNvSpPr txBox="1"/>
          <p:nvPr/>
        </p:nvSpPr>
        <p:spPr>
          <a:xfrm>
            <a:off x="827584" y="620688"/>
            <a:ext cx="75608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A lot of current research involves adapting a very powerful tool from high energy particle physics to search for “beyond the standard model”</a:t>
            </a:r>
            <a:r>
              <a:rPr lang="en-GB" sz="2400" dirty="0"/>
              <a:t> physics</a:t>
            </a:r>
            <a:r>
              <a:rPr lang="en-GB" sz="2400" dirty="0" smtClean="0"/>
              <a:t> in the context of cosmology.</a:t>
            </a:r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827584" y="2564904"/>
            <a:ext cx="504056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GB" sz="2000" dirty="0" smtClean="0"/>
              <a:t>Effective Field theory–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000" dirty="0" smtClean="0"/>
              <a:t>the systematization of parameterizing your ignorance… 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000" dirty="0"/>
              <a:t>g</a:t>
            </a:r>
            <a:r>
              <a:rPr lang="en-GB" sz="2000" dirty="0" smtClean="0"/>
              <a:t>eneralized to time dependent backgrounds.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000" dirty="0" smtClean="0"/>
              <a:t>What works at LHC beyond the standard model searches, also works in cosmology…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000" dirty="0" smtClean="0"/>
              <a:t>With some interesting twists!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000" dirty="0" smtClean="0"/>
              <a:t>And some interesting </a:t>
            </a:r>
            <a:r>
              <a:rPr lang="en-GB" sz="2000" dirty="0" err="1" smtClean="0"/>
              <a:t>analogs</a:t>
            </a:r>
            <a:r>
              <a:rPr lang="en-GB" sz="2000" dirty="0" smtClean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28763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476672"/>
            <a:ext cx="77048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As inflation progresses, very heavy fields can influence the dynamics of its fluctuations, much more than you would normally expect*.</a:t>
            </a:r>
            <a:endParaRPr lang="en-GB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931231"/>
            <a:ext cx="2594455" cy="2137214"/>
          </a:xfrm>
          <a:prstGeom prst="rect">
            <a:avLst/>
          </a:prstGeom>
          <a:effectLst/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448" y="4293096"/>
            <a:ext cx="2594455" cy="2149265"/>
          </a:xfrm>
          <a:prstGeom prst="rect">
            <a:avLst/>
          </a:prstGeom>
          <a:effectLst/>
        </p:spPr>
      </p:pic>
      <p:sp>
        <p:nvSpPr>
          <p:cNvPr id="6" name="TextBox 5"/>
          <p:cNvSpPr txBox="1"/>
          <p:nvPr/>
        </p:nvSpPr>
        <p:spPr>
          <a:xfrm>
            <a:off x="3563888" y="1931231"/>
            <a:ext cx="525658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GB" sz="2000" dirty="0" smtClean="0"/>
              <a:t>Manifest as transient reductions in the speed of sound during inflation.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000" dirty="0" smtClean="0"/>
              <a:t>Result in “bumps” in the spectral analysis of the CMB.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000" dirty="0" smtClean="0"/>
              <a:t>Can infer properties of the theory in which inflation lives by studying these bumps.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000" dirty="0" smtClean="0"/>
              <a:t>Correlate in a precise way with localized “non-Gaussian” features in the primordial perturbations.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000" dirty="0" smtClean="0"/>
              <a:t>If detected, could allow us to infer properties of the </a:t>
            </a:r>
            <a:r>
              <a:rPr lang="en-GB" sz="2000" dirty="0" err="1" smtClean="0"/>
              <a:t>inflaton</a:t>
            </a:r>
            <a:r>
              <a:rPr lang="en-GB" sz="2000" dirty="0" smtClean="0"/>
              <a:t>, possibly even falsify inflation itself.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5448" y="3854834"/>
            <a:ext cx="158248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Courtesy CMS collaboration</a:t>
            </a:r>
            <a:endParaRPr lang="en-GB" sz="800" dirty="0"/>
          </a:p>
        </p:txBody>
      </p:sp>
      <p:sp>
        <p:nvSpPr>
          <p:cNvPr id="8" name="TextBox 7"/>
          <p:cNvSpPr txBox="1"/>
          <p:nvPr/>
        </p:nvSpPr>
        <p:spPr>
          <a:xfrm>
            <a:off x="3851920" y="6070914"/>
            <a:ext cx="23855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*</a:t>
            </a:r>
            <a:r>
              <a:rPr lang="en-GB" sz="1200" dirty="0" err="1" smtClean="0"/>
              <a:t>Achucarro</a:t>
            </a:r>
            <a:r>
              <a:rPr lang="en-GB" sz="1200" dirty="0" smtClean="0"/>
              <a:t> et al., ‘10 – ‘12</a:t>
            </a:r>
          </a:p>
          <a:p>
            <a:r>
              <a:rPr lang="en-GB" sz="1200" dirty="0" smtClean="0"/>
              <a:t>  Burgess, </a:t>
            </a:r>
            <a:r>
              <a:rPr lang="en-GB" sz="1200" dirty="0" err="1" smtClean="0"/>
              <a:t>Horbatsch</a:t>
            </a:r>
            <a:r>
              <a:rPr lang="en-GB" sz="1200" dirty="0" smtClean="0"/>
              <a:t>, </a:t>
            </a:r>
            <a:r>
              <a:rPr lang="en-GB" sz="1200" dirty="0" err="1" smtClean="0"/>
              <a:t>Patil</a:t>
            </a:r>
            <a:r>
              <a:rPr lang="en-GB" sz="1200" dirty="0" smtClean="0"/>
              <a:t>, ‘12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166497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istrator\Desktop\bigbang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FilmGrain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9454" y="0"/>
            <a:ext cx="4464546" cy="4040966"/>
          </a:xfrm>
          <a:prstGeom prst="rect">
            <a:avLst/>
          </a:prstGeom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95373" y="332656"/>
            <a:ext cx="77048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The CMB is but one possible window onto the early universe. Within a generation, we will have extracted all of its information content (polarization, `spectral distortions’, etc.)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88423" y="2533160"/>
            <a:ext cx="799288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GB" sz="2000" dirty="0" smtClean="0"/>
              <a:t>We will also eventually map all possible large scale structures.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000" dirty="0" smtClean="0"/>
              <a:t>With `21 cm’ cosmology offering us a view into the universe before the first stars formed, we may be on the verge of an epoch where we have mapped the entire visible universe!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000" dirty="0"/>
              <a:t>c</a:t>
            </a:r>
            <a:r>
              <a:rPr lang="en-GB" sz="2000" dirty="0" smtClean="0"/>
              <a:t>.f. the early explorers </a:t>
            </a:r>
            <a:r>
              <a:rPr lang="en-GB" sz="2000" dirty="0" err="1" smtClean="0"/>
              <a:t>vis</a:t>
            </a:r>
            <a:r>
              <a:rPr lang="en-GB" sz="2000" dirty="0" smtClean="0"/>
              <a:t> a </a:t>
            </a:r>
            <a:r>
              <a:rPr lang="en-GB" sz="2000" dirty="0" err="1" smtClean="0"/>
              <a:t>vis</a:t>
            </a:r>
            <a:r>
              <a:rPr lang="en-GB" sz="2000" dirty="0" smtClean="0"/>
              <a:t> the earth.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000" dirty="0" smtClean="0"/>
              <a:t>What might we learn about the origins of the universe? Dark matter? Dark Energy?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000" dirty="0" smtClean="0"/>
              <a:t>Might there be new surprises in store for us?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000" dirty="0" smtClean="0"/>
              <a:t>A life is science is an incredible adventure.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000" dirty="0" smtClean="0"/>
              <a:t>Maybe some of you will be the ones that find the answers to our most vexing questions? 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584750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7320" y="476672"/>
            <a:ext cx="865515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Theoretical Physics is the study of </a:t>
            </a:r>
            <a:r>
              <a:rPr lang="en-GB" sz="2400" dirty="0"/>
              <a:t>how and why the laws of nature are the way they are. </a:t>
            </a:r>
            <a:r>
              <a:rPr lang="en-GB" sz="2400" dirty="0" smtClean="0"/>
              <a:t>It is the meta language through which we understand not just this, but all possible universes.</a:t>
            </a:r>
            <a:r>
              <a:rPr lang="en-GB" sz="2400" b="1" dirty="0" smtClean="0"/>
              <a:t> </a:t>
            </a:r>
            <a:endParaRPr lang="en-GB" sz="2400" b="1" dirty="0"/>
          </a:p>
        </p:txBody>
      </p:sp>
      <p:pic>
        <p:nvPicPr>
          <p:cNvPr id="6148" name="Picture 4" descr="http://naturalishistoria.files.wordpress.com/2012/08/isaac-newto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9271" y="2615183"/>
            <a:ext cx="2117006" cy="2248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www-groups.dcs.st-and.ac.uk/history/BigPictures/Noether_Emmy_4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1975" y="4506174"/>
            <a:ext cx="1974254" cy="2225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2" name="Picture 18" descr="http://www.thinktwicepakistan.com/wp-content/uploads/2012/11/dr.Abdus_Sala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4594" y="5368164"/>
            <a:ext cx="2168326" cy="1363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Administrator\Desktop\Lev_Landau_220113_0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6291" y="2615183"/>
            <a:ext cx="2964364" cy="2219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 descr="http://upload.wikimedia.org/wikipedia/commons/c/cf/Dirac_4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6474" y="4506174"/>
            <a:ext cx="1512168" cy="2225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http://th.physik.uni-frankfurt.de/~jr/gif/phys/bose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9632" y="4506174"/>
            <a:ext cx="1715818" cy="2244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Administrator\Desktop\Richard_Feynman_Nobel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804" y="2615183"/>
            <a:ext cx="19050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8" name="Picture 14" descr="http://upload.wikimedia.org/wikipedia/commons/6/6d/Niels_Bohr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804" y="4506174"/>
            <a:ext cx="1747790" cy="2239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upload.wikimedia.org/wikipedia/commons/d/d3/Albert_Einstein_Head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4594" y="2615183"/>
            <a:ext cx="2127381" cy="2771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4122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24" y="83424"/>
            <a:ext cx="8961872" cy="6721404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  <p:sp>
        <p:nvSpPr>
          <p:cNvPr id="3" name="TextBox 2"/>
          <p:cNvSpPr txBox="1"/>
          <p:nvPr/>
        </p:nvSpPr>
        <p:spPr>
          <a:xfrm>
            <a:off x="611560" y="620688"/>
            <a:ext cx="78488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A Theoretical Cosmologist is someone who seeks to understand the fundamental questions at the very end of that chain…  </a:t>
            </a:r>
            <a:endParaRPr lang="en-GB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31124" y="1844824"/>
            <a:ext cx="784887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2000" b="1" dirty="0"/>
              <a:t>U</a:t>
            </a:r>
            <a:r>
              <a:rPr lang="en-GB" sz="2000" b="1" dirty="0" smtClean="0"/>
              <a:t>nderstand the origins of our universe and the structures that we see in it.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b="1" dirty="0" smtClean="0"/>
              <a:t>To see if we can explain the `Big Bang’ itself– was it really the beginning of the universe? Was there anything before it?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b="1" dirty="0" smtClean="0"/>
              <a:t>To test theories of fundamental physics at energy scales up to a Trillion times higher than what we can reach at the LHC.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b="1" dirty="0" smtClean="0"/>
              <a:t>Are there any extra dimensions?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b="1" dirty="0" smtClean="0"/>
              <a:t>Any new particles `beyond the standard model’?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b="1" dirty="0" smtClean="0"/>
              <a:t>Is </a:t>
            </a:r>
            <a:r>
              <a:rPr lang="en-GB" sz="2000" b="1" dirty="0" err="1" smtClean="0"/>
              <a:t>spacetime</a:t>
            </a:r>
            <a:r>
              <a:rPr lang="en-GB" sz="2000" b="1" dirty="0" smtClean="0"/>
              <a:t> itself geometric or `atomic’?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b="1" dirty="0" smtClean="0"/>
              <a:t>Does the universe have a non-trivial `topology’?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b="1" dirty="0" smtClean="0"/>
              <a:t>Is there only one universe, or are there others just like ours?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b="1" dirty="0" smtClean="0"/>
              <a:t>As scientists, we will </a:t>
            </a:r>
            <a:r>
              <a:rPr lang="en-GB" sz="2000" b="1" i="1" dirty="0" smtClean="0"/>
              <a:t>always</a:t>
            </a:r>
            <a:r>
              <a:rPr lang="en-GB" sz="2000" b="1" dirty="0" smtClean="0"/>
              <a:t> have more questions than answers… 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b="1" dirty="0" smtClean="0"/>
              <a:t>How can we even hope to answer such questions? 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1480806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pload.wikimedia.org/wikipedia/commons/d/d3/Albert_Einstein_Hea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198" y="61106"/>
            <a:ext cx="2127381" cy="27713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435325" y="312777"/>
            <a:ext cx="82089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/>
              <a:t>Cosmology– a brief historical overview.</a:t>
            </a:r>
            <a:r>
              <a:rPr lang="en-GB" dirty="0" smtClean="0"/>
              <a:t>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94183" y="908719"/>
                <a:ext cx="7650225" cy="28870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itchFamily="34" charset="0"/>
                  <a:buChar char="•"/>
                </a:pPr>
                <a:r>
                  <a:rPr lang="en-GB" sz="2000" dirty="0" smtClean="0"/>
                  <a:t>For all intents and purposes, modern cosmology begins with Einstein.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GB" sz="2000" dirty="0" smtClean="0"/>
                  <a:t>In trying to make Newtonian gravity consistent with special relativity, Einstein realized that: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GB" sz="2000" dirty="0" smtClean="0"/>
                  <a:t>Gravity isn’t so much a force, but a distortion in the fabric of </a:t>
                </a:r>
                <a:r>
                  <a:rPr lang="en-GB" sz="2000" dirty="0" err="1" smtClean="0"/>
                  <a:t>spacetime</a:t>
                </a:r>
                <a:r>
                  <a:rPr lang="en-GB" sz="2000" dirty="0" smtClean="0"/>
                  <a:t>. 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GB" sz="2000" dirty="0"/>
                  <a:t>T</a:t>
                </a:r>
                <a:r>
                  <a:rPr lang="en-GB" sz="2000" dirty="0" smtClean="0"/>
                  <a:t>he `Einstein equations’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GB" sz="2000" i="1">
                            <a:latin typeface="Cambria Math"/>
                            <a:ea typeface="Cambria Math"/>
                          </a:rPr>
                          <m:t>𝜇𝜐</m:t>
                        </m:r>
                      </m:sub>
                    </m:sSub>
                    <m:r>
                      <a:rPr lang="en-GB" sz="2000" i="1">
                        <a:latin typeface="Cambria Math"/>
                      </a:rPr>
                      <m:t>=8</m:t>
                    </m:r>
                    <m:r>
                      <m:rPr>
                        <m:sty m:val="p"/>
                      </m:rPr>
                      <a:rPr lang="el-GR" sz="2000" i="1">
                        <a:latin typeface="Cambria Math"/>
                      </a:rPr>
                      <m:t>π</m:t>
                    </m:r>
                    <m:sSub>
                      <m:sSubPr>
                        <m:ctrlPr>
                          <a:rPr lang="en-GB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GB" sz="2000" i="1">
                            <a:latin typeface="Cambria Math"/>
                          </a:rPr>
                          <m:t>𝑁</m:t>
                        </m:r>
                      </m:sub>
                    </m:sSub>
                    <m:sSub>
                      <m:sSubPr>
                        <m:ctrlPr>
                          <a:rPr lang="en-GB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GB" sz="2000" i="1">
                            <a:latin typeface="Cambria Math"/>
                            <a:ea typeface="Cambria Math"/>
                          </a:rPr>
                          <m:t>𝜇𝜐</m:t>
                        </m:r>
                      </m:sub>
                    </m:sSub>
                  </m:oMath>
                </a14:m>
                <a:r>
                  <a:rPr lang="en-GB" sz="2000" dirty="0" smtClean="0"/>
                  <a:t> determine how </a:t>
                </a:r>
                <a:r>
                  <a:rPr lang="en-GB" sz="2000" dirty="0" err="1" smtClean="0"/>
                  <a:t>spacetime</a:t>
                </a:r>
                <a:r>
                  <a:rPr lang="en-GB" sz="2000" dirty="0" smtClean="0"/>
                  <a:t> reacts to the presence of masses, and v.v. </a:t>
                </a:r>
                <a:endParaRPr lang="en-GB" sz="2000" dirty="0"/>
              </a:p>
              <a:p>
                <a:pPr marL="285750" indent="-285750">
                  <a:buFont typeface="Arial" pitchFamily="34" charset="0"/>
                  <a:buChar char="•"/>
                </a:pPr>
                <a:endParaRPr lang="en-GB" sz="2000" dirty="0" smtClean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183" y="908719"/>
                <a:ext cx="7650225" cy="2887009"/>
              </a:xfrm>
              <a:prstGeom prst="rect">
                <a:avLst/>
              </a:prstGeom>
              <a:blipFill rotWithShape="1">
                <a:blip r:embed="rId3"/>
                <a:stretch>
                  <a:fillRect l="-637" t="-10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C:\Users\Administrator\Desktop\relativity_light_bendin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573016"/>
            <a:ext cx="2952328" cy="2952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951243" y="3573016"/>
            <a:ext cx="516133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/>
              <a:t>The orbits of planets around stars is simply the consequence of masses moving along straight lines `geodesics’ in a `curved’ geometry.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/>
              <a:t>Geodesics-- c.f. airplanes on the surface of the earth.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err="1" smtClean="0"/>
              <a:t>Spacetime</a:t>
            </a:r>
            <a:r>
              <a:rPr lang="en-GB" sz="2000" dirty="0" smtClean="0"/>
              <a:t> is dynamical!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/>
              <a:t>The same must be true of the universe on the largest scales.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/>
              <a:t>But this cannot be, </a:t>
            </a:r>
            <a:r>
              <a:rPr lang="en-GB" sz="2000" dirty="0"/>
              <a:t>r</a:t>
            </a:r>
            <a:r>
              <a:rPr lang="en-GB" sz="2000" dirty="0" smtClean="0"/>
              <a:t>ight?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2000" dirty="0" smtClean="0"/>
          </a:p>
          <a:p>
            <a:pPr marL="285750" indent="-285750">
              <a:buFont typeface="Arial" pitchFamily="34" charset="0"/>
              <a:buChar char="•"/>
            </a:pP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1064837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pload.wikimedia.org/wikipedia/commons/d/d3/Albert_Einstein_Hea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198" y="61106"/>
            <a:ext cx="2127381" cy="27713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435325" y="312777"/>
            <a:ext cx="82089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/>
              <a:t>Cosmology– a brief historical overview.</a:t>
            </a:r>
            <a:r>
              <a:rPr lang="en-GB" dirty="0" smtClean="0"/>
              <a:t>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60679" y="908720"/>
                <a:ext cx="6847625" cy="28870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itchFamily="34" charset="0"/>
                  <a:buChar char="•"/>
                </a:pPr>
                <a:r>
                  <a:rPr lang="en-GB" sz="2000" dirty="0" smtClean="0"/>
                  <a:t>Einstein was so embarrassed by the fact that his theory predicted an expanding/ contracting universe, he modified it.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GB" sz="2000" dirty="0" smtClean="0"/>
                  <a:t>“The biggest blunder of my life”: 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GB" sz="2000" i="1">
                            <a:latin typeface="Cambria Math"/>
                            <a:ea typeface="Cambria Math"/>
                          </a:rPr>
                          <m:t>𝜇𝜐</m:t>
                        </m:r>
                      </m:sub>
                    </m:sSub>
                    <m:r>
                      <a:rPr lang="en-GB" sz="2000" i="1">
                        <a:latin typeface="Cambria Math"/>
                      </a:rPr>
                      <m:t>=8</m:t>
                    </m:r>
                    <m:r>
                      <m:rPr>
                        <m:sty m:val="p"/>
                      </m:rPr>
                      <a:rPr lang="el-GR" sz="2000" i="1">
                        <a:latin typeface="Cambria Math"/>
                      </a:rPr>
                      <m:t>π</m:t>
                    </m:r>
                    <m:sSub>
                      <m:sSubPr>
                        <m:ctrlPr>
                          <a:rPr lang="en-GB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GB" sz="2000" i="1">
                            <a:latin typeface="Cambria Math"/>
                          </a:rPr>
                          <m:t>𝑁</m:t>
                        </m:r>
                      </m:sub>
                    </m:sSub>
                    <m:sSub>
                      <m:sSubPr>
                        <m:ctrlPr>
                          <a:rPr lang="en-GB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GB" sz="2000" i="1">
                            <a:latin typeface="Cambria Math"/>
                            <a:ea typeface="Cambria Math"/>
                          </a:rPr>
                          <m:t>𝜇𝜐</m:t>
                        </m:r>
                      </m:sub>
                    </m:sSub>
                  </m:oMath>
                </a14:m>
                <a:r>
                  <a:rPr lang="en-GB" sz="2000" dirty="0" smtClean="0"/>
                  <a:t> 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/>
                          </a:rPr>
                          <m:t>𝑔</m:t>
                        </m:r>
                      </m:e>
                      <m:sub>
                        <m:r>
                          <a:rPr lang="en-GB" sz="2000" i="1">
                            <a:latin typeface="Cambria Math"/>
                            <a:ea typeface="Cambria Math"/>
                          </a:rPr>
                          <m:t>𝜇𝜐</m:t>
                        </m:r>
                      </m:sub>
                    </m:sSub>
                  </m:oMath>
                </a14:m>
                <a:r>
                  <a:rPr lang="az-Cyrl-AZ" sz="2000" dirty="0" smtClean="0"/>
                  <a:t>Л</a:t>
                </a:r>
                <a:r>
                  <a:rPr lang="en-GB" sz="2000" dirty="0" smtClean="0"/>
                  <a:t> </a:t>
                </a:r>
                <a14:m>
                  <m:oMath xmlns:m="http://schemas.openxmlformats.org/officeDocument/2006/math">
                    <m:r>
                      <a:rPr lang="en-GB" sz="2000" i="1" smtClean="0">
                        <a:latin typeface="Cambria Math"/>
                        <a:ea typeface="Cambria Math"/>
                      </a:rPr>
                      <m:t>←</m:t>
                    </m:r>
                  </m:oMath>
                </a14:m>
                <a:r>
                  <a:rPr lang="en-GB" sz="2000" dirty="0" smtClean="0"/>
                  <a:t>  the cosmological constant*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GB" sz="2000" dirty="0" smtClean="0"/>
                  <a:t>Until of course, Hubble observed that all distant galaxies were all moving away from us, by looking at how the spectrum of hydrogen was `red-shifted’   </a:t>
                </a:r>
              </a:p>
              <a:p>
                <a:endParaRPr lang="en-GB" sz="2000" dirty="0" smtClean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679" y="908720"/>
                <a:ext cx="6847625" cy="2887009"/>
              </a:xfrm>
              <a:prstGeom prst="rect">
                <a:avLst/>
              </a:prstGeom>
              <a:blipFill rotWithShape="1">
                <a:blip r:embed="rId3"/>
                <a:stretch>
                  <a:fillRect l="-801" t="-1055" r="-24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4539781" y="3573016"/>
            <a:ext cx="45727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endParaRPr lang="en-GB" sz="2000" dirty="0" smtClean="0"/>
          </a:p>
          <a:p>
            <a:pPr marL="285750" indent="-285750">
              <a:buFont typeface="Arial" pitchFamily="34" charset="0"/>
              <a:buChar char="•"/>
            </a:pPr>
            <a:endParaRPr lang="en-GB" sz="2000" dirty="0" smtClean="0"/>
          </a:p>
        </p:txBody>
      </p:sp>
      <p:pic>
        <p:nvPicPr>
          <p:cNvPr id="2050" name="Picture 2" descr="C:\Users\Administrator\Desktop\NASAESA_Edwin Hubble_2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707" y="3573016"/>
            <a:ext cx="4179084" cy="3115316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dministrator\Desktop\blue-shift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0950" y="3577607"/>
            <a:ext cx="4331530" cy="311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141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istrator\Desktop\Hubble-Law-2010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924944"/>
            <a:ext cx="4301820" cy="36371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upload.wikimedia.org/wikipedia/commons/d/d3/Albert_Einstein_Hea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198" y="61106"/>
            <a:ext cx="2127381" cy="27713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435325" y="312777"/>
            <a:ext cx="82089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/>
              <a:t>Cosmology– a brief historical overview.</a:t>
            </a:r>
            <a:r>
              <a:rPr lang="en-GB" dirty="0" smtClean="0"/>
              <a:t>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60679" y="908720"/>
                <a:ext cx="6847625" cy="22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itchFamily="34" charset="0"/>
                  <a:buChar char="•"/>
                </a:pPr>
                <a:r>
                  <a:rPr lang="en-GB" sz="2000" dirty="0" smtClean="0"/>
                  <a:t>So stars appear to be moving away from us at a rate given by Hubble’s law--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/>
                      </a:rPr>
                      <m:t>𝑣</m:t>
                    </m:r>
                    <m:r>
                      <a:rPr lang="en-GB" sz="2000" i="1">
                        <a:latin typeface="Cambria Math"/>
                      </a:rPr>
                      <m:t>=</m:t>
                    </m:r>
                    <m:r>
                      <a:rPr lang="en-GB" sz="2000" i="1">
                        <a:latin typeface="Cambria Math"/>
                      </a:rPr>
                      <m:t>𝐻</m:t>
                    </m:r>
                    <m:r>
                      <a:rPr lang="en-GB" sz="2000" i="1">
                        <a:latin typeface="Cambria Math"/>
                      </a:rPr>
                      <m:t> </m:t>
                    </m:r>
                    <m:r>
                      <a:rPr lang="en-GB" sz="2000" i="1">
                        <a:latin typeface="Cambria Math"/>
                      </a:rPr>
                      <m:t>𝑟</m:t>
                    </m:r>
                  </m:oMath>
                </a14:m>
                <a:r>
                  <a:rPr lang="en-GB" sz="2000" dirty="0" smtClean="0"/>
                  <a:t>  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GB" sz="2000" dirty="0" smtClean="0"/>
                  <a:t>This implies that the universe is expanding.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GB" sz="2000" dirty="0" smtClean="0"/>
                  <a:t>Rewind the film far back enough, then all matter must have been squeezed into some very hot, dense initial state. </a:t>
                </a:r>
                <a:endParaRPr lang="en-GB" sz="2000" dirty="0"/>
              </a:p>
              <a:p>
                <a:pPr marL="285750" indent="-285750">
                  <a:buFont typeface="Arial" pitchFamily="34" charset="0"/>
                  <a:buChar char="•"/>
                </a:pPr>
                <a:endParaRPr lang="en-GB" sz="2000" dirty="0" smtClean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679" y="908720"/>
                <a:ext cx="6847625" cy="2246769"/>
              </a:xfrm>
              <a:prstGeom prst="rect">
                <a:avLst/>
              </a:prstGeom>
              <a:blipFill rotWithShape="1">
                <a:blip r:embed="rId4"/>
                <a:stretch>
                  <a:fillRect l="-801" t="-13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4676591" y="3466251"/>
            <a:ext cx="447238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GB" sz="2000" dirty="0" err="1" smtClean="0"/>
              <a:t>Friedmann</a:t>
            </a:r>
            <a:r>
              <a:rPr lang="en-GB" sz="2000" dirty="0" smtClean="0"/>
              <a:t>, Lemaitre, Robertson and Walker wrote down solutions to Einstein’s equations that reproduced Hubble’s law.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000" dirty="0" smtClean="0"/>
              <a:t>Implies that the universe began in some sort of a `big bang’.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000" dirty="0" smtClean="0"/>
              <a:t>Lemaitre referred to the initial state as the `primeval atom’.  </a:t>
            </a:r>
          </a:p>
        </p:txBody>
      </p:sp>
    </p:spTree>
    <p:extLst>
      <p:ext uri="{BB962C8B-B14F-4D97-AF65-F5344CB8AC3E}">
        <p14:creationId xmlns:p14="http://schemas.microsoft.com/office/powerpoint/2010/main" val="2258716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88885"/>
            <a:ext cx="87129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The Big Bang model is the simple result of Einstein’s equations, with added simplifying assumptions of symmetry (homogeneity, isotropy) and the properties of matter (thermal equilibrium)… and It makes predictions!  </a:t>
            </a:r>
            <a:endParaRPr lang="en-GB" sz="2400" dirty="0"/>
          </a:p>
        </p:txBody>
      </p:sp>
      <p:pic>
        <p:nvPicPr>
          <p:cNvPr id="1026" name="Picture 2" descr="C:\Users\Administrator\Desktop\timelin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86292"/>
            <a:ext cx="9144000" cy="51449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5004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istrator\Desktop\shrn788h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2674" y="1763560"/>
            <a:ext cx="4281482" cy="4968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319717"/>
            <a:ext cx="87129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The history of big bang cosmology typifies progress in theoretical physics– </a:t>
            </a:r>
            <a:r>
              <a:rPr lang="en-GB" sz="2400" dirty="0"/>
              <a:t>g</a:t>
            </a:r>
            <a:r>
              <a:rPr lang="en-GB" sz="2400" dirty="0" smtClean="0"/>
              <a:t>uided by notions of simplicity and symmetry (`invariances’), we posit models of the universe that we then go out and test.</a:t>
            </a:r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1889376"/>
            <a:ext cx="44191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endParaRPr lang="en-GB" sz="2000" b="1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51520" y="1889377"/>
                <a:ext cx="4347138" cy="52076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itchFamily="34" charset="0"/>
                  <a:buChar char="•"/>
                </a:pPr>
                <a:r>
                  <a:rPr lang="en-GB" sz="2000" dirty="0" smtClean="0"/>
                  <a:t>It goes far beyond educated guesswork!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GB" sz="2000" dirty="0" smtClean="0"/>
                  <a:t>The big bang made a lot of predictions that took many years to be confirmed.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GB" sz="2000" dirty="0" smtClean="0"/>
                  <a:t>It predicts the relative abundances of the light elements ~ 75%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GB" sz="2000" i="1" dirty="0" smtClean="0">
                            <a:latin typeface="Cambria Math"/>
                          </a:rPr>
                        </m:ctrlPr>
                      </m:sPrePr>
                      <m:sub/>
                      <m:sup>
                        <m:r>
                          <a:rPr lang="en-GB" b="0" i="1" smtClean="0">
                            <a:latin typeface="Cambria Math"/>
                          </a:rPr>
                          <m:t>1</m:t>
                        </m:r>
                      </m:sup>
                      <m:e>
                        <m:r>
                          <a:rPr lang="en-GB" b="0" i="1" smtClean="0">
                            <a:latin typeface="Cambria Math"/>
                          </a:rPr>
                          <m:t>𝐻</m:t>
                        </m:r>
                      </m:e>
                    </m:sPre>
                  </m:oMath>
                </a14:m>
                <a:r>
                  <a:rPr lang="en-GB" sz="2000" dirty="0" smtClean="0"/>
                  <a:t>, 25 %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GB" sz="2400" i="1" dirty="0">
                            <a:latin typeface="Cambria Math"/>
                          </a:rPr>
                        </m:ctrlPr>
                      </m:sPrePr>
                      <m:sub/>
                      <m:sup>
                        <m:r>
                          <a:rPr lang="en-GB" sz="2400" b="0" i="1" dirty="0" smtClean="0">
                            <a:latin typeface="Cambria Math"/>
                          </a:rPr>
                          <m:t>4</m:t>
                        </m:r>
                      </m:sup>
                      <m:e>
                        <m:r>
                          <a:rPr lang="en-GB" sz="2000" i="1">
                            <a:latin typeface="Cambria Math"/>
                          </a:rPr>
                          <m:t>𝐻</m:t>
                        </m:r>
                        <m:r>
                          <a:rPr lang="en-GB" sz="2000" b="0" i="1" smtClean="0">
                            <a:latin typeface="Cambria Math"/>
                          </a:rPr>
                          <m:t>𝑒</m:t>
                        </m:r>
                      </m:e>
                    </m:sPre>
                  </m:oMath>
                </a14:m>
                <a:r>
                  <a:rPr lang="en-GB" sz="2000" dirty="0" smtClean="0"/>
                  <a:t>, and 0.01%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GB" sz="2400" i="1" dirty="0">
                            <a:latin typeface="Cambria Math"/>
                          </a:rPr>
                        </m:ctrlPr>
                      </m:sPrePr>
                      <m:sub/>
                      <m:sup>
                        <m:r>
                          <a:rPr lang="en-GB" sz="2400" b="0" i="1" dirty="0" smtClean="0">
                            <a:latin typeface="Cambria Math"/>
                          </a:rPr>
                          <m:t>2</m:t>
                        </m:r>
                      </m:sup>
                      <m:e>
                        <m:r>
                          <a:rPr lang="en-GB" sz="2000" i="1">
                            <a:latin typeface="Cambria Math"/>
                          </a:rPr>
                          <m:t>𝐻</m:t>
                        </m:r>
                      </m:e>
                    </m:sPre>
                  </m:oMath>
                </a14:m>
                <a:r>
                  <a:rPr lang="en-GB" sz="2000" dirty="0" smtClean="0"/>
                  <a:t>  (w.r.t. mass)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GB" sz="2000" dirty="0" smtClean="0"/>
                  <a:t>It predicts relic backgrounds of different particles, 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GB" sz="2000" dirty="0" smtClean="0"/>
                  <a:t>For light, this is the `cosmic microwave background’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GB" sz="2000" dirty="0" smtClean="0"/>
                  <a:t>Has the characteristics of a perfect `black body’.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GB" sz="2000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1889377"/>
                <a:ext cx="4347138" cy="5207644"/>
              </a:xfrm>
              <a:prstGeom prst="rect">
                <a:avLst/>
              </a:prstGeom>
              <a:blipFill rotWithShape="1">
                <a:blip r:embed="rId3"/>
                <a:stretch>
                  <a:fillRect l="-1122" t="-585" r="-140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6830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3174</TotalTime>
  <Words>1842</Words>
  <Application>Microsoft Office PowerPoint</Application>
  <PresentationFormat>On-screen Show (4:3)</PresentationFormat>
  <Paragraphs>141</Paragraphs>
  <Slides>22</Slides>
  <Notes>4</Notes>
  <HiddenSlides>0</HiddenSlides>
  <MMClips>6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Apothecary</vt:lpstr>
      <vt:lpstr>Cosmology and Fundamental Physics  Subodh P. Patil, Theory division, CERN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Universe of sound Subodh P. Patil Theory division, CERN</dc:title>
  <dc:creator>Subodh Patil</dc:creator>
  <cp:lastModifiedBy>Subodh Patil</cp:lastModifiedBy>
  <cp:revision>171</cp:revision>
  <dcterms:created xsi:type="dcterms:W3CDTF">2013-06-30T15:42:27Z</dcterms:created>
  <dcterms:modified xsi:type="dcterms:W3CDTF">2015-02-25T07:32:02Z</dcterms:modified>
</cp:coreProperties>
</file>